
<file path=[Content_Types].xml><?xml version="1.0" encoding="utf-8"?>
<Types xmlns="http://schemas.openxmlformats.org/package/2006/content-types">
  <Default Extension="png" ContentType="image/png"/>
  <Default Extension="bin" ContentType="application/vnd.openxmlformats-officedocument.spreadsheetml.sheet"/>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5.xml" ContentType="application/vnd.openxmlformats-officedocument.presentationml.slideLayout+xml"/>
  <Override PartName="/ppt/slideLayouts/slideLayout7.xml" ContentType="application/vnd.openxmlformats-officedocument.presentationml.slideLayout+xml"/>
  <Override PartName="/ppt/slideLayouts/slideLayout12.xml" ContentType="application/vnd.openxmlformats-officedocument.presentationml.slideLayout+xml"/>
  <Override PartName="/ppt/slideLayouts/slideLayout6.xml" ContentType="application/vnd.openxmlformats-officedocument.presentationml.slideLayout+xml"/>
  <Override PartName="/ppt/slideLayouts/slideLayout11.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ppt/slides/slide3.xml" ContentType="application/vnd.openxmlformats-officedocument.presentationml.slide+xml"/>
  <Override PartName="/ppt/slides/charts/chart3.xml" ContentType="application/vnd.openxmlformats-officedocument.drawingml.chart+xml"/>
  <Override PartName="/ppt/notesSlides/notesSlide3.xml" ContentType="application/vnd.openxmlformats-officedocument.presentationml.notesSlide+xml"/>
  <Override PartName="/ppt/slides/slide4.xml" ContentType="application/vnd.openxmlformats-officedocument.presentationml.slide+xml"/>
  <Override PartName="/ppt/slides/charts/chart4.xml" ContentType="application/vnd.openxmlformats-officedocument.drawingml.chart+xml"/>
  <Override PartName="/ppt/notesSlides/notesSlide4.xml" ContentType="application/vnd.openxmlformats-officedocument.presentationml.notesSlide+xml"/>
  <Override PartName="/ppt/slides/slide5.xml" ContentType="application/vnd.openxmlformats-officedocument.presentationml.slide+xml"/>
  <Override PartName="/ppt/slides/charts/chart5.xml" ContentType="application/vnd.openxmlformats-officedocument.drawingml.chart+xml"/>
  <Override PartName="/ppt/notesSlides/notesSlide5.xml" ContentType="application/vnd.openxmlformats-officedocument.presentationml.notesSlide+xml"/>
  <Override PartName="/ppt/slides/slide6.xml" ContentType="application/vnd.openxmlformats-officedocument.presentationml.slide+xml"/>
  <Override PartName="/ppt/slides/charts/chart6.xml" ContentType="application/vnd.openxmlformats-officedocument.drawingml.chart+xml"/>
  <Override PartName="/ppt/notesSlides/notesSlide6.xml" ContentType="application/vnd.openxmlformats-officedocument.presentationml.notesSlide+xml"/>
  <Override PartName="/ppt/slides/slide7.xml" ContentType="application/vnd.openxmlformats-officedocument.presentationml.slide+xml"/>
  <Override PartName="/ppt/slides/charts/chart7.xml" ContentType="application/vnd.openxmlformats-officedocument.drawingml.chart+xml"/>
  <Override PartName="/ppt/notesSlides/notesSlide7.xml" ContentType="application/vnd.openxmlformats-officedocument.presentationml.notesSlide+xml"/>
  <Override PartName="/ppt/slides/slide8.xml" ContentType="application/vnd.openxmlformats-officedocument.presentationml.slide+xml"/>
  <Override PartName="/ppt/slides/charts/chart8.xml" ContentType="application/vnd.openxmlformats-officedocument.drawingml.chart+xml"/>
  <Override PartName="/ppt/notesSlides/notesSlide8.xml" ContentType="application/vnd.openxmlformats-officedocument.presentationml.notesSlide+xml"/>
  <Override PartName="/ppt/slides/slide9.xml" ContentType="application/vnd.openxmlformats-officedocument.presentationml.slide+xml"/>
  <Override PartName="/ppt/slides/charts/chart9.xml" ContentType="application/vnd.openxmlformats-officedocument.drawingml.chart+xml"/>
  <Override PartName="/ppt/notesSlides/notesSlide9.xml" ContentType="application/vnd.openxmlformats-officedocument.presentationml.notesSlide+xml"/>
  <Override PartName="/ppt/slides/slidea.xml" ContentType="application/vnd.openxmlformats-officedocument.presentationml.slide+xml"/>
  <Override PartName="/ppt/slides/charts/charta.xml" ContentType="application/vnd.openxmlformats-officedocument.drawingml.chart+xml"/>
  <Override PartName="/ppt/notesSlides/notesSlidea.xml" ContentType="application/vnd.openxmlformats-officedocument.presentationml.notesSlide+xml"/>
  <Override PartName="/ppt/slides/slideb.xml" ContentType="application/vnd.openxmlformats-officedocument.presentationml.slide+xml"/>
  <Override PartName="/ppt/slides/charts/chartb.xml" ContentType="application/vnd.openxmlformats-officedocument.drawingml.chart+xml"/>
  <Override PartName="/ppt/notesSlides/notesSlideb.xml" ContentType="application/vnd.openxmlformats-officedocument.presentationml.notesSlide+xml"/>
  <Override PartName="/ppt/slides/slidec.xml" ContentType="application/vnd.openxmlformats-officedocument.presentationml.slide+xml"/>
  <Override PartName="/ppt/slides/charts/chartc.xml" ContentType="application/vnd.openxmlformats-officedocument.drawingml.chart+xml"/>
  <Override PartName="/ppt/notesSlides/notesSlidec.xml" ContentType="application/vnd.openxmlformats-officedocument.presentationml.notesSlide+xml"/>
  <Override PartName="/ppt/slides/slided.xml" ContentType="application/vnd.openxmlformats-officedocument.presentationml.slide+xml"/>
  <Override PartName="/ppt/slides/charts/chartd.xml" ContentType="application/vnd.openxmlformats-officedocument.drawingml.chart+xml"/>
  <Override PartName="/ppt/notesSlides/notesSlided.xml" ContentType="application/vnd.openxmlformats-officedocument.presentationml.notesSlide+xml"/>
  <Override PartName="/ppt/slides/slidee.xml" ContentType="application/vnd.openxmlformats-officedocument.presentationml.slide+xml"/>
  <Override PartName="/ppt/slides/charts/charte.xml" ContentType="application/vnd.openxmlformats-officedocument.drawingml.chart+xml"/>
  <Override PartName="/ppt/notesSlides/notesSlidee.xml" ContentType="application/vnd.openxmlformats-officedocument.presentationml.notesSlide+xml"/>
  <Override PartName="/ppt/slides/slidef.xml" ContentType="application/vnd.openxmlformats-officedocument.presentationml.slide+xml"/>
  <Override PartName="/ppt/slides/charts/chartf.xml" ContentType="application/vnd.openxmlformats-officedocument.drawingml.chart+xml"/>
  <Override PartName="/ppt/notesSlides/notesSlidef.xml" ContentType="application/vnd.openxmlformats-officedocument.presentationml.notesSlide+xml"/>
  <Override PartName="/ppt/slides/slide10.xml" ContentType="application/vnd.openxmlformats-officedocument.presentationml.slide+xml"/>
  <Override PartName="/ppt/slides/charts/chart10.xml" ContentType="application/vnd.openxmlformats-officedocument.drawingml.chart+xml"/>
  <Override PartName="/ppt/notesSlides/notesSlide10.xml" ContentType="application/vnd.openxmlformats-officedocument.presentationml.notesSlide+xml"/>
  <Override PartName="/ppt/slides/slide11.xml" ContentType="application/vnd.openxmlformats-officedocument.presentationml.slide+xml"/>
  <Override PartName="/ppt/slides/charts/chart11.xml" ContentType="application/vnd.openxmlformats-officedocument.drawingml.chart+xml"/>
  <Override PartName="/ppt/notesSlides/notesSlide11.xml" ContentType="application/vnd.openxmlformats-officedocument.presentationml.notesSlide+xml"/>
  <Override PartName="/ppt/slides/slide12.xml" ContentType="application/vnd.openxmlformats-officedocument.presentationml.slide+xml"/>
  <Override PartName="/ppt/slides/charts/chart12.xml" ContentType="application/vnd.openxmlformats-officedocument.drawingml.chart+xml"/>
  <Override PartName="/ppt/notesSlides/notesSlide12.xml" ContentType="application/vnd.openxmlformats-officedocument.presentationml.notesSlide+xml"/>
  <Override PartName="/ppt/slides/slide13.xml" ContentType="application/vnd.openxmlformats-officedocument.presentationml.slide+xml"/>
  <Override PartName="/ppt/slides/charts/chart13.xml" ContentType="application/vnd.openxmlformats-officedocument.drawingml.chart+xml"/>
  <Override PartName="/ppt/notesSlides/notesSlide13.xml" ContentType="application/vnd.openxmlformats-officedocument.presentationml.notesSlide+xml"/>
  <Override PartName="/ppt/slides/slide14.xml" ContentType="application/vnd.openxmlformats-officedocument.presentationml.slide+xml"/>
  <Override PartName="/ppt/slides/charts/chart14.xml" ContentType="application/vnd.openxmlformats-officedocument.drawingml.chart+xml"/>
  <Override PartName="/ppt/notesSlides/notesSlide14.xml" ContentType="application/vnd.openxmlformats-officedocument.presentationml.notesSlide+xml"/>
  <Override PartName="/ppt/slides/slide15.xml" ContentType="application/vnd.openxmlformats-officedocument.presentationml.slide+xml"/>
  <Override PartName="/ppt/slides/charts/chart15.xml" ContentType="application/vnd.openxmlformats-officedocument.drawingml.chart+xml"/>
  <Override PartName="/ppt/notesSlides/notesSlide15.xml" ContentType="application/vnd.openxmlformats-officedocument.presentationml.notesSlide+xml"/>
  <Override PartName="/ppt/slides/slide16.xml" ContentType="application/vnd.openxmlformats-officedocument.presentationml.slide+xml"/>
  <Override PartName="/ppt/slides/charts/chart16.xml" ContentType="application/vnd.openxmlformats-officedocument.drawingml.chart+xml"/>
  <Override PartName="/ppt/notesSlides/notesSlide16.xml" ContentType="application/vnd.openxmlformats-officedocument.presentationml.notesSlide+xml"/>
  <Override PartName="/ppt/slides/slide17.xml" ContentType="application/vnd.openxmlformats-officedocument.presentationml.slide+xml"/>
  <Override PartName="/ppt/slides/charts/chart17.xml" ContentType="application/vnd.openxmlformats-officedocument.drawingml.chart+xml"/>
  <Override PartName="/ppt/notesSlides/notesSlide17.xml" ContentType="application/vnd.openxmlformats-officedocument.presentationml.notesSlide+xml"/>
  <Override PartName="/ppt/slides/slide18.xml" ContentType="application/vnd.openxmlformats-officedocument.presentationml.slide+xml"/>
  <Override PartName="/ppt/slides/charts/chart18.xml" ContentType="application/vnd.openxmlformats-officedocument.drawingml.chart+xml"/>
  <Override PartName="/ppt/notesSlides/notesSlide18.xml" ContentType="application/vnd.openxmlformats-officedocument.presentationml.notesSlide+xml"/>
  <Override PartName="/ppt/slides/slide19.xml" ContentType="application/vnd.openxmlformats-officedocument.presentationml.slide+xml"/>
  <Override PartName="/ppt/slides/charts/chart19.xml" ContentType="application/vnd.openxmlformats-officedocument.drawingml.chart+xml"/>
  <Override PartName="/ppt/notesSlides/notesSlide19.xml" ContentType="application/vnd.openxmlformats-officedocument.presentationml.notesSlide+xml"/>
  <Override PartName="/ppt/slides/slide1a.xml" ContentType="application/vnd.openxmlformats-officedocument.presentationml.slide+xml"/>
  <Override PartName="/ppt/slides/charts/chart1a.xml" ContentType="application/vnd.openxmlformats-officedocument.drawingml.chart+xml"/>
  <Override PartName="/ppt/notesSlides/notesSlide1a.xml" ContentType="application/vnd.openxmlformats-officedocument.presentationml.notesSlide+xml"/>
  <Override PartName="/ppt/slides/slide1b.xml" ContentType="application/vnd.openxmlformats-officedocument.presentationml.slide+xml"/>
  <Override PartName="/ppt/slides/charts/chart1b.xml" ContentType="application/vnd.openxmlformats-officedocument.drawingml.chart+xml"/>
  <Override PartName="/ppt/notesSlides/notesSlide1b.xml" ContentType="application/vnd.openxmlformats-officedocument.presentationml.notesSlide+xml"/>
  <Override PartName="/ppt/slides/slide1c.xml" ContentType="application/vnd.openxmlformats-officedocument.presentationml.slide+xml"/>
  <Override PartName="/ppt/slides/charts/chart1c.xml" ContentType="application/vnd.openxmlformats-officedocument.drawingml.chart+xml"/>
  <Override PartName="/ppt/notesSlides/notesSlide1c.xml" ContentType="application/vnd.openxmlformats-officedocument.presentationml.notesSlide+xml"/>
  <Override PartName="/ppt/slides/slide1d.xml" ContentType="application/vnd.openxmlformats-officedocument.presentationml.slide+xml"/>
  <Override PartName="/ppt/slides/charts/chart1d.xml" ContentType="application/vnd.openxmlformats-officedocument.drawingml.chart+xml"/>
  <Override PartName="/ppt/notesSlides/notesSlide1d.xml" ContentType="application/vnd.openxmlformats-officedocument.presentationml.notesSlide+xml"/>
  <Override PartName="/ppt/slides/slide1e.xml" ContentType="application/vnd.openxmlformats-officedocument.presentationml.slide+xml"/>
  <Override PartName="/ppt/slides/charts/chart1e.xml" ContentType="application/vnd.openxmlformats-officedocument.drawingml.chart+xml"/>
  <Override PartName="/ppt/notesSlides/notesSlide1e.xml" ContentType="application/vnd.openxmlformats-officedocument.presentationml.notesSlide+xml"/>
  <Override PartName="/ppt/slides/slide1f.xml" ContentType="application/vnd.openxmlformats-officedocument.presentationml.slide+xml"/>
  <Override PartName="/ppt/slides/charts/chart1f.xml" ContentType="application/vnd.openxmlformats-officedocument.drawingml.chart+xml"/>
  <Override PartName="/ppt/notesSlides/notesSlide1f.xml" ContentType="application/vnd.openxmlformats-officedocument.presentationml.notesSlide+xml"/>
  <Override PartName="/ppt/slides/slide20.xml" ContentType="application/vnd.openxmlformats-officedocument.presentationml.slide+xml"/>
  <Override PartName="/ppt/slides/charts/chart20.xml" ContentType="application/vnd.openxmlformats-officedocument.drawingml.chart+xml"/>
  <Override PartName="/ppt/notesSlides/notesSlide20.xml" ContentType="application/vnd.openxmlformats-officedocument.presentationml.notesSlide+xml"/>
  <Override PartName="/ppt/slides/slide21.xml" ContentType="application/vnd.openxmlformats-officedocument.presentationml.slide+xml"/>
  <Override PartName="/ppt/slides/charts/chart21.xml" ContentType="application/vnd.openxmlformats-officedocument.drawingml.chart+xml"/>
  <Override PartName="/ppt/notesSlides/notesSlide21.xml" ContentType="application/vnd.openxmlformats-officedocument.presentationml.notesSlide+xml"/>
  <Override PartName="/ppt/slides/slide22.xml" ContentType="application/vnd.openxmlformats-officedocument.presentationml.slide+xml"/>
  <Override PartName="/ppt/slides/charts/chart22.xml" ContentType="application/vnd.openxmlformats-officedocument.drawingml.chart+xml"/>
  <Override PartName="/ppt/notesSlides/notesSlide22.xml" ContentType="application/vnd.openxmlformats-officedocument.presentationml.notesSlide+xml"/>
  <Override PartName="/ppt/slides/slide23.xml" ContentType="application/vnd.openxmlformats-officedocument.presentationml.slide+xml"/>
  <Override PartName="/ppt/slides/charts/chart23.xml" ContentType="application/vnd.openxmlformats-officedocument.drawingml.chart+xml"/>
  <Override PartName="/ppt/notesSlides/notesSlide23.xml" ContentType="application/vnd.openxmlformats-officedocument.presentationml.notesSlide+xml"/>
  <Override PartName="/ppt/slides/slide24.xml" ContentType="application/vnd.openxmlformats-officedocument.presentationml.slide+xml"/>
  <Override PartName="/ppt/slides/charts/chart24.xml" ContentType="application/vnd.openxmlformats-officedocument.drawingml.chart+xml"/>
  <Override PartName="/ppt/notesSlides/notesSlide24.xml" ContentType="application/vnd.openxmlformats-officedocument.presentationml.notesSlide+xml"/>
  <Override PartName="/ppt/slides/slide25.xml" ContentType="application/vnd.openxmlformats-officedocument.presentationml.slide+xml"/>
  <Override PartName="/ppt/slides/charts/chart25.xml" ContentType="application/vnd.openxmlformats-officedocument.drawingml.chart+xml"/>
  <Override PartName="/ppt/notesSlides/notesSlide25.xml" ContentType="application/vnd.openxmlformats-officedocument.presentationml.notesSlide+xml"/>
  <Override PartName="/ppt/slides/slide26.xml" ContentType="application/vnd.openxmlformats-officedocument.presentationml.slide+xml"/>
  <Override PartName="/ppt/slides/charts/chart26.xml" ContentType="application/vnd.openxmlformats-officedocument.drawingml.chart+xml"/>
  <Override PartName="/ppt/notesSlides/notesSlide26.xml" ContentType="application/vnd.openxmlformats-officedocument.presentationml.notesSlide+xml"/>
  <Override PartName="/ppt/slides/slide27.xml" ContentType="application/vnd.openxmlformats-officedocument.presentationml.slide+xml"/>
  <Override PartName="/ppt/slides/charts/chart27.xml" ContentType="application/vnd.openxmlformats-officedocument.drawingml.chart+xml"/>
  <Override PartName="/ppt/notesSlides/notesSlide27.xml" ContentType="application/vnd.openxmlformats-officedocument.presentationml.notesSlide+xml"/>
  <Override PartName="/ppt/slides/slide28.xml" ContentType="application/vnd.openxmlformats-officedocument.presentationml.slide+xml"/>
  <Override PartName="/ppt/slides/charts/chart28.xml" ContentType="application/vnd.openxmlformats-officedocument.drawingml.chart+xml"/>
  <Override PartName="/ppt/notesSlides/notesSlide28.xml" ContentType="application/vnd.openxmlformats-officedocument.presentationml.notesSlide+xml"/>
  <Override PartName="/ppt/slides/slide29.xml" ContentType="application/vnd.openxmlformats-officedocument.presentationml.slide+xml"/>
  <Override PartName="/ppt/slides/charts/chart29.xml" ContentType="application/vnd.openxmlformats-officedocument.drawingml.chart+xml"/>
  <Override PartName="/ppt/notesSlides/notesSlide29.xml" ContentType="application/vnd.openxmlformats-officedocument.presentationml.notesSlide+xml"/>
  <Override PartName="/ppt/slides/slide2a.xml" ContentType="application/vnd.openxmlformats-officedocument.presentationml.slide+xml"/>
  <Override PartName="/ppt/slides/charts/chart2a.xml" ContentType="application/vnd.openxmlformats-officedocument.drawingml.chart+xml"/>
  <Override PartName="/ppt/notesSlides/notesSlide2a.xml" ContentType="application/vnd.openxmlformats-officedocument.presentationml.notesSlide+xml"/>
  <Override PartName="/ppt/slides/slide2b.xml" ContentType="application/vnd.openxmlformats-officedocument.presentationml.slide+xml"/>
  <Override PartName="/ppt/slides/charts/chart2b.xml" ContentType="application/vnd.openxmlformats-officedocument.drawingml.chart+xml"/>
  <Override PartName="/ppt/notesSlides/notesSlide2b.xml" ContentType="application/vnd.openxmlformats-officedocument.presentationml.notesSlide+xml"/>
  <Override PartName="/ppt/slides/slide2c.xml" ContentType="application/vnd.openxmlformats-officedocument.presentationml.slide+xml"/>
  <Override PartName="/ppt/slides/charts/chart2c.xml" ContentType="application/vnd.openxmlformats-officedocument.drawingml.chart+xml"/>
  <Override PartName="/ppt/notesSlides/notesSlide2c.xml" ContentType="application/vnd.openxmlformats-officedocument.presentationml.notesSlide+xml"/>
  <Override PartName="/ppt/slides/slide2d.xml" ContentType="application/vnd.openxmlformats-officedocument.presentationml.slide+xml"/>
  <Override PartName="/ppt/slides/charts/chart2d.xml" ContentType="application/vnd.openxmlformats-officedocument.drawingml.chart+xml"/>
  <Override PartName="/ppt/notesSlides/notesSlide2d.xml" ContentType="application/vnd.openxmlformats-officedocument.presentationml.notesSlide+xml"/>
  <Override PartName="/ppt/slides/slide2e.xml" ContentType="application/vnd.openxmlformats-officedocument.presentationml.slide+xml"/>
  <Override PartName="/ppt/slides/charts/chart2e.xml" ContentType="application/vnd.openxmlformats-officedocument.drawingml.chart+xml"/>
  <Override PartName="/ppt/notesSlides/notesSlide2e.xml" ContentType="application/vnd.openxmlformats-officedocument.presentationml.notesSlide+xml"/>
  <Override PartName="/ppt/slides/slide2f.xml" ContentType="application/vnd.openxmlformats-officedocument.presentationml.slide+xml"/>
  <Override PartName="/ppt/slides/charts/chart2f.xml" ContentType="application/vnd.openxmlformats-officedocument.drawingml.chart+xml"/>
  <Override PartName="/ppt/notesSlides/notesSlide2f.xml" ContentType="application/vnd.openxmlformats-officedocument.presentationml.notesSlide+xml"/>
  <Override PartName="/ppt/slides/slide30.xml" ContentType="application/vnd.openxmlformats-officedocument.presentationml.slide+xml"/>
  <Override PartName="/ppt/slides/charts/chart30.xml" ContentType="application/vnd.openxmlformats-officedocument.drawingml.chart+xml"/>
  <Override PartName="/ppt/notesSlides/notesSlide30.xml" ContentType="application/vnd.openxmlformats-officedocument.presentationml.notesSlide+xml"/>
  <Override PartName="/ppt/slides/slide31.xml" ContentType="application/vnd.openxmlformats-officedocument.presentationml.slide+xml"/>
  <Override PartName="/ppt/slides/charts/chart31.xml" ContentType="application/vnd.openxmlformats-officedocument.drawingml.chart+xml"/>
  <Override PartName="/ppt/notesSlides/notesSlide31.xml" ContentType="application/vnd.openxmlformats-officedocument.presentationml.notesSlide+xml"/>
  <Override PartName="/ppt/slides/slide32.xml" ContentType="application/vnd.openxmlformats-officedocument.presentationml.slide+xml"/>
  <Override PartName="/ppt/slides/charts/chart32.xml" ContentType="application/vnd.openxmlformats-officedocument.drawingml.chart+xml"/>
  <Override PartName="/ppt/notesSlides/notesSlide32.xml" ContentType="application/vnd.openxmlformats-officedocument.presentationml.notesSlide+xml"/>
  <Override PartName="/ppt/slides/slide33.xml" ContentType="application/vnd.openxmlformats-officedocument.presentationml.slide+xml"/>
  <Override PartName="/ppt/slides/charts/chart33.xml" ContentType="application/vnd.openxmlformats-officedocument.drawingml.chart+xml"/>
  <Override PartName="/ppt/notesSlides/notesSlide33.xml" ContentType="application/vnd.openxmlformats-officedocument.presentationml.notesSlide+xml"/>
  <Override PartName="/ppt/slides/slide34.xml" ContentType="application/vnd.openxmlformats-officedocument.presentationml.slide+xml"/>
  <Override PartName="/ppt/slides/charts/chart34.xml" ContentType="application/vnd.openxmlformats-officedocument.drawingml.chart+xml"/>
  <Override PartName="/ppt/notesSlides/notesSlide34.xml" ContentType="application/vnd.openxmlformats-officedocument.presentationml.notesSlide+xml"/>
  <Override PartName="/ppt/slides/slide35.xml" ContentType="application/vnd.openxmlformats-officedocument.presentationml.slide+xml"/>
  <Override PartName="/ppt/slides/charts/chart35.xml" ContentType="application/vnd.openxmlformats-officedocument.drawingml.chart+xml"/>
  <Override PartName="/ppt/notesSlides/notesSlide35.xml" ContentType="application/vnd.openxmlformats-officedocument.presentationml.notesSlide+xml"/>
  <Override PartName="/ppt/slides/slide36.xml" ContentType="application/vnd.openxmlformats-officedocument.presentationml.slide+xml"/>
  <Override PartName="/ppt/slides/charts/chart36.xml" ContentType="application/vnd.openxmlformats-officedocument.drawingml.chart+xml"/>
  <Override PartName="/ppt/notesSlides/notesSlide36.xml" ContentType="application/vnd.openxmlformats-officedocument.presentationml.notesSlide+xml"/>
  <Override PartName="/ppt/slides/slide37.xml" ContentType="application/vnd.openxmlformats-officedocument.presentationml.slide+xml"/>
  <Override PartName="/ppt/slides/charts/chart37.xml" ContentType="application/vnd.openxmlformats-officedocument.drawingml.chart+xml"/>
  <Override PartName="/ppt/notesSlides/notesSlide37.xml" ContentType="application/vnd.openxmlformats-officedocument.presentationml.notesSlide+xml"/>
  <Override PartName="/ppt/slides/slide38.xml" ContentType="application/vnd.openxmlformats-officedocument.presentationml.slide+xml"/>
  <Override PartName="/ppt/slides/charts/chart38.xml" ContentType="application/vnd.openxmlformats-officedocument.drawingml.chart+xml"/>
  <Override PartName="/ppt/notesSlides/notesSlide38.xml" ContentType="application/vnd.openxmlformats-officedocument.presentationml.notesSlide+xml"/>
  <Override PartName="/ppt/slides/slide39.xml" ContentType="application/vnd.openxmlformats-officedocument.presentationml.slide+xml"/>
  <Override PartName="/ppt/slides/charts/chart39.xml" ContentType="application/vnd.openxmlformats-officedocument.drawingml.chart+xml"/>
  <Override PartName="/ppt/notesSlides/notesSlide39.xml" ContentType="application/vnd.openxmlformats-officedocument.presentationml.notesSlide+xml"/>
  <Override PartName="/ppt/slides/slide3a.xml" ContentType="application/vnd.openxmlformats-officedocument.presentationml.slide+xml"/>
  <Override PartName="/ppt/slides/charts/chart3a.xml" ContentType="application/vnd.openxmlformats-officedocument.drawingml.chart+xml"/>
  <Override PartName="/ppt/notesSlides/notesSlide3a.xml" ContentType="application/vnd.openxmlformats-officedocument.presentationml.notesSlide+xml"/>
  <Override PartName="/ppt/slides/slide3b.xml" ContentType="application/vnd.openxmlformats-officedocument.presentationml.slide+xml"/>
  <Override PartName="/ppt/slides/charts/chart3b.xml" ContentType="application/vnd.openxmlformats-officedocument.drawingml.chart+xml"/>
  <Override PartName="/ppt/notesSlides/notesSlide3b.xml" ContentType="application/vnd.openxmlformats-officedocument.presentationml.notesSlide+xml"/>
  <Override PartName="/ppt/slides/slide3c.xml" ContentType="application/vnd.openxmlformats-officedocument.presentationml.slide+xml"/>
  <Override PartName="/ppt/slides/charts/chart3c.xml" ContentType="application/vnd.openxmlformats-officedocument.drawingml.chart+xml"/>
  <Override PartName="/ppt/notesSlides/notesSlide3c.xml" ContentType="application/vnd.openxmlformats-officedocument.presentationml.notesSlide+xml"/>
  <Override PartName="/ppt/slides/slide3d.xml" ContentType="application/vnd.openxmlformats-officedocument.presentationml.slide+xml"/>
  <Override PartName="/ppt/slides/charts/chart3d.xml" ContentType="application/vnd.openxmlformats-officedocument.drawingml.chart+xml"/>
  <Override PartName="/ppt/notesSlides/notesSlide3d.xml" ContentType="application/vnd.openxmlformats-officedocument.presentationml.notesSlide+xml"/>
  <Override PartName="/ppt/slides/slide3e.xml" ContentType="application/vnd.openxmlformats-officedocument.presentationml.slide+xml"/>
  <Override PartName="/ppt/slides/charts/chart3e.xml" ContentType="application/vnd.openxmlformats-officedocument.drawingml.chart+xml"/>
  <Override PartName="/ppt/notesSlides/notesSlide3e.xml" ContentType="application/vnd.openxmlformats-officedocument.presentationml.notesSlide+xml"/>
  <Override PartName="/ppt/slides/slide3f.xml" ContentType="application/vnd.openxmlformats-officedocument.presentationml.slide+xml"/>
  <Override PartName="/ppt/slides/charts/chart3f.xml" ContentType="application/vnd.openxmlformats-officedocument.drawingml.chart+xml"/>
  <Override PartName="/ppt/notesSlides/notesSlide3f.xml" ContentType="application/vnd.openxmlformats-officedocument.presentationml.notesSlide+xml"/>
  <Override PartName="/ppt/slides/slide40.xml" ContentType="application/vnd.openxmlformats-officedocument.presentationml.slide+xml"/>
  <Override PartName="/ppt/slides/charts/chart40.xml" ContentType="application/vnd.openxmlformats-officedocument.drawingml.chart+xml"/>
  <Override PartName="/ppt/notesSlides/notesSlide40.xml" ContentType="application/vnd.openxmlformats-officedocument.presentationml.notesSlide+xml"/>
  <Override PartName="/ppt/slides/slide41.xml" ContentType="application/vnd.openxmlformats-officedocument.presentationml.slide+xml"/>
  <Override PartName="/ppt/slides/charts/chart41.xml" ContentType="application/vnd.openxmlformats-officedocument.drawingml.chart+xml"/>
  <Override PartName="/ppt/notesSlides/notesSlide41.xml" ContentType="application/vnd.openxmlformats-officedocument.presentationml.notesSlide+xml"/>
  <Override PartName="/ppt/slides/slide42.xml" ContentType="application/vnd.openxmlformats-officedocument.presentationml.slide+xml"/>
  <Override PartName="/ppt/slides/charts/chart42.xml" ContentType="application/vnd.openxmlformats-officedocument.drawingml.chart+xml"/>
  <Override PartName="/ppt/notesSlides/notesSlide42.xml" ContentType="application/vnd.openxmlformats-officedocument.presentationml.notesSlide+xml"/>
  <Override PartName="/ppt/slides/slide43.xml" ContentType="application/vnd.openxmlformats-officedocument.presentationml.slide+xml"/>
  <Override PartName="/ppt/slides/charts/chart43.xml" ContentType="application/vnd.openxmlformats-officedocument.drawingml.chart+xml"/>
  <Override PartName="/ppt/notesSlides/notesSlide43.xml" ContentType="application/vnd.openxmlformats-officedocument.presentationml.notesSlide+xml"/>
  <Override PartName="/ppt/slides/slide44.xml" ContentType="application/vnd.openxmlformats-officedocument.presentationml.slide+xml"/>
  <Override PartName="/ppt/slides/charts/chart44.xml" ContentType="application/vnd.openxmlformats-officedocument.drawingml.chart+xml"/>
  <Override PartName="/ppt/notesSlides/notesSlide44.xml" ContentType="application/vnd.openxmlformats-officedocument.presentationml.notesSlide+xml"/>
  <Override PartName="/ppt/slides/slide45.xml" ContentType="application/vnd.openxmlformats-officedocument.presentationml.slide+xml"/>
  <Override PartName="/ppt/slides/charts/chart45.xml" ContentType="application/vnd.openxmlformats-officedocument.drawingml.chart+xml"/>
  <Override PartName="/ppt/notesSlides/notesSlide45.xml" ContentType="application/vnd.openxmlformats-officedocument.presentationml.notesSlide+xml"/>
  <Override PartName="/ppt/slides/slide46.xml" ContentType="application/vnd.openxmlformats-officedocument.presentationml.slide+xml"/>
  <Override PartName="/ppt/slides/charts/chart46.xml" ContentType="application/vnd.openxmlformats-officedocument.drawingml.chart+xml"/>
  <Override PartName="/ppt/notesSlides/notesSlide46.xml" ContentType="application/vnd.openxmlformats-officedocument.presentationml.notesSlide+xml"/>
  <Override PartName="/ppt/slides/slide47.xml" ContentType="application/vnd.openxmlformats-officedocument.presentationml.slide+xml"/>
  <Override PartName="/ppt/slides/charts/chart47.xml" ContentType="application/vnd.openxmlformats-officedocument.drawingml.chart+xml"/>
  <Override PartName="/ppt/notesSlides/notesSlide47.xml" ContentType="application/vnd.openxmlformats-officedocument.presentationml.notesSlide+xml"/>
  <Override PartName="/ppt/slides/slide48.xml" ContentType="application/vnd.openxmlformats-officedocument.presentationml.slide+xml"/>
  <Override PartName="/ppt/slides/charts/chart48.xml" ContentType="application/vnd.openxmlformats-officedocument.drawingml.chart+xml"/>
  <Override PartName="/ppt/notesSlides/notesSlide48.xml" ContentType="application/vnd.openxmlformats-officedocument.presentationml.notesSlide+xml"/>
  <Override PartName="/ppt/slides/slide49.xml" ContentType="application/vnd.openxmlformats-officedocument.presentationml.slide+xml"/>
  <Override PartName="/ppt/slides/charts/chart49.xml" ContentType="application/vnd.openxmlformats-officedocument.drawingml.chart+xml"/>
  <Override PartName="/ppt/notesSlides/notesSlide49.xml" ContentType="application/vnd.openxmlformats-officedocument.presentationml.notesSlide+xml"/>
  <Override PartName="/ppt/slides/slide4a.xml" ContentType="application/vnd.openxmlformats-officedocument.presentationml.slide+xml"/>
  <Override PartName="/ppt/slides/charts/chart4a.xml" ContentType="application/vnd.openxmlformats-officedocument.drawingml.chart+xml"/>
  <Override PartName="/ppt/notesSlides/notesSlide4a.xml" ContentType="application/vnd.openxmlformats-officedocument.presentationml.notesSlide+xml"/>
  <Override PartName="/ppt/slides/slide4b.xml" ContentType="application/vnd.openxmlformats-officedocument.presentationml.slide+xml"/>
  <Override PartName="/ppt/slides/charts/chart4b.xml" ContentType="application/vnd.openxmlformats-officedocument.drawingml.chart+xml"/>
  <Override PartName="/ppt/notesSlides/notesSlide4b.xml" ContentType="application/vnd.openxmlformats-officedocument.presentationml.notesSlide+xml"/>
  <Override PartName="/ppt/slides/slide4c.xml" ContentType="application/vnd.openxmlformats-officedocument.presentationml.slide+xml"/>
  <Override PartName="/ppt/slides/charts/chart4c.xml" ContentType="application/vnd.openxmlformats-officedocument.drawingml.chart+xml"/>
  <Override PartName="/ppt/notesSlides/notesSlide4c.xml" ContentType="application/vnd.openxmlformats-officedocument.presentationml.notesSlide+xml"/>
  <Override PartName="/ppt/slides/slide4d.xml" ContentType="application/vnd.openxmlformats-officedocument.presentationml.slide+xml"/>
  <Override PartName="/ppt/slides/charts/chart4d.xml" ContentType="application/vnd.openxmlformats-officedocument.drawingml.chart+xml"/>
  <Override PartName="/ppt/notesSlides/notesSlide4d.xml" ContentType="application/vnd.openxmlformats-officedocument.presentationml.notesSlide+xml"/>
  <Override PartName="/ppt/slides/slide4e.xml" ContentType="application/vnd.openxmlformats-officedocument.presentationml.slide+xml"/>
  <Override PartName="/ppt/slides/charts/chart4e.xml" ContentType="application/vnd.openxmlformats-officedocument.drawingml.chart+xml"/>
  <Override PartName="/ppt/notesSlides/notesSlide4e.xml" ContentType="application/vnd.openxmlformats-officedocument.presentationml.notesSlide+xml"/>
  <Override PartName="/ppt/slides/slide4f.xml" ContentType="application/vnd.openxmlformats-officedocument.presentationml.slide+xml"/>
  <Override PartName="/ppt/slides/charts/chart4f.xml" ContentType="application/vnd.openxmlformats-officedocument.drawingml.chart+xml"/>
  <Override PartName="/ppt/notesSlides/notesSlide4f.xml" ContentType="application/vnd.openxmlformats-officedocument.presentationml.notesSlide+xml"/>
  <Override PartName="/ppt/slides/slide50.xml" ContentType="application/vnd.openxmlformats-officedocument.presentationml.slide+xml"/>
  <Override PartName="/ppt/slides/charts/chart50.xml" ContentType="application/vnd.openxmlformats-officedocument.drawingml.chart+xml"/>
  <Override PartName="/ppt/notesSlides/notesSlide50.xml" ContentType="application/vnd.openxmlformats-officedocument.presentationml.notesSlide+xml"/>
  <Override PartName="/ppt/slides/slide51.xml" ContentType="application/vnd.openxmlformats-officedocument.presentationml.slide+xml"/>
  <Override PartName="/ppt/slides/charts/chart51.xml" ContentType="application/vnd.openxmlformats-officedocument.drawingml.chart+xml"/>
  <Override PartName="/ppt/notesSlides/notesSlide51.xml" ContentType="application/vnd.openxmlformats-officedocument.presentationml.notesSlide+xml"/>
  <Override PartName="/ppt/slides/slide52.xml" ContentType="application/vnd.openxmlformats-officedocument.presentationml.slide+xml"/>
  <Override PartName="/ppt/slides/charts/chart52.xml" ContentType="application/vnd.openxmlformats-officedocument.drawingml.chart+xml"/>
  <Override PartName="/ppt/notesSlides/notesSlide52.xml" ContentType="application/vnd.openxmlformats-officedocument.presentationml.notesSlide+xml"/>
  <Override PartName="/ppt/slides/slide53.xml" ContentType="application/vnd.openxmlformats-officedocument.presentationml.slide+xml"/>
  <Override PartName="/ppt/slides/charts/chart53.xml" ContentType="application/vnd.openxmlformats-officedocument.drawingml.chart+xml"/>
  <Override PartName="/ppt/notesSlides/notesSlide53.xml" ContentType="application/vnd.openxmlformats-officedocument.presentationml.notesSlide+xml"/>
  <Override PartName="/ppt/slides/slide54.xml" ContentType="application/vnd.openxmlformats-officedocument.presentationml.slide+xml"/>
  <Override PartName="/ppt/slides/charts/chart54.xml" ContentType="application/vnd.openxmlformats-officedocument.drawingml.chart+xml"/>
  <Override PartName="/ppt/notesSlides/notesSlide54.xml" ContentType="application/vnd.openxmlformats-officedocument.presentationml.notesSlide+xml"/>
  <Override PartName="/ppt/slides/slide55.xml" ContentType="application/vnd.openxmlformats-officedocument.presentationml.slide+xml"/>
  <Override PartName="/ppt/slides/charts/chart55.xml" ContentType="application/vnd.openxmlformats-officedocument.drawingml.chart+xml"/>
  <Override PartName="/ppt/notesSlides/notesSlide55.xml" ContentType="application/vnd.openxmlformats-officedocument.presentationml.notesSlide+xml"/>
  <Override PartName="/ppt/slides/slide56.xml" ContentType="application/vnd.openxmlformats-officedocument.presentationml.slide+xml"/>
  <Override PartName="/ppt/slides/charts/chart56.xml" ContentType="application/vnd.openxmlformats-officedocument.drawingml.chart+xml"/>
  <Override PartName="/ppt/notesSlides/notesSlide56.xml" ContentType="application/vnd.openxmlformats-officedocument.presentationml.notesSlide+xml"/>
  <Override PartName="/ppt/slides/slide57.xml" ContentType="application/vnd.openxmlformats-officedocument.presentationml.slide+xml"/>
  <Override PartName="/ppt/slides/charts/chart57.xml" ContentType="application/vnd.openxmlformats-officedocument.drawingml.chart+xml"/>
  <Override PartName="/ppt/notesSlides/notesSlide57.xml" ContentType="application/vnd.openxmlformats-officedocument.presentationml.notesSlide+xml"/>
  <Override PartName="/ppt/slides/slide58.xml" ContentType="application/vnd.openxmlformats-officedocument.presentationml.slide+xml"/>
  <Override PartName="/ppt/slides/charts/chart58.xml" ContentType="application/vnd.openxmlformats-officedocument.drawingml.chart+xml"/>
  <Override PartName="/ppt/notesSlides/notesSlide58.xml" ContentType="application/vnd.openxmlformats-officedocument.presentationml.notesSlide+xml"/>
  <Override PartName="/ppt/slides/slide59.xml" ContentType="application/vnd.openxmlformats-officedocument.presentationml.slide+xml"/>
  <Override PartName="/ppt/slides/charts/chart59.xml" ContentType="application/vnd.openxmlformats-officedocument.drawingml.chart+xml"/>
  <Override PartName="/ppt/notesSlides/notesSlide59.xml" ContentType="application/vnd.openxmlformats-officedocument.presentationml.notesSlide+xml"/>
  <Override PartName="/ppt/slides/slide5a.xml" ContentType="application/vnd.openxmlformats-officedocument.presentationml.slide+xml"/>
  <Override PartName="/ppt/slides/charts/chart5a.xml" ContentType="application/vnd.openxmlformats-officedocument.drawingml.chart+xml"/>
  <Override PartName="/ppt/notesSlides/notesSlide5a.xml" ContentType="application/vnd.openxmlformats-officedocument.presentationml.notesSlide+xml"/>
  <Override PartName="/ppt/slides/slide5b.xml" ContentType="application/vnd.openxmlformats-officedocument.presentationml.slide+xml"/>
  <Override PartName="/ppt/slides/charts/chart5b.xml" ContentType="application/vnd.openxmlformats-officedocument.drawingml.chart+xml"/>
  <Override PartName="/ppt/notesSlides/notesSlide5b.xml" ContentType="application/vnd.openxmlformats-officedocument.presentationml.notesSlide+xml"/>
  <Override PartName="/ppt/slides/slide5c.xml" ContentType="application/vnd.openxmlformats-officedocument.presentationml.slide+xml"/>
  <Override PartName="/ppt/slides/charts/chart5c.xml" ContentType="application/vnd.openxmlformats-officedocument.drawingml.chart+xml"/>
  <Override PartName="/ppt/notesSlides/notesSlide5c.xml" ContentType="application/vnd.openxmlformats-officedocument.presentationml.notesSlide+xml"/>
  <Override PartName="/ppt/slides/slide5d.xml" ContentType="application/vnd.openxmlformats-officedocument.presentationml.slide+xml"/>
  <Override PartName="/ppt/slides/charts/chart5d.xml" ContentType="application/vnd.openxmlformats-officedocument.drawingml.chart+xml"/>
  <Override PartName="/ppt/notesSlides/notesSlide5d.xml" ContentType="application/vnd.openxmlformats-officedocument.presentationml.notesSlide+xml"/>
  <Override PartName="/ppt/slides/slide5e.xml" ContentType="application/vnd.openxmlformats-officedocument.presentationml.slide+xml"/>
  <Override PartName="/ppt/slides/charts/chart5e.xml" ContentType="application/vnd.openxmlformats-officedocument.drawingml.chart+xml"/>
  <Override PartName="/ppt/notesSlides/notesSlide5e.xml" ContentType="application/vnd.openxmlformats-officedocument.presentationml.notesSlide+xml"/>
  <Override PartName="/ppt/slides/slide5f.xml" ContentType="application/vnd.openxmlformats-officedocument.presentationml.slide+xml"/>
  <Override PartName="/ppt/slides/charts/chart5f.xml" ContentType="application/vnd.openxmlformats-officedocument.drawingml.chart+xml"/>
  <Override PartName="/ppt/notesSlides/notesSlide5f.xml" ContentType="application/vnd.openxmlformats-officedocument.presentationml.notesSlide+xml"/>
  <Override PartName="/ppt/slides/slide60.xml" ContentType="application/vnd.openxmlformats-officedocument.presentationml.slide+xml"/>
  <Override PartName="/ppt/slides/charts/chart60.xml" ContentType="application/vnd.openxmlformats-officedocument.drawingml.chart+xml"/>
  <Override PartName="/ppt/notesSlides/notesSlide60.xml" ContentType="application/vnd.openxmlformats-officedocument.presentationml.notesSlide+xml"/>
  <Override PartName="/ppt/slides/slide61.xml" ContentType="application/vnd.openxmlformats-officedocument.presentationml.slide+xml"/>
  <Override PartName="/ppt/slides/charts/chart61.xml" ContentType="application/vnd.openxmlformats-officedocument.drawingml.chart+xml"/>
  <Override PartName="/ppt/notesSlides/notesSlide61.xml" ContentType="application/vnd.openxmlformats-officedocument.presentationml.notesSlide+xml"/>
  <Override PartName="/ppt/slides/slide62.xml" ContentType="application/vnd.openxmlformats-officedocument.presentationml.slide+xml"/>
  <Override PartName="/ppt/slides/charts/chart62.xml" ContentType="application/vnd.openxmlformats-officedocument.drawingml.chart+xml"/>
  <Override PartName="/ppt/notesSlides/notesSlide62.xml" ContentType="application/vnd.openxmlformats-officedocument.presentationml.notesSlide+xml"/>
  <Override PartName="/ppt/slides/slide63.xml" ContentType="application/vnd.openxmlformats-officedocument.presentationml.slide+xml"/>
  <Override PartName="/ppt/slides/charts/chart63.xml" ContentType="application/vnd.openxmlformats-officedocument.drawingml.chart+xml"/>
  <Override PartName="/ppt/notesSlides/notesSlide63.xml" ContentType="application/vnd.openxmlformats-officedocument.presentationml.notesSlide+xml"/>
  <Override PartName="/ppt/slides/slide64.xml" ContentType="application/vnd.openxmlformats-officedocument.presentationml.slide+xml"/>
  <Override PartName="/ppt/slides/charts/chart64.xml" ContentType="application/vnd.openxmlformats-officedocument.drawingml.chart+xml"/>
  <Override PartName="/ppt/notesSlides/notesSlide64.xml" ContentType="application/vnd.openxmlformats-officedocument.presentationml.notesSlide+xml"/>
  <Override PartName="/ppt/slides/slide65.xml" ContentType="application/vnd.openxmlformats-officedocument.presentationml.slide+xml"/>
  <Override PartName="/ppt/slides/charts/chart65.xml" ContentType="application/vnd.openxmlformats-officedocument.drawingml.chart+xml"/>
  <Override PartName="/ppt/notesSlides/notesSlide65.xml" ContentType="application/vnd.openxmlformats-officedocument.presentationml.notesSlide+xml"/>
  <Override PartName="/ppt/slides/slide66.xml" ContentType="application/vnd.openxmlformats-officedocument.presentationml.slide+xml"/>
  <Override PartName="/ppt/slides/charts/chart66.xml" ContentType="application/vnd.openxmlformats-officedocument.drawingml.chart+xml"/>
  <Override PartName="/ppt/notesSlides/notesSlide66.xml" ContentType="application/vnd.openxmlformats-officedocument.presentationml.notesSlide+xml"/>
  <Override PartName="/ppt/slides/slide67.xml" ContentType="application/vnd.openxmlformats-officedocument.presentationml.slide+xml"/>
  <Override PartName="/ppt/slides/charts/chart67.xml" ContentType="application/vnd.openxmlformats-officedocument.drawingml.chart+xml"/>
  <Override PartName="/ppt/notesSlides/notesSlide67.xml" ContentType="application/vnd.openxmlformats-officedocument.presentationml.notesSlide+xml"/>
  <Override PartName="/ppt/slides/slide68.xml" ContentType="application/vnd.openxmlformats-officedocument.presentationml.slide+xml"/>
  <Override PartName="/ppt/slides/charts/chart68.xml" ContentType="application/vnd.openxmlformats-officedocument.drawingml.chart+xml"/>
  <Override PartName="/ppt/notesSlides/notesSlide68.xml" ContentType="application/vnd.openxmlformats-officedocument.presentationml.notesSlide+xml"/>
  <Override PartName="/ppt/slides/slide69.xml" ContentType="application/vnd.openxmlformats-officedocument.presentationml.slide+xml"/>
  <Override PartName="/ppt/slides/charts/chart69.xml" ContentType="application/vnd.openxmlformats-officedocument.drawingml.chart+xml"/>
  <Override PartName="/ppt/notesSlides/notesSlide69.xml" ContentType="application/vnd.openxmlformats-officedocument.presentationml.notesSlide+xml"/>
  <Override PartName="/ppt/slides/slide6a.xml" ContentType="application/vnd.openxmlformats-officedocument.presentationml.slide+xml"/>
  <Override PartName="/ppt/slides/charts/chart6a.xml" ContentType="application/vnd.openxmlformats-officedocument.drawingml.chart+xml"/>
  <Override PartName="/ppt/notesSlides/notesSlide6a.xml" ContentType="application/vnd.openxmlformats-officedocument.presentationml.notesSlide+xml"/>
  <Override PartName="/ppt/slides/slide6b.xml" ContentType="application/vnd.openxmlformats-officedocument.presentationml.slide+xml"/>
  <Override PartName="/ppt/slides/charts/chart6b.xml" ContentType="application/vnd.openxmlformats-officedocument.drawingml.chart+xml"/>
  <Override PartName="/ppt/notesSlides/notesSlide6b.xml" ContentType="application/vnd.openxmlformats-officedocument.presentationml.notesSlide+xml"/>
  <Override PartName="/ppt/slides/slide6c.xml" ContentType="application/vnd.openxmlformats-officedocument.presentationml.slide+xml"/>
  <Override PartName="/ppt/slides/charts/chart6c.xml" ContentType="application/vnd.openxmlformats-officedocument.drawingml.chart+xml"/>
  <Override PartName="/ppt/notesSlides/notesSlide6c.xml" ContentType="application/vnd.openxmlformats-officedocument.presentationml.notesSlide+xml"/>
  <Override PartName="/ppt/slides/slide6d.xml" ContentType="application/vnd.openxmlformats-officedocument.presentationml.slide+xml"/>
  <Override PartName="/ppt/slides/charts/chart6d.xml" ContentType="application/vnd.openxmlformats-officedocument.drawingml.chart+xml"/>
  <Override PartName="/ppt/notesSlides/notesSlide6d.xml" ContentType="application/vnd.openxmlformats-officedocument.presentationml.notesSlide+xml"/>
  <Override PartName="/ppt/slides/slide6e.xml" ContentType="application/vnd.openxmlformats-officedocument.presentationml.slide+xml"/>
  <Override PartName="/ppt/slides/charts/chart6e.xml" ContentType="application/vnd.openxmlformats-officedocument.drawingml.chart+xml"/>
  <Override PartName="/ppt/notesSlides/notesSlide6e.xml" ContentType="application/vnd.openxmlformats-officedocument.presentationml.notesSlide+xml"/>
  <Override PartName="/ppt/slides/slide6f.xml" ContentType="application/vnd.openxmlformats-officedocument.presentationml.slide+xml"/>
  <Override PartName="/ppt/slides/charts/chart6f.xml" ContentType="application/vnd.openxmlformats-officedocument.drawingml.chart+xml"/>
  <Override PartName="/ppt/notesSlides/notesSlide6f.xml" ContentType="application/vnd.openxmlformats-officedocument.presentationml.notesSlide+xml"/>
  <Override PartName="/ppt/slides/slide70.xml" ContentType="application/vnd.openxmlformats-officedocument.presentationml.slide+xml"/>
  <Override PartName="/ppt/slides/charts/chart70.xml" ContentType="application/vnd.openxmlformats-officedocument.drawingml.chart+xml"/>
  <Override PartName="/ppt/notesSlides/notesSlide70.xml" ContentType="application/vnd.openxmlformats-officedocument.presentationml.notesSlide+xml"/>
  <Override PartName="/ppt/slides/slide71.xml" ContentType="application/vnd.openxmlformats-officedocument.presentationml.slide+xml"/>
  <Override PartName="/ppt/slides/charts/chart71.xml" ContentType="application/vnd.openxmlformats-officedocument.drawingml.chart+xml"/>
  <Override PartName="/ppt/notesSlides/notesSlide71.xml" ContentType="application/vnd.openxmlformats-officedocument.presentationml.notesSlide+xml"/>
  <Override PartName="/ppt/slides/slide72.xml" ContentType="application/vnd.openxmlformats-officedocument.presentationml.slide+xml"/>
  <Override PartName="/ppt/slides/charts/chart72.xml" ContentType="application/vnd.openxmlformats-officedocument.drawingml.chart+xml"/>
  <Override PartName="/ppt/notesSlides/notesSlide72.xml" ContentType="application/vnd.openxmlformats-officedocument.presentationml.notesSlide+xml"/>
  <Override PartName="/ppt/slides/slide73.xml" ContentType="application/vnd.openxmlformats-officedocument.presentationml.slide+xml"/>
  <Override PartName="/ppt/slides/charts/chart73.xml" ContentType="application/vnd.openxmlformats-officedocument.drawingml.chart+xml"/>
  <Override PartName="/ppt/notesSlides/notesSlide73.xml" ContentType="application/vnd.openxmlformats-officedocument.presentationml.notesSlide+xml"/>
  <Override PartName="/ppt/slides/slide74.xml" ContentType="application/vnd.openxmlformats-officedocument.presentationml.slide+xml"/>
  <Override PartName="/ppt/slides/charts/chart74.xml" ContentType="application/vnd.openxmlformats-officedocument.drawingml.chart+xml"/>
  <Override PartName="/ppt/notesSlides/notesSlide74.xml" ContentType="application/vnd.openxmlformats-officedocument.presentationml.notesSlide+xml"/>
  <Override PartName="/ppt/slides/slide75.xml" ContentType="application/vnd.openxmlformats-officedocument.presentationml.slide+xml"/>
  <Override PartName="/ppt/slides/charts/chart75.xml" ContentType="application/vnd.openxmlformats-officedocument.drawingml.chart+xml"/>
  <Override PartName="/ppt/notesSlides/notesSlide75.xml" ContentType="application/vnd.openxmlformats-officedocument.presentationml.notesSlide+xml"/>
  <Override PartName="/ppt/slides/slide76.xml" ContentType="application/vnd.openxmlformats-officedocument.presentationml.slide+xml"/>
  <Override PartName="/ppt/slides/charts/chart76.xml" ContentType="application/vnd.openxmlformats-officedocument.drawingml.chart+xml"/>
  <Override PartName="/ppt/notesSlides/notesSlide76.xml" ContentType="application/vnd.openxmlformats-officedocument.presentationml.notesSlide+xml"/>
  <Override PartName="/ppt/slides/slide77.xml" ContentType="application/vnd.openxmlformats-officedocument.presentationml.slide+xml"/>
  <Override PartName="/ppt/slides/charts/chart77.xml" ContentType="application/vnd.openxmlformats-officedocument.drawingml.chart+xml"/>
  <Override PartName="/ppt/notesSlides/notesSlide77.xml" ContentType="application/vnd.openxmlformats-officedocument.presentationml.notesSlide+xml"/>
  <Override PartName="/ppt/slides/slide78.xml" ContentType="application/vnd.openxmlformats-officedocument.presentationml.slide+xml"/>
  <Override PartName="/ppt/slides/charts/chart78.xml" ContentType="application/vnd.openxmlformats-officedocument.drawingml.chart+xml"/>
  <Override PartName="/ppt/notesSlides/notesSlide78.xml" ContentType="application/vnd.openxmlformats-officedocument.presentationml.notesSlide+xml"/>
  <Override PartName="/ppt/slides/slide79.xml" ContentType="application/vnd.openxmlformats-officedocument.presentationml.slide+xml"/>
  <Override PartName="/ppt/slides/charts/chart79.xml" ContentType="application/vnd.openxmlformats-officedocument.drawingml.chart+xml"/>
  <Override PartName="/ppt/notesSlides/notesSlide79.xml" ContentType="application/vnd.openxmlformats-officedocument.presentationml.notesSlide+xml"/>
  <Override PartName="/ppt/slides/slide7a.xml" ContentType="application/vnd.openxmlformats-officedocument.presentationml.slide+xml"/>
  <Override PartName="/ppt/slides/charts/chart7a.xml" ContentType="application/vnd.openxmlformats-officedocument.drawingml.chart+xml"/>
  <Override PartName="/ppt/notesSlides/notesSlide7a.xml" ContentType="application/vnd.openxmlformats-officedocument.presentationml.notesSlide+xml"/>
  <Override PartName="/ppt/slides/slide7b.xml" ContentType="application/vnd.openxmlformats-officedocument.presentationml.slide+xml"/>
  <Override PartName="/ppt/slides/charts/chart7b.xml" ContentType="application/vnd.openxmlformats-officedocument.drawingml.chart+xml"/>
  <Override PartName="/ppt/notesSlides/notesSlide7b.xml" ContentType="application/vnd.openxmlformats-officedocument.presentationml.notesSlide+xml"/>
  <Override PartName="/ppt/slides/slide7c.xml" ContentType="application/vnd.openxmlformats-officedocument.presentationml.slide+xml"/>
  <Override PartName="/ppt/slides/charts/chart7c.xml" ContentType="application/vnd.openxmlformats-officedocument.drawingml.chart+xml"/>
  <Override PartName="/ppt/notesSlides/notesSlide7c.xml" ContentType="application/vnd.openxmlformats-officedocument.presentationml.notesSlide+xml"/>
  <Override PartName="/ppt/slides/slide7d.xml" ContentType="application/vnd.openxmlformats-officedocument.presentationml.slide+xml"/>
  <Override PartName="/ppt/slides/charts/chart7d.xml" ContentType="application/vnd.openxmlformats-officedocument.drawingml.chart+xml"/>
  <Override PartName="/ppt/notesSlides/notesSlide7d.xml" ContentType="application/vnd.openxmlformats-officedocument.presentationml.notesSlide+xml"/>
  <Override PartName="/ppt/slides/slide7e.xml" ContentType="application/vnd.openxmlformats-officedocument.presentationml.slide+xml"/>
  <Override PartName="/ppt/slides/charts/chart7e.xml" ContentType="application/vnd.openxmlformats-officedocument.drawingml.chart+xml"/>
  <Override PartName="/ppt/notesSlides/notesSlide7e.xml" ContentType="application/vnd.openxmlformats-officedocument.presentationml.notesSlide+xml"/>
  <Override PartName="/ppt/slides/slide7f.xml" ContentType="application/vnd.openxmlformats-officedocument.presentationml.slide+xml"/>
  <Override PartName="/ppt/slides/charts/chart7f.xml" ContentType="application/vnd.openxmlformats-officedocument.drawingml.chart+xml"/>
  <Override PartName="/ppt/notesSlides/notesSlide7f.xml" ContentType="application/vnd.openxmlformats-officedocument.presentationml.notesSlide+xml"/>
  <Override PartName="/ppt/slides/slide80.xml" ContentType="application/vnd.openxmlformats-officedocument.presentationml.slide+xml"/>
  <Override PartName="/ppt/slides/charts/chart80.xml" ContentType="application/vnd.openxmlformats-officedocument.drawingml.chart+xml"/>
  <Override PartName="/ppt/notesSlides/notesSlide80.xml" ContentType="application/vnd.openxmlformats-officedocument.presentationml.notesSlide+xml"/>
  <Override PartName="/ppt/slides/slide81.xml" ContentType="application/vnd.openxmlformats-officedocument.presentationml.slide+xml"/>
  <Override PartName="/ppt/slides/charts/chart81.xml" ContentType="application/vnd.openxmlformats-officedocument.drawingml.chart+xml"/>
  <Override PartName="/ppt/notesSlides/notesSlide81.xml" ContentType="application/vnd.openxmlformats-officedocument.presentationml.notesSlide+xml"/>
  <Override PartName="/ppt/slides/slide82.xml" ContentType="application/vnd.openxmlformats-officedocument.presentationml.slide+xml"/>
  <Override PartName="/ppt/slides/charts/chart82.xml" ContentType="application/vnd.openxmlformats-officedocument.drawingml.chart+xml"/>
  <Override PartName="/ppt/notesSlides/notesSlide82.xml" ContentType="application/vnd.openxmlformats-officedocument.presentationml.notesSlide+xml"/>
  <Override PartName="/ppt/slides/slide83.xml" ContentType="application/vnd.openxmlformats-officedocument.presentationml.slide+xml"/>
  <Override PartName="/ppt/slides/charts/chart83.xml" ContentType="application/vnd.openxmlformats-officedocument.drawingml.chart+xml"/>
  <Override PartName="/ppt/notesSlides/notesSlide83.xml" ContentType="application/vnd.openxmlformats-officedocument.presentationml.notesSlide+xml"/>
  <Override PartName="/ppt/slides/slide84.xml" ContentType="application/vnd.openxmlformats-officedocument.presentationml.slide+xml"/>
  <Override PartName="/ppt/slides/charts/chart84.xml" ContentType="application/vnd.openxmlformats-officedocument.drawingml.chart+xml"/>
  <Override PartName="/ppt/notesSlides/notesSlide84.xml" ContentType="application/vnd.openxmlformats-officedocument.presentationml.notesSlide+xml"/>
  <Override PartName="/ppt/slides/slide85.xml" ContentType="application/vnd.openxmlformats-officedocument.presentationml.slide+xml"/>
  <Override PartName="/ppt/slides/charts/chart85.xml" ContentType="application/vnd.openxmlformats-officedocument.drawingml.chart+xml"/>
  <Override PartName="/ppt/notesSlides/notesSlide85.xml" ContentType="application/vnd.openxmlformats-officedocument.presentationml.notesSlide+xml"/>
  <Override PartName="/ppt/slides/slide86.xml" ContentType="application/vnd.openxmlformats-officedocument.presentationml.slide+xml"/>
  <Override PartName="/ppt/slides/charts/chart86.xml" ContentType="application/vnd.openxmlformats-officedocument.drawingml.chart+xml"/>
  <Override PartName="/ppt/notesSlides/notesSlide86.xml" ContentType="application/vnd.openxmlformats-officedocument.presentationml.notesSlide+xml"/>
  <Override PartName="/ppt/slides/slide87.xml" ContentType="application/vnd.openxmlformats-officedocument.presentationml.slide+xml"/>
  <Override PartName="/ppt/slides/charts/chart87.xml" ContentType="application/vnd.openxmlformats-officedocument.drawingml.chart+xml"/>
  <Override PartName="/ppt/notesSlides/notesSlide87.xml" ContentType="application/vnd.openxmlformats-officedocument.presentationml.notesSlide+xml"/>
  <Override PartName="/ppt/slides/slide88.xml" ContentType="application/vnd.openxmlformats-officedocument.presentationml.slide+xml"/>
  <Override PartName="/ppt/slides/charts/chart88.xml" ContentType="application/vnd.openxmlformats-officedocument.drawingml.chart+xml"/>
  <Override PartName="/ppt/notesSlides/notesSlide88.xml" ContentType="application/vnd.openxmlformats-officedocument.presentationml.notesSlide+xml"/>
  <Override PartName="/ppt/slides/slide89.xml" ContentType="application/vnd.openxmlformats-officedocument.presentationml.slide+xml"/>
  <Override PartName="/ppt/slides/charts/chart89.xml" ContentType="application/vnd.openxmlformats-officedocument.drawingml.chart+xml"/>
  <Override PartName="/ppt/notesSlides/notesSlide89.xml" ContentType="application/vnd.openxmlformats-officedocument.presentationml.notesSlide+xml"/>
  <Override PartName="/ppt/slides/slide8a.xml" ContentType="application/vnd.openxmlformats-officedocument.presentationml.slide+xml"/>
  <Override PartName="/ppt/slides/charts/chart8a.xml" ContentType="application/vnd.openxmlformats-officedocument.drawingml.chart+xml"/>
  <Override PartName="/ppt/notesSlides/notesSlide8a.xml" ContentType="application/vnd.openxmlformats-officedocument.presentationml.notesSlide+xml"/>
  <Override PartName="/ppt/slides/slide8b.xml" ContentType="application/vnd.openxmlformats-officedocument.presentationml.slide+xml"/>
  <Override PartName="/ppt/slides/charts/chart8b.xml" ContentType="application/vnd.openxmlformats-officedocument.drawingml.chart+xml"/>
  <Override PartName="/ppt/notesSlides/notesSlide8b.xml" ContentType="application/vnd.openxmlformats-officedocument.presentationml.notesSlide+xml"/>
  <Override PartName="/ppt/slides/slide8c.xml" ContentType="application/vnd.openxmlformats-officedocument.presentationml.slide+xml"/>
  <Override PartName="/ppt/slides/charts/chart8c.xml" ContentType="application/vnd.openxmlformats-officedocument.drawingml.chart+xml"/>
  <Override PartName="/ppt/notesSlides/notesSlide8c.xml" ContentType="application/vnd.openxmlformats-officedocument.presentationml.notesSlide+xml"/>
  <Override PartName="/ppt/slides/slide8d.xml" ContentType="application/vnd.openxmlformats-officedocument.presentationml.slide+xml"/>
  <Override PartName="/ppt/slides/charts/chart8d.xml" ContentType="application/vnd.openxmlformats-officedocument.drawingml.chart+xml"/>
  <Override PartName="/ppt/notesSlides/notesSlide8d.xml" ContentType="application/vnd.openxmlformats-officedocument.presentationml.notesSlide+xml"/>
  <Override PartName="/ppt/slides/slide8e.xml" ContentType="application/vnd.openxmlformats-officedocument.presentationml.slide+xml"/>
  <Override PartName="/ppt/slides/charts/chart8e.xml" ContentType="application/vnd.openxmlformats-officedocument.drawingml.chart+xml"/>
  <Override PartName="/ppt/notesSlides/notesSlide8e.xml" ContentType="application/vnd.openxmlformats-officedocument.presentationml.notesSlide+xml"/>
  <Override PartName="/ppt/slides/slide8f.xml" ContentType="application/vnd.openxmlformats-officedocument.presentationml.slide+xml"/>
  <Override PartName="/ppt/slides/charts/chart8f.xml" ContentType="application/vnd.openxmlformats-officedocument.drawingml.chart+xml"/>
  <Override PartName="/ppt/notesSlides/notesSlide8f.xml" ContentType="application/vnd.openxmlformats-officedocument.presentationml.notesSlide+xml"/>
  <Override PartName="/ppt/slides/slide90.xml" ContentType="application/vnd.openxmlformats-officedocument.presentationml.slide+xml"/>
  <Override PartName="/ppt/slides/charts/chart90.xml" ContentType="application/vnd.openxmlformats-officedocument.drawingml.chart+xml"/>
  <Override PartName="/ppt/notesSlides/notesSlide90.xml" ContentType="application/vnd.openxmlformats-officedocument.presentationml.notesSlide+xml"/>
  <Override PartName="/ppt/slides/slide91.xml" ContentType="application/vnd.openxmlformats-officedocument.presentationml.slide+xml"/>
  <Override PartName="/ppt/slides/charts/chart91.xml" ContentType="application/vnd.openxmlformats-officedocument.drawingml.chart+xml"/>
  <Override PartName="/ppt/notesSlides/notesSlide91.xml" ContentType="application/vnd.openxmlformats-officedocument.presentationml.notesSlide+xml"/>
  <Override PartName="/ppt/slides/slide92.xml" ContentType="application/vnd.openxmlformats-officedocument.presentationml.slide+xml"/>
  <Override PartName="/ppt/slides/charts/chart92.xml" ContentType="application/vnd.openxmlformats-officedocument.drawingml.chart+xml"/>
  <Override PartName="/ppt/notesSlides/notesSlide92.xml" ContentType="application/vnd.openxmlformats-officedocument.presentationml.notesSlide+xml"/>
  <Override PartName="/ppt/slides/slide93.xml" ContentType="application/vnd.openxmlformats-officedocument.presentationml.slide+xml"/>
  <Override PartName="/ppt/slides/charts/chart93.xml" ContentType="application/vnd.openxmlformats-officedocument.drawingml.chart+xml"/>
  <Override PartName="/ppt/notesSlides/notesSlide93.xml" ContentType="application/vnd.openxmlformats-officedocument.presentationml.notesSlide+xml"/>
  <Override PartName="/ppt/slides/slide94.xml" ContentType="application/vnd.openxmlformats-officedocument.presentationml.slide+xml"/>
  <Override PartName="/ppt/slides/charts/chart94.xml" ContentType="application/vnd.openxmlformats-officedocument.drawingml.chart+xml"/>
  <Override PartName="/ppt/notesSlides/notesSlide94.xml" ContentType="application/vnd.openxmlformats-officedocument.presentationml.notesSlide+xml"/>
  <Override PartName="/ppt/slides/slide95.xml" ContentType="application/vnd.openxmlformats-officedocument.presentationml.slide+xml"/>
  <Override PartName="/ppt/slides/charts/chart95.xml" ContentType="application/vnd.openxmlformats-officedocument.drawingml.chart+xml"/>
  <Override PartName="/ppt/notesSlides/notesSlide95.xml" ContentType="application/vnd.openxmlformats-officedocument.presentationml.notesSlide+xml"/>
  <Override PartName="/ppt/slides/slide96.xml" ContentType="application/vnd.openxmlformats-officedocument.presentationml.slide+xml"/>
  <Override PartName="/ppt/slides/charts/chart96.xml" ContentType="application/vnd.openxmlformats-officedocument.drawingml.chart+xml"/>
  <Override PartName="/ppt/notesSlides/notesSlide96.xml" ContentType="application/vnd.openxmlformats-officedocument.presentationml.notesSlide+xml"/>
  <Override PartName="/ppt/slides/slide97.xml" ContentType="application/vnd.openxmlformats-officedocument.presentationml.slide+xml"/>
  <Override PartName="/ppt/slides/charts/chart97.xml" ContentType="application/vnd.openxmlformats-officedocument.drawingml.chart+xml"/>
  <Override PartName="/ppt/notesSlides/notesSlide97.xml" ContentType="application/vnd.openxmlformats-officedocument.presentationml.notesSlide+xml"/>
  <Override PartName="/ppt/slides/slide98.xml" ContentType="application/vnd.openxmlformats-officedocument.presentationml.slide+xml"/>
  <Override PartName="/ppt/slides/charts/chart98.xml" ContentType="application/vnd.openxmlformats-officedocument.drawingml.chart+xml"/>
  <Override PartName="/ppt/notesSlides/notesSlide98.xml" ContentType="application/vnd.openxmlformats-officedocument.presentationml.notesSlide+xml"/>
  <Override PartName="/ppt/slides/slide99.xml" ContentType="application/vnd.openxmlformats-officedocument.presentationml.slide+xml"/>
  <Override PartName="/ppt/slides/charts/chart99.xml" ContentType="application/vnd.openxmlformats-officedocument.drawingml.chart+xml"/>
  <Override PartName="/ppt/notesSlides/notesSlide99.xml" ContentType="application/vnd.openxmlformats-officedocument.presentationml.notesSlide+xml"/>
  <Override PartName="/ppt/slides/slide9a.xml" ContentType="application/vnd.openxmlformats-officedocument.presentationml.slide+xml"/>
  <Override PartName="/ppt/slides/charts/chart9a.xml" ContentType="application/vnd.openxmlformats-officedocument.drawingml.chart+xml"/>
  <Override PartName="/ppt/notesSlides/notesSlide9a.xml" ContentType="application/vnd.openxmlformats-officedocument.presentationml.notesSlide+xml"/>
  <Override PartName="/ppt/slides/slide9b.xml" ContentType="application/vnd.openxmlformats-officedocument.presentationml.slide+xml"/>
  <Override PartName="/ppt/slides/charts/chart9b.xml" ContentType="application/vnd.openxmlformats-officedocument.drawingml.chart+xml"/>
  <Override PartName="/ppt/notesSlides/notesSlide9b.xml" ContentType="application/vnd.openxmlformats-officedocument.presentationml.notesSlide+xml"/>
  <Override PartName="/ppt/slides/slide9c.xml" ContentType="application/vnd.openxmlformats-officedocument.presentationml.slide+xml"/>
  <Override PartName="/ppt/slides/charts/chart9c.xml" ContentType="application/vnd.openxmlformats-officedocument.drawingml.chart+xml"/>
  <Override PartName="/ppt/notesSlides/notesSlide9c.xml" ContentType="application/vnd.openxmlformats-officedocument.presentationml.notesSlide+xml"/>
  <Override PartName="/ppt/slides/slide9d.xml" ContentType="application/vnd.openxmlformats-officedocument.presentationml.slide+xml"/>
  <Override PartName="/ppt/slides/charts/chart9d.xml" ContentType="application/vnd.openxmlformats-officedocument.drawingml.chart+xml"/>
  <Override PartName="/ppt/notesSlides/notesSlide9d.xml" ContentType="application/vnd.openxmlformats-officedocument.presentationml.notesSlide+xml"/>
  <Override PartName="/ppt/slides/slide9e.xml" ContentType="application/vnd.openxmlformats-officedocument.presentationml.slide+xml"/>
  <Override PartName="/ppt/slides/charts/chart9e.xml" ContentType="application/vnd.openxmlformats-officedocument.drawingml.chart+xml"/>
  <Override PartName="/ppt/notesSlides/notesSlide9e.xml" ContentType="application/vnd.openxmlformats-officedocument.presentationml.notesSlide+xml"/>
  <Override PartName="/ppt/slides/slide9f.xml" ContentType="application/vnd.openxmlformats-officedocument.presentationml.slide+xml"/>
  <Override PartName="/ppt/slides/charts/chart9f.xml" ContentType="application/vnd.openxmlformats-officedocument.drawingml.chart+xml"/>
  <Override PartName="/ppt/notesSlides/notesSlide9f.xml" ContentType="application/vnd.openxmlformats-officedocument.presentationml.notesSlide+xml"/>
  <Override PartName="/ppt/slides/slidea0.xml" ContentType="application/vnd.openxmlformats-officedocument.presentationml.slide+xml"/>
  <Override PartName="/ppt/slides/charts/charta0.xml" ContentType="application/vnd.openxmlformats-officedocument.drawingml.chart+xml"/>
  <Override PartName="/ppt/notesSlides/notesSlidea0.xml" ContentType="application/vnd.openxmlformats-officedocument.presentationml.notesSlide+xml"/>
  <Override PartName="/ppt/slides/slidea1.xml" ContentType="application/vnd.openxmlformats-officedocument.presentationml.slide+xml"/>
  <Override PartName="/ppt/slides/charts/charta1.xml" ContentType="application/vnd.openxmlformats-officedocument.drawingml.chart+xml"/>
  <Override PartName="/ppt/notesSlides/notesSlidea1.xml" ContentType="application/vnd.openxmlformats-officedocument.presentationml.notesSlide+xml"/>
  <Override PartName="/ppt/slides/slidea2.xml" ContentType="application/vnd.openxmlformats-officedocument.presentationml.slide+xml"/>
  <Override PartName="/ppt/slides/charts/charta2.xml" ContentType="application/vnd.openxmlformats-officedocument.drawingml.chart+xml"/>
  <Override PartName="/ppt/notesSlides/notesSlidea2.xml" ContentType="application/vnd.openxmlformats-officedocument.presentationml.notesSlide+xml"/>
  <Override PartName="/ppt/slides/slidea3.xml" ContentType="application/vnd.openxmlformats-officedocument.presentationml.slide+xml"/>
  <Override PartName="/ppt/slides/charts/charta3.xml" ContentType="application/vnd.openxmlformats-officedocument.drawingml.chart+xml"/>
  <Override PartName="/ppt/notesSlides/notesSlidea3.xml" ContentType="application/vnd.openxmlformats-officedocument.presentationml.notesSlide+xml"/>
  <Override PartName="/ppt/slides/slidea4.xml" ContentType="application/vnd.openxmlformats-officedocument.presentationml.slide+xml"/>
  <Override PartName="/ppt/slides/charts/charta4.xml" ContentType="application/vnd.openxmlformats-officedocument.drawingml.chart+xml"/>
  <Override PartName="/ppt/notesSlides/notesSlidea4.xml" ContentType="application/vnd.openxmlformats-officedocument.presentationml.notesSlide+xml"/>
  <Override PartName="/ppt/slides/slidea5.xml" ContentType="application/vnd.openxmlformats-officedocument.presentationml.slide+xml"/>
  <Override PartName="/ppt/slides/charts/charta5.xml" ContentType="application/vnd.openxmlformats-officedocument.drawingml.chart+xml"/>
  <Override PartName="/ppt/notesSlides/notesSlidea5.xml" ContentType="application/vnd.openxmlformats-officedocument.presentationml.notesSlide+xml"/>
  <Override PartName="/ppt/slides/slidea6.xml" ContentType="application/vnd.openxmlformats-officedocument.presentationml.slide+xml"/>
  <Override PartName="/ppt/slides/charts/charta6.xml" ContentType="application/vnd.openxmlformats-officedocument.drawingml.chart+xml"/>
  <Override PartName="/ppt/notesSlides/notesSlidea6.xml" ContentType="application/vnd.openxmlformats-officedocument.presentationml.notesSlide+xml"/>
  <Override PartName="/ppt/slides/slidea7.xml" ContentType="application/vnd.openxmlformats-officedocument.presentationml.slide+xml"/>
  <Override PartName="/ppt/slides/charts/charta7.xml" ContentType="application/vnd.openxmlformats-officedocument.drawingml.chart+xml"/>
  <Override PartName="/ppt/notesSlides/notesSlidea7.xml" ContentType="application/vnd.openxmlformats-officedocument.presentationml.notesSlide+xml"/>
  <Override PartName="/ppt/slides/slidea8.xml" ContentType="application/vnd.openxmlformats-officedocument.presentationml.slide+xml"/>
  <Override PartName="/ppt/slides/charts/charta8.xml" ContentType="application/vnd.openxmlformats-officedocument.drawingml.chart+xml"/>
  <Override PartName="/ppt/notesSlides/notesSlidea8.xml" ContentType="application/vnd.openxmlformats-officedocument.presentationml.notesSlide+xml"/>
  <Override PartName="/ppt/slides/slidea9.xml" ContentType="application/vnd.openxmlformats-officedocument.presentationml.slide+xml"/>
  <Override PartName="/ppt/slides/charts/charta9.xml" ContentType="application/vnd.openxmlformats-officedocument.drawingml.chart+xml"/>
  <Override PartName="/ppt/notesSlides/notesSlidea9.xml" ContentType="application/vnd.openxmlformats-officedocument.presentationml.notesSlide+xml"/>
  <Override PartName="/ppt/slides/slideaa.xml" ContentType="application/vnd.openxmlformats-officedocument.presentationml.slide+xml"/>
  <Override PartName="/ppt/slides/charts/chartaa.xml" ContentType="application/vnd.openxmlformats-officedocument.drawingml.chart+xml"/>
  <Override PartName="/ppt/notesSlides/notesSlideaa.xml" ContentType="application/vnd.openxmlformats-officedocument.presentationml.notesSlide+xml"/>
  <Override PartName="/ppt/slides/slideab.xml" ContentType="application/vnd.openxmlformats-officedocument.presentationml.slide+xml"/>
  <Override PartName="/ppt/slides/charts/chartab.xml" ContentType="application/vnd.openxmlformats-officedocument.drawingml.chart+xml"/>
  <Override PartName="/ppt/notesSlides/notesSlideab.xml" ContentType="application/vnd.openxmlformats-officedocument.presentationml.notesSlide+xml"/>
  <Override PartName="/ppt/slides/slideac.xml" ContentType="application/vnd.openxmlformats-officedocument.presentationml.slide+xml"/>
  <Override PartName="/ppt/slides/charts/chartac.xml" ContentType="application/vnd.openxmlformats-officedocument.drawingml.chart+xml"/>
  <Override PartName="/ppt/notesSlides/notesSlideac.xml" ContentType="application/vnd.openxmlformats-officedocument.presentationml.notesSlide+xml"/>
  <Override PartName="/ppt/slides/slidead.xml" ContentType="application/vnd.openxmlformats-officedocument.presentationml.slide+xml"/>
  <Override PartName="/ppt/slides/charts/chartad.xml" ContentType="application/vnd.openxmlformats-officedocument.drawingml.chart+xml"/>
  <Override PartName="/ppt/notesSlides/notesSlidead.xml" ContentType="application/vnd.openxmlformats-officedocument.presentationml.notesSlide+xml"/>
  <Override PartName="/ppt/slides/slideae.xml" ContentType="application/vnd.openxmlformats-officedocument.presentationml.slide+xml"/>
  <Override PartName="/ppt/slides/charts/chartae.xml" ContentType="application/vnd.openxmlformats-officedocument.drawingml.chart+xml"/>
  <Override PartName="/ppt/notesSlides/notesSlideae.xml" ContentType="application/vnd.openxmlformats-officedocument.presentationml.notesSlide+xml"/>
  <Override PartName="/ppt/slides/slideaf.xml" ContentType="application/vnd.openxmlformats-officedocument.presentationml.slide+xml"/>
  <Override PartName="/ppt/slides/charts/chartaf.xml" ContentType="application/vnd.openxmlformats-officedocument.drawingml.chart+xml"/>
  <Override PartName="/ppt/notesSlides/notesSlideaf.xml" ContentType="application/vnd.openxmlformats-officedocument.presentationml.notesSlide+xml"/>
  <Override PartName="/ppt/slides/slideb0.xml" ContentType="application/vnd.openxmlformats-officedocument.presentationml.slide+xml"/>
  <Override PartName="/ppt/slides/charts/chartb0.xml" ContentType="application/vnd.openxmlformats-officedocument.drawingml.chart+xml"/>
  <Override PartName="/ppt/notesSlides/notesSlideb0.xml" ContentType="application/vnd.openxmlformats-officedocument.presentationml.notesSlide+xml"/>
  <Override PartName="/ppt/slides/slideb1.xml" ContentType="application/vnd.openxmlformats-officedocument.presentationml.slide+xml"/>
  <Override PartName="/ppt/slides/charts/chartb1.xml" ContentType="application/vnd.openxmlformats-officedocument.drawingml.chart+xml"/>
  <Override PartName="/ppt/notesSlides/notesSlideb1.xml" ContentType="application/vnd.openxmlformats-officedocument.presentationml.notesSlide+xml"/>
  <Override PartName="/ppt/slides/slideb2.xml" ContentType="application/vnd.openxmlformats-officedocument.presentationml.slide+xml"/>
  <Override PartName="/ppt/slides/charts/chartb2.xml" ContentType="application/vnd.openxmlformats-officedocument.drawingml.chart+xml"/>
  <Override PartName="/ppt/notesSlides/notesSlideb2.xml" ContentType="application/vnd.openxmlformats-officedocument.presentationml.notesSlide+xml"/>
  <Override PartName="/ppt/slides/slideb3.xml" ContentType="application/vnd.openxmlformats-officedocument.presentationml.slide+xml"/>
  <Override PartName="/ppt/slides/charts/chartb3.xml" ContentType="application/vnd.openxmlformats-officedocument.drawingml.chart+xml"/>
  <Override PartName="/ppt/notesSlides/notesSlideb3.xml" ContentType="application/vnd.openxmlformats-officedocument.presentationml.notesSlide+xml"/>
  <Override PartName="/ppt/slides/slideb4.xml" ContentType="application/vnd.openxmlformats-officedocument.presentationml.slide+xml"/>
  <Override PartName="/ppt/slides/charts/chartb4.xml" ContentType="application/vnd.openxmlformats-officedocument.drawingml.chart+xml"/>
  <Override PartName="/ppt/notesSlides/notesSlideb4.xml" ContentType="application/vnd.openxmlformats-officedocument.presentationml.notesSlide+xml"/>
  <Override PartName="/ppt/slides/slideb5.xml" ContentType="application/vnd.openxmlformats-officedocument.presentationml.slide+xml"/>
  <Override PartName="/ppt/slides/charts/chartb5.xml" ContentType="application/vnd.openxmlformats-officedocument.drawingml.chart+xml"/>
  <Override PartName="/ppt/notesSlides/notesSlideb5.xml" ContentType="application/vnd.openxmlformats-officedocument.presentationml.notesSlide+xml"/>
  <Override PartName="/ppt/slides/slideb6.xml" ContentType="application/vnd.openxmlformats-officedocument.presentationml.slide+xml"/>
  <Override PartName="/ppt/slides/charts/chartb6.xml" ContentType="application/vnd.openxmlformats-officedocument.drawingml.chart+xml"/>
  <Override PartName="/ppt/notesSlides/notesSlideb6.xml" ContentType="application/vnd.openxmlformats-officedocument.presentationml.notesSlide+xml"/>
  <Override PartName="/ppt/slides/slideb7.xml" ContentType="application/vnd.openxmlformats-officedocument.presentationml.slide+xml"/>
  <Override PartName="/ppt/slides/charts/chartb7.xml" ContentType="application/vnd.openxmlformats-officedocument.drawingml.chart+xml"/>
  <Override PartName="/ppt/notesSlides/notesSlideb7.xml" ContentType="application/vnd.openxmlformats-officedocument.presentationml.notesSlide+xml"/>
  <Override PartName="/ppt/slides/slideb8.xml" ContentType="application/vnd.openxmlformats-officedocument.presentationml.slide+xml"/>
  <Override PartName="/ppt/slides/charts/chartb8.xml" ContentType="application/vnd.openxmlformats-officedocument.drawingml.chart+xml"/>
  <Override PartName="/ppt/notesSlides/notesSlideb8.xml" ContentType="application/vnd.openxmlformats-officedocument.presentationml.notesSlide+xml"/>
  <Override PartName="/ppt/slides/slideb9.xml" ContentType="application/vnd.openxmlformats-officedocument.presentationml.slide+xml"/>
  <Override PartName="/ppt/slides/charts/chartb9.xml" ContentType="application/vnd.openxmlformats-officedocument.drawingml.chart+xml"/>
  <Override PartName="/ppt/notesSlides/notesSlideb9.xml" ContentType="application/vnd.openxmlformats-officedocument.presentationml.notesSlide+xml"/>
  <Override PartName="/ppt/slides/slideba.xml" ContentType="application/vnd.openxmlformats-officedocument.presentationml.slide+xml"/>
  <Override PartName="/ppt/slides/charts/chartba.xml" ContentType="application/vnd.openxmlformats-officedocument.drawingml.chart+xml"/>
  <Override PartName="/ppt/notesSlides/notesSlideba.xml" ContentType="application/vnd.openxmlformats-officedocument.presentationml.notesSlide+xml"/>
  <Override PartName="/ppt/slides/slidebb.xml" ContentType="application/vnd.openxmlformats-officedocument.presentationml.slide+xml"/>
  <Override PartName="/ppt/slides/charts/chartbb.xml" ContentType="application/vnd.openxmlformats-officedocument.drawingml.chart+xml"/>
  <Override PartName="/ppt/notesSlides/notesSlidebb.xml" ContentType="application/vnd.openxmlformats-officedocument.presentationml.notesSlide+xml"/>
  <Override PartName="/ppt/slides/slidebc.xml" ContentType="application/vnd.openxmlformats-officedocument.presentationml.slide+xml"/>
  <Override PartName="/ppt/slides/charts/chartbc.xml" ContentType="application/vnd.openxmlformats-officedocument.drawingml.chart+xml"/>
  <Override PartName="/ppt/notesSlides/notesSlidebc.xml" ContentType="application/vnd.openxmlformats-officedocument.presentationml.notesSlide+xml"/>
  <Override PartName="/ppt/slides/slidebd.xml" ContentType="application/vnd.openxmlformats-officedocument.presentationml.slide+xml"/>
  <Override PartName="/ppt/slides/charts/chartbd.xml" ContentType="application/vnd.openxmlformats-officedocument.drawingml.chart+xml"/>
  <Override PartName="/ppt/notesSlides/notesSlidebd.xml" ContentType="application/vnd.openxmlformats-officedocument.presentationml.notesSlide+xml"/>
  <Override PartName="/ppt/slides/slidebe.xml" ContentType="application/vnd.openxmlformats-officedocument.presentationml.slide+xml"/>
  <Override PartName="/ppt/slides/charts/chartbe.xml" ContentType="application/vnd.openxmlformats-officedocument.drawingml.chart+xml"/>
  <Override PartName="/ppt/notesSlides/notesSlidebe.xml" ContentType="application/vnd.openxmlformats-officedocument.presentationml.notesSlide+xml"/>
  <Override PartName="/ppt/slides/slidebf.xml" ContentType="application/vnd.openxmlformats-officedocument.presentationml.slide+xml"/>
  <Override PartName="/ppt/slides/charts/chartbf.xml" ContentType="application/vnd.openxmlformats-officedocument.drawingml.chart+xml"/>
  <Override PartName="/ppt/notesSlides/notesSlidebf.xml" ContentType="application/vnd.openxmlformats-officedocument.presentationml.notesSlide+xml"/>
  <Override PartName="/ppt/slides/slidec0.xml" ContentType="application/vnd.openxmlformats-officedocument.presentationml.slide+xml"/>
  <Override PartName="/ppt/slides/charts/chartc0.xml" ContentType="application/vnd.openxmlformats-officedocument.drawingml.chart+xml"/>
  <Override PartName="/ppt/notesSlides/notesSlidec0.xml" ContentType="application/vnd.openxmlformats-officedocument.presentationml.notesSlide+xml"/>
  <Override PartName="/ppt/slides/slidec1.xml" ContentType="application/vnd.openxmlformats-officedocument.presentationml.slide+xml"/>
  <Override PartName="/ppt/slides/charts/chartc1.xml" ContentType="application/vnd.openxmlformats-officedocument.drawingml.chart+xml"/>
  <Override PartName="/ppt/notesSlides/notesSlidec1.xml" ContentType="application/vnd.openxmlformats-officedocument.presentationml.notesSlide+xml"/>
  <Override PartName="/ppt/slides/slidec2.xml" ContentType="application/vnd.openxmlformats-officedocument.presentationml.slide+xml"/>
  <Override PartName="/ppt/slides/charts/chartc2.xml" ContentType="application/vnd.openxmlformats-officedocument.drawingml.chart+xml"/>
  <Override PartName="/ppt/notesSlides/notesSlidec2.xml" ContentType="application/vnd.openxmlformats-officedocument.presentationml.notesSlide+xml"/>
  <Override PartName="/ppt/slides/slidec3.xml" ContentType="application/vnd.openxmlformats-officedocument.presentationml.slide+xml"/>
  <Override PartName="/ppt/slides/charts/chartc3.xml" ContentType="application/vnd.openxmlformats-officedocument.drawingml.chart+xml"/>
  <Override PartName="/ppt/notesSlides/notesSlidec3.xml" ContentType="application/vnd.openxmlformats-officedocument.presentationml.notesSlide+xml"/>
  <Override PartName="/ppt/slides/slidec4.xml" ContentType="application/vnd.openxmlformats-officedocument.presentationml.slide+xml"/>
  <Override PartName="/ppt/slides/charts/chartc4.xml" ContentType="application/vnd.openxmlformats-officedocument.drawingml.chart+xml"/>
  <Override PartName="/ppt/notesSlides/notesSlidec4.xml" ContentType="application/vnd.openxmlformats-officedocument.presentationml.notesSlide+xml"/>
  <Override PartName="/ppt/slides/slidec5.xml" ContentType="application/vnd.openxmlformats-officedocument.presentationml.slide+xml"/>
  <Override PartName="/ppt/slides/charts/chartc5.xml" ContentType="application/vnd.openxmlformats-officedocument.drawingml.chart+xml"/>
  <Override PartName="/ppt/notesSlides/notesSlidec5.xml" ContentType="application/vnd.openxmlformats-officedocument.presentationml.notesSlide+xml"/>
  <Override PartName="/ppt/slides/slidec6.xml" ContentType="application/vnd.openxmlformats-officedocument.presentationml.slide+xml"/>
  <Override PartName="/ppt/slides/charts/chartc6.xml" ContentType="application/vnd.openxmlformats-officedocument.drawingml.chart+xml"/>
  <Override PartName="/ppt/notesSlides/notesSlidec6.xml" ContentType="application/vnd.openxmlformats-officedocument.presentationml.notesSlide+xml"/>
  <Override PartName="/ppt/slides/slidec7.xml" ContentType="application/vnd.openxmlformats-officedocument.presentationml.slide+xml"/>
  <Override PartName="/ppt/slides/charts/chartc7.xml" ContentType="application/vnd.openxmlformats-officedocument.drawingml.chart+xml"/>
  <Override PartName="/ppt/notesSlides/notesSlidec7.xml" ContentType="application/vnd.openxmlformats-officedocument.presentationml.notesSlide+xml"/>
  <Override PartName="/ppt/slides/slidec8.xml" ContentType="application/vnd.openxmlformats-officedocument.presentationml.slide+xml"/>
  <Override PartName="/ppt/slides/charts/chartc8.xml" ContentType="application/vnd.openxmlformats-officedocument.drawingml.chart+xml"/>
  <Override PartName="/ppt/notesSlides/notesSlidec8.xml" ContentType="application/vnd.openxmlformats-officedocument.presentationml.notesSlide+xml"/>
  <Override PartName="/ppt/slides/slidec9.xml" ContentType="application/vnd.openxmlformats-officedocument.presentationml.slide+xml"/>
  <Override PartName="/ppt/slides/charts/chartc9.xml" ContentType="application/vnd.openxmlformats-officedocument.drawingml.chart+xml"/>
  <Override PartName="/ppt/notesSlides/notesSlidec9.xml" ContentType="application/vnd.openxmlformats-officedocument.presentationml.notesSlide+xml"/>
  <Override PartName="/ppt/slides/slideca.xml" ContentType="application/vnd.openxmlformats-officedocument.presentationml.slide+xml"/>
  <Override PartName="/ppt/slides/charts/chartca.xml" ContentType="application/vnd.openxmlformats-officedocument.drawingml.chart+xml"/>
  <Override PartName="/ppt/notesSlides/notesSlideca.xml" ContentType="application/vnd.openxmlformats-officedocument.presentationml.notesSlide+xml"/>
  <Override PartName="/ppt/slides/slidecb.xml" ContentType="application/vnd.openxmlformats-officedocument.presentationml.slide+xml"/>
  <Override PartName="/ppt/slides/charts/chartcb.xml" ContentType="application/vnd.openxmlformats-officedocument.drawingml.chart+xml"/>
  <Override PartName="/ppt/notesSlides/notesSlidecb.xml" ContentType="application/vnd.openxmlformats-officedocument.presentationml.notesSlide+xml"/>
  <Override PartName="/ppt/slides/slidecc.xml" ContentType="application/vnd.openxmlformats-officedocument.presentationml.slide+xml"/>
  <Override PartName="/ppt/slides/charts/chartcc.xml" ContentType="application/vnd.openxmlformats-officedocument.drawingml.chart+xml"/>
  <Override PartName="/ppt/notesSlides/notesSlidecc.xml" ContentType="application/vnd.openxmlformats-officedocument.presentationml.notesSlide+xml"/>
  <Override PartName="/ppt/slides/slidecd.xml" ContentType="application/vnd.openxmlformats-officedocument.presentationml.slide+xml"/>
  <Override PartName="/ppt/slides/charts/chartcd.xml" ContentType="application/vnd.openxmlformats-officedocument.drawingml.chart+xml"/>
  <Override PartName="/ppt/notesSlides/notesSlidecd.xml" ContentType="application/vnd.openxmlformats-officedocument.presentationml.notesSlide+xml"/>
  <Override PartName="/ppt/slides/slidece.xml" ContentType="application/vnd.openxmlformats-officedocument.presentationml.slide+xml"/>
  <Override PartName="/ppt/slides/charts/chartce.xml" ContentType="application/vnd.openxmlformats-officedocument.drawingml.chart+xml"/>
  <Override PartName="/ppt/notesSlides/notesSlidece.xml" ContentType="application/vnd.openxmlformats-officedocument.presentationml.notesSlide+xml"/>
  <Override PartName="/ppt/slides/slidecf.xml" ContentType="application/vnd.openxmlformats-officedocument.presentationml.slide+xml"/>
  <Override PartName="/ppt/slides/charts/chartcf.xml" ContentType="application/vnd.openxmlformats-officedocument.drawingml.chart+xml"/>
  <Override PartName="/ppt/notesSlides/notesSlidecf.xml" ContentType="application/vnd.openxmlformats-officedocument.presentationml.notesSlide+xml"/>
  <Override PartName="/ppt/slides/slided0.xml" ContentType="application/vnd.openxmlformats-officedocument.presentationml.slide+xml"/>
  <Override PartName="/ppt/slides/charts/chartd0.xml" ContentType="application/vnd.openxmlformats-officedocument.drawingml.chart+xml"/>
  <Override PartName="/ppt/notesSlides/notesSlided0.xml" ContentType="application/vnd.openxmlformats-officedocument.presentationml.notesSlide+xml"/>
  <Override PartName="/ppt/slides/slided1.xml" ContentType="application/vnd.openxmlformats-officedocument.presentationml.slide+xml"/>
  <Override PartName="/ppt/slides/charts/chartd1.xml" ContentType="application/vnd.openxmlformats-officedocument.drawingml.chart+xml"/>
  <Override PartName="/ppt/notesSlides/notesSlided1.xml" ContentType="application/vnd.openxmlformats-officedocument.presentationml.notesSlide+xml"/>
  <Override PartName="/ppt/slides/slided2.xml" ContentType="application/vnd.openxmlformats-officedocument.presentationml.slide+xml"/>
  <Override PartName="/ppt/slides/charts/chartd2.xml" ContentType="application/vnd.openxmlformats-officedocument.drawingml.chart+xml"/>
  <Override PartName="/ppt/notesSlides/notesSlided2.xml" ContentType="application/vnd.openxmlformats-officedocument.presentationml.notesSlide+xml"/>
  <Override PartName="/ppt/slides/slided3.xml" ContentType="application/vnd.openxmlformats-officedocument.presentationml.slide+xml"/>
  <Override PartName="/ppt/slides/charts/chartd3.xml" ContentType="application/vnd.openxmlformats-officedocument.drawingml.chart+xml"/>
  <Override PartName="/ppt/notesSlides/notesSlided3.xml" ContentType="application/vnd.openxmlformats-officedocument.presentationml.notesSlide+xml"/>
  <Override PartName="/ppt/slides/slided4.xml" ContentType="application/vnd.openxmlformats-officedocument.presentationml.slide+xml"/>
  <Override PartName="/ppt/slides/charts/chartd4.xml" ContentType="application/vnd.openxmlformats-officedocument.drawingml.chart+xml"/>
  <Override PartName="/ppt/notesSlides/notesSlided4.xml" ContentType="application/vnd.openxmlformats-officedocument.presentationml.notesSlide+xml"/>
  <Override PartName="/ppt/slides/slided5.xml" ContentType="application/vnd.openxmlformats-officedocument.presentationml.slide+xml"/>
  <Override PartName="/ppt/slides/charts/chartd5.xml" ContentType="application/vnd.openxmlformats-officedocument.drawingml.chart+xml"/>
  <Override PartName="/ppt/notesSlides/notesSlided5.xml" ContentType="application/vnd.openxmlformats-officedocument.presentationml.notesSlide+xml"/>
  <Override PartName="/ppt/slides/slided6.xml" ContentType="application/vnd.openxmlformats-officedocument.presentationml.slide+xml"/>
  <Override PartName="/ppt/slides/charts/chartd6.xml" ContentType="application/vnd.openxmlformats-officedocument.drawingml.chart+xml"/>
  <Override PartName="/ppt/notesSlides/notesSlided6.xml" ContentType="application/vnd.openxmlformats-officedocument.presentationml.notesSlide+xml"/>
  <Override PartName="/ppt/slides/slided7.xml" ContentType="application/vnd.openxmlformats-officedocument.presentationml.slide+xml"/>
  <Override PartName="/ppt/slides/charts/chartd7.xml" ContentType="application/vnd.openxmlformats-officedocument.drawingml.chart+xml"/>
  <Override PartName="/ppt/notesSlides/notesSlided7.xml" ContentType="application/vnd.openxmlformats-officedocument.presentationml.notesSlide+xml"/>
  <Override PartName="/ppt/slides/slided8.xml" ContentType="application/vnd.openxmlformats-officedocument.presentationml.slide+xml"/>
  <Override PartName="/ppt/slides/charts/chartd8.xml" ContentType="application/vnd.openxmlformats-officedocument.drawingml.chart+xml"/>
  <Override PartName="/ppt/notesSlides/notesSlided8.xml" ContentType="application/vnd.openxmlformats-officedocument.presentationml.notesSlide+xml"/>
  <Override PartName="/ppt/slides/slided9.xml" ContentType="application/vnd.openxmlformats-officedocument.presentationml.slide+xml"/>
  <Override PartName="/ppt/slides/charts/chartd9.xml" ContentType="application/vnd.openxmlformats-officedocument.drawingml.chart+xml"/>
  <Override PartName="/ppt/notesSlides/notesSlided9.xml" ContentType="application/vnd.openxmlformats-officedocument.presentationml.notesSlide+xml"/>
  <Override PartName="/ppt/slides/slideda.xml" ContentType="application/vnd.openxmlformats-officedocument.presentationml.slide+xml"/>
  <Override PartName="/ppt/slides/charts/chartda.xml" ContentType="application/vnd.openxmlformats-officedocument.drawingml.chart+xml"/>
  <Override PartName="/ppt/notesSlides/notesSlideda.xml" ContentType="application/vnd.openxmlformats-officedocument.presentationml.notesSlide+xml"/>
  <Override PartName="/ppt/slides/slidedb.xml" ContentType="application/vnd.openxmlformats-officedocument.presentationml.slide+xml"/>
  <Override PartName="/ppt/slides/charts/chartdb.xml" ContentType="application/vnd.openxmlformats-officedocument.drawingml.chart+xml"/>
  <Override PartName="/ppt/notesSlides/notesSlidedb.xml" ContentType="application/vnd.openxmlformats-officedocument.presentationml.notesSlide+xml"/>
  <Override PartName="/ppt/slides/slidedc.xml" ContentType="application/vnd.openxmlformats-officedocument.presentationml.slide+xml"/>
  <Override PartName="/ppt/slides/charts/chartdc.xml" ContentType="application/vnd.openxmlformats-officedocument.drawingml.chart+xml"/>
  <Override PartName="/ppt/notesSlides/notesSlidedc.xml" ContentType="application/vnd.openxmlformats-officedocument.presentationml.notesSlide+xml"/>
  <Override PartName="/ppt/slides/slidedd.xml" ContentType="application/vnd.openxmlformats-officedocument.presentationml.slide+xml"/>
  <Override PartName="/ppt/slides/charts/chartdd.xml" ContentType="application/vnd.openxmlformats-officedocument.drawingml.chart+xml"/>
  <Override PartName="/ppt/notesSlides/notesSlidedd.xml" ContentType="application/vnd.openxmlformats-officedocument.presentationml.notesSlide+xml"/>
  <Override PartName="/ppt/slides/slidede.xml" ContentType="application/vnd.openxmlformats-officedocument.presentationml.slide+xml"/>
  <Override PartName="/ppt/slides/charts/chartde.xml" ContentType="application/vnd.openxmlformats-officedocument.drawingml.chart+xml"/>
  <Override PartName="/ppt/notesSlides/notesSlidede.xml" ContentType="application/vnd.openxmlformats-officedocument.presentationml.notesSlide+xml"/>
  <Override PartName="/ppt/slides/slidedf.xml" ContentType="application/vnd.openxmlformats-officedocument.presentationml.slide+xml"/>
  <Override PartName="/ppt/slides/charts/chartdf.xml" ContentType="application/vnd.openxmlformats-officedocument.drawingml.chart+xml"/>
  <Override PartName="/ppt/notesSlides/notesSlidedf.xml" ContentType="application/vnd.openxmlformats-officedocument.presentationml.notesSlide+xml"/>
  <Override PartName="/ppt/slides/slidee0.xml" ContentType="application/vnd.openxmlformats-officedocument.presentationml.slide+xml"/>
  <Override PartName="/ppt/slides/charts/charte0.xml" ContentType="application/vnd.openxmlformats-officedocument.drawingml.chart+xml"/>
  <Override PartName="/ppt/notesSlides/notesSlidee0.xml" ContentType="application/vnd.openxmlformats-officedocument.presentationml.notesSlide+xml"/>
  <Override PartName="/ppt/slides/slidee1.xml" ContentType="application/vnd.openxmlformats-officedocument.presentationml.slide+xml"/>
  <Override PartName="/ppt/slides/charts/charte1.xml" ContentType="application/vnd.openxmlformats-officedocument.drawingml.chart+xml"/>
  <Override PartName="/ppt/notesSlides/notesSlidee1.xml" ContentType="application/vnd.openxmlformats-officedocument.presentationml.notesSlide+xml"/>
  <Override PartName="/ppt/slides/slidee2.xml" ContentType="application/vnd.openxmlformats-officedocument.presentationml.slide+xml"/>
  <Override PartName="/ppt/slides/charts/charte2.xml" ContentType="application/vnd.openxmlformats-officedocument.drawingml.chart+xml"/>
  <Override PartName="/ppt/notesSlides/notesSlidee2.xml" ContentType="application/vnd.openxmlformats-officedocument.presentationml.notesSlide+xml"/>
  <Override PartName="/ppt/slides/slidee3.xml" ContentType="application/vnd.openxmlformats-officedocument.presentationml.slide+xml"/>
  <Override PartName="/ppt/slides/charts/charte3.xml" ContentType="application/vnd.openxmlformats-officedocument.drawingml.chart+xml"/>
  <Override PartName="/ppt/notesSlides/notesSlidee3.xml" ContentType="application/vnd.openxmlformats-officedocument.presentationml.notesSlide+xml"/>
  <Override PartName="/ppt/slides/slidee4.xml" ContentType="application/vnd.openxmlformats-officedocument.presentationml.slide+xml"/>
  <Override PartName="/ppt/slides/charts/charte4.xml" ContentType="application/vnd.openxmlformats-officedocument.drawingml.chart+xml"/>
  <Override PartName="/ppt/notesSlides/notesSlidee4.xml" ContentType="application/vnd.openxmlformats-officedocument.presentationml.notesSlide+xml"/>
  <Override PartName="/ppt/slides/slidee5.xml" ContentType="application/vnd.openxmlformats-officedocument.presentationml.slide+xml"/>
  <Override PartName="/ppt/slides/charts/charte5.xml" ContentType="application/vnd.openxmlformats-officedocument.drawingml.chart+xml"/>
  <Override PartName="/ppt/notesSlides/notesSlidee5.xml" ContentType="application/vnd.openxmlformats-officedocument.presentationml.notesSlide+xml"/>
  <Override PartName="/ppt/slides/slidee6.xml" ContentType="application/vnd.openxmlformats-officedocument.presentationml.slide+xml"/>
  <Override PartName="/ppt/slides/charts/charte6.xml" ContentType="application/vnd.openxmlformats-officedocument.drawingml.chart+xml"/>
  <Override PartName="/ppt/notesSlides/notesSlidee6.xml" ContentType="application/vnd.openxmlformats-officedocument.presentationml.notesSlide+xml"/>
  <Override PartName="/ppt/slides/slidee7.xml" ContentType="application/vnd.openxmlformats-officedocument.presentationml.slide+xml"/>
  <Override PartName="/ppt/slides/charts/charte7.xml" ContentType="application/vnd.openxmlformats-officedocument.drawingml.chart+xml"/>
  <Override PartName="/ppt/notesSlides/notesSlidee7.xml" ContentType="application/vnd.openxmlformats-officedocument.presentationml.notesSlide+xml"/>
  <Override PartName="/ppt/slides/slidee8.xml" ContentType="application/vnd.openxmlformats-officedocument.presentationml.slide+xml"/>
  <Override PartName="/ppt/slides/charts/charte8.xml" ContentType="application/vnd.openxmlformats-officedocument.drawingml.chart+xml"/>
  <Override PartName="/ppt/notesSlides/notesSlidee8.xml" ContentType="application/vnd.openxmlformats-officedocument.presentationml.notesSlide+xml"/>
  <Override PartName="/ppt/slides/slidee9.xml" ContentType="application/vnd.openxmlformats-officedocument.presentationml.slide+xml"/>
  <Override PartName="/ppt/slides/charts/charte9.xml" ContentType="application/vnd.openxmlformats-officedocument.drawingml.chart+xml"/>
  <Override PartName="/ppt/notesSlides/notesSlidee9.xml" ContentType="application/vnd.openxmlformats-officedocument.presentationml.notesSlide+xml"/>
  <Override PartName="/ppt/slides/slideea.xml" ContentType="application/vnd.openxmlformats-officedocument.presentationml.slide+xml"/>
  <Override PartName="/ppt/slides/charts/chartea.xml" ContentType="application/vnd.openxmlformats-officedocument.drawingml.chart+xml"/>
  <Override PartName="/ppt/notesSlides/notesSlideea.xml" ContentType="application/vnd.openxmlformats-officedocument.presentationml.notesSlide+xml"/>
  <Override PartName="/ppt/slides/slideeb.xml" ContentType="application/vnd.openxmlformats-officedocument.presentationml.slide+xml"/>
  <Override PartName="/ppt/slides/charts/charteb.xml" ContentType="application/vnd.openxmlformats-officedocument.drawingml.chart+xml"/>
  <Override PartName="/ppt/notesSlides/notesSlideeb.xml" ContentType="application/vnd.openxmlformats-officedocument.presentationml.notesSlide+xml"/>
  <Override PartName="/ppt/slides/slideec.xml" ContentType="application/vnd.openxmlformats-officedocument.presentationml.slide+xml"/>
  <Override PartName="/ppt/slides/charts/chartec.xml" ContentType="application/vnd.openxmlformats-officedocument.drawingml.chart+xml"/>
  <Override PartName="/ppt/notesSlides/notesSlideec.xml" ContentType="application/vnd.openxmlformats-officedocument.presentationml.notesSlide+xml"/>
  <Override PartName="/ppt/slides/slideed.xml" ContentType="application/vnd.openxmlformats-officedocument.presentationml.slide+xml"/>
  <Override PartName="/ppt/slides/charts/charted.xml" ContentType="application/vnd.openxmlformats-officedocument.drawingml.chart+xml"/>
  <Override PartName="/ppt/notesSlides/notesSlideed.xml" ContentType="application/vnd.openxmlformats-officedocument.presentationml.notesSlide+xml"/>
  <Override PartName="/ppt/slides/slideee.xml" ContentType="application/vnd.openxmlformats-officedocument.presentationml.slide+xml"/>
  <Override PartName="/ppt/slides/charts/chartee.xml" ContentType="application/vnd.openxmlformats-officedocument.drawingml.chart+xml"/>
  <Override PartName="/ppt/notesSlides/notesSlideee.xml" ContentType="application/vnd.openxmlformats-officedocument.presentationml.notesSlide+xml"/>
  <Override PartName="/ppt/slides/slideef.xml" ContentType="application/vnd.openxmlformats-officedocument.presentationml.slide+xml"/>
  <Override PartName="/ppt/slides/charts/chartef.xml" ContentType="application/vnd.openxmlformats-officedocument.drawingml.chart+xml"/>
  <Override PartName="/ppt/notesSlides/notesSlideef.xml" ContentType="application/vnd.openxmlformats-officedocument.presentationml.notesSlide+xml"/>
  <Override PartName="/ppt/slides/slidef0.xml" ContentType="application/vnd.openxmlformats-officedocument.presentationml.slide+xml"/>
  <Override PartName="/ppt/slides/charts/chartf0.xml" ContentType="application/vnd.openxmlformats-officedocument.drawingml.chart+xml"/>
  <Override PartName="/ppt/notesSlides/notesSlidef0.xml" ContentType="application/vnd.openxmlformats-officedocument.presentationml.notesSlide+xml"/>
  <Override PartName="/ppt/slides/slidef1.xml" ContentType="application/vnd.openxmlformats-officedocument.presentationml.slide+xml"/>
  <Override PartName="/ppt/slides/charts/chartf1.xml" ContentType="application/vnd.openxmlformats-officedocument.drawingml.chart+xml"/>
  <Override PartName="/ppt/notesSlides/notesSlidef1.xml" ContentType="application/vnd.openxmlformats-officedocument.presentationml.notesSlide+xml"/>
  <Override PartName="/ppt/slides/slidef2.xml" ContentType="application/vnd.openxmlformats-officedocument.presentationml.slide+xml"/>
  <Override PartName="/ppt/slides/charts/chartf2.xml" ContentType="application/vnd.openxmlformats-officedocument.drawingml.chart+xml"/>
  <Override PartName="/ppt/notesSlides/notesSlidef2.xml" ContentType="application/vnd.openxmlformats-officedocument.presentationml.notesSlide+xml"/>
  <Override PartName="/ppt/slides/slidef3.xml" ContentType="application/vnd.openxmlformats-officedocument.presentationml.slide+xml"/>
  <Override PartName="/ppt/slides/charts/chartf3.xml" ContentType="application/vnd.openxmlformats-officedocument.drawingml.chart+xml"/>
  <Override PartName="/ppt/notesSlides/notesSlidef3.xml" ContentType="application/vnd.openxmlformats-officedocument.presentationml.notesSlide+xml"/>
  <Override PartName="/ppt/slides/slidef4.xml" ContentType="application/vnd.openxmlformats-officedocument.presentationml.slide+xml"/>
  <Override PartName="/ppt/slides/charts/chartf4.xml" ContentType="application/vnd.openxmlformats-officedocument.drawingml.chart+xml"/>
  <Override PartName="/ppt/notesSlides/notesSlidef4.xml" ContentType="application/vnd.openxmlformats-officedocument.presentationml.notesSlide+xml"/>
  <Override PartName="/ppt/slides/slidef5.xml" ContentType="application/vnd.openxmlformats-officedocument.presentationml.slide+xml"/>
  <Override PartName="/ppt/slides/charts/chartf5.xml" ContentType="application/vnd.openxmlformats-officedocument.drawingml.chart+xml"/>
  <Override PartName="/ppt/notesSlides/notesSlidef5.xml" ContentType="application/vnd.openxmlformats-officedocument.presentationml.notesSlide+xml"/>
  <Override PartName="/ppt/slides/slidef6.xml" ContentType="application/vnd.openxmlformats-officedocument.presentationml.slide+xml"/>
  <Override PartName="/ppt/slides/charts/chartf6.xml" ContentType="application/vnd.openxmlformats-officedocument.drawingml.chart+xml"/>
  <Override PartName="/ppt/notesSlides/notesSlidef6.xml" ContentType="application/vnd.openxmlformats-officedocument.presentationml.notesSlide+xml"/>
  <Override PartName="/ppt/slides/slidef7.xml" ContentType="application/vnd.openxmlformats-officedocument.presentationml.slide+xml"/>
  <Override PartName="/ppt/slides/charts/chartf7.xml" ContentType="application/vnd.openxmlformats-officedocument.drawingml.chart+xml"/>
  <Override PartName="/ppt/notesSlides/notesSlidef7.xml" ContentType="application/vnd.openxmlformats-officedocument.presentationml.notesSlide+xml"/>
  <Override PartName="/ppt/slides/slidef8.xml" ContentType="application/vnd.openxmlformats-officedocument.presentationml.slide+xml"/>
  <Override PartName="/ppt/slides/charts/chartf8.xml" ContentType="application/vnd.openxmlformats-officedocument.drawingml.chart+xml"/>
  <Override PartName="/ppt/notesSlides/notesSlidef8.xml" ContentType="application/vnd.openxmlformats-officedocument.presentationml.notesSlide+xml"/>
  <Override PartName="/ppt/slides/slidef9.xml" ContentType="application/vnd.openxmlformats-officedocument.presentationml.slide+xml"/>
  <Override PartName="/ppt/slides/charts/chartf9.xml" ContentType="application/vnd.openxmlformats-officedocument.drawingml.chart+xml"/>
  <Override PartName="/ppt/notesSlides/notesSlidef9.xml" ContentType="application/vnd.openxmlformats-officedocument.presentationml.notesSlide+xml"/>
  <Override PartName="/ppt/slides/slidefa.xml" ContentType="application/vnd.openxmlformats-officedocument.presentationml.slide+xml"/>
  <Override PartName="/ppt/slides/charts/chartfa.xml" ContentType="application/vnd.openxmlformats-officedocument.drawingml.chart+xml"/>
  <Override PartName="/ppt/notesSlides/notesSlidefa.xml" ContentType="application/vnd.openxmlformats-officedocument.presentationml.notesSlide+xml"/>
  <Override PartName="/ppt/slides/slidefb.xml" ContentType="application/vnd.openxmlformats-officedocument.presentationml.slide+xml"/>
  <Override PartName="/ppt/slides/charts/chartfb.xml" ContentType="application/vnd.openxmlformats-officedocument.drawingml.chart+xml"/>
  <Override PartName="/ppt/notesSlides/notesSlidefb.xml" ContentType="application/vnd.openxmlformats-officedocument.presentationml.notesSlide+xml"/>
  <Override PartName="/ppt/slides/slidefc.xml" ContentType="application/vnd.openxmlformats-officedocument.presentationml.slide+xml"/>
  <Override PartName="/ppt/slides/charts/chartfc.xml" ContentType="application/vnd.openxmlformats-officedocument.drawingml.chart+xml"/>
  <Override PartName="/ppt/notesSlides/notesSlidefc.xml" ContentType="application/vnd.openxmlformats-officedocument.presentationml.notesSlide+xml"/>
  <Override PartName="/ppt/slides/slidefd.xml" ContentType="application/vnd.openxmlformats-officedocument.presentationml.slide+xml"/>
  <Override PartName="/ppt/slides/charts/chartfd.xml" ContentType="application/vnd.openxmlformats-officedocument.drawingml.chart+xml"/>
  <Override PartName="/ppt/notesSlides/notesSlidefd.xml" ContentType="application/vnd.openxmlformats-officedocument.presentationml.notesSlide+xml"/>
  <Override PartName="/ppt/slides/slidefe.xml" ContentType="application/vnd.openxmlformats-officedocument.presentationml.slide+xml"/>
  <Override PartName="/ppt/slides/charts/chartfe.xml" ContentType="application/vnd.openxmlformats-officedocument.drawingml.chart+xml"/>
  <Override PartName="/ppt/notesSlides/notesSlidefe.xml" ContentType="application/vnd.openxmlformats-officedocument.presentationml.notesSlide+xml"/>
  <Override PartName="/ppt/slides/slideff.xml" ContentType="application/vnd.openxmlformats-officedocument.presentationml.slide+xml"/>
  <Override PartName="/ppt/slides/charts/chartff.xml" ContentType="application/vnd.openxmlformats-officedocument.drawingml.chart+xml"/>
  <Override PartName="/ppt/notesSlides/notesSlideff.xml" ContentType="application/vnd.openxmlformats-officedocument.presentationml.notesSlide+xml"/>
  <Override PartName="/ppt/slides/slide100.xml" ContentType="application/vnd.openxmlformats-officedocument.presentationml.slide+xml"/>
  <Override PartName="/ppt/slides/charts/chart100.xml" ContentType="application/vnd.openxmlformats-officedocument.drawingml.chart+xml"/>
  <Override PartName="/ppt/notesSlides/notesSlide100.xml" ContentType="application/vnd.openxmlformats-officedocument.presentationml.notesSlide+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p15="http://schemas.microsoft.com/office/powerpoint/2012/mai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
  </p:notesMasterIdLst>
  <p:sldIdLst>
    <p:sldId id="260" r:id="Rc7eca1ed79d449ed"/>
    <p:sldId id="261" r:id="R30afc1ca69d2488e"/>
    <p:sldId id="262" r:id="Ra8f8afdf8d8941a8"/>
    <p:sldId id="263" r:id="Rab00053787b04242"/>
    <p:sldId id="264" r:id="Ra123859ee3174798"/>
    <p:sldId id="265" r:id="Rc88302be1b5f4e68"/>
    <p:sldId id="266" r:id="R00c729a673174dd8"/>
    <p:sldId id="267" r:id="Rd68d7930cdff4a8c"/>
    <p:sldId id="268" r:id="R56ac9d8aca3447d9"/>
    <p:sldId id="269" r:id="Rbc93332e9a364123"/>
    <p:sldId id="270" r:id="R365d7b6296744d2e"/>
    <p:sldId id="271" r:id="R78daef965d47404a"/>
    <p:sldId id="272" r:id="R51cefcf1148f44fb"/>
    <p:sldId id="273" r:id="R911ee46e61a54dd6"/>
    <p:sldId id="274" r:id="R8dda78486ded40cc"/>
    <p:sldId id="275" r:id="R9336436143db4d03"/>
    <p:sldId id="276" r:id="R1fc5596d053f49df"/>
    <p:sldId id="277" r:id="Refce8cfe02a8480a"/>
    <p:sldId id="278" r:id="R0bcbac7fc0bf460b"/>
    <p:sldId id="279" r:id="R7ac66cad118d486e"/>
    <p:sldId id="280" r:id="R306d96599ec14d12"/>
    <p:sldId id="281" r:id="Rb7fc5595c8c941c8"/>
    <p:sldId id="282" r:id="R6cf4c21eb48a4d83"/>
    <p:sldId id="283" r:id="Ra854f35a4f8f42dd"/>
    <p:sldId id="284" r:id="Rb2258f80c0564fd1"/>
    <p:sldId id="285" r:id="R66cd48cfa50a43e8"/>
    <p:sldId id="286" r:id="Rc14e88bc14584abd"/>
    <p:sldId id="287" r:id="Rc95d7d4069244564"/>
    <p:sldId id="288" r:id="R6ec0c4d7292447f4"/>
    <p:sldId id="289" r:id="R2779751f7bc244e7"/>
    <p:sldId id="290" r:id="R86acc56dda7949cd"/>
    <p:sldId id="291" r:id="R2d0b8849a79d485d"/>
    <p:sldId id="292" r:id="Rc8b3d9e675dd4aa9"/>
    <p:sldId id="293" r:id="R712347facf5c444b"/>
    <p:sldId id="294" r:id="Rc4c7a8494b9e4bae"/>
    <p:sldId id="295" r:id="Ra029d794881742a2"/>
    <p:sldId id="296" r:id="R7416f3a281184b77"/>
    <p:sldId id="297" r:id="R0b48d8f12d7b46dc"/>
    <p:sldId id="298" r:id="R7db6e48ea0024a60"/>
    <p:sldId id="299" r:id="R20869598cfe34c39"/>
    <p:sldId id="300" r:id="R077e1bc2127b40f2"/>
    <p:sldId id="301" r:id="R547bd76cb00a4069"/>
    <p:sldId id="302" r:id="R6eea7171f214495a"/>
    <p:sldId id="303" r:id="Rea74c8ebbc214270"/>
    <p:sldId id="304" r:id="R060edd8e476e4f51"/>
    <p:sldId id="305" r:id="R3d17462dec254026"/>
    <p:sldId id="306" r:id="R712572a7dd254470"/>
    <p:sldId id="307" r:id="R37342c7076b54bb6"/>
    <p:sldId id="308" r:id="R8862303660534f51"/>
    <p:sldId id="309" r:id="R277ba46ce50f454a"/>
    <p:sldId id="310" r:id="R08365f504afc455a"/>
    <p:sldId id="311" r:id="R3fc33b12c5124a0a"/>
    <p:sldId id="312" r:id="Red911a083b754266"/>
    <p:sldId id="313" r:id="R7281ecd453504df6"/>
    <p:sldId id="314" r:id="R3b3c72855ffd49fc"/>
    <p:sldId id="315" r:id="Rd4e950a934f64885"/>
    <p:sldId id="316" r:id="R72b3fe96c70847f9"/>
    <p:sldId id="317" r:id="Re3bdc6bcd10d495c"/>
    <p:sldId id="318" r:id="R6a20f740702b4e15"/>
    <p:sldId id="319" r:id="Reab8737d545e4a42"/>
    <p:sldId id="320" r:id="R28238d9075f0486f"/>
    <p:sldId id="321" r:id="Rbbd0dca83350466d"/>
    <p:sldId id="322" r:id="Rc551747e53054b60"/>
    <p:sldId id="323" r:id="Rd589d632c3f74085"/>
    <p:sldId id="324" r:id="Redf6148ecbaa41a4"/>
    <p:sldId id="325" r:id="Ra4f0fd7348b448de"/>
    <p:sldId id="326" r:id="Rdb15dd140f8c4832"/>
    <p:sldId id="327" r:id="Rf115adab65144624"/>
    <p:sldId id="328" r:id="R7777a8cd034e473a"/>
    <p:sldId id="329" r:id="R2e6993c65786409b"/>
    <p:sldId id="330" r:id="R5ed07a28ab124211"/>
    <p:sldId id="331" r:id="R417156910b7c439b"/>
    <p:sldId id="332" r:id="R7eaf6fe920134032"/>
    <p:sldId id="333" r:id="Rf06cd5b611fc46b9"/>
    <p:sldId id="334" r:id="Re5294445d65e4d35"/>
    <p:sldId id="335" r:id="Rf14b82bf1db443a5"/>
    <p:sldId id="336" r:id="R113b99d5d9714209"/>
    <p:sldId id="337" r:id="R7fd64d702cd645ee"/>
    <p:sldId id="338" r:id="Rb9b046af06aa453d"/>
    <p:sldId id="339" r:id="R78044b002f8549d7"/>
    <p:sldId id="340" r:id="R3c6d395391f545e9"/>
    <p:sldId id="341" r:id="R2d7fb5901b3945e8"/>
    <p:sldId id="342" r:id="R6725dad1fca24a59"/>
    <p:sldId id="343" r:id="R919e5fd73154488e"/>
    <p:sldId id="344" r:id="Rc76f1aff8da64f39"/>
    <p:sldId id="345" r:id="R0a5a12a1a5734226"/>
    <p:sldId id="346" r:id="R0f77103fae184dc5"/>
    <p:sldId id="347" r:id="R1e679d7b7085432e"/>
    <p:sldId id="348" r:id="R8cc9d18fee8c4a04"/>
    <p:sldId id="349" r:id="Rbe7cb5b5499f40bc"/>
    <p:sldId id="350" r:id="Rb49c5ed459ae4b18"/>
    <p:sldId id="351" r:id="R3852b9eb9d864d9e"/>
    <p:sldId id="352" r:id="Rb63f91419b844805"/>
    <p:sldId id="353" r:id="R479174a2ae684f23"/>
    <p:sldId id="354" r:id="Rb0deb3e2ff3d4a44"/>
    <p:sldId id="355" r:id="R64db1248da7c4c72"/>
    <p:sldId id="356" r:id="Rd690f610da9e46c9"/>
    <p:sldId id="357" r:id="Rcafe3ed1f0e041eb"/>
    <p:sldId id="358" r:id="R807d2a1d4aea404f"/>
    <p:sldId id="359" r:id="Rda47508b56e2404f"/>
    <p:sldId id="360" r:id="R04700fffcc7744de"/>
    <p:sldId id="361" r:id="R5f9d8fb3d3444111"/>
    <p:sldId id="362" r:id="R0a9d29dcff484648"/>
    <p:sldId id="363" r:id="R96378d3e3e704b23"/>
    <p:sldId id="364" r:id="Re9059c6b4a4c43ce"/>
    <p:sldId id="365" r:id="Reb826ad8af094620"/>
    <p:sldId id="366" r:id="Rdeb97ca757d84b78"/>
    <p:sldId id="367" r:id="R7d3abf417e9a4b01"/>
    <p:sldId id="368" r:id="R29b79d410b0046a2"/>
    <p:sldId id="369" r:id="Ra73fdb2a74814dd1"/>
    <p:sldId id="370" r:id="Ra33e3b44f07d43a2"/>
    <p:sldId id="371" r:id="R02f0186fd6004b59"/>
    <p:sldId id="372" r:id="R3cefa3ca804248c8"/>
    <p:sldId id="373" r:id="Rb853f8b7457b402b"/>
    <p:sldId id="374" r:id="R5d8775a7bbdd4583"/>
    <p:sldId id="375" r:id="R984861d922e14d9e"/>
    <p:sldId id="376" r:id="R5d8619aab25b4330"/>
    <p:sldId id="377" r:id="R651e7bac18364d09"/>
    <p:sldId id="378" r:id="R8cb21d62a4614d36"/>
    <p:sldId id="379" r:id="Rb174ac02ad654bd5"/>
    <p:sldId id="380" r:id="R99a410582fa148e2"/>
    <p:sldId id="381" r:id="R80682ba2a6e74be4"/>
    <p:sldId id="382" r:id="Ra99c4d6b3a904ae3"/>
    <p:sldId id="383" r:id="R44e854f1f0f742eb"/>
    <p:sldId id="384" r:id="Ra474d29275e24e03"/>
    <p:sldId id="385" r:id="R73065a425e5f45a6"/>
    <p:sldId id="386" r:id="Rd48cc8b6c4314e49"/>
    <p:sldId id="387" r:id="R82d3343929264382"/>
    <p:sldId id="388" r:id="Rf7a0f4e01bbe47eb"/>
    <p:sldId id="389" r:id="Red82753023e5416f"/>
    <p:sldId id="390" r:id="R953ea5cb045e4fbf"/>
    <p:sldId id="391" r:id="R16ff4915596a4016"/>
    <p:sldId id="392" r:id="R9aa45c5d22da48ff"/>
    <p:sldId id="393" r:id="R028684dd228f4b4d"/>
    <p:sldId id="394" r:id="R7c6ef4fa7c294cad"/>
    <p:sldId id="395" r:id="Ra2dc885895174523"/>
    <p:sldId id="396" r:id="R0e87e4707a2b456c"/>
    <p:sldId id="397" r:id="Rdd64f979aece4aa7"/>
    <p:sldId id="398" r:id="R92a5697896304d01"/>
    <p:sldId id="399" r:id="R1018b91cf2e14026"/>
    <p:sldId id="400" r:id="Rc433c0d954014e80"/>
    <p:sldId id="401" r:id="Re502f52411284ae4"/>
    <p:sldId id="402" r:id="Ra20de49318564f4c"/>
    <p:sldId id="403" r:id="R6a7b6f8a453d4b33"/>
    <p:sldId id="404" r:id="Ref0f391722df4e6b"/>
    <p:sldId id="405" r:id="Rbff943b3ec6c4b6a"/>
    <p:sldId id="406" r:id="Rb9f366e75d9b4d3c"/>
    <p:sldId id="407" r:id="Rb9093c356871432c"/>
    <p:sldId id="408" r:id="Raea06ed33cdc4b7b"/>
    <p:sldId id="409" r:id="Rff67469588814f2b"/>
    <p:sldId id="410" r:id="R0bf475a815094d5f"/>
    <p:sldId id="411" r:id="R56646b359990488e"/>
    <p:sldId id="412" r:id="R9f1fc2a5702a403a"/>
    <p:sldId id="413" r:id="R5f42954927a740be"/>
    <p:sldId id="414" r:id="R817ce3246e254f61"/>
    <p:sldId id="415" r:id="Rf6c7a34f59524092"/>
    <p:sldId id="416" r:id="Rc75f25ae7fbe487f"/>
    <p:sldId id="417" r:id="Re40f9bed89da4d0f"/>
    <p:sldId id="418" r:id="R3c02f1186fd04936"/>
    <p:sldId id="419" r:id="Rfcb309a02dd048fc"/>
    <p:sldId id="420" r:id="Rc383e877b6604503"/>
    <p:sldId id="421" r:id="R58b04b320aa94664"/>
    <p:sldId id="422" r:id="Ra22bd68593f9400e"/>
    <p:sldId id="423" r:id="Rf7295dcd73d840cf"/>
    <p:sldId id="424" r:id="R4318ec8d243b4e3d"/>
    <p:sldId id="425" r:id="Rb6c3ce7bcd5b4803"/>
    <p:sldId id="426" r:id="R2648391a3a964bec"/>
    <p:sldId id="427" r:id="Rfd90177251e24192"/>
    <p:sldId id="428" r:id="R57111f610d7041d5"/>
    <p:sldId id="429" r:id="R6f6348a47d6a4fbb"/>
    <p:sldId id="430" r:id="R195eb0aa312d4150"/>
    <p:sldId id="431" r:id="Reed6d4066eff4afb"/>
    <p:sldId id="432" r:id="R3d3bfd26cfa047c2"/>
    <p:sldId id="433" r:id="Rec28e057f08e4184"/>
    <p:sldId id="434" r:id="R966ef63e5fc64bd3"/>
    <p:sldId id="435" r:id="Re598516d45ba4571"/>
    <p:sldId id="436" r:id="R0fb29f0d3a834082"/>
    <p:sldId id="437" r:id="R2431370ea89c41a9"/>
    <p:sldId id="438" r:id="R9965f3c8512248cc"/>
    <p:sldId id="439" r:id="R504079d0b84a471d"/>
    <p:sldId id="440" r:id="R02d0dfa333e14022"/>
    <p:sldId id="441" r:id="Re06812463caa43f9"/>
    <p:sldId id="442" r:id="R0eab4fcb1c914967"/>
    <p:sldId id="443" r:id="R0f6e0a1eb80a4e76"/>
    <p:sldId id="444" r:id="R3f4bad0e7c244393"/>
    <p:sldId id="445" r:id="Rd5063f32db594e3b"/>
    <p:sldId id="446" r:id="Rd54b8f6dbcd74eea"/>
    <p:sldId id="447" r:id="R77a87f6916c24d99"/>
    <p:sldId id="448" r:id="R9b62c7cc017248d8"/>
    <p:sldId id="449" r:id="R1f79e4f3f8f94aa8"/>
    <p:sldId id="450" r:id="R8f89251bfaed4aff"/>
    <p:sldId id="451" r:id="R44760b10c8ea4024"/>
    <p:sldId id="452" r:id="R2d82b9c1ea354aed"/>
    <p:sldId id="453" r:id="R36501f4004a04251"/>
    <p:sldId id="454" r:id="Rde94f709932d4001"/>
    <p:sldId id="455" r:id="R8e3da3180ef1413d"/>
    <p:sldId id="456" r:id="R0c246255eaa64b5b"/>
    <p:sldId id="457" r:id="Ra3b8c3da731d48d5"/>
    <p:sldId id="458" r:id="R1e0a3952b6294cb9"/>
    <p:sldId id="459" r:id="Rd093addb31ff4933"/>
    <p:sldId id="460" r:id="R2880abebf12645ca"/>
    <p:sldId id="461" r:id="Rc11a237139474367"/>
    <p:sldId id="462" r:id="R18fda4871ff14ca2"/>
    <p:sldId id="463" r:id="R2cf2f74833f047eb"/>
    <p:sldId id="464" r:id="R2670facfc88d4c0b"/>
    <p:sldId id="465" r:id="R24a90508267149a5"/>
    <p:sldId id="466" r:id="R7a657abfbaca4572"/>
    <p:sldId id="467" r:id="Rb18ad5461a50468d"/>
    <p:sldId id="468" r:id="Rd287bc06beb54830"/>
    <p:sldId id="469" r:id="R96203fc400ac4fb6"/>
    <p:sldId id="470" r:id="Rc82f4694738b4c71"/>
    <p:sldId id="471" r:id="Rc14d6f7ea61c42ba"/>
    <p:sldId id="472" r:id="R1ffc13b9ed014e0d"/>
    <p:sldId id="473" r:id="R4886bb8fb0884dec"/>
    <p:sldId id="474" r:id="R77d77b1145e841eb"/>
    <p:sldId id="475" r:id="R5f2d8eb6089940cb"/>
    <p:sldId id="476" r:id="R01dda70137184e20"/>
    <p:sldId id="477" r:id="R520b9e79012d4174"/>
    <p:sldId id="478" r:id="R81c271415ebe42af"/>
    <p:sldId id="479" r:id="R9e1b2685abe5421c"/>
    <p:sldId id="480" r:id="R1300598bad64426d"/>
    <p:sldId id="481" r:id="Rc693dc5ff0194048"/>
    <p:sldId id="482" r:id="R2804d1be06f64221"/>
    <p:sldId id="483" r:id="R71c111f497844089"/>
    <p:sldId id="484" r:id="R87b9da0077224fc2"/>
    <p:sldId id="485" r:id="R8d00abbb4e4d4f93"/>
    <p:sldId id="486" r:id="R92697410476b466c"/>
    <p:sldId id="487" r:id="R0cf99f7f650744af"/>
    <p:sldId id="488" r:id="R7c4ec2d873824d9c"/>
    <p:sldId id="489" r:id="Rf3bd21332d4a455f"/>
    <p:sldId id="490" r:id="R156070bc9ab340c8"/>
    <p:sldId id="491" r:id="R8da9f17328364b21"/>
    <p:sldId id="492" r:id="Rfb696403423b4840"/>
    <p:sldId id="493" r:id="R788d54296355459f"/>
    <p:sldId id="494" r:id="R0e1f66e1c91149a0"/>
    <p:sldId id="495" r:id="R6ec0ec320fc64682"/>
    <p:sldId id="496" r:id="R4ed108c9967a48a0"/>
    <p:sldId id="497" r:id="R485ea507a0b44fb0"/>
    <p:sldId id="498" r:id="Rae6d6c02075d4d71"/>
    <p:sldId id="499" r:id="R011df0112e634179"/>
    <p:sldId id="500" r:id="R426916d6e67440d6"/>
    <p:sldId id="501" r:id="R6224965f80874838"/>
    <p:sldId id="502" r:id="R3dce49ff680f496e"/>
    <p:sldId id="503" r:id="R1486a13323564cd0"/>
    <p:sldId id="504" r:id="R6b0193627d1247b5"/>
    <p:sldId id="505" r:id="R22f373b65ad34b49"/>
    <p:sldId id="506" r:id="R93e1826929144b51"/>
    <p:sldId id="507" r:id="R5d3b8e8e3eff478d"/>
    <p:sldId id="508" r:id="R178e96f96e924982"/>
    <p:sldId id="509" r:id="R5799d58089e84b00"/>
    <p:sldId id="510" r:id="Ra2002f8fa46b4377"/>
    <p:sldId id="511" r:id="Rede7d68cbd8c42df"/>
    <p:sldId id="512" r:id="R64e5d689086641e7"/>
    <p:sldId id="513" r:id="Rc91feb7dd49c466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472F"/>
    <a:srgbClr val="339966"/>
    <a:srgbClr val="1D4D63"/>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1" d="100"/>
          <a:sy n="111" d="100"/>
        </p:scale>
        <p:origin x="1008"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da47508b56e2404f" Type="http://schemas.openxmlformats.org/officeDocument/2006/relationships/slide" Target="/ppt/slides/slide66.xml"/><Relationship Id="Redf6148ecbaa41a4" Type="http://schemas.openxmlformats.org/officeDocument/2006/relationships/slide" Target="/ppt/slides/slide43.xml"/><Relationship Id="R6a7b6f8a453d4b33" Type="http://schemas.openxmlformats.org/officeDocument/2006/relationships/slide" Target="/ppt/slides/slide92.xml"/><Relationship Id="R36501f4004a04251" Type="http://schemas.openxmlformats.org/officeDocument/2006/relationships/slide" Target="/ppt/slides/slidec4.xml"/><Relationship Id="Rede7d68cbd8c42df" Type="http://schemas.openxmlformats.org/officeDocument/2006/relationships/slide" Target="/ppt/slides/slidefe.xml"/><Relationship Id="Refce8cfe02a8480a" Type="http://schemas.openxmlformats.org/officeDocument/2006/relationships/slide" Target="/ppt/slides/slide14.xml"/><Relationship Id="R277ba46ce50f454a" Type="http://schemas.openxmlformats.org/officeDocument/2006/relationships/slide" Target="/ppt/slides/slide34.xml"/><Relationship Id="R78044b002f8549d7" Type="http://schemas.openxmlformats.org/officeDocument/2006/relationships/slide" Target="/ppt/slides/slide52.xml"/><Relationship Id="Rbff943b3ec6c4b6a" Type="http://schemas.openxmlformats.org/officeDocument/2006/relationships/slide" Target="/ppt/slides/slide94.xml"/><Relationship Id="Rec28e057f08e4184" Type="http://schemas.openxmlformats.org/officeDocument/2006/relationships/slide" Target="/ppt/slides/slideb0.xml"/><Relationship Id="R426916d6e67440d6" Type="http://schemas.openxmlformats.org/officeDocument/2006/relationships/slide" Target="/ppt/slides/slidef3.xml"/><Relationship Id="R5d3b8e8e3eff478d" Type="http://schemas.openxmlformats.org/officeDocument/2006/relationships/slide" Target="/ppt/slides/slidefa.xml"/><Relationship Id="Rd690f610da9e46c9" Type="http://schemas.openxmlformats.org/officeDocument/2006/relationships/slide" Target="/ppt/slides/slide63.xml"/><Relationship Id="R9aa45c5d22da48ff" Type="http://schemas.openxmlformats.org/officeDocument/2006/relationships/slide" Target="/ppt/slides/slide87.xml"/><Relationship Id="R2670facfc88d4c0b" Type="http://schemas.openxmlformats.org/officeDocument/2006/relationships/slide" Target="/ppt/slides/slidecf.xml"/><Relationship Id="Rf3bd21332d4a455f" Type="http://schemas.openxmlformats.org/officeDocument/2006/relationships/slide" Target="/ppt/slides/slidee8.xml"/><Relationship Id="rId11" Type="http://schemas.openxmlformats.org/officeDocument/2006/relationships/customXml" Target="../customXml/item3.xml"/><Relationship Id="rId5" Type="http://schemas.openxmlformats.org/officeDocument/2006/relationships/presProps" Target="presProps.xml"/><Relationship Id="R9336436143db4d03" Type="http://schemas.openxmlformats.org/officeDocument/2006/relationships/slide" Target="/ppt/slides/slide12.xml"/><Relationship Id="R712347facf5c444b" Type="http://schemas.openxmlformats.org/officeDocument/2006/relationships/slide" Target="/ppt/slides/slide24.xml"/><Relationship Id="Rdb15dd140f8c4832" Type="http://schemas.openxmlformats.org/officeDocument/2006/relationships/slide" Target="/ppt/slides/slide45.xml"/><Relationship Id="R5ed07a28ab124211" Type="http://schemas.openxmlformats.org/officeDocument/2006/relationships/slide" Target="/ppt/slides/slide49.xml"/><Relationship Id="Raea06ed33cdc4b7b" Type="http://schemas.openxmlformats.org/officeDocument/2006/relationships/slide" Target="/ppt/slides/slide97.xml"/><Relationship Id="Rd5063f32db594e3b" Type="http://schemas.openxmlformats.org/officeDocument/2006/relationships/slide" Target="/ppt/slides/slidebc.xml"/><Relationship Id="R911ee46e61a54dd6" Type="http://schemas.openxmlformats.org/officeDocument/2006/relationships/slide" Target="/ppt/slides/slide10.xml"/><Relationship Id="R58b04b320aa94664" Type="http://schemas.openxmlformats.org/officeDocument/2006/relationships/slide" Target="/ppt/slides/slidea4.xml"/><Relationship Id="R6224965f80874838" Type="http://schemas.openxmlformats.org/officeDocument/2006/relationships/slide" Target="/ppt/slides/slidef4.xml"/><Relationship Id="R178e96f96e924982" Type="http://schemas.openxmlformats.org/officeDocument/2006/relationships/slide" Target="/ppt/slides/slidefb.xml"/><Relationship Id="R7ac66cad118d486e" Type="http://schemas.openxmlformats.org/officeDocument/2006/relationships/slide" Target="/ppt/slides/slide16.xml"/><Relationship Id="R6cf4c21eb48a4d83" Type="http://schemas.openxmlformats.org/officeDocument/2006/relationships/slide" Target="/ppt/slides/slide19.xml"/><Relationship Id="R060edd8e476e4f51" Type="http://schemas.openxmlformats.org/officeDocument/2006/relationships/slide" Target="/ppt/slides/slide2f.xml"/><Relationship Id="Rd589d632c3f74085" Type="http://schemas.openxmlformats.org/officeDocument/2006/relationships/slide" Target="/ppt/slides/slide42.xml"/><Relationship Id="R2d7fb5901b3945e8" Type="http://schemas.openxmlformats.org/officeDocument/2006/relationships/slide" Target="/ppt/slides/slide54.xml"/><Relationship Id="Ra99c4d6b3a904ae3" Type="http://schemas.openxmlformats.org/officeDocument/2006/relationships/slide" Target="/ppt/slides/slide7d.xml"/><Relationship Id="R817ce3246e254f61" Type="http://schemas.openxmlformats.org/officeDocument/2006/relationships/slide" Target="/ppt/slides/slide9d.xml"/><Relationship Id="R4886bb8fb0884dec" Type="http://schemas.openxmlformats.org/officeDocument/2006/relationships/slide" Target="/ppt/slides/slided8.xml"/><Relationship Id="R6b0193627d1247b5" Type="http://schemas.openxmlformats.org/officeDocument/2006/relationships/slide" Target="/ppt/slides/slidef7.xml"/><Relationship Id="R0a9d29dcff484648" Type="http://schemas.openxmlformats.org/officeDocument/2006/relationships/slide" Target="/ppt/slides/slide69.xml"/><Relationship Id="R57111f610d7041d5" Type="http://schemas.openxmlformats.org/officeDocument/2006/relationships/slide" Target="/ppt/slides/slideab.xml"/><Relationship Id="R0c246255eaa64b5b" Type="http://schemas.openxmlformats.org/officeDocument/2006/relationships/slide" Target="/ppt/slides/slidec7.xml"/><Relationship Id="R81c271415ebe42af" Type="http://schemas.openxmlformats.org/officeDocument/2006/relationships/slide" Target="/ppt/slides/slidedd.xml"/><Relationship Id="R4ed108c9967a48a0" Type="http://schemas.openxmlformats.org/officeDocument/2006/relationships/slide" Target="/ppt/slides/slideef.xml"/><Relationship Id="Rb174ac02ad654bd5" Type="http://schemas.openxmlformats.org/officeDocument/2006/relationships/slide" Target="/ppt/slides/slide7a.xml"/><Relationship Id="R7c6ef4fa7c294cad" Type="http://schemas.openxmlformats.org/officeDocument/2006/relationships/slide" Target="/ppt/slides/slide89.xml"/><Relationship Id="rId6" Type="http://schemas.openxmlformats.org/officeDocument/2006/relationships/viewProps" Target="viewProps.xml"/><Relationship Id="Rea74c8ebbc214270" Type="http://schemas.openxmlformats.org/officeDocument/2006/relationships/slide" Target="/ppt/slides/slide2e.xml"/><Relationship Id="R651e7bac18364d09" Type="http://schemas.openxmlformats.org/officeDocument/2006/relationships/slide" Target="/ppt/slides/slide78.xml"/><Relationship Id="Red82753023e5416f" Type="http://schemas.openxmlformats.org/officeDocument/2006/relationships/slide" Target="/ppt/slides/slide84.xml"/><Relationship Id="Re06812463caa43f9" Type="http://schemas.openxmlformats.org/officeDocument/2006/relationships/slide" Target="/ppt/slides/slideb8.xml"/><Relationship Id="R1f79e4f3f8f94aa8" Type="http://schemas.openxmlformats.org/officeDocument/2006/relationships/slide" Target="/ppt/slides/slidec0.xml"/><Relationship Id="R8dda78486ded40cc" Type="http://schemas.openxmlformats.org/officeDocument/2006/relationships/slide" Target="/ppt/slides/slide11.xml"/><Relationship Id="Rb0deb3e2ff3d4a44" Type="http://schemas.openxmlformats.org/officeDocument/2006/relationships/slide" Target="/ppt/slides/slide61.xml"/><Relationship Id="R966ef63e5fc64bd3" Type="http://schemas.openxmlformats.org/officeDocument/2006/relationships/slide" Target="/ppt/slides/slideb1.xml"/><Relationship Id="R02d0dfa333e14022" Type="http://schemas.openxmlformats.org/officeDocument/2006/relationships/slide" Target="/ppt/slides/slideb7.xml"/><Relationship Id="R1486a13323564cd0" Type="http://schemas.openxmlformats.org/officeDocument/2006/relationships/slide" Target="/ppt/slides/slidef6.xml"/><Relationship Id="Rb6c3ce7bcd5b4803" Type="http://schemas.openxmlformats.org/officeDocument/2006/relationships/slide" Target="/ppt/slides/slidea8.xml"/><Relationship Id="Rfd90177251e24192" Type="http://schemas.openxmlformats.org/officeDocument/2006/relationships/slide" Target="/ppt/slides/slideaa.xml"/><Relationship Id="R3d3bfd26cfa047c2" Type="http://schemas.openxmlformats.org/officeDocument/2006/relationships/slide" Target="/ppt/slides/slideaf.xml"/><Relationship Id="R9b62c7cc017248d8" Type="http://schemas.openxmlformats.org/officeDocument/2006/relationships/slide" Target="/ppt/slides/slidebf.xml"/><Relationship Id="R5799d58089e84b00" Type="http://schemas.openxmlformats.org/officeDocument/2006/relationships/slide" Target="/ppt/slides/slidefc.xml"/><Relationship Id="Rc95d7d4069244564" Type="http://schemas.openxmlformats.org/officeDocument/2006/relationships/slide" Target="/ppt/slides/slide1e.xml"/><Relationship Id="Ra029d794881742a2" Type="http://schemas.openxmlformats.org/officeDocument/2006/relationships/slide" Target="/ppt/slides/slide26.xml"/><Relationship Id="Rbbd0dca83350466d" Type="http://schemas.openxmlformats.org/officeDocument/2006/relationships/slide" Target="/ppt/slides/slide40.xml"/><Relationship Id="R113b99d5d9714209" Type="http://schemas.openxmlformats.org/officeDocument/2006/relationships/slide" Target="/ppt/slides/slide4f.xml"/><Relationship Id="R64db1248da7c4c72" Type="http://schemas.openxmlformats.org/officeDocument/2006/relationships/slide" Target="/ppt/slides/slide62.xml"/><Relationship Id="R73065a425e5f45a6" Type="http://schemas.openxmlformats.org/officeDocument/2006/relationships/slide" Target="/ppt/slides/slide80.xml"/><Relationship Id="R2431370ea89c41a9" Type="http://schemas.openxmlformats.org/officeDocument/2006/relationships/slide" Target="/ppt/slides/slideb4.xml"/><Relationship Id="R6ec0ec320fc64682" Type="http://schemas.openxmlformats.org/officeDocument/2006/relationships/slide" Target="/ppt/slides/slideee.xml"/><Relationship Id="R5d8619aab25b4330" Type="http://schemas.openxmlformats.org/officeDocument/2006/relationships/slide" Target="/ppt/slides/slide77.xml"/><Relationship Id="Rde94f709932d4001" Type="http://schemas.openxmlformats.org/officeDocument/2006/relationships/slide" Target="/ppt/slides/slidec5.xml"/><Relationship Id="R8da9f17328364b21" Type="http://schemas.openxmlformats.org/officeDocument/2006/relationships/slide" Target="/ppt/slides/slideea.xml"/><Relationship Id="rId7" Type="http://schemas.openxmlformats.org/officeDocument/2006/relationships/theme" Target="theme/theme1.xml"/><Relationship Id="R16ff4915596a4016" Type="http://schemas.openxmlformats.org/officeDocument/2006/relationships/slide" Target="/ppt/slides/slide86.xml"/><Relationship Id="R0fb29f0d3a834082" Type="http://schemas.openxmlformats.org/officeDocument/2006/relationships/slide" Target="/ppt/slides/slideb3.xml"/><Relationship Id="R0cf99f7f650744af" Type="http://schemas.openxmlformats.org/officeDocument/2006/relationships/slide" Target="/ppt/slides/slidee6.xml"/><Relationship Id="R8f89251bfaed4aff" Type="http://schemas.openxmlformats.org/officeDocument/2006/relationships/slide" Target="/ppt/slides/slidec1.xml"/><Relationship Id="R3cefa3ca804248c8" Type="http://schemas.openxmlformats.org/officeDocument/2006/relationships/slide" Target="/ppt/slides/slide73.xml"/><Relationship Id="Rf7295dcd73d840cf" Type="http://schemas.openxmlformats.org/officeDocument/2006/relationships/slide" Target="/ppt/slides/slidea6.xml"/><Relationship Id="Rb7fc5595c8c941c8" Type="http://schemas.openxmlformats.org/officeDocument/2006/relationships/slide" Target="/ppt/slides/slide18.xml"/><Relationship Id="R6725dad1fca24a59" Type="http://schemas.openxmlformats.org/officeDocument/2006/relationships/slide" Target="/ppt/slides/slide55.xml"/><Relationship Id="R984861d922e14d9e" Type="http://schemas.openxmlformats.org/officeDocument/2006/relationships/slide" Target="/ppt/slides/slide76.xml"/><Relationship Id="Rd48cc8b6c4314e49" Type="http://schemas.openxmlformats.org/officeDocument/2006/relationships/slide" Target="/ppt/slides/slide81.xml"/><Relationship Id="Rf6c7a34f59524092" Type="http://schemas.openxmlformats.org/officeDocument/2006/relationships/slide" Target="/ppt/slides/slide9e.xml"/><Relationship Id="R9965f3c8512248cc" Type="http://schemas.openxmlformats.org/officeDocument/2006/relationships/slide" Target="/ppt/slides/slideb5.xml"/><Relationship Id="R2cf2f74833f047eb" Type="http://schemas.openxmlformats.org/officeDocument/2006/relationships/slide" Target="/ppt/slides/slidece.xml"/><Relationship Id="R1300598bad64426d" Type="http://schemas.openxmlformats.org/officeDocument/2006/relationships/slide" Target="/ppt/slides/slidedf.xml"/><Relationship Id="R788d54296355459f" Type="http://schemas.openxmlformats.org/officeDocument/2006/relationships/slide" Target="/ppt/slides/slideec.xml"/><Relationship Id="R7db6e48ea0024a60" Type="http://schemas.openxmlformats.org/officeDocument/2006/relationships/slide" Target="/ppt/slides/slide29.xml"/><Relationship Id="R72b3fe96c70847f9" Type="http://schemas.openxmlformats.org/officeDocument/2006/relationships/slide" Target="/ppt/slides/slide3b.xml"/><Relationship Id="R0f77103fae184dc5" Type="http://schemas.openxmlformats.org/officeDocument/2006/relationships/slide" Target="/ppt/slides/slide59.xml"/><Relationship Id="Rff67469588814f2b" Type="http://schemas.openxmlformats.org/officeDocument/2006/relationships/slide" Target="/ppt/slides/slide98.xml"/><Relationship Id="R9e1b2685abe5421c" Type="http://schemas.openxmlformats.org/officeDocument/2006/relationships/slide" Target="/ppt/slides/slidede.xml"/><Relationship Id="Rae6d6c02075d4d71" Type="http://schemas.openxmlformats.org/officeDocument/2006/relationships/slide" Target="/ppt/slides/slidef1.xml"/><Relationship Id="rId8" Type="http://schemas.openxmlformats.org/officeDocument/2006/relationships/tableStyles" Target="tableStyles.xml"/><Relationship Id="Ra854f35a4f8f42dd" Type="http://schemas.openxmlformats.org/officeDocument/2006/relationships/slide" Target="/ppt/slides/slide1a.xml"/><Relationship Id="R077e1bc2127b40f2" Type="http://schemas.openxmlformats.org/officeDocument/2006/relationships/slide" Target="/ppt/slides/slide2b.xml"/><Relationship Id="Rc75f25ae7fbe487f" Type="http://schemas.openxmlformats.org/officeDocument/2006/relationships/slide" Target="/ppt/slides/slide9f.xml"/><Relationship Id="Reed6d4066eff4afb" Type="http://schemas.openxmlformats.org/officeDocument/2006/relationships/slide" Target="/ppt/slides/slideae.xml"/><Relationship Id="Red911a083b754266" Type="http://schemas.openxmlformats.org/officeDocument/2006/relationships/slide" Target="/ppt/slides/slide37.xml"/><Relationship Id="Re502f52411284ae4" Type="http://schemas.openxmlformats.org/officeDocument/2006/relationships/slide" Target="/ppt/slides/slide90.xml"/><Relationship Id="R56646b359990488e" Type="http://schemas.openxmlformats.org/officeDocument/2006/relationships/slide" Target="/ppt/slides/slide9a.xml"/><Relationship Id="R2880abebf12645ca" Type="http://schemas.openxmlformats.org/officeDocument/2006/relationships/slide" Target="/ppt/slides/slidecb.xml"/><Relationship Id="Rc91feb7dd49c4669" Type="http://schemas.openxmlformats.org/officeDocument/2006/relationships/slide" Target="/ppt/slides/slide100.xml"/><Relationship Id="R8862303660534f51" Type="http://schemas.openxmlformats.org/officeDocument/2006/relationships/slide" Target="/ppt/slides/slide33.xml"/><Relationship Id="R9f1fc2a5702a403a" Type="http://schemas.openxmlformats.org/officeDocument/2006/relationships/slide" Target="/ppt/slides/slide9b.xml"/><Relationship Id="Rb18ad5461a50468d" Type="http://schemas.openxmlformats.org/officeDocument/2006/relationships/slide" Target="/ppt/slides/slided2.xml"/><Relationship Id="R5f2d8eb6089940cb" Type="http://schemas.openxmlformats.org/officeDocument/2006/relationships/slide" Target="/ppt/slides/slideda.xml"/><Relationship Id="R3dce49ff680f496e" Type="http://schemas.openxmlformats.org/officeDocument/2006/relationships/slide" Target="/ppt/slides/slidef5.xml"/><Relationship Id="Rc8b3d9e675dd4aa9" Type="http://schemas.openxmlformats.org/officeDocument/2006/relationships/slide" Target="/ppt/slides/slide23.xml"/><Relationship Id="Rf06cd5b611fc46b9" Type="http://schemas.openxmlformats.org/officeDocument/2006/relationships/slide" Target="/ppt/slides/slide4c.xml"/><Relationship Id="Rc76f1aff8da64f39" Type="http://schemas.openxmlformats.org/officeDocument/2006/relationships/slide" Target="/ppt/slides/slide57.xml"/><Relationship Id="Rdd64f979aece4aa7" Type="http://schemas.openxmlformats.org/officeDocument/2006/relationships/slide" Target="/ppt/slides/slide8c.xml"/><Relationship Id="R3c02f1186fd04936" Type="http://schemas.openxmlformats.org/officeDocument/2006/relationships/slide" Target="/ppt/slides/slidea1.xml"/><Relationship Id="R18fda4871ff14ca2" Type="http://schemas.openxmlformats.org/officeDocument/2006/relationships/slide" Target="/ppt/slides/slidecd.xml"/><Relationship Id="R0e1f66e1c91149a0" Type="http://schemas.openxmlformats.org/officeDocument/2006/relationships/slide" Target="/ppt/slides/slideed.xml"/><Relationship Id="Rb853f8b7457b402b" Type="http://schemas.openxmlformats.org/officeDocument/2006/relationships/slide" Target="/ppt/slides/slide74.xml"/><Relationship Id="R64e5d689086641e7" Type="http://schemas.openxmlformats.org/officeDocument/2006/relationships/slide" Target="/ppt/slides/slideff.xml"/><Relationship Id="R306d96599ec14d12" Type="http://schemas.openxmlformats.org/officeDocument/2006/relationships/slide" Target="/ppt/slides/slide17.xml"/><Relationship Id="Re3bdc6bcd10d495c" Type="http://schemas.openxmlformats.org/officeDocument/2006/relationships/slide" Target="/ppt/slides/slide3c.xml"/><Relationship Id="Reab8737d545e4a42" Type="http://schemas.openxmlformats.org/officeDocument/2006/relationships/slide" Target="/ppt/slides/slide3e.xml"/><Relationship Id="Rc551747e53054b60" Type="http://schemas.openxmlformats.org/officeDocument/2006/relationships/slide" Target="/ppt/slides/slide41.xml"/><Relationship Id="Rb49c5ed459ae4b18" Type="http://schemas.openxmlformats.org/officeDocument/2006/relationships/slide" Target="/ppt/slides/slide5d.xml"/><Relationship Id="R44e854f1f0f742eb" Type="http://schemas.openxmlformats.org/officeDocument/2006/relationships/slide" Target="/ppt/slides/slide7e.xml"/><Relationship Id="R2804d1be06f64221" Type="http://schemas.openxmlformats.org/officeDocument/2006/relationships/slide" Target="/ppt/slides/slidee1.xml"/><Relationship Id="Rbc93332e9a364123" Type="http://schemas.openxmlformats.org/officeDocument/2006/relationships/slide" Target="/ppt/slides/slidec.xml"/><Relationship Id="R3fc33b12c5124a0a" Type="http://schemas.openxmlformats.org/officeDocument/2006/relationships/slide" Target="/ppt/slides/slide36.xml"/><Relationship Id="Rb9b046af06aa453d" Type="http://schemas.openxmlformats.org/officeDocument/2006/relationships/slide" Target="/ppt/slides/slide51.xml"/><Relationship Id="rId9" Type="http://schemas.openxmlformats.org/officeDocument/2006/relationships/customXml" Target="../customXml/item1.xml"/><Relationship Id="R7281ecd453504df6" Type="http://schemas.openxmlformats.org/officeDocument/2006/relationships/slide" Target="/ppt/slides/slide38.xml"/><Relationship Id="Rb63f91419b844805" Type="http://schemas.openxmlformats.org/officeDocument/2006/relationships/slide" Target="/ppt/slides/slide5f.xml"/><Relationship Id="Rcafe3ed1f0e041eb" Type="http://schemas.openxmlformats.org/officeDocument/2006/relationships/slide" Target="/ppt/slides/slide64.xml"/><Relationship Id="R807d2a1d4aea404f" Type="http://schemas.openxmlformats.org/officeDocument/2006/relationships/slide" Target="/ppt/slides/slide65.xml"/><Relationship Id="R8cb21d62a4614d36" Type="http://schemas.openxmlformats.org/officeDocument/2006/relationships/slide" Target="/ppt/slides/slide79.xml"/><Relationship Id="Rb9f366e75d9b4d3c" Type="http://schemas.openxmlformats.org/officeDocument/2006/relationships/slide" Target="/ppt/slides/slide95.xml"/><Relationship Id="R520b9e79012d4174" Type="http://schemas.openxmlformats.org/officeDocument/2006/relationships/slide" Target="/ppt/slides/slidedc.xml"/><Relationship Id="R011df0112e634179" Type="http://schemas.openxmlformats.org/officeDocument/2006/relationships/slide" Target="/ppt/slides/slidef2.xml"/><Relationship Id="R04700fffcc7744de" Type="http://schemas.openxmlformats.org/officeDocument/2006/relationships/slide" Target="/ppt/slides/slide67.xml"/><Relationship Id="R7d3abf417e9a4b01" Type="http://schemas.openxmlformats.org/officeDocument/2006/relationships/slide" Target="/ppt/slides/slide6e.xml"/><Relationship Id="Ra474d29275e24e03" Type="http://schemas.openxmlformats.org/officeDocument/2006/relationships/slide" Target="/ppt/slides/slide7f.xml"/><Relationship Id="R2d82b9c1ea354aed" Type="http://schemas.openxmlformats.org/officeDocument/2006/relationships/slide" Target="/ppt/slides/slidec3.xml"/><Relationship Id="R78daef965d47404a" Type="http://schemas.openxmlformats.org/officeDocument/2006/relationships/slide" Target="/ppt/slides/slidee.xml"/><Relationship Id="R0a5a12a1a5734226" Type="http://schemas.openxmlformats.org/officeDocument/2006/relationships/slide" Target="/ppt/slides/slide58.xml"/><Relationship Id="Ra33e3b44f07d43a2" Type="http://schemas.openxmlformats.org/officeDocument/2006/relationships/slide" Target="/ppt/slides/slide71.xml"/><Relationship Id="R028684dd228f4b4d" Type="http://schemas.openxmlformats.org/officeDocument/2006/relationships/slide" Target="/ppt/slides/slide88.xml"/><Relationship Id="Rfcb309a02dd048fc" Type="http://schemas.openxmlformats.org/officeDocument/2006/relationships/slide" Target="/ppt/slides/slidea2.xml"/><Relationship Id="Rd54b8f6dbcd74eea" Type="http://schemas.openxmlformats.org/officeDocument/2006/relationships/slide" Target="/ppt/slides/slidebd.xml"/><Relationship Id="R37342c7076b54bb6" Type="http://schemas.openxmlformats.org/officeDocument/2006/relationships/slide" Target="/ppt/slides/slide32.xml"/><Relationship Id="Ra73fdb2a74814dd1" Type="http://schemas.openxmlformats.org/officeDocument/2006/relationships/slide" Target="/ppt/slides/slide70.xml"/><Relationship Id="R82d3343929264382" Type="http://schemas.openxmlformats.org/officeDocument/2006/relationships/slide" Target="/ppt/slides/slide82.xml"/><Relationship Id="Ra8f8afdf8d8941a8" Type="http://schemas.openxmlformats.org/officeDocument/2006/relationships/slide" Target="/ppt/slides/slide5.xml"/><Relationship Id="Rd68d7930cdff4a8c" Type="http://schemas.openxmlformats.org/officeDocument/2006/relationships/slide" Target="/ppt/slides/slidea.xml"/><Relationship Id="Rd4e950a934f64885" Type="http://schemas.openxmlformats.org/officeDocument/2006/relationships/slide" Target="/ppt/slides/slide3a.xml"/><Relationship Id="Rd093addb31ff4933" Type="http://schemas.openxmlformats.org/officeDocument/2006/relationships/slide" Target="/ppt/slides/slideca.xml"/><Relationship Id="R01dda70137184e20" Type="http://schemas.openxmlformats.org/officeDocument/2006/relationships/slide" Target="/ppt/slides/slidedb.xml"/><Relationship Id="R2779751f7bc244e7" Type="http://schemas.openxmlformats.org/officeDocument/2006/relationships/slide" Target="/ppt/slides/slide20.xml"/><Relationship Id="Reb826ad8af094620" Type="http://schemas.openxmlformats.org/officeDocument/2006/relationships/slide" Target="/ppt/slides/slide6c.xml"/><Relationship Id="R6f6348a47d6a4fbb" Type="http://schemas.openxmlformats.org/officeDocument/2006/relationships/slide" Target="/ppt/slides/slideac.xml"/><Relationship Id="R24a90508267149a5" Type="http://schemas.openxmlformats.org/officeDocument/2006/relationships/slide" Target="/ppt/slides/slided0.xml"/><Relationship Id="Rf14b82bf1db443a5" Type="http://schemas.openxmlformats.org/officeDocument/2006/relationships/slide" Target="/ppt/slides/slide4e.xml"/><Relationship Id="Rc433c0d954014e80" Type="http://schemas.openxmlformats.org/officeDocument/2006/relationships/slide" Target="/ppt/slides/slide8f.xml"/><Relationship Id="R22f373b65ad34b49" Type="http://schemas.openxmlformats.org/officeDocument/2006/relationships/slide" Target="/ppt/slides/slidef8.xml"/><Relationship Id="Rb2258f80c0564fd1" Type="http://schemas.openxmlformats.org/officeDocument/2006/relationships/slide" Target="/ppt/slides/slide1b.xml"/><Relationship Id="R547bd76cb00a4069" Type="http://schemas.openxmlformats.org/officeDocument/2006/relationships/slide" Target="/ppt/slides/slide2c.xml"/><Relationship Id="R6a20f740702b4e15" Type="http://schemas.openxmlformats.org/officeDocument/2006/relationships/slide" Target="/ppt/slides/slide3d.xml"/><Relationship Id="R3852b9eb9d864d9e" Type="http://schemas.openxmlformats.org/officeDocument/2006/relationships/slide" Target="/ppt/slides/slide5e.xml"/><Relationship Id="R156070bc9ab340c8" Type="http://schemas.openxmlformats.org/officeDocument/2006/relationships/slide" Target="/ppt/slides/slidee9.xml"/><Relationship Id="R6ec0c4d7292447f4" Type="http://schemas.openxmlformats.org/officeDocument/2006/relationships/slide" Target="/ppt/slides/slide1f.xml"/><Relationship Id="Re9059c6b4a4c43ce" Type="http://schemas.openxmlformats.org/officeDocument/2006/relationships/slide" Target="/ppt/slides/slide6b.xml"/><Relationship Id="R92a5697896304d01" Type="http://schemas.openxmlformats.org/officeDocument/2006/relationships/slide" Target="/ppt/slides/slide8d.xml"/><Relationship Id="R0eab4fcb1c914967" Type="http://schemas.openxmlformats.org/officeDocument/2006/relationships/slide" Target="/ppt/slides/slideb9.xml"/><Relationship Id="R7c4ec2d873824d9c" Type="http://schemas.openxmlformats.org/officeDocument/2006/relationships/slide" Target="/ppt/slides/slidee7.xml"/><Relationship Id="Rc14e88bc14584abd" Type="http://schemas.openxmlformats.org/officeDocument/2006/relationships/slide" Target="/ppt/slides/slide1d.xml"/><Relationship Id="R7416f3a281184b77" Type="http://schemas.openxmlformats.org/officeDocument/2006/relationships/slide" Target="/ppt/slides/slide27.xml"/><Relationship Id="R712572a7dd254470" Type="http://schemas.openxmlformats.org/officeDocument/2006/relationships/slide" Target="/ppt/slides/slide31.xml"/><Relationship Id="R3b3c72855ffd49fc" Type="http://schemas.openxmlformats.org/officeDocument/2006/relationships/slide" Target="/ppt/slides/slide39.xml"/><Relationship Id="R7fd64d702cd645ee" Type="http://schemas.openxmlformats.org/officeDocument/2006/relationships/slide" Target="/ppt/slides/slide50.xml"/><Relationship Id="Rbe7cb5b5499f40bc" Type="http://schemas.openxmlformats.org/officeDocument/2006/relationships/slide" Target="/ppt/slides/slide5c.xml"/><Relationship Id="Rc693dc5ff0194048" Type="http://schemas.openxmlformats.org/officeDocument/2006/relationships/slide" Target="/ppt/slides/slidee0.xml"/><Relationship Id="R93e1826929144b51" Type="http://schemas.openxmlformats.org/officeDocument/2006/relationships/slide" Target="/ppt/slides/slidef9.xml"/><Relationship Id="R56ac9d8aca3447d9" Type="http://schemas.openxmlformats.org/officeDocument/2006/relationships/slide" Target="/ppt/slides/slideb.xml"/><Relationship Id="R7777a8cd034e473a" Type="http://schemas.openxmlformats.org/officeDocument/2006/relationships/slide" Target="/ppt/slides/slide47.xml"/><Relationship Id="R417156910b7c439b" Type="http://schemas.openxmlformats.org/officeDocument/2006/relationships/slide" Target="/ppt/slides/slide4a.xml"/><Relationship Id="R7eaf6fe920134032" Type="http://schemas.openxmlformats.org/officeDocument/2006/relationships/slide" Target="/ppt/slides/slide4b.xml"/><Relationship Id="R8cc9d18fee8c4a04" Type="http://schemas.openxmlformats.org/officeDocument/2006/relationships/slide" Target="/ppt/slides/slide5b.xml"/><Relationship Id="R3f4bad0e7c244393" Type="http://schemas.openxmlformats.org/officeDocument/2006/relationships/slide" Target="/ppt/slides/slidebb.xml"/><Relationship Id="Rc14d6f7ea61c42ba" Type="http://schemas.openxmlformats.org/officeDocument/2006/relationships/slide" Target="/ppt/slides/slided6.xml"/><Relationship Id="R1ffc13b9ed014e0d" Type="http://schemas.openxmlformats.org/officeDocument/2006/relationships/slide" Target="/ppt/slides/slided7.xml"/><Relationship Id="rId1" Type="http://schemas.openxmlformats.org/officeDocument/2006/relationships/slideMaster" Target="slideMasters/slideMaster1.xml"/><Relationship Id="R0f6e0a1eb80a4e76" Type="http://schemas.openxmlformats.org/officeDocument/2006/relationships/slide" Target="/ppt/slides/slideba.xml"/><Relationship Id="R77a87f6916c24d99" Type="http://schemas.openxmlformats.org/officeDocument/2006/relationships/slide" Target="/ppt/slides/slidebe.xml"/><Relationship Id="Rc11a237139474367" Type="http://schemas.openxmlformats.org/officeDocument/2006/relationships/slide" Target="/ppt/slides/slidecc.xml"/><Relationship Id="Rdeb97ca757d84b78" Type="http://schemas.openxmlformats.org/officeDocument/2006/relationships/slide" Target="/ppt/slides/slide6d.xml"/><Relationship Id="Rf7a0f4e01bbe47eb" Type="http://schemas.openxmlformats.org/officeDocument/2006/relationships/slide" Target="/ppt/slides/slide83.xml"/><Relationship Id="R953ea5cb045e4fbf" Type="http://schemas.openxmlformats.org/officeDocument/2006/relationships/slide" Target="/ppt/slides/slide85.xml"/><Relationship Id="R0e87e4707a2b456c" Type="http://schemas.openxmlformats.org/officeDocument/2006/relationships/slide" Target="/ppt/slides/slide8b.xml"/><Relationship Id="R4318ec8d243b4e3d" Type="http://schemas.openxmlformats.org/officeDocument/2006/relationships/slide" Target="/ppt/slides/slidea7.xml"/><Relationship Id="Rc82f4694738b4c71" Type="http://schemas.openxmlformats.org/officeDocument/2006/relationships/slide" Target="/ppt/slides/slided5.xml"/><Relationship Id="R08365f504afc455a" Type="http://schemas.openxmlformats.org/officeDocument/2006/relationships/slide" Target="/ppt/slides/slide35.xml"/><Relationship Id="R86acc56dda7949cd" Type="http://schemas.openxmlformats.org/officeDocument/2006/relationships/slide" Target="/ppt/slides/slide21.xml"/><Relationship Id="R44760b10c8ea4024" Type="http://schemas.openxmlformats.org/officeDocument/2006/relationships/slide" Target="/ppt/slides/slidec2.xml"/><Relationship Id="R92697410476b466c" Type="http://schemas.openxmlformats.org/officeDocument/2006/relationships/slide" Target="/ppt/slides/slidee5.xml"/><Relationship Id="R6eea7171f214495a" Type="http://schemas.openxmlformats.org/officeDocument/2006/relationships/slide" Target="/ppt/slides/slide2d.xml"/><Relationship Id="R5d8775a7bbdd4583" Type="http://schemas.openxmlformats.org/officeDocument/2006/relationships/slide" Target="/ppt/slides/slide75.xml"/><Relationship Id="Ref0f391722df4e6b" Type="http://schemas.openxmlformats.org/officeDocument/2006/relationships/slide" Target="/ppt/slides/slide93.xml"/><Relationship Id="Re5294445d65e4d35" Type="http://schemas.openxmlformats.org/officeDocument/2006/relationships/slide" Target="/ppt/slides/slide4d.xml"/><Relationship Id="R3c6d395391f545e9" Type="http://schemas.openxmlformats.org/officeDocument/2006/relationships/slide" Target="/ppt/slides/slide53.xml"/><Relationship Id="R96378d3e3e704b23" Type="http://schemas.openxmlformats.org/officeDocument/2006/relationships/slide" Target="/ppt/slides/slide6a.xml"/><Relationship Id="R504079d0b84a471d" Type="http://schemas.openxmlformats.org/officeDocument/2006/relationships/slide" Target="/ppt/slides/slideb6.xml"/><Relationship Id="Ra2002f8fa46b4377" Type="http://schemas.openxmlformats.org/officeDocument/2006/relationships/slide" Target="/ppt/slides/slidefd.xml"/><Relationship Id="R0b48d8f12d7b46dc" Type="http://schemas.openxmlformats.org/officeDocument/2006/relationships/slide" Target="/ppt/slides/slide28.xml"/><Relationship Id="Rf115adab65144624" Type="http://schemas.openxmlformats.org/officeDocument/2006/relationships/slide" Target="/ppt/slides/slide46.xml"/><Relationship Id="R1e0a3952b6294cb9" Type="http://schemas.openxmlformats.org/officeDocument/2006/relationships/slide" Target="/ppt/slides/slidec9.xml"/><Relationship Id="R30afc1ca69d2488e" Type="http://schemas.openxmlformats.org/officeDocument/2006/relationships/slide" Target="/ppt/slides/slide4.xml"/><Relationship Id="Rc88302be1b5f4e68" Type="http://schemas.openxmlformats.org/officeDocument/2006/relationships/slide" Target="/ppt/slides/slide8.xml"/><Relationship Id="Rb9093c356871432c" Type="http://schemas.openxmlformats.org/officeDocument/2006/relationships/slide" Target="/ppt/slides/slide96.xml"/><Relationship Id="Re598516d45ba4571" Type="http://schemas.openxmlformats.org/officeDocument/2006/relationships/slide" Target="/ppt/slides/slideb2.xml"/><Relationship Id="R365d7b6296744d2e" Type="http://schemas.openxmlformats.org/officeDocument/2006/relationships/slide" Target="/ppt/slides/slided.xml"/><Relationship Id="R29b79d410b0046a2" Type="http://schemas.openxmlformats.org/officeDocument/2006/relationships/slide" Target="/ppt/slides/slide6f.xml"/><Relationship Id="Ra3b8c3da731d48d5" Type="http://schemas.openxmlformats.org/officeDocument/2006/relationships/slide" Target="/ppt/slides/slidec8.xml"/><Relationship Id="Rc7eca1ed79d449ed" Type="http://schemas.openxmlformats.org/officeDocument/2006/relationships/slide" Target="/ppt/slides/slide3.xml"/><Relationship Id="R20869598cfe34c39" Type="http://schemas.openxmlformats.org/officeDocument/2006/relationships/slide" Target="/ppt/slides/slide2a.xml"/><Relationship Id="R02f0186fd6004b59" Type="http://schemas.openxmlformats.org/officeDocument/2006/relationships/slide" Target="/ppt/slides/slide72.xml"/><Relationship Id="R99a410582fa148e2" Type="http://schemas.openxmlformats.org/officeDocument/2006/relationships/slide" Target="/ppt/slides/slide7b.xml"/><Relationship Id="R485ea507a0b44fb0" Type="http://schemas.openxmlformats.org/officeDocument/2006/relationships/slide" Target="/ppt/slides/slidef0.xml"/><Relationship Id="R66cd48cfa50a43e8" Type="http://schemas.openxmlformats.org/officeDocument/2006/relationships/slide" Target="/ppt/slides/slide1c.xml"/><Relationship Id="R28238d9075f0486f" Type="http://schemas.openxmlformats.org/officeDocument/2006/relationships/slide" Target="/ppt/slides/slide3f.xml"/><Relationship Id="R479174a2ae684f23" Type="http://schemas.openxmlformats.org/officeDocument/2006/relationships/slide" Target="/ppt/slides/slide60.xml"/><Relationship Id="R1018b91cf2e14026" Type="http://schemas.openxmlformats.org/officeDocument/2006/relationships/slide" Target="/ppt/slides/slide8e.xml"/><Relationship Id="R71c111f497844089" Type="http://schemas.openxmlformats.org/officeDocument/2006/relationships/slide" Target="/ppt/slides/slidee2.xml"/><Relationship Id="R87b9da0077224fc2" Type="http://schemas.openxmlformats.org/officeDocument/2006/relationships/slide" Target="/ppt/slides/slidee3.xml"/><Relationship Id="R51cefcf1148f44fb" Type="http://schemas.openxmlformats.org/officeDocument/2006/relationships/slide" Target="/ppt/slides/slidef.xml"/><Relationship Id="Re40f9bed89da4d0f" Type="http://schemas.openxmlformats.org/officeDocument/2006/relationships/slide" Target="/ppt/slides/slidea0.xml"/><Relationship Id="R8e3da3180ef1413d" Type="http://schemas.openxmlformats.org/officeDocument/2006/relationships/slide" Target="/ppt/slides/slidec6.xml"/><Relationship Id="R00c729a673174dd8" Type="http://schemas.openxmlformats.org/officeDocument/2006/relationships/slide" Target="/ppt/slides/slide9.xml"/><Relationship Id="R1fc5596d053f49df" Type="http://schemas.openxmlformats.org/officeDocument/2006/relationships/slide" Target="/ppt/slides/slide13.xml"/><Relationship Id="R5f42954927a740be" Type="http://schemas.openxmlformats.org/officeDocument/2006/relationships/slide" Target="/ppt/slides/slide9c.xml"/><Relationship Id="Ra20de49318564f4c" Type="http://schemas.openxmlformats.org/officeDocument/2006/relationships/slide" Target="/ppt/slides/slide91.xml"/><Relationship Id="Ra22bd68593f9400e" Type="http://schemas.openxmlformats.org/officeDocument/2006/relationships/slide" Target="/ppt/slides/slidea5.xml"/><Relationship Id="R7a657abfbaca4572" Type="http://schemas.openxmlformats.org/officeDocument/2006/relationships/slide" Target="/ppt/slides/slided1.xml"/><Relationship Id="R77d77b1145e841eb" Type="http://schemas.openxmlformats.org/officeDocument/2006/relationships/slide" Target="/ppt/slides/slided9.xml"/><Relationship Id="R195eb0aa312d4150" Type="http://schemas.openxmlformats.org/officeDocument/2006/relationships/slide" Target="/ppt/slides/slidead.xml"/><Relationship Id="Rfb696403423b4840" Type="http://schemas.openxmlformats.org/officeDocument/2006/relationships/slide" Target="/ppt/slides/slideeb.xml"/><Relationship Id="R0bf475a815094d5f" Type="http://schemas.openxmlformats.org/officeDocument/2006/relationships/slide" Target="/ppt/slides/slide99.xml"/><Relationship Id="Rc383e877b6604503" Type="http://schemas.openxmlformats.org/officeDocument/2006/relationships/slide" Target="/ppt/slides/slidea3.xml"/><Relationship Id="Rd287bc06beb54830" Type="http://schemas.openxmlformats.org/officeDocument/2006/relationships/slide" Target="/ppt/slides/slided3.xml"/><Relationship Id="R0bcbac7fc0bf460b" Type="http://schemas.openxmlformats.org/officeDocument/2006/relationships/slide" Target="/ppt/slides/slide15.xml"/><Relationship Id="R919e5fd73154488e" Type="http://schemas.openxmlformats.org/officeDocument/2006/relationships/slide" Target="/ppt/slides/slide56.xml"/><Relationship Id="R96203fc400ac4fb6" Type="http://schemas.openxmlformats.org/officeDocument/2006/relationships/slide" Target="/ppt/slides/slided4.xml"/><Relationship Id="R2d0b8849a79d485d" Type="http://schemas.openxmlformats.org/officeDocument/2006/relationships/slide" Target="/ppt/slides/slide22.xml"/><Relationship Id="R3d17462dec254026" Type="http://schemas.openxmlformats.org/officeDocument/2006/relationships/slide" Target="/ppt/slides/slide30.xml"/><Relationship Id="R2e6993c65786409b" Type="http://schemas.openxmlformats.org/officeDocument/2006/relationships/slide" Target="/ppt/slides/slide48.xml"/><Relationship Id="Ra2dc885895174523" Type="http://schemas.openxmlformats.org/officeDocument/2006/relationships/slide" Target="/ppt/slides/slide8a.xml"/><Relationship Id="R80682ba2a6e74be4" Type="http://schemas.openxmlformats.org/officeDocument/2006/relationships/slide" Target="/ppt/slides/slide7c.xml"/><Relationship Id="R2648391a3a964bec" Type="http://schemas.openxmlformats.org/officeDocument/2006/relationships/slide" Target="/ppt/slides/slidea9.xml"/><Relationship Id="rId10" Type="http://schemas.openxmlformats.org/officeDocument/2006/relationships/customXml" Target="../customXml/item2.xml"/><Relationship Id="rId4" Type="http://schemas.openxmlformats.org/officeDocument/2006/relationships/notesMaster" Target="notesMasters/notesMaster1.xml"/><Relationship Id="Rc4c7a8494b9e4bae" Type="http://schemas.openxmlformats.org/officeDocument/2006/relationships/slide" Target="/ppt/slides/slide25.xml"/><Relationship Id="Rab00053787b04242" Type="http://schemas.openxmlformats.org/officeDocument/2006/relationships/slide" Target="/ppt/slides/slide6.xml"/><Relationship Id="R1e679d7b7085432e" Type="http://schemas.openxmlformats.org/officeDocument/2006/relationships/slide" Target="/ppt/slides/slide5a.xml"/><Relationship Id="R5f9d8fb3d3444111" Type="http://schemas.openxmlformats.org/officeDocument/2006/relationships/slide" Target="/ppt/slides/slide68.xml"/><Relationship Id="R8d00abbb4e4d4f93" Type="http://schemas.openxmlformats.org/officeDocument/2006/relationships/slide" Target="/ppt/slides/slidee4.xml"/><Relationship Id="Ra123859ee3174798" Type="http://schemas.openxmlformats.org/officeDocument/2006/relationships/slide" Target="/ppt/slides/slide7.xml"/><Relationship Id="Ra4f0fd7348b448de" Type="http://schemas.openxmlformats.org/officeDocument/2006/relationships/slide" Target="/ppt/slides/slide4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smtClean="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76A1CA51-2527-47EE-98B7-50903CB557B5}" type="datetimeFigureOut">
              <a:rPr lang="en-US"/>
              <a:pPr>
                <a:defRPr/>
              </a:pPr>
              <a:t>11/5/2015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smtClean="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F357B3D8-D94B-43BD-BD5D-DB0C895CAD9B}" type="slidenum">
              <a:rPr lang="en-US"/>
              <a:pPr>
                <a:defRPr/>
              </a:pPr>
              <a:t>‹#›</a:t>
            </a:fld>
            <a:endParaRPr lang="en-US"/>
          </a:p>
        </p:txBody>
      </p:sp>
    </p:spTree>
    <p:extLst>
      <p:ext uri="{BB962C8B-B14F-4D97-AF65-F5344CB8AC3E}">
        <p14:creationId xmlns:p14="http://schemas.microsoft.com/office/powerpoint/2010/main" val="354026555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notesSlide10.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Youth Risk Behavior Survey. This slide shows percentages from 1999 through 2015 for high school students who carried a gun (on at least 1 day during the 30 days before the survey). These are results from the Delaware Youth Risk Behavior Surveys, 1999-2015.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1999 is 5.0.  The percentage for 2001 is 4.8.  The percentage for 2003 is 5.8.  The percentage for 2005 is 5.4.  The percentage for 2007 is 6.2.  The percentage for 2009 is 6.3.  The percentage for 2011 is 4.4.  The percentage for 2013 is 5.2.  The percentage for 2015 is 4.7.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did not change from 1999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00.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Youth Risk Behavior Survey. This slide shows the percentage of high school students who drank three or more glasses per day of water (during the 7 days before the survey).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43.0. The percentage for Male students is 45.2. The percentage for Female students is 40.5. The percentage for 9th grade students is 41.2. The percentage for 10th grade students is 44.2. The percentage for 11th grade students is 44.5. The percentage for 12th grade students is 42.7. The percentage for Black students is 38.1. The percentage for Hispanic students is 37.8. The percentage for White students is 46.7.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White students is higher than for Black students. The prevalence for White students is higher than for Hispanic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256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1.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Youth Risk Behavior Survey. This slide shows the percentage of high school students who carried a weapon on school property  (such as a gun, knife, or club on at least 1 day during the 30 days before the survey).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4.0. The percentage for Male students is 5.2. The percentage for Female students is 2.6. The percentage for 9th grade students is 3.8. The percentage for 10th grade students is 4.3. The percentage for 11th grade students is 2.0. The percentage for 12th grade students is 5.9. The percentage for Black students is 4.5. The percentage for Hispanic students is 5.4. The percentage for White students is 3.2.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male students is higher than for female students. The prevalence for 10th grade students is higher than for 11th grade students. The prevalence for 12th grade students is higher than for 11th grade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2.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Youth Risk Behavior Survey. This slide shows percentages from 1999 through 2015 for high school students who carried a weapon on school property  (such as a gun, knife, or club on at least 1 day during the 30 days before the survey). These are results from the Delaware Youth Risk Behavior Surveys, 1999-2015.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1999 is 6.2.  The percentage for 2001 is 5.5.  The percentage for 2003 is 5.0.  The percentage for 2005 is 5.7.  The percentage for 2007 is 5.4.  The percentage for 2009 is 5.1.  The percentage for 2011 is 5.2.  The percentage for 2013 is 3.1.  The percentage for 2015 is 4.0.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1999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3.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Youth Risk Behavior Survey. This slide shows the percentage of high school students who did not go to school because they felt unsafe at school or on their way to or from school  (on at least 1 day during the 30 days before the survey).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5.3. The percentage for Male students is 6.1. The percentage for Female students is 3.9. The percentage for 9th grade students is 5.0. The percentage for 10th grade students is 4.8. The percentage for 11th grade students is 4.3. The percentage for 12th grade students is 6.3. The percentage for Black students is 5.8. The percentage for Hispanic students is 8.7. The percentage for White students is 3.5.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male students is higher than for female students. The prevalence for Hispanic students is higher than for White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4.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Youth Risk Behavior Survey. This slide shows percentages from 1999 through 2015 for high school students who did not go to school because they felt unsafe at school or on their way to or from school  (on at least 1 day during the 30 days before the survey). These are results from the Delaware Youth Risk Behavior Surveys, 1999-2015.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1999 is 9.5.  The percentage for 2001 is 7.2.  The percentage for 2003 is 4.8.  The percentage for 2005 is 4.6.  The percentage for 2007 is 5.3.  The percentage for 2009 is 6.3.  The percentage for 2011 is 5.1.  The percentage for 2013 is 8.2.  The percentage for 2015 is 5.3.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1999 to 2015, decreased from 1999 to 2003, and did not change from 2003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20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5.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Youth Risk Behavior Survey. This slide shows the percentage of high school students who were threatened or injured with a weapon on school property  (such as a gun, knife, or club one or more times during the 12 months before the survey).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6.2. The percentage for Male students is 7.8. The percentage for Female students is 3.8. The percentage for 9th grade students is 6.3. The percentage for 10th grade students is 5.8. The percentage for 11th grade students is 4.5. The percentage for 12th grade students is 7.9. The percentage for Black students is 8.5. The percentage for Hispanic students is 8.1. The percentage for White students is 4.2.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male students is higher than for female students. The prevalence for Hispanic students is higher than for White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21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6.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Youth Risk Behavior Survey. This slide shows percentages from 1999 through 2015 for high school students who were threatened or injured with a weapon on school property  (such as a gun, knife, or club one or more times during the 12 months before the survey). These are results from the Delaware Youth Risk Behavior Surveys, 1999-2015.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1999 is 8.2.  The percentage for 2001 is 8.3.  The percentage for 2003 is 7.7.  The percentage for 2005 is 6.2.  The percentage for 2007 is 5.6.  The percentage for 2009 is 7.8.  The percentage for 2011 is 6.4.  The percentage for 2013 is 5.6.  The percentage for 2015 is 6.2.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1999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22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7.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Youth Risk Behavior Survey. This slide shows the percentage of high school students who were in a physical fight  (one or more times during the 12 months before the survey).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21.2. The percentage for Male students is 25.4. The percentage for Female students is 15.9. The percentage for 9th grade students is 26.4. The percentage for 10th grade students is 20.7. The percentage for 11th grade students is 15.4. The percentage for 12th grade students is 19.8. The percentage for Black students is 26.5. The percentage for Hispanic students is 27.1. The percentage for White students is 15.1.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male students is higher than for female students. The prevalence for 9th grade students is higher than for 11th grade students. The prevalence for Black students is higher than for White students. The prevalence for Hispanic students is higher than for White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23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8.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Youth Risk Behavior Survey. This slide shows percentages from 1999 through 2015 for high school students who were in a physical fight  (one or more times during the 12 months before the survey). These are results from the Delaware Youth Risk Behavior Surveys, 1999-2015.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1999 is 37.6.  The percentage for 2001 is 34.1.  The percentage for 2003 is 34.9.  The percentage for 2005 is 30.3.  The percentage for 2007 is 33.0.  The percentage for 2009 is 30.4.  The percentage for 2011 is 28.0.  The percentage for 2013 is 25.1.  The percentage for 2015 is 21.2.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1999 to 2015, decreased from 1999 to 2011, and decreased from 2011 to 2015.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24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9.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Youth Risk Behavior Survey. This slide shows the percentage of high school students who were injured in a physical fight  (one or more times during the 12 months before the survey; injuries had to be treated by a doctor or nurse ).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3.8. The percentage for Male students is 4.4. The percentage for Female students is 2.9. The percentage for 9th grade students is 4.3. The percentage for 10th grade students is 4.0. The percentage for 11th grade students is 1.7. The percentage for 12th grade students is 4.6. The percentage for Black students is 6.2. The percentage for Hispanic students is 4.4. The percentage for White students is 1.7.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male students is higher than for female students. The prevalence for 9th grade students is higher than for 11th grade students. The prevalence for 10th grade students is higher than for 11th grade students. The prevalence for Black students is higher than for White students. The prevalence for Hispanic students is higher than for White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25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a.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Youth Risk Behavior Survey. This slide shows percentages from 1999 through 2015 for high school students who were injured in a physical fight  (one or more times during the 12 months before the survey; injuries had to be treated by a doctor or nurse ). These are results from the Delaware Youth Risk Behavior Surveys, 1999-2015.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1999 is 4.2.  The percentage for 2001 is 4.5.  The percentage for 2003 is 3.9.  The percentage for 2005 is 3.3.  The percentage for 2007 is 4.1.  The percentage for 2009 is 4.2.  The percentage for 2011 is 4.2.  The percentage for 2013 is 3.3.  The percentage for 2015 is 3.8.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did not change from 1999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26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b.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Youth Risk Behavior Survey. This slide shows the percentage of high school students who were in a physical fight on school property  (one or more times during the 12 months before the survey).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8.1. The percentage for Male students is 10.1. The percentage for Female students is 5.9. The percentage for 9th grade students is 11.8. The percentage for 10th grade students is 5.7. The percentage for 11th grade students is 5.0. The percentage for 12th grade students is 8.6. The percentage for Black students is 11.0. The percentage for Hispanic students is 11.4. The percentage for White students is 4.4.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male students is higher than for female students. The prevalence for 9th grade students is higher than for 10th grade students. The prevalence for 9th grade students is higher than for 11th grade students. The prevalence for Black students is higher than for White students. The prevalence for Hispanic students is higher than for White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27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c.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Youth Risk Behavior Survey. This slide shows percentages from 1999 through 2015 for high school students who were in a physical fight on school property  (one or more times during the 12 months before the survey). These are results from the Delaware Youth Risk Behavior Surveys, 1999-2015.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1999 is 11.6.  The percentage for 2001 is 11.9.  The percentage for 2003 is 11.4.  The percentage for 2005 is 9.8.  The percentage for 2007 is 10.5.  The percentage for 2009 is 8.6.  The percentage for 2011 is 8.8.  The percentage for 2013 is 9.3.  The percentage for 2015 is 8.1.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1999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28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d.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Youth Risk Behavior Survey. This slide shows the percentage of high school students who were ever physically forced to have sexual intercourse (when they did not want to).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6.6. The percentage for Male students is 4.4. The percentage for Female students is 8.6. The percentage for 9th grade students is 5.6. The percentage for 10th grade students is 5.0. The percentage for 11th grade students is 7.3. The percentage for 12th grade students is 8.8. The percentage for Black students is 7.6. The percentage for Hispanic students is 7.4. The percentage for White students is 5.9.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female students is higher than for male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29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e.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Youth Risk Behavior Survey. This slide shows percentages from 2001 through 2015 for high school students who were ever physically forced to have sexual intercourse (when they did not want to). These are results from the Delaware Youth Risk Behavior Surveys, 2001-2015.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2001 is 8.6.  The percentage for 2003 is 7.6.  The percentage for 2005 is 7.5.  The percentage for 2007 is 7.6.  The percentage for 2009 is 9.9.  The percentage for 2011 is 8.5.  The percentage for 2013 is 7.7.  The percentage for 2015 is 6.6.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did not change from 2001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30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f.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Youth Risk Behavior Survey. This slide shows the percentage of high school students who experienced physical dating violence (one or more times during the 12 months before the survey, including being hit, slammed into something, or injured with an object or weapon on purpose by someone they were dating or going out with among students who dated or went out with someone during the 12 months before the survey).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8.6. The percentage for Male students is 7.2. The percentage for Female students is 9.8. The percentage for 9th grade students is 9.1. The percentage for 10th grade students is 9.0. The percentage for 11th grade students is 5.6. The percentage for 12th grade students is 10.4. The percentage for Black students is 9.1. The percentage for Hispanic students is 11.3. The percentage for White students is 7.4.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9th grade students is higher than for 11th grade students. The prevalence for 10th grade students is higher than for 11th grade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31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0.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Youth Risk Behavior Survey. This slide shows percentages from 2013 through 2015 for high school students who experienced physical dating violence (one or more times during the 12 months before the survey, including being hit, slammed into something, or injured with an object or weapon on purpose by someone they were dating or going out with among students who dated or went out with someone during the 12 months before the survey). These are results from the Delaware Youth Risk Behavior Surveys, 2013-2015.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2013 is 8.9.  The percentage for 2015 is 8.6.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did not change from 2013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32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1.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Youth Risk Behavior Survey. This slide shows the percentage of high school students who experienced sexual dating violence (one or more times during the 12 months before the survey, including kissing, touching, or being physically forced to have sexual intercourse when they did not want to by someone they were dating or going out with among students who dated or went out with someone during the 12 months before the survey).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7.9. The percentage for Male students is 5.7. The percentage for Female students is 9.8. The percentage for 9th grade students is 9.1. The percentage for 10th grade students is 7.3. The percentage for 11th grade students is 6.8. The percentage for 12th grade students is 8.3. The percentage for Black students is 5.3. The percentage for Hispanic students is 11.7. The percentage for White students is 8.1.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female students is higher than for male students. The prevalence for Hispanic students is higher than for Black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33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2.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Youth Risk Behavior Survey. This slide shows percentages from 2013 through 2015 for high school students who experienced sexual dating violence (one or more times during the 12 months before the survey, including kissing, touching, or being physically forced to have sexual intercourse when they did not want to by someone they were dating or going out with among students who dated or went out with someone during the 12 months before the survey). These are results from the Delaware Youth Risk Behavior Surveys, 2013-2015.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2013 is 10.4.  The percentage for 2015 is 7.9.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did not change from 2013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34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3.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Youth Risk Behavior Survey. This slide shows the percentage of high school students who were bullied on school property (during the 12 months before the survey).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16.4. The percentage for Male students is 13.6. The percentage for Female students is 18.6. The percentage for 9th grade students is 19.3. The percentage for 10th grade students is 15.6. The percentage for 11th grade students is 15.2. The percentage for 12th grade students is 14.5. The percentage for Black students is 12.9. The percentage for Hispanic students is 15.9. The percentage for White students is 18.9.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female students is higher than for male students. The prevalence for White students is higher than for Black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35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4.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Youth Risk Behavior Survey. This slide shows percentages from 2009 through 2015 for high school students who were bullied on school property (during the 12 months before the survey). These are results from the Delaware Youth Risk Behavior Surveys, 2009-2015.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2009 is 15.9.  The percentage for 2011 is 16.5.  The percentage for 2013 is 18.5.  The percentage for 2015 is 16.4.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did not change from 2009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36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5.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Youth Risk Behavior Survey. This slide shows the percentage of high school students who were electronically bullied (including being bullied through e-mail, chat rooms, instant messaging, websites, or texting during the 12 months before the survey).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11.7. The percentage for Male students is 7.3. The percentage for Female students is 16.0. The percentage for 9th grade students is 14.4. The percentage for 10th grade students is 11.1. The percentage for 11th grade students is 11.5. The percentage for 12th grade students is 8.8. The percentage for Black students is 8.1. The percentage for Hispanic students is 11.7. The percentage for White students is 13.7.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female students is higher than for male students. The prevalence for 9th grade students is higher than for 12th grade students. The prevalence for White students is higher than for Black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37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6.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Youth Risk Behavior Survey. This slide shows percentages from 2013 through 2015 for high school students who were electronically bullied (including being bullied through e-mail, chat rooms, instant messaging, websites, or texting during the 12 months before the survey). These are results from the Delaware Youth Risk Behavior Surveys, 2013-2015.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2013 is 13.4.  The percentage for 2015 is 11.7.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did not change from 2013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38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7.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Youth Risk Behavior Survey. This slide shows the percentage of high school students who felt sad or hopeless (almost every day for 2 or more weeks in a row so that they stopped doing some usual activities during the 12 months before the survey).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24.2. The percentage for Male students is 15.3. The percentage for Female students is 32.5. The percentage for 9th grade students is 24.6. The percentage for 10th grade students is 25.1. The percentage for 11th grade students is 25.3. The percentage for 12th grade students is 20.8. The percentage for Black students is 22.6. The percentage for Hispanic students is 35.5. The percentage for White students is 21.6.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female students is higher than for male students. The prevalence for Hispanic students is higher than for Black students. The prevalence for Hispanic students is higher than for White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39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8.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Youth Risk Behavior Survey. This slide shows percentages from 1999 through 2015 for high school students who felt sad or hopeless (almost every day for 2 or more weeks in a row so that they stopped doing some usual activities during the 12 months before the survey). These are results from the Delaware Youth Risk Behavior Surveys, 1999-2015.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1999 is 26.9.  The percentage for 2001 is 27.0.  The percentage for 2003 is 27.4.  The percentage for 2005 is 27.5.  The percentage for 2007 is 26.9.  The percentage for 2009 is 26.5.  The percentage for 2011 is 26.8.  The percentage for 2013 is 22.9.  The percentage for 2015 is 24.2.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1999 to 2015, did not change from 1999 to 2005, and decreased from 2005 to 2015.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40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9.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Youth Risk Behavior Survey. This slide shows the percentage of high school students who seriously considered attempting suicide (during the 12 months before the survey).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14.0. The percentage for Male students is 10.0. The percentage for Female students is 17.5. The percentage for 9th grade students is 15.0. The percentage for 10th grade students is 14.8. The percentage for 11th grade students is 13.2. The percentage for 12th grade students is 11.9. The percentage for Black students is 11.9. The percentage for Hispanic students is 14.8. The percentage for White students is 14.2.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female students is higher than for male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41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a.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Youth Risk Behavior Survey. This slide shows percentages from 1999 through 2015 for high school students who seriously considered attempting suicide (during the 12 months before the survey). These are results from the Delaware Youth Risk Behavior Surveys, 1999-2015.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1999 is 17.2.  The percentage for 2001 is 16.3.  The percentage for 2003 is 15.6.  The percentage for 2005 is 12.7.  The percentage for 2007 is 11.1.  The percentage for 2009 is 13.5.  The percentage for 2011 is 13.5.  The percentage for 2013 is 12.8.  The percentage for 2015 is 14.0.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1999 to 2015, decreased from 1999 to 2007, and increased from 2007 to 2015.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42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b.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Youth Risk Behavior Survey. This slide shows the percentage of high school students who made a plan about how they would attempt suicide (during the 12 months before the survey).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11.0. The percentage for Male students is 7.2. The percentage for Female students is 14.8. The percentage for 9th grade students is 12.9. The percentage for 10th grade students is 11.6. The percentage for 11th grade students is 9.8. The percentage for 12th grade students is 9.2. The percentage for Black students is 9.8. The percentage for Hispanic students is 12.2. The percentage for White students is 10.8.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female students is higher than for male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43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c.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Youth Risk Behavior Survey. This slide shows percentages from 1999 through 2015 for high school students who made a plan about how they would attempt suicide (during the 12 months before the survey). These are results from the Delaware Youth Risk Behavior Surveys, 1999-2015.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1999 is 12.5.  The percentage for 2001 is 12.1.  The percentage for 2003 is 11.7.  The percentage for 2005 is 11.0.  The percentage for 2007 is 9.2.  The percentage for 2009 is 9.9.  The percentage for 2011 is 10.3.  The percentage for 2013 is 9.9.  The percentage for 2015 is 11.0.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1999 to 2015, decreased from 1999 to 2011, and did not change from 2011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44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d.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Youth Risk Behavior Survey. This slide shows the percentage of high school students who attempted suicide (one or more times during the 12 months before the survey).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7.6. The percentage for Male students is 4.8. The percentage for Female students is 10.2. The percentage for 9th grade students is 8.5. The percentage for 10th grade students is 5.9. The percentage for 11th grade students is 7.0. The percentage for 12th grade students is 8.9. The percentage for Black students is 8.5. The percentage for Hispanic students is 8.4. The percentage for White students is 6.5.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female students is higher than for male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45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e.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Youth Risk Behavior Survey. This slide shows percentages from 1999 through 2015 for high school students who attempted suicide (one or more times during the 12 months before the survey). These are results from the Delaware Youth Risk Behavior Surveys, 1999-2015.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1999 is 7.5.  The percentage for 2001 is 7.1.  The percentage for 2003 is 8.6.  The percentage for 2005 is 7.1.  The percentage for 2007 is 6.2.  The percentage for 2009 is 8.2.  The percentage for 2011 is 7.8.  The percentage for 2013 is 7.0.  The percentage for 2015 is 7.6.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did not change from 1999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46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f.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Youth Risk Behavior Survey. This slide shows the percentage of high school students who attempted suicide that resulted in an injury, poisoning, or overdose that had to be treated by a doctor or nurse (during the 12 months before the survey).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2.3. The percentage for Male students is 2.1. The percentage for Female students is 2.4. The percentage for 9th grade students is 2.9. The percentage for 10th grade students is 1.3. The percentage for 11th grade students is 1.2. The percentage for 12th grade students is 3.8. The percentage for Black students is 2.2. The percentage for Hispanic students is 4.5. The percentage for White students is 1.8.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Hispanic students is higher than for White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47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Youth Risk Behavior Survey. This slide shows the percentage of high school students who rarely or never wore a bicycle helmet (among students who had ridden a bicycle during the 12 months before the survey).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81.7. The percentage for Male students is 83.6. The percentage for Female students is 78.8. The percentage for 9th grade students is 84.2. The percentage for 10th grade students is 76.0. The percentage for 11th grade students is 85.5. The percentage for 12th grade students is 79.4. The percentage for Black students is 91.7. The percentage for Hispanic students is 87.1. The percentage for White students is 75.2.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male students is higher than for female students. The prevalence for Black students is higher than for White students. The prevalence for Hispanic students is higher than for White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0.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Youth Risk Behavior Survey. This slide shows percentages from 1999 through 2015 for high school students who attempted suicide that resulted in an injury, poisoning, or overdose that had to be treated by a doctor or nurse (during the 12 months before the survey). These are results from the Delaware Youth Risk Behavior Surveys, 1999-2015.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1999 is 2.4.  The percentage for 2001 is 2.4.  The percentage for 2003 is 2.7.  The percentage for 2005 is 2.3.  The percentage for 2007 is 2.1.  The percentage for 2009 is 2.4.  The percentage for 2011 is 2.4.  The percentage for 2013 is 2.1.  The percentage for 2015 is 2.3.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did not change from 1999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48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1.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Youth Risk Behavior Survey. This slide shows the percentage of high school students who ever tried cigarette smoking (even one or two puffs).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30.2. The percentage for Male students is 29.8. The percentage for Female students is 30.1. The percentage for 9th grade students is 21.3. The percentage for 10th grade students is 27.2. The percentage for 11th grade students is 31.8. The percentage for 12th grade students is 42.6. The percentage for Black students is 28.1. The percentage for Hispanic students is 33.7. The percentage for White students is 30.9.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11th grade students is higher than for 9th grade students. The prevalence for 12th grade students is higher than for 9th grade students. The prevalence for 12th grade students is higher than for 10th grade students. The prevalence for 12th grade students is higher than for 11th grade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49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2.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Youth Risk Behavior Survey. This slide shows percentages from 1999 through 2015 for high school students who ever tried cigarette smoking (even one or two puffs). These are results from the Delaware Youth Risk Behavior Surveys, 1999-2015.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1999 is 70.4.  The percentage for 2001 is 65.5.  The percentage for 2003 is 62.4.  The percentage for 2005 is 55.0.  The percentage for 2007 is 51.7.  The percentage for 2009 is 47.7.  The percentage for 2011 is 46.4.  The percentage for 2013 is 37.3.  The percentage for 2015 is 30.2.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1999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50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3.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Youth Risk Behavior Survey. This slide shows the percentage of high school students who smoked a whole cigarette before age 13 years (for the first time).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6.6. The percentage for Male students is 7.2. The percentage for Female students is 5.6. The percentage for 9th grade students is 7.5. The percentage for 10th grade students is 5.3. The percentage for 11th grade students is 5.0. The percentage for 12th grade students is 7.6. The percentage for Black students is 6.3. The percentage for Hispanic students is 7.2. The percentage for White students is 6.2.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51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4.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Youth Risk Behavior Survey. This slide shows percentages from 1999 through 2015 for high school students who smoked a whole cigarette before age 13 years (for the first time). These are results from the Delaware Youth Risk Behavior Surveys, 1999-2015.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1999 is 26.9.  The percentage for 2001 is 23.8.  The percentage for 2003 is 24.4.  The percentage for 2005 is 18.4.  The percentage for 2007 is 14.7.  The percentage for 2009 is 13.7.  The percentage for 2011 is 12.3.  The percentage for 2013 is 9.2.  The percentage for 2015 is 6.6.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1999 to 2015, did not change from 1999 to 2003, and decreased from 2003 to 2015.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52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5.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Youth Risk Behavior Survey. This slide shows the percentage of high school students who currently smoked cigarettes (on at least 1 day during the 30 days before the survey).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9.9. The percentage for Male students is 10.3. The percentage for Female students is 9.2. The percentage for 9th grade students is 6.0. The percentage for 10th grade students is 7.2. The percentage for 11th grade students is 8.0. The percentage for 12th grade students is 18.9. The percentage for Black students is 8.0. The percentage for Hispanic students is 8.9. The percentage for White students is 11.1.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12th grade students is higher than for 9th grade students. The prevalence for 12th grade students is higher than for 10th grade students. The prevalence for 12th grade students is higher than for 11th grade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53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6.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Youth Risk Behavior Survey. This slide shows percentages from 1999 through 2015 for high school students who currently smoked cigarettes (on at least 1 day during the 30 days before the survey). These are results from the Delaware Youth Risk Behavior Surveys, 1999-2015.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1999 is 32.2.  The percentage for 2001 is 24.2.  The percentage for 2003 is 23.5.  The percentage for 2005 is 21.2.  The percentage for 2007 is 20.2.  The percentage for 2009 is 19.0.  The percentage for 2011 is 18.3.  The percentage for 2013 is 14.2.  The percentage for 2015 is 9.9.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1999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54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7.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Youth Risk Behavior Survey. This slide shows the percentage of high school students who currently frequently smoked cigarettes (on 20 or more days during the 30 days before the survey).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4.0. The percentage for Male students is 5.0. The percentage for Female students is 2.9. The percentage for 9th grade students is 2.6. The percentage for 10th grade students is 3.0. The percentage for 11th grade students is 2.4. The percentage for 12th grade students is 8.1. The percentage for Black students is 3.7. The percentage for Hispanic students is 3.8. The percentage for White students is 4.0.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male students is higher than for female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55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8.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Youth Risk Behavior Survey. This slide shows percentages from 1999 through 2015 for high school students who currently frequently smoked cigarettes (on 20 or more days during the 30 days before the survey). These are results from the Delaware Youth Risk Behavior Surveys, 1999-2015.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1999 is 17.7.  The percentage for 2001 is 12.8.  The percentage for 2003 is 12.1.  The percentage for 2005 is 9.6.  The percentage for 2007 is 8.5.  The percentage for 2009 is 7.8.  The percentage for 2011 is 7.6.  The percentage for 2013 is 4.9.  The percentage for 2015 is 4.0.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1999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56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9.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Youth Risk Behavior Survey. This slide shows the percentage of high school students who currently smoked cigarettes daily (on all 30 days during the 30 days before the survey).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2.9. The percentage for Male students is 3.2. The percentage for Female students is 2.4. The percentage for 9th grade students is 1.9. The percentage for 10th grade students is 1.2. The percentage for 11th grade students is 1.6. The percentage for 12th grade students is 6.8. The percentage for Black students is 3.1. The percentage for Hispanic students is 3.2. The percentage for White students is 2.5.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12th grade students is higher than for 10th grade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57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a.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Youth Risk Behavior Survey. This slide shows percentages from 1999 through 2015 for high school students who currently smoked cigarettes daily (on all 30 days during the 30 days before the survey). These are results from the Delaware Youth Risk Behavior Surveys, 1999-2015.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1999 is 14.7.  The percentage for 2001 is 9.9.  The percentage for 2003 is 10.4.  The percentage for 2005 is 7.9.  The percentage for 2007 is 6.7.  The percentage for 2009 is 6.2.  The percentage for 2011 is 5.1.  The percentage for 2013 is 3.5.  The percentage for 2015 is 2.9.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1999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58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b.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Youth Risk Behavior Survey. This slide shows the percentage of high school students who smoked more than 10 cigarettes per day (during the 30 days before the survey among students who currently smoked cigarettes on the days they smoked).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11.9. The percentage for Male students is 12.3. The percentage for Female students is 8.6. The percentage for White students is 7.4. All Hispanic students are included in the Hispanic category.  All other races are non-Hispanic. Note: This graph contains weighted results. Missing bar indicates fewer than 100 students in this subgroup.</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59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c.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Youth Risk Behavior Survey. This slide shows percentages from 1999 through 2015 for high school students who smoked more than 10 cigarettes per day (during the 30 days before the survey among students who currently smoked cigarettes on the days they smoked). These are results from the Delaware Youth Risk Behavior Surveys, 1999-2015.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1999 is 15.7.  The percentage for 2001 is 15.6.  The percentage for 2003 is 15.0.  The percentage for 2005 is 15.0.  The percentage for 2007 is 9.8.  The percentage for 2009 is 13.7.  The percentage for 2011 is 8.7.  The percentage for 2013 is 9.6.  The percentage for 2015 is 11.9.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1999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60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d.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Youth Risk Behavior Survey. This slide shows the percentage of high school students who usually obtained their own cigarettes by buying them in a store or gas station (during the 30 days before the survey among students who currently smoked cigarettes and who were aged &lt;18 years ).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20.6. The percentage for White students is 16.2. All Hispanic students are included in the Hispanic category.  All other races are non-Hispanic. Note: This graph contains weighted results. Missing bar indicates fewer than 100 students in this subgroup.</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61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e.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Youth Risk Behavior Survey. This slide shows the percentage of high school students who usually obtained their own cigarettes by buying on the internet (during the 30 days before the survey among students who currently smoked cigarettes and who were aged &lt;18 years ).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0.0. The percentage for White students is 0.0. All Hispanic students are included in the Hispanic category.  All other races are non-Hispanic. Note: This graph contains weighted results. Missing bar indicates fewer than 100 students in this subgroup.</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62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f.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Youth Risk Behavior Survey. This slide shows the percentage of high school students who tried to quit smoking cigarettes (among students who currently smoked cigarettes during the 12 months before the survey).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49.2. The percentage for Male students is 45.1. The percentage for White students is 44.7. All Hispanic students are included in the Hispanic category.  All other races are non-Hispanic. Note: This graph contains weighted results. Missing bar indicates fewer than 100 students in this subgroup.</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63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Youth Risk Behavior Survey. This slide shows percentages from 1999 through 2015 for high school students who rarely or never wore a bicycle helmet (among students who had ridden a bicycle during the 12 months before the survey). These are results from the Delaware Youth Risk Behavior Surveys, 1999-2015.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1999 is 84.4.  The percentage for 2001 is 82.4.  The percentage for 2003 is 85.3.  The percentage for 2005 is 84.2.  The percentage for 2007 is 88.5.  The percentage for 2009 is 86.7.  The percentage for 2011 is 88.3.  The percentage for 2013 is 84.2.  The percentage for 2015 is 81.7.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increased from 1999 to 2011 and decreased from 2011 to 2015.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0.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Youth Risk Behavior Survey. This slide shows percentages from 2001 through 2015 for high school students who tried to quit smoking cigarettes (among students who currently smoked cigarettes during the 12 months before the survey). These are results from the Delaware Youth Risk Behavior Surveys, 2001-2015.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2001 is 57.0.  The percentage for 2003 is 61.3.  The percentage for 2005 is 53.5.  The percentage for 2007 is 52.2.  The percentage for 2009 is 47.4.  The percentage for 2011 is 44.3.  The percentage for 2013 is 50.4.  The percentage for 2015 is 49.2.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2001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64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1.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Youth Risk Behavior Survey. This slide shows the percentage of high school students who currently used smokeless tobacco  (chewing tobacco, snuff, or dip on at least 1 day during the 30 days before the survey).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4.5. The percentage for Male students is 7.7. The percentage for Female students is 1.2. The percentage for 9th grade students is 3.7. The percentage for 10th grade students is 3.7. The percentage for 11th grade students is 4.4. The percentage for 12th grade students is 6.1. The percentage for Black students is 1.8. The percentage for Hispanic students is 6.0. The percentage for White students is 5.6.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male students is higher than for female students. The prevalence for Hispanic students is higher than for Black students. The prevalence for White students is higher than for Black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65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2.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Youth Risk Behavior Survey. This slide shows percentages from 1999 through 2015 for high school students who currently used smokeless tobacco  (chewing tobacco, snuff, or dip on at least 1 day during the 30 days before the survey). These are results from the Delaware Youth Risk Behavior Surveys, 1999-2015.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1999 is 4.0.  The percentage for 2001 is 4.8.  The percentage for 2003 is 3.4.  The percentage for 2005 is 5.1.  The percentage for 2007 is 5.2.  The percentage for 2009 is 6.8.  The percentage for 2011 is 6.6.  The percentage for 2013 is 7.1.  The percentage for 2015 is 4.5.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increased from 1999 to 2015, increased from 1999 to 2011, and decreased from 2011 to 2015.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66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3.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Youth Risk Behavior Survey. This slide shows the percentage of high school students who currently smoked cigars (cigars, cigarillos, or little cigars on at least 1 day during the 30 days before the survey).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10.9. The percentage for Male students is 13.3. The percentage for Female students is 8.0. The percentage for 9th grade students is 7.5. The percentage for 10th grade students is 8.4. The percentage for 11th grade students is 9.7. The percentage for 12th grade students is 17.7. The percentage for Black students is 10.1. The percentage for Hispanic students is 12.7. The percentage for White students is 10.0.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male students is higher than for female students. The prevalence for 12th grade students is higher than for 9th grade students. The prevalence for 12th grade students is higher than for 10th grade students. The prevalence for 12th grade students is higher than for 11th grade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67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4.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Youth Risk Behavior Survey. This slide shows percentages from 1999 through 2015 for high school students who currently smoked cigars (cigars, cigarillos, or little cigars on at least 1 day during the 30 days before the survey). These are results from the Delaware Youth Risk Behavior Surveys, 1999-2015.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1999 is 15.2.  The percentage for 2001 is 12.7.  The percentage for 2003 is 12.2.  The percentage for 2005 is 11.3.  The percentage for 2007 is 12.5.  The percentage for 2009 is 11.8.  The percentage for 2011 is 12.9.  The percentage for 2013 is 12.0.  The percentage for 2015 is 10.9.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1999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68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5.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Youth Risk Behavior Survey. This slide shows the percentage of high school students who ever used electronic vapor products (e-cigarettes, e-cigars, e-pipes, vape pipes, vaping pens, e-hookahs, and hookah pens such as blu, NJOY, or Starbuzz).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40.5. The percentage for Male students is 42.2. The percentage for Female students is 38.3. The percentage for 9th grade students is 38.5. The percentage for 10th grade students is 38.0. The percentage for 11th grade students is 44.4. The percentage for 12th grade students is 40.4. The percentage for Black students is 39.1. The percentage for Hispanic students is 45.7. The percentage for White students is 41.0.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69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6.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Youth Risk Behavior Survey. This slide shows the percentage of high school students who currently used electronic vapor products (e-cigarettes, e-cigars, e-pipes, vape pipes, vaping pens, e-hookahs, and hookah pens such as blu, NJOY, or Starbuzz on at least 1 day during the 30 days before the survey).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23.5. The percentage for Male students is 26.8. The percentage for Female students is 20.2. The percentage for 9th grade students is 22.2. The percentage for 10th grade students is 22.8. The percentage for 11th grade students is 24.1. The percentage for 12th grade students is 24.7. The percentage for Black students is 18.7. The percentage for Hispanic students is 26.5. The percentage for White students is 26.4.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male students is higher than for female students. The prevalence for Hispanic students is higher than for Black students. The prevalence for White students is higher than for Black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70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7.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Youth Risk Behavior Survey. This slide shows the percentage of high school students who currently used tobacco (current cigarette, smokeless tobacco, cigar, or electronic vapor product use on at least 1 day during the 30 days before the survey ).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29.8. The percentage for Male students is 33.7. The percentage for Female students is 25.9. The percentage for 9th grade students is 26.2. The percentage for 10th grade students is 27.5. The percentage for 11th grade students is 29.1. The percentage for 12th grade students is 36.5. The percentage for Black students is 26.3. The percentage for Hispanic students is 33.8. The percentage for White students is 31.4.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male students is higher than for female students. The prevalence for 12th grade students is higher than for 9th grade students. The prevalence for 12th grade students is higher than for 10th grade students. The prevalence for 12th grade students is higher than for 11th grade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71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8.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Youth Risk Behavior Survey. This slide shows the percentage of high school students who currently used cigarettes, cigars, or smokeless tobacco (on at least 1 day during the 30 days before the survey).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17.1. The percentage for Male students is 19.8. The percentage for Female students is 14.1. The percentage for 9th grade students is 11.5. The percentage for 10th grade students is 12.5. The percentage for 11th grade students is 15.7. The percentage for 12th grade students is 29.5. The percentage for Black students is 14.5. The percentage for Hispanic students is 18.3. The percentage for White students is 18.0.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male students is higher than for female students. The prevalence for 12th grade students is higher than for 9th grade students. The prevalence for 12th grade students is higher than for 10th grade students. The prevalence for 12th grade students is higher than for 11th grade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72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9.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Youth Risk Behavior Survey. This slide shows percentages from 1999 through 2015 for high school students who currently used cigarettes, cigars, or smokeless tobacco (on at least 1 day during the 30 days before the survey). These are results from the Delaware Youth Risk Behavior Surveys, 1999-2015.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1999 is 37.6.  The percentage for 2001 is 30.4.  The percentage for 2003 is 27.8.  The percentage for 2005 is 26.6.  The percentage for 2007 is 26.0.  The percentage for 2009 is 24.8.  The percentage for 2011 is 25.0.  The percentage for 2013 is 22.5.  The percentage for 2015 is 17.1.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1999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73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a.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Youth Risk Behavior Survey. This slide shows the percentage of high school students who currently smoked cigarettes or cigars (on at least 1 day during the 30 days before the survey).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15.6. The percentage for Male students is 17.1. The percentage for Female students is 13.6. The percentage for 9th grade students is 10.4. The percentage for 10th grade students is 11.7. The percentage for 11th grade students is 13.3. The percentage for 12th grade students is 27.2. The percentage for Black students is 14.1. The percentage for Hispanic students is 16.2. The percentage for White students is 15.7.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12th grade students is higher than for 9th grade students. The prevalence for 12th grade students is higher than for 10th grade students. The prevalence for 12th grade students is higher than for 11th grade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74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b.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Youth Risk Behavior Survey. This slide shows percentages from 1999 through 2015 for high school students who currently smoked cigarettes or cigars (on at least 1 day during the 30 days before the survey). These are results from the Delaware Youth Risk Behavior Surveys, 1999-2015.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1999 is 37.0.  The percentage for 2001 is 28.8.  The percentage for 2003 is 27.0.  The percentage for 2005 is 25.1.  The percentage for 2007 is 24.5.  The percentage for 2009 is 23.0.  The percentage for 2011 is 22.8.  The percentage for 2013 is 20.3.  The percentage for 2015 is 15.6.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1999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75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c.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Youth Risk Behavior Survey. This slide shows the percentage of high school students who did not currently use tobacco (current cigarette, smokeless tobacco, cigar, or electronic vapor product use on at least 1 day during the 30 days before the survey ).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72.6. The percentage for Male students is 69.7. The percentage for Female students is 75.5. The percentage for 9th grade students is 75.7. The percentage for 10th grade students is 74.5. The percentage for 11th grade students is 72.9. The percentage for 12th grade students is 67.4. The percentage for Black students is 76.3. The percentage for Hispanic students is 69.1. The percentage for White students is 70.8.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9th grade students is higher than for 12th grade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76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d.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Youth Risk Behavior Survey. This slide shows the percentage of high school students who did not currently use cigarettes, cigars, or smokeless tobacco (on at least 1 day during the 30 days before the survey).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84.6. The percentage for Male students is 83.0. The percentage for Female students is 86.6. The percentage for 9th grade students is 89.8. The percentage for 10th grade students is 88.9. The percentage for 11th grade students is 85.9. The percentage for 12th grade students is 73.1. The percentage for Black students is 87.0. The percentage for Hispanic students is 84.3. The percentage for White students is 83.6.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9th grade students is higher than for 12th grade students. The prevalence for 10th grade students is higher than for 12th grade students. The prevalence for 11th grade students is higher than for 12th grade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77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e.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Youth Risk Behavior Survey. This slide shows percentages from 1999 through 2015 for high school students who did not currently use cigarettes, cigars, or smokeless tobacco (on at least 1 day during the 30 days before the survey). These are results from the Delaware Youth Risk Behavior Surveys, 1999-2015.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1999 is 63.0.  The percentage for 2001 is 71.0.  The percentage for 2003 is 73.4.  The percentage for 2005 is 74.8.  The percentage for 2007 is 75.4.  The percentage for 2009 is 76.8.  The percentage for 2011 is 76.5.  The percentage for 2013 is 79.7.  The percentage for 2015 is 84.6.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increased from 1999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78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f.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Youth Risk Behavior Survey. This slide shows the percentage of high school students who did not currently smoke cigarettes or cigars (on at least 1 day during the 30 days before the survey).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85.9. The percentage for Male students is 85.2. The percentage for Female students is 87.0. The percentage for 9th grade students is 90.8. The percentage for 10th grade students is 89.0. The percentage for 11th grade students is 88.0. The percentage for 12th grade students is 75.3. The percentage for Black students is 87.3. The percentage for Hispanic students is 86.3. The percentage for White students is 85.4.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9th grade students is higher than for 12th grade students. The prevalence for 10th grade students is higher than for 12th grade students. The prevalence for 11th grade students is higher than for 12th grade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79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5.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Youth Risk Behavior Survey. This slide shows the percentage of high school students who rarely or never wore a seat belt (when riding in a car driven by someone else).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6.3. The percentage for Male students is 7.1. The percentage for Female students is 4.9. The percentage for 9th grade students is 7.0. The percentage for 10th grade students is 4.7. The percentage for 11th grade students is 3.7. The percentage for 12th grade students is 8.9. The percentage for Black students is 8.2. The percentage for Hispanic students is 8.7. The percentage for White students is 3.8.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9th grade students is higher than for 11th grade students. The prevalence for 12th grade students is higher than for 11th grade students. The prevalence for Black students is higher than for White students. The prevalence for Hispanic students is higher than for White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50.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Youth Risk Behavior Survey. This slide shows percentages from 1999 through 2015 for high school students who did not currently smoke cigarettes or cigars (on at least 1 day during the 30 days before the survey). These are results from the Delaware Youth Risk Behavior Surveys, 1999-2015.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1999 is 63.4.  The percentage for 2001 is 72.2.  The percentage for 2003 is 73.9.  The percentage for 2005 is 76.0.  The percentage for 2007 is 76.6.  The percentage for 2009 is 78.1.  The percentage for 2011 is 78.1.  The percentage for 2013 is 81.6.  The percentage for 2015 is 85.9.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increased from 1999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80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51.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Youth Risk Behavior Survey. This slide shows the percentage of high school students who ever drank alcohol  (at least one drink of alcohol on at least 1 day during their life).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58.8. The percentage for Male students is 55.2. The percentage for Female students is 62.4. The percentage for 9th grade students is 46.8. The percentage for 10th grade students is 58.4. The percentage for 11th grade students is 63.6. The percentage for 12th grade students is 69.4. The percentage for Black students is 50.4. The percentage for Hispanic students is 61.3. The percentage for White students is 63.2.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female students is higher than for male students. The prevalence for 10th grade students is higher than for 9th grade students. The prevalence for 11th grade students is higher than for 9th grade students. The prevalence for 12th grade students is higher than for 9th grade students. The prevalence for Hispanic students is higher than for Black students. The prevalence for White students is higher than for Black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81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52.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Youth Risk Behavior Survey. This slide shows percentages from 1999 through 2015 for high school students who ever drank alcohol  (at least one drink of alcohol on at least 1 day during their life). These are results from the Delaware Youth Risk Behavior Surveys, 1999-2015.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1999 is 80.9.  The percentage for 2001 is 77.6.  The percentage for 2003 is 78.5.  The percentage for 2005 is 75.8.  The percentage for 2007 is 75.8.  The percentage for 2009 is 71.0.  The percentage for 2011 is 72.0.  The percentage for 2013 is 65.2.  The percentage for 2015 is 58.8.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1999 to 2015, decreased from 1999 to 2011, and decreased from 2011 to 2015.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82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53.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Youth Risk Behavior Survey. This slide shows the percentage of high school students who drank alcohol before age 13 years  (for the first time other than a few sips).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15.3. The percentage for Male students is 16.2. The percentage for Female students is 14.0. The percentage for 9th grade students is 18.7. The percentage for 10th grade students is 14.9. The percentage for 11th grade students is 14.1. The percentage for 12th grade students is 11.2. The percentage for Black students is 15.4. The percentage for Hispanic students is 16.5. The percentage for White students is 13.8.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9th grade students is higher than for 12th grade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83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54.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Youth Risk Behavior Survey. This slide shows percentages from 1999 through 2015 for high school students who drank alcohol before age 13 years  (for the first time other than a few sips). These are results from the Delaware Youth Risk Behavior Surveys, 1999-2015.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1999 is 31.8.  The percentage for 2001 is 28.8.  The percentage for 2003 is 30.3.  The percentage for 2005 is 27.2.  The percentage for 2007 is 24.9.  The percentage for 2009 is 23.5.  The percentage for 2011 is 22.7.  The percentage for 2013 is 19.8.  The percentage for 2015 is 15.3.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1999 to 2015, decreased from 1999 to 2011, and decreased from 2011 to 2015.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84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55.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Youth Risk Behavior Survey. This slide shows the percentage of high school students who currently drank alcohol (at least one drink of alcohol on at least 1 day during the 30 days before the survey).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31.4. The percentage for Male students is 27.4. The percentage for Female students is 35.6. The percentage for 9th grade students is 21.7. The percentage for 10th grade students is 26.1. The percentage for 11th grade students is 32.9. The percentage for 12th grade students is 48.4. The percentage for Black students is 24.2. The percentage for Hispanic students is 35.9. The percentage for White students is 34.7.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female students is higher than for male students. The prevalence for 11th grade students is higher than for 9th grade students. The prevalence for 11th grade students is higher than for 10th grade students. The prevalence for 12th grade students is higher than for 9th grade students. The prevalence for 12th grade students is higher than for 10th grade students. The prevalence for 12th grade students is higher than for 11th grade students. The prevalence for Hispanic students is higher than for Black students. The prevalence for White students is higher than for Black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85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56.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Youth Risk Behavior Survey. This slide shows percentages from 1999 through 2015 for high school students who currently drank alcohol (at least one drink of alcohol on at least 1 day during the 30 days before the survey). These are results from the Delaware Youth Risk Behavior Surveys, 1999-2015.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1999 is 46.9.  The percentage for 2001 is 46.4.  The percentage for 2003 is 45.4.  The percentage for 2005 is 43.1.  The percentage for 2007 is 45.2.  The percentage for 2009 is 43.7.  The percentage for 2011 is 40.4.  The percentage for 2013 is 36.3.  The percentage for 2015 is 31.4.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1999 to 2015, decreased from 1999 to 2011, and decreased from 2011 to 2015.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86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57.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Youth Risk Behavior Survey. This slide shows the percentage of high school students who drank five or more drinks of alcohol in a row  (within a couple of hours on at least 1 day during the 30 days before the survey).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14.8. The percentage for Male students is 14.2. The percentage for Female students is 15.2. The percentage for 9th grade students is 7.9. The percentage for 10th grade students is 12.1. The percentage for 11th grade students is 15.2. The percentage for 12th grade students is 26.0. The percentage for Black students is 11.1. The percentage for Hispanic students is 17.1. The percentage for White students is 16.5.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11th grade students is higher than for 9th grade students. The prevalence for 12th grade students is higher than for 9th grade students. The prevalence for 12th grade students is higher than for 10th grade students. The prevalence for 12th grade students is higher than for 11th grade students. The prevalence for White students is higher than for Black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87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58.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Youth Risk Behavior Survey. This slide shows percentages from 1999 through 2015 for high school students who drank five or more drinks of alcohol in a row  (within a couple of hours on at least 1 day during the 30 days before the survey). These are results from the Delaware Youth Risk Behavior Surveys, 1999-2015.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1999 is 27.1.  The percentage for 2001 is 27.3.  The percentage for 2003 is 26.6.  The percentage for 2005 is 24.4.  The percentage for 2007 is 25.4.  The percentage for 2009 is 23.7.  The percentage for 2011 is 21.9.  The percentage for 2013 is 20.4.  The percentage for 2015 is 14.8.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1999 to 2015, decreased from 1999 to 2011, and decreased from 2011 to 2015.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88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59.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Youth Risk Behavior Survey. This slide shows the percentage of high school students who reported that the largest number of drinks they had in a row was 10 or more   (within a couple of hours during the 30 days before the survey).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3.4. The percentage for Male students is 5.4. The percentage for Female students is 1.1. The percentage for 9th grade students is 1.8. The percentage for 10th grade students is 2.7. The percentage for 11th grade students is 2.7. The percentage for 12th grade students is 6.0. The percentage for Black students is 1.0. The percentage for Hispanic students is 5.1. The percentage for White students is 4.3.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male students is higher than for female students. The prevalence for 12th grade students is higher than for 9th grade students. The prevalence for 12th grade students is higher than for 10th grade students. The prevalence for 12th grade students is higher than for 11th grade students. The prevalence for Hispanic students is higher than for Black students. The prevalence for White students is higher than for Black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89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5a.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Youth Risk Behavior Survey. This slide shows percentages from 2013 through 2015 for high school students who reported that the largest number of drinks they had in a row was 10 or more   (within a couple of hours during the 30 days before the survey). These are results from the Delaware Youth Risk Behavior Surveys, 2013-2015.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2013 is 4.9.  The percentage for 2015 is 3.4.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decreased from 2013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90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5b.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Youth Risk Behavior Survey. This slide shows the percentage of high school students who usually obtained the alcohol they drank by someone giving it to them (among students who currently drank alcohol ).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39.7. The percentage for Male students is 30.6. The percentage for Female students is 47.2. The percentage for 9th grade students is 34.3. The percentage for 10th grade students is 46.5. The percentage for 11th grade students is 48.1. The percentage for 12th grade students is 34.6. The percentage for Black students is 39.9. The percentage for Hispanic students is 38.9. The percentage for White students is 41.9.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female students is higher than for male students. The prevalence for 11th grade students is higher than for 9th grade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91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5c.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Youth Risk Behavior Survey. This slide shows percentages from 2007 through 2015 for high school students who usually obtained the alcohol they drank by someone giving it to them (among students who currently drank alcohol ). These are results from the Delaware Youth Risk Behavior Surveys, 2007-2015.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2007 is 41.4.  The percentage for 2009 is 39.3.  The percentage for 2011 is 41.5.  The percentage for 2013 is 40.5.  The percentage for 2015 is 39.7.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did not change from 2007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92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5d.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Youth Risk Behavior Survey. This slide shows the percentage of high school students who ever used marijuana  (one or more times during their life).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41.5. The percentage for Male students is 41.6. The percentage for Female students is 40.9. The percentage for 9th grade students is 30.7. The percentage for 10th grade students is 38.5. The percentage for 11th grade students is 46.8. The percentage for 12th grade students is 52.5. The percentage for Black students is 49.0. The percentage for Hispanic students is 43.8. The percentage for White students is 37.2.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11th grade students is higher than for 9th grade students. The prevalence for 12th grade students is higher than for 9th grade students. The prevalence for Black students is higher than for White students. The prevalence for Hispanic students is higher than for White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93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5e.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Youth Risk Behavior Survey. This slide shows percentages from 1999 through 2015 for high school students who ever used marijuana  (one or more times during their life). These are results from the Delaware Youth Risk Behavior Surveys, 1999-2015.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1999 is 48.8.  The percentage for 2001 is 46.9.  The percentage for 2003 is 48.9.  The percentage for 2005 is 42.2.  The percentage for 2007 is 43.9.  The percentage for 2009 is 42.8.  The percentage for 2011 is 46.0.  The percentage for 2013 is 42.6.  The percentage for 2015 is 41.5.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1999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94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5f.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Youth Risk Behavior Survey. This slide shows the percentage of high school students who tried marijuana before age 13 years  (for the first time).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7.8. The percentage for Male students is 10.4. The percentage for Female students is 4.7. The percentage for 9th grade students is 9.4. The percentage for 10th grade students is 5.5. The percentage for 11th grade students is 6.6. The percentage for 12th grade students is 8.1. The percentage for Black students is 8.5. The percentage for Hispanic students is 9.3. The percentage for White students is 6.8.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male students is higher than for female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95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6.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Youth Risk Behavior Survey. This slide shows percentages from 1999 through 2015 for high school students who rarely or never wore a seat belt (when riding in a car driven by someone else). These are results from the Delaware Youth Risk Behavior Surveys, 1999-2015.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1999 is 16.6.  The percentage for 2001 is 14.9.  The percentage for 2003 is 15.1.  The percentage for 2005 is 7.5.  The percentage for 2007 is 7.5.  The percentage for 2009 is 6.3.  The percentage for 2011 is 5.7.  The percentage for 2013 is 6.1.  The percentage for 2015 is 6.3.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1999 to 2015, decreased from 1999 to 2009, and did not change from 2009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60.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Youth Risk Behavior Survey. This slide shows percentages from 1999 through 2015 for high school students who tried marijuana before age 13 years  (for the first time). These are results from the Delaware Youth Risk Behavior Surveys, 1999-2015.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1999 is 12.7.  The percentage for 2001 is 12.2.  The percentage for 2003 is 13.4.  The percentage for 2005 is 11.3.  The percentage for 2007 is 10.0.  The percentage for 2009 is 11.4.  The percentage for 2011 is 10.4.  The percentage for 2013 is 9.6.  The percentage for 2015 is 7.8.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1999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96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61.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Youth Risk Behavior Survey. This slide shows the percentage of high school students who currently used marijuana  (one or more times during the 30 days before the survey).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23.3. The percentage for Male students is 23.1. The percentage for Female students is 23.2. The percentage for 9th grade students is 17.9. The percentage for 10th grade students is 19.4. The percentage for 11th grade students is 25.2. The percentage for 12th grade students is 31.5. The percentage for Black students is 26.8. The percentage for Hispanic students is 26.3. The percentage for White students is 20.9.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11th grade students is higher than for 9th grade students. The prevalence for 12th grade students is higher than for 9th grade students. The prevalence for 12th grade students is higher than for 10th grade students. The prevalence for Black students is higher than for White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97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62.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Youth Risk Behavior Survey. This slide shows percentages from 1999 through 2015 for high school students who currently used marijuana  (one or more times during the 30 days before the survey). These are results from the Delaware Youth Risk Behavior Surveys, 1999-2015.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1999 is 29.0.  The percentage for 2001 is 26.3.  The percentage for 2003 is 27.3.  The percentage for 2005 is 22.8.  The percentage for 2007 is 25.1.  The percentage for 2009 is 25.8.  The percentage for 2011 is 27.6.  The percentage for 2013 is 25.6.  The percentage for 2015 is 23.3.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1999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98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63.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Youth Risk Behavior Survey. This slide shows the percentage of high school students who ever used cocaine  (any form of cocaine, such as powder, crack, or freebase, one or more times during their life).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4.4. The percentage for Male students is 5.2. The percentage for Female students is 2.9. The percentage for 9th grade students is 3.0. The percentage for 10th grade students is 3.5. The percentage for 11th grade students is 3.1. The percentage for 12th grade students is 7.1. The percentage for Black students is 2.8. The percentage for Hispanic students is 6.7. The percentage for White students is 4.2.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12th grade students is higher than for 9th grade students. The prevalence for 12th grade students is higher than for 10th grade students. The prevalence for 12th grade students is higher than for 11th grade students. The prevalence for Hispanic students is higher than for Black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99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64.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Youth Risk Behavior Survey. This slide shows percentages from 1999 through 2015 for high school students who ever used cocaine  (any form of cocaine, such as powder, crack, or freebase, one or more times during their life). These are results from the Delaware Youth Risk Behavior Surveys, 1999-2015.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1999 is 7.2.  The percentage for 2001 is 6.3.  The percentage for 2003 is 7.4.  The percentage for 2005 is 6.4.  The percentage for 2007 is 6.1.  The percentage for 2009 is 5.8.  The percentage for 2011 is 5.3.  The percentage for 2013 is 4.0.  The percentage for 2015 is 4.4.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1999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100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65.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Youth Risk Behavior Survey. This slide shows the percentage of high school students who ever used inhalants (sniffed glue, breathed the contents of aerosol spray cans, or inhaled any paints or sprays to get high, one or more times during their life).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3.2. The percentage for Male students is 3.2. The percentage for Female students is 2.6. The percentage for 9th grade students is 2.8. The percentage for 10th grade students is 3.4. The percentage for 11th grade students is 1.9. The percentage for 12th grade students is 3.8. The percentage for Black students is 3.2. The percentage for Hispanic students is 4.8. The percentage for White students is 2.2.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Hispanic students is higher than for White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101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66.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Youth Risk Behavior Survey. This slide shows percentages from 1999 through 2015 for high school students who ever used inhalants (sniffed glue, breathed the contents of aerosol spray cans, or inhaled any paints or sprays to get high, one or more times during their life). These are results from the Delaware Youth Risk Behavior Surveys, 1999-2015.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1999 is 12.2.  The percentage for 2001 is 10.5.  The percentage for 2003 is 11.4.  The percentage for 2005 is 14.0.  The percentage for 2007 is 12.9.  The percentage for 2009 is 11.1.  The percentage for 2011 is 11.6.  The percentage for 2013 is 7.5.  The percentage for 2015 is 3.2.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1999 to 2015, did not change from 1999 to 2011, and decreased from 2011 to 2015.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102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67.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Youth Risk Behavior Survey. This slide shows the percentage of high school students who ever used heroin  (also called "smack," "junk," or "China white," one or more times during their life).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2.6. The percentage for Male students is 3.3. The percentage for Female students is 1.5. The percentage for 9th grade students is 2.4. The percentage for 10th grade students is 1.9. The percentage for 11th grade students is 1.6. The percentage for 12th grade students is 3.9. The percentage for Black students is 2.6. The percentage for Hispanic students is 5.2. The percentage for White students is 1.8.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male students is higher than for female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103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68.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Youth Risk Behavior Survey. This slide shows percentages from 1999 through 2015 for high school students who ever used heroin  (also called "smack," "junk," or "China white," one or more times during their life). These are results from the Delaware Youth Risk Behavior Surveys, 1999-2015.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1999 is 3.3.  The percentage for 2001 is 2.7.  The percentage for 2003 is 2.3.  The percentage for 2005 is 2.6.  The percentage for 2007 is 2.4.  The percentage for 2009 is 2.5.  The percentage for 2011 is 3.1.  The percentage for 2013 is 2.8.  The percentage for 2015 is 2.6.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did not change from 1999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104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69.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Youth Risk Behavior Survey. This slide shows the percentage of high school students who ever used methamphetamines  (also called "speed," "crystal," "crank," or "ice," one or more times during their life).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2.7. The percentage for Male students is 2.8. The percentage for Female students is 2.3. The percentage for 9th grade students is 2.0. The percentage for 10th grade students is 1.6. The percentage for 11th grade students is 2.3. The percentage for 12th grade students is 4.4. The percentage for Black students is 1.9. The percentage for Hispanic students is 5.3. The percentage for White students is 2.1.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Hispanic students is higher than for Black students. The prevalence for Hispanic students is higher than for White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105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6a.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Youth Risk Behavior Survey. This slide shows percentages from 1999 through 2015 for high school students who ever used methamphetamines  (also called "speed," "crystal," "crank," or "ice," one or more times during their life). These are results from the Delaware Youth Risk Behavior Surveys, 1999-2015.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1999 is 7.0.  The percentage for 2001 is 6.8.  The percentage for 2003 is 6.2.  The percentage for 2005 is 5.5.  The percentage for 2007 is 4.3.  The percentage for 2009 is 4.0.  The percentage for 2011 is 3.7.  The percentage for 2013 is 2.7.  The percentage for 2015 is 2.7.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1999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106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6b.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Youth Risk Behavior Survey. This slide shows the percentage of high school students who ever used ecstasy  (also called "MDMA," one or more times during their life).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4.7. The percentage for Male students is 5.5. The percentage for Female students is 3.5. The percentage for 9th grade students is 3.3. The percentage for 10th grade students is 3.2. The percentage for 11th grade students is 3.5. The percentage for 12th grade students is 8.6. The percentage for Black students is 3.7. The percentage for Hispanic students is 6.1. The percentage for White students is 4.7.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12th grade students is higher than for 9th grade students. The prevalence for 12th grade students is higher than for 10th grade students. The prevalence for 12th grade students is higher than for 11th grade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107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6c.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Youth Risk Behavior Survey. This slide shows percentages from 2003 through 2015 for high school students who ever used ecstasy  (also called "MDMA," one or more times during their life). These are results from the Delaware Youth Risk Behavior Surveys, 2003-2015.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2003 is 9.6.  The percentage for 2005 is 6.7.  The percentage for 2007 is 5.6.  The percentage for 2009 is 6.6.  The percentage for 2011 is 7.2.  The percentage for 2013 is 5.7.  The percentage for 2015 is 4.7.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2003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108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6d.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Youth Risk Behavior Survey. This slide shows the percentage of high school students who ever used synthetic marijuana (also called "K2", "Spice", "fake weed", "King Kong", "Yucatan Fire", "Skunk", or "Moon Rocks", one or more times during their life).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7.1. The percentage for Male students is 8.3. The percentage for Female students is 5.2. The percentage for 9th grade students is 5.4. The percentage for 10th grade students is 4.2. The percentage for 11th grade students is 6.2. The percentage for 12th grade students is 12.3. The percentage for Black students is 6.2. The percentage for Hispanic students is 10.3. The percentage for White students is 6.3.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male students is higher than for female students. The prevalence for 12th grade students is higher than for 9th grade students. The prevalence for 12th grade students is higher than for 10th grade students. The prevalence for 12th grade students is higher than for 11th grade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109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6e.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Youth Risk Behavior Survey. This slide shows the percentage of high school students who ever took steroids without a doctor's prescription  (pills or shots, one or more times during their life).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2.5. The percentage for Male students is 3.1. The percentage for Female students is 1.4. The percentage for 9th grade students is 2.8. The percentage for 10th grade students is 2.4. The percentage for 11th grade students is 1.1. The percentage for 12th grade students is 2.9. The percentage for Black students is 2.7. The percentage for Hispanic students is 4.2. The percentage for White students is 1.7.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male students is higher than for female students. The prevalence for 9th grade students is higher than for 11th grade students. The prevalence for Hispanic students is higher than for White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110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6f.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Youth Risk Behavior Survey. This slide shows percentages from 1999 through 2015 for high school students who ever took steroids without a doctor's prescription  (pills or shots, one or more times during their life). These are results from the Delaware Youth Risk Behavior Surveys, 1999-2015.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1999 is 3.2.  The percentage for 2001 is 4.8.  The percentage for 2003 is 4.1.  The percentage for 2005 is 3.4.  The percentage for 2007 is 3.3.  The percentage for 2009 is 3.7.  The percentage for 2011 is 3.8.  The percentage for 2013 is 3.2.  The percentage for 2015 is 2.5.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1999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111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7.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Youth Risk Behavior Survey. This slide shows the percentage of high school students who rode with a driver who had been drinking alcohol (in a car or other vehicle one or more times during the 30 days before the survey).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17.0. The percentage for Male students is 16.6. The percentage for Female students is 16.4. The percentage for 9th grade students is 15.1. The percentage for 10th grade students is 14.1. The percentage for 11th grade students is 15.9. The percentage for 12th grade students is 22.6. The percentage for Black students is 18.4. The percentage for Hispanic students is 21.4. The percentage for White students is 15.0.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Hispanic students is higher than for White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70.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Youth Risk Behavior Survey. This slide shows the percentage of high school students who ever took prescription drugs without a doctor's prescription  (such as OxyContin, Percocet, Vicodin, codeine, Adderall, Ritalin, or Xanax, one or more times during their life).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12.6. The percentage for Male students is 12.7. The percentage for Female students is 11.9. The percentage for 9th grade students is 8.8. The percentage for 10th grade students is 12.1. The percentage for 11th grade students is 12.2. The percentage for 12th grade students is 17.4. The percentage for Black students is 10.3. The percentage for Hispanic students is 15.0. The percentage for White students is 13.0.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12th grade students is higher than for 9th grade students. The prevalence for Hispanic students is higher than for Black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112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71.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Youth Risk Behavior Survey. This slide shows the percentage of high school students who ever injected any illegal drug  (used a needle to inject any illegal drug into their body one or more times during their life).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2.4. The percentage for Male students is 3.4. The percentage for Female students is 1.0. The percentage for 9th grade students is 3.0. The percentage for 10th grade students is 1.4. The percentage for 11th grade students is 1.6. The percentage for 12th grade students is 2.6. The percentage for Black students is 2.4. The percentage for Hispanic students is 4.7. The percentage for White students is 1.5.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male students is higher than for female students. The prevalence for Hispanic students is higher than for White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113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72.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Youth Risk Behavior Survey. This slide shows percentages from 1999 through 2015 for high school students who ever injected any illegal drug  (used a needle to inject any illegal drug into their body one or more times during their life). These are results from the Delaware Youth Risk Behavior Surveys, 1999-2015.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1999 is 2.3.  The percentage for 2001 is 1.7.  The percentage for 2003 is 1.7.  The percentage for 2005 is 2.2.  The percentage for 2007 is 2.2.  The percentage for 2009 is 2.6.  The percentage for 2011 is 2.7.  The percentage for 2013 is 2.3.  The percentage for 2015 is 2.4.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did not change from 1999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114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73.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Youth Risk Behavior Survey. This slide shows the percentage of high school students who were offered, sold, or given an illegal drug on school property (during the 12 months before the survey).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15.6. The percentage for Male students is 18.1. The percentage for Female students is 12.7. The percentage for 9th grade students is 14.3. The percentage for 10th grade students is 17.4. The percentage for 11th grade students is 15.1. The percentage for 12th grade students is 14.6. The percentage for Black students is 11.6. The percentage for Hispanic students is 18.7. The percentage for White students is 16.7.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male students is higher than for female students. The prevalence for Hispanic students is higher than for Black students. The prevalence for White students is higher than for Black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115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74.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Youth Risk Behavior Survey. This slide shows percentages from 1999 through 2015 for high school students who were offered, sold, or given an illegal drug on school property (during the 12 months before the survey). These are results from the Delaware Youth Risk Behavior Surveys, 1999-2015.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1999 is 29.1.  The percentage for 2001 is 26.9.  The percentage for 2003 is 27.9.  The percentage for 2005 is 26.1.  The percentage for 2007 is 22.9.  The percentage for 2009 is 20.9.  The percentage for 2011 is 23.1.  The percentage for 2013 is 19.1.  The percentage for 2015 is 15.6.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1999 to 2015, decreased from 1999 to 2011, and decreased from 2011 to 2015.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116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75.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Youth Risk Behavior Survey. This slide shows percentages of high school students who ever had sexual intercourse.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46.8. The percentage for Male students is 49.2. The percentage for Female students is 43.5. The percentage for 9th grade students is 33.2. The percentage for 10th grade students is 38.2. The percentage for 11th grade students is 56.8. The percentage for 12th grade students is 64.5. The percentage for Black students is 58.7. The percentage for Hispanic students is 47.9. The percentage for White students is 40.4.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male students is higher than for female students. The prevalence for 11th grade students is higher than for 9th grade students. The prevalence for 11th grade students is higher than for 10th grade students. The prevalence for 12th grade students is higher than for 9th grade students. The prevalence for 12th grade students is higher than for 10th grade students. The prevalence for Black students is higher than for Hispanic students. The prevalence for Black students is higher than for White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117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76.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Youth Risk Behavior Survey. This slide shows percentages from 1999 through 2015 for high school students who ever had sexual intercourse. These are results from the Delaware Youth Risk Behavior Surveys, 1999-2015.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1999 is 54.6.  The percentage for 2001 is 52.7.  The percentage for 2003 is 57.3.  The percentage for 2005 is 55.1.  The percentage for 2007 is 59.3.  The percentage for 2009 is 57.5.  The percentage for 2011 is 59.0.  The percentage for 2013 is 48.7.  The percentage for 2015 is 46.8.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1999 to 2015, did not change from 1999 to 2011, and decreased from 2011 to 2015.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118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77.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Youth Risk Behavior Survey. This slide shows the percentage of high school students who had sexual intercourse before age 13 years (for the first time ).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6.8. The percentage for Male students is 10.9. The percentage for Female students is 2.4. The percentage for 9th grade students is 8.7. The percentage for 10th grade students is 7.4. The percentage for 11th grade students is 3.8. The percentage for 12th grade students is 6.1. The percentage for Black students is 14.4. The percentage for Hispanic students is 7.1. The percentage for White students is 2.7.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male students is higher than for female students. The prevalence for 9th grade students is higher than for 11th grade students. The prevalence for Black students is higher than for Hispanic students. The prevalence for Black students is higher than for White students. The prevalence for Hispanic students is higher than for White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119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78.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Youth Risk Behavior Survey. This slide shows percentages from 1999 through 2015 for high school students who had sexual intercourse before age 13 years (for the first time ). These are results from the Delaware Youth Risk Behavior Surveys, 1999-2015.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1999 is 10.2.  The percentage for 2001 is 9.6.  The percentage for 2003 is 11.3.  The percentage for 2005 is 10.8.  The percentage for 2007 is 9.6.  The percentage for 2009 is 9.7.  The percentage for 2011 is 8.8.  The percentage for 2013 is 5.9.  The percentage for 2015 is 6.8.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1999 to 2015, did not change from 1999 to 2003, and decreased from 2003 to 2015.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120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79.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Youth Risk Behavior Survey. This slide shows the percentage of high school students who had sexual intercourse with four or more persons (during their life).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12.9. The percentage for Male students is 16.4. The percentage for Female students is 8.8. The percentage for 9th grade students is 8.1. The percentage for 10th grade students is 8.4. The percentage for 11th grade students is 11.8. The percentage for 12th grade students is 24.2. The percentage for Black students is 21.8. The percentage for Hispanic students is 11.6. The percentage for White students is 8.3.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male students is higher than for female students. The prevalence for 12th grade students is higher than for 9th grade students. The prevalence for 12th grade students is higher than for 10th grade students. The prevalence for 12th grade students is higher than for 11th grade students. The prevalence for Black students is higher than for Hispanic students. The prevalence for Black students is higher than for White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121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7a.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Youth Risk Behavior Survey. This slide shows percentages from 1999 through 2015 for high school students who had sexual intercourse with four or more persons (during their life). These are results from the Delaware Youth Risk Behavior Surveys, 1999-2015.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1999 is 20.3.  The percentage for 2001 is 16.7.  The percentage for 2003 is 20.6.  The percentage for 2005 is 19.1.  The percentage for 2007 is 21.8.  The percentage for 2009 is 21.0.  The percentage for 2011 is 21.7.  The percentage for 2013 is 15.2.  The percentage for 2015 is 12.9.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1999 to 2015, did not change from 1999 to 2011, and decreased from 2011 to 2015.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122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7b.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Youth Risk Behavior Survey. This slide shows the percentage of high school students who were currently sexually active (sexual intercourse with at least one person during the 3 months before the survey).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33.5. The percentage for Male students is 31.6. The percentage for Female students is 34.3. The percentage for 9th grade students is 21.8. The percentage for 10th grade students is 23.7. The percentage for 11th grade students is 41.9. The percentage for 12th grade students is 50.4. The percentage for Black students is 40.6. The percentage for Hispanic students is 35.9. The percentage for White students is 28.9.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11th grade students is higher than for 9th grade students. The prevalence for 11th grade students is higher than for 10th grade students. The prevalence for 12th grade students is higher than for 9th grade students. The prevalence for 12th grade students is higher than for 10th grade students. The prevalence for Black students is higher than for White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123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7c.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Youth Risk Behavior Survey. This slide shows percentages from 1999 through 2015 for high school students who were currently sexually active (sexual intercourse with at least one person during the 3 months before the survey). These are results from the Delaware Youth Risk Behavior Surveys, 1999-2015.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1999 is 40.0.  The percentage for 2001 is 39.2.  The percentage for 2003 is 42.7.  The percentage for 2005 is 39.2.  The percentage for 2007 is 45.3.  The percentage for 2009 is 42.9.  The percentage for 2011 is 42.9.  The percentage for 2013 is 33.9.  The percentage for 2015 is 33.5.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1999 to 2015, did not change from 1999 to 2011, and decreased from 2011 to 2015.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124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7d.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Youth Risk Behavior Survey. This slide shows the percentage of high school students who drank alcohol or used drugs before last sexual intercourse (among students who were currently sexually active).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22.8. The percentage for Male students is 26.4. The percentage for Female students is 19.2. The percentage for 9th grade students is 20.5. The percentage for 10th grade students is 15.9. The percentage for 11th grade students is 19.9. The percentage for 12th grade students is 28.8. The percentage for Black students is 23.3. The percentage for Hispanic students is 23.5. The percentage for White students is 22.8.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12th grade students is higher than for 10th grade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125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7e.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Youth Risk Behavior Survey. This slide shows percentages from 1999 through 2015 for high school students who drank alcohol or used drugs before last sexual intercourse (among students who were currently sexually active). These are results from the Delaware Youth Risk Behavior Surveys, 1999-2015.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1999 is 22.1.  The percentage for 2001 is 22.1.  The percentage for 2003 is 23.9.  The percentage for 2005 is 21.0.  The percentage for 2007 is 21.6.  The percentage for 2009 is 22.1.  The percentage for 2011 is 20.0.  The percentage for 2013 is 21.8.  The percentage for 2015 is 22.8.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did not change from 1999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126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7f.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Youth Risk Behavior Survey. This slide shows the percentage of high school students who used a condom  (during last sexual intercourse among students who were currently sexually active).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57.0. The percentage for Male students is 66.3. The percentage for Female students is 48.0. The percentage for 9th grade students is 66.8. The percentage for 10th grade students is 60.4. The percentage for 11th grade students is 56.9. The percentage for 12th grade students is 50.0. The percentage for Black students is 59.9. The percentage for Hispanic students is 55.1. The percentage for White students is 55.8.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male students is higher than for female students. The prevalence for 9th grade students is higher than for 12th grade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127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8.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Youth Risk Behavior Survey. This slide shows percentages from 1999 through 2015 for high school students who rode with a driver who had been drinking alcohol (in a car or other vehicle one or more times during the 30 days before the survey). These are results from the Delaware Youth Risk Behavior Surveys, 1999-2015.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1999 is 32.4.  The percentage for 2001 is 29.2.  The percentage for 2003 is 29.1.  The percentage for 2005 is 26.7.  The percentage for 2007 is 28.4.  The percentage for 2009 is 28.6.  The percentage for 2011 is 24.9.  The percentage for 2013 is 20.4.  The percentage for 2015 is 17.0.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1999 to 2015, decreased from 1999 to 2011, and decreased from 2011 to 2015.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80.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Youth Risk Behavior Survey. This slide shows percentages from 1999 through 2015 for high school students who used a condom  (during last sexual intercourse among students who were currently sexually active). These are results from the Delaware Youth Risk Behavior Surveys, 1999-2015.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1999 is 62.0.  The percentage for 2001 is 62.2.  The percentage for 2003 is 62.5.  The percentage for 2005 is 63.7.  The percentage for 2007 is 69.2.  The percentage for 2009 is 62.0.  The percentage for 2011 is 58.7.  The percentage for 2013 is 63.4.  The percentage for 2015 is 57.0.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increased from 1999 to 2007 and decreased from 2007 to 2015.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128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81.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Youth Risk Behavior Survey. This slide shows the percentage of high school students who used birth control pills  (before last sexual intercourse to prevent pregnancy among students who were currently sexually active).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18.0. The percentage for Male students is 12.5. The percentage for Female students is 23.1. The percentage for 9th grade students is 8.6. The percentage for 10th grade students is 21.8. The percentage for 11th grade students is 21.0. The percentage for 12th grade students is 17.8. The percentage for Black students is 8.4. The percentage for Hispanic students is 17.2. The percentage for White students is 24.6.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female students is higher than for male students. The prevalence for 10th grade students is higher than for 9th grade students. The prevalence for 11th grade students is higher than for 9th grade students. The prevalence for White students is higher than for Black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129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82.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Youth Risk Behavior Survey. This slide shows percentages from 1999 through 2015 for high school students who used birth control pills  (before last sexual intercourse to prevent pregnancy among students who were currently sexually active). These are results from the Delaware Youth Risk Behavior Surveys, 1999-2015.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1999 is 16.8.  The percentage for 2001 is 20.1.  The percentage for 2003 is 17.9.  The percentage for 2005 is 17.7.  The percentage for 2007 is 15.4.  The percentage for 2009 is 19.6.  The percentage for 2011 is 18.5.  The percentage for 2013 is 17.9.  The percentage for 2015 is 18.0.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did not change from 1999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130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83.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Youth Risk Behavior Survey. This slide shows the percentage of high school students who used an IUD (e.g., Mirena or ParaGard) or implant (e.g., Implanon or Nexplanon)  (before last sexual intercourse to prevent pregnancy among students who were currently sexually active).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3.3. The percentage for Male students is 2.5. The percentage for Female students is 4.3. The percentage for 9th grade students is 2.7. The percentage for 10th grade students is 4.2. The percentage for 11th grade students is 3.2. The percentage for 12th grade students is 3.6. The percentage for Black students is 1.6. The percentage for Hispanic students is 1.5. The percentage for White students is 5.7.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White students is higher than for Black students. The prevalence for White students is higher than for Hispanic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131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84.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Youth Risk Behavior Survey. This slide shows percentages from 2013 through 2015 for high school students who used an IUD (e.g., Mirena or ParaGard) or implant (e.g., Implanon or Nexplanon)  (before last sexual intercourse to prevent pregnancy among students who were currently sexually active). These are results from the Delaware Youth Risk Behavior Surveys, 2013-2015.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2013 is 1.3.  The percentage for 2015 is 3.3.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increased from 2013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132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85.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Youth Risk Behavior Survey. This slide shows the percentage of high school students who used a shot (e.g., Depo-Provera), patch (e.g., OrthoEvra), or birth control ring (e.g., NuvaRing)  (during last sexual intercourse among students who were currently sexually active).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6.0. The percentage for Male students is 4.5. The percentage for Female students is 7.7. The percentage for 9th grade students is 6.4. The percentage for 10th grade students is 5.5. The percentage for 11th grade students is 5.2. The percentage for 12th grade students is 7.5. The percentage for Black students is 9.3. The percentage for Hispanic students is 3.3. The percentage for White students is 5.0.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133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86.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Youth Risk Behavior Survey. This slide shows percentages from 2013 through 2015 for high school students who used a shot (e.g., Depo-Provera), patch (e.g., OrthoEvra), or birth control ring (e.g., NuvaRing)  (during last sexual intercourse among students who were currently sexually active). These are results from the Delaware Youth Risk Behavior Surveys, 2013-2015.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2013 is 4.6.  The percentage for 2015 is 6.0.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did not change from 2013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134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87.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Youth Risk Behavior Survey. This slide shows the percentage of high school students who used birth control pills; an IUD or implant; or a shot, patch, or birth control ring  (before last sexual intercourse to prevent pregnancy among students who were currently sexually active).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27.4. The percentage for Male students is 19.5. The percentage for Female students is 35.1. The percentage for 9th grade students is 17.7. The percentage for 10th grade students is 31.5. The percentage for 11th grade students is 29.4. The percentage for 12th grade students is 28.9. The percentage for Black students is 19.3. The percentage for Hispanic students is 21.9. The percentage for White students is 35.3.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female students is higher than for male students. The prevalence for 10th grade students is higher than for 9th grade students. The prevalence for 11th grade students is higher than for 9th grade students. The prevalence for White students is higher than for Black students. The prevalence for White students is higher than for Hispanic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135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88.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Youth Risk Behavior Survey. This slide shows percentages from 2013 through 2015 for high school students who used birth control pills; an IUD or implant; or a shot, patch, or birth control ring  (before last sexual intercourse to prevent pregnancy among students who were currently sexually active). These are results from the Delaware Youth Risk Behavior Surveys, 2013-2015.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2013 is 23.9.  The percentage for 2015 is 27.4.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did not change from 2013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136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89.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Youth Risk Behavior Survey. This slide shows the percentage of high school students who used both a condom during and birth control pills; an IUD or implant; or a shot, patch, or birth control ring before last sexual intercourse (to prevent STD and pregnancy among students who were currently sexually active).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8.0. The percentage for Male students is 6.4. The percentage for Female students is 9.3. The percentage for 9th grade students is 7.3. The percentage for 10th grade students is 11.6. The percentage for 11th grade students is 6.3. The percentage for 12th grade students is 6.8. The percentage for Black students is 3.9. The percentage for Hispanic students is 8.5. The percentage for White students is 9.8.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White students is higher than for Black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137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8a.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Youth Risk Behavior Survey. This slide shows percentages from 2013 through 2015 for high school students who used both a condom during and birth control pills; an IUD or implant; or a shot, patch, or birth control ring before last sexual intercourse (to prevent STD and pregnancy among students who were currently sexually active). These are results from the Delaware Youth Risk Behavior Surveys, 2013-2015.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2013 is 8.6.  The percentage for 2015 is 8.0.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did not change from 2013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138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8b.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Youth Risk Behavior Survey. This slide shows the percentage of high school students who did not use any method to prevent pregnancy  (during last sexual intercourse among students who were currently sexually active).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13.3. The percentage for Male students is 11.6. The percentage for Female students is 14.1. The percentage for 9th grade students is 15.5. The percentage for 10th grade students is 7.8. The percentage for 11th grade students is 9.1. The percentage for 12th grade students is 16.6. The percentage for Black students is 17.1. The percentage for Hispanic students is 15.0. The percentage for White students is 7.9.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Black students is higher than for White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139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8c.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Youth Risk Behavior Survey. This slide shows percentages from 1999 through 2015 for high school students who did not use any method to prevent pregnancy  (during last sexual intercourse among students who were currently sexually active). These are results from the Delaware Youth Risk Behavior Surveys, 1999-2015.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1999 is 13.6.  The percentage for 2001 is 10.5.  The percentage for 2003 is 11.8.  The percentage for 2005 is 11.1.  The percentage for 2007 is 10.0.  The percentage for 2009 is 11.1.  The percentage for 2011 is 16.1.  The percentage for 2013 is 11.5.  The percentage for 2015 is 13.3.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did not change from 1999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140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8d.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Youth Risk Behavior Survey. This slide shows the percentage of high school students who were Obese ( ≥ 95th percentile for body mass index, based on sex- and age-specific reference data from the 2000 CDC growth charts).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15.8. The percentage for Male students is 18.1. The percentage for Female students is 13.3. The percentage for 9th grade students is 14.9. The percentage for 10th grade students is 15.1. The percentage for 11th grade students is 15.1. The percentage for 12th grade students is 18.4. The percentage for Black students is 19.6. The percentage for Hispanic students is 16.3. The percentage for White students is 14.7.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male students is higher than for female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141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8e.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Youth Risk Behavior Survey. This slide shows percentages from 1999 through 2015 for high school students who were Obese ( ≥ 95th percentile for body mass index, based on sex- and age-specific reference data from the 2000 CDC growth charts). These are results from the Delaware Youth Risk Behavior Surveys, 1999-2015.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1999 is 10.0.  The percentage for 2001 is 10.7.  The percentage for 2003 is 13.3.  The percentage for 2005 is 14.0.  The percentage for 2007 is 13.2.  The percentage for 2009 is 13.5.  The percentage for 2011 is 12.2.  The percentage for 2013 is 14.2.  The percentage for 2015 is 15.8.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increased from 1999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142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8f.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Youth Risk Behavior Survey. This slide shows the percentage of high school students who were Overweight ( ≥ 85th percentile but &lt;95th percentile for body mass index, based on sex- and age-specific reference data from the 2000 CDC growth charts).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15.8. The percentage for Male students is 14.3. The percentage for Female students is 17.3. The percentage for 9th grade students is 15.4. The percentage for 10th grade students is 16.5. The percentage for 11th grade students is 16.6. The percentage for 12th grade students is 14.7. The percentage for Black students is 17.5. The percentage for Hispanic students is 16.3. The percentage for White students is 13.7.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143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9.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Youth Risk Behavior Survey. This slide shows the percentage of high school students who drove when drinking alcohol (one or more times during the 30 days before the survey, among students who had driven a car or other vehicle during the 30 days before the survey).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6.5. The percentage for Male students is 8.0. The percentage for Female students is 4.8. The percentage for 9th grade students is 5.0. The percentage for 10th grade students is 4.7. The percentage for 11th grade students is 4.4. The percentage for 12th grade students is 10.1. The percentage for Black students is 6.7. The percentage for Hispanic students is 5.1. The percentage for White students is 5.7.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12th grade students is higher than for 11th grade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90.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Youth Risk Behavior Survey. This slide shows percentages from 1999 through 2015 for high school students who were Overweight ( ≥ 85th percentile but &lt;95th percentile for body mass index, based on sex- and age-specific reference data from the 2000 CDC growth charts). These are results from the Delaware Youth Risk Behavior Surveys, 1999-2015.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1999 is 14.2.  The percentage for 2001 is 14.8.  The percentage for 2003 is 16.5.  The percentage for 2005 is 14.9.  The percentage for 2007 is 17.3.  The percentage for 2009 is 15.6.  The percentage for 2011 is 16.9.  The percentage for 2013 is 16.3.  The percentage for 2015 is 15.8.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did not change from 1999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144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91.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Youth Risk Behavior Survey. This slide shows percentages of high school students who described themselves as slightly or very overweight.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31.5. The percentage for Male students is 25.6. The percentage for Female students is 37.7. The percentage for 9th grade students is 29.0. The percentage for 10th grade students is 31.6. The percentage for 11th grade students is 33.2. The percentage for 12th grade students is 32.4. The percentage for Black students is 30.0. The percentage for Hispanic students is 34.2. The percentage for White students is 32.4.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female students is higher than for male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145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92.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Youth Risk Behavior Survey. This slide shows percentages from 1999 through 2015 for high school students who described themselves as slightly or very overweight. These are results from the Delaware Youth Risk Behavior Surveys, 1999-2015.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1999 is 29.1.  The percentage for 2001 is 30.2.  The percentage for 2003 is 31.4.  The percentage for 2005 is 31.1.  The percentage for 2007 is 27.3.  The percentage for 2009 is 27.9.  The percentage for 2011 is 27.8.  The percentage for 2013 is 31.8.  The percentage for 2015 is 31.5.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did not change from 1999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146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93.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Youth Risk Behavior Survey. This slide shows percentages of high school students who were trying to lose weight.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44.8. The percentage for Male students is 29.6. The percentage for Female students is 59.5. The percentage for 9th grade students is 44.8. The percentage for 10th grade students is 46.4. The percentage for 11th grade students is 46.2. The percentage for 12th grade students is 40.9. The percentage for Black students is 39.8. The percentage for Hispanic students is 46.5. The percentage for White students is 46.8.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female students is higher than for male students. The prevalence for White students is higher than for Black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147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94.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Youth Risk Behavior Survey. This slide shows percentages from 1999 through 2015 for high school students who were trying to lose weight. These are results from the Delaware Youth Risk Behavior Surveys, 1999-2015.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1999 is 41.3.  The percentage for 2001 is 43.8.  The percentage for 2003 is 42.6.  The percentage for 2005 is 44.1.  The percentage for 2007 is 42.4.  The percentage for 2009 is 43.4.  The percentage for 2011 is 45.7.  The percentage for 2013 is 48.0.  The percentage for 2015 is 44.8.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increased from 1999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148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95.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Youth Risk Behavior Survey. This slide shows the percentage of high school students who did not drink fruit juice (100% fruit juices one or more times during the 7 days before the survey).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25.2. The percentage for Male students is 23.3. The percentage for Female students is 26.6. The percentage for 9th grade students is 23.8. The percentage for 10th grade students is 28.7. The percentage for 11th grade students is 23.6. The percentage for 12th grade students is 24.7. The percentage for Black students is 19.6. The percentage for Hispanic students is 20.6. The percentage for White students is 29.2.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10th grade students is higher than for 11th grade students. The prevalence for White students is higher than for Black students. The prevalence for White students is higher than for Hispanic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149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96.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Youth Risk Behavior Survey. This slide shows percentages from 1999 through 2015 for high school students who did not drink fruit juice (100% fruit juices one or more times during the 7 days before the survey). These are results from the Delaware Youth Risk Behavior Surveys, 1999-2015.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1999 is 13.4.  The percentage for 2001 is 13.3.  The percentage for 2003 is 17.3.  The percentage for 2005 is 19.8.  The percentage for 2007 is 22.7.  The percentage for 2009 is 24.6.  The percentage for 2011 is 26.7.  The percentage for 2013 is 23.6.  The percentage for 2015 is 25.2.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increased from 1999 to 2015, increased from 1999 to 2007, and did not change from 2007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150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97.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Youth Risk Behavior Survey. This slide shows the percentage of high school students who did not eat fruit (one or more times during the 7 days before the survey).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11.6. The percentage for Male students is 13.4. The percentage for Female students is 9.1. The percentage for 9th grade students is 13.5. The percentage for 10th grade students is 11.3. The percentage for 11th grade students is 9.7. The percentage for 12th grade students is 11.5. The percentage for Black students is 16.2. The percentage for Hispanic students is 11.2. The percentage for White students is 8.7.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male students is higher than for female students. The prevalence for Black students is higher than for Hispanic students. The prevalence for Black students is higher than for White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151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98.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Youth Risk Behavior Survey. This slide shows percentages from 1999 through 2015 for high school students who did not eat fruit (one or more times during the 7 days before the survey). These are results from the Delaware Youth Risk Behavior Surveys, 1999-2015.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1999 is 14.4.  The percentage for 2001 is 15.6.  The percentage for 2003 is 18.5.  The percentage for 2005 is 19.5.  The percentage for 2007 is 18.3.  The percentage for 2009 is 17.8.  The percentage for 2011 is 15.0.  The percentage for 2013 is 11.3.  The percentage for 2015 is 11.6.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1999 to 2015, increased from 1999 to 2005, and decreased from 2005 to 2015.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152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99.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Youth Risk Behavior Survey. This slide shows the percentage of high school students who did not eat fruit or drink 100% fruit juices (during the 7 days before the survey).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6.3. The percentage for Male students is 7.2. The percentage for Female students is 4.6. The percentage for 9th grade students is 6.9. The percentage for 10th grade students is 5.4. The percentage for 11th grade students is 4.6. The percentage for 12th grade students is 7.6. The percentage for Black students is 7.6. The percentage for Hispanic students is 6.5. The percentage for White students is 5.1.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male students is higher than for female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153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9a.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Youth Risk Behavior Survey. This slide shows percentages from 1999 through 2015 for high school students who did not eat fruit or drink 100% fruit juices (during the 7 days before the survey). These are results from the Delaware Youth Risk Behavior Surveys, 1999-2015.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1999 is 4.8.  The percentage for 2001 is 4.5.  The percentage for 2003 is 6.4.  The percentage for 2005 is 7.0.  The percentage for 2007 is 7.6.  The percentage for 2009 is 8.1.  The percentage for 2011 is 7.6.  The percentage for 2013 is 5.3.  The percentage for 2015 is 6.3.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increased from 1999 to 2015, increased from 1999 to 2009, and decreased from 2009 to 2015.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154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9b.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Youth Risk Behavior Survey. This slide shows the percentage of high school students who ate fruit or drank 100% fruit juices one or more times per day (during the 7 days before the survey).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62.0. The percentage for Male students is 63.5. The percentage for Female students is 60.7. The percentage for 9th grade students is 62.1. The percentage for 10th grade students is 61.6. The percentage for 11th grade students is 61.5. The percentage for 12th grade students is 62.3. The percentage for Black students is 59.7. The percentage for Hispanic students is 63.4. The percentage for White students is 63.1.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155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9c.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Youth Risk Behavior Survey. This slide shows percentages from 1999 through 2015 for high school students who ate fruit or drank 100% fruit juices one or more times per day (during the 7 days before the survey). These are results from the Delaware Youth Risk Behavior Surveys, 1999-2015.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1999 is 65.2.  The percentage for 2001 is 65.8.  The percentage for 2003 is 58.4.  The percentage for 2005 is 53.8.  The percentage for 2007 is 53.8.  The percentage for 2009 is 55.8.  The percentage for 2011 is 54.0.  The percentage for 2013 is 63.1.  The percentage for 2015 is 62.0.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1999 to 2015, decreased from 1999 to 2007, and increased from 2007 to 2015.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156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9d.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Youth Risk Behavior Survey. This slide shows the percentage of high school students who ate fruit or drank 100% fruit juices two or more times per day (during the 7 days before the survey).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31.0. The percentage for Male students is 33.2. The percentage for Female students is 28.8. The percentage for 9th grade students is 28.3. The percentage for 10th grade students is 35.2. The percentage for 11th grade students is 29.6. The percentage for 12th grade students is 30.5. The percentage for Black students is 32.9. The percentage for Hispanic students is 28.8. The percentage for White students is 30.2.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male students is higher than for female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157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9e.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Youth Risk Behavior Survey. This slide shows percentages from 1999 through 2015 for high school students who ate fruit or drank 100% fruit juices two or more times per day (during the 7 days before the survey). These are results from the Delaware Youth Risk Behavior Surveys, 1999-2015.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1999 is 35.6.  The percentage for 2001 is 36.6.  The percentage for 2003 is 30.2.  The percentage for 2005 is 24.8.  The percentage for 2007 is 27.0.  The percentage for 2009 is 28.4.  The percentage for 2011 is 30.3.  The percentage for 2013 is 34.1.  The percentage for 2015 is 31.0.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1999 to 2015, decreased from 1999 to 2005, and increased from 2005 to 2015.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158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9f.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Youth Risk Behavior Survey. This slide shows the percentage of high school students who ate fruit or drank 100% fruit juices three or more times per day (during the 7 days before the survey).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20.2. The percentage for Male students is 22.5. The percentage for Female students is 17.9. The percentage for 9th grade students is 18.6. The percentage for 10th grade students is 22.5. The percentage for 11th grade students is 18.2. The percentage for 12th grade students is 20.7. The percentage for Black students is 25.7. The percentage for Hispanic students is 20.1. The percentage for White students is 16.9.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male students is higher than for female students. The prevalence for Black students is higher than for White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159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a.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Youth Risk Behavior Survey. This slide shows percentages from 2013 through 2015 for high school students who drove when drinking alcohol (one or more times during the 30 days before the survey, among students who had driven a car or other vehicle during the 30 days before the survey). These are results from the Delaware Youth Risk Behavior Surveys, 2013-2015.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2013 is 9.3.  The percentage for 2015 is 6.5.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decreased from 2013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a0.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Youth Risk Behavior Survey. This slide shows percentages from 1999 through 2015 for high school students who ate fruit or drank 100% fruit juices three or more times per day (during the 7 days before the survey). These are results from the Delaware Youth Risk Behavior Surveys, 1999-2015.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1999 is 24.6.  The percentage for 2001 is 25.3.  The percentage for 2003 is 20.3.  The percentage for 2005 is 16.3.  The percentage for 2007 is 18.3.  The percentage for 2009 is 19.2.  The percentage for 2011 is 19.7.  The percentage for 2013 is 22.2.  The percentage for 2015 is 20.2.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1999 to 2015, decreased from 1999 to 2005, and increased from 2005 to 2015.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160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a1.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Youth Risk Behavior Survey. This slide shows the percentage of high school students who did not eat salad (during the 7 days before the survey).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42.8. The percentage for Male students is 45.6. The percentage for Female students is 39.3. The percentage for 9th grade students is 45.8. The percentage for 10th grade students is 42.1. The percentage for 11th grade students is 39.8. The percentage for 12th grade students is 42.0. The percentage for Black students is 53.7. The percentage for Hispanic students is 43.7. The percentage for White students is 36.0.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male students is higher than for female students. The prevalence for Black students is higher than for Hispanic students. The prevalence for Black students is higher than for White students. The prevalence for Hispanic students is higher than for White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161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a2.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Youth Risk Behavior Survey. This slide shows percentages from 1999 through 2015 for high school students who did not eat salad (during the 7 days before the survey). These are results from the Delaware Youth Risk Behavior Surveys, 1999-2015.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1999 is 37.0.  The percentage for 2001 is 36.1.  The percentage for 2003 is 38.6.  The percentage for 2005 is 42.0.  The percentage for 2007 is 44.2.  The percentage for 2009 is 46.0.  The percentage for 2011 is 47.8.  The percentage for 2013 is 39.5.  The percentage for 2015 is 42.8.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increased from 1999 to 2015, increased from 1999 to 2011, and decreased from 2011 to 2015.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162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a3.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Youth Risk Behavior Survey. This slide shows the percentage of high school students who did not eat other vegetables (during the 7 days before the survey).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16.1. The percentage for Male students is 17.7. The percentage for Female students is 13.6. The percentage for 9th grade students is 18.1. The percentage for 10th grade students is 14.2. The percentage for 11th grade students is 15.4. The percentage for 12th grade students is 15.8. The percentage for Black students is 20.7. The percentage for Hispanic students is 18.8. The percentage for White students is 12.4.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male students is higher than for female students. The prevalence for Black students is higher than for White students. The prevalence for Hispanic students is higher than for White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163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a4.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Youth Risk Behavior Survey. This slide shows percentages from 1999 through 2015 for high school students who did not eat other vegetables (during the 7 days before the survey). These are results from the Delaware Youth Risk Behavior Surveys, 1999-2015.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1999 is 13.2.  The percentage for 2001 is 12.9.  The percentage for 2003 is 16.0.  The percentage for 2005 is 17.9.  The percentage for 2007 is 16.9.  The percentage for 2009 is 18.5.  The percentage for 2011 is 19.0.  The percentage for 2013 is 14.8.  The percentage for 2015 is 16.1.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increased from 1999 to 2009 and decreased from 2009 to 2015.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164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a5.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Youth Risk Behavior Survey. This slide shows the percentage of high school students who did not drink a can, bottle, or glass of soda or pop  (not including diet soda or diet pop, during the 7 days before the survey).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29.0. The percentage for Male students is 26.6. The percentage for Female students is 31.2. The percentage for 9th grade students is 30.3. The percentage for 10th grade students is 31.3. The percentage for 11th grade students is 26.8. The percentage for 12th grade students is 28.0. The percentage for Black students is 27.4. The percentage for Hispanic students is 22.6. The percentage for White students is 30.9.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female students is higher than for male students. The prevalence for White students is higher than for Hispanic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165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a6.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Youth Risk Behavior Survey. This slide shows percentages from 2007 through 2015 for high school students who did not drink a can, bottle, or glass of soda or pop  (not including diet soda or diet pop, during the 7 days before the survey). These are results from the Delaware Youth Risk Behavior Surveys, 2007-2015.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2007 is 19.0.  The percentage for 2009 is 20.4.  The percentage for 2011 is 21.6.  The percentage for 2013 is 25.3.  The percentage for 2015 is 29.0.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increased from 2007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166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a7.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Youth Risk Behavior Survey. This slide shows the percentage of high school students who drank a can, bottle, or glass of soda or pop one or more times per day (not including diet soda or diet pop, during the 7 days before the survey).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19.1. The percentage for Male students is 20.7. The percentage for Female students is 16.9. The percentage for 9th grade students is 18.5. The percentage for 10th grade students is 18.8. The percentage for 11th grade students is 15.9. The percentage for 12th grade students is 22.6. The percentage for Black students is 21.2. The percentage for Hispanic students is 22.8. The percentage for White students is 17.2.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167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a8.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Youth Risk Behavior Survey. This slide shows percentages from 2007 through 2015 for high school students who drank a can, bottle, or glass of soda or pop one or more times per day (not including diet soda or diet pop, during the 7 days before the survey). These are results from the Delaware Youth Risk Behavior Surveys, 2007-2015.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2007 is 32.4.  The percentage for 2009 is 28.8.  The percentage for 2011 is 26.1.  The percentage for 2013 is 22.2.  The percentage for 2015 is 19.1.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decreased from 2007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168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a9.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Youth Risk Behavior Survey. This slide shows the percentage of high school students who drank a can, bottle, or glass of soda or pop two or more times per day (not including diet soda or diet pop, during the 7 days before the survey).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11.8. The percentage for Male students is 12.7. The percentage for Female students is 10.8. The percentage for 9th grade students is 11.7. The percentage for 10th grade students is 11.7. The percentage for 11th grade students is 9.2. The percentage for 12th grade students is 14.0. The percentage for Black students is 14.9. The percentage for Hispanic students is 14.9. The percentage for White students is 9.2.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Black students is higher than for White students. The prevalence for Hispanic students is higher than for White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169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aa.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Youth Risk Behavior Survey. This slide shows percentages from 2007 through 2015 for high school students who drank a can, bottle, or glass of soda or pop two or more times per day (not including diet soda or diet pop, during the 7 days before the survey). These are results from the Delaware Youth Risk Behavior Surveys, 2007-2015.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2007 is 24.8.  The percentage for 2009 is 21.2.  The percentage for 2011 is 19.1.  The percentage for 2013 is 15.7.  The percentage for 2015 is 11.8.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decreased from 2007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170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ab.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Youth Risk Behavior Survey. This slide shows the percentage of high school students who drank a can, bottle, or glass of soda or pop three or more times per day (not including diet soda or diet pop, during the 7 days before the survey).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7.5. The percentage for Male students is 8.1. The percentage for Female students is 6.7. The percentage for 9th grade students is 6.8. The percentage for 10th grade students is 7.3. The percentage for 11th grade students is 6.2. The percentage for 12th grade students is 9.1. The percentage for Black students is 9.5. The percentage for Hispanic students is 9.9. The percentage for White students is 5.6.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Black students is higher than for White students. The prevalence for Hispanic students is higher than for White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171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ac.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Youth Risk Behavior Survey. This slide shows percentages from 2007 through 2015 for high school students who drank a can, bottle, or glass of soda or pop three or more times per day (not including diet soda or diet pop, during the 7 days before the survey). These are results from the Delaware Youth Risk Behavior Surveys, 2007-2015.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2007 is 15.2.  The percentage for 2009 is 13.5.  The percentage for 2011 is 12.2.  The percentage for 2013 is 8.8.  The percentage for 2015 is 7.5.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decreased from 2007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172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ad.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Youth Risk Behavior Survey. This slide shows the percentage of high school students who did not drink milk (during the 7 days before the survey).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24.6. The percentage for Male students is 18.3. The percentage for Female students is 30.9. The percentage for 9th grade students is 23.4. The percentage for 10th grade students is 23.0. The percentage for 11th grade students is 25.7. The percentage for 12th grade students is 26.5. The percentage for Black students is 35.7. The percentage for Hispanic students is 20.9. The percentage for White students is 18.5.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female students is higher than for male students. The prevalence for Black students is higher than for Hispanic students. The prevalence for Black students is higher than for White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173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ae.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Youth Risk Behavior Survey. This slide shows percentages from 1999 through 2015 for high school students who did not drink milk (during the 7 days before the survey). These are results from the Delaware Youth Risk Behavior Surveys, 1999-2015.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1999 is 15.1.  The percentage for 2001 is 16.1.  The percentage for 2003 is 18.5.  The percentage for 2005 is 21.0.  The percentage for 2007 is 23.0.  The percentage for 2009 is 22.2.  The percentage for 2011 is 24.2.  The percentage for 2013 is 23.6.  The percentage for 2015 is 24.6.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increased from 1999 to 2015, increased from 1999 to 2007, and did not change from 2007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174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af.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Youth Risk Behavior Survey. This slide shows the percentage of high school students who drank one or more glasses per day of milk (during the 7 days before the survey).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32.9. The percentage for Male students is 41.8. The percentage for Female students is 23.7. The percentage for 9th grade students is 33.7. The percentage for 10th grade students is 36.1. The percentage for 11th grade students is 28.9. The percentage for 12th grade students is 31.6. The percentage for Black students is 22.9. The percentage for Hispanic students is 34.7. The percentage for White students is 37.9.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male students is higher than for female students. The prevalence for 10th grade students is higher than for 11th grade students. The prevalence for Hispanic students is higher than for Black students. The prevalence for White students is higher than for Black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175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b.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Youth Risk Behavior Survey. This slide shows the percentage of high school students who texted or e-mailed while driving a car or other vehicle (on at least 1 day during the 30 days before the survey, among students who had driven a car or other vehicle during the 30 days before the survey).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35.8. The percentage for Male students is 37.9. The percentage for Female students is 33.4. The percentage for 9th grade students is 15.9. The percentage for 10th grade students is 20.8. The percentage for 11th grade students is 43.6. The percentage for 12th grade students is 48.9. The percentage for Black students is 29.0. The percentage for Hispanic students is 40.7. The percentage for White students is 39.7.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11th grade students is higher than for 9th grade students. The prevalence for 11th grade students is higher than for 10th grade students. The prevalence for 12th grade students is higher than for 9th grade students. The prevalence for 12th grade students is higher than for 10th grade students. The prevalence for White students is higher than for Black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b0.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Youth Risk Behavior Survey. This slide shows percentages from 1999 through 2015 for high school students who drank one or more glasses per day of milk (during the 7 days before the survey). These are results from the Delaware Youth Risk Behavior Surveys, 1999-2015.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1999 is 47.4.  The percentage for 2001 is 46.2.  The percentage for 2003 is 41.1.  The percentage for 2005 is 38.1.  The percentage for 2007 is 35.4.  The percentage for 2009 is 36.2.  The percentage for 2011 is 34.8.  The percentage for 2013 is 34.7.  The percentage for 2015 is 32.9.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1999 to 2015, decreased from 1999 to 2007, and did not change from 2007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176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b1.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Youth Risk Behavior Survey. This slide shows the percentage of high school students who drank two or more glasses per day of milk (during the 7 days before the survey).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18.4. The percentage for Male students is 25.6. The percentage for Female students is 11.3. The percentage for 9th grade students is 19.8. The percentage for 10th grade students is 19.4. The percentage for 11th grade students is 15.9. The percentage for 12th grade students is 17.7. The percentage for Black students is 11.7. The percentage for Hispanic students is 22.0. The percentage for White students is 21.0.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male students is higher than for female students. The prevalence for Hispanic students is higher than for Black students. The prevalence for White students is higher than for Black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177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b2.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Youth Risk Behavior Survey. This slide shows percentages from 1999 through 2015 for high school students who drank two or more glasses per day of milk (during the 7 days before the survey). These are results from the Delaware Youth Risk Behavior Surveys, 1999-2015.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1999 is 33.3.  The percentage for 2001 is 31.6.  The percentage for 2003 is 28.7.  The percentage for 2005 is 24.4.  The percentage for 2007 is 22.7.  The percentage for 2009 is 22.5.  The percentage for 2011 is 22.9.  The percentage for 2013 is 20.6.  The percentage for 2015 is 18.4.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1999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178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b3.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Youth Risk Behavior Survey. This slide shows the percentage of high school students who drank three or more glasses per day of milk (during the 7 days before the survey).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8.9. The percentage for Male students is 12.4. The percentage for Female students is 5.3. The percentage for 9th grade students is 9.8. The percentage for 10th grade students is 8.0. The percentage for 11th grade students is 8.1. The percentage for 12th grade students is 9.2. The percentage for Black students is 5.3. The percentage for Hispanic students is 10.4. The percentage for White students is 10.1.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male students is higher than for female students. The prevalence for Hispanic students is higher than for Black students. The prevalence for White students is higher than for Black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179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b4.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Youth Risk Behavior Survey. This slide shows percentages from 1999 through 2015 for high school students who drank three or more glasses per day of milk (during the 7 days before the survey). These are results from the Delaware Youth Risk Behavior Surveys, 1999-2015.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1999 is 17.3.  The percentage for 2001 is 16.1.  The percentage for 2003 is 14.5.  The percentage for 2005 is 12.7.  The percentage for 2007 is 12.1.  The percentage for 2009 is 10.3.  The percentage for 2011 is 11.4.  The percentage for 2013 is 10.2.  The percentage for 2015 is 8.9.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1999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180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b5.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Youth Risk Behavior Survey. This slide shows the percentage of high school students who did not eat breakfast (during the 7 days before the survey).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13.0. The percentage for Male students is 12.4. The percentage for Female students is 13.5. The percentage for 9th grade students is 14.7. The percentage for 10th grade students is 11.0. The percentage for 11th grade students is 12.3. The percentage for 12th grade students is 13.2. The percentage for Black students is 14.5. The percentage for Hispanic students is 14.4. The percentage for White students is 11.2.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181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b6.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Youth Risk Behavior Survey. This slide shows percentages from 2009 through 2015 for high school students who did not eat breakfast (during the 7 days before the survey). These are results from the Delaware Youth Risk Behavior Surveys, 2009-2015.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2009 is 15.1.  The percentage for 2011 is 14.8.  The percentage for 2013 is 12.2.  The percentage for 2015 is 13.0.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decreased from 2009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182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b7.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Youth Risk Behavior Survey. This slide shows the percentage of high school students who ate breakfast on all 7 days (during the 7 days before the survey).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39.0. The percentage for Male students is 42.6. The percentage for Female students is 35.4. The percentage for 9th grade students is 41.1. The percentage for 10th grade students is 42.7. The percentage for 11th grade students is 38.7. The percentage for 12th grade students is 33.2. The percentage for Black students is 33.9. The percentage for Hispanic students is 34.7. The percentage for White students is 43.7.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male students is higher than for female students. The prevalence for White students is higher than for Black students. The prevalence for White students is higher than for Hispanic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183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b8.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Youth Risk Behavior Survey. This slide shows percentages from 2009 through 2015 for high school students who ate breakfast on all 7 days (during the 7 days before the survey). These are results from the Delaware Youth Risk Behavior Surveys, 2009-2015.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2009 is 34.4.  The percentage for 2011 is 32.3.  The percentage for 2013 is 40.3.  The percentage for 2015 is 39.0.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increased from 2009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184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b9.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Youth Risk Behavior Survey. This slide shows the percentage of high school students who were physically active at least 60 minutes per day on 5 or more days (doing any kind of physical activity that increased their heart rate and made them breathe hard some of the time during the 7 days before the survey).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43.3. The percentage for Male students is 53.1. The percentage for Female students is 33.3. The percentage for 9th grade students is 50.0. The percentage for 10th grade students is 42.4. The percentage for 11th grade students is 40.0. The percentage for 12th grade students is 39.3. The percentage for Black students is 37.3. The percentage for Hispanic students is 41.2. The percentage for White students is 47.2.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male students is higher than for female students. The prevalence for 9th grade students is higher than for 11th grade students. The prevalence for 9th grade students is higher than for 12th grade students. The prevalence for White students is higher than for Black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185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ba.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Youth Risk Behavior Survey. This slide shows percentages from 2011 through 2015 for high school students who were physically active at least 60 minutes per day on 5 or more days (doing any kind of physical activity that increased their heart rate and made them breathe hard some of the time during the 7 days before the survey). These are results from the Delaware Youth Risk Behavior Surveys, 2011-2015.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2011 is 43.5.  The percentage for 2013 is 41.4.  The percentage for 2015 is 43.3.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did not change from 2011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186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bb.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Youth Risk Behavior Survey. This slide shows the percentage of high school students who did not participate in at least 60 minutes of physical activity on at least 1 day (doing any kind of physical activity that increased their heart rate and made them breathe hard some of the time during the 7 days before the survey).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18.5. The percentage for Male students is 14.1. The percentage for Female students is 22.9. The percentage for 9th grade students is 15.1. The percentage for 10th grade students is 15.6. The percentage for 11th grade students is 19.6. The percentage for 12th grade students is 24.3. The percentage for Black students is 24.6. The percentage for Hispanic students is 18.2. The percentage for White students is 15.2.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female students is higher than for male students. The prevalence for 11th grade students is higher than for 9th grade students. The prevalence for 12th grade students is higher than for 9th grade students. The prevalence for 12th grade students is higher than for 10th grade students. The prevalence for Black students is higher than for Hispanic students. The prevalence for Black students is higher than for White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187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bc.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Youth Risk Behavior Survey. This slide shows percentages from 2011 through 2015 for high school students who did not participate in at least 60 minutes of physical activity on at least 1 day (doing any kind of physical activity that increased their heart rate and made them breathe hard some of the time during the 7 days before the survey). These are results from the Delaware Youth Risk Behavior Surveys, 2011-2015.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2011 is 18.0.  The percentage for 2013 is 19.1.  The percentage for 2015 is 18.5.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did not change from 2011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188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bd.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Youth Risk Behavior Survey. This slide shows the percentage of high school students who were physically active at least 60 minutes per day on all 7 days (doing any kind of physical activity that increased their heart rate and made them breathe hard some of the time during the 7 days before the survey).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24.7. The percentage for Male students is 31.4. The percentage for Female students is 17.6. The percentage for 9th grade students is 29.7. The percentage for 10th grade students is 23.1. The percentage for 11th grade students is 22.6. The percentage for 12th grade students is 21.7. The percentage for Black students is 23.6. The percentage for Hispanic students is 20.2. The percentage for White students is 25.6.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male students is higher than for female students. The prevalence for 9th grade students is higher than for 10th grade students. The prevalence for 9th grade students is higher than for 11th grade students. The prevalence for 9th grade students is higher than for 12th grade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189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be.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Youth Risk Behavior Survey. This slide shows percentages from 2011 through 2015 for high school students who were physically active at least 60 minutes per day on all 7 days (doing any kind of physical activity that increased their heart rate and made them breathe hard some of the time during the 7 days before the survey). These are results from the Delaware Youth Risk Behavior Surveys, 2011-2015.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2011 is 24.9.  The percentage for 2013 is 23.7.  The percentage for 2015 is 24.7.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did not change from 2011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190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bf.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Youth Risk Behavior Survey. This slide shows the percentage of high school students who watched television 3 or more hours per day (on an average school day).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27.9. The percentage for Male students is 28.1. The percentage for Female students is 27.2. The percentage for 9th grade students is 31.3. The percentage for 10th grade students is 26.6. The percentage for 11th grade students is 25.2. The percentage for 12th grade students is 27.3. The percentage for Black students is 41.8. The percentage for Hispanic students is 30.1. The percentage for White students is 19.7.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Black students is higher than for Hispanic students. The prevalence for Black students is higher than for White students. The prevalence for Hispanic students is higher than for White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191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c.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Youth Risk Behavior Survey. This slide shows percentages from 2013 through 2015 for high school students who texted or e-mailed while driving a car or other vehicle (on at least 1 day during the 30 days before the survey, among students who had driven a car or other vehicle during the 30 days before the survey). These are results from the Delaware Youth Risk Behavior Surveys, 2013-2015.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2013 is 40.2.  The percentage for 2015 is 35.8.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did not change from 2013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c0.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Youth Risk Behavior Survey. This slide shows percentages from 1999 through 2015 for high school students who watched television 3 or more hours per day (on an average school day). These are results from the Delaware Youth Risk Behavior Surveys, 1999-2015.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1999 is 43.1.  The percentage for 2001 is 40.7.  The percentage for 2003 is 45.4.  The percentage for 2005 is 44.6.  The percentage for 2007 is 39.0.  The percentage for 2009 is 37.7.  The percentage for 2011 is 37.3.  The percentage for 2013 is 33.9.  The percentage for 2015 is 27.9.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1999 to 2015, did not change from 1999 to 2005, and decreased from 2005 to 2015.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192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c1.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Youth Risk Behavior Survey. This slide shows the percentage of high school students who played video or computer games or used a computer 3 or more hours per day (for something that was not school work on an average school day).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35.6. The percentage for Male students is 38.3. The percentage for Female students is 32.7. The percentage for 9th grade students is 40.4. The percentage for 10th grade students is 40.2. The percentage for 11th grade students is 29.1. The percentage for 12th grade students is 30.9. The percentage for Black students is 38.4. The percentage for Hispanic students is 38.2. The percentage for White students is 32.8.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male students is higher than for female students. The prevalence for 9th grade students is higher than for 11th grade students. The prevalence for 10th grade students is higher than for 11th grade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193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c2.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Youth Risk Behavior Survey. This slide shows percentages from 2007 through 2015 for high school students who played video or computer games or used a computer 3 or more hours per day (for something that was not school work on an average school day). These are results from the Delaware Youth Risk Behavior Surveys, 2007-2015.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2007 is 28.1.  The percentage for 2009 is 27.4.  The percentage for 2011 is 34.4.  The percentage for 2013 is 39.8.  The percentage for 2015 is 35.6.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increased from 2007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194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c3.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Youth Risk Behavior Survey. This slide shows the percentage of high school students who attended physical education classes on 1 or more days (in an average week when they were in school).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38.5. The percentage for Male students is 40.9. The percentage for Female students is 36.2. The percentage for 9th grade students is 58.7. The percentage for 10th grade students is 45.6. The percentage for 11th grade students is 24.2. The percentage for 12th grade students is 20.4. The percentage for Black students is 40.0. The percentage for Hispanic students is 41.8. The percentage for White students is 35.9.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9th grade students is higher than for 11th grade students. The prevalence for 9th grade students is higher than for 12th grade students. The prevalence for 10th grade students is higher than for 11th grade students. The prevalence for 10th grade students is higher than for 12th grade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195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c4.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Youth Risk Behavior Survey. This slide shows percentages from 1999 through 2015 for high school students who attended physical education classes on 1 or more days (in an average week when they were in school). These are results from the Delaware Youth Risk Behavior Surveys, 1999-2015.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1999 is 43.1.  The percentage for 2001 is 42.1.  The percentage for 2003 is 38.2.  The percentage for 2005 is 47.0.  The percentage for 2007 is 42.9.  The percentage for 2009 is 39.7.  The percentage for 2011 is 42.7.  The percentage for 2013 is 41.2.  The percentage for 2015 is 38.5.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did not change from 1999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196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c5.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Youth Risk Behavior Survey. This slide shows the percentage of high school students who attended physical education classes on all 5 days (in an average week when they were in school).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11.1. The percentage for Male students is 12.3. The percentage for Female students is 9.6. The percentage for 9th grade students is 18.4. The percentage for 10th grade students is 11.8. The percentage for 11th grade students is 6.4. The percentage for 12th grade students is 6.0. The percentage for Black students is 11.5. The percentage for Hispanic students is 14.0. The percentage for White students is 9.9.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9th grade students is higher than for 11th grade students. The prevalence for 9th grade students is higher than for 12th grade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197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c6.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Youth Risk Behavior Survey. This slide shows percentages from 1999 through 2015 for high school students who attended physical education classes on all 5 days (in an average week when they were in school). These are results from the Delaware Youth Risk Behavior Surveys, 1999-2015.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1999 is 34.3.  The percentage for 2001 is 32.0.  The percentage for 2003 is 28.7.  The percentage for 2005 is 30.1.  The percentage for 2007 is 28.3.  The percentage for 2009 is 25.4.  The percentage for 2011 is 25.3.  The percentage for 2013 is 13.1.  The percentage for 2015 is 11.1.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1999 to 2015, decreased from 1999 to 2011, and decreased from 2011 to 2015.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198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c7.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Youth Risk Behavior Survey. This slide shows the percentage of high school students who played on at least one sports team (run by their school or community groups during the 12 months before the survey).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54.7. The percentage for Male students is 58.5. The percentage for Female students is 50.3. The percentage for 9th grade students is 60.9. The percentage for 10th grade students is 54.9. The percentage for 11th grade students is 56.7. The percentage for 12th grade students is 43.6. The percentage for Black students is 53.5. The percentage for Hispanic students is 52.2. The percentage for White students is 55.9.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male students is higher than for female students. The prevalence for 9th grade students is higher than for 12th grade students. The prevalence for 11th grade students is higher than for 12th grade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199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c8.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Youth Risk Behavior Survey. This slide shows percentages from 1999 through 2015 for high school students who played on at least one sports team (run by their school or community groups during the 12 months before the survey). These are results from the Delaware Youth Risk Behavior Surveys, 1999-2015.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1999 is 57.3.  The percentage for 2001 is 56.0.  The percentage for 2003 is 53.4.  The percentage for 2005 is 56.0.  The percentage for 2007 is 55.0.  The percentage for 2009 is 53.2.  The percentage for 2011 is 55.3.  The percentage for 2013 is 56.6.  The percentage for 2015 is 54.7.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did not change from 1999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200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c9.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Youth Risk Behavior Survey. This slide shows the percentage of high school students who were ever tested for HIV (not including tests done when donating blood).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13.3. The percentage for Male students is 12.2. The percentage for Female students is 13.6. The percentage for 9th grade students is 8.7. The percentage for 10th grade students is 9.8. The percentage for 11th grade students is 11.8. The percentage for 12th grade students is 24.4. The percentage for Black students is 16.9. The percentage for Hispanic students is 18.0. The percentage for White students is 9.3.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12th grade students is higher than for 9th grade students. The prevalence for 12th grade students is higher than for 10th grade students. The prevalence for 12th grade students is higher than for 11th grade students. The prevalence for Black students is higher than for White students. The prevalence for Hispanic students is higher than for White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201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ca.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Youth Risk Behavior Survey. This slide shows the percentage of high school students who saw a dentist (for a check-up, exam, teeth cleaning, or other dental work during the 12 months before the survey).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73.3. The percentage for Male students is 70.0. The percentage for Female students is 77.2. The percentage for 9th grade students is 74.5. The percentage for 10th grade students is 77.5. The percentage for 11th grade students is 76.1. The percentage for 12th grade students is 65.2. The percentage for Black students is 64.1. The percentage for Hispanic students is 61.7. The percentage for White students is 81.6.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female students is higher than for male students. The prevalence for 10th grade students is higher than for 12th grade students. The prevalence for 11th grade students is higher than for 12th grade students. The prevalence for White students is higher than for Black students. The prevalence for White students is higher than for Hispanic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202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cb.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Youth Risk Behavior Survey. This slide shows percentages of high school students who had ever been told by a doctor or nurse that they had asthma.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25.4. The percentage for Male students is 26.5. The percentage for Female students is 24.4. The percentage for 9th grade students is 25.3. The percentage for 10th grade students is 24.3. The percentage for 11th grade students is 27.9. The percentage for 12th grade students is 23.6. The percentage for Black students is 28.9. The percentage for Hispanic students is 25.5. The percentage for White students is 23.6.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203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cc.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Youth Risk Behavior Survey. This slide shows percentages from 2013 through 2015 for high school students who had ever been told by a doctor or nurse that they had asthma. These are results from the Delaware Youth Risk Behavior Surveys, 2013-2015.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2013 is 25.8.  The percentage for 2015 is 25.4.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did not change from 2013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204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cd.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Youth Risk Behavior Survey. This slide shows the percentage of high school students who had 8 or more hours of sleep (on an average school night).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24.2. The percentage for Male students is 26.6. The percentage for Female students is 22.0. The percentage for 9th grade students is 33.0. The percentage for 10th grade students is 21.5. The percentage for 11th grade students is 19.7. The percentage for 12th grade students is 21.5. The percentage for Black students is 25.8. The percentage for Hispanic students is 24.7. The percentage for White students is 24.1.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male students is higher than for female students. The prevalence for 9th grade students is higher than for 10th grade students. The prevalence for 9th grade students is higher than for 11th grade students. The prevalence for 9th grade students is higher than for 12th grade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205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ce.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Youth Risk Behavior Survey. This slide shows percentages from 2009 through 2015 for high school students who had 8 or more hours of sleep (on an average school night). These are results from the Delaware Youth Risk Behavior Surveys, 2009-2015.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2009 is 27.4.  The percentage for 2011 is 27.1.  The percentage for 2013 is 26.6.  The percentage for 2015 is 24.2.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did not change from 2009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206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cf.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Youth Risk Behavior Survey. This slide shows the percentage of high school students who made mostly A's or B's in school (during the 12 months before the survey).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68.5. The percentage for Male students is 61.9. The percentage for Female students is 75.1. The percentage for 9th grade students is 66.8. The percentage for 10th grade students is 69.6. The percentage for 11th grade students is 68.3. The percentage for 12th grade students is 70.8. The percentage for Black students is 58.5. The percentage for Hispanic students is 62.3. The percentage for White students is 75.9.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female students is higher than for male students. The prevalence for White students is higher than for Black students. The prevalence for White students is higher than for Hispanic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207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d.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Youth Risk Behavior Survey. This slide shows the percentage of high school students who carried a weapon (such as a gun, knife, or club on at least 1 day during the 30 days before the survey).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13.0. The percentage for Male students is 19.6. The percentage for Female students is 6.0. The percentage for 9th grade students is 12.2. The percentage for 10th grade students is 10.3. The percentage for 11th grade students is 11.7. The percentage for 12th grade students is 18.4. The percentage for Black students is 10.3. The percentage for Hispanic students is 11.1. The percentage for White students is 15.2.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male students is higher than for female students. The prevalence for 12th grade students is higher than for 9th grade students. The prevalence for 12th grade students is higher than for 10th grade students. The prevalence for 12th grade students is higher than for 11th grade students. The prevalence for White students is higher than for Black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d0.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Youth Risk Behavior Survey. This slide shows percentages from 2001 through 2015 for high school students who made mostly A's or B's in school (during the 12 months before the survey). These are results from the Delaware Youth Risk Behavior Surveys, 2001-2015.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2001 is 61.2.  The percentage for 2003 is 57.4.  The percentage for 2005 is 56.9.  The percentage for 2007 is 57.8.  The percentage for 2009 is 60.9.  The percentage for 2011 is 61.4.  The percentage for 2013 is 68.1.  The percentage for 2015 is 68.5.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increased from 2001 to 2015, did not change from 2001 to 2005, and increased from 2005 to 2015.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208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d1.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Youth Risk Behavior Survey. This slide shows percentages of high school students who sleep somewhere other than at home with their parents or guardians.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3.6. The percentage for Male students is 4.2. The percentage for Female students is 2.9. The percentage for 9th grade students is 3.5. The percentage for 10th grade students is 3.4. The percentage for 11th grade students is 2.4. The percentage for 12th grade students is 4.9. The percentage for Black students is 4.5. The percentage for Hispanic students is 5.1. The percentage for White students is 2.6.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209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d2.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Youth Risk Behavior Survey. This slide shows percentages of high school students who reported that either of their parents or other adults in their family are serving on active duty in the military.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11.5. The percentage for Male students is 12.5. The percentage for Female students is 10.5. The percentage for 9th grade students is 14.5. The percentage for 10th grade students is 11.8. The percentage for 11th grade students is 10.6. The percentage for 12th grade students is 8.6. The percentage for Black students is 16.0. The percentage for Hispanic students is 14.3. The percentage for White students is 6.8.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9th grade students is higher than for 11th grade students. The prevalence for 9th grade students is higher than for 12th grade students. The prevalence for Black students is higher than for White students. The prevalence for Hispanic students is higher than for White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210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d3.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Youth Risk Behavior Survey. This slide shows percentages from 2011 through 2015 for high school students who reported that either of their parents or other adults in their family are serving on active duty in the military. These are results from the Delaware Youth Risk Behavior Surveys, 2011-2015.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2011 is 14.7.  The percentage for 2013 is 14.7.  The percentage for 2015 is 11.5.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decreased from 2011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211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d4.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Youth Risk Behavior Survey. This slide shows percentages of high school students who are deaf or have serious difficulty hearing.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1.7. The percentage for Male students is 1.2. The percentage for Female students is 2.0. The percentage for 9th grade students is 2.0. The percentage for 10th grade students is 1.2. The percentage for 11th grade students is 1.0. The percentage for 12th grade students is 2.1. The percentage for Black students is 1.5. The percentage for Hispanic students is 3.7. The percentage for White students is 1.0.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Hispanic students is higher than for White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212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d5.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Youth Risk Behavior Survey. This slide shows percentages of high school students who have serious difficulty seeing even when wearing glasses.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6.9. The percentage for Male students is 5.0. The percentage for Female students is 8.9. The percentage for 9th grade students is 7.6. The percentage for 10th grade students is 6.0. The percentage for 11th grade students is 5.1. The percentage for 12th grade students is 8.7. The percentage for Black students is 8.7. The percentage for Hispanic students is 9.5. The percentage for White students is 4.8.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female students is higher than for male students. The prevalence for Black students is higher than for White students. The prevalence for Hispanic students is higher than for White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213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d6.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Youth Risk Behavior Survey. This slide shows the percentage of high school students who have serious difficulty concentrating, remembering, or making decisions (because of a physical, mental, or emotional condition).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18.4. The percentage for Male students is 14.7. The percentage for Female students is 21.4. The percentage for 9th grade students is 19.4. The percentage for 10th grade students is 17.2. The percentage for 11th grade students is 18.4. The percentage for 12th grade students is 18.1. The percentage for Black students is 15.4. The percentage for Hispanic students is 24.0. The percentage for White students is 18.8.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female students is higher than for male students. The prevalence for Hispanic students is higher than for Black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214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d7.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Youth Risk Behavior Survey. This slide shows percentages of high school students who have serious difficulty walking or climbing stairs.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3.0. The percentage for Male students is 2.4. The percentage for Female students is 3.6. The percentage for 9th grade students is 2.8. The percentage for 10th grade students is 2.3. The percentage for 11th grade students is 2.3. The percentage for 12th grade students is 4.4. The percentage for Black students is 4.6. The percentage for Hispanic students is 5.6. The percentage for White students is 1.2.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Black students is higher than for White students. The prevalence for Hispanic students is higher than for White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215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d8.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Youth Risk Behavior Survey. This slide shows percentages of high school students who reported someone they were dating or going out with said things to them or said things to other people about them to purposely hurt them.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15.2. The percentage for Male students is 10.4. The percentage for Female students is 20.1. The percentage for 9th grade students is 12.3. The percentage for 10th grade students is 15.5. The percentage for 11th grade students is 15.1. The percentage for 12th grade students is 18.7. The percentage for Black students is 15.5. The percentage for Hispanic students is 14.3. The percentage for White students is 15.4.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female students is higher than for male students. The prevalence for 12th grade students is higher than for 9th grade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216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d9.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Youth Risk Behavior Survey. This slide shows percentages from 2013 through 2015 for high school students who reported someone they were dating or going out with said things to them or said things to other people about them to purposely hurt them. These are results from the Delaware Youth Risk Behavior Surveys, 2013-2015.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2013 is 18.1.  The percentage for 2015 is 15.2.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decreased from 2013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217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da.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Youth Risk Behavior Survey. This slide shows the percentage of high school students who have been asked to text a revealing, sexual photo of themselves (during the 30 days before the survey).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19.9. The percentage for Male students is 14.3. The percentage for Female students is 25.6. The percentage for 9th grade students is 18.7. The percentage for 10th grade students is 20.5. The percentage for 11th grade students is 20.6. The percentage for 12th grade students is 20.0. The percentage for Black students is 19.2. The percentage for Hispanic students is 21.9. The percentage for White students is 20.2.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female students is higher than for male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218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db.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Youth Risk Behavior Survey. This slide shows the percentage of high school students who have received a text with a revealing, sexual photo of someone (during the 30 days before the survey).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26.5. The percentage for Male students is 29.2. The percentage for Female students is 23.4. The percentage for 9th grade students is 27.3. The percentage for 10th grade students is 23.8. The percentage for 11th grade students is 28.2. The percentage for 12th grade students is 26.4. The percentage for Black students is 29.5. The percentage for Hispanic students is 27.1. The percentage for White students is 24.7.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male students is higher than for female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219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dc.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Youth Risk Behavior Survey. This slide shows the percentage of high school students who have had a revealing photo of themselves sent to others without their permission (during the 30 days before the survey).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3.6. The percentage for Male students is 4.1. The percentage for Female students is 2.9. The percentage for 9th grade students is 4.2. The percentage for 10th grade students is 3.1. The percentage for 11th grade students is 3.1. The percentage for 12th grade students is 3.6. The percentage for Black students is 4.5. The percentage for Hispanic students is 5.0. The percentage for White students is 2.6.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220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dd.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Youth Risk Behavior Survey. This slide shows the percentage of high school students who did something to purposely hurt themselves without wanting to die (such as cutting, scraping, or burning themselves on purpose during the 12 months before the survey).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12.1. The percentage for Male students is 6.4. The percentage for Female students is 17.7. The percentage for 9th grade students is 12.9. The percentage for 10th grade students is 15.4. The percentage for 11th grade students is 11.8. The percentage for 12th grade students is 7.4. The percentage for Black students is 6.6. The percentage for Hispanic students is 14.3. The percentage for White students is 14.8.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female students is higher than for male students. The prevalence for 9th grade students is higher than for 12th grade students. The prevalence for 10th grade students is higher than for 12th grade students. The prevalence for 11th grade students is higher than for 12th grade students. The prevalence for Hispanic students is higher than for Black students. The prevalence for White students is higher than for Black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221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de.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Youth Risk Behavior Survey. This slide shows percentages from 2005 through 2015 for high school students who did something to purposely hurt themselves without wanting to die (such as cutting, scraping, or burning themselves on purpose during the 12 months before the survey). These are results from the Delaware Youth Risk Behavior Surveys, 2005-2015.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2005 is 13.8.  The percentage for 2007 is 12.2.  The percentage for 2009 is 13.5.  The percentage for 2011 is 12.7.  The percentage for 2013 is 12.1.  The percentage for 2015 is 12.1.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did not change from 2005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222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df.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Youth Risk Behavior Survey. This slide shows the percentage of high school students who pregame, drinking before going out to a social or sports event where there may be more drinking (among students who drink alcohol).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25.1. The percentage for Male students is 26.6. The percentage for Female students is 23.4. The percentage for 9th grade students is 18.0. The percentage for 10th grade students is 17.2. The percentage for 11th grade students is 31.9. The percentage for 12th grade students is 30.4. The percentage for Black students is 24.7. The percentage for Hispanic students is 25.6. The percentage for White students is 26.2.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11th grade students is higher than for 9th grade students. The prevalence for 11th grade students is higher than for 10th grade students. The prevalence for 12th grade students is higher than for 9th grade students. The prevalence for 12th grade students is higher than for 10th grade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223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e.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Youth Risk Behavior Survey. This slide shows percentages from 1999 through 2015 for high school students who carried a weapon (such as a gun, knife, or club on at least 1 day during the 30 days before the survey). These are results from the Delaware Youth Risk Behavior Surveys, 1999-2015.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1999 is 15.8.  The percentage for 2001 is 14.5.  The percentage for 2003 is 16.0.  The percentage for 2005 is 16.6.  The percentage for 2007 is 17.1.  The percentage for 2009 is 18.5.  The percentage for 2011 is 13.5.  The percentage for 2013 is 14.4.  The percentage for 2015 is 13.0.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1999 to 2015, increased from 1999 to 2009, and decreased from 2009 to 2015.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e0.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Youth Risk Behavior Survey. This slide shows the percentage of high school students who currently took a prescription drug without a doctor's prescription (such as OxyContin, Percocet, Vicodin, codeine, Adderall, Ritalin, or Xanax, one or more times during the 30 days before the survey).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6.5. The percentage for Male students is 6.7. The percentage for Female students is 5.8. The percentage for 9th grade students is 5.2. The percentage for 10th grade students is 5.1. The percentage for 11th grade students is 6.5. The percentage for 12th grade students is 8.6. The percentage for Black students is 6.0. The percentage for Hispanic students is 9.2. The percentage for White students is 6.0.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224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e1.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Youth Risk Behavior Survey. This slide shows the percentage of high school students who have offered, sold, or given anyone an illegal drug on school property (during the 12 months before the survey).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6.6. The percentage for Male students is 10.0. The percentage for Female students is 2.8. The percentage for 9th grade students is 6.3. The percentage for 10th grade students is 6.1. The percentage for 11th grade students is 5.0. The percentage for 12th grade students is 8.1. The percentage for Black students is 7.6. The percentage for Hispanic students is 9.4. The percentage for White students is 4.7.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male students is higher than for female students. The prevalence for Hispanic students is higher than for White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225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e2.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Youth Risk Behavior Survey. This slide shows percentages from 2007 through 2015 for high school students who have offered, sold, or given anyone an illegal drug on school property (during the 12 months before the survey). These are results from the Delaware Youth Risk Behavior Surveys, 2007-2015.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2007 is 9.2.  The percentage for 2009 is 8.9.  The percentage for 2011 is 8.5.  The percentage for 2013 is 7.0.  The percentage for 2015 is 6.6.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decreased from 2007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226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e3.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Youth Risk Behavior Survey. This slide shows the percentage of high school students who have been pregnant or gotten someone pregnant (one or more times).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5.1. The percentage for Male students is 4.7. The percentage for Female students is 4.9. The percentage for 9th grade students is 3.8. The percentage for 10th grade students is 2.2. The percentage for 11th grade students is 4.1. The percentage for 12th grade students is 10.6. The percentage for Black students is 10.2. The percentage for Hispanic students is 5.9. The percentage for White students is 2.1.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12th grade students is higher than for 9th grade students. The prevalence for 12th grade students is higher than for 10th grade students. The prevalence for 12th grade students is higher than for 11th grade students. The prevalence for Black students is higher than for White students. The prevalence for Hispanic students is higher than for White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227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e4.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Youth Risk Behavior Survey. This slide shows percentages from 1999 through 2015 for high school students who have been pregnant or gotten someone pregnant (one or more times). These are results from the Delaware Youth Risk Behavior Surveys, 1999-2015.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1999 is 8.0.  The percentage for 2001 is 6.4.  The percentage for 2003 is 7.7.  The percentage for 2005 is 7.2.  The percentage for 2007 is 7.4.  The percentage for 2009 is 8.6.  The percentage for 2011 is 8.0.  The percentage for 2013 is 4.1.  The percentage for 2015 is 5.1.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1999 to 2015, did not change from 1999 to 2011, and decreased from 2011 to 2015.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228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e5.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Youth Risk Behavior Survey. This slide shows percentages of high school students who have been told by a doctor or nurse that they had a sexually transmitted disease (STD).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1.9. The percentage for Male students is 1.7. The percentage for Female students is 1.9. The percentage for 9th grade students is 1.6. The percentage for 10th grade students is 1.9. The percentage for 11th grade students is 2.0. The percentage for 12th grade students is 2.0. The percentage for Black students is 2.6. The percentage for Hispanic students is 3.2. The percentage for White students is 1.0.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Black students is higher than for White students. The prevalence for Hispanic students is higher than for White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229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e6.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Youth Risk Behavior Survey. This slide shows percentages from 2007 through 2015 for high school students who have been told by a doctor or nurse that they had a sexually transmitted disease (STD). These are results from the Delaware Youth Risk Behavior Surveys, 2007-2015.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2007 is 2.3.  The percentage for 2009 is 3.4.  The percentage for 2011 is 3.0.  The percentage for 2013 is 1.9.  The percentage for 2015 is 1.9.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decreased from 2007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230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e7.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Youth Risk Behavior Survey. This slide shows percentages of high school students who ever given or received oral sex.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45.8. The percentage for Male students is 48.2. The percentage for Female students is 42.7. The percentage for 9th grade students is 28.8. The percentage for 10th grade students is 41.3. The percentage for 11th grade students is 56.8. The percentage for 12th grade students is 61.7. The percentage for Black students is 51.7. The percentage for Hispanic students is 44.0. The percentage for White students is 44.0.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male students is higher than for female students. The prevalence for 10th grade students is higher than for 9th grade students. The prevalence for 11th grade students is higher than for 9th grade students. The prevalence for 11th grade students is higher than for 10th grade students. The prevalence for 12th grade students is higher than for 9th grade students. The prevalence for 12th grade students is higher than for 10th grade students. The prevalence for Black students is higher than for White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231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e8.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Youth Risk Behavior Survey. This slide shows percentages from 2005 through 2015 for high school students who ever given or received oral sex. These are results from the Delaware Youth Risk Behavior Surveys, 2005-2015.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2005 is 53.8.  The percentage for 2007 is 57.6.  The percentage for 2009 is 54.9.  The percentage for 2011 is 56.9.  The percentage for 2013 is 47.6.  The percentage for 2015 is 45.8.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2005 to 2015, did not change from 2005 to 2011, and decreased from 2011 to 2015.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232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e9.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Youth Risk Behavior Survey. This slide shows the percentage of high school students who did not drink a bottle or glass of plain water (including tap, bottled, and unflavored sparkling water, during the 7 days before the survey).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6.3. The percentage for Male students is 7.3. The percentage for Female students is 5.0. The percentage for 9th grade students is 7.3. The percentage for 10th grade students is 6.5. The percentage for 11th grade students is 4.2. The percentage for 12th grade students is 6.2. The percentage for Black students is 9.4. The percentage for Hispanic students is 6.4. The percentage for White students is 3.9.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9th grade students is higher than for 11th grade students. The prevalence for Black students is higher than for White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233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ea.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Youth Risk Behavior Survey. This slide shows the percentage of high school students who drank a caffeinated drink (such as coffee, tea, sodas, power drinks, energy drinks or other drinks, one or more times per day during the 7 days before the survey).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24.9. The percentage for Male students is 27.8. The percentage for Female students is 22.0. The percentage for 9th grade students is 21.2. The percentage for 10th grade students is 26.3. The percentage for 11th grade students is 24.3. The percentage for 12th grade students is 28.8. The percentage for Black students is 17.8. The percentage for Hispanic students is 25.9. The percentage for White students is 29.7.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male students is higher than for female students. The prevalence for 12th grade students is higher than for 9th grade students. The prevalence for Hispanic students is higher than for Black students. The prevalence for White students is higher than for Black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234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eb.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Youth Risk Behavior Survey. This slide shows the percentage of high school students who play violent video games 2 or more hours per week (games that are rated M).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31.6. The percentage for Male students is 54.3. The percentage for Female students is 8.8. The percentage for 9th grade students is 35.0. The percentage for 10th grade students is 30.9. The percentage for 11th grade students is 27.1. The percentage for 12th grade students is 32.3. The percentage for Black students is 28.5. The percentage for Hispanic students is 34.5. The percentage for White students is 32.6.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male students is higher than for female students. The prevalence for 9th grade students is higher than for 11th grade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235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ec.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Youth Risk Behavior Survey. This slide shows percentages of high school students who would know where to have an HIV test if they wanted one.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68.6. The percentage for Male students is 65.3. The percentage for Female students is 71.7. The percentage for 9th grade students is 60.7. The percentage for 10th grade students is 67.5. The percentage for 11th grade students is 71.1. The percentage for 12th grade students is 76.8. The percentage for Black students is 76.3. The percentage for Hispanic students is 66.2. The percentage for White students is 65.5.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female students is higher than for male students. The prevalence for 11th grade students is higher than for 9th grade students. The prevalence for 12th grade students is higher than for 9th grade students. The prevalence for 12th grade students is higher than for 10th grade students. The prevalence for Black students is higher than for Hispanic students. The prevalence for Black students is higher than for White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236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ed.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Youth Risk Behavior Survey. This slide shows percentages from 2007 through 2015 for high school students who would know where to have an HIV test if they wanted one. These are results from the Delaware Youth Risk Behavior Surveys, 2007-2015.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2007 is 77.2.  The percentage for 2009 is 74.7.  The percentage for 2011 is 68.3.  The percentage for 2013 is 65.9.  The percentage for 2015 is 68.6.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decreased from 2007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237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ee.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Youth Risk Behavior Survey. This slide shows the percentage of high school students who take medication for asthma (take regular medication, emergency medication or both, among students who have had asthma).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61.8. The percentage for Male students is 54.7. The percentage for Female students is 68.4. The percentage for 9th grade students is 58.9. The percentage for 10th grade students is 66.8. The percentage for 11th grade students is 57.2. The percentage for Black students is 65.2. The percentage for Hispanic students is 65.9. The percentage for White students is 57.2. All Hispanic students are included in the Hispanic category.  All other races are non-Hispanic. Note: This graph contains weighted results. Missing bar indicates fewer than 100 students in this subgroup.</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female students is higher than for male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238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ef.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Youth Risk Behavior Survey. This slide shows percentages of high school students who strongly agree or agree that their parents or other adults in their family have clear rules and consequences for their behavior.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78.5. The percentage for Male students is 78.2. The percentage for Female students is 79.0. The percentage for 9th grade students is 79.3. The percentage for 10th grade students is 75.9. The percentage for 11th grade students is 82.5. The percentage for 12th grade students is 76.8. The percentage for Black students is 78.4. The percentage for Hispanic students is 75.6. The percentage for White students is 80.0.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11th grade students is higher than for 10th grade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239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f.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Youth Risk Behavior Survey. This slide shows the percentage of high school students who carried a gun (on at least 1 day during the 30 days before the survey).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4.7. The percentage for Male students is 8.2. The percentage for Female students is 1.1. The percentage for 9th grade students is 5.9. The percentage for 10th grade students is 3.2. The percentage for 11th grade students is 2.2. The percentage for 12th grade students is 7.1. The percentage for Black students is 5.4. The percentage for Hispanic students is 5.6. The percentage for White students is 3.9.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male students is higher than for female students. The prevalence for 9th grade students is higher than for 11th grade students. The prevalence for 12th grade students is higher than for 11th grade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f0.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Youth Risk Behavior Survey. This slide shows percentages of high school students who reported their parents or other adults in their family have talked with them about what they expect them to do or not do when it comes to sex.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63.2. The percentage for Male students is 58.7. The percentage for Female students is 67.7. The percentage for 9th grade students is 61.4. The percentage for 10th grade students is 63.5. The percentage for 11th grade students is 66.0. The percentage for 12th grade students is 63.5. The percentage for Black students is 69.4. The percentage for Hispanic students is 66.0. The percentage for White students is 60.3.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female students is higher than for male students. The prevalence for Black students is higher than for White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240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f1.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Youth Risk Behavior Survey. This slide shows percentages of high school students who reported their parents or other adults in their family most of the time or always ask where they are going or with whom they will be.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75.4. The percentage for Male students is 68.3. The percentage for Female students is 82.7. The percentage for 9th grade students is 73.0. The percentage for 10th grade students is 79.3. The percentage for 11th grade students is 77.8. The percentage for 12th grade students is 72.1. The percentage for Black students is 70.0. The percentage for Hispanic students is 74.9. The percentage for White students is 79.2.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female students is higher than for male students. The prevalence for 10th grade students is higher than for 9th grade students. The prevalence for White students is higher than for Black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241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f2.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Youth Risk Behavior Survey. This slide shows the percentage of high school students who think people moderately or greatly risk harming themselves physically or in other ways when they have five or more drinks of an alcoholic beverage (once or twice a week).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70.4. The percentage for Male students is 65.5. The percentage for Female students is 75.6. The percentage for 9th grade students is 69.3. The percentage for 10th grade students is 73.5. The percentage for 11th grade students is 71.4. The percentage for 12th grade students is 67.6. The percentage for Black students is 68.9. The percentage for Hispanic students is 63.8. The percentage for White students is 72.7.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female students is higher than for male students. The prevalence for White students is higher than for Hispanic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242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f3.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Youth Risk Behavior Survey. This slide shows percentages of high school students who think people moderately or greatly risk harming themselves physically or in other ways when they smoke one or more packs of cigarettes per day.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71.3. The percentage for Male students is 69.3. The percentage for Female students is 73.3. The percentage for 9th grade students is 68.8. The percentage for 10th grade students is 72.5. The percentage for 11th grade students is 76.0. The percentage for 12th grade students is 67.9. The percentage for Black students is 64.0. The percentage for Hispanic students is 67.0. The percentage for White students is 76.0.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11th grade students is higher than for 9th grade students. The prevalence for White students is higher than for Black students. The prevalence for White students is higher than for Hispanic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243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f4.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Youth Risk Behavior Survey. This slide shows percentages of high school students who think people moderately or greatly risk harming themselves physically or in other ways when they smoke marijuana once or twice a week.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41.4. The percentage for Male students is 35.2. The percentage for Female students is 47.3. The percentage for 9th grade students is 47.6. The percentage for 10th grade students is 41.7. The percentage for 11th grade students is 40.4. The percentage for 12th grade students is 34.4. The percentage for Black students is 37.0. The percentage for Hispanic students is 39.5. The percentage for White students is 44.1.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female students is higher than for male students. The prevalence for 9th grade students is higher than for 12th grade students. The prevalence for White students is higher than for Black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244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f5.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Youth Risk Behavior Survey. This slide shows percentages of high school students who think people moderately or greatly risk harming themselves physically or in other ways when they use prescription drugs that are not prescribed to them.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79.2. The percentage for Male students is 74.8. The percentage for Female students is 83.9. The percentage for 9th grade students is 76.6. The percentage for 10th grade students is 78.9. The percentage for 11th grade students is 81.8. The percentage for 12th grade students is 81.0. The percentage for Black students is 71.0. The percentage for Hispanic students is 75.7. The percentage for White students is 84.9.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female students is higher than for male students. The prevalence for 11th grade students is higher than for 9th grade students. The prevalence for White students is higher than for Black students. The prevalence for White students is higher than for Hispanic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245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f6.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Youth Risk Behavior Survey. This slide shows percentages of high school students who reported parents feel it wrong or very wrong for them to have one or two drinks of an alcoholic beverage nearly every day.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83.2. The percentage for Male students is 77.1. The percentage for Female students is 89.3. The percentage for 9th grade students is 82.1. The percentage for 10th grade students is 86.7. The percentage for 11th grade students is 85.6. The percentage for 12th grade students is 78.3. The percentage for Black students is 79.4. The percentage for Hispanic students is 83.1. The percentage for White students is 85.5.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female students is higher than for male students. The prevalence for 10th grade students is higher than for 12th grade students. The prevalence for 11th grade students is higher than for 12th grade students. The prevalence for White students is higher than for Black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246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f7.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Youth Risk Behavior Survey. This slide shows percentages of high school students who reported parents feel it wrong or very wrong for them to smoke tobacco.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87.7. The percentage for Male students is 84.2. The percentage for Female students is 91.4. The percentage for 9th grade students is 89.0. The percentage for 10th grade students is 90.8. The percentage for 11th grade students is 91.0. The percentage for 12th grade students is 79.6. The percentage for Black students is 84.1. The percentage for Hispanic students is 86.7. The percentage for White students is 90.0.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female students is higher than for male students. The prevalence for 9th grade students is higher than for 12th grade students. The prevalence for 10th grade students is higher than for 12th grade students. The prevalence for 11th grade students is higher than for 12th grade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247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f8.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Youth Risk Behavior Survey. This slide shows percentages of high school students who reported parents feel it wrong or very wrong for them to smoke marijuana.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79.6. The percentage for Male students is 74.9. The percentage for Female students is 84.3. The percentage for 9th grade students is 82.2. The percentage for 10th grade students is 79.5. The percentage for 11th grade students is 81.4. The percentage for 12th grade students is 74.7. The percentage for Black students is 76.3. The percentage for Hispanic students is 80.8. The percentage for White students is 81.2.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female students is higher than for male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248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f9.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Youth Risk Behavior Survey. This slide shows the percentage of high school students who reported parents feel it wrong or very wrong for them to use prescription drugs (not prescribed to the student).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90.5. The percentage for Male students is 88.6. The percentage for Female students is 93.0. The percentage for 9th grade students is 90.0. The percentage for 10th grade students is 91.1. The percentage for 11th grade students is 94.5. The percentage for 12th grade students is 87.9. The percentage for Black students is 87.4. The percentage for Hispanic students is 86.7. The percentage for White students is 94.2.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female students is higher than for male students. The prevalence for 11th grade students is higher than for 9th grade students. The prevalence for 11th grade students is higher than for 12th grade students. The prevalence for White students is higher than for Black students. The prevalence for White students is higher than for Hispanic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249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fa.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Youth Risk Behavior Survey. This slide shows percentages of high school students who reported friends feel it would be wrong or very wrong for them to have one or two drinks of an alcoholic beverage nearly every day.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62.3. The percentage for Male students is 56.7. The percentage for Female students is 68.4. The percentage for 9th grade students is 66.8. The percentage for 10th grade students is 68.1. The percentage for 11th grade students is 58.4. The percentage for 12th grade students is 56.5. The percentage for Black students is 62.0. The percentage for Hispanic students is 58.1. The percentage for White students is 64.8.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female students is higher than for male students. The prevalence for 9th grade students is higher than for 11th grade students. The prevalence for 9th grade students is higher than for 12th grade students. The prevalence for 10th grade students is higher than for 11th grade students. The prevalence for 10th grade students is higher than for 12th grade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250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fb.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Youth Risk Behavior Survey. This slide shows percentages of high school students who reported friends feel it would be wrong or very wrong for them to smoke tobacco.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68.4. The percentage for Male students is 63.4. The percentage for Female students is 73.6. The percentage for 9th grade students is 74.8. The percentage for 10th grade students is 74.4. The percentage for 11th grade students is 67.2. The percentage for 12th grade students is 56.4. The percentage for Black students is 67.7. The percentage for Hispanic students is 66.8. The percentage for White students is 69.5.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female students is higher than for male students. The prevalence for 9th grade students is higher than for 11th grade students. The prevalence for 9th grade students is higher than for 12th grade students. The prevalence for 10th grade students is higher than for 11th grade students. The prevalence for 10th grade students is higher than for 12th grade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251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fc.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Youth Risk Behavior Survey. This slide shows percentages of high school students who reported friends feel it would be wrong or very wrong for them to smoke marijuana.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40.9. The percentage for Male students is 36.8. The percentage for Female students is 45.2. The percentage for 9th grade students is 53.2. The percentage for 10th grade students is 41.5. The percentage for 11th grade students is 35.6. The percentage for 12th grade students is 31.5. The percentage for Black students is 39.0. The percentage for Hispanic students is 37.1. The percentage for White students is 43.6.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female students is higher than for male students. The prevalence for 9th grade students is higher than for 10th grade students. The prevalence for 9th grade students is higher than for 11th grade students. The prevalence for 9th grade students is higher than for 12th grade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252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fd.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Youth Risk Behavior Survey. This slide shows the percentage of high school students who reported friends feel it would be wrong or very wrong for them to use prescription drugs  (not prescribed to the student).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78.6. The percentage for Male students is 74.5. The percentage for Female students is 83.2. The percentage for 9th grade students is 81.3. The percentage for 10th grade students is 79.8. The percentage for 11th grade students is 81.0. The percentage for 12th grade students is 73.4. The percentage for Black students is 76.3. The percentage for Hispanic students is 72.4. The percentage for White students is 82.1.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female students is higher than for male students. The prevalence for 9th grade students is higher than for 12th grade students. The prevalence for 10th grade students is higher than for 12th grade students. The prevalence for 11th grade students is higher than for 12th grade students. The prevalence for White students is higher than for Black students. The prevalence for White students is higher than for Hispanic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253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fe.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Youth Risk Behavior Survey. This slide shows the percentage of high school students who drank one or more glasses per day of water (during the 7 days before the survey).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67.6. The percentage for Male students is 69.1. The percentage for Female students is 66.2. The percentage for 9th grade students is 63.2. The percentage for 10th grade students is 70.1. The percentage for 11th grade students is 71.6. The percentage for 12th grade students is 66.7. The percentage for Black students is 56.4. The percentage for Hispanic students is 61.3. The percentage for White students is 76.1.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11th grade students is higher than for 9th grade students. The prevalence for White students is higher than for Black students. The prevalence for White students is higher than for Hispanic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254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ff.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Youth Risk Behavior Survey. This slide shows the percentage of high school students who drank two or more glasses per day of water (during the 7 days before the survey).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57.0. The percentage for Male students is 58.0. The percentage for Female students is 56.0. The percentage for 9th grade students is 53.1. The percentage for 10th grade students is 58.9. The percentage for 11th grade students is 62.2. The percentage for 12th grade students is 54.9. The percentage for Black students is 47.9. The percentage for Hispanic students is 51.2. The percentage for White students is 63.7.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11th grade students is higher than for 9th grade students. The prevalence for White students is higher than for Black students. The prevalence for White students is higher than for Hispanic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255</a:t>
            </a:fld>
            <a:endParaRPr lang="en-US"/>
          </a:p>
        </p:txBody>
      </p:sp>
    </p:spTree>
    <p:extLst>
      <p:ext uri="{BB962C8B-B14F-4D97-AF65-F5344CB8AC3E}">
        <p14:creationId xmlns:p14="http://schemas.microsoft.com/office/powerpoint/2010/main" val="105496036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4275" name="Rectangle 3"/>
          <p:cNvSpPr>
            <a:spLocks noGrp="1" noChangeArrowheads="1"/>
          </p:cNvSpPr>
          <p:nvPr>
            <p:ph type="ctrTitle"/>
          </p:nvPr>
        </p:nvSpPr>
        <p:spPr>
          <a:xfrm>
            <a:off x="677863" y="2286000"/>
            <a:ext cx="7788275" cy="1143000"/>
          </a:xfrm>
          <a:prstGeom prst="rect">
            <a:avLst/>
          </a:prstGeom>
        </p:spPr>
        <p:txBody>
          <a:bodyPr anchor="b"/>
          <a:lstStyle>
            <a:lvl1pPr>
              <a:defRPr/>
            </a:lvl1pPr>
          </a:lstStyle>
          <a:p>
            <a:r>
              <a:rPr lang="en-US"/>
              <a:t>Click to edit Master title style</a:t>
            </a:r>
          </a:p>
        </p:txBody>
      </p:sp>
      <p:sp>
        <p:nvSpPr>
          <p:cNvPr id="54276" name="Rectangle 4"/>
          <p:cNvSpPr>
            <a:spLocks noGrp="1" noChangeArrowheads="1"/>
          </p:cNvSpPr>
          <p:nvPr>
            <p:ph type="subTitle" idx="1"/>
          </p:nvPr>
        </p:nvSpPr>
        <p:spPr>
          <a:xfrm>
            <a:off x="1354138" y="3886200"/>
            <a:ext cx="6435725" cy="1752600"/>
          </a:xfrm>
          <a:prstGeom prst="rect">
            <a:avLst/>
          </a:prstGeom>
        </p:spPr>
        <p:txBody>
          <a:bodyPr/>
          <a:lstStyle>
            <a:lvl1pPr marL="0" indent="0" algn="ctr">
              <a:buFont typeface="Monotype Sorts" pitchFamily="2" charset="2"/>
              <a:buNone/>
              <a:defRPr/>
            </a:lvl1pPr>
          </a:lstStyle>
          <a:p>
            <a:r>
              <a:rPr lang="en-US"/>
              <a:t>Click to edit Master subtitle style</a:t>
            </a:r>
          </a:p>
        </p:txBody>
      </p:sp>
    </p:spTree>
    <p:extLst>
      <p:ext uri="{BB962C8B-B14F-4D97-AF65-F5344CB8AC3E}">
        <p14:creationId xmlns:p14="http://schemas.microsoft.com/office/powerpoint/2010/main" val="31565854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0" y="342900"/>
            <a:ext cx="9144000" cy="1104900"/>
          </a:xfrm>
          <a:prstGeom prst="rect">
            <a:avLst/>
          </a:prstGeom>
        </p:spPr>
        <p:txBody>
          <a:body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609600" y="1524000"/>
            <a:ext cx="8059738" cy="41148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663613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53225" y="342900"/>
            <a:ext cx="2052638" cy="5295900"/>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93725" y="342900"/>
            <a:ext cx="6007100" cy="52959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295363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0" y="342900"/>
            <a:ext cx="9144000" cy="1104900"/>
          </a:xfrm>
          <a:prstGeom prst="rect">
            <a:avLst/>
          </a:prstGeom>
        </p:spPr>
        <p:txBody>
          <a:bodyPr/>
          <a:lstStyle/>
          <a:p>
            <a:r>
              <a:rPr lang="en-US" dirty="0" smtClean="0"/>
              <a:t>Click to edit Master title style</a:t>
            </a:r>
            <a:endParaRPr lang="en-US" dirty="0"/>
          </a:p>
        </p:txBody>
      </p:sp>
      <p:sp>
        <p:nvSpPr>
          <p:cNvPr id="3" name="Chart Placeholder 2"/>
          <p:cNvSpPr>
            <a:spLocks noGrp="1"/>
          </p:cNvSpPr>
          <p:nvPr>
            <p:ph type="chart" idx="1"/>
          </p:nvPr>
        </p:nvSpPr>
        <p:spPr>
          <a:xfrm>
            <a:off x="609600" y="1524000"/>
            <a:ext cx="8059738" cy="4114800"/>
          </a:xfrm>
          <a:prstGeom prst="rect">
            <a:avLst/>
          </a:prstGeom>
        </p:spPr>
        <p:txBody>
          <a:bodyPr/>
          <a:lstStyle/>
          <a:p>
            <a:pPr lvl="0"/>
            <a:endParaRPr lang="en-US" noProof="0" smtClean="0"/>
          </a:p>
        </p:txBody>
      </p:sp>
    </p:spTree>
    <p:extLst>
      <p:ext uri="{BB962C8B-B14F-4D97-AF65-F5344CB8AC3E}">
        <p14:creationId xmlns:p14="http://schemas.microsoft.com/office/powerpoint/2010/main" val="11977271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342900"/>
            <a:ext cx="9144000" cy="1104900"/>
          </a:xfrm>
          <a:prstGeom prst="rect">
            <a:avLst/>
          </a:prstGeo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609600" y="1524000"/>
            <a:ext cx="8059738"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171721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6725465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93725" y="342900"/>
            <a:ext cx="8212138" cy="11049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524000"/>
            <a:ext cx="3952875"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14875" y="1524000"/>
            <a:ext cx="3954463"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027853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882695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93725" y="342900"/>
            <a:ext cx="8212138" cy="11049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16074353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216284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9727213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3244957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8" name="Text Box 11"/>
          <p:cNvSpPr txBox="1">
            <a:spLocks noChangeArrowheads="1"/>
          </p:cNvSpPr>
          <p:nvPr/>
        </p:nvSpPr>
        <p:spPr bwMode="auto">
          <a:xfrm>
            <a:off x="3305175" y="6310313"/>
            <a:ext cx="4619625" cy="336550"/>
          </a:xfrm>
          <a:prstGeom prst="rect">
            <a:avLst/>
          </a:prstGeom>
          <a:noFill/>
          <a:ln>
            <a:noFill/>
          </a:ln>
          <a:extLst/>
        </p:spPr>
        <p:txBody>
          <a:bodyPr>
            <a:spAutoFit/>
          </a:bodyPr>
          <a:lstStyle>
            <a:lvl1pPr algn="ctr" eaLnBrk="0" hangingPunct="0">
              <a:defRPr sz="2000" b="1">
                <a:solidFill>
                  <a:srgbClr val="FFCC00"/>
                </a:solidFill>
                <a:latin typeface="Arial" pitchFamily="34" charset="0"/>
              </a:defRPr>
            </a:lvl1pPr>
            <a:lvl2pPr marL="742950" indent="-285750" algn="ctr" eaLnBrk="0" hangingPunct="0">
              <a:defRPr sz="2000" b="1">
                <a:solidFill>
                  <a:srgbClr val="FFCC00"/>
                </a:solidFill>
                <a:latin typeface="Arial" pitchFamily="34" charset="0"/>
              </a:defRPr>
            </a:lvl2pPr>
            <a:lvl3pPr marL="1143000" indent="-228600" algn="ctr" eaLnBrk="0" hangingPunct="0">
              <a:defRPr sz="2000" b="1">
                <a:solidFill>
                  <a:srgbClr val="FFCC00"/>
                </a:solidFill>
                <a:latin typeface="Arial" pitchFamily="34" charset="0"/>
              </a:defRPr>
            </a:lvl3pPr>
            <a:lvl4pPr marL="1600200" indent="-228600" algn="ctr" eaLnBrk="0" hangingPunct="0">
              <a:defRPr sz="2000" b="1">
                <a:solidFill>
                  <a:srgbClr val="FFCC00"/>
                </a:solidFill>
                <a:latin typeface="Arial" pitchFamily="34" charset="0"/>
              </a:defRPr>
            </a:lvl4pPr>
            <a:lvl5pPr marL="2057400" indent="-228600" algn="ctr" eaLnBrk="0" hangingPunct="0">
              <a:defRPr sz="2000" b="1">
                <a:solidFill>
                  <a:srgbClr val="FFCC00"/>
                </a:solidFill>
                <a:latin typeface="Arial" pitchFamily="34" charset="0"/>
              </a:defRPr>
            </a:lvl5pPr>
            <a:lvl6pPr marL="2514600" indent="-228600" algn="ctr" eaLnBrk="0" fontAlgn="base" hangingPunct="0">
              <a:spcBef>
                <a:spcPct val="0"/>
              </a:spcBef>
              <a:spcAft>
                <a:spcPct val="0"/>
              </a:spcAft>
              <a:defRPr sz="2000" b="1">
                <a:solidFill>
                  <a:srgbClr val="FFCC00"/>
                </a:solidFill>
                <a:latin typeface="Arial" pitchFamily="34" charset="0"/>
              </a:defRPr>
            </a:lvl6pPr>
            <a:lvl7pPr marL="2971800" indent="-228600" algn="ctr" eaLnBrk="0" fontAlgn="base" hangingPunct="0">
              <a:spcBef>
                <a:spcPct val="0"/>
              </a:spcBef>
              <a:spcAft>
                <a:spcPct val="0"/>
              </a:spcAft>
              <a:defRPr sz="2000" b="1">
                <a:solidFill>
                  <a:srgbClr val="FFCC00"/>
                </a:solidFill>
                <a:latin typeface="Arial" pitchFamily="34" charset="0"/>
              </a:defRPr>
            </a:lvl7pPr>
            <a:lvl8pPr marL="3429000" indent="-228600" algn="ctr" eaLnBrk="0" fontAlgn="base" hangingPunct="0">
              <a:spcBef>
                <a:spcPct val="0"/>
              </a:spcBef>
              <a:spcAft>
                <a:spcPct val="0"/>
              </a:spcAft>
              <a:defRPr sz="2000" b="1">
                <a:solidFill>
                  <a:srgbClr val="FFCC00"/>
                </a:solidFill>
                <a:latin typeface="Arial" pitchFamily="34" charset="0"/>
              </a:defRPr>
            </a:lvl8pPr>
            <a:lvl9pPr marL="3886200" indent="-228600" algn="ctr" eaLnBrk="0" fontAlgn="base" hangingPunct="0">
              <a:spcBef>
                <a:spcPct val="0"/>
              </a:spcBef>
              <a:spcAft>
                <a:spcPct val="0"/>
              </a:spcAft>
              <a:defRPr sz="2000" b="1">
                <a:solidFill>
                  <a:srgbClr val="FFCC00"/>
                </a:solidFill>
                <a:latin typeface="Arial" pitchFamily="34" charset="0"/>
              </a:defRPr>
            </a:lvl9pPr>
          </a:lstStyle>
          <a:p>
            <a:pPr algn="l">
              <a:defRPr/>
            </a:pPr>
            <a:endParaRPr lang="en-US" sz="1600" b="0" smtClean="0">
              <a:solidFill>
                <a:srgbClr val="FFFFFF"/>
              </a:solidFill>
              <a:latin typeface="Times New Roman" pitchFamily="18" charset="0"/>
            </a:endParaRPr>
          </a:p>
        </p:txBody>
      </p:sp>
      <p:sp>
        <p:nvSpPr>
          <p:cNvPr id="1029" name="Text Box 12"/>
          <p:cNvSpPr txBox="1">
            <a:spLocks noChangeArrowheads="1"/>
          </p:cNvSpPr>
          <p:nvPr/>
        </p:nvSpPr>
        <p:spPr bwMode="auto">
          <a:xfrm>
            <a:off x="5283200" y="6172200"/>
            <a:ext cx="1911350" cy="336550"/>
          </a:xfrm>
          <a:prstGeom prst="rect">
            <a:avLst/>
          </a:prstGeom>
          <a:noFill/>
          <a:ln>
            <a:noFill/>
          </a:ln>
          <a:extLst/>
        </p:spPr>
        <p:txBody>
          <a:bodyPr>
            <a:spAutoFit/>
          </a:bodyPr>
          <a:lstStyle>
            <a:lvl1pPr algn="ctr" eaLnBrk="0" hangingPunct="0">
              <a:defRPr sz="2000" b="1">
                <a:solidFill>
                  <a:srgbClr val="FFCC00"/>
                </a:solidFill>
                <a:latin typeface="Arial" pitchFamily="34" charset="0"/>
              </a:defRPr>
            </a:lvl1pPr>
            <a:lvl2pPr marL="742950" indent="-285750" algn="ctr" eaLnBrk="0" hangingPunct="0">
              <a:defRPr sz="2000" b="1">
                <a:solidFill>
                  <a:srgbClr val="FFCC00"/>
                </a:solidFill>
                <a:latin typeface="Arial" pitchFamily="34" charset="0"/>
              </a:defRPr>
            </a:lvl2pPr>
            <a:lvl3pPr marL="1143000" indent="-228600" algn="ctr" eaLnBrk="0" hangingPunct="0">
              <a:defRPr sz="2000" b="1">
                <a:solidFill>
                  <a:srgbClr val="FFCC00"/>
                </a:solidFill>
                <a:latin typeface="Arial" pitchFamily="34" charset="0"/>
              </a:defRPr>
            </a:lvl3pPr>
            <a:lvl4pPr marL="1600200" indent="-228600" algn="ctr" eaLnBrk="0" hangingPunct="0">
              <a:defRPr sz="2000" b="1">
                <a:solidFill>
                  <a:srgbClr val="FFCC00"/>
                </a:solidFill>
                <a:latin typeface="Arial" pitchFamily="34" charset="0"/>
              </a:defRPr>
            </a:lvl4pPr>
            <a:lvl5pPr marL="2057400" indent="-228600" algn="ctr" eaLnBrk="0" hangingPunct="0">
              <a:defRPr sz="2000" b="1">
                <a:solidFill>
                  <a:srgbClr val="FFCC00"/>
                </a:solidFill>
                <a:latin typeface="Arial" pitchFamily="34" charset="0"/>
              </a:defRPr>
            </a:lvl5pPr>
            <a:lvl6pPr marL="2514600" indent="-228600" algn="ctr" eaLnBrk="0" fontAlgn="base" hangingPunct="0">
              <a:spcBef>
                <a:spcPct val="0"/>
              </a:spcBef>
              <a:spcAft>
                <a:spcPct val="0"/>
              </a:spcAft>
              <a:defRPr sz="2000" b="1">
                <a:solidFill>
                  <a:srgbClr val="FFCC00"/>
                </a:solidFill>
                <a:latin typeface="Arial" pitchFamily="34" charset="0"/>
              </a:defRPr>
            </a:lvl6pPr>
            <a:lvl7pPr marL="2971800" indent="-228600" algn="ctr" eaLnBrk="0" fontAlgn="base" hangingPunct="0">
              <a:spcBef>
                <a:spcPct val="0"/>
              </a:spcBef>
              <a:spcAft>
                <a:spcPct val="0"/>
              </a:spcAft>
              <a:defRPr sz="2000" b="1">
                <a:solidFill>
                  <a:srgbClr val="FFCC00"/>
                </a:solidFill>
                <a:latin typeface="Arial" pitchFamily="34" charset="0"/>
              </a:defRPr>
            </a:lvl7pPr>
            <a:lvl8pPr marL="3429000" indent="-228600" algn="ctr" eaLnBrk="0" fontAlgn="base" hangingPunct="0">
              <a:spcBef>
                <a:spcPct val="0"/>
              </a:spcBef>
              <a:spcAft>
                <a:spcPct val="0"/>
              </a:spcAft>
              <a:defRPr sz="2000" b="1">
                <a:solidFill>
                  <a:srgbClr val="FFCC00"/>
                </a:solidFill>
                <a:latin typeface="Arial" pitchFamily="34" charset="0"/>
              </a:defRPr>
            </a:lvl8pPr>
            <a:lvl9pPr marL="3886200" indent="-228600" algn="ctr" eaLnBrk="0" fontAlgn="base" hangingPunct="0">
              <a:spcBef>
                <a:spcPct val="0"/>
              </a:spcBef>
              <a:spcAft>
                <a:spcPct val="0"/>
              </a:spcAft>
              <a:defRPr sz="2000" b="1">
                <a:solidFill>
                  <a:srgbClr val="FFCC00"/>
                </a:solidFill>
                <a:latin typeface="Arial" pitchFamily="34" charset="0"/>
              </a:defRPr>
            </a:lvl9pPr>
          </a:lstStyle>
          <a:p>
            <a:pPr algn="l">
              <a:defRPr/>
            </a:pPr>
            <a:endParaRPr lang="en-US" sz="1600" b="0" smtClean="0">
              <a:solidFill>
                <a:srgbClr val="FFFFFF"/>
              </a:solidFill>
              <a:latin typeface="Times New Roman" pitchFamily="18" charset="0"/>
            </a:endParaRPr>
          </a:p>
        </p:txBody>
      </p:sp>
    </p:spTree>
  </p:cSld>
  <p:clrMap bg1="dk2" tx1="lt1" bg2="dk1" tx2="lt2" accent1="accent1" accent2="accent2" accent3="accent3" accent4="accent4" accent5="accent5" accent6="accent6" hlink="hlink" folHlink="folHlink"/>
  <p:sldLayoutIdLst>
    <p:sldLayoutId id="2147483690"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Lst>
  <p:txStyles>
    <p:titleStyle>
      <a:lvl1pPr algn="ctr" rtl="0" eaLnBrk="0" fontAlgn="base" hangingPunct="0">
        <a:spcBef>
          <a:spcPct val="0"/>
        </a:spcBef>
        <a:spcAft>
          <a:spcPct val="0"/>
        </a:spcAft>
        <a:defRPr sz="2000" b="1">
          <a:solidFill>
            <a:srgbClr val="FFCC00"/>
          </a:solidFill>
          <a:latin typeface="+mj-lt"/>
          <a:ea typeface="+mj-ea"/>
          <a:cs typeface="+mj-cs"/>
        </a:defRPr>
      </a:lvl1pPr>
      <a:lvl2pPr algn="ctr" rtl="0" eaLnBrk="0" fontAlgn="base" hangingPunct="0">
        <a:spcBef>
          <a:spcPct val="0"/>
        </a:spcBef>
        <a:spcAft>
          <a:spcPct val="0"/>
        </a:spcAft>
        <a:defRPr sz="2000" b="1">
          <a:solidFill>
            <a:srgbClr val="FFCC00"/>
          </a:solidFill>
          <a:latin typeface="Arial" charset="0"/>
        </a:defRPr>
      </a:lvl2pPr>
      <a:lvl3pPr algn="ctr" rtl="0" eaLnBrk="0" fontAlgn="base" hangingPunct="0">
        <a:spcBef>
          <a:spcPct val="0"/>
        </a:spcBef>
        <a:spcAft>
          <a:spcPct val="0"/>
        </a:spcAft>
        <a:defRPr sz="2000" b="1">
          <a:solidFill>
            <a:srgbClr val="FFCC00"/>
          </a:solidFill>
          <a:latin typeface="Arial" charset="0"/>
        </a:defRPr>
      </a:lvl3pPr>
      <a:lvl4pPr algn="ctr" rtl="0" eaLnBrk="0" fontAlgn="base" hangingPunct="0">
        <a:spcBef>
          <a:spcPct val="0"/>
        </a:spcBef>
        <a:spcAft>
          <a:spcPct val="0"/>
        </a:spcAft>
        <a:defRPr sz="2000" b="1">
          <a:solidFill>
            <a:srgbClr val="FFCC00"/>
          </a:solidFill>
          <a:latin typeface="Arial" charset="0"/>
        </a:defRPr>
      </a:lvl4pPr>
      <a:lvl5pPr algn="ctr" rtl="0" eaLnBrk="0" fontAlgn="base" hangingPunct="0">
        <a:spcBef>
          <a:spcPct val="0"/>
        </a:spcBef>
        <a:spcAft>
          <a:spcPct val="0"/>
        </a:spcAft>
        <a:defRPr sz="2000" b="1">
          <a:solidFill>
            <a:srgbClr val="FFCC00"/>
          </a:solidFill>
          <a:latin typeface="Arial" charset="0"/>
        </a:defRPr>
      </a:lvl5pPr>
      <a:lvl6pPr marL="457200" algn="ctr" rtl="0" eaLnBrk="0" fontAlgn="base" hangingPunct="0">
        <a:spcBef>
          <a:spcPct val="0"/>
        </a:spcBef>
        <a:spcAft>
          <a:spcPct val="0"/>
        </a:spcAft>
        <a:defRPr sz="2000" b="1">
          <a:solidFill>
            <a:srgbClr val="FFCC00"/>
          </a:solidFill>
          <a:latin typeface="Arial" charset="0"/>
        </a:defRPr>
      </a:lvl6pPr>
      <a:lvl7pPr marL="914400" algn="ctr" rtl="0" eaLnBrk="0" fontAlgn="base" hangingPunct="0">
        <a:spcBef>
          <a:spcPct val="0"/>
        </a:spcBef>
        <a:spcAft>
          <a:spcPct val="0"/>
        </a:spcAft>
        <a:defRPr sz="2000" b="1">
          <a:solidFill>
            <a:srgbClr val="FFCC00"/>
          </a:solidFill>
          <a:latin typeface="Arial" charset="0"/>
        </a:defRPr>
      </a:lvl7pPr>
      <a:lvl8pPr marL="1371600" algn="ctr" rtl="0" eaLnBrk="0" fontAlgn="base" hangingPunct="0">
        <a:spcBef>
          <a:spcPct val="0"/>
        </a:spcBef>
        <a:spcAft>
          <a:spcPct val="0"/>
        </a:spcAft>
        <a:defRPr sz="2000" b="1">
          <a:solidFill>
            <a:srgbClr val="FFCC00"/>
          </a:solidFill>
          <a:latin typeface="Arial" charset="0"/>
        </a:defRPr>
      </a:lvl8pPr>
      <a:lvl9pPr marL="1828800" algn="ctr" rtl="0" eaLnBrk="0" fontAlgn="base" hangingPunct="0">
        <a:spcBef>
          <a:spcPct val="0"/>
        </a:spcBef>
        <a:spcAft>
          <a:spcPct val="0"/>
        </a:spcAft>
        <a:defRPr sz="2000" b="1">
          <a:solidFill>
            <a:srgbClr val="FFCC00"/>
          </a:solidFill>
          <a:latin typeface="Arial" charset="0"/>
        </a:defRPr>
      </a:lvl9pPr>
    </p:titleStyle>
    <p:bodyStyle>
      <a:lvl1pPr marL="342900" indent="-342900" algn="l" rtl="0" eaLnBrk="0" fontAlgn="base" hangingPunct="0">
        <a:spcBef>
          <a:spcPct val="0"/>
        </a:spcBef>
        <a:spcAft>
          <a:spcPct val="50000"/>
        </a:spcAft>
        <a:buClr>
          <a:schemeClr val="tx2"/>
        </a:buClr>
        <a:buSzPct val="70000"/>
        <a:buFont typeface="Monotype Sorts" pitchFamily="2" charset="2"/>
        <a:buChar char="è"/>
        <a:defRPr sz="2000">
          <a:solidFill>
            <a:schemeClr val="tx1"/>
          </a:solidFill>
          <a:latin typeface="+mn-lt"/>
          <a:ea typeface="+mn-ea"/>
          <a:cs typeface="+mn-cs"/>
        </a:defRPr>
      </a:lvl1pPr>
      <a:lvl2pPr marL="742950" indent="-285750" algn="l" rtl="0" eaLnBrk="0" fontAlgn="base" hangingPunct="0">
        <a:spcBef>
          <a:spcPct val="0"/>
        </a:spcBef>
        <a:spcAft>
          <a:spcPct val="50000"/>
        </a:spcAft>
        <a:buClr>
          <a:schemeClr val="tx2"/>
        </a:buClr>
        <a:buSzPct val="70000"/>
        <a:buFont typeface="Monotype Sorts" pitchFamily="2" charset="2"/>
        <a:buChar char="l"/>
        <a:defRPr sz="2000">
          <a:solidFill>
            <a:schemeClr val="tx1"/>
          </a:solidFill>
          <a:latin typeface="+mn-lt"/>
        </a:defRPr>
      </a:lvl2pPr>
      <a:lvl3pPr marL="1143000" indent="-228600" algn="l" rtl="0" eaLnBrk="0" fontAlgn="base" hangingPunct="0">
        <a:spcBef>
          <a:spcPct val="0"/>
        </a:spcBef>
        <a:spcAft>
          <a:spcPct val="50000"/>
        </a:spcAft>
        <a:buClr>
          <a:schemeClr val="tx2"/>
        </a:buClr>
        <a:buSzPct val="70000"/>
        <a:buFont typeface="Monotype Sorts" pitchFamily="2" charset="2"/>
        <a:buChar char="ä"/>
        <a:defRPr sz="2000">
          <a:solidFill>
            <a:schemeClr val="tx1"/>
          </a:solidFill>
          <a:latin typeface="+mn-lt"/>
        </a:defRPr>
      </a:lvl3pPr>
      <a:lvl4pPr marL="1600200" indent="-228600" algn="l" rtl="0" eaLnBrk="0" fontAlgn="base" hangingPunct="0">
        <a:spcBef>
          <a:spcPct val="0"/>
        </a:spcBef>
        <a:spcAft>
          <a:spcPct val="50000"/>
        </a:spcAft>
        <a:buClr>
          <a:schemeClr val="tx2"/>
        </a:buClr>
        <a:buSzPct val="70000"/>
        <a:buFont typeface="Monotype Sorts" pitchFamily="2" charset="2"/>
        <a:buChar char="n"/>
        <a:defRPr sz="2000">
          <a:solidFill>
            <a:schemeClr val="tx1"/>
          </a:solidFill>
          <a:latin typeface="+mn-lt"/>
        </a:defRPr>
      </a:lvl4pPr>
      <a:lvl5pPr marL="2057400" indent="-228600" algn="l" rtl="0" eaLnBrk="0" fontAlgn="base" hangingPunct="0">
        <a:spcBef>
          <a:spcPct val="0"/>
        </a:spcBef>
        <a:spcAft>
          <a:spcPct val="50000"/>
        </a:spcAft>
        <a:buClr>
          <a:schemeClr val="tx2"/>
        </a:buClr>
        <a:buSzPct val="70000"/>
        <a:buFont typeface="Monotype Sorts" pitchFamily="2" charset="2"/>
        <a:buChar char="è"/>
        <a:defRPr sz="2000">
          <a:solidFill>
            <a:schemeClr val="tx1"/>
          </a:solidFill>
          <a:latin typeface="+mn-lt"/>
        </a:defRPr>
      </a:lvl5pPr>
      <a:lvl6pPr marL="2514600" indent="-228600" algn="l" rtl="0" eaLnBrk="0" fontAlgn="base" hangingPunct="0">
        <a:spcBef>
          <a:spcPct val="0"/>
        </a:spcBef>
        <a:spcAft>
          <a:spcPct val="50000"/>
        </a:spcAft>
        <a:buClr>
          <a:schemeClr val="tx2"/>
        </a:buClr>
        <a:buSzPct val="70000"/>
        <a:buFont typeface="Monotype Sorts" pitchFamily="2" charset="2"/>
        <a:buChar char="è"/>
        <a:defRPr sz="2000">
          <a:solidFill>
            <a:schemeClr val="tx1"/>
          </a:solidFill>
          <a:latin typeface="+mn-lt"/>
        </a:defRPr>
      </a:lvl6pPr>
      <a:lvl7pPr marL="2971800" indent="-228600" algn="l" rtl="0" eaLnBrk="0" fontAlgn="base" hangingPunct="0">
        <a:spcBef>
          <a:spcPct val="0"/>
        </a:spcBef>
        <a:spcAft>
          <a:spcPct val="50000"/>
        </a:spcAft>
        <a:buClr>
          <a:schemeClr val="tx2"/>
        </a:buClr>
        <a:buSzPct val="70000"/>
        <a:buFont typeface="Monotype Sorts" pitchFamily="2" charset="2"/>
        <a:buChar char="è"/>
        <a:defRPr sz="2000">
          <a:solidFill>
            <a:schemeClr val="tx1"/>
          </a:solidFill>
          <a:latin typeface="+mn-lt"/>
        </a:defRPr>
      </a:lvl7pPr>
      <a:lvl8pPr marL="3429000" indent="-228600" algn="l" rtl="0" eaLnBrk="0" fontAlgn="base" hangingPunct="0">
        <a:spcBef>
          <a:spcPct val="0"/>
        </a:spcBef>
        <a:spcAft>
          <a:spcPct val="50000"/>
        </a:spcAft>
        <a:buClr>
          <a:schemeClr val="tx2"/>
        </a:buClr>
        <a:buSzPct val="70000"/>
        <a:buFont typeface="Monotype Sorts" pitchFamily="2" charset="2"/>
        <a:buChar char="è"/>
        <a:defRPr sz="2000">
          <a:solidFill>
            <a:schemeClr val="tx1"/>
          </a:solidFill>
          <a:latin typeface="+mn-lt"/>
        </a:defRPr>
      </a:lvl8pPr>
      <a:lvl9pPr marL="3886200" indent="-228600" algn="l" rtl="0" eaLnBrk="0" fontAlgn="base" hangingPunct="0">
        <a:spcBef>
          <a:spcPct val="0"/>
        </a:spcBef>
        <a:spcAft>
          <a:spcPct val="50000"/>
        </a:spcAft>
        <a:buClr>
          <a:schemeClr val="tx2"/>
        </a:buClr>
        <a:buSzPct val="70000"/>
        <a:buFont typeface="Monotype Sorts" pitchFamily="2" charset="2"/>
        <a:buChar char="è"/>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0.xml.rels>&#65279;<?xml version="1.0" encoding="utf-8"?><Relationships xmlns="http://schemas.openxmlformats.org/package/2006/relationships"><Relationship Type="http://schemas.openxmlformats.org/officeDocument/2006/relationships/slideLayout" Target="/ppt/slideLayouts/slideLayout12.xml" Id="R50bb83474bd74028" /><Relationship Type="http://schemas.openxmlformats.org/officeDocument/2006/relationships/chart" Target="/ppt/slides/charts/chart10.xml" Id="rId3" /><Relationship Type="http://schemas.openxmlformats.org/officeDocument/2006/relationships/notesSlide" Target="/ppt/notesSlides/notesSlide10.xml" Id="R10664185bab64639" /></Relationships>
</file>

<file path=ppt/slides/_rels/slide100.xml.rels>&#65279;<?xml version="1.0" encoding="utf-8"?><Relationships xmlns="http://schemas.openxmlformats.org/package/2006/relationships"><Relationship Type="http://schemas.openxmlformats.org/officeDocument/2006/relationships/slideLayout" Target="/ppt/slideLayouts/slideLayout12.xml" Id="R64e41f1e2f024429" /><Relationship Type="http://schemas.openxmlformats.org/officeDocument/2006/relationships/chart" Target="/ppt/slides/charts/chart100.xml" Id="rId3" /><Relationship Type="http://schemas.openxmlformats.org/officeDocument/2006/relationships/notesSlide" Target="/ppt/notesSlides/notesSlide100.xml" Id="R0723f865287243ae" /></Relationships>
</file>

<file path=ppt/slides/_rels/slide11.xml.rels>&#65279;<?xml version="1.0" encoding="utf-8"?><Relationships xmlns="http://schemas.openxmlformats.org/package/2006/relationships"><Relationship Type="http://schemas.openxmlformats.org/officeDocument/2006/relationships/slideLayout" Target="/ppt/slideLayouts/slideLayout12.xml" Id="R58f173e4dffd43ee" /><Relationship Type="http://schemas.openxmlformats.org/officeDocument/2006/relationships/chart" Target="/ppt/slides/charts/chart11.xml" Id="rId3" /><Relationship Type="http://schemas.openxmlformats.org/officeDocument/2006/relationships/notesSlide" Target="/ppt/notesSlides/notesSlide11.xml" Id="Rbdf3b875ddd34911" /></Relationships>
</file>

<file path=ppt/slides/_rels/slide12.xml.rels>&#65279;<?xml version="1.0" encoding="utf-8"?><Relationships xmlns="http://schemas.openxmlformats.org/package/2006/relationships"><Relationship Type="http://schemas.openxmlformats.org/officeDocument/2006/relationships/slideLayout" Target="/ppt/slideLayouts/slideLayout12.xml" Id="R19e75b6ed39d4894" /><Relationship Type="http://schemas.openxmlformats.org/officeDocument/2006/relationships/chart" Target="/ppt/slides/charts/chart12.xml" Id="rId3" /><Relationship Type="http://schemas.openxmlformats.org/officeDocument/2006/relationships/notesSlide" Target="/ppt/notesSlides/notesSlide12.xml" Id="Rbc2be8084ea44360" /></Relationships>
</file>

<file path=ppt/slides/_rels/slide13.xml.rels>&#65279;<?xml version="1.0" encoding="utf-8"?><Relationships xmlns="http://schemas.openxmlformats.org/package/2006/relationships"><Relationship Type="http://schemas.openxmlformats.org/officeDocument/2006/relationships/slideLayout" Target="/ppt/slideLayouts/slideLayout12.xml" Id="R39c2c188bbde423d" /><Relationship Type="http://schemas.openxmlformats.org/officeDocument/2006/relationships/chart" Target="/ppt/slides/charts/chart13.xml" Id="rId3" /><Relationship Type="http://schemas.openxmlformats.org/officeDocument/2006/relationships/notesSlide" Target="/ppt/notesSlides/notesSlide13.xml" Id="R8821fd5c25aa4359" /></Relationships>
</file>

<file path=ppt/slides/_rels/slide14.xml.rels>&#65279;<?xml version="1.0" encoding="utf-8"?><Relationships xmlns="http://schemas.openxmlformats.org/package/2006/relationships"><Relationship Type="http://schemas.openxmlformats.org/officeDocument/2006/relationships/slideLayout" Target="/ppt/slideLayouts/slideLayout12.xml" Id="Rd584baf04b7f43a9" /><Relationship Type="http://schemas.openxmlformats.org/officeDocument/2006/relationships/chart" Target="/ppt/slides/charts/chart14.xml" Id="rId3" /><Relationship Type="http://schemas.openxmlformats.org/officeDocument/2006/relationships/notesSlide" Target="/ppt/notesSlides/notesSlide14.xml" Id="R87f8001f40ca4420" /></Relationships>
</file>

<file path=ppt/slides/_rels/slide15.xml.rels>&#65279;<?xml version="1.0" encoding="utf-8"?><Relationships xmlns="http://schemas.openxmlformats.org/package/2006/relationships"><Relationship Type="http://schemas.openxmlformats.org/officeDocument/2006/relationships/slideLayout" Target="/ppt/slideLayouts/slideLayout12.xml" Id="Rea17537ea140458d" /><Relationship Type="http://schemas.openxmlformats.org/officeDocument/2006/relationships/chart" Target="/ppt/slides/charts/chart15.xml" Id="rId3" /><Relationship Type="http://schemas.openxmlformats.org/officeDocument/2006/relationships/notesSlide" Target="/ppt/notesSlides/notesSlide15.xml" Id="R772888477c1c4065" /></Relationships>
</file>

<file path=ppt/slides/_rels/slide16.xml.rels>&#65279;<?xml version="1.0" encoding="utf-8"?><Relationships xmlns="http://schemas.openxmlformats.org/package/2006/relationships"><Relationship Type="http://schemas.openxmlformats.org/officeDocument/2006/relationships/slideLayout" Target="/ppt/slideLayouts/slideLayout12.xml" Id="R37965cf0847c470e" /><Relationship Type="http://schemas.openxmlformats.org/officeDocument/2006/relationships/chart" Target="/ppt/slides/charts/chart16.xml" Id="rId3" /><Relationship Type="http://schemas.openxmlformats.org/officeDocument/2006/relationships/notesSlide" Target="/ppt/notesSlides/notesSlide16.xml" Id="Rffd134937cd34613" /></Relationships>
</file>

<file path=ppt/slides/_rels/slide17.xml.rels>&#65279;<?xml version="1.0" encoding="utf-8"?><Relationships xmlns="http://schemas.openxmlformats.org/package/2006/relationships"><Relationship Type="http://schemas.openxmlformats.org/officeDocument/2006/relationships/slideLayout" Target="/ppt/slideLayouts/slideLayout12.xml" Id="R9f399fc4496a4763" /><Relationship Type="http://schemas.openxmlformats.org/officeDocument/2006/relationships/chart" Target="/ppt/slides/charts/chart17.xml" Id="rId3" /><Relationship Type="http://schemas.openxmlformats.org/officeDocument/2006/relationships/notesSlide" Target="/ppt/notesSlides/notesSlide17.xml" Id="R5550decc50504565" /></Relationships>
</file>

<file path=ppt/slides/_rels/slide18.xml.rels>&#65279;<?xml version="1.0" encoding="utf-8"?><Relationships xmlns="http://schemas.openxmlformats.org/package/2006/relationships"><Relationship Type="http://schemas.openxmlformats.org/officeDocument/2006/relationships/slideLayout" Target="/ppt/slideLayouts/slideLayout12.xml" Id="R2211a77831e04d25" /><Relationship Type="http://schemas.openxmlformats.org/officeDocument/2006/relationships/chart" Target="/ppt/slides/charts/chart18.xml" Id="rId3" /><Relationship Type="http://schemas.openxmlformats.org/officeDocument/2006/relationships/notesSlide" Target="/ppt/notesSlides/notesSlide18.xml" Id="R6bd2d9f4cf314738" /></Relationships>
</file>

<file path=ppt/slides/_rels/slide19.xml.rels>&#65279;<?xml version="1.0" encoding="utf-8"?><Relationships xmlns="http://schemas.openxmlformats.org/package/2006/relationships"><Relationship Type="http://schemas.openxmlformats.org/officeDocument/2006/relationships/slideLayout" Target="/ppt/slideLayouts/slideLayout12.xml" Id="Rab40fdce88ff460f" /><Relationship Type="http://schemas.openxmlformats.org/officeDocument/2006/relationships/chart" Target="/ppt/slides/charts/chart19.xml" Id="rId3" /><Relationship Type="http://schemas.openxmlformats.org/officeDocument/2006/relationships/notesSlide" Target="/ppt/notesSlides/notesSlide19.xml" Id="R2066e8796e8548c4" /></Relationships>
</file>

<file path=ppt/slides/_rels/slide1a.xml.rels>&#65279;<?xml version="1.0" encoding="utf-8"?><Relationships xmlns="http://schemas.openxmlformats.org/package/2006/relationships"><Relationship Type="http://schemas.openxmlformats.org/officeDocument/2006/relationships/slideLayout" Target="/ppt/slideLayouts/slideLayout12.xml" Id="R156847923bf64da3" /><Relationship Type="http://schemas.openxmlformats.org/officeDocument/2006/relationships/chart" Target="/ppt/slides/charts/chart1a.xml" Id="rId3" /><Relationship Type="http://schemas.openxmlformats.org/officeDocument/2006/relationships/notesSlide" Target="/ppt/notesSlides/notesSlide1a.xml" Id="R1722c0cee1124cf0" /></Relationships>
</file>

<file path=ppt/slides/_rels/slide1b.xml.rels>&#65279;<?xml version="1.0" encoding="utf-8"?><Relationships xmlns="http://schemas.openxmlformats.org/package/2006/relationships"><Relationship Type="http://schemas.openxmlformats.org/officeDocument/2006/relationships/slideLayout" Target="/ppt/slideLayouts/slideLayout12.xml" Id="R1669fe3904b547c7" /><Relationship Type="http://schemas.openxmlformats.org/officeDocument/2006/relationships/chart" Target="/ppt/slides/charts/chart1b.xml" Id="rId3" /><Relationship Type="http://schemas.openxmlformats.org/officeDocument/2006/relationships/notesSlide" Target="/ppt/notesSlides/notesSlide1b.xml" Id="Re901923cde96452b" /></Relationships>
</file>

<file path=ppt/slides/_rels/slide1c.xml.rels>&#65279;<?xml version="1.0" encoding="utf-8"?><Relationships xmlns="http://schemas.openxmlformats.org/package/2006/relationships"><Relationship Type="http://schemas.openxmlformats.org/officeDocument/2006/relationships/slideLayout" Target="/ppt/slideLayouts/slideLayout12.xml" Id="Rb05f354b6d00464e" /><Relationship Type="http://schemas.openxmlformats.org/officeDocument/2006/relationships/chart" Target="/ppt/slides/charts/chart1c.xml" Id="rId3" /><Relationship Type="http://schemas.openxmlformats.org/officeDocument/2006/relationships/notesSlide" Target="/ppt/notesSlides/notesSlide1c.xml" Id="R4188d01ea29147d4" /></Relationships>
</file>

<file path=ppt/slides/_rels/slide1d.xml.rels>&#65279;<?xml version="1.0" encoding="utf-8"?><Relationships xmlns="http://schemas.openxmlformats.org/package/2006/relationships"><Relationship Type="http://schemas.openxmlformats.org/officeDocument/2006/relationships/slideLayout" Target="/ppt/slideLayouts/slideLayout12.xml" Id="R91921bd0f8284ba7" /><Relationship Type="http://schemas.openxmlformats.org/officeDocument/2006/relationships/chart" Target="/ppt/slides/charts/chart1d.xml" Id="rId3" /><Relationship Type="http://schemas.openxmlformats.org/officeDocument/2006/relationships/notesSlide" Target="/ppt/notesSlides/notesSlide1d.xml" Id="R73fab908057b42b1" /></Relationships>
</file>

<file path=ppt/slides/_rels/slide1e.xml.rels>&#65279;<?xml version="1.0" encoding="utf-8"?><Relationships xmlns="http://schemas.openxmlformats.org/package/2006/relationships"><Relationship Type="http://schemas.openxmlformats.org/officeDocument/2006/relationships/slideLayout" Target="/ppt/slideLayouts/slideLayout12.xml" Id="R2820cfe1962b4c9c" /><Relationship Type="http://schemas.openxmlformats.org/officeDocument/2006/relationships/chart" Target="/ppt/slides/charts/chart1e.xml" Id="rId3" /><Relationship Type="http://schemas.openxmlformats.org/officeDocument/2006/relationships/notesSlide" Target="/ppt/notesSlides/notesSlide1e.xml" Id="R639ede2d3d404fa0" /></Relationships>
</file>

<file path=ppt/slides/_rels/slide1f.xml.rels>&#65279;<?xml version="1.0" encoding="utf-8"?><Relationships xmlns="http://schemas.openxmlformats.org/package/2006/relationships"><Relationship Type="http://schemas.openxmlformats.org/officeDocument/2006/relationships/slideLayout" Target="/ppt/slideLayouts/slideLayout12.xml" Id="R4397a567de184a87" /><Relationship Type="http://schemas.openxmlformats.org/officeDocument/2006/relationships/chart" Target="/ppt/slides/charts/chart1f.xml" Id="rId3" /><Relationship Type="http://schemas.openxmlformats.org/officeDocument/2006/relationships/notesSlide" Target="/ppt/notesSlides/notesSlide1f.xml" Id="R09c236c56f784cf2" /></Relationships>
</file>

<file path=ppt/slides/_rels/slide20.xml.rels>&#65279;<?xml version="1.0" encoding="utf-8"?><Relationships xmlns="http://schemas.openxmlformats.org/package/2006/relationships"><Relationship Type="http://schemas.openxmlformats.org/officeDocument/2006/relationships/slideLayout" Target="/ppt/slideLayouts/slideLayout12.xml" Id="R71a986df2b41441b" /><Relationship Type="http://schemas.openxmlformats.org/officeDocument/2006/relationships/chart" Target="/ppt/slides/charts/chart20.xml" Id="rId3" /><Relationship Type="http://schemas.openxmlformats.org/officeDocument/2006/relationships/notesSlide" Target="/ppt/notesSlides/notesSlide20.xml" Id="R63bd33eaafad41bc" /></Relationships>
</file>

<file path=ppt/slides/_rels/slide21.xml.rels>&#65279;<?xml version="1.0" encoding="utf-8"?><Relationships xmlns="http://schemas.openxmlformats.org/package/2006/relationships"><Relationship Type="http://schemas.openxmlformats.org/officeDocument/2006/relationships/slideLayout" Target="/ppt/slideLayouts/slideLayout12.xml" Id="Rfe045c71f0fa47fc" /><Relationship Type="http://schemas.openxmlformats.org/officeDocument/2006/relationships/chart" Target="/ppt/slides/charts/chart21.xml" Id="rId3" /><Relationship Type="http://schemas.openxmlformats.org/officeDocument/2006/relationships/notesSlide" Target="/ppt/notesSlides/notesSlide21.xml" Id="R398024a6a3064d14" /></Relationships>
</file>

<file path=ppt/slides/_rels/slide22.xml.rels>&#65279;<?xml version="1.0" encoding="utf-8"?><Relationships xmlns="http://schemas.openxmlformats.org/package/2006/relationships"><Relationship Type="http://schemas.openxmlformats.org/officeDocument/2006/relationships/slideLayout" Target="/ppt/slideLayouts/slideLayout12.xml" Id="Rce8ef4a6bcca4243" /><Relationship Type="http://schemas.openxmlformats.org/officeDocument/2006/relationships/chart" Target="/ppt/slides/charts/chart22.xml" Id="rId3" /><Relationship Type="http://schemas.openxmlformats.org/officeDocument/2006/relationships/notesSlide" Target="/ppt/notesSlides/notesSlide22.xml" Id="R94aea852538b4788" /></Relationships>
</file>

<file path=ppt/slides/_rels/slide23.xml.rels>&#65279;<?xml version="1.0" encoding="utf-8"?><Relationships xmlns="http://schemas.openxmlformats.org/package/2006/relationships"><Relationship Type="http://schemas.openxmlformats.org/officeDocument/2006/relationships/slideLayout" Target="/ppt/slideLayouts/slideLayout12.xml" Id="R74634be90461479e" /><Relationship Type="http://schemas.openxmlformats.org/officeDocument/2006/relationships/chart" Target="/ppt/slides/charts/chart23.xml" Id="rId3" /><Relationship Type="http://schemas.openxmlformats.org/officeDocument/2006/relationships/notesSlide" Target="/ppt/notesSlides/notesSlide23.xml" Id="Rcd17cfbd98574aef" /></Relationships>
</file>

<file path=ppt/slides/_rels/slide24.xml.rels>&#65279;<?xml version="1.0" encoding="utf-8"?><Relationships xmlns="http://schemas.openxmlformats.org/package/2006/relationships"><Relationship Type="http://schemas.openxmlformats.org/officeDocument/2006/relationships/slideLayout" Target="/ppt/slideLayouts/slideLayout12.xml" Id="R948424017492435e" /><Relationship Type="http://schemas.openxmlformats.org/officeDocument/2006/relationships/chart" Target="/ppt/slides/charts/chart24.xml" Id="rId3" /><Relationship Type="http://schemas.openxmlformats.org/officeDocument/2006/relationships/notesSlide" Target="/ppt/notesSlides/notesSlide24.xml" Id="R732c06ad169344f1" /></Relationships>
</file>

<file path=ppt/slides/_rels/slide25.xml.rels>&#65279;<?xml version="1.0" encoding="utf-8"?><Relationships xmlns="http://schemas.openxmlformats.org/package/2006/relationships"><Relationship Type="http://schemas.openxmlformats.org/officeDocument/2006/relationships/slideLayout" Target="/ppt/slideLayouts/slideLayout12.xml" Id="R737126f6f162480e" /><Relationship Type="http://schemas.openxmlformats.org/officeDocument/2006/relationships/chart" Target="/ppt/slides/charts/chart25.xml" Id="rId3" /><Relationship Type="http://schemas.openxmlformats.org/officeDocument/2006/relationships/notesSlide" Target="/ppt/notesSlides/notesSlide25.xml" Id="R7cf3d994d1e14b35" /></Relationships>
</file>

<file path=ppt/slides/_rels/slide26.xml.rels>&#65279;<?xml version="1.0" encoding="utf-8"?><Relationships xmlns="http://schemas.openxmlformats.org/package/2006/relationships"><Relationship Type="http://schemas.openxmlformats.org/officeDocument/2006/relationships/slideLayout" Target="/ppt/slideLayouts/slideLayout12.xml" Id="R32c947c336ee4f04" /><Relationship Type="http://schemas.openxmlformats.org/officeDocument/2006/relationships/chart" Target="/ppt/slides/charts/chart26.xml" Id="rId3" /><Relationship Type="http://schemas.openxmlformats.org/officeDocument/2006/relationships/notesSlide" Target="/ppt/notesSlides/notesSlide26.xml" Id="R52ab01b7092c419e" /></Relationships>
</file>

<file path=ppt/slides/_rels/slide27.xml.rels>&#65279;<?xml version="1.0" encoding="utf-8"?><Relationships xmlns="http://schemas.openxmlformats.org/package/2006/relationships"><Relationship Type="http://schemas.openxmlformats.org/officeDocument/2006/relationships/slideLayout" Target="/ppt/slideLayouts/slideLayout12.xml" Id="Re4cd25f90c8a4f07" /><Relationship Type="http://schemas.openxmlformats.org/officeDocument/2006/relationships/chart" Target="/ppt/slides/charts/chart27.xml" Id="rId3" /><Relationship Type="http://schemas.openxmlformats.org/officeDocument/2006/relationships/notesSlide" Target="/ppt/notesSlides/notesSlide27.xml" Id="Rd953b1f5e16b46f3" /></Relationships>
</file>

<file path=ppt/slides/_rels/slide28.xml.rels>&#65279;<?xml version="1.0" encoding="utf-8"?><Relationships xmlns="http://schemas.openxmlformats.org/package/2006/relationships"><Relationship Type="http://schemas.openxmlformats.org/officeDocument/2006/relationships/slideLayout" Target="/ppt/slideLayouts/slideLayout12.xml" Id="R5bd1ea3506ee41e9" /><Relationship Type="http://schemas.openxmlformats.org/officeDocument/2006/relationships/chart" Target="/ppt/slides/charts/chart28.xml" Id="rId3" /><Relationship Type="http://schemas.openxmlformats.org/officeDocument/2006/relationships/notesSlide" Target="/ppt/notesSlides/notesSlide28.xml" Id="R5d32cf6e38df4d09" /></Relationships>
</file>

<file path=ppt/slides/_rels/slide29.xml.rels>&#65279;<?xml version="1.0" encoding="utf-8"?><Relationships xmlns="http://schemas.openxmlformats.org/package/2006/relationships"><Relationship Type="http://schemas.openxmlformats.org/officeDocument/2006/relationships/slideLayout" Target="/ppt/slideLayouts/slideLayout12.xml" Id="R1e6bea82f4fb446e" /><Relationship Type="http://schemas.openxmlformats.org/officeDocument/2006/relationships/chart" Target="/ppt/slides/charts/chart29.xml" Id="rId3" /><Relationship Type="http://schemas.openxmlformats.org/officeDocument/2006/relationships/notesSlide" Target="/ppt/notesSlides/notesSlide29.xml" Id="R005252222b7b4f9f" /></Relationships>
</file>

<file path=ppt/slides/_rels/slide2a.xml.rels>&#65279;<?xml version="1.0" encoding="utf-8"?><Relationships xmlns="http://schemas.openxmlformats.org/package/2006/relationships"><Relationship Type="http://schemas.openxmlformats.org/officeDocument/2006/relationships/slideLayout" Target="/ppt/slideLayouts/slideLayout12.xml" Id="Rfdef7c98dc6b4928" /><Relationship Type="http://schemas.openxmlformats.org/officeDocument/2006/relationships/chart" Target="/ppt/slides/charts/chart2a.xml" Id="rId3" /><Relationship Type="http://schemas.openxmlformats.org/officeDocument/2006/relationships/notesSlide" Target="/ppt/notesSlides/notesSlide2a.xml" Id="R298006e0ea5b4801" /></Relationships>
</file>

<file path=ppt/slides/_rels/slide2b.xml.rels>&#65279;<?xml version="1.0" encoding="utf-8"?><Relationships xmlns="http://schemas.openxmlformats.org/package/2006/relationships"><Relationship Type="http://schemas.openxmlformats.org/officeDocument/2006/relationships/slideLayout" Target="/ppt/slideLayouts/slideLayout12.xml" Id="R8d5a30578096411c" /><Relationship Type="http://schemas.openxmlformats.org/officeDocument/2006/relationships/chart" Target="/ppt/slides/charts/chart2b.xml" Id="rId3" /><Relationship Type="http://schemas.openxmlformats.org/officeDocument/2006/relationships/notesSlide" Target="/ppt/notesSlides/notesSlide2b.xml" Id="Rf3ac3688242044c9" /></Relationships>
</file>

<file path=ppt/slides/_rels/slide2c.xml.rels>&#65279;<?xml version="1.0" encoding="utf-8"?><Relationships xmlns="http://schemas.openxmlformats.org/package/2006/relationships"><Relationship Type="http://schemas.openxmlformats.org/officeDocument/2006/relationships/slideLayout" Target="/ppt/slideLayouts/slideLayout12.xml" Id="R04ef8ac635454f7f" /><Relationship Type="http://schemas.openxmlformats.org/officeDocument/2006/relationships/chart" Target="/ppt/slides/charts/chart2c.xml" Id="rId3" /><Relationship Type="http://schemas.openxmlformats.org/officeDocument/2006/relationships/notesSlide" Target="/ppt/notesSlides/notesSlide2c.xml" Id="Rd1b7d57ef45346ca" /></Relationships>
</file>

<file path=ppt/slides/_rels/slide2d.xml.rels>&#65279;<?xml version="1.0" encoding="utf-8"?><Relationships xmlns="http://schemas.openxmlformats.org/package/2006/relationships"><Relationship Type="http://schemas.openxmlformats.org/officeDocument/2006/relationships/slideLayout" Target="/ppt/slideLayouts/slideLayout12.xml" Id="R05ff1c3e9eba4af1" /><Relationship Type="http://schemas.openxmlformats.org/officeDocument/2006/relationships/chart" Target="/ppt/slides/charts/chart2d.xml" Id="rId3" /><Relationship Type="http://schemas.openxmlformats.org/officeDocument/2006/relationships/notesSlide" Target="/ppt/notesSlides/notesSlide2d.xml" Id="Re8ae0a2b7f474123" /></Relationships>
</file>

<file path=ppt/slides/_rels/slide2e.xml.rels>&#65279;<?xml version="1.0" encoding="utf-8"?><Relationships xmlns="http://schemas.openxmlformats.org/package/2006/relationships"><Relationship Type="http://schemas.openxmlformats.org/officeDocument/2006/relationships/slideLayout" Target="/ppt/slideLayouts/slideLayout12.xml" Id="R2fdf22f24ea14c5a" /><Relationship Type="http://schemas.openxmlformats.org/officeDocument/2006/relationships/chart" Target="/ppt/slides/charts/chart2e.xml" Id="rId3" /><Relationship Type="http://schemas.openxmlformats.org/officeDocument/2006/relationships/notesSlide" Target="/ppt/notesSlides/notesSlide2e.xml" Id="R57e1471518844a5b" /></Relationships>
</file>

<file path=ppt/slides/_rels/slide2f.xml.rels>&#65279;<?xml version="1.0" encoding="utf-8"?><Relationships xmlns="http://schemas.openxmlformats.org/package/2006/relationships"><Relationship Type="http://schemas.openxmlformats.org/officeDocument/2006/relationships/slideLayout" Target="/ppt/slideLayouts/slideLayout12.xml" Id="R4137da2faf4c4e69" /><Relationship Type="http://schemas.openxmlformats.org/officeDocument/2006/relationships/chart" Target="/ppt/slides/charts/chart2f.xml" Id="rId3" /><Relationship Type="http://schemas.openxmlformats.org/officeDocument/2006/relationships/notesSlide" Target="/ppt/notesSlides/notesSlide2f.xml" Id="Rf577d1105cbc4a66" /></Relationships>
</file>

<file path=ppt/slides/_rels/slide3.xml.rels>&#65279;<?xml version="1.0" encoding="utf-8"?><Relationships xmlns="http://schemas.openxmlformats.org/package/2006/relationships"><Relationship Type="http://schemas.openxmlformats.org/officeDocument/2006/relationships/slideLayout" Target="/ppt/slideLayouts/slideLayout12.xml" Id="R25297e3451af4b3d" /><Relationship Type="http://schemas.openxmlformats.org/officeDocument/2006/relationships/chart" Target="/ppt/slides/charts/chart3.xml" Id="rId3" /><Relationship Type="http://schemas.openxmlformats.org/officeDocument/2006/relationships/notesSlide" Target="/ppt/notesSlides/notesSlide3.xml" Id="R76285dda6dfc4de0" /></Relationships>
</file>

<file path=ppt/slides/_rels/slide30.xml.rels>&#65279;<?xml version="1.0" encoding="utf-8"?><Relationships xmlns="http://schemas.openxmlformats.org/package/2006/relationships"><Relationship Type="http://schemas.openxmlformats.org/officeDocument/2006/relationships/slideLayout" Target="/ppt/slideLayouts/slideLayout12.xml" Id="R2e6039f4b97e457a" /><Relationship Type="http://schemas.openxmlformats.org/officeDocument/2006/relationships/chart" Target="/ppt/slides/charts/chart30.xml" Id="rId3" /><Relationship Type="http://schemas.openxmlformats.org/officeDocument/2006/relationships/notesSlide" Target="/ppt/notesSlides/notesSlide30.xml" Id="R9698dbae04e94587" /></Relationships>
</file>

<file path=ppt/slides/_rels/slide31.xml.rels>&#65279;<?xml version="1.0" encoding="utf-8"?><Relationships xmlns="http://schemas.openxmlformats.org/package/2006/relationships"><Relationship Type="http://schemas.openxmlformats.org/officeDocument/2006/relationships/slideLayout" Target="/ppt/slideLayouts/slideLayout12.xml" Id="R81de0eeb0622458f" /><Relationship Type="http://schemas.openxmlformats.org/officeDocument/2006/relationships/chart" Target="/ppt/slides/charts/chart31.xml" Id="rId3" /><Relationship Type="http://schemas.openxmlformats.org/officeDocument/2006/relationships/notesSlide" Target="/ppt/notesSlides/notesSlide31.xml" Id="Rcaea8ed62c8948d1" /></Relationships>
</file>

<file path=ppt/slides/_rels/slide32.xml.rels>&#65279;<?xml version="1.0" encoding="utf-8"?><Relationships xmlns="http://schemas.openxmlformats.org/package/2006/relationships"><Relationship Type="http://schemas.openxmlformats.org/officeDocument/2006/relationships/slideLayout" Target="/ppt/slideLayouts/slideLayout12.xml" Id="Rad77aaceb2b34e2d" /><Relationship Type="http://schemas.openxmlformats.org/officeDocument/2006/relationships/chart" Target="/ppt/slides/charts/chart32.xml" Id="rId3" /><Relationship Type="http://schemas.openxmlformats.org/officeDocument/2006/relationships/notesSlide" Target="/ppt/notesSlides/notesSlide32.xml" Id="R2e388c08a4c74719" /></Relationships>
</file>

<file path=ppt/slides/_rels/slide33.xml.rels>&#65279;<?xml version="1.0" encoding="utf-8"?><Relationships xmlns="http://schemas.openxmlformats.org/package/2006/relationships"><Relationship Type="http://schemas.openxmlformats.org/officeDocument/2006/relationships/slideLayout" Target="/ppt/slideLayouts/slideLayout12.xml" Id="R945cd02a42264770" /><Relationship Type="http://schemas.openxmlformats.org/officeDocument/2006/relationships/chart" Target="/ppt/slides/charts/chart33.xml" Id="rId3" /><Relationship Type="http://schemas.openxmlformats.org/officeDocument/2006/relationships/notesSlide" Target="/ppt/notesSlides/notesSlide33.xml" Id="Rb80b9c6276fa4cb0" /></Relationships>
</file>

<file path=ppt/slides/_rels/slide34.xml.rels>&#65279;<?xml version="1.0" encoding="utf-8"?><Relationships xmlns="http://schemas.openxmlformats.org/package/2006/relationships"><Relationship Type="http://schemas.openxmlformats.org/officeDocument/2006/relationships/slideLayout" Target="/ppt/slideLayouts/slideLayout12.xml" Id="R45dc3366e1134302" /><Relationship Type="http://schemas.openxmlformats.org/officeDocument/2006/relationships/chart" Target="/ppt/slides/charts/chart34.xml" Id="rId3" /><Relationship Type="http://schemas.openxmlformats.org/officeDocument/2006/relationships/notesSlide" Target="/ppt/notesSlides/notesSlide34.xml" Id="R9e535441e3414136" /></Relationships>
</file>

<file path=ppt/slides/_rels/slide35.xml.rels>&#65279;<?xml version="1.0" encoding="utf-8"?><Relationships xmlns="http://schemas.openxmlformats.org/package/2006/relationships"><Relationship Type="http://schemas.openxmlformats.org/officeDocument/2006/relationships/slideLayout" Target="/ppt/slideLayouts/slideLayout12.xml" Id="R1cd8869653e2487e" /><Relationship Type="http://schemas.openxmlformats.org/officeDocument/2006/relationships/chart" Target="/ppt/slides/charts/chart35.xml" Id="rId3" /><Relationship Type="http://schemas.openxmlformats.org/officeDocument/2006/relationships/notesSlide" Target="/ppt/notesSlides/notesSlide35.xml" Id="Rda32c4f1f0624ae9" /></Relationships>
</file>

<file path=ppt/slides/_rels/slide36.xml.rels>&#65279;<?xml version="1.0" encoding="utf-8"?><Relationships xmlns="http://schemas.openxmlformats.org/package/2006/relationships"><Relationship Type="http://schemas.openxmlformats.org/officeDocument/2006/relationships/slideLayout" Target="/ppt/slideLayouts/slideLayout12.xml" Id="Rc9088aa51760473d" /><Relationship Type="http://schemas.openxmlformats.org/officeDocument/2006/relationships/chart" Target="/ppt/slides/charts/chart36.xml" Id="rId3" /><Relationship Type="http://schemas.openxmlformats.org/officeDocument/2006/relationships/notesSlide" Target="/ppt/notesSlides/notesSlide36.xml" Id="R1f985f01f05d401f" /></Relationships>
</file>

<file path=ppt/slides/_rels/slide37.xml.rels>&#65279;<?xml version="1.0" encoding="utf-8"?><Relationships xmlns="http://schemas.openxmlformats.org/package/2006/relationships"><Relationship Type="http://schemas.openxmlformats.org/officeDocument/2006/relationships/slideLayout" Target="/ppt/slideLayouts/slideLayout12.xml" Id="R2476725404364772" /><Relationship Type="http://schemas.openxmlformats.org/officeDocument/2006/relationships/chart" Target="/ppt/slides/charts/chart37.xml" Id="rId3" /><Relationship Type="http://schemas.openxmlformats.org/officeDocument/2006/relationships/notesSlide" Target="/ppt/notesSlides/notesSlide37.xml" Id="R828eeea067384b43" /></Relationships>
</file>

<file path=ppt/slides/_rels/slide38.xml.rels>&#65279;<?xml version="1.0" encoding="utf-8"?><Relationships xmlns="http://schemas.openxmlformats.org/package/2006/relationships"><Relationship Type="http://schemas.openxmlformats.org/officeDocument/2006/relationships/slideLayout" Target="/ppt/slideLayouts/slideLayout12.xml" Id="Rd2575756e4e849e5" /><Relationship Type="http://schemas.openxmlformats.org/officeDocument/2006/relationships/chart" Target="/ppt/slides/charts/chart38.xml" Id="rId3" /><Relationship Type="http://schemas.openxmlformats.org/officeDocument/2006/relationships/notesSlide" Target="/ppt/notesSlides/notesSlide38.xml" Id="R54e2ca1c79b94d7f" /></Relationships>
</file>

<file path=ppt/slides/_rels/slide39.xml.rels>&#65279;<?xml version="1.0" encoding="utf-8"?><Relationships xmlns="http://schemas.openxmlformats.org/package/2006/relationships"><Relationship Type="http://schemas.openxmlformats.org/officeDocument/2006/relationships/slideLayout" Target="/ppt/slideLayouts/slideLayout12.xml" Id="Rbec24acfbf7348f9" /><Relationship Type="http://schemas.openxmlformats.org/officeDocument/2006/relationships/chart" Target="/ppt/slides/charts/chart39.xml" Id="rId3" /><Relationship Type="http://schemas.openxmlformats.org/officeDocument/2006/relationships/notesSlide" Target="/ppt/notesSlides/notesSlide39.xml" Id="R572475a04d66430d" /></Relationships>
</file>

<file path=ppt/slides/_rels/slide3a.xml.rels>&#65279;<?xml version="1.0" encoding="utf-8"?><Relationships xmlns="http://schemas.openxmlformats.org/package/2006/relationships"><Relationship Type="http://schemas.openxmlformats.org/officeDocument/2006/relationships/slideLayout" Target="/ppt/slideLayouts/slideLayout12.xml" Id="Rb8e6ff9f560b4a7c" /><Relationship Type="http://schemas.openxmlformats.org/officeDocument/2006/relationships/chart" Target="/ppt/slides/charts/chart3a.xml" Id="rId3" /><Relationship Type="http://schemas.openxmlformats.org/officeDocument/2006/relationships/notesSlide" Target="/ppt/notesSlides/notesSlide3a.xml" Id="Rc74b4c6f24914008" /></Relationships>
</file>

<file path=ppt/slides/_rels/slide3b.xml.rels>&#65279;<?xml version="1.0" encoding="utf-8"?><Relationships xmlns="http://schemas.openxmlformats.org/package/2006/relationships"><Relationship Type="http://schemas.openxmlformats.org/officeDocument/2006/relationships/slideLayout" Target="/ppt/slideLayouts/slideLayout12.xml" Id="R230a8d1cf4cd41d8" /><Relationship Type="http://schemas.openxmlformats.org/officeDocument/2006/relationships/chart" Target="/ppt/slides/charts/chart3b.xml" Id="rId3" /><Relationship Type="http://schemas.openxmlformats.org/officeDocument/2006/relationships/notesSlide" Target="/ppt/notesSlides/notesSlide3b.xml" Id="R4e4c5610e8044808" /></Relationships>
</file>

<file path=ppt/slides/_rels/slide3c.xml.rels>&#65279;<?xml version="1.0" encoding="utf-8"?><Relationships xmlns="http://schemas.openxmlformats.org/package/2006/relationships"><Relationship Type="http://schemas.openxmlformats.org/officeDocument/2006/relationships/slideLayout" Target="/ppt/slideLayouts/slideLayout12.xml" Id="R0d8abc356ef34708" /><Relationship Type="http://schemas.openxmlformats.org/officeDocument/2006/relationships/chart" Target="/ppt/slides/charts/chart3c.xml" Id="rId3" /><Relationship Type="http://schemas.openxmlformats.org/officeDocument/2006/relationships/notesSlide" Target="/ppt/notesSlides/notesSlide3c.xml" Id="Rfbf3897f8fba4dd9" /></Relationships>
</file>

<file path=ppt/slides/_rels/slide3d.xml.rels>&#65279;<?xml version="1.0" encoding="utf-8"?><Relationships xmlns="http://schemas.openxmlformats.org/package/2006/relationships"><Relationship Type="http://schemas.openxmlformats.org/officeDocument/2006/relationships/slideLayout" Target="/ppt/slideLayouts/slideLayout12.xml" Id="R025e9fd6c6054dc3" /><Relationship Type="http://schemas.openxmlformats.org/officeDocument/2006/relationships/chart" Target="/ppt/slides/charts/chart3d.xml" Id="rId3" /><Relationship Type="http://schemas.openxmlformats.org/officeDocument/2006/relationships/notesSlide" Target="/ppt/notesSlides/notesSlide3d.xml" Id="R182653c78a9a4c42" /></Relationships>
</file>

<file path=ppt/slides/_rels/slide3e.xml.rels>&#65279;<?xml version="1.0" encoding="utf-8"?><Relationships xmlns="http://schemas.openxmlformats.org/package/2006/relationships"><Relationship Type="http://schemas.openxmlformats.org/officeDocument/2006/relationships/slideLayout" Target="/ppt/slideLayouts/slideLayout12.xml" Id="Rc1cfb65c1cb04ee0" /><Relationship Type="http://schemas.openxmlformats.org/officeDocument/2006/relationships/chart" Target="/ppt/slides/charts/chart3e.xml" Id="rId3" /><Relationship Type="http://schemas.openxmlformats.org/officeDocument/2006/relationships/notesSlide" Target="/ppt/notesSlides/notesSlide3e.xml" Id="R2fe6bdf8554548b1" /></Relationships>
</file>

<file path=ppt/slides/_rels/slide3f.xml.rels>&#65279;<?xml version="1.0" encoding="utf-8"?><Relationships xmlns="http://schemas.openxmlformats.org/package/2006/relationships"><Relationship Type="http://schemas.openxmlformats.org/officeDocument/2006/relationships/slideLayout" Target="/ppt/slideLayouts/slideLayout12.xml" Id="R87150173bd3a4413" /><Relationship Type="http://schemas.openxmlformats.org/officeDocument/2006/relationships/chart" Target="/ppt/slides/charts/chart3f.xml" Id="rId3" /><Relationship Type="http://schemas.openxmlformats.org/officeDocument/2006/relationships/notesSlide" Target="/ppt/notesSlides/notesSlide3f.xml" Id="R508fda2e357841ed" /></Relationships>
</file>

<file path=ppt/slides/_rels/slide4.xml.rels>&#65279;<?xml version="1.0" encoding="utf-8"?><Relationships xmlns="http://schemas.openxmlformats.org/package/2006/relationships"><Relationship Type="http://schemas.openxmlformats.org/officeDocument/2006/relationships/slideLayout" Target="/ppt/slideLayouts/slideLayout12.xml" Id="Rca311a2d353a49ed" /><Relationship Type="http://schemas.openxmlformats.org/officeDocument/2006/relationships/chart" Target="/ppt/slides/charts/chart4.xml" Id="rId3" /><Relationship Type="http://schemas.openxmlformats.org/officeDocument/2006/relationships/notesSlide" Target="/ppt/notesSlides/notesSlide4.xml" Id="Rb279640541d54165" /></Relationships>
</file>

<file path=ppt/slides/_rels/slide40.xml.rels>&#65279;<?xml version="1.0" encoding="utf-8"?><Relationships xmlns="http://schemas.openxmlformats.org/package/2006/relationships"><Relationship Type="http://schemas.openxmlformats.org/officeDocument/2006/relationships/slideLayout" Target="/ppt/slideLayouts/slideLayout12.xml" Id="R9fe261a0e117444f" /><Relationship Type="http://schemas.openxmlformats.org/officeDocument/2006/relationships/chart" Target="/ppt/slides/charts/chart40.xml" Id="rId3" /><Relationship Type="http://schemas.openxmlformats.org/officeDocument/2006/relationships/notesSlide" Target="/ppt/notesSlides/notesSlide40.xml" Id="R8dec411d7fae4bad" /></Relationships>
</file>

<file path=ppt/slides/_rels/slide41.xml.rels>&#65279;<?xml version="1.0" encoding="utf-8"?><Relationships xmlns="http://schemas.openxmlformats.org/package/2006/relationships"><Relationship Type="http://schemas.openxmlformats.org/officeDocument/2006/relationships/slideLayout" Target="/ppt/slideLayouts/slideLayout12.xml" Id="Rffb1720d2183401b" /><Relationship Type="http://schemas.openxmlformats.org/officeDocument/2006/relationships/chart" Target="/ppt/slides/charts/chart41.xml" Id="rId3" /><Relationship Type="http://schemas.openxmlformats.org/officeDocument/2006/relationships/notesSlide" Target="/ppt/notesSlides/notesSlide41.xml" Id="Re6b71544f1474994" /></Relationships>
</file>

<file path=ppt/slides/_rels/slide42.xml.rels>&#65279;<?xml version="1.0" encoding="utf-8"?><Relationships xmlns="http://schemas.openxmlformats.org/package/2006/relationships"><Relationship Type="http://schemas.openxmlformats.org/officeDocument/2006/relationships/slideLayout" Target="/ppt/slideLayouts/slideLayout12.xml" Id="R79bddf016f2d4d58" /><Relationship Type="http://schemas.openxmlformats.org/officeDocument/2006/relationships/chart" Target="/ppt/slides/charts/chart42.xml" Id="rId3" /><Relationship Type="http://schemas.openxmlformats.org/officeDocument/2006/relationships/notesSlide" Target="/ppt/notesSlides/notesSlide42.xml" Id="Rfa3dfe1c81134df5" /></Relationships>
</file>

<file path=ppt/slides/_rels/slide43.xml.rels>&#65279;<?xml version="1.0" encoding="utf-8"?><Relationships xmlns="http://schemas.openxmlformats.org/package/2006/relationships"><Relationship Type="http://schemas.openxmlformats.org/officeDocument/2006/relationships/slideLayout" Target="/ppt/slideLayouts/slideLayout12.xml" Id="Rb93f2f13b3a345c7" /><Relationship Type="http://schemas.openxmlformats.org/officeDocument/2006/relationships/chart" Target="/ppt/slides/charts/chart43.xml" Id="rId3" /><Relationship Type="http://schemas.openxmlformats.org/officeDocument/2006/relationships/notesSlide" Target="/ppt/notesSlides/notesSlide43.xml" Id="R85128879331d43ef" /></Relationships>
</file>

<file path=ppt/slides/_rels/slide44.xml.rels>&#65279;<?xml version="1.0" encoding="utf-8"?><Relationships xmlns="http://schemas.openxmlformats.org/package/2006/relationships"><Relationship Type="http://schemas.openxmlformats.org/officeDocument/2006/relationships/slideLayout" Target="/ppt/slideLayouts/slideLayout12.xml" Id="R8fca0a51202445cd" /><Relationship Type="http://schemas.openxmlformats.org/officeDocument/2006/relationships/chart" Target="/ppt/slides/charts/chart44.xml" Id="rId3" /><Relationship Type="http://schemas.openxmlformats.org/officeDocument/2006/relationships/notesSlide" Target="/ppt/notesSlides/notesSlide44.xml" Id="Rd47fb5fc310c4328" /></Relationships>
</file>

<file path=ppt/slides/_rels/slide45.xml.rels>&#65279;<?xml version="1.0" encoding="utf-8"?><Relationships xmlns="http://schemas.openxmlformats.org/package/2006/relationships"><Relationship Type="http://schemas.openxmlformats.org/officeDocument/2006/relationships/slideLayout" Target="/ppt/slideLayouts/slideLayout12.xml" Id="R4bc49bd24bb74f08" /><Relationship Type="http://schemas.openxmlformats.org/officeDocument/2006/relationships/chart" Target="/ppt/slides/charts/chart45.xml" Id="rId3" /><Relationship Type="http://schemas.openxmlformats.org/officeDocument/2006/relationships/notesSlide" Target="/ppt/notesSlides/notesSlide45.xml" Id="R64e81d74498d49d9" /></Relationships>
</file>

<file path=ppt/slides/_rels/slide46.xml.rels>&#65279;<?xml version="1.0" encoding="utf-8"?><Relationships xmlns="http://schemas.openxmlformats.org/package/2006/relationships"><Relationship Type="http://schemas.openxmlformats.org/officeDocument/2006/relationships/slideLayout" Target="/ppt/slideLayouts/slideLayout12.xml" Id="R6fe4ba550c7d45d9" /><Relationship Type="http://schemas.openxmlformats.org/officeDocument/2006/relationships/chart" Target="/ppt/slides/charts/chart46.xml" Id="rId3" /><Relationship Type="http://schemas.openxmlformats.org/officeDocument/2006/relationships/notesSlide" Target="/ppt/notesSlides/notesSlide46.xml" Id="Ra6488845fc4d4268" /></Relationships>
</file>

<file path=ppt/slides/_rels/slide47.xml.rels>&#65279;<?xml version="1.0" encoding="utf-8"?><Relationships xmlns="http://schemas.openxmlformats.org/package/2006/relationships"><Relationship Type="http://schemas.openxmlformats.org/officeDocument/2006/relationships/slideLayout" Target="/ppt/slideLayouts/slideLayout12.xml" Id="R10d30c9ac7b14bce" /><Relationship Type="http://schemas.openxmlformats.org/officeDocument/2006/relationships/chart" Target="/ppt/slides/charts/chart47.xml" Id="rId3" /><Relationship Type="http://schemas.openxmlformats.org/officeDocument/2006/relationships/notesSlide" Target="/ppt/notesSlides/notesSlide47.xml" Id="Rc6907a4fc2c74d08" /></Relationships>
</file>

<file path=ppt/slides/_rels/slide48.xml.rels>&#65279;<?xml version="1.0" encoding="utf-8"?><Relationships xmlns="http://schemas.openxmlformats.org/package/2006/relationships"><Relationship Type="http://schemas.openxmlformats.org/officeDocument/2006/relationships/slideLayout" Target="/ppt/slideLayouts/slideLayout12.xml" Id="R1d6ba59300514fd1" /><Relationship Type="http://schemas.openxmlformats.org/officeDocument/2006/relationships/chart" Target="/ppt/slides/charts/chart48.xml" Id="rId3" /><Relationship Type="http://schemas.openxmlformats.org/officeDocument/2006/relationships/notesSlide" Target="/ppt/notesSlides/notesSlide48.xml" Id="R5a0d30cd9be247c0" /></Relationships>
</file>

<file path=ppt/slides/_rels/slide49.xml.rels>&#65279;<?xml version="1.0" encoding="utf-8"?><Relationships xmlns="http://schemas.openxmlformats.org/package/2006/relationships"><Relationship Type="http://schemas.openxmlformats.org/officeDocument/2006/relationships/slideLayout" Target="/ppt/slideLayouts/slideLayout12.xml" Id="R40e2b93c80654638" /><Relationship Type="http://schemas.openxmlformats.org/officeDocument/2006/relationships/chart" Target="/ppt/slides/charts/chart49.xml" Id="rId3" /><Relationship Type="http://schemas.openxmlformats.org/officeDocument/2006/relationships/notesSlide" Target="/ppt/notesSlides/notesSlide49.xml" Id="Rafb483d4988e40bc" /></Relationships>
</file>

<file path=ppt/slides/_rels/slide4a.xml.rels>&#65279;<?xml version="1.0" encoding="utf-8"?><Relationships xmlns="http://schemas.openxmlformats.org/package/2006/relationships"><Relationship Type="http://schemas.openxmlformats.org/officeDocument/2006/relationships/slideLayout" Target="/ppt/slideLayouts/slideLayout12.xml" Id="R05b38f9c19334f57" /><Relationship Type="http://schemas.openxmlformats.org/officeDocument/2006/relationships/chart" Target="/ppt/slides/charts/chart4a.xml" Id="rId3" /><Relationship Type="http://schemas.openxmlformats.org/officeDocument/2006/relationships/notesSlide" Target="/ppt/notesSlides/notesSlide4a.xml" Id="R0b9f382abd314eca" /></Relationships>
</file>

<file path=ppt/slides/_rels/slide4b.xml.rels>&#65279;<?xml version="1.0" encoding="utf-8"?><Relationships xmlns="http://schemas.openxmlformats.org/package/2006/relationships"><Relationship Type="http://schemas.openxmlformats.org/officeDocument/2006/relationships/slideLayout" Target="/ppt/slideLayouts/slideLayout12.xml" Id="R1946cc1f2088412e" /><Relationship Type="http://schemas.openxmlformats.org/officeDocument/2006/relationships/chart" Target="/ppt/slides/charts/chart4b.xml" Id="rId3" /><Relationship Type="http://schemas.openxmlformats.org/officeDocument/2006/relationships/notesSlide" Target="/ppt/notesSlides/notesSlide4b.xml" Id="R5913c31eb70e4c6a" /></Relationships>
</file>

<file path=ppt/slides/_rels/slide4c.xml.rels>&#65279;<?xml version="1.0" encoding="utf-8"?><Relationships xmlns="http://schemas.openxmlformats.org/package/2006/relationships"><Relationship Type="http://schemas.openxmlformats.org/officeDocument/2006/relationships/slideLayout" Target="/ppt/slideLayouts/slideLayout12.xml" Id="R1feb0f3829a64397" /><Relationship Type="http://schemas.openxmlformats.org/officeDocument/2006/relationships/chart" Target="/ppt/slides/charts/chart4c.xml" Id="rId3" /><Relationship Type="http://schemas.openxmlformats.org/officeDocument/2006/relationships/notesSlide" Target="/ppt/notesSlides/notesSlide4c.xml" Id="Re9359c41d9e14b49" /></Relationships>
</file>

<file path=ppt/slides/_rels/slide4d.xml.rels>&#65279;<?xml version="1.0" encoding="utf-8"?><Relationships xmlns="http://schemas.openxmlformats.org/package/2006/relationships"><Relationship Type="http://schemas.openxmlformats.org/officeDocument/2006/relationships/slideLayout" Target="/ppt/slideLayouts/slideLayout12.xml" Id="R37a9e5caddbd466a" /><Relationship Type="http://schemas.openxmlformats.org/officeDocument/2006/relationships/chart" Target="/ppt/slides/charts/chart4d.xml" Id="rId3" /><Relationship Type="http://schemas.openxmlformats.org/officeDocument/2006/relationships/notesSlide" Target="/ppt/notesSlides/notesSlide4d.xml" Id="R088217b256534f1b" /></Relationships>
</file>

<file path=ppt/slides/_rels/slide4e.xml.rels>&#65279;<?xml version="1.0" encoding="utf-8"?><Relationships xmlns="http://schemas.openxmlformats.org/package/2006/relationships"><Relationship Type="http://schemas.openxmlformats.org/officeDocument/2006/relationships/slideLayout" Target="/ppt/slideLayouts/slideLayout12.xml" Id="R8915d8091fb4416a" /><Relationship Type="http://schemas.openxmlformats.org/officeDocument/2006/relationships/chart" Target="/ppt/slides/charts/chart4e.xml" Id="rId3" /><Relationship Type="http://schemas.openxmlformats.org/officeDocument/2006/relationships/notesSlide" Target="/ppt/notesSlides/notesSlide4e.xml" Id="R6da4c3c11d984626" /></Relationships>
</file>

<file path=ppt/slides/_rels/slide4f.xml.rels>&#65279;<?xml version="1.0" encoding="utf-8"?><Relationships xmlns="http://schemas.openxmlformats.org/package/2006/relationships"><Relationship Type="http://schemas.openxmlformats.org/officeDocument/2006/relationships/slideLayout" Target="/ppt/slideLayouts/slideLayout12.xml" Id="Rd57fbdaf5796497a" /><Relationship Type="http://schemas.openxmlformats.org/officeDocument/2006/relationships/chart" Target="/ppt/slides/charts/chart4f.xml" Id="rId3" /><Relationship Type="http://schemas.openxmlformats.org/officeDocument/2006/relationships/notesSlide" Target="/ppt/notesSlides/notesSlide4f.xml" Id="R4aa718249ba84385" /></Relationships>
</file>

<file path=ppt/slides/_rels/slide5.xml.rels>&#65279;<?xml version="1.0" encoding="utf-8"?><Relationships xmlns="http://schemas.openxmlformats.org/package/2006/relationships"><Relationship Type="http://schemas.openxmlformats.org/officeDocument/2006/relationships/slideLayout" Target="/ppt/slideLayouts/slideLayout12.xml" Id="Rc7b72723e1e2451f" /><Relationship Type="http://schemas.openxmlformats.org/officeDocument/2006/relationships/chart" Target="/ppt/slides/charts/chart5.xml" Id="rId3" /><Relationship Type="http://schemas.openxmlformats.org/officeDocument/2006/relationships/notesSlide" Target="/ppt/notesSlides/notesSlide5.xml" Id="R87e84e8b86484f42" /></Relationships>
</file>

<file path=ppt/slides/_rels/slide50.xml.rels>&#65279;<?xml version="1.0" encoding="utf-8"?><Relationships xmlns="http://schemas.openxmlformats.org/package/2006/relationships"><Relationship Type="http://schemas.openxmlformats.org/officeDocument/2006/relationships/slideLayout" Target="/ppt/slideLayouts/slideLayout12.xml" Id="Rfc8f3b856a134410" /><Relationship Type="http://schemas.openxmlformats.org/officeDocument/2006/relationships/chart" Target="/ppt/slides/charts/chart50.xml" Id="rId3" /><Relationship Type="http://schemas.openxmlformats.org/officeDocument/2006/relationships/notesSlide" Target="/ppt/notesSlides/notesSlide50.xml" Id="Rb0b1d72eec7647ee" /></Relationships>
</file>

<file path=ppt/slides/_rels/slide51.xml.rels>&#65279;<?xml version="1.0" encoding="utf-8"?><Relationships xmlns="http://schemas.openxmlformats.org/package/2006/relationships"><Relationship Type="http://schemas.openxmlformats.org/officeDocument/2006/relationships/slideLayout" Target="/ppt/slideLayouts/slideLayout12.xml" Id="Ra787aeb755d64727" /><Relationship Type="http://schemas.openxmlformats.org/officeDocument/2006/relationships/chart" Target="/ppt/slides/charts/chart51.xml" Id="rId3" /><Relationship Type="http://schemas.openxmlformats.org/officeDocument/2006/relationships/notesSlide" Target="/ppt/notesSlides/notesSlide51.xml" Id="R6bbfc0b75b5b45b6" /></Relationships>
</file>

<file path=ppt/slides/_rels/slide52.xml.rels>&#65279;<?xml version="1.0" encoding="utf-8"?><Relationships xmlns="http://schemas.openxmlformats.org/package/2006/relationships"><Relationship Type="http://schemas.openxmlformats.org/officeDocument/2006/relationships/slideLayout" Target="/ppt/slideLayouts/slideLayout12.xml" Id="R7df68a888a514f08" /><Relationship Type="http://schemas.openxmlformats.org/officeDocument/2006/relationships/chart" Target="/ppt/slides/charts/chart52.xml" Id="rId3" /><Relationship Type="http://schemas.openxmlformats.org/officeDocument/2006/relationships/notesSlide" Target="/ppt/notesSlides/notesSlide52.xml" Id="Rd39007dedccb4b5d" /></Relationships>
</file>

<file path=ppt/slides/_rels/slide53.xml.rels>&#65279;<?xml version="1.0" encoding="utf-8"?><Relationships xmlns="http://schemas.openxmlformats.org/package/2006/relationships"><Relationship Type="http://schemas.openxmlformats.org/officeDocument/2006/relationships/slideLayout" Target="/ppt/slideLayouts/slideLayout12.xml" Id="Rebe4312a907b401c" /><Relationship Type="http://schemas.openxmlformats.org/officeDocument/2006/relationships/chart" Target="/ppt/slides/charts/chart53.xml" Id="rId3" /><Relationship Type="http://schemas.openxmlformats.org/officeDocument/2006/relationships/notesSlide" Target="/ppt/notesSlides/notesSlide53.xml" Id="Re709eef415c349ae" /></Relationships>
</file>

<file path=ppt/slides/_rels/slide54.xml.rels>&#65279;<?xml version="1.0" encoding="utf-8"?><Relationships xmlns="http://schemas.openxmlformats.org/package/2006/relationships"><Relationship Type="http://schemas.openxmlformats.org/officeDocument/2006/relationships/slideLayout" Target="/ppt/slideLayouts/slideLayout12.xml" Id="Rc36c0b9d975c4b14" /><Relationship Type="http://schemas.openxmlformats.org/officeDocument/2006/relationships/chart" Target="/ppt/slides/charts/chart54.xml" Id="rId3" /><Relationship Type="http://schemas.openxmlformats.org/officeDocument/2006/relationships/notesSlide" Target="/ppt/notesSlides/notesSlide54.xml" Id="R58aafb264db34621" /></Relationships>
</file>

<file path=ppt/slides/_rels/slide55.xml.rels>&#65279;<?xml version="1.0" encoding="utf-8"?><Relationships xmlns="http://schemas.openxmlformats.org/package/2006/relationships"><Relationship Type="http://schemas.openxmlformats.org/officeDocument/2006/relationships/slideLayout" Target="/ppt/slideLayouts/slideLayout12.xml" Id="R59aaf75bc1d84481" /><Relationship Type="http://schemas.openxmlformats.org/officeDocument/2006/relationships/chart" Target="/ppt/slides/charts/chart55.xml" Id="rId3" /><Relationship Type="http://schemas.openxmlformats.org/officeDocument/2006/relationships/notesSlide" Target="/ppt/notesSlides/notesSlide55.xml" Id="R013789ba61dd452b" /></Relationships>
</file>

<file path=ppt/slides/_rels/slide56.xml.rels>&#65279;<?xml version="1.0" encoding="utf-8"?><Relationships xmlns="http://schemas.openxmlformats.org/package/2006/relationships"><Relationship Type="http://schemas.openxmlformats.org/officeDocument/2006/relationships/slideLayout" Target="/ppt/slideLayouts/slideLayout12.xml" Id="Rb9a525ef12f84efa" /><Relationship Type="http://schemas.openxmlformats.org/officeDocument/2006/relationships/chart" Target="/ppt/slides/charts/chart56.xml" Id="rId3" /><Relationship Type="http://schemas.openxmlformats.org/officeDocument/2006/relationships/notesSlide" Target="/ppt/notesSlides/notesSlide56.xml" Id="R952f6b282d5347ab" /></Relationships>
</file>

<file path=ppt/slides/_rels/slide57.xml.rels>&#65279;<?xml version="1.0" encoding="utf-8"?><Relationships xmlns="http://schemas.openxmlformats.org/package/2006/relationships"><Relationship Type="http://schemas.openxmlformats.org/officeDocument/2006/relationships/slideLayout" Target="/ppt/slideLayouts/slideLayout12.xml" Id="R1b9acebc20ab4592" /><Relationship Type="http://schemas.openxmlformats.org/officeDocument/2006/relationships/chart" Target="/ppt/slides/charts/chart57.xml" Id="rId3" /><Relationship Type="http://schemas.openxmlformats.org/officeDocument/2006/relationships/notesSlide" Target="/ppt/notesSlides/notesSlide57.xml" Id="Rf4f72474c1894362" /></Relationships>
</file>

<file path=ppt/slides/_rels/slide58.xml.rels>&#65279;<?xml version="1.0" encoding="utf-8"?><Relationships xmlns="http://schemas.openxmlformats.org/package/2006/relationships"><Relationship Type="http://schemas.openxmlformats.org/officeDocument/2006/relationships/slideLayout" Target="/ppt/slideLayouts/slideLayout12.xml" Id="R42e9923b7c6647fd" /><Relationship Type="http://schemas.openxmlformats.org/officeDocument/2006/relationships/chart" Target="/ppt/slides/charts/chart58.xml" Id="rId3" /><Relationship Type="http://schemas.openxmlformats.org/officeDocument/2006/relationships/notesSlide" Target="/ppt/notesSlides/notesSlide58.xml" Id="R2e222d66750448e8" /></Relationships>
</file>

<file path=ppt/slides/_rels/slide59.xml.rels>&#65279;<?xml version="1.0" encoding="utf-8"?><Relationships xmlns="http://schemas.openxmlformats.org/package/2006/relationships"><Relationship Type="http://schemas.openxmlformats.org/officeDocument/2006/relationships/slideLayout" Target="/ppt/slideLayouts/slideLayout12.xml" Id="R466419c667ef4683" /><Relationship Type="http://schemas.openxmlformats.org/officeDocument/2006/relationships/chart" Target="/ppt/slides/charts/chart59.xml" Id="rId3" /><Relationship Type="http://schemas.openxmlformats.org/officeDocument/2006/relationships/notesSlide" Target="/ppt/notesSlides/notesSlide59.xml" Id="Ra1876ea222414448" /></Relationships>
</file>

<file path=ppt/slides/_rels/slide5a.xml.rels>&#65279;<?xml version="1.0" encoding="utf-8"?><Relationships xmlns="http://schemas.openxmlformats.org/package/2006/relationships"><Relationship Type="http://schemas.openxmlformats.org/officeDocument/2006/relationships/slideLayout" Target="/ppt/slideLayouts/slideLayout12.xml" Id="R31ffb0dfe2b049e1" /><Relationship Type="http://schemas.openxmlformats.org/officeDocument/2006/relationships/chart" Target="/ppt/slides/charts/chart5a.xml" Id="rId3" /><Relationship Type="http://schemas.openxmlformats.org/officeDocument/2006/relationships/notesSlide" Target="/ppt/notesSlides/notesSlide5a.xml" Id="Rc08c7f1767264b83" /></Relationships>
</file>

<file path=ppt/slides/_rels/slide5b.xml.rels>&#65279;<?xml version="1.0" encoding="utf-8"?><Relationships xmlns="http://schemas.openxmlformats.org/package/2006/relationships"><Relationship Type="http://schemas.openxmlformats.org/officeDocument/2006/relationships/slideLayout" Target="/ppt/slideLayouts/slideLayout12.xml" Id="R13e93813bf094368" /><Relationship Type="http://schemas.openxmlformats.org/officeDocument/2006/relationships/chart" Target="/ppt/slides/charts/chart5b.xml" Id="rId3" /><Relationship Type="http://schemas.openxmlformats.org/officeDocument/2006/relationships/notesSlide" Target="/ppt/notesSlides/notesSlide5b.xml" Id="R44529a8f56154ac1" /></Relationships>
</file>

<file path=ppt/slides/_rels/slide5c.xml.rels>&#65279;<?xml version="1.0" encoding="utf-8"?><Relationships xmlns="http://schemas.openxmlformats.org/package/2006/relationships"><Relationship Type="http://schemas.openxmlformats.org/officeDocument/2006/relationships/slideLayout" Target="/ppt/slideLayouts/slideLayout12.xml" Id="R986106ebb44447c8" /><Relationship Type="http://schemas.openxmlformats.org/officeDocument/2006/relationships/chart" Target="/ppt/slides/charts/chart5c.xml" Id="rId3" /><Relationship Type="http://schemas.openxmlformats.org/officeDocument/2006/relationships/notesSlide" Target="/ppt/notesSlides/notesSlide5c.xml" Id="Ra99a9679bdde4e43" /></Relationships>
</file>

<file path=ppt/slides/_rels/slide5d.xml.rels>&#65279;<?xml version="1.0" encoding="utf-8"?><Relationships xmlns="http://schemas.openxmlformats.org/package/2006/relationships"><Relationship Type="http://schemas.openxmlformats.org/officeDocument/2006/relationships/slideLayout" Target="/ppt/slideLayouts/slideLayout12.xml" Id="R9f57765894164a20" /><Relationship Type="http://schemas.openxmlformats.org/officeDocument/2006/relationships/chart" Target="/ppt/slides/charts/chart5d.xml" Id="rId3" /><Relationship Type="http://schemas.openxmlformats.org/officeDocument/2006/relationships/notesSlide" Target="/ppt/notesSlides/notesSlide5d.xml" Id="Ree43e26f388d4c5f" /></Relationships>
</file>

<file path=ppt/slides/_rels/slide5e.xml.rels>&#65279;<?xml version="1.0" encoding="utf-8"?><Relationships xmlns="http://schemas.openxmlformats.org/package/2006/relationships"><Relationship Type="http://schemas.openxmlformats.org/officeDocument/2006/relationships/slideLayout" Target="/ppt/slideLayouts/slideLayout12.xml" Id="R2a0b913a589a4449" /><Relationship Type="http://schemas.openxmlformats.org/officeDocument/2006/relationships/chart" Target="/ppt/slides/charts/chart5e.xml" Id="rId3" /><Relationship Type="http://schemas.openxmlformats.org/officeDocument/2006/relationships/notesSlide" Target="/ppt/notesSlides/notesSlide5e.xml" Id="Ra53449028fc34764" /></Relationships>
</file>

<file path=ppt/slides/_rels/slide5f.xml.rels>&#65279;<?xml version="1.0" encoding="utf-8"?><Relationships xmlns="http://schemas.openxmlformats.org/package/2006/relationships"><Relationship Type="http://schemas.openxmlformats.org/officeDocument/2006/relationships/slideLayout" Target="/ppt/slideLayouts/slideLayout12.xml" Id="R43d3b9048e5f4b7c" /><Relationship Type="http://schemas.openxmlformats.org/officeDocument/2006/relationships/chart" Target="/ppt/slides/charts/chart5f.xml" Id="rId3" /><Relationship Type="http://schemas.openxmlformats.org/officeDocument/2006/relationships/notesSlide" Target="/ppt/notesSlides/notesSlide5f.xml" Id="Re09cde1813af4cff" /></Relationships>
</file>

<file path=ppt/slides/_rels/slide6.xml.rels>&#65279;<?xml version="1.0" encoding="utf-8"?><Relationships xmlns="http://schemas.openxmlformats.org/package/2006/relationships"><Relationship Type="http://schemas.openxmlformats.org/officeDocument/2006/relationships/slideLayout" Target="/ppt/slideLayouts/slideLayout12.xml" Id="R75714836647646cc" /><Relationship Type="http://schemas.openxmlformats.org/officeDocument/2006/relationships/chart" Target="/ppt/slides/charts/chart6.xml" Id="rId3" /><Relationship Type="http://schemas.openxmlformats.org/officeDocument/2006/relationships/notesSlide" Target="/ppt/notesSlides/notesSlide6.xml" Id="R1271620beb0a440d" /></Relationships>
</file>

<file path=ppt/slides/_rels/slide60.xml.rels>&#65279;<?xml version="1.0" encoding="utf-8"?><Relationships xmlns="http://schemas.openxmlformats.org/package/2006/relationships"><Relationship Type="http://schemas.openxmlformats.org/officeDocument/2006/relationships/slideLayout" Target="/ppt/slideLayouts/slideLayout12.xml" Id="Rbdd1b45ef575425d" /><Relationship Type="http://schemas.openxmlformats.org/officeDocument/2006/relationships/chart" Target="/ppt/slides/charts/chart60.xml" Id="rId3" /><Relationship Type="http://schemas.openxmlformats.org/officeDocument/2006/relationships/notesSlide" Target="/ppt/notesSlides/notesSlide60.xml" Id="R5fffb6f516424046" /></Relationships>
</file>

<file path=ppt/slides/_rels/slide61.xml.rels>&#65279;<?xml version="1.0" encoding="utf-8"?><Relationships xmlns="http://schemas.openxmlformats.org/package/2006/relationships"><Relationship Type="http://schemas.openxmlformats.org/officeDocument/2006/relationships/slideLayout" Target="/ppt/slideLayouts/slideLayout12.xml" Id="R89ceb3f2847e473a" /><Relationship Type="http://schemas.openxmlformats.org/officeDocument/2006/relationships/chart" Target="/ppt/slides/charts/chart61.xml" Id="rId3" /><Relationship Type="http://schemas.openxmlformats.org/officeDocument/2006/relationships/notesSlide" Target="/ppt/notesSlides/notesSlide61.xml" Id="Rf3bebd4072fe4c23" /></Relationships>
</file>

<file path=ppt/slides/_rels/slide62.xml.rels>&#65279;<?xml version="1.0" encoding="utf-8"?><Relationships xmlns="http://schemas.openxmlformats.org/package/2006/relationships"><Relationship Type="http://schemas.openxmlformats.org/officeDocument/2006/relationships/slideLayout" Target="/ppt/slideLayouts/slideLayout12.xml" Id="R0e5d38df3975481a" /><Relationship Type="http://schemas.openxmlformats.org/officeDocument/2006/relationships/chart" Target="/ppt/slides/charts/chart62.xml" Id="rId3" /><Relationship Type="http://schemas.openxmlformats.org/officeDocument/2006/relationships/notesSlide" Target="/ppt/notesSlides/notesSlide62.xml" Id="R45e6b74421074e8e" /></Relationships>
</file>

<file path=ppt/slides/_rels/slide63.xml.rels>&#65279;<?xml version="1.0" encoding="utf-8"?><Relationships xmlns="http://schemas.openxmlformats.org/package/2006/relationships"><Relationship Type="http://schemas.openxmlformats.org/officeDocument/2006/relationships/slideLayout" Target="/ppt/slideLayouts/slideLayout12.xml" Id="Rf1523e5f523b485b" /><Relationship Type="http://schemas.openxmlformats.org/officeDocument/2006/relationships/chart" Target="/ppt/slides/charts/chart63.xml" Id="rId3" /><Relationship Type="http://schemas.openxmlformats.org/officeDocument/2006/relationships/notesSlide" Target="/ppt/notesSlides/notesSlide63.xml" Id="R91c1d642f85d4805" /></Relationships>
</file>

<file path=ppt/slides/_rels/slide64.xml.rels>&#65279;<?xml version="1.0" encoding="utf-8"?><Relationships xmlns="http://schemas.openxmlformats.org/package/2006/relationships"><Relationship Type="http://schemas.openxmlformats.org/officeDocument/2006/relationships/slideLayout" Target="/ppt/slideLayouts/slideLayout12.xml" Id="Re6ade31e932b4d94" /><Relationship Type="http://schemas.openxmlformats.org/officeDocument/2006/relationships/chart" Target="/ppt/slides/charts/chart64.xml" Id="rId3" /><Relationship Type="http://schemas.openxmlformats.org/officeDocument/2006/relationships/notesSlide" Target="/ppt/notesSlides/notesSlide64.xml" Id="Rfdf3baea37424fbc" /></Relationships>
</file>

<file path=ppt/slides/_rels/slide65.xml.rels>&#65279;<?xml version="1.0" encoding="utf-8"?><Relationships xmlns="http://schemas.openxmlformats.org/package/2006/relationships"><Relationship Type="http://schemas.openxmlformats.org/officeDocument/2006/relationships/slideLayout" Target="/ppt/slideLayouts/slideLayout12.xml" Id="R0f4bf7a4a28745ee" /><Relationship Type="http://schemas.openxmlformats.org/officeDocument/2006/relationships/chart" Target="/ppt/slides/charts/chart65.xml" Id="rId3" /><Relationship Type="http://schemas.openxmlformats.org/officeDocument/2006/relationships/notesSlide" Target="/ppt/notesSlides/notesSlide65.xml" Id="R44c0ddb2ee9c4cb9" /></Relationships>
</file>

<file path=ppt/slides/_rels/slide66.xml.rels>&#65279;<?xml version="1.0" encoding="utf-8"?><Relationships xmlns="http://schemas.openxmlformats.org/package/2006/relationships"><Relationship Type="http://schemas.openxmlformats.org/officeDocument/2006/relationships/slideLayout" Target="/ppt/slideLayouts/slideLayout12.xml" Id="Rea6c9d144b1340ae" /><Relationship Type="http://schemas.openxmlformats.org/officeDocument/2006/relationships/chart" Target="/ppt/slides/charts/chart66.xml" Id="rId3" /><Relationship Type="http://schemas.openxmlformats.org/officeDocument/2006/relationships/notesSlide" Target="/ppt/notesSlides/notesSlide66.xml" Id="Rfbf31d97c07344f5" /></Relationships>
</file>

<file path=ppt/slides/_rels/slide67.xml.rels>&#65279;<?xml version="1.0" encoding="utf-8"?><Relationships xmlns="http://schemas.openxmlformats.org/package/2006/relationships"><Relationship Type="http://schemas.openxmlformats.org/officeDocument/2006/relationships/slideLayout" Target="/ppt/slideLayouts/slideLayout12.xml" Id="R224d948cee364734" /><Relationship Type="http://schemas.openxmlformats.org/officeDocument/2006/relationships/chart" Target="/ppt/slides/charts/chart67.xml" Id="rId3" /><Relationship Type="http://schemas.openxmlformats.org/officeDocument/2006/relationships/notesSlide" Target="/ppt/notesSlides/notesSlide67.xml" Id="R929043beca154d8b" /></Relationships>
</file>

<file path=ppt/slides/_rels/slide68.xml.rels>&#65279;<?xml version="1.0" encoding="utf-8"?><Relationships xmlns="http://schemas.openxmlformats.org/package/2006/relationships"><Relationship Type="http://schemas.openxmlformats.org/officeDocument/2006/relationships/slideLayout" Target="/ppt/slideLayouts/slideLayout12.xml" Id="R34d053d0d00644a9" /><Relationship Type="http://schemas.openxmlformats.org/officeDocument/2006/relationships/chart" Target="/ppt/slides/charts/chart68.xml" Id="rId3" /><Relationship Type="http://schemas.openxmlformats.org/officeDocument/2006/relationships/notesSlide" Target="/ppt/notesSlides/notesSlide68.xml" Id="R7bcdf30d2696434c" /></Relationships>
</file>

<file path=ppt/slides/_rels/slide69.xml.rels>&#65279;<?xml version="1.0" encoding="utf-8"?><Relationships xmlns="http://schemas.openxmlformats.org/package/2006/relationships"><Relationship Type="http://schemas.openxmlformats.org/officeDocument/2006/relationships/slideLayout" Target="/ppt/slideLayouts/slideLayout12.xml" Id="R01166a46d38a430a" /><Relationship Type="http://schemas.openxmlformats.org/officeDocument/2006/relationships/chart" Target="/ppt/slides/charts/chart69.xml" Id="rId3" /><Relationship Type="http://schemas.openxmlformats.org/officeDocument/2006/relationships/notesSlide" Target="/ppt/notesSlides/notesSlide69.xml" Id="Rda62ea2c757f4946" /></Relationships>
</file>

<file path=ppt/slides/_rels/slide6a.xml.rels>&#65279;<?xml version="1.0" encoding="utf-8"?><Relationships xmlns="http://schemas.openxmlformats.org/package/2006/relationships"><Relationship Type="http://schemas.openxmlformats.org/officeDocument/2006/relationships/slideLayout" Target="/ppt/slideLayouts/slideLayout12.xml" Id="R08a1b828770344e1" /><Relationship Type="http://schemas.openxmlformats.org/officeDocument/2006/relationships/chart" Target="/ppt/slides/charts/chart6a.xml" Id="rId3" /><Relationship Type="http://schemas.openxmlformats.org/officeDocument/2006/relationships/notesSlide" Target="/ppt/notesSlides/notesSlide6a.xml" Id="R57987e2c032844d7" /></Relationships>
</file>

<file path=ppt/slides/_rels/slide6b.xml.rels>&#65279;<?xml version="1.0" encoding="utf-8"?><Relationships xmlns="http://schemas.openxmlformats.org/package/2006/relationships"><Relationship Type="http://schemas.openxmlformats.org/officeDocument/2006/relationships/slideLayout" Target="/ppt/slideLayouts/slideLayout12.xml" Id="R4186c5e49a7f40e9" /><Relationship Type="http://schemas.openxmlformats.org/officeDocument/2006/relationships/chart" Target="/ppt/slides/charts/chart6b.xml" Id="rId3" /><Relationship Type="http://schemas.openxmlformats.org/officeDocument/2006/relationships/notesSlide" Target="/ppt/notesSlides/notesSlide6b.xml" Id="R8d28a5f4d0f64fc4" /></Relationships>
</file>

<file path=ppt/slides/_rels/slide6c.xml.rels>&#65279;<?xml version="1.0" encoding="utf-8"?><Relationships xmlns="http://schemas.openxmlformats.org/package/2006/relationships"><Relationship Type="http://schemas.openxmlformats.org/officeDocument/2006/relationships/slideLayout" Target="/ppt/slideLayouts/slideLayout12.xml" Id="Rd23de3835ea94e58" /><Relationship Type="http://schemas.openxmlformats.org/officeDocument/2006/relationships/chart" Target="/ppt/slides/charts/chart6c.xml" Id="rId3" /><Relationship Type="http://schemas.openxmlformats.org/officeDocument/2006/relationships/notesSlide" Target="/ppt/notesSlides/notesSlide6c.xml" Id="R2acc97dfecd943c0" /></Relationships>
</file>

<file path=ppt/slides/_rels/slide6d.xml.rels>&#65279;<?xml version="1.0" encoding="utf-8"?><Relationships xmlns="http://schemas.openxmlformats.org/package/2006/relationships"><Relationship Type="http://schemas.openxmlformats.org/officeDocument/2006/relationships/slideLayout" Target="/ppt/slideLayouts/slideLayout12.xml" Id="Rdec1251531dd459b" /><Relationship Type="http://schemas.openxmlformats.org/officeDocument/2006/relationships/chart" Target="/ppt/slides/charts/chart6d.xml" Id="rId3" /><Relationship Type="http://schemas.openxmlformats.org/officeDocument/2006/relationships/notesSlide" Target="/ppt/notesSlides/notesSlide6d.xml" Id="Rb89d5c4076a04f3b" /></Relationships>
</file>

<file path=ppt/slides/_rels/slide6e.xml.rels>&#65279;<?xml version="1.0" encoding="utf-8"?><Relationships xmlns="http://schemas.openxmlformats.org/package/2006/relationships"><Relationship Type="http://schemas.openxmlformats.org/officeDocument/2006/relationships/slideLayout" Target="/ppt/slideLayouts/slideLayout12.xml" Id="R454481ef48a648e0" /><Relationship Type="http://schemas.openxmlformats.org/officeDocument/2006/relationships/chart" Target="/ppt/slides/charts/chart6e.xml" Id="rId3" /><Relationship Type="http://schemas.openxmlformats.org/officeDocument/2006/relationships/notesSlide" Target="/ppt/notesSlides/notesSlide6e.xml" Id="R17bc12921c76479c" /></Relationships>
</file>

<file path=ppt/slides/_rels/slide6f.xml.rels>&#65279;<?xml version="1.0" encoding="utf-8"?><Relationships xmlns="http://schemas.openxmlformats.org/package/2006/relationships"><Relationship Type="http://schemas.openxmlformats.org/officeDocument/2006/relationships/slideLayout" Target="/ppt/slideLayouts/slideLayout12.xml" Id="Rd9f5e8f5d5884b66" /><Relationship Type="http://schemas.openxmlformats.org/officeDocument/2006/relationships/chart" Target="/ppt/slides/charts/chart6f.xml" Id="rId3" /><Relationship Type="http://schemas.openxmlformats.org/officeDocument/2006/relationships/notesSlide" Target="/ppt/notesSlides/notesSlide6f.xml" Id="Rc5c7e76f534e4cdb" /></Relationships>
</file>

<file path=ppt/slides/_rels/slide7.xml.rels>&#65279;<?xml version="1.0" encoding="utf-8"?><Relationships xmlns="http://schemas.openxmlformats.org/package/2006/relationships"><Relationship Type="http://schemas.openxmlformats.org/officeDocument/2006/relationships/slideLayout" Target="/ppt/slideLayouts/slideLayout12.xml" Id="Reab3b44574364ce1" /><Relationship Type="http://schemas.openxmlformats.org/officeDocument/2006/relationships/chart" Target="/ppt/slides/charts/chart7.xml" Id="rId3" /><Relationship Type="http://schemas.openxmlformats.org/officeDocument/2006/relationships/notesSlide" Target="/ppt/notesSlides/notesSlide7.xml" Id="Rcea90efa50f143b3" /></Relationships>
</file>

<file path=ppt/slides/_rels/slide70.xml.rels>&#65279;<?xml version="1.0" encoding="utf-8"?><Relationships xmlns="http://schemas.openxmlformats.org/package/2006/relationships"><Relationship Type="http://schemas.openxmlformats.org/officeDocument/2006/relationships/slideLayout" Target="/ppt/slideLayouts/slideLayout12.xml" Id="Rdbf343a8de5f447e" /><Relationship Type="http://schemas.openxmlformats.org/officeDocument/2006/relationships/chart" Target="/ppt/slides/charts/chart70.xml" Id="rId3" /><Relationship Type="http://schemas.openxmlformats.org/officeDocument/2006/relationships/notesSlide" Target="/ppt/notesSlides/notesSlide70.xml" Id="R99e754e8bdcc42a3" /></Relationships>
</file>

<file path=ppt/slides/_rels/slide71.xml.rels>&#65279;<?xml version="1.0" encoding="utf-8"?><Relationships xmlns="http://schemas.openxmlformats.org/package/2006/relationships"><Relationship Type="http://schemas.openxmlformats.org/officeDocument/2006/relationships/slideLayout" Target="/ppt/slideLayouts/slideLayout12.xml" Id="R1029fbd833534eb2" /><Relationship Type="http://schemas.openxmlformats.org/officeDocument/2006/relationships/chart" Target="/ppt/slides/charts/chart71.xml" Id="rId3" /><Relationship Type="http://schemas.openxmlformats.org/officeDocument/2006/relationships/notesSlide" Target="/ppt/notesSlides/notesSlide71.xml" Id="Rc0dd2b2c51c04c80" /></Relationships>
</file>

<file path=ppt/slides/_rels/slide72.xml.rels>&#65279;<?xml version="1.0" encoding="utf-8"?><Relationships xmlns="http://schemas.openxmlformats.org/package/2006/relationships"><Relationship Type="http://schemas.openxmlformats.org/officeDocument/2006/relationships/slideLayout" Target="/ppt/slideLayouts/slideLayout12.xml" Id="R647a8e4598c64e24" /><Relationship Type="http://schemas.openxmlformats.org/officeDocument/2006/relationships/chart" Target="/ppt/slides/charts/chart72.xml" Id="rId3" /><Relationship Type="http://schemas.openxmlformats.org/officeDocument/2006/relationships/notesSlide" Target="/ppt/notesSlides/notesSlide72.xml" Id="R71db33141c5b47b4" /></Relationships>
</file>

<file path=ppt/slides/_rels/slide73.xml.rels>&#65279;<?xml version="1.0" encoding="utf-8"?><Relationships xmlns="http://schemas.openxmlformats.org/package/2006/relationships"><Relationship Type="http://schemas.openxmlformats.org/officeDocument/2006/relationships/slideLayout" Target="/ppt/slideLayouts/slideLayout12.xml" Id="Rccbf543949804219" /><Relationship Type="http://schemas.openxmlformats.org/officeDocument/2006/relationships/chart" Target="/ppt/slides/charts/chart73.xml" Id="rId3" /><Relationship Type="http://schemas.openxmlformats.org/officeDocument/2006/relationships/notesSlide" Target="/ppt/notesSlides/notesSlide73.xml" Id="Rf3db30f54d28465f" /></Relationships>
</file>

<file path=ppt/slides/_rels/slide74.xml.rels>&#65279;<?xml version="1.0" encoding="utf-8"?><Relationships xmlns="http://schemas.openxmlformats.org/package/2006/relationships"><Relationship Type="http://schemas.openxmlformats.org/officeDocument/2006/relationships/slideLayout" Target="/ppt/slideLayouts/slideLayout12.xml" Id="R590073f302134210" /><Relationship Type="http://schemas.openxmlformats.org/officeDocument/2006/relationships/chart" Target="/ppt/slides/charts/chart74.xml" Id="rId3" /><Relationship Type="http://schemas.openxmlformats.org/officeDocument/2006/relationships/notesSlide" Target="/ppt/notesSlides/notesSlide74.xml" Id="R943048575d1342f6" /></Relationships>
</file>

<file path=ppt/slides/_rels/slide75.xml.rels>&#65279;<?xml version="1.0" encoding="utf-8"?><Relationships xmlns="http://schemas.openxmlformats.org/package/2006/relationships"><Relationship Type="http://schemas.openxmlformats.org/officeDocument/2006/relationships/slideLayout" Target="/ppt/slideLayouts/slideLayout12.xml" Id="R2e6e8d3c5bb844b6" /><Relationship Type="http://schemas.openxmlformats.org/officeDocument/2006/relationships/chart" Target="/ppt/slides/charts/chart75.xml" Id="rId3" /><Relationship Type="http://schemas.openxmlformats.org/officeDocument/2006/relationships/notesSlide" Target="/ppt/notesSlides/notesSlide75.xml" Id="Rcb3cc35e3e694fd6" /></Relationships>
</file>

<file path=ppt/slides/_rels/slide76.xml.rels>&#65279;<?xml version="1.0" encoding="utf-8"?><Relationships xmlns="http://schemas.openxmlformats.org/package/2006/relationships"><Relationship Type="http://schemas.openxmlformats.org/officeDocument/2006/relationships/slideLayout" Target="/ppt/slideLayouts/slideLayout12.xml" Id="R3cfe12da005f470f" /><Relationship Type="http://schemas.openxmlformats.org/officeDocument/2006/relationships/chart" Target="/ppt/slides/charts/chart76.xml" Id="rId3" /><Relationship Type="http://schemas.openxmlformats.org/officeDocument/2006/relationships/notesSlide" Target="/ppt/notesSlides/notesSlide76.xml" Id="R3293c5cd4ff94efb" /></Relationships>
</file>

<file path=ppt/slides/_rels/slide77.xml.rels>&#65279;<?xml version="1.0" encoding="utf-8"?><Relationships xmlns="http://schemas.openxmlformats.org/package/2006/relationships"><Relationship Type="http://schemas.openxmlformats.org/officeDocument/2006/relationships/slideLayout" Target="/ppt/slideLayouts/slideLayout12.xml" Id="R60313694390a4acc" /><Relationship Type="http://schemas.openxmlformats.org/officeDocument/2006/relationships/chart" Target="/ppt/slides/charts/chart77.xml" Id="rId3" /><Relationship Type="http://schemas.openxmlformats.org/officeDocument/2006/relationships/notesSlide" Target="/ppt/notesSlides/notesSlide77.xml" Id="R97f05ec40f524c60" /></Relationships>
</file>

<file path=ppt/slides/_rels/slide78.xml.rels>&#65279;<?xml version="1.0" encoding="utf-8"?><Relationships xmlns="http://schemas.openxmlformats.org/package/2006/relationships"><Relationship Type="http://schemas.openxmlformats.org/officeDocument/2006/relationships/slideLayout" Target="/ppt/slideLayouts/slideLayout12.xml" Id="R311085d452d44112" /><Relationship Type="http://schemas.openxmlformats.org/officeDocument/2006/relationships/chart" Target="/ppt/slides/charts/chart78.xml" Id="rId3" /><Relationship Type="http://schemas.openxmlformats.org/officeDocument/2006/relationships/notesSlide" Target="/ppt/notesSlides/notesSlide78.xml" Id="Rf3ea21ca00954bfc" /></Relationships>
</file>

<file path=ppt/slides/_rels/slide79.xml.rels>&#65279;<?xml version="1.0" encoding="utf-8"?><Relationships xmlns="http://schemas.openxmlformats.org/package/2006/relationships"><Relationship Type="http://schemas.openxmlformats.org/officeDocument/2006/relationships/slideLayout" Target="/ppt/slideLayouts/slideLayout12.xml" Id="R888ceca9b1f248ac" /><Relationship Type="http://schemas.openxmlformats.org/officeDocument/2006/relationships/chart" Target="/ppt/slides/charts/chart79.xml" Id="rId3" /><Relationship Type="http://schemas.openxmlformats.org/officeDocument/2006/relationships/notesSlide" Target="/ppt/notesSlides/notesSlide79.xml" Id="R0582cc125d9346bf" /></Relationships>
</file>

<file path=ppt/slides/_rels/slide7a.xml.rels>&#65279;<?xml version="1.0" encoding="utf-8"?><Relationships xmlns="http://schemas.openxmlformats.org/package/2006/relationships"><Relationship Type="http://schemas.openxmlformats.org/officeDocument/2006/relationships/slideLayout" Target="/ppt/slideLayouts/slideLayout12.xml" Id="Rc36d18be7c464c7b" /><Relationship Type="http://schemas.openxmlformats.org/officeDocument/2006/relationships/chart" Target="/ppt/slides/charts/chart7a.xml" Id="rId3" /><Relationship Type="http://schemas.openxmlformats.org/officeDocument/2006/relationships/notesSlide" Target="/ppt/notesSlides/notesSlide7a.xml" Id="Rc8a2eeb8b0f54e29" /></Relationships>
</file>

<file path=ppt/slides/_rels/slide7b.xml.rels>&#65279;<?xml version="1.0" encoding="utf-8"?><Relationships xmlns="http://schemas.openxmlformats.org/package/2006/relationships"><Relationship Type="http://schemas.openxmlformats.org/officeDocument/2006/relationships/slideLayout" Target="/ppt/slideLayouts/slideLayout12.xml" Id="R07c033d14cbe42c4" /><Relationship Type="http://schemas.openxmlformats.org/officeDocument/2006/relationships/chart" Target="/ppt/slides/charts/chart7b.xml" Id="rId3" /><Relationship Type="http://schemas.openxmlformats.org/officeDocument/2006/relationships/notesSlide" Target="/ppt/notesSlides/notesSlide7b.xml" Id="R3339a3536a6640cd" /></Relationships>
</file>

<file path=ppt/slides/_rels/slide7c.xml.rels>&#65279;<?xml version="1.0" encoding="utf-8"?><Relationships xmlns="http://schemas.openxmlformats.org/package/2006/relationships"><Relationship Type="http://schemas.openxmlformats.org/officeDocument/2006/relationships/slideLayout" Target="/ppt/slideLayouts/slideLayout12.xml" Id="R49846a3489f441c7" /><Relationship Type="http://schemas.openxmlformats.org/officeDocument/2006/relationships/chart" Target="/ppt/slides/charts/chart7c.xml" Id="rId3" /><Relationship Type="http://schemas.openxmlformats.org/officeDocument/2006/relationships/notesSlide" Target="/ppt/notesSlides/notesSlide7c.xml" Id="R79b926e4f7d846d3" /></Relationships>
</file>

<file path=ppt/slides/_rels/slide7d.xml.rels>&#65279;<?xml version="1.0" encoding="utf-8"?><Relationships xmlns="http://schemas.openxmlformats.org/package/2006/relationships"><Relationship Type="http://schemas.openxmlformats.org/officeDocument/2006/relationships/slideLayout" Target="/ppt/slideLayouts/slideLayout12.xml" Id="R7e5ce5d41c6b44bf" /><Relationship Type="http://schemas.openxmlformats.org/officeDocument/2006/relationships/chart" Target="/ppt/slides/charts/chart7d.xml" Id="rId3" /><Relationship Type="http://schemas.openxmlformats.org/officeDocument/2006/relationships/notesSlide" Target="/ppt/notesSlides/notesSlide7d.xml" Id="Ra52569a75f694cab" /></Relationships>
</file>

<file path=ppt/slides/_rels/slide7e.xml.rels>&#65279;<?xml version="1.0" encoding="utf-8"?><Relationships xmlns="http://schemas.openxmlformats.org/package/2006/relationships"><Relationship Type="http://schemas.openxmlformats.org/officeDocument/2006/relationships/slideLayout" Target="/ppt/slideLayouts/slideLayout12.xml" Id="R619f20a5b4934e14" /><Relationship Type="http://schemas.openxmlformats.org/officeDocument/2006/relationships/chart" Target="/ppt/slides/charts/chart7e.xml" Id="rId3" /><Relationship Type="http://schemas.openxmlformats.org/officeDocument/2006/relationships/notesSlide" Target="/ppt/notesSlides/notesSlide7e.xml" Id="R253c809e2c62483f" /></Relationships>
</file>

<file path=ppt/slides/_rels/slide7f.xml.rels>&#65279;<?xml version="1.0" encoding="utf-8"?><Relationships xmlns="http://schemas.openxmlformats.org/package/2006/relationships"><Relationship Type="http://schemas.openxmlformats.org/officeDocument/2006/relationships/slideLayout" Target="/ppt/slideLayouts/slideLayout12.xml" Id="R60db2d371fb74437" /><Relationship Type="http://schemas.openxmlformats.org/officeDocument/2006/relationships/chart" Target="/ppt/slides/charts/chart7f.xml" Id="rId3" /><Relationship Type="http://schemas.openxmlformats.org/officeDocument/2006/relationships/notesSlide" Target="/ppt/notesSlides/notesSlide7f.xml" Id="R8ce5ce05f6984bc5" /></Relationships>
</file>

<file path=ppt/slides/_rels/slide8.xml.rels>&#65279;<?xml version="1.0" encoding="utf-8"?><Relationships xmlns="http://schemas.openxmlformats.org/package/2006/relationships"><Relationship Type="http://schemas.openxmlformats.org/officeDocument/2006/relationships/slideLayout" Target="/ppt/slideLayouts/slideLayout12.xml" Id="Ra5165e8861754761" /><Relationship Type="http://schemas.openxmlformats.org/officeDocument/2006/relationships/chart" Target="/ppt/slides/charts/chart8.xml" Id="rId3" /><Relationship Type="http://schemas.openxmlformats.org/officeDocument/2006/relationships/notesSlide" Target="/ppt/notesSlides/notesSlide8.xml" Id="R7deadad4ffc64c18" /></Relationships>
</file>

<file path=ppt/slides/_rels/slide80.xml.rels>&#65279;<?xml version="1.0" encoding="utf-8"?><Relationships xmlns="http://schemas.openxmlformats.org/package/2006/relationships"><Relationship Type="http://schemas.openxmlformats.org/officeDocument/2006/relationships/slideLayout" Target="/ppt/slideLayouts/slideLayout12.xml" Id="R4cfbab882ecf475a" /><Relationship Type="http://schemas.openxmlformats.org/officeDocument/2006/relationships/chart" Target="/ppt/slides/charts/chart80.xml" Id="rId3" /><Relationship Type="http://schemas.openxmlformats.org/officeDocument/2006/relationships/notesSlide" Target="/ppt/notesSlides/notesSlide80.xml" Id="Rde6df663c032407c" /></Relationships>
</file>

<file path=ppt/slides/_rels/slide81.xml.rels>&#65279;<?xml version="1.0" encoding="utf-8"?><Relationships xmlns="http://schemas.openxmlformats.org/package/2006/relationships"><Relationship Type="http://schemas.openxmlformats.org/officeDocument/2006/relationships/slideLayout" Target="/ppt/slideLayouts/slideLayout12.xml" Id="R3cfd7b1a4a54494d" /><Relationship Type="http://schemas.openxmlformats.org/officeDocument/2006/relationships/chart" Target="/ppt/slides/charts/chart81.xml" Id="rId3" /><Relationship Type="http://schemas.openxmlformats.org/officeDocument/2006/relationships/notesSlide" Target="/ppt/notesSlides/notesSlide81.xml" Id="R5a715741b8f64965" /></Relationships>
</file>

<file path=ppt/slides/_rels/slide82.xml.rels>&#65279;<?xml version="1.0" encoding="utf-8"?><Relationships xmlns="http://schemas.openxmlformats.org/package/2006/relationships"><Relationship Type="http://schemas.openxmlformats.org/officeDocument/2006/relationships/slideLayout" Target="/ppt/slideLayouts/slideLayout12.xml" Id="R1e1f75cf86a44e13" /><Relationship Type="http://schemas.openxmlformats.org/officeDocument/2006/relationships/chart" Target="/ppt/slides/charts/chart82.xml" Id="rId3" /><Relationship Type="http://schemas.openxmlformats.org/officeDocument/2006/relationships/notesSlide" Target="/ppt/notesSlides/notesSlide82.xml" Id="R400a2b454f9840af" /></Relationships>
</file>

<file path=ppt/slides/_rels/slide83.xml.rels>&#65279;<?xml version="1.0" encoding="utf-8"?><Relationships xmlns="http://schemas.openxmlformats.org/package/2006/relationships"><Relationship Type="http://schemas.openxmlformats.org/officeDocument/2006/relationships/slideLayout" Target="/ppt/slideLayouts/slideLayout12.xml" Id="R8a78061f874443c5" /><Relationship Type="http://schemas.openxmlformats.org/officeDocument/2006/relationships/chart" Target="/ppt/slides/charts/chart83.xml" Id="rId3" /><Relationship Type="http://schemas.openxmlformats.org/officeDocument/2006/relationships/notesSlide" Target="/ppt/notesSlides/notesSlide83.xml" Id="R5127609131634fa6" /></Relationships>
</file>

<file path=ppt/slides/_rels/slide84.xml.rels>&#65279;<?xml version="1.0" encoding="utf-8"?><Relationships xmlns="http://schemas.openxmlformats.org/package/2006/relationships"><Relationship Type="http://schemas.openxmlformats.org/officeDocument/2006/relationships/slideLayout" Target="/ppt/slideLayouts/slideLayout12.xml" Id="Ra1e891c473164794" /><Relationship Type="http://schemas.openxmlformats.org/officeDocument/2006/relationships/chart" Target="/ppt/slides/charts/chart84.xml" Id="rId3" /><Relationship Type="http://schemas.openxmlformats.org/officeDocument/2006/relationships/notesSlide" Target="/ppt/notesSlides/notesSlide84.xml" Id="R130fe7adc3054fa4" /></Relationships>
</file>

<file path=ppt/slides/_rels/slide85.xml.rels>&#65279;<?xml version="1.0" encoding="utf-8"?><Relationships xmlns="http://schemas.openxmlformats.org/package/2006/relationships"><Relationship Type="http://schemas.openxmlformats.org/officeDocument/2006/relationships/slideLayout" Target="/ppt/slideLayouts/slideLayout12.xml" Id="Rdfb3724e3f0e4ed6" /><Relationship Type="http://schemas.openxmlformats.org/officeDocument/2006/relationships/chart" Target="/ppt/slides/charts/chart85.xml" Id="rId3" /><Relationship Type="http://schemas.openxmlformats.org/officeDocument/2006/relationships/notesSlide" Target="/ppt/notesSlides/notesSlide85.xml" Id="Rf322b09d1b2b40ff" /></Relationships>
</file>

<file path=ppt/slides/_rels/slide86.xml.rels>&#65279;<?xml version="1.0" encoding="utf-8"?><Relationships xmlns="http://schemas.openxmlformats.org/package/2006/relationships"><Relationship Type="http://schemas.openxmlformats.org/officeDocument/2006/relationships/slideLayout" Target="/ppt/slideLayouts/slideLayout12.xml" Id="Rf05f57c5ec074f45" /><Relationship Type="http://schemas.openxmlformats.org/officeDocument/2006/relationships/chart" Target="/ppt/slides/charts/chart86.xml" Id="rId3" /><Relationship Type="http://schemas.openxmlformats.org/officeDocument/2006/relationships/notesSlide" Target="/ppt/notesSlides/notesSlide86.xml" Id="R4d2a3b6a8eaa47f2" /></Relationships>
</file>

<file path=ppt/slides/_rels/slide87.xml.rels>&#65279;<?xml version="1.0" encoding="utf-8"?><Relationships xmlns="http://schemas.openxmlformats.org/package/2006/relationships"><Relationship Type="http://schemas.openxmlformats.org/officeDocument/2006/relationships/slideLayout" Target="/ppt/slideLayouts/slideLayout12.xml" Id="Ra37587d8b82e49ad" /><Relationship Type="http://schemas.openxmlformats.org/officeDocument/2006/relationships/chart" Target="/ppt/slides/charts/chart87.xml" Id="rId3" /><Relationship Type="http://schemas.openxmlformats.org/officeDocument/2006/relationships/notesSlide" Target="/ppt/notesSlides/notesSlide87.xml" Id="R4ef87b21f3dc41b5" /></Relationships>
</file>

<file path=ppt/slides/_rels/slide88.xml.rels>&#65279;<?xml version="1.0" encoding="utf-8"?><Relationships xmlns="http://schemas.openxmlformats.org/package/2006/relationships"><Relationship Type="http://schemas.openxmlformats.org/officeDocument/2006/relationships/slideLayout" Target="/ppt/slideLayouts/slideLayout12.xml" Id="R9d4cd4b44af541eb" /><Relationship Type="http://schemas.openxmlformats.org/officeDocument/2006/relationships/chart" Target="/ppt/slides/charts/chart88.xml" Id="rId3" /><Relationship Type="http://schemas.openxmlformats.org/officeDocument/2006/relationships/notesSlide" Target="/ppt/notesSlides/notesSlide88.xml" Id="R09d3f9a40c3c4911" /></Relationships>
</file>

<file path=ppt/slides/_rels/slide89.xml.rels>&#65279;<?xml version="1.0" encoding="utf-8"?><Relationships xmlns="http://schemas.openxmlformats.org/package/2006/relationships"><Relationship Type="http://schemas.openxmlformats.org/officeDocument/2006/relationships/slideLayout" Target="/ppt/slideLayouts/slideLayout12.xml" Id="R9b34e9c6cd5a4c7e" /><Relationship Type="http://schemas.openxmlformats.org/officeDocument/2006/relationships/chart" Target="/ppt/slides/charts/chart89.xml" Id="rId3" /><Relationship Type="http://schemas.openxmlformats.org/officeDocument/2006/relationships/notesSlide" Target="/ppt/notesSlides/notesSlide89.xml" Id="R47507d33eee0457f" /></Relationships>
</file>

<file path=ppt/slides/_rels/slide8a.xml.rels>&#65279;<?xml version="1.0" encoding="utf-8"?><Relationships xmlns="http://schemas.openxmlformats.org/package/2006/relationships"><Relationship Type="http://schemas.openxmlformats.org/officeDocument/2006/relationships/slideLayout" Target="/ppt/slideLayouts/slideLayout12.xml" Id="R86fbfec31b094d04" /><Relationship Type="http://schemas.openxmlformats.org/officeDocument/2006/relationships/chart" Target="/ppt/slides/charts/chart8a.xml" Id="rId3" /><Relationship Type="http://schemas.openxmlformats.org/officeDocument/2006/relationships/notesSlide" Target="/ppt/notesSlides/notesSlide8a.xml" Id="R66a518385d03443d" /></Relationships>
</file>

<file path=ppt/slides/_rels/slide8b.xml.rels>&#65279;<?xml version="1.0" encoding="utf-8"?><Relationships xmlns="http://schemas.openxmlformats.org/package/2006/relationships"><Relationship Type="http://schemas.openxmlformats.org/officeDocument/2006/relationships/slideLayout" Target="/ppt/slideLayouts/slideLayout12.xml" Id="R027a1847ee1b4b31" /><Relationship Type="http://schemas.openxmlformats.org/officeDocument/2006/relationships/chart" Target="/ppt/slides/charts/chart8b.xml" Id="rId3" /><Relationship Type="http://schemas.openxmlformats.org/officeDocument/2006/relationships/notesSlide" Target="/ppt/notesSlides/notesSlide8b.xml" Id="R4f7857b4ae1940cf" /></Relationships>
</file>

<file path=ppt/slides/_rels/slide8c.xml.rels>&#65279;<?xml version="1.0" encoding="utf-8"?><Relationships xmlns="http://schemas.openxmlformats.org/package/2006/relationships"><Relationship Type="http://schemas.openxmlformats.org/officeDocument/2006/relationships/slideLayout" Target="/ppt/slideLayouts/slideLayout12.xml" Id="Rc5116c850396481c" /><Relationship Type="http://schemas.openxmlformats.org/officeDocument/2006/relationships/chart" Target="/ppt/slides/charts/chart8c.xml" Id="rId3" /><Relationship Type="http://schemas.openxmlformats.org/officeDocument/2006/relationships/notesSlide" Target="/ppt/notesSlides/notesSlide8c.xml" Id="R10c85922f6354b65" /></Relationships>
</file>

<file path=ppt/slides/_rels/slide8d.xml.rels>&#65279;<?xml version="1.0" encoding="utf-8"?><Relationships xmlns="http://schemas.openxmlformats.org/package/2006/relationships"><Relationship Type="http://schemas.openxmlformats.org/officeDocument/2006/relationships/slideLayout" Target="/ppt/slideLayouts/slideLayout12.xml" Id="Re7202408e7f240a0" /><Relationship Type="http://schemas.openxmlformats.org/officeDocument/2006/relationships/chart" Target="/ppt/slides/charts/chart8d.xml" Id="rId3" /><Relationship Type="http://schemas.openxmlformats.org/officeDocument/2006/relationships/notesSlide" Target="/ppt/notesSlides/notesSlide8d.xml" Id="Rc369ced1e4ac4bda" /></Relationships>
</file>

<file path=ppt/slides/_rels/slide8e.xml.rels>&#65279;<?xml version="1.0" encoding="utf-8"?><Relationships xmlns="http://schemas.openxmlformats.org/package/2006/relationships"><Relationship Type="http://schemas.openxmlformats.org/officeDocument/2006/relationships/slideLayout" Target="/ppt/slideLayouts/slideLayout12.xml" Id="R1e6d2e0cea564433" /><Relationship Type="http://schemas.openxmlformats.org/officeDocument/2006/relationships/chart" Target="/ppt/slides/charts/chart8e.xml" Id="rId3" /><Relationship Type="http://schemas.openxmlformats.org/officeDocument/2006/relationships/notesSlide" Target="/ppt/notesSlides/notesSlide8e.xml" Id="Re75580b22e804c64" /></Relationships>
</file>

<file path=ppt/slides/_rels/slide8f.xml.rels>&#65279;<?xml version="1.0" encoding="utf-8"?><Relationships xmlns="http://schemas.openxmlformats.org/package/2006/relationships"><Relationship Type="http://schemas.openxmlformats.org/officeDocument/2006/relationships/slideLayout" Target="/ppt/slideLayouts/slideLayout12.xml" Id="Rb2945fe1f36f4239" /><Relationship Type="http://schemas.openxmlformats.org/officeDocument/2006/relationships/chart" Target="/ppt/slides/charts/chart8f.xml" Id="rId3" /><Relationship Type="http://schemas.openxmlformats.org/officeDocument/2006/relationships/notesSlide" Target="/ppt/notesSlides/notesSlide8f.xml" Id="Re535e11d862f4256" /></Relationships>
</file>

<file path=ppt/slides/_rels/slide9.xml.rels>&#65279;<?xml version="1.0" encoding="utf-8"?><Relationships xmlns="http://schemas.openxmlformats.org/package/2006/relationships"><Relationship Type="http://schemas.openxmlformats.org/officeDocument/2006/relationships/slideLayout" Target="/ppt/slideLayouts/slideLayout12.xml" Id="R857220198f6d4800" /><Relationship Type="http://schemas.openxmlformats.org/officeDocument/2006/relationships/chart" Target="/ppt/slides/charts/chart9.xml" Id="rId3" /><Relationship Type="http://schemas.openxmlformats.org/officeDocument/2006/relationships/notesSlide" Target="/ppt/notesSlides/notesSlide9.xml" Id="Rbf25173b56c14ed3" /></Relationships>
</file>

<file path=ppt/slides/_rels/slide90.xml.rels>&#65279;<?xml version="1.0" encoding="utf-8"?><Relationships xmlns="http://schemas.openxmlformats.org/package/2006/relationships"><Relationship Type="http://schemas.openxmlformats.org/officeDocument/2006/relationships/slideLayout" Target="/ppt/slideLayouts/slideLayout12.xml" Id="Ra6d74d001ca143ba" /><Relationship Type="http://schemas.openxmlformats.org/officeDocument/2006/relationships/chart" Target="/ppt/slides/charts/chart90.xml" Id="rId3" /><Relationship Type="http://schemas.openxmlformats.org/officeDocument/2006/relationships/notesSlide" Target="/ppt/notesSlides/notesSlide90.xml" Id="Re1de462866434b64" /></Relationships>
</file>

<file path=ppt/slides/_rels/slide91.xml.rels>&#65279;<?xml version="1.0" encoding="utf-8"?><Relationships xmlns="http://schemas.openxmlformats.org/package/2006/relationships"><Relationship Type="http://schemas.openxmlformats.org/officeDocument/2006/relationships/slideLayout" Target="/ppt/slideLayouts/slideLayout12.xml" Id="R9817582b8a7443e1" /><Relationship Type="http://schemas.openxmlformats.org/officeDocument/2006/relationships/chart" Target="/ppt/slides/charts/chart91.xml" Id="rId3" /><Relationship Type="http://schemas.openxmlformats.org/officeDocument/2006/relationships/notesSlide" Target="/ppt/notesSlides/notesSlide91.xml" Id="R96ee0648f85a40e2" /></Relationships>
</file>

<file path=ppt/slides/_rels/slide92.xml.rels>&#65279;<?xml version="1.0" encoding="utf-8"?><Relationships xmlns="http://schemas.openxmlformats.org/package/2006/relationships"><Relationship Type="http://schemas.openxmlformats.org/officeDocument/2006/relationships/slideLayout" Target="/ppt/slideLayouts/slideLayout12.xml" Id="R85d332ab93de4230" /><Relationship Type="http://schemas.openxmlformats.org/officeDocument/2006/relationships/chart" Target="/ppt/slides/charts/chart92.xml" Id="rId3" /><Relationship Type="http://schemas.openxmlformats.org/officeDocument/2006/relationships/notesSlide" Target="/ppt/notesSlides/notesSlide92.xml" Id="Rdbf531815e6545a9" /></Relationships>
</file>

<file path=ppt/slides/_rels/slide93.xml.rels>&#65279;<?xml version="1.0" encoding="utf-8"?><Relationships xmlns="http://schemas.openxmlformats.org/package/2006/relationships"><Relationship Type="http://schemas.openxmlformats.org/officeDocument/2006/relationships/slideLayout" Target="/ppt/slideLayouts/slideLayout12.xml" Id="R60fc8464ee2f4022" /><Relationship Type="http://schemas.openxmlformats.org/officeDocument/2006/relationships/chart" Target="/ppt/slides/charts/chart93.xml" Id="rId3" /><Relationship Type="http://schemas.openxmlformats.org/officeDocument/2006/relationships/notesSlide" Target="/ppt/notesSlides/notesSlide93.xml" Id="R14f67a323cce4fc6" /></Relationships>
</file>

<file path=ppt/slides/_rels/slide94.xml.rels>&#65279;<?xml version="1.0" encoding="utf-8"?><Relationships xmlns="http://schemas.openxmlformats.org/package/2006/relationships"><Relationship Type="http://schemas.openxmlformats.org/officeDocument/2006/relationships/slideLayout" Target="/ppt/slideLayouts/slideLayout12.xml" Id="R2606687b6c6b4564" /><Relationship Type="http://schemas.openxmlformats.org/officeDocument/2006/relationships/chart" Target="/ppt/slides/charts/chart94.xml" Id="rId3" /><Relationship Type="http://schemas.openxmlformats.org/officeDocument/2006/relationships/notesSlide" Target="/ppt/notesSlides/notesSlide94.xml" Id="Re49311fb68614949" /></Relationships>
</file>

<file path=ppt/slides/_rels/slide95.xml.rels>&#65279;<?xml version="1.0" encoding="utf-8"?><Relationships xmlns="http://schemas.openxmlformats.org/package/2006/relationships"><Relationship Type="http://schemas.openxmlformats.org/officeDocument/2006/relationships/slideLayout" Target="/ppt/slideLayouts/slideLayout12.xml" Id="R5576f4da0f814c72" /><Relationship Type="http://schemas.openxmlformats.org/officeDocument/2006/relationships/chart" Target="/ppt/slides/charts/chart95.xml" Id="rId3" /><Relationship Type="http://schemas.openxmlformats.org/officeDocument/2006/relationships/notesSlide" Target="/ppt/notesSlides/notesSlide95.xml" Id="Re19f0da2984742b9" /></Relationships>
</file>

<file path=ppt/slides/_rels/slide96.xml.rels>&#65279;<?xml version="1.0" encoding="utf-8"?><Relationships xmlns="http://schemas.openxmlformats.org/package/2006/relationships"><Relationship Type="http://schemas.openxmlformats.org/officeDocument/2006/relationships/slideLayout" Target="/ppt/slideLayouts/slideLayout12.xml" Id="Ra80ac6230d8c4852" /><Relationship Type="http://schemas.openxmlformats.org/officeDocument/2006/relationships/chart" Target="/ppt/slides/charts/chart96.xml" Id="rId3" /><Relationship Type="http://schemas.openxmlformats.org/officeDocument/2006/relationships/notesSlide" Target="/ppt/notesSlides/notesSlide96.xml" Id="R496f1884e9d346ce" /></Relationships>
</file>

<file path=ppt/slides/_rels/slide97.xml.rels>&#65279;<?xml version="1.0" encoding="utf-8"?><Relationships xmlns="http://schemas.openxmlformats.org/package/2006/relationships"><Relationship Type="http://schemas.openxmlformats.org/officeDocument/2006/relationships/slideLayout" Target="/ppt/slideLayouts/slideLayout12.xml" Id="R25a8289fe4f74ec9" /><Relationship Type="http://schemas.openxmlformats.org/officeDocument/2006/relationships/chart" Target="/ppt/slides/charts/chart97.xml" Id="rId3" /><Relationship Type="http://schemas.openxmlformats.org/officeDocument/2006/relationships/notesSlide" Target="/ppt/notesSlides/notesSlide97.xml" Id="R5212251794b241df" /></Relationships>
</file>

<file path=ppt/slides/_rels/slide98.xml.rels>&#65279;<?xml version="1.0" encoding="utf-8"?><Relationships xmlns="http://schemas.openxmlformats.org/package/2006/relationships"><Relationship Type="http://schemas.openxmlformats.org/officeDocument/2006/relationships/slideLayout" Target="/ppt/slideLayouts/slideLayout12.xml" Id="Rd496eb17ed8a4656" /><Relationship Type="http://schemas.openxmlformats.org/officeDocument/2006/relationships/chart" Target="/ppt/slides/charts/chart98.xml" Id="rId3" /><Relationship Type="http://schemas.openxmlformats.org/officeDocument/2006/relationships/notesSlide" Target="/ppt/notesSlides/notesSlide98.xml" Id="R7f2ece913be442d0" /></Relationships>
</file>

<file path=ppt/slides/_rels/slide99.xml.rels>&#65279;<?xml version="1.0" encoding="utf-8"?><Relationships xmlns="http://schemas.openxmlformats.org/package/2006/relationships"><Relationship Type="http://schemas.openxmlformats.org/officeDocument/2006/relationships/slideLayout" Target="/ppt/slideLayouts/slideLayout12.xml" Id="R9ebc664b16914757" /><Relationship Type="http://schemas.openxmlformats.org/officeDocument/2006/relationships/chart" Target="/ppt/slides/charts/chart99.xml" Id="rId3" /><Relationship Type="http://schemas.openxmlformats.org/officeDocument/2006/relationships/notesSlide" Target="/ppt/notesSlides/notesSlide99.xml" Id="R620ad534c27e4356" /></Relationships>
</file>

<file path=ppt/slides/_rels/slide9a.xml.rels>&#65279;<?xml version="1.0" encoding="utf-8"?><Relationships xmlns="http://schemas.openxmlformats.org/package/2006/relationships"><Relationship Type="http://schemas.openxmlformats.org/officeDocument/2006/relationships/slideLayout" Target="/ppt/slideLayouts/slideLayout12.xml" Id="R4987a89efc164ec8" /><Relationship Type="http://schemas.openxmlformats.org/officeDocument/2006/relationships/chart" Target="/ppt/slides/charts/chart9a.xml" Id="rId3" /><Relationship Type="http://schemas.openxmlformats.org/officeDocument/2006/relationships/notesSlide" Target="/ppt/notesSlides/notesSlide9a.xml" Id="R2e80aa46964142ca" /></Relationships>
</file>

<file path=ppt/slides/_rels/slide9b.xml.rels>&#65279;<?xml version="1.0" encoding="utf-8"?><Relationships xmlns="http://schemas.openxmlformats.org/package/2006/relationships"><Relationship Type="http://schemas.openxmlformats.org/officeDocument/2006/relationships/slideLayout" Target="/ppt/slideLayouts/slideLayout12.xml" Id="Rc6b48be08aff4771" /><Relationship Type="http://schemas.openxmlformats.org/officeDocument/2006/relationships/chart" Target="/ppt/slides/charts/chart9b.xml" Id="rId3" /><Relationship Type="http://schemas.openxmlformats.org/officeDocument/2006/relationships/notesSlide" Target="/ppt/notesSlides/notesSlide9b.xml" Id="R92bca66a4f094526" /></Relationships>
</file>

<file path=ppt/slides/_rels/slide9c.xml.rels>&#65279;<?xml version="1.0" encoding="utf-8"?><Relationships xmlns="http://schemas.openxmlformats.org/package/2006/relationships"><Relationship Type="http://schemas.openxmlformats.org/officeDocument/2006/relationships/slideLayout" Target="/ppt/slideLayouts/slideLayout12.xml" Id="Rd77755b01b2c40e7" /><Relationship Type="http://schemas.openxmlformats.org/officeDocument/2006/relationships/chart" Target="/ppt/slides/charts/chart9c.xml" Id="rId3" /><Relationship Type="http://schemas.openxmlformats.org/officeDocument/2006/relationships/notesSlide" Target="/ppt/notesSlides/notesSlide9c.xml" Id="R89b68f4dde0544a6" /></Relationships>
</file>

<file path=ppt/slides/_rels/slide9d.xml.rels>&#65279;<?xml version="1.0" encoding="utf-8"?><Relationships xmlns="http://schemas.openxmlformats.org/package/2006/relationships"><Relationship Type="http://schemas.openxmlformats.org/officeDocument/2006/relationships/slideLayout" Target="/ppt/slideLayouts/slideLayout12.xml" Id="R8bfba21717444265" /><Relationship Type="http://schemas.openxmlformats.org/officeDocument/2006/relationships/chart" Target="/ppt/slides/charts/chart9d.xml" Id="rId3" /><Relationship Type="http://schemas.openxmlformats.org/officeDocument/2006/relationships/notesSlide" Target="/ppt/notesSlides/notesSlide9d.xml" Id="Rc383d7538b694290" /></Relationships>
</file>

<file path=ppt/slides/_rels/slide9e.xml.rels>&#65279;<?xml version="1.0" encoding="utf-8"?><Relationships xmlns="http://schemas.openxmlformats.org/package/2006/relationships"><Relationship Type="http://schemas.openxmlformats.org/officeDocument/2006/relationships/slideLayout" Target="/ppt/slideLayouts/slideLayout12.xml" Id="R58a9ed9b949d4255" /><Relationship Type="http://schemas.openxmlformats.org/officeDocument/2006/relationships/chart" Target="/ppt/slides/charts/chart9e.xml" Id="rId3" /><Relationship Type="http://schemas.openxmlformats.org/officeDocument/2006/relationships/notesSlide" Target="/ppt/notesSlides/notesSlide9e.xml" Id="R4afb871bd3314784" /></Relationships>
</file>

<file path=ppt/slides/_rels/slide9f.xml.rels>&#65279;<?xml version="1.0" encoding="utf-8"?><Relationships xmlns="http://schemas.openxmlformats.org/package/2006/relationships"><Relationship Type="http://schemas.openxmlformats.org/officeDocument/2006/relationships/slideLayout" Target="/ppt/slideLayouts/slideLayout12.xml" Id="Rdd531c165bb44c25" /><Relationship Type="http://schemas.openxmlformats.org/officeDocument/2006/relationships/chart" Target="/ppt/slides/charts/chart9f.xml" Id="rId3" /><Relationship Type="http://schemas.openxmlformats.org/officeDocument/2006/relationships/notesSlide" Target="/ppt/notesSlides/notesSlide9f.xml" Id="R1e822b4ca8224361" /></Relationships>
</file>

<file path=ppt/slides/_rels/slidea.xml.rels>&#65279;<?xml version="1.0" encoding="utf-8"?><Relationships xmlns="http://schemas.openxmlformats.org/package/2006/relationships"><Relationship Type="http://schemas.openxmlformats.org/officeDocument/2006/relationships/slideLayout" Target="/ppt/slideLayouts/slideLayout12.xml" Id="R4f065c99ac25488f" /><Relationship Type="http://schemas.openxmlformats.org/officeDocument/2006/relationships/chart" Target="/ppt/slides/charts/charta.xml" Id="rId3" /><Relationship Type="http://schemas.openxmlformats.org/officeDocument/2006/relationships/notesSlide" Target="/ppt/notesSlides/notesSlidea.xml" Id="Rea4e0958821c4bd6" /></Relationships>
</file>

<file path=ppt/slides/_rels/slidea0.xml.rels>&#65279;<?xml version="1.0" encoding="utf-8"?><Relationships xmlns="http://schemas.openxmlformats.org/package/2006/relationships"><Relationship Type="http://schemas.openxmlformats.org/officeDocument/2006/relationships/slideLayout" Target="/ppt/slideLayouts/slideLayout12.xml" Id="R7b582fb0424f40ff" /><Relationship Type="http://schemas.openxmlformats.org/officeDocument/2006/relationships/chart" Target="/ppt/slides/charts/charta0.xml" Id="rId3" /><Relationship Type="http://schemas.openxmlformats.org/officeDocument/2006/relationships/notesSlide" Target="/ppt/notesSlides/notesSlidea0.xml" Id="R43b757605fce4316" /></Relationships>
</file>

<file path=ppt/slides/_rels/slidea1.xml.rels>&#65279;<?xml version="1.0" encoding="utf-8"?><Relationships xmlns="http://schemas.openxmlformats.org/package/2006/relationships"><Relationship Type="http://schemas.openxmlformats.org/officeDocument/2006/relationships/slideLayout" Target="/ppt/slideLayouts/slideLayout12.xml" Id="R8b006c3d616c40e6" /><Relationship Type="http://schemas.openxmlformats.org/officeDocument/2006/relationships/chart" Target="/ppt/slides/charts/charta1.xml" Id="rId3" /><Relationship Type="http://schemas.openxmlformats.org/officeDocument/2006/relationships/notesSlide" Target="/ppt/notesSlides/notesSlidea1.xml" Id="R9ae00c8431cd4834" /></Relationships>
</file>

<file path=ppt/slides/_rels/slidea2.xml.rels>&#65279;<?xml version="1.0" encoding="utf-8"?><Relationships xmlns="http://schemas.openxmlformats.org/package/2006/relationships"><Relationship Type="http://schemas.openxmlformats.org/officeDocument/2006/relationships/slideLayout" Target="/ppt/slideLayouts/slideLayout12.xml" Id="R214932a2bc984844" /><Relationship Type="http://schemas.openxmlformats.org/officeDocument/2006/relationships/chart" Target="/ppt/slides/charts/charta2.xml" Id="rId3" /><Relationship Type="http://schemas.openxmlformats.org/officeDocument/2006/relationships/notesSlide" Target="/ppt/notesSlides/notesSlidea2.xml" Id="R6a608c046f644afb" /></Relationships>
</file>

<file path=ppt/slides/_rels/slidea3.xml.rels>&#65279;<?xml version="1.0" encoding="utf-8"?><Relationships xmlns="http://schemas.openxmlformats.org/package/2006/relationships"><Relationship Type="http://schemas.openxmlformats.org/officeDocument/2006/relationships/slideLayout" Target="/ppt/slideLayouts/slideLayout12.xml" Id="R2888d4f637494813" /><Relationship Type="http://schemas.openxmlformats.org/officeDocument/2006/relationships/chart" Target="/ppt/slides/charts/charta3.xml" Id="rId3" /><Relationship Type="http://schemas.openxmlformats.org/officeDocument/2006/relationships/notesSlide" Target="/ppt/notesSlides/notesSlidea3.xml" Id="Rd175ae1d5f864b95" /></Relationships>
</file>

<file path=ppt/slides/_rels/slidea4.xml.rels>&#65279;<?xml version="1.0" encoding="utf-8"?><Relationships xmlns="http://schemas.openxmlformats.org/package/2006/relationships"><Relationship Type="http://schemas.openxmlformats.org/officeDocument/2006/relationships/slideLayout" Target="/ppt/slideLayouts/slideLayout12.xml" Id="R73badb6af387416e" /><Relationship Type="http://schemas.openxmlformats.org/officeDocument/2006/relationships/chart" Target="/ppt/slides/charts/charta4.xml" Id="rId3" /><Relationship Type="http://schemas.openxmlformats.org/officeDocument/2006/relationships/notesSlide" Target="/ppt/notesSlides/notesSlidea4.xml" Id="Rdb6debf45d364c1b" /></Relationships>
</file>

<file path=ppt/slides/_rels/slidea5.xml.rels>&#65279;<?xml version="1.0" encoding="utf-8"?><Relationships xmlns="http://schemas.openxmlformats.org/package/2006/relationships"><Relationship Type="http://schemas.openxmlformats.org/officeDocument/2006/relationships/slideLayout" Target="/ppt/slideLayouts/slideLayout12.xml" Id="R7aad333845124e8b" /><Relationship Type="http://schemas.openxmlformats.org/officeDocument/2006/relationships/chart" Target="/ppt/slides/charts/charta5.xml" Id="rId3" /><Relationship Type="http://schemas.openxmlformats.org/officeDocument/2006/relationships/notesSlide" Target="/ppt/notesSlides/notesSlidea5.xml" Id="R26cbeaf102834ba0" /></Relationships>
</file>

<file path=ppt/slides/_rels/slidea6.xml.rels>&#65279;<?xml version="1.0" encoding="utf-8"?><Relationships xmlns="http://schemas.openxmlformats.org/package/2006/relationships"><Relationship Type="http://schemas.openxmlformats.org/officeDocument/2006/relationships/slideLayout" Target="/ppt/slideLayouts/slideLayout12.xml" Id="Ref14087cb10b4e3e" /><Relationship Type="http://schemas.openxmlformats.org/officeDocument/2006/relationships/chart" Target="/ppt/slides/charts/charta6.xml" Id="rId3" /><Relationship Type="http://schemas.openxmlformats.org/officeDocument/2006/relationships/notesSlide" Target="/ppt/notesSlides/notesSlidea6.xml" Id="R44314601bd8d4f8e" /></Relationships>
</file>

<file path=ppt/slides/_rels/slidea7.xml.rels>&#65279;<?xml version="1.0" encoding="utf-8"?><Relationships xmlns="http://schemas.openxmlformats.org/package/2006/relationships"><Relationship Type="http://schemas.openxmlformats.org/officeDocument/2006/relationships/slideLayout" Target="/ppt/slideLayouts/slideLayout12.xml" Id="Rd11aae68d318496b" /><Relationship Type="http://schemas.openxmlformats.org/officeDocument/2006/relationships/chart" Target="/ppt/slides/charts/charta7.xml" Id="rId3" /><Relationship Type="http://schemas.openxmlformats.org/officeDocument/2006/relationships/notesSlide" Target="/ppt/notesSlides/notesSlidea7.xml" Id="R4e83f26a191d42ba" /></Relationships>
</file>

<file path=ppt/slides/_rels/slidea8.xml.rels>&#65279;<?xml version="1.0" encoding="utf-8"?><Relationships xmlns="http://schemas.openxmlformats.org/package/2006/relationships"><Relationship Type="http://schemas.openxmlformats.org/officeDocument/2006/relationships/slideLayout" Target="/ppt/slideLayouts/slideLayout12.xml" Id="Rf2d8f2524a5d4087" /><Relationship Type="http://schemas.openxmlformats.org/officeDocument/2006/relationships/chart" Target="/ppt/slides/charts/charta8.xml" Id="rId3" /><Relationship Type="http://schemas.openxmlformats.org/officeDocument/2006/relationships/notesSlide" Target="/ppt/notesSlides/notesSlidea8.xml" Id="R6a3d69f62a0f44dc" /></Relationships>
</file>

<file path=ppt/slides/_rels/slidea9.xml.rels>&#65279;<?xml version="1.0" encoding="utf-8"?><Relationships xmlns="http://schemas.openxmlformats.org/package/2006/relationships"><Relationship Type="http://schemas.openxmlformats.org/officeDocument/2006/relationships/slideLayout" Target="/ppt/slideLayouts/slideLayout12.xml" Id="R43367e73fa1948dc" /><Relationship Type="http://schemas.openxmlformats.org/officeDocument/2006/relationships/chart" Target="/ppt/slides/charts/charta9.xml" Id="rId3" /><Relationship Type="http://schemas.openxmlformats.org/officeDocument/2006/relationships/notesSlide" Target="/ppt/notesSlides/notesSlidea9.xml" Id="R660c2fb488fe49aa" /></Relationships>
</file>

<file path=ppt/slides/_rels/slideaa.xml.rels>&#65279;<?xml version="1.0" encoding="utf-8"?><Relationships xmlns="http://schemas.openxmlformats.org/package/2006/relationships"><Relationship Type="http://schemas.openxmlformats.org/officeDocument/2006/relationships/slideLayout" Target="/ppt/slideLayouts/slideLayout12.xml" Id="R3ae0f2e612ec4333" /><Relationship Type="http://schemas.openxmlformats.org/officeDocument/2006/relationships/chart" Target="/ppt/slides/charts/chartaa.xml" Id="rId3" /><Relationship Type="http://schemas.openxmlformats.org/officeDocument/2006/relationships/notesSlide" Target="/ppt/notesSlides/notesSlideaa.xml" Id="Rc252c1f4e0594353" /></Relationships>
</file>

<file path=ppt/slides/_rels/slideab.xml.rels>&#65279;<?xml version="1.0" encoding="utf-8"?><Relationships xmlns="http://schemas.openxmlformats.org/package/2006/relationships"><Relationship Type="http://schemas.openxmlformats.org/officeDocument/2006/relationships/slideLayout" Target="/ppt/slideLayouts/slideLayout12.xml" Id="Ref8a5c38edf24300" /><Relationship Type="http://schemas.openxmlformats.org/officeDocument/2006/relationships/chart" Target="/ppt/slides/charts/chartab.xml" Id="rId3" /><Relationship Type="http://schemas.openxmlformats.org/officeDocument/2006/relationships/notesSlide" Target="/ppt/notesSlides/notesSlideab.xml" Id="Ra5d0423b3dfd4993" /></Relationships>
</file>

<file path=ppt/slides/_rels/slideac.xml.rels>&#65279;<?xml version="1.0" encoding="utf-8"?><Relationships xmlns="http://schemas.openxmlformats.org/package/2006/relationships"><Relationship Type="http://schemas.openxmlformats.org/officeDocument/2006/relationships/slideLayout" Target="/ppt/slideLayouts/slideLayout12.xml" Id="Ra2206824d806407e" /><Relationship Type="http://schemas.openxmlformats.org/officeDocument/2006/relationships/chart" Target="/ppt/slides/charts/chartac.xml" Id="rId3" /><Relationship Type="http://schemas.openxmlformats.org/officeDocument/2006/relationships/notesSlide" Target="/ppt/notesSlides/notesSlideac.xml" Id="Rcc82b2f4967b4a1c" /></Relationships>
</file>

<file path=ppt/slides/_rels/slidead.xml.rels>&#65279;<?xml version="1.0" encoding="utf-8"?><Relationships xmlns="http://schemas.openxmlformats.org/package/2006/relationships"><Relationship Type="http://schemas.openxmlformats.org/officeDocument/2006/relationships/slideLayout" Target="/ppt/slideLayouts/slideLayout12.xml" Id="R6b67655d57804e38" /><Relationship Type="http://schemas.openxmlformats.org/officeDocument/2006/relationships/chart" Target="/ppt/slides/charts/chartad.xml" Id="rId3" /><Relationship Type="http://schemas.openxmlformats.org/officeDocument/2006/relationships/notesSlide" Target="/ppt/notesSlides/notesSlidead.xml" Id="Rcf59ab1ce9a048af" /></Relationships>
</file>

<file path=ppt/slides/_rels/slideae.xml.rels>&#65279;<?xml version="1.0" encoding="utf-8"?><Relationships xmlns="http://schemas.openxmlformats.org/package/2006/relationships"><Relationship Type="http://schemas.openxmlformats.org/officeDocument/2006/relationships/slideLayout" Target="/ppt/slideLayouts/slideLayout12.xml" Id="Rce89af1a35104f26" /><Relationship Type="http://schemas.openxmlformats.org/officeDocument/2006/relationships/chart" Target="/ppt/slides/charts/chartae.xml" Id="rId3" /><Relationship Type="http://schemas.openxmlformats.org/officeDocument/2006/relationships/notesSlide" Target="/ppt/notesSlides/notesSlideae.xml" Id="R5cb76b9b894040f0" /></Relationships>
</file>

<file path=ppt/slides/_rels/slideaf.xml.rels>&#65279;<?xml version="1.0" encoding="utf-8"?><Relationships xmlns="http://schemas.openxmlformats.org/package/2006/relationships"><Relationship Type="http://schemas.openxmlformats.org/officeDocument/2006/relationships/slideLayout" Target="/ppt/slideLayouts/slideLayout12.xml" Id="Rcbef95015daf43de" /><Relationship Type="http://schemas.openxmlformats.org/officeDocument/2006/relationships/chart" Target="/ppt/slides/charts/chartaf.xml" Id="rId3" /><Relationship Type="http://schemas.openxmlformats.org/officeDocument/2006/relationships/notesSlide" Target="/ppt/notesSlides/notesSlideaf.xml" Id="R2c4508d911964d27" /></Relationships>
</file>

<file path=ppt/slides/_rels/slideb.xml.rels>&#65279;<?xml version="1.0" encoding="utf-8"?><Relationships xmlns="http://schemas.openxmlformats.org/package/2006/relationships"><Relationship Type="http://schemas.openxmlformats.org/officeDocument/2006/relationships/slideLayout" Target="/ppt/slideLayouts/slideLayout12.xml" Id="R46072900878f4366" /><Relationship Type="http://schemas.openxmlformats.org/officeDocument/2006/relationships/chart" Target="/ppt/slides/charts/chartb.xml" Id="rId3" /><Relationship Type="http://schemas.openxmlformats.org/officeDocument/2006/relationships/notesSlide" Target="/ppt/notesSlides/notesSlideb.xml" Id="Rb7a9c1ee715d4c43" /></Relationships>
</file>

<file path=ppt/slides/_rels/slideb0.xml.rels>&#65279;<?xml version="1.0" encoding="utf-8"?><Relationships xmlns="http://schemas.openxmlformats.org/package/2006/relationships"><Relationship Type="http://schemas.openxmlformats.org/officeDocument/2006/relationships/slideLayout" Target="/ppt/slideLayouts/slideLayout12.xml" Id="Rdd66e1ea9b87436f" /><Relationship Type="http://schemas.openxmlformats.org/officeDocument/2006/relationships/chart" Target="/ppt/slides/charts/chartb0.xml" Id="rId3" /><Relationship Type="http://schemas.openxmlformats.org/officeDocument/2006/relationships/notesSlide" Target="/ppt/notesSlides/notesSlideb0.xml" Id="R270b8f432cf14cbb" /></Relationships>
</file>

<file path=ppt/slides/_rels/slideb1.xml.rels>&#65279;<?xml version="1.0" encoding="utf-8"?><Relationships xmlns="http://schemas.openxmlformats.org/package/2006/relationships"><Relationship Type="http://schemas.openxmlformats.org/officeDocument/2006/relationships/slideLayout" Target="/ppt/slideLayouts/slideLayout12.xml" Id="R8ac306123cbc45d0" /><Relationship Type="http://schemas.openxmlformats.org/officeDocument/2006/relationships/chart" Target="/ppt/slides/charts/chartb1.xml" Id="rId3" /><Relationship Type="http://schemas.openxmlformats.org/officeDocument/2006/relationships/notesSlide" Target="/ppt/notesSlides/notesSlideb1.xml" Id="Rb2f63968672d4f05" /></Relationships>
</file>

<file path=ppt/slides/_rels/slideb2.xml.rels>&#65279;<?xml version="1.0" encoding="utf-8"?><Relationships xmlns="http://schemas.openxmlformats.org/package/2006/relationships"><Relationship Type="http://schemas.openxmlformats.org/officeDocument/2006/relationships/slideLayout" Target="/ppt/slideLayouts/slideLayout12.xml" Id="R9e3f8604ecde43af" /><Relationship Type="http://schemas.openxmlformats.org/officeDocument/2006/relationships/chart" Target="/ppt/slides/charts/chartb2.xml" Id="rId3" /><Relationship Type="http://schemas.openxmlformats.org/officeDocument/2006/relationships/notesSlide" Target="/ppt/notesSlides/notesSlideb2.xml" Id="R43d10fec903b4cd2" /></Relationships>
</file>

<file path=ppt/slides/_rels/slideb3.xml.rels>&#65279;<?xml version="1.0" encoding="utf-8"?><Relationships xmlns="http://schemas.openxmlformats.org/package/2006/relationships"><Relationship Type="http://schemas.openxmlformats.org/officeDocument/2006/relationships/slideLayout" Target="/ppt/slideLayouts/slideLayout12.xml" Id="R6dfbf67037864241" /><Relationship Type="http://schemas.openxmlformats.org/officeDocument/2006/relationships/chart" Target="/ppt/slides/charts/chartb3.xml" Id="rId3" /><Relationship Type="http://schemas.openxmlformats.org/officeDocument/2006/relationships/notesSlide" Target="/ppt/notesSlides/notesSlideb3.xml" Id="R3135d0f2a04d45b7" /></Relationships>
</file>

<file path=ppt/slides/_rels/slideb4.xml.rels>&#65279;<?xml version="1.0" encoding="utf-8"?><Relationships xmlns="http://schemas.openxmlformats.org/package/2006/relationships"><Relationship Type="http://schemas.openxmlformats.org/officeDocument/2006/relationships/slideLayout" Target="/ppt/slideLayouts/slideLayout12.xml" Id="R8271c36d6c7b4197" /><Relationship Type="http://schemas.openxmlformats.org/officeDocument/2006/relationships/chart" Target="/ppt/slides/charts/chartb4.xml" Id="rId3" /><Relationship Type="http://schemas.openxmlformats.org/officeDocument/2006/relationships/notesSlide" Target="/ppt/notesSlides/notesSlideb4.xml" Id="R1281bc28a0ad4fae" /></Relationships>
</file>

<file path=ppt/slides/_rels/slideb5.xml.rels>&#65279;<?xml version="1.0" encoding="utf-8"?><Relationships xmlns="http://schemas.openxmlformats.org/package/2006/relationships"><Relationship Type="http://schemas.openxmlformats.org/officeDocument/2006/relationships/slideLayout" Target="/ppt/slideLayouts/slideLayout12.xml" Id="R0673fdbadf7649b7" /><Relationship Type="http://schemas.openxmlformats.org/officeDocument/2006/relationships/chart" Target="/ppt/slides/charts/chartb5.xml" Id="rId3" /><Relationship Type="http://schemas.openxmlformats.org/officeDocument/2006/relationships/notesSlide" Target="/ppt/notesSlides/notesSlideb5.xml" Id="R806a510ee2ce4e31" /></Relationships>
</file>

<file path=ppt/slides/_rels/slideb6.xml.rels>&#65279;<?xml version="1.0" encoding="utf-8"?><Relationships xmlns="http://schemas.openxmlformats.org/package/2006/relationships"><Relationship Type="http://schemas.openxmlformats.org/officeDocument/2006/relationships/slideLayout" Target="/ppt/slideLayouts/slideLayout12.xml" Id="R6b234fdf828d44c6" /><Relationship Type="http://schemas.openxmlformats.org/officeDocument/2006/relationships/chart" Target="/ppt/slides/charts/chartb6.xml" Id="rId3" /><Relationship Type="http://schemas.openxmlformats.org/officeDocument/2006/relationships/notesSlide" Target="/ppt/notesSlides/notesSlideb6.xml" Id="R3504564d13754c28" /></Relationships>
</file>

<file path=ppt/slides/_rels/slideb7.xml.rels>&#65279;<?xml version="1.0" encoding="utf-8"?><Relationships xmlns="http://schemas.openxmlformats.org/package/2006/relationships"><Relationship Type="http://schemas.openxmlformats.org/officeDocument/2006/relationships/slideLayout" Target="/ppt/slideLayouts/slideLayout12.xml" Id="Rcd650d09bf6842ff" /><Relationship Type="http://schemas.openxmlformats.org/officeDocument/2006/relationships/chart" Target="/ppt/slides/charts/chartb7.xml" Id="rId3" /><Relationship Type="http://schemas.openxmlformats.org/officeDocument/2006/relationships/notesSlide" Target="/ppt/notesSlides/notesSlideb7.xml" Id="R423e28359c1f4dd3" /></Relationships>
</file>

<file path=ppt/slides/_rels/slideb8.xml.rels>&#65279;<?xml version="1.0" encoding="utf-8"?><Relationships xmlns="http://schemas.openxmlformats.org/package/2006/relationships"><Relationship Type="http://schemas.openxmlformats.org/officeDocument/2006/relationships/slideLayout" Target="/ppt/slideLayouts/slideLayout12.xml" Id="R126560c1d2454231" /><Relationship Type="http://schemas.openxmlformats.org/officeDocument/2006/relationships/chart" Target="/ppt/slides/charts/chartb8.xml" Id="rId3" /><Relationship Type="http://schemas.openxmlformats.org/officeDocument/2006/relationships/notesSlide" Target="/ppt/notesSlides/notesSlideb8.xml" Id="R94a945d5ea984bd4" /></Relationships>
</file>

<file path=ppt/slides/_rels/slideb9.xml.rels>&#65279;<?xml version="1.0" encoding="utf-8"?><Relationships xmlns="http://schemas.openxmlformats.org/package/2006/relationships"><Relationship Type="http://schemas.openxmlformats.org/officeDocument/2006/relationships/slideLayout" Target="/ppt/slideLayouts/slideLayout12.xml" Id="R702d5238e2a54bfe" /><Relationship Type="http://schemas.openxmlformats.org/officeDocument/2006/relationships/chart" Target="/ppt/slides/charts/chartb9.xml" Id="rId3" /><Relationship Type="http://schemas.openxmlformats.org/officeDocument/2006/relationships/notesSlide" Target="/ppt/notesSlides/notesSlideb9.xml" Id="R31f9bc5d46d24e4c" /></Relationships>
</file>

<file path=ppt/slides/_rels/slideba.xml.rels>&#65279;<?xml version="1.0" encoding="utf-8"?><Relationships xmlns="http://schemas.openxmlformats.org/package/2006/relationships"><Relationship Type="http://schemas.openxmlformats.org/officeDocument/2006/relationships/slideLayout" Target="/ppt/slideLayouts/slideLayout12.xml" Id="R7786ada42e9345c3" /><Relationship Type="http://schemas.openxmlformats.org/officeDocument/2006/relationships/chart" Target="/ppt/slides/charts/chartba.xml" Id="rId3" /><Relationship Type="http://schemas.openxmlformats.org/officeDocument/2006/relationships/notesSlide" Target="/ppt/notesSlides/notesSlideba.xml" Id="R9e5543e7547a449a" /></Relationships>
</file>

<file path=ppt/slides/_rels/slidebb.xml.rels>&#65279;<?xml version="1.0" encoding="utf-8"?><Relationships xmlns="http://schemas.openxmlformats.org/package/2006/relationships"><Relationship Type="http://schemas.openxmlformats.org/officeDocument/2006/relationships/slideLayout" Target="/ppt/slideLayouts/slideLayout12.xml" Id="R8e2dd514a32549b7" /><Relationship Type="http://schemas.openxmlformats.org/officeDocument/2006/relationships/chart" Target="/ppt/slides/charts/chartbb.xml" Id="rId3" /><Relationship Type="http://schemas.openxmlformats.org/officeDocument/2006/relationships/notesSlide" Target="/ppt/notesSlides/notesSlidebb.xml" Id="R9c5e9a0e68e04bec" /></Relationships>
</file>

<file path=ppt/slides/_rels/slidebc.xml.rels>&#65279;<?xml version="1.0" encoding="utf-8"?><Relationships xmlns="http://schemas.openxmlformats.org/package/2006/relationships"><Relationship Type="http://schemas.openxmlformats.org/officeDocument/2006/relationships/slideLayout" Target="/ppt/slideLayouts/slideLayout12.xml" Id="R61153826bf0b47f1" /><Relationship Type="http://schemas.openxmlformats.org/officeDocument/2006/relationships/chart" Target="/ppt/slides/charts/chartbc.xml" Id="rId3" /><Relationship Type="http://schemas.openxmlformats.org/officeDocument/2006/relationships/notesSlide" Target="/ppt/notesSlides/notesSlidebc.xml" Id="R572274dafd3a4d07" /></Relationships>
</file>

<file path=ppt/slides/_rels/slidebd.xml.rels>&#65279;<?xml version="1.0" encoding="utf-8"?><Relationships xmlns="http://schemas.openxmlformats.org/package/2006/relationships"><Relationship Type="http://schemas.openxmlformats.org/officeDocument/2006/relationships/slideLayout" Target="/ppt/slideLayouts/slideLayout12.xml" Id="R0f9bcfa609134d62" /><Relationship Type="http://schemas.openxmlformats.org/officeDocument/2006/relationships/chart" Target="/ppt/slides/charts/chartbd.xml" Id="rId3" /><Relationship Type="http://schemas.openxmlformats.org/officeDocument/2006/relationships/notesSlide" Target="/ppt/notesSlides/notesSlidebd.xml" Id="Rfb12a339354f404e" /></Relationships>
</file>

<file path=ppt/slides/_rels/slidebe.xml.rels>&#65279;<?xml version="1.0" encoding="utf-8"?><Relationships xmlns="http://schemas.openxmlformats.org/package/2006/relationships"><Relationship Type="http://schemas.openxmlformats.org/officeDocument/2006/relationships/slideLayout" Target="/ppt/slideLayouts/slideLayout12.xml" Id="R6448e19c2dbf4ab8" /><Relationship Type="http://schemas.openxmlformats.org/officeDocument/2006/relationships/chart" Target="/ppt/slides/charts/chartbe.xml" Id="rId3" /><Relationship Type="http://schemas.openxmlformats.org/officeDocument/2006/relationships/notesSlide" Target="/ppt/notesSlides/notesSlidebe.xml" Id="R7262024dcbeb4736" /></Relationships>
</file>

<file path=ppt/slides/_rels/slidebf.xml.rels>&#65279;<?xml version="1.0" encoding="utf-8"?><Relationships xmlns="http://schemas.openxmlformats.org/package/2006/relationships"><Relationship Type="http://schemas.openxmlformats.org/officeDocument/2006/relationships/slideLayout" Target="/ppt/slideLayouts/slideLayout12.xml" Id="R1f2f3703e1c64097" /><Relationship Type="http://schemas.openxmlformats.org/officeDocument/2006/relationships/chart" Target="/ppt/slides/charts/chartbf.xml" Id="rId3" /><Relationship Type="http://schemas.openxmlformats.org/officeDocument/2006/relationships/notesSlide" Target="/ppt/notesSlides/notesSlidebf.xml" Id="R29d08f90d49c41dc" /></Relationships>
</file>

<file path=ppt/slides/_rels/slidec.xml.rels>&#65279;<?xml version="1.0" encoding="utf-8"?><Relationships xmlns="http://schemas.openxmlformats.org/package/2006/relationships"><Relationship Type="http://schemas.openxmlformats.org/officeDocument/2006/relationships/slideLayout" Target="/ppt/slideLayouts/slideLayout12.xml" Id="R6bf44fe11f3e4e93" /><Relationship Type="http://schemas.openxmlformats.org/officeDocument/2006/relationships/chart" Target="/ppt/slides/charts/chartc.xml" Id="rId3" /><Relationship Type="http://schemas.openxmlformats.org/officeDocument/2006/relationships/notesSlide" Target="/ppt/notesSlides/notesSlidec.xml" Id="R34b4a4c2e21742d0" /></Relationships>
</file>

<file path=ppt/slides/_rels/slidec0.xml.rels>&#65279;<?xml version="1.0" encoding="utf-8"?><Relationships xmlns="http://schemas.openxmlformats.org/package/2006/relationships"><Relationship Type="http://schemas.openxmlformats.org/officeDocument/2006/relationships/slideLayout" Target="/ppt/slideLayouts/slideLayout12.xml" Id="R094280f3fa314d0f" /><Relationship Type="http://schemas.openxmlformats.org/officeDocument/2006/relationships/chart" Target="/ppt/slides/charts/chartc0.xml" Id="rId3" /><Relationship Type="http://schemas.openxmlformats.org/officeDocument/2006/relationships/notesSlide" Target="/ppt/notesSlides/notesSlidec0.xml" Id="R0009c1de3d134f2d" /></Relationships>
</file>

<file path=ppt/slides/_rels/slidec1.xml.rels>&#65279;<?xml version="1.0" encoding="utf-8"?><Relationships xmlns="http://schemas.openxmlformats.org/package/2006/relationships"><Relationship Type="http://schemas.openxmlformats.org/officeDocument/2006/relationships/slideLayout" Target="/ppt/slideLayouts/slideLayout12.xml" Id="Rbda5df16e4c946d9" /><Relationship Type="http://schemas.openxmlformats.org/officeDocument/2006/relationships/chart" Target="/ppt/slides/charts/chartc1.xml" Id="rId3" /><Relationship Type="http://schemas.openxmlformats.org/officeDocument/2006/relationships/notesSlide" Target="/ppt/notesSlides/notesSlidec1.xml" Id="Ree60f67de4b04e47" /></Relationships>
</file>

<file path=ppt/slides/_rels/slidec2.xml.rels>&#65279;<?xml version="1.0" encoding="utf-8"?><Relationships xmlns="http://schemas.openxmlformats.org/package/2006/relationships"><Relationship Type="http://schemas.openxmlformats.org/officeDocument/2006/relationships/slideLayout" Target="/ppt/slideLayouts/slideLayout12.xml" Id="R4c38640e616a4b94" /><Relationship Type="http://schemas.openxmlformats.org/officeDocument/2006/relationships/chart" Target="/ppt/slides/charts/chartc2.xml" Id="rId3" /><Relationship Type="http://schemas.openxmlformats.org/officeDocument/2006/relationships/notesSlide" Target="/ppt/notesSlides/notesSlidec2.xml" Id="R152861bc6b664cbd" /></Relationships>
</file>

<file path=ppt/slides/_rels/slidec3.xml.rels>&#65279;<?xml version="1.0" encoding="utf-8"?><Relationships xmlns="http://schemas.openxmlformats.org/package/2006/relationships"><Relationship Type="http://schemas.openxmlformats.org/officeDocument/2006/relationships/slideLayout" Target="/ppt/slideLayouts/slideLayout12.xml" Id="Re02ac6abdcd34413" /><Relationship Type="http://schemas.openxmlformats.org/officeDocument/2006/relationships/chart" Target="/ppt/slides/charts/chartc3.xml" Id="rId3" /><Relationship Type="http://schemas.openxmlformats.org/officeDocument/2006/relationships/notesSlide" Target="/ppt/notesSlides/notesSlidec3.xml" Id="R63afd98a57074dca" /></Relationships>
</file>

<file path=ppt/slides/_rels/slidec4.xml.rels>&#65279;<?xml version="1.0" encoding="utf-8"?><Relationships xmlns="http://schemas.openxmlformats.org/package/2006/relationships"><Relationship Type="http://schemas.openxmlformats.org/officeDocument/2006/relationships/slideLayout" Target="/ppt/slideLayouts/slideLayout12.xml" Id="R9890d2dbd9bc47af" /><Relationship Type="http://schemas.openxmlformats.org/officeDocument/2006/relationships/chart" Target="/ppt/slides/charts/chartc4.xml" Id="rId3" /><Relationship Type="http://schemas.openxmlformats.org/officeDocument/2006/relationships/notesSlide" Target="/ppt/notesSlides/notesSlidec4.xml" Id="R96e7509462e04ac4" /></Relationships>
</file>

<file path=ppt/slides/_rels/slidec5.xml.rels>&#65279;<?xml version="1.0" encoding="utf-8"?><Relationships xmlns="http://schemas.openxmlformats.org/package/2006/relationships"><Relationship Type="http://schemas.openxmlformats.org/officeDocument/2006/relationships/slideLayout" Target="/ppt/slideLayouts/slideLayout12.xml" Id="R86c2e44b9b1f4853" /><Relationship Type="http://schemas.openxmlformats.org/officeDocument/2006/relationships/chart" Target="/ppt/slides/charts/chartc5.xml" Id="rId3" /><Relationship Type="http://schemas.openxmlformats.org/officeDocument/2006/relationships/notesSlide" Target="/ppt/notesSlides/notesSlidec5.xml" Id="Rf74f0170b9bb4c5c" /></Relationships>
</file>

<file path=ppt/slides/_rels/slidec6.xml.rels>&#65279;<?xml version="1.0" encoding="utf-8"?><Relationships xmlns="http://schemas.openxmlformats.org/package/2006/relationships"><Relationship Type="http://schemas.openxmlformats.org/officeDocument/2006/relationships/slideLayout" Target="/ppt/slideLayouts/slideLayout12.xml" Id="Ra742ff53af4f4605" /><Relationship Type="http://schemas.openxmlformats.org/officeDocument/2006/relationships/chart" Target="/ppt/slides/charts/chartc6.xml" Id="rId3" /><Relationship Type="http://schemas.openxmlformats.org/officeDocument/2006/relationships/notesSlide" Target="/ppt/notesSlides/notesSlidec6.xml" Id="Rbbed2939614c4a31" /></Relationships>
</file>

<file path=ppt/slides/_rels/slidec7.xml.rels>&#65279;<?xml version="1.0" encoding="utf-8"?><Relationships xmlns="http://schemas.openxmlformats.org/package/2006/relationships"><Relationship Type="http://schemas.openxmlformats.org/officeDocument/2006/relationships/slideLayout" Target="/ppt/slideLayouts/slideLayout12.xml" Id="R006cc1a117dc482f" /><Relationship Type="http://schemas.openxmlformats.org/officeDocument/2006/relationships/chart" Target="/ppt/slides/charts/chartc7.xml" Id="rId3" /><Relationship Type="http://schemas.openxmlformats.org/officeDocument/2006/relationships/notesSlide" Target="/ppt/notesSlides/notesSlidec7.xml" Id="R4ebdd37748984baf" /></Relationships>
</file>

<file path=ppt/slides/_rels/slidec8.xml.rels>&#65279;<?xml version="1.0" encoding="utf-8"?><Relationships xmlns="http://schemas.openxmlformats.org/package/2006/relationships"><Relationship Type="http://schemas.openxmlformats.org/officeDocument/2006/relationships/slideLayout" Target="/ppt/slideLayouts/slideLayout12.xml" Id="R0942952aecbf4324" /><Relationship Type="http://schemas.openxmlformats.org/officeDocument/2006/relationships/chart" Target="/ppt/slides/charts/chartc8.xml" Id="rId3" /><Relationship Type="http://schemas.openxmlformats.org/officeDocument/2006/relationships/notesSlide" Target="/ppt/notesSlides/notesSlidec8.xml" Id="R549340c63e5a4d50" /></Relationships>
</file>

<file path=ppt/slides/_rels/slidec9.xml.rels>&#65279;<?xml version="1.0" encoding="utf-8"?><Relationships xmlns="http://schemas.openxmlformats.org/package/2006/relationships"><Relationship Type="http://schemas.openxmlformats.org/officeDocument/2006/relationships/slideLayout" Target="/ppt/slideLayouts/slideLayout12.xml" Id="R9aca150815db474f" /><Relationship Type="http://schemas.openxmlformats.org/officeDocument/2006/relationships/chart" Target="/ppt/slides/charts/chartc9.xml" Id="rId3" /><Relationship Type="http://schemas.openxmlformats.org/officeDocument/2006/relationships/notesSlide" Target="/ppt/notesSlides/notesSlidec9.xml" Id="Rd777606ec41843e5" /></Relationships>
</file>

<file path=ppt/slides/_rels/slideca.xml.rels>&#65279;<?xml version="1.0" encoding="utf-8"?><Relationships xmlns="http://schemas.openxmlformats.org/package/2006/relationships"><Relationship Type="http://schemas.openxmlformats.org/officeDocument/2006/relationships/slideLayout" Target="/ppt/slideLayouts/slideLayout12.xml" Id="R89ff931bcac649dc" /><Relationship Type="http://schemas.openxmlformats.org/officeDocument/2006/relationships/chart" Target="/ppt/slides/charts/chartca.xml" Id="rId3" /><Relationship Type="http://schemas.openxmlformats.org/officeDocument/2006/relationships/notesSlide" Target="/ppt/notesSlides/notesSlideca.xml" Id="Ra1f8200ae6304345" /></Relationships>
</file>

<file path=ppt/slides/_rels/slidecb.xml.rels>&#65279;<?xml version="1.0" encoding="utf-8"?><Relationships xmlns="http://schemas.openxmlformats.org/package/2006/relationships"><Relationship Type="http://schemas.openxmlformats.org/officeDocument/2006/relationships/slideLayout" Target="/ppt/slideLayouts/slideLayout12.xml" Id="Ra52422d15427466c" /><Relationship Type="http://schemas.openxmlformats.org/officeDocument/2006/relationships/chart" Target="/ppt/slides/charts/chartcb.xml" Id="rId3" /><Relationship Type="http://schemas.openxmlformats.org/officeDocument/2006/relationships/notesSlide" Target="/ppt/notesSlides/notesSlidecb.xml" Id="R4d47983cbc5b4284" /></Relationships>
</file>

<file path=ppt/slides/_rels/slidecc.xml.rels>&#65279;<?xml version="1.0" encoding="utf-8"?><Relationships xmlns="http://schemas.openxmlformats.org/package/2006/relationships"><Relationship Type="http://schemas.openxmlformats.org/officeDocument/2006/relationships/slideLayout" Target="/ppt/slideLayouts/slideLayout12.xml" Id="R83d5f8448cc447ad" /><Relationship Type="http://schemas.openxmlformats.org/officeDocument/2006/relationships/chart" Target="/ppt/slides/charts/chartcc.xml" Id="rId3" /><Relationship Type="http://schemas.openxmlformats.org/officeDocument/2006/relationships/notesSlide" Target="/ppt/notesSlides/notesSlidecc.xml" Id="Rd3524a3b5a424b5b" /></Relationships>
</file>

<file path=ppt/slides/_rels/slidecd.xml.rels>&#65279;<?xml version="1.0" encoding="utf-8"?><Relationships xmlns="http://schemas.openxmlformats.org/package/2006/relationships"><Relationship Type="http://schemas.openxmlformats.org/officeDocument/2006/relationships/slideLayout" Target="/ppt/slideLayouts/slideLayout12.xml" Id="Rb7273642ddaa4d9e" /><Relationship Type="http://schemas.openxmlformats.org/officeDocument/2006/relationships/chart" Target="/ppt/slides/charts/chartcd.xml" Id="rId3" /><Relationship Type="http://schemas.openxmlformats.org/officeDocument/2006/relationships/notesSlide" Target="/ppt/notesSlides/notesSlidecd.xml" Id="Rdf972b996f3b47c1" /></Relationships>
</file>

<file path=ppt/slides/_rels/slidece.xml.rels>&#65279;<?xml version="1.0" encoding="utf-8"?><Relationships xmlns="http://schemas.openxmlformats.org/package/2006/relationships"><Relationship Type="http://schemas.openxmlformats.org/officeDocument/2006/relationships/slideLayout" Target="/ppt/slideLayouts/slideLayout12.xml" Id="R7eb4edc84edc46b8" /><Relationship Type="http://schemas.openxmlformats.org/officeDocument/2006/relationships/chart" Target="/ppt/slides/charts/chartce.xml" Id="rId3" /><Relationship Type="http://schemas.openxmlformats.org/officeDocument/2006/relationships/notesSlide" Target="/ppt/notesSlides/notesSlidece.xml" Id="R245186a9885c4cc3" /></Relationships>
</file>

<file path=ppt/slides/_rels/slidecf.xml.rels>&#65279;<?xml version="1.0" encoding="utf-8"?><Relationships xmlns="http://schemas.openxmlformats.org/package/2006/relationships"><Relationship Type="http://schemas.openxmlformats.org/officeDocument/2006/relationships/slideLayout" Target="/ppt/slideLayouts/slideLayout12.xml" Id="R8cff682a0e0246ce" /><Relationship Type="http://schemas.openxmlformats.org/officeDocument/2006/relationships/chart" Target="/ppt/slides/charts/chartcf.xml" Id="rId3" /><Relationship Type="http://schemas.openxmlformats.org/officeDocument/2006/relationships/notesSlide" Target="/ppt/notesSlides/notesSlidecf.xml" Id="R3ecd4fbec2ef46cb" /></Relationships>
</file>

<file path=ppt/slides/_rels/slided.xml.rels>&#65279;<?xml version="1.0" encoding="utf-8"?><Relationships xmlns="http://schemas.openxmlformats.org/package/2006/relationships"><Relationship Type="http://schemas.openxmlformats.org/officeDocument/2006/relationships/slideLayout" Target="/ppt/slideLayouts/slideLayout12.xml" Id="Rc65e04bdc2b04c4c" /><Relationship Type="http://schemas.openxmlformats.org/officeDocument/2006/relationships/chart" Target="/ppt/slides/charts/chartd.xml" Id="rId3" /><Relationship Type="http://schemas.openxmlformats.org/officeDocument/2006/relationships/notesSlide" Target="/ppt/notesSlides/notesSlided.xml" Id="Rbfa50577be0e4dae" /></Relationships>
</file>

<file path=ppt/slides/_rels/slided0.xml.rels>&#65279;<?xml version="1.0" encoding="utf-8"?><Relationships xmlns="http://schemas.openxmlformats.org/package/2006/relationships"><Relationship Type="http://schemas.openxmlformats.org/officeDocument/2006/relationships/slideLayout" Target="/ppt/slideLayouts/slideLayout12.xml" Id="Rbd4c893b3c2f4eb8" /><Relationship Type="http://schemas.openxmlformats.org/officeDocument/2006/relationships/chart" Target="/ppt/slides/charts/chartd0.xml" Id="rId3" /><Relationship Type="http://schemas.openxmlformats.org/officeDocument/2006/relationships/notesSlide" Target="/ppt/notesSlides/notesSlided0.xml" Id="R5094681f7cd443d2" /></Relationships>
</file>

<file path=ppt/slides/_rels/slided1.xml.rels>&#65279;<?xml version="1.0" encoding="utf-8"?><Relationships xmlns="http://schemas.openxmlformats.org/package/2006/relationships"><Relationship Type="http://schemas.openxmlformats.org/officeDocument/2006/relationships/slideLayout" Target="/ppt/slideLayouts/slideLayout12.xml" Id="R8e426b3f4f7b415f" /><Relationship Type="http://schemas.openxmlformats.org/officeDocument/2006/relationships/chart" Target="/ppt/slides/charts/chartd1.xml" Id="rId3" /><Relationship Type="http://schemas.openxmlformats.org/officeDocument/2006/relationships/notesSlide" Target="/ppt/notesSlides/notesSlided1.xml" Id="R5c7d6e47c3d64911" /></Relationships>
</file>

<file path=ppt/slides/_rels/slided2.xml.rels>&#65279;<?xml version="1.0" encoding="utf-8"?><Relationships xmlns="http://schemas.openxmlformats.org/package/2006/relationships"><Relationship Type="http://schemas.openxmlformats.org/officeDocument/2006/relationships/slideLayout" Target="/ppt/slideLayouts/slideLayout12.xml" Id="Rc570c7b8d3bd4c3d" /><Relationship Type="http://schemas.openxmlformats.org/officeDocument/2006/relationships/chart" Target="/ppt/slides/charts/chartd2.xml" Id="rId3" /><Relationship Type="http://schemas.openxmlformats.org/officeDocument/2006/relationships/notesSlide" Target="/ppt/notesSlides/notesSlided2.xml" Id="Ra8a7bbb5fa934408" /></Relationships>
</file>

<file path=ppt/slides/_rels/slided3.xml.rels>&#65279;<?xml version="1.0" encoding="utf-8"?><Relationships xmlns="http://schemas.openxmlformats.org/package/2006/relationships"><Relationship Type="http://schemas.openxmlformats.org/officeDocument/2006/relationships/slideLayout" Target="/ppt/slideLayouts/slideLayout12.xml" Id="Rfb51f4bc3d3c46f2" /><Relationship Type="http://schemas.openxmlformats.org/officeDocument/2006/relationships/chart" Target="/ppt/slides/charts/chartd3.xml" Id="rId3" /><Relationship Type="http://schemas.openxmlformats.org/officeDocument/2006/relationships/notesSlide" Target="/ppt/notesSlides/notesSlided3.xml" Id="R1d8fd5ffa1524324" /></Relationships>
</file>

<file path=ppt/slides/_rels/slided4.xml.rels>&#65279;<?xml version="1.0" encoding="utf-8"?><Relationships xmlns="http://schemas.openxmlformats.org/package/2006/relationships"><Relationship Type="http://schemas.openxmlformats.org/officeDocument/2006/relationships/slideLayout" Target="/ppt/slideLayouts/slideLayout12.xml" Id="R5399e425d69841c1" /><Relationship Type="http://schemas.openxmlformats.org/officeDocument/2006/relationships/chart" Target="/ppt/slides/charts/chartd4.xml" Id="rId3" /><Relationship Type="http://schemas.openxmlformats.org/officeDocument/2006/relationships/notesSlide" Target="/ppt/notesSlides/notesSlided4.xml" Id="R7ea18d461ce94841" /></Relationships>
</file>

<file path=ppt/slides/_rels/slided5.xml.rels>&#65279;<?xml version="1.0" encoding="utf-8"?><Relationships xmlns="http://schemas.openxmlformats.org/package/2006/relationships"><Relationship Type="http://schemas.openxmlformats.org/officeDocument/2006/relationships/slideLayout" Target="/ppt/slideLayouts/slideLayout12.xml" Id="R7f9bf5c900ee4f38" /><Relationship Type="http://schemas.openxmlformats.org/officeDocument/2006/relationships/chart" Target="/ppt/slides/charts/chartd5.xml" Id="rId3" /><Relationship Type="http://schemas.openxmlformats.org/officeDocument/2006/relationships/notesSlide" Target="/ppt/notesSlides/notesSlided5.xml" Id="R9e7abd1efd0a4f34" /></Relationships>
</file>

<file path=ppt/slides/_rels/slided6.xml.rels>&#65279;<?xml version="1.0" encoding="utf-8"?><Relationships xmlns="http://schemas.openxmlformats.org/package/2006/relationships"><Relationship Type="http://schemas.openxmlformats.org/officeDocument/2006/relationships/slideLayout" Target="/ppt/slideLayouts/slideLayout12.xml" Id="R72e84e9f143d4939" /><Relationship Type="http://schemas.openxmlformats.org/officeDocument/2006/relationships/chart" Target="/ppt/slides/charts/chartd6.xml" Id="rId3" /><Relationship Type="http://schemas.openxmlformats.org/officeDocument/2006/relationships/notesSlide" Target="/ppt/notesSlides/notesSlided6.xml" Id="R48b6f244d4e84f7e" /></Relationships>
</file>

<file path=ppt/slides/_rels/slided7.xml.rels>&#65279;<?xml version="1.0" encoding="utf-8"?><Relationships xmlns="http://schemas.openxmlformats.org/package/2006/relationships"><Relationship Type="http://schemas.openxmlformats.org/officeDocument/2006/relationships/slideLayout" Target="/ppt/slideLayouts/slideLayout12.xml" Id="R72c8c014b3f44236" /><Relationship Type="http://schemas.openxmlformats.org/officeDocument/2006/relationships/chart" Target="/ppt/slides/charts/chartd7.xml" Id="rId3" /><Relationship Type="http://schemas.openxmlformats.org/officeDocument/2006/relationships/notesSlide" Target="/ppt/notesSlides/notesSlided7.xml" Id="R620e647cf6034193" /></Relationships>
</file>

<file path=ppt/slides/_rels/slided8.xml.rels>&#65279;<?xml version="1.0" encoding="utf-8"?><Relationships xmlns="http://schemas.openxmlformats.org/package/2006/relationships"><Relationship Type="http://schemas.openxmlformats.org/officeDocument/2006/relationships/slideLayout" Target="/ppt/slideLayouts/slideLayout12.xml" Id="R23b6aa4750864b68" /><Relationship Type="http://schemas.openxmlformats.org/officeDocument/2006/relationships/chart" Target="/ppt/slides/charts/chartd8.xml" Id="rId3" /><Relationship Type="http://schemas.openxmlformats.org/officeDocument/2006/relationships/notesSlide" Target="/ppt/notesSlides/notesSlided8.xml" Id="Re922829ca5f149eb" /></Relationships>
</file>

<file path=ppt/slides/_rels/slided9.xml.rels>&#65279;<?xml version="1.0" encoding="utf-8"?><Relationships xmlns="http://schemas.openxmlformats.org/package/2006/relationships"><Relationship Type="http://schemas.openxmlformats.org/officeDocument/2006/relationships/slideLayout" Target="/ppt/slideLayouts/slideLayout12.xml" Id="R6742059c0c7942e0" /><Relationship Type="http://schemas.openxmlformats.org/officeDocument/2006/relationships/chart" Target="/ppt/slides/charts/chartd9.xml" Id="rId3" /><Relationship Type="http://schemas.openxmlformats.org/officeDocument/2006/relationships/notesSlide" Target="/ppt/notesSlides/notesSlided9.xml" Id="R111affbda2724c38" /></Relationships>
</file>

<file path=ppt/slides/_rels/slideda.xml.rels>&#65279;<?xml version="1.0" encoding="utf-8"?><Relationships xmlns="http://schemas.openxmlformats.org/package/2006/relationships"><Relationship Type="http://schemas.openxmlformats.org/officeDocument/2006/relationships/slideLayout" Target="/ppt/slideLayouts/slideLayout12.xml" Id="R66c5804bf7eb4b5f" /><Relationship Type="http://schemas.openxmlformats.org/officeDocument/2006/relationships/chart" Target="/ppt/slides/charts/chartda.xml" Id="rId3" /><Relationship Type="http://schemas.openxmlformats.org/officeDocument/2006/relationships/notesSlide" Target="/ppt/notesSlides/notesSlideda.xml" Id="R7616c09b49e544ab" /></Relationships>
</file>

<file path=ppt/slides/_rels/slidedb.xml.rels>&#65279;<?xml version="1.0" encoding="utf-8"?><Relationships xmlns="http://schemas.openxmlformats.org/package/2006/relationships"><Relationship Type="http://schemas.openxmlformats.org/officeDocument/2006/relationships/slideLayout" Target="/ppt/slideLayouts/slideLayout12.xml" Id="R568926dcd4234eab" /><Relationship Type="http://schemas.openxmlformats.org/officeDocument/2006/relationships/chart" Target="/ppt/slides/charts/chartdb.xml" Id="rId3" /><Relationship Type="http://schemas.openxmlformats.org/officeDocument/2006/relationships/notesSlide" Target="/ppt/notesSlides/notesSlidedb.xml" Id="Rc6cbadcb5f9c4b49" /></Relationships>
</file>

<file path=ppt/slides/_rels/slidedc.xml.rels>&#65279;<?xml version="1.0" encoding="utf-8"?><Relationships xmlns="http://schemas.openxmlformats.org/package/2006/relationships"><Relationship Type="http://schemas.openxmlformats.org/officeDocument/2006/relationships/slideLayout" Target="/ppt/slideLayouts/slideLayout12.xml" Id="R029c587b45e04bdc" /><Relationship Type="http://schemas.openxmlformats.org/officeDocument/2006/relationships/chart" Target="/ppt/slides/charts/chartdc.xml" Id="rId3" /><Relationship Type="http://schemas.openxmlformats.org/officeDocument/2006/relationships/notesSlide" Target="/ppt/notesSlides/notesSlidedc.xml" Id="R02b9b6fb8fb646c5" /></Relationships>
</file>

<file path=ppt/slides/_rels/slidedd.xml.rels>&#65279;<?xml version="1.0" encoding="utf-8"?><Relationships xmlns="http://schemas.openxmlformats.org/package/2006/relationships"><Relationship Type="http://schemas.openxmlformats.org/officeDocument/2006/relationships/slideLayout" Target="/ppt/slideLayouts/slideLayout12.xml" Id="Rf839e80f3b674ae5" /><Relationship Type="http://schemas.openxmlformats.org/officeDocument/2006/relationships/chart" Target="/ppt/slides/charts/chartdd.xml" Id="rId3" /><Relationship Type="http://schemas.openxmlformats.org/officeDocument/2006/relationships/notesSlide" Target="/ppt/notesSlides/notesSlidedd.xml" Id="Rca7aa429821c44eb" /></Relationships>
</file>

<file path=ppt/slides/_rels/slidede.xml.rels>&#65279;<?xml version="1.0" encoding="utf-8"?><Relationships xmlns="http://schemas.openxmlformats.org/package/2006/relationships"><Relationship Type="http://schemas.openxmlformats.org/officeDocument/2006/relationships/slideLayout" Target="/ppt/slideLayouts/slideLayout12.xml" Id="Rcaed6063638040af" /><Relationship Type="http://schemas.openxmlformats.org/officeDocument/2006/relationships/chart" Target="/ppt/slides/charts/chartde.xml" Id="rId3" /><Relationship Type="http://schemas.openxmlformats.org/officeDocument/2006/relationships/notesSlide" Target="/ppt/notesSlides/notesSlidede.xml" Id="Rf475f8206856420c" /></Relationships>
</file>

<file path=ppt/slides/_rels/slidedf.xml.rels>&#65279;<?xml version="1.0" encoding="utf-8"?><Relationships xmlns="http://schemas.openxmlformats.org/package/2006/relationships"><Relationship Type="http://schemas.openxmlformats.org/officeDocument/2006/relationships/slideLayout" Target="/ppt/slideLayouts/slideLayout12.xml" Id="Rc274c558ef094666" /><Relationship Type="http://schemas.openxmlformats.org/officeDocument/2006/relationships/chart" Target="/ppt/slides/charts/chartdf.xml" Id="rId3" /><Relationship Type="http://schemas.openxmlformats.org/officeDocument/2006/relationships/notesSlide" Target="/ppt/notesSlides/notesSlidedf.xml" Id="R7c26c436327645c5" /></Relationships>
</file>

<file path=ppt/slides/_rels/slidee.xml.rels>&#65279;<?xml version="1.0" encoding="utf-8"?><Relationships xmlns="http://schemas.openxmlformats.org/package/2006/relationships"><Relationship Type="http://schemas.openxmlformats.org/officeDocument/2006/relationships/slideLayout" Target="/ppt/slideLayouts/slideLayout12.xml" Id="Rb8e36cd6af4945e6" /><Relationship Type="http://schemas.openxmlformats.org/officeDocument/2006/relationships/chart" Target="/ppt/slides/charts/charte.xml" Id="rId3" /><Relationship Type="http://schemas.openxmlformats.org/officeDocument/2006/relationships/notesSlide" Target="/ppt/notesSlides/notesSlidee.xml" Id="R5838b6f182a647f4" /></Relationships>
</file>

<file path=ppt/slides/_rels/slidee0.xml.rels>&#65279;<?xml version="1.0" encoding="utf-8"?><Relationships xmlns="http://schemas.openxmlformats.org/package/2006/relationships"><Relationship Type="http://schemas.openxmlformats.org/officeDocument/2006/relationships/slideLayout" Target="/ppt/slideLayouts/slideLayout12.xml" Id="R1707ae23457f4b95" /><Relationship Type="http://schemas.openxmlformats.org/officeDocument/2006/relationships/chart" Target="/ppt/slides/charts/charte0.xml" Id="rId3" /><Relationship Type="http://schemas.openxmlformats.org/officeDocument/2006/relationships/notesSlide" Target="/ppt/notesSlides/notesSlidee0.xml" Id="Rdc2e0a4df92c47f1" /></Relationships>
</file>

<file path=ppt/slides/_rels/slidee1.xml.rels>&#65279;<?xml version="1.0" encoding="utf-8"?><Relationships xmlns="http://schemas.openxmlformats.org/package/2006/relationships"><Relationship Type="http://schemas.openxmlformats.org/officeDocument/2006/relationships/slideLayout" Target="/ppt/slideLayouts/slideLayout12.xml" Id="Rca21e0508e5145f3" /><Relationship Type="http://schemas.openxmlformats.org/officeDocument/2006/relationships/chart" Target="/ppt/slides/charts/charte1.xml" Id="rId3" /><Relationship Type="http://schemas.openxmlformats.org/officeDocument/2006/relationships/notesSlide" Target="/ppt/notesSlides/notesSlidee1.xml" Id="Re5d319b6068042dd" /></Relationships>
</file>

<file path=ppt/slides/_rels/slidee2.xml.rels>&#65279;<?xml version="1.0" encoding="utf-8"?><Relationships xmlns="http://schemas.openxmlformats.org/package/2006/relationships"><Relationship Type="http://schemas.openxmlformats.org/officeDocument/2006/relationships/slideLayout" Target="/ppt/slideLayouts/slideLayout12.xml" Id="R0b50216db5fc49b0" /><Relationship Type="http://schemas.openxmlformats.org/officeDocument/2006/relationships/chart" Target="/ppt/slides/charts/charte2.xml" Id="rId3" /><Relationship Type="http://schemas.openxmlformats.org/officeDocument/2006/relationships/notesSlide" Target="/ppt/notesSlides/notesSlidee2.xml" Id="R782163f305154268" /></Relationships>
</file>

<file path=ppt/slides/_rels/slidee3.xml.rels>&#65279;<?xml version="1.0" encoding="utf-8"?><Relationships xmlns="http://schemas.openxmlformats.org/package/2006/relationships"><Relationship Type="http://schemas.openxmlformats.org/officeDocument/2006/relationships/slideLayout" Target="/ppt/slideLayouts/slideLayout12.xml" Id="Rd699ae74428b4268" /><Relationship Type="http://schemas.openxmlformats.org/officeDocument/2006/relationships/chart" Target="/ppt/slides/charts/charte3.xml" Id="rId3" /><Relationship Type="http://schemas.openxmlformats.org/officeDocument/2006/relationships/notesSlide" Target="/ppt/notesSlides/notesSlidee3.xml" Id="R22b2ee2d4ff64aa1" /></Relationships>
</file>

<file path=ppt/slides/_rels/slidee4.xml.rels>&#65279;<?xml version="1.0" encoding="utf-8"?><Relationships xmlns="http://schemas.openxmlformats.org/package/2006/relationships"><Relationship Type="http://schemas.openxmlformats.org/officeDocument/2006/relationships/slideLayout" Target="/ppt/slideLayouts/slideLayout12.xml" Id="R205af6eca61940f4" /><Relationship Type="http://schemas.openxmlformats.org/officeDocument/2006/relationships/chart" Target="/ppt/slides/charts/charte4.xml" Id="rId3" /><Relationship Type="http://schemas.openxmlformats.org/officeDocument/2006/relationships/notesSlide" Target="/ppt/notesSlides/notesSlidee4.xml" Id="R75a1cd54cfb144bc" /></Relationships>
</file>

<file path=ppt/slides/_rels/slidee5.xml.rels>&#65279;<?xml version="1.0" encoding="utf-8"?><Relationships xmlns="http://schemas.openxmlformats.org/package/2006/relationships"><Relationship Type="http://schemas.openxmlformats.org/officeDocument/2006/relationships/slideLayout" Target="/ppt/slideLayouts/slideLayout12.xml" Id="R8011b37ac7b84031" /><Relationship Type="http://schemas.openxmlformats.org/officeDocument/2006/relationships/chart" Target="/ppt/slides/charts/charte5.xml" Id="rId3" /><Relationship Type="http://schemas.openxmlformats.org/officeDocument/2006/relationships/notesSlide" Target="/ppt/notesSlides/notesSlidee5.xml" Id="Rfcc70adfbc0349e5" /></Relationships>
</file>

<file path=ppt/slides/_rels/slidee6.xml.rels>&#65279;<?xml version="1.0" encoding="utf-8"?><Relationships xmlns="http://schemas.openxmlformats.org/package/2006/relationships"><Relationship Type="http://schemas.openxmlformats.org/officeDocument/2006/relationships/slideLayout" Target="/ppt/slideLayouts/slideLayout12.xml" Id="R491f10883d4a4c34" /><Relationship Type="http://schemas.openxmlformats.org/officeDocument/2006/relationships/chart" Target="/ppt/slides/charts/charte6.xml" Id="rId3" /><Relationship Type="http://schemas.openxmlformats.org/officeDocument/2006/relationships/notesSlide" Target="/ppt/notesSlides/notesSlidee6.xml" Id="R68fa70a3d51a4157" /></Relationships>
</file>

<file path=ppt/slides/_rels/slidee7.xml.rels>&#65279;<?xml version="1.0" encoding="utf-8"?><Relationships xmlns="http://schemas.openxmlformats.org/package/2006/relationships"><Relationship Type="http://schemas.openxmlformats.org/officeDocument/2006/relationships/slideLayout" Target="/ppt/slideLayouts/slideLayout12.xml" Id="Rfe80c00737024ef4" /><Relationship Type="http://schemas.openxmlformats.org/officeDocument/2006/relationships/chart" Target="/ppt/slides/charts/charte7.xml" Id="rId3" /><Relationship Type="http://schemas.openxmlformats.org/officeDocument/2006/relationships/notesSlide" Target="/ppt/notesSlides/notesSlidee7.xml" Id="R51ad68e511e1479d" /></Relationships>
</file>

<file path=ppt/slides/_rels/slidee8.xml.rels>&#65279;<?xml version="1.0" encoding="utf-8"?><Relationships xmlns="http://schemas.openxmlformats.org/package/2006/relationships"><Relationship Type="http://schemas.openxmlformats.org/officeDocument/2006/relationships/slideLayout" Target="/ppt/slideLayouts/slideLayout12.xml" Id="R21d7025a68664b08" /><Relationship Type="http://schemas.openxmlformats.org/officeDocument/2006/relationships/chart" Target="/ppt/slides/charts/charte8.xml" Id="rId3" /><Relationship Type="http://schemas.openxmlformats.org/officeDocument/2006/relationships/notesSlide" Target="/ppt/notesSlides/notesSlidee8.xml" Id="Rcf9591aa36d94477" /></Relationships>
</file>

<file path=ppt/slides/_rels/slidee9.xml.rels>&#65279;<?xml version="1.0" encoding="utf-8"?><Relationships xmlns="http://schemas.openxmlformats.org/package/2006/relationships"><Relationship Type="http://schemas.openxmlformats.org/officeDocument/2006/relationships/slideLayout" Target="/ppt/slideLayouts/slideLayout12.xml" Id="R673042b2b9e14f76" /><Relationship Type="http://schemas.openxmlformats.org/officeDocument/2006/relationships/chart" Target="/ppt/slides/charts/charte9.xml" Id="rId3" /><Relationship Type="http://schemas.openxmlformats.org/officeDocument/2006/relationships/notesSlide" Target="/ppt/notesSlides/notesSlidee9.xml" Id="R507716c4934f496a" /></Relationships>
</file>

<file path=ppt/slides/_rels/slideea.xml.rels>&#65279;<?xml version="1.0" encoding="utf-8"?><Relationships xmlns="http://schemas.openxmlformats.org/package/2006/relationships"><Relationship Type="http://schemas.openxmlformats.org/officeDocument/2006/relationships/slideLayout" Target="/ppt/slideLayouts/slideLayout12.xml" Id="R9959dcc689084636" /><Relationship Type="http://schemas.openxmlformats.org/officeDocument/2006/relationships/chart" Target="/ppt/slides/charts/chartea.xml" Id="rId3" /><Relationship Type="http://schemas.openxmlformats.org/officeDocument/2006/relationships/notesSlide" Target="/ppt/notesSlides/notesSlideea.xml" Id="Rb02b012773124094" /></Relationships>
</file>

<file path=ppt/slides/_rels/slideeb.xml.rels>&#65279;<?xml version="1.0" encoding="utf-8"?><Relationships xmlns="http://schemas.openxmlformats.org/package/2006/relationships"><Relationship Type="http://schemas.openxmlformats.org/officeDocument/2006/relationships/slideLayout" Target="/ppt/slideLayouts/slideLayout12.xml" Id="Rff7c1151e1844bef" /><Relationship Type="http://schemas.openxmlformats.org/officeDocument/2006/relationships/chart" Target="/ppt/slides/charts/charteb.xml" Id="rId3" /><Relationship Type="http://schemas.openxmlformats.org/officeDocument/2006/relationships/notesSlide" Target="/ppt/notesSlides/notesSlideeb.xml" Id="R79b8eddb0f12410c" /></Relationships>
</file>

<file path=ppt/slides/_rels/slideec.xml.rels>&#65279;<?xml version="1.0" encoding="utf-8"?><Relationships xmlns="http://schemas.openxmlformats.org/package/2006/relationships"><Relationship Type="http://schemas.openxmlformats.org/officeDocument/2006/relationships/slideLayout" Target="/ppt/slideLayouts/slideLayout12.xml" Id="R062c6be6e05849a7" /><Relationship Type="http://schemas.openxmlformats.org/officeDocument/2006/relationships/chart" Target="/ppt/slides/charts/chartec.xml" Id="rId3" /><Relationship Type="http://schemas.openxmlformats.org/officeDocument/2006/relationships/notesSlide" Target="/ppt/notesSlides/notesSlideec.xml" Id="R6646f74a1f0545a8" /></Relationships>
</file>

<file path=ppt/slides/_rels/slideed.xml.rels>&#65279;<?xml version="1.0" encoding="utf-8"?><Relationships xmlns="http://schemas.openxmlformats.org/package/2006/relationships"><Relationship Type="http://schemas.openxmlformats.org/officeDocument/2006/relationships/slideLayout" Target="/ppt/slideLayouts/slideLayout12.xml" Id="Re05262f559904289" /><Relationship Type="http://schemas.openxmlformats.org/officeDocument/2006/relationships/chart" Target="/ppt/slides/charts/charted.xml" Id="rId3" /><Relationship Type="http://schemas.openxmlformats.org/officeDocument/2006/relationships/notesSlide" Target="/ppt/notesSlides/notesSlideed.xml" Id="R8dc0dc55dd094d62" /></Relationships>
</file>

<file path=ppt/slides/_rels/slideee.xml.rels>&#65279;<?xml version="1.0" encoding="utf-8"?><Relationships xmlns="http://schemas.openxmlformats.org/package/2006/relationships"><Relationship Type="http://schemas.openxmlformats.org/officeDocument/2006/relationships/slideLayout" Target="/ppt/slideLayouts/slideLayout12.xml" Id="R855b3933d5bd4e1b" /><Relationship Type="http://schemas.openxmlformats.org/officeDocument/2006/relationships/chart" Target="/ppt/slides/charts/chartee.xml" Id="rId3" /><Relationship Type="http://schemas.openxmlformats.org/officeDocument/2006/relationships/notesSlide" Target="/ppt/notesSlides/notesSlideee.xml" Id="R75b3ba3276e54e33" /></Relationships>
</file>

<file path=ppt/slides/_rels/slideef.xml.rels>&#65279;<?xml version="1.0" encoding="utf-8"?><Relationships xmlns="http://schemas.openxmlformats.org/package/2006/relationships"><Relationship Type="http://schemas.openxmlformats.org/officeDocument/2006/relationships/slideLayout" Target="/ppt/slideLayouts/slideLayout12.xml" Id="R654ce45ae1894e06" /><Relationship Type="http://schemas.openxmlformats.org/officeDocument/2006/relationships/chart" Target="/ppt/slides/charts/chartef.xml" Id="rId3" /><Relationship Type="http://schemas.openxmlformats.org/officeDocument/2006/relationships/notesSlide" Target="/ppt/notesSlides/notesSlideef.xml" Id="R4f4bb45e76fe4040" /></Relationships>
</file>

<file path=ppt/slides/_rels/slidef.xml.rels>&#65279;<?xml version="1.0" encoding="utf-8"?><Relationships xmlns="http://schemas.openxmlformats.org/package/2006/relationships"><Relationship Type="http://schemas.openxmlformats.org/officeDocument/2006/relationships/slideLayout" Target="/ppt/slideLayouts/slideLayout12.xml" Id="R01341de72ba6480c" /><Relationship Type="http://schemas.openxmlformats.org/officeDocument/2006/relationships/chart" Target="/ppt/slides/charts/chartf.xml" Id="rId3" /><Relationship Type="http://schemas.openxmlformats.org/officeDocument/2006/relationships/notesSlide" Target="/ppt/notesSlides/notesSlidef.xml" Id="R19d1c0bbc2794160" /></Relationships>
</file>

<file path=ppt/slides/_rels/slidef0.xml.rels>&#65279;<?xml version="1.0" encoding="utf-8"?><Relationships xmlns="http://schemas.openxmlformats.org/package/2006/relationships"><Relationship Type="http://schemas.openxmlformats.org/officeDocument/2006/relationships/slideLayout" Target="/ppt/slideLayouts/slideLayout12.xml" Id="Rcb1b8122eb354617" /><Relationship Type="http://schemas.openxmlformats.org/officeDocument/2006/relationships/chart" Target="/ppt/slides/charts/chartf0.xml" Id="rId3" /><Relationship Type="http://schemas.openxmlformats.org/officeDocument/2006/relationships/notesSlide" Target="/ppt/notesSlides/notesSlidef0.xml" Id="R0b9f93e15dde4e51" /></Relationships>
</file>

<file path=ppt/slides/_rels/slidef1.xml.rels>&#65279;<?xml version="1.0" encoding="utf-8"?><Relationships xmlns="http://schemas.openxmlformats.org/package/2006/relationships"><Relationship Type="http://schemas.openxmlformats.org/officeDocument/2006/relationships/slideLayout" Target="/ppt/slideLayouts/slideLayout12.xml" Id="Rf4552948a2a64c92" /><Relationship Type="http://schemas.openxmlformats.org/officeDocument/2006/relationships/chart" Target="/ppt/slides/charts/chartf1.xml" Id="rId3" /><Relationship Type="http://schemas.openxmlformats.org/officeDocument/2006/relationships/notesSlide" Target="/ppt/notesSlides/notesSlidef1.xml" Id="R9220500bcda54592" /></Relationships>
</file>

<file path=ppt/slides/_rels/slidef2.xml.rels>&#65279;<?xml version="1.0" encoding="utf-8"?><Relationships xmlns="http://schemas.openxmlformats.org/package/2006/relationships"><Relationship Type="http://schemas.openxmlformats.org/officeDocument/2006/relationships/slideLayout" Target="/ppt/slideLayouts/slideLayout12.xml" Id="R216e8068956846ff" /><Relationship Type="http://schemas.openxmlformats.org/officeDocument/2006/relationships/chart" Target="/ppt/slides/charts/chartf2.xml" Id="rId3" /><Relationship Type="http://schemas.openxmlformats.org/officeDocument/2006/relationships/notesSlide" Target="/ppt/notesSlides/notesSlidef2.xml" Id="R6fdb423f8b2542d9" /></Relationships>
</file>

<file path=ppt/slides/_rels/slidef3.xml.rels>&#65279;<?xml version="1.0" encoding="utf-8"?><Relationships xmlns="http://schemas.openxmlformats.org/package/2006/relationships"><Relationship Type="http://schemas.openxmlformats.org/officeDocument/2006/relationships/slideLayout" Target="/ppt/slideLayouts/slideLayout12.xml" Id="Raf556670c89e4f76" /><Relationship Type="http://schemas.openxmlformats.org/officeDocument/2006/relationships/chart" Target="/ppt/slides/charts/chartf3.xml" Id="rId3" /><Relationship Type="http://schemas.openxmlformats.org/officeDocument/2006/relationships/notesSlide" Target="/ppt/notesSlides/notesSlidef3.xml" Id="Rd59cebcb02d54d39" /></Relationships>
</file>

<file path=ppt/slides/_rels/slidef4.xml.rels>&#65279;<?xml version="1.0" encoding="utf-8"?><Relationships xmlns="http://schemas.openxmlformats.org/package/2006/relationships"><Relationship Type="http://schemas.openxmlformats.org/officeDocument/2006/relationships/slideLayout" Target="/ppt/slideLayouts/slideLayout12.xml" Id="Ra6d25f72b2f04429" /><Relationship Type="http://schemas.openxmlformats.org/officeDocument/2006/relationships/chart" Target="/ppt/slides/charts/chartf4.xml" Id="rId3" /><Relationship Type="http://schemas.openxmlformats.org/officeDocument/2006/relationships/notesSlide" Target="/ppt/notesSlides/notesSlidef4.xml" Id="R3500e5aa16894d8e" /></Relationships>
</file>

<file path=ppt/slides/_rels/slidef5.xml.rels>&#65279;<?xml version="1.0" encoding="utf-8"?><Relationships xmlns="http://schemas.openxmlformats.org/package/2006/relationships"><Relationship Type="http://schemas.openxmlformats.org/officeDocument/2006/relationships/slideLayout" Target="/ppt/slideLayouts/slideLayout12.xml" Id="R67ad312faabe4258" /><Relationship Type="http://schemas.openxmlformats.org/officeDocument/2006/relationships/chart" Target="/ppt/slides/charts/chartf5.xml" Id="rId3" /><Relationship Type="http://schemas.openxmlformats.org/officeDocument/2006/relationships/notesSlide" Target="/ppt/notesSlides/notesSlidef5.xml" Id="R9a304352b29a4cbe" /></Relationships>
</file>

<file path=ppt/slides/_rels/slidef6.xml.rels>&#65279;<?xml version="1.0" encoding="utf-8"?><Relationships xmlns="http://schemas.openxmlformats.org/package/2006/relationships"><Relationship Type="http://schemas.openxmlformats.org/officeDocument/2006/relationships/slideLayout" Target="/ppt/slideLayouts/slideLayout12.xml" Id="Re5cf3942050f4b61" /><Relationship Type="http://schemas.openxmlformats.org/officeDocument/2006/relationships/chart" Target="/ppt/slides/charts/chartf6.xml" Id="rId3" /><Relationship Type="http://schemas.openxmlformats.org/officeDocument/2006/relationships/notesSlide" Target="/ppt/notesSlides/notesSlidef6.xml" Id="R20b2e20ea5124254" /></Relationships>
</file>

<file path=ppt/slides/_rels/slidef7.xml.rels>&#65279;<?xml version="1.0" encoding="utf-8"?><Relationships xmlns="http://schemas.openxmlformats.org/package/2006/relationships"><Relationship Type="http://schemas.openxmlformats.org/officeDocument/2006/relationships/slideLayout" Target="/ppt/slideLayouts/slideLayout12.xml" Id="R37f5f74cd4c6494b" /><Relationship Type="http://schemas.openxmlformats.org/officeDocument/2006/relationships/chart" Target="/ppt/slides/charts/chartf7.xml" Id="rId3" /><Relationship Type="http://schemas.openxmlformats.org/officeDocument/2006/relationships/notesSlide" Target="/ppt/notesSlides/notesSlidef7.xml" Id="R3be9a4216bfe4929" /></Relationships>
</file>

<file path=ppt/slides/_rels/slidef8.xml.rels>&#65279;<?xml version="1.0" encoding="utf-8"?><Relationships xmlns="http://schemas.openxmlformats.org/package/2006/relationships"><Relationship Type="http://schemas.openxmlformats.org/officeDocument/2006/relationships/slideLayout" Target="/ppt/slideLayouts/slideLayout12.xml" Id="Rdcd07704683c4d17" /><Relationship Type="http://schemas.openxmlformats.org/officeDocument/2006/relationships/chart" Target="/ppt/slides/charts/chartf8.xml" Id="rId3" /><Relationship Type="http://schemas.openxmlformats.org/officeDocument/2006/relationships/notesSlide" Target="/ppt/notesSlides/notesSlidef8.xml" Id="R70968d9379784255" /></Relationships>
</file>

<file path=ppt/slides/_rels/slidef9.xml.rels>&#65279;<?xml version="1.0" encoding="utf-8"?><Relationships xmlns="http://schemas.openxmlformats.org/package/2006/relationships"><Relationship Type="http://schemas.openxmlformats.org/officeDocument/2006/relationships/slideLayout" Target="/ppt/slideLayouts/slideLayout12.xml" Id="R336934dc244a425b" /><Relationship Type="http://schemas.openxmlformats.org/officeDocument/2006/relationships/chart" Target="/ppt/slides/charts/chartf9.xml" Id="rId3" /><Relationship Type="http://schemas.openxmlformats.org/officeDocument/2006/relationships/notesSlide" Target="/ppt/notesSlides/notesSlidef9.xml" Id="R3b8578bf3eb14bb8" /></Relationships>
</file>

<file path=ppt/slides/_rels/slidefa.xml.rels>&#65279;<?xml version="1.0" encoding="utf-8"?><Relationships xmlns="http://schemas.openxmlformats.org/package/2006/relationships"><Relationship Type="http://schemas.openxmlformats.org/officeDocument/2006/relationships/slideLayout" Target="/ppt/slideLayouts/slideLayout12.xml" Id="Ra89253e472884c8e" /><Relationship Type="http://schemas.openxmlformats.org/officeDocument/2006/relationships/chart" Target="/ppt/slides/charts/chartfa.xml" Id="rId3" /><Relationship Type="http://schemas.openxmlformats.org/officeDocument/2006/relationships/notesSlide" Target="/ppt/notesSlides/notesSlidefa.xml" Id="R5a7e8520416447c1" /></Relationships>
</file>

<file path=ppt/slides/_rels/slidefb.xml.rels>&#65279;<?xml version="1.0" encoding="utf-8"?><Relationships xmlns="http://schemas.openxmlformats.org/package/2006/relationships"><Relationship Type="http://schemas.openxmlformats.org/officeDocument/2006/relationships/slideLayout" Target="/ppt/slideLayouts/slideLayout12.xml" Id="Rf1222f2dfe784228" /><Relationship Type="http://schemas.openxmlformats.org/officeDocument/2006/relationships/chart" Target="/ppt/slides/charts/chartfb.xml" Id="rId3" /><Relationship Type="http://schemas.openxmlformats.org/officeDocument/2006/relationships/notesSlide" Target="/ppt/notesSlides/notesSlidefb.xml" Id="Re47a0388ba964e51" /></Relationships>
</file>

<file path=ppt/slides/_rels/slidefc.xml.rels>&#65279;<?xml version="1.0" encoding="utf-8"?><Relationships xmlns="http://schemas.openxmlformats.org/package/2006/relationships"><Relationship Type="http://schemas.openxmlformats.org/officeDocument/2006/relationships/slideLayout" Target="/ppt/slideLayouts/slideLayout12.xml" Id="R6b60526768c64ebb" /><Relationship Type="http://schemas.openxmlformats.org/officeDocument/2006/relationships/chart" Target="/ppt/slides/charts/chartfc.xml" Id="rId3" /><Relationship Type="http://schemas.openxmlformats.org/officeDocument/2006/relationships/notesSlide" Target="/ppt/notesSlides/notesSlidefc.xml" Id="Rd70457ce95e245d9" /></Relationships>
</file>

<file path=ppt/slides/_rels/slidefd.xml.rels>&#65279;<?xml version="1.0" encoding="utf-8"?><Relationships xmlns="http://schemas.openxmlformats.org/package/2006/relationships"><Relationship Type="http://schemas.openxmlformats.org/officeDocument/2006/relationships/slideLayout" Target="/ppt/slideLayouts/slideLayout12.xml" Id="R715d17e4b8a24891" /><Relationship Type="http://schemas.openxmlformats.org/officeDocument/2006/relationships/chart" Target="/ppt/slides/charts/chartfd.xml" Id="rId3" /><Relationship Type="http://schemas.openxmlformats.org/officeDocument/2006/relationships/notesSlide" Target="/ppt/notesSlides/notesSlidefd.xml" Id="R65fb02b2b0134cb4" /></Relationships>
</file>

<file path=ppt/slides/_rels/slidefe.xml.rels>&#65279;<?xml version="1.0" encoding="utf-8"?><Relationships xmlns="http://schemas.openxmlformats.org/package/2006/relationships"><Relationship Type="http://schemas.openxmlformats.org/officeDocument/2006/relationships/slideLayout" Target="/ppt/slideLayouts/slideLayout12.xml" Id="Rbeb0127bcf4149ca" /><Relationship Type="http://schemas.openxmlformats.org/officeDocument/2006/relationships/chart" Target="/ppt/slides/charts/chartfe.xml" Id="rId3" /><Relationship Type="http://schemas.openxmlformats.org/officeDocument/2006/relationships/notesSlide" Target="/ppt/notesSlides/notesSlidefe.xml" Id="Ra95519434178417a" /></Relationships>
</file>

<file path=ppt/slides/_rels/slideff.xml.rels>&#65279;<?xml version="1.0" encoding="utf-8"?><Relationships xmlns="http://schemas.openxmlformats.org/package/2006/relationships"><Relationship Type="http://schemas.openxmlformats.org/officeDocument/2006/relationships/slideLayout" Target="/ppt/slideLayouts/slideLayout12.xml" Id="R8f5d1c466b754add" /><Relationship Type="http://schemas.openxmlformats.org/officeDocument/2006/relationships/chart" Target="/ppt/slides/charts/chartff.xml" Id="rId3" /><Relationship Type="http://schemas.openxmlformats.org/officeDocument/2006/relationships/notesSlide" Target="/ppt/notesSlides/notesSlideff.xml" Id="R12dd0f5d71a34e69" /></Relationships>
</file>

<file path=ppt/slides/charts/_rels/chart10.xml.rels>&#65279;<?xml version="1.0" encoding="utf-8"?><Relationships xmlns="http://schemas.openxmlformats.org/package/2006/relationships"><Relationship Type="http://schemas.openxmlformats.org/officeDocument/2006/relationships/package" Target="/ppt/slides/charts/embeddings/package10.bin" Id="rId1" /></Relationships>
</file>

<file path=ppt/slides/charts/_rels/chart100.xml.rels>&#65279;<?xml version="1.0" encoding="utf-8"?><Relationships xmlns="http://schemas.openxmlformats.org/package/2006/relationships"><Relationship Type="http://schemas.openxmlformats.org/officeDocument/2006/relationships/package" Target="/ppt/slides/charts/embeddings/package100.bin" Id="rId1" /></Relationships>
</file>

<file path=ppt/slides/charts/_rels/chart11.xml.rels>&#65279;<?xml version="1.0" encoding="utf-8"?><Relationships xmlns="http://schemas.openxmlformats.org/package/2006/relationships"><Relationship Type="http://schemas.openxmlformats.org/officeDocument/2006/relationships/package" Target="/ppt/slides/charts/embeddings/package11.bin" Id="rId1" /></Relationships>
</file>

<file path=ppt/slides/charts/_rels/chart12.xml.rels>&#65279;<?xml version="1.0" encoding="utf-8"?><Relationships xmlns="http://schemas.openxmlformats.org/package/2006/relationships"><Relationship Type="http://schemas.openxmlformats.org/officeDocument/2006/relationships/package" Target="/ppt/slides/charts/embeddings/package12.bin" Id="rId1" /></Relationships>
</file>

<file path=ppt/slides/charts/_rels/chart13.xml.rels>&#65279;<?xml version="1.0" encoding="utf-8"?><Relationships xmlns="http://schemas.openxmlformats.org/package/2006/relationships"><Relationship Type="http://schemas.openxmlformats.org/officeDocument/2006/relationships/package" Target="/ppt/slides/charts/embeddings/package13.bin" Id="rId1" /></Relationships>
</file>

<file path=ppt/slides/charts/_rels/chart14.xml.rels>&#65279;<?xml version="1.0" encoding="utf-8"?><Relationships xmlns="http://schemas.openxmlformats.org/package/2006/relationships"><Relationship Type="http://schemas.openxmlformats.org/officeDocument/2006/relationships/package" Target="/ppt/slides/charts/embeddings/package14.bin" Id="rId1" /></Relationships>
</file>

<file path=ppt/slides/charts/_rels/chart15.xml.rels>&#65279;<?xml version="1.0" encoding="utf-8"?><Relationships xmlns="http://schemas.openxmlformats.org/package/2006/relationships"><Relationship Type="http://schemas.openxmlformats.org/officeDocument/2006/relationships/package" Target="/ppt/slides/charts/embeddings/package15.bin" Id="rId1" /></Relationships>
</file>

<file path=ppt/slides/charts/_rels/chart16.xml.rels>&#65279;<?xml version="1.0" encoding="utf-8"?><Relationships xmlns="http://schemas.openxmlformats.org/package/2006/relationships"><Relationship Type="http://schemas.openxmlformats.org/officeDocument/2006/relationships/package" Target="/ppt/slides/charts/embeddings/package16.bin" Id="rId1" /></Relationships>
</file>

<file path=ppt/slides/charts/_rels/chart17.xml.rels>&#65279;<?xml version="1.0" encoding="utf-8"?><Relationships xmlns="http://schemas.openxmlformats.org/package/2006/relationships"><Relationship Type="http://schemas.openxmlformats.org/officeDocument/2006/relationships/package" Target="/ppt/slides/charts/embeddings/package17.bin" Id="rId1" /></Relationships>
</file>

<file path=ppt/slides/charts/_rels/chart18.xml.rels>&#65279;<?xml version="1.0" encoding="utf-8"?><Relationships xmlns="http://schemas.openxmlformats.org/package/2006/relationships"><Relationship Type="http://schemas.openxmlformats.org/officeDocument/2006/relationships/package" Target="/ppt/slides/charts/embeddings/package18.bin" Id="rId1" /></Relationships>
</file>

<file path=ppt/slides/charts/_rels/chart19.xml.rels>&#65279;<?xml version="1.0" encoding="utf-8"?><Relationships xmlns="http://schemas.openxmlformats.org/package/2006/relationships"><Relationship Type="http://schemas.openxmlformats.org/officeDocument/2006/relationships/package" Target="/ppt/slides/charts/embeddings/package19.bin" Id="rId1" /></Relationships>
</file>

<file path=ppt/slides/charts/_rels/chart1a.xml.rels>&#65279;<?xml version="1.0" encoding="utf-8"?><Relationships xmlns="http://schemas.openxmlformats.org/package/2006/relationships"><Relationship Type="http://schemas.openxmlformats.org/officeDocument/2006/relationships/package" Target="/ppt/slides/charts/embeddings/package1a.bin" Id="rId1" /></Relationships>
</file>

<file path=ppt/slides/charts/_rels/chart1b.xml.rels>&#65279;<?xml version="1.0" encoding="utf-8"?><Relationships xmlns="http://schemas.openxmlformats.org/package/2006/relationships"><Relationship Type="http://schemas.openxmlformats.org/officeDocument/2006/relationships/package" Target="/ppt/slides/charts/embeddings/package1b.bin" Id="rId1" /></Relationships>
</file>

<file path=ppt/slides/charts/_rels/chart1c.xml.rels>&#65279;<?xml version="1.0" encoding="utf-8"?><Relationships xmlns="http://schemas.openxmlformats.org/package/2006/relationships"><Relationship Type="http://schemas.openxmlformats.org/officeDocument/2006/relationships/package" Target="/ppt/slides/charts/embeddings/package1c.bin" Id="rId1" /></Relationships>
</file>

<file path=ppt/slides/charts/_rels/chart1d.xml.rels>&#65279;<?xml version="1.0" encoding="utf-8"?><Relationships xmlns="http://schemas.openxmlformats.org/package/2006/relationships"><Relationship Type="http://schemas.openxmlformats.org/officeDocument/2006/relationships/package" Target="/ppt/slides/charts/embeddings/package1d.bin" Id="rId1" /></Relationships>
</file>

<file path=ppt/slides/charts/_rels/chart1e.xml.rels>&#65279;<?xml version="1.0" encoding="utf-8"?><Relationships xmlns="http://schemas.openxmlformats.org/package/2006/relationships"><Relationship Type="http://schemas.openxmlformats.org/officeDocument/2006/relationships/package" Target="/ppt/slides/charts/embeddings/package1e.bin" Id="rId1" /></Relationships>
</file>

<file path=ppt/slides/charts/_rels/chart1f.xml.rels>&#65279;<?xml version="1.0" encoding="utf-8"?><Relationships xmlns="http://schemas.openxmlformats.org/package/2006/relationships"><Relationship Type="http://schemas.openxmlformats.org/officeDocument/2006/relationships/package" Target="/ppt/slides/charts/embeddings/package1f.bin" Id="rId1" /></Relationships>
</file>

<file path=ppt/slides/charts/_rels/chart20.xml.rels>&#65279;<?xml version="1.0" encoding="utf-8"?><Relationships xmlns="http://schemas.openxmlformats.org/package/2006/relationships"><Relationship Type="http://schemas.openxmlformats.org/officeDocument/2006/relationships/package" Target="/ppt/slides/charts/embeddings/package20.bin" Id="rId1" /></Relationships>
</file>

<file path=ppt/slides/charts/_rels/chart21.xml.rels>&#65279;<?xml version="1.0" encoding="utf-8"?><Relationships xmlns="http://schemas.openxmlformats.org/package/2006/relationships"><Relationship Type="http://schemas.openxmlformats.org/officeDocument/2006/relationships/package" Target="/ppt/slides/charts/embeddings/package21.bin" Id="rId1" /></Relationships>
</file>

<file path=ppt/slides/charts/_rels/chart22.xml.rels>&#65279;<?xml version="1.0" encoding="utf-8"?><Relationships xmlns="http://schemas.openxmlformats.org/package/2006/relationships"><Relationship Type="http://schemas.openxmlformats.org/officeDocument/2006/relationships/package" Target="/ppt/slides/charts/embeddings/package22.bin" Id="rId1" /></Relationships>
</file>

<file path=ppt/slides/charts/_rels/chart23.xml.rels>&#65279;<?xml version="1.0" encoding="utf-8"?><Relationships xmlns="http://schemas.openxmlformats.org/package/2006/relationships"><Relationship Type="http://schemas.openxmlformats.org/officeDocument/2006/relationships/package" Target="/ppt/slides/charts/embeddings/package23.bin" Id="rId1" /></Relationships>
</file>

<file path=ppt/slides/charts/_rels/chart24.xml.rels>&#65279;<?xml version="1.0" encoding="utf-8"?><Relationships xmlns="http://schemas.openxmlformats.org/package/2006/relationships"><Relationship Type="http://schemas.openxmlformats.org/officeDocument/2006/relationships/package" Target="/ppt/slides/charts/embeddings/package24.bin" Id="rId1" /></Relationships>
</file>

<file path=ppt/slides/charts/_rels/chart25.xml.rels>&#65279;<?xml version="1.0" encoding="utf-8"?><Relationships xmlns="http://schemas.openxmlformats.org/package/2006/relationships"><Relationship Type="http://schemas.openxmlformats.org/officeDocument/2006/relationships/package" Target="/ppt/slides/charts/embeddings/package25.bin" Id="rId1" /></Relationships>
</file>

<file path=ppt/slides/charts/_rels/chart26.xml.rels>&#65279;<?xml version="1.0" encoding="utf-8"?><Relationships xmlns="http://schemas.openxmlformats.org/package/2006/relationships"><Relationship Type="http://schemas.openxmlformats.org/officeDocument/2006/relationships/package" Target="/ppt/slides/charts/embeddings/package26.bin" Id="rId1" /></Relationships>
</file>

<file path=ppt/slides/charts/_rels/chart27.xml.rels>&#65279;<?xml version="1.0" encoding="utf-8"?><Relationships xmlns="http://schemas.openxmlformats.org/package/2006/relationships"><Relationship Type="http://schemas.openxmlformats.org/officeDocument/2006/relationships/package" Target="/ppt/slides/charts/embeddings/package27.bin" Id="rId1" /></Relationships>
</file>

<file path=ppt/slides/charts/_rels/chart28.xml.rels>&#65279;<?xml version="1.0" encoding="utf-8"?><Relationships xmlns="http://schemas.openxmlformats.org/package/2006/relationships"><Relationship Type="http://schemas.openxmlformats.org/officeDocument/2006/relationships/package" Target="/ppt/slides/charts/embeddings/package28.bin" Id="rId1" /></Relationships>
</file>

<file path=ppt/slides/charts/_rels/chart29.xml.rels>&#65279;<?xml version="1.0" encoding="utf-8"?><Relationships xmlns="http://schemas.openxmlformats.org/package/2006/relationships"><Relationship Type="http://schemas.openxmlformats.org/officeDocument/2006/relationships/package" Target="/ppt/slides/charts/embeddings/package29.bin" Id="rId1" /></Relationships>
</file>

<file path=ppt/slides/charts/_rels/chart2a.xml.rels>&#65279;<?xml version="1.0" encoding="utf-8"?><Relationships xmlns="http://schemas.openxmlformats.org/package/2006/relationships"><Relationship Type="http://schemas.openxmlformats.org/officeDocument/2006/relationships/package" Target="/ppt/slides/charts/embeddings/package2a.bin" Id="rId1" /></Relationships>
</file>

<file path=ppt/slides/charts/_rels/chart2b.xml.rels>&#65279;<?xml version="1.0" encoding="utf-8"?><Relationships xmlns="http://schemas.openxmlformats.org/package/2006/relationships"><Relationship Type="http://schemas.openxmlformats.org/officeDocument/2006/relationships/package" Target="/ppt/slides/charts/embeddings/package2b.bin" Id="rId1" /></Relationships>
</file>

<file path=ppt/slides/charts/_rels/chart2c.xml.rels>&#65279;<?xml version="1.0" encoding="utf-8"?><Relationships xmlns="http://schemas.openxmlformats.org/package/2006/relationships"><Relationship Type="http://schemas.openxmlformats.org/officeDocument/2006/relationships/package" Target="/ppt/slides/charts/embeddings/package2c.bin" Id="rId1" /></Relationships>
</file>

<file path=ppt/slides/charts/_rels/chart2d.xml.rels>&#65279;<?xml version="1.0" encoding="utf-8"?><Relationships xmlns="http://schemas.openxmlformats.org/package/2006/relationships"><Relationship Type="http://schemas.openxmlformats.org/officeDocument/2006/relationships/package" Target="/ppt/slides/charts/embeddings/package2d.bin" Id="rId1" /></Relationships>
</file>

<file path=ppt/slides/charts/_rels/chart2e.xml.rels>&#65279;<?xml version="1.0" encoding="utf-8"?><Relationships xmlns="http://schemas.openxmlformats.org/package/2006/relationships"><Relationship Type="http://schemas.openxmlformats.org/officeDocument/2006/relationships/package" Target="/ppt/slides/charts/embeddings/package2e.bin" Id="rId1" /></Relationships>
</file>

<file path=ppt/slides/charts/_rels/chart2f.xml.rels>&#65279;<?xml version="1.0" encoding="utf-8"?><Relationships xmlns="http://schemas.openxmlformats.org/package/2006/relationships"><Relationship Type="http://schemas.openxmlformats.org/officeDocument/2006/relationships/package" Target="/ppt/slides/charts/embeddings/package2f.bin" Id="rId1" /></Relationships>
</file>

<file path=ppt/slides/charts/_rels/chart3.xml.rels>&#65279;<?xml version="1.0" encoding="utf-8"?><Relationships xmlns="http://schemas.openxmlformats.org/package/2006/relationships"><Relationship Type="http://schemas.openxmlformats.org/officeDocument/2006/relationships/package" Target="/ppt/slides/charts/embeddings/package3.bin" Id="rId1" /></Relationships>
</file>

<file path=ppt/slides/charts/_rels/chart30.xml.rels>&#65279;<?xml version="1.0" encoding="utf-8"?><Relationships xmlns="http://schemas.openxmlformats.org/package/2006/relationships"><Relationship Type="http://schemas.openxmlformats.org/officeDocument/2006/relationships/package" Target="/ppt/slides/charts/embeddings/package30.bin" Id="rId1" /></Relationships>
</file>

<file path=ppt/slides/charts/_rels/chart31.xml.rels>&#65279;<?xml version="1.0" encoding="utf-8"?><Relationships xmlns="http://schemas.openxmlformats.org/package/2006/relationships"><Relationship Type="http://schemas.openxmlformats.org/officeDocument/2006/relationships/package" Target="/ppt/slides/charts/embeddings/package31.bin" Id="rId1" /></Relationships>
</file>

<file path=ppt/slides/charts/_rels/chart32.xml.rels>&#65279;<?xml version="1.0" encoding="utf-8"?><Relationships xmlns="http://schemas.openxmlformats.org/package/2006/relationships"><Relationship Type="http://schemas.openxmlformats.org/officeDocument/2006/relationships/package" Target="/ppt/slides/charts/embeddings/package32.bin" Id="rId1" /></Relationships>
</file>

<file path=ppt/slides/charts/_rels/chart33.xml.rels>&#65279;<?xml version="1.0" encoding="utf-8"?><Relationships xmlns="http://schemas.openxmlformats.org/package/2006/relationships"><Relationship Type="http://schemas.openxmlformats.org/officeDocument/2006/relationships/package" Target="/ppt/slides/charts/embeddings/package33.bin" Id="rId1" /></Relationships>
</file>

<file path=ppt/slides/charts/_rels/chart34.xml.rels>&#65279;<?xml version="1.0" encoding="utf-8"?><Relationships xmlns="http://schemas.openxmlformats.org/package/2006/relationships"><Relationship Type="http://schemas.openxmlformats.org/officeDocument/2006/relationships/package" Target="/ppt/slides/charts/embeddings/package34.bin" Id="rId1" /></Relationships>
</file>

<file path=ppt/slides/charts/_rels/chart35.xml.rels>&#65279;<?xml version="1.0" encoding="utf-8"?><Relationships xmlns="http://schemas.openxmlformats.org/package/2006/relationships"><Relationship Type="http://schemas.openxmlformats.org/officeDocument/2006/relationships/package" Target="/ppt/slides/charts/embeddings/package35.bin" Id="rId1" /></Relationships>
</file>

<file path=ppt/slides/charts/_rels/chart36.xml.rels>&#65279;<?xml version="1.0" encoding="utf-8"?><Relationships xmlns="http://schemas.openxmlformats.org/package/2006/relationships"><Relationship Type="http://schemas.openxmlformats.org/officeDocument/2006/relationships/package" Target="/ppt/slides/charts/embeddings/package36.bin" Id="rId1" /></Relationships>
</file>

<file path=ppt/slides/charts/_rels/chart37.xml.rels>&#65279;<?xml version="1.0" encoding="utf-8"?><Relationships xmlns="http://schemas.openxmlformats.org/package/2006/relationships"><Relationship Type="http://schemas.openxmlformats.org/officeDocument/2006/relationships/package" Target="/ppt/slides/charts/embeddings/package37.bin" Id="rId1" /></Relationships>
</file>

<file path=ppt/slides/charts/_rels/chart38.xml.rels>&#65279;<?xml version="1.0" encoding="utf-8"?><Relationships xmlns="http://schemas.openxmlformats.org/package/2006/relationships"><Relationship Type="http://schemas.openxmlformats.org/officeDocument/2006/relationships/package" Target="/ppt/slides/charts/embeddings/package38.bin" Id="rId1" /></Relationships>
</file>

<file path=ppt/slides/charts/_rels/chart39.xml.rels>&#65279;<?xml version="1.0" encoding="utf-8"?><Relationships xmlns="http://schemas.openxmlformats.org/package/2006/relationships"><Relationship Type="http://schemas.openxmlformats.org/officeDocument/2006/relationships/package" Target="/ppt/slides/charts/embeddings/package39.bin" Id="rId1" /></Relationships>
</file>

<file path=ppt/slides/charts/_rels/chart3a.xml.rels>&#65279;<?xml version="1.0" encoding="utf-8"?><Relationships xmlns="http://schemas.openxmlformats.org/package/2006/relationships"><Relationship Type="http://schemas.openxmlformats.org/officeDocument/2006/relationships/package" Target="/ppt/slides/charts/embeddings/package3a.bin" Id="rId1" /></Relationships>
</file>

<file path=ppt/slides/charts/_rels/chart3b.xml.rels>&#65279;<?xml version="1.0" encoding="utf-8"?><Relationships xmlns="http://schemas.openxmlformats.org/package/2006/relationships"><Relationship Type="http://schemas.openxmlformats.org/officeDocument/2006/relationships/package" Target="/ppt/slides/charts/embeddings/package3b.bin" Id="rId1" /></Relationships>
</file>

<file path=ppt/slides/charts/_rels/chart3c.xml.rels>&#65279;<?xml version="1.0" encoding="utf-8"?><Relationships xmlns="http://schemas.openxmlformats.org/package/2006/relationships"><Relationship Type="http://schemas.openxmlformats.org/officeDocument/2006/relationships/package" Target="/ppt/slides/charts/embeddings/package3c.bin" Id="rId1" /></Relationships>
</file>

<file path=ppt/slides/charts/_rels/chart3d.xml.rels>&#65279;<?xml version="1.0" encoding="utf-8"?><Relationships xmlns="http://schemas.openxmlformats.org/package/2006/relationships"><Relationship Type="http://schemas.openxmlformats.org/officeDocument/2006/relationships/package" Target="/ppt/slides/charts/embeddings/package3d.bin" Id="rId1" /></Relationships>
</file>

<file path=ppt/slides/charts/_rels/chart3e.xml.rels>&#65279;<?xml version="1.0" encoding="utf-8"?><Relationships xmlns="http://schemas.openxmlformats.org/package/2006/relationships"><Relationship Type="http://schemas.openxmlformats.org/officeDocument/2006/relationships/package" Target="/ppt/slides/charts/embeddings/package3e.bin" Id="rId1" /></Relationships>
</file>

<file path=ppt/slides/charts/_rels/chart3f.xml.rels>&#65279;<?xml version="1.0" encoding="utf-8"?><Relationships xmlns="http://schemas.openxmlformats.org/package/2006/relationships"><Relationship Type="http://schemas.openxmlformats.org/officeDocument/2006/relationships/package" Target="/ppt/slides/charts/embeddings/package3f.bin" Id="rId1" /></Relationships>
</file>

<file path=ppt/slides/charts/_rels/chart4.xml.rels>&#65279;<?xml version="1.0" encoding="utf-8"?><Relationships xmlns="http://schemas.openxmlformats.org/package/2006/relationships"><Relationship Type="http://schemas.openxmlformats.org/officeDocument/2006/relationships/package" Target="/ppt/slides/charts/embeddings/package4.bin" Id="rId1" /></Relationships>
</file>

<file path=ppt/slides/charts/_rels/chart40.xml.rels>&#65279;<?xml version="1.0" encoding="utf-8"?><Relationships xmlns="http://schemas.openxmlformats.org/package/2006/relationships"><Relationship Type="http://schemas.openxmlformats.org/officeDocument/2006/relationships/package" Target="/ppt/slides/charts/embeddings/package40.bin" Id="rId1" /></Relationships>
</file>

<file path=ppt/slides/charts/_rels/chart41.xml.rels>&#65279;<?xml version="1.0" encoding="utf-8"?><Relationships xmlns="http://schemas.openxmlformats.org/package/2006/relationships"><Relationship Type="http://schemas.openxmlformats.org/officeDocument/2006/relationships/package" Target="/ppt/slides/charts/embeddings/package41.bin" Id="rId1" /></Relationships>
</file>

<file path=ppt/slides/charts/_rels/chart42.xml.rels>&#65279;<?xml version="1.0" encoding="utf-8"?><Relationships xmlns="http://schemas.openxmlformats.org/package/2006/relationships"><Relationship Type="http://schemas.openxmlformats.org/officeDocument/2006/relationships/package" Target="/ppt/slides/charts/embeddings/package42.bin" Id="rId1" /></Relationships>
</file>

<file path=ppt/slides/charts/_rels/chart43.xml.rels>&#65279;<?xml version="1.0" encoding="utf-8"?><Relationships xmlns="http://schemas.openxmlformats.org/package/2006/relationships"><Relationship Type="http://schemas.openxmlformats.org/officeDocument/2006/relationships/package" Target="/ppt/slides/charts/embeddings/package43.bin" Id="rId1" /></Relationships>
</file>

<file path=ppt/slides/charts/_rels/chart44.xml.rels>&#65279;<?xml version="1.0" encoding="utf-8"?><Relationships xmlns="http://schemas.openxmlformats.org/package/2006/relationships"><Relationship Type="http://schemas.openxmlformats.org/officeDocument/2006/relationships/package" Target="/ppt/slides/charts/embeddings/package44.bin" Id="rId1" /></Relationships>
</file>

<file path=ppt/slides/charts/_rels/chart45.xml.rels>&#65279;<?xml version="1.0" encoding="utf-8"?><Relationships xmlns="http://schemas.openxmlformats.org/package/2006/relationships"><Relationship Type="http://schemas.openxmlformats.org/officeDocument/2006/relationships/package" Target="/ppt/slides/charts/embeddings/package45.bin" Id="rId1" /></Relationships>
</file>

<file path=ppt/slides/charts/_rels/chart46.xml.rels>&#65279;<?xml version="1.0" encoding="utf-8"?><Relationships xmlns="http://schemas.openxmlformats.org/package/2006/relationships"><Relationship Type="http://schemas.openxmlformats.org/officeDocument/2006/relationships/package" Target="/ppt/slides/charts/embeddings/package46.bin" Id="rId1" /></Relationships>
</file>

<file path=ppt/slides/charts/_rels/chart47.xml.rels>&#65279;<?xml version="1.0" encoding="utf-8"?><Relationships xmlns="http://schemas.openxmlformats.org/package/2006/relationships"><Relationship Type="http://schemas.openxmlformats.org/officeDocument/2006/relationships/package" Target="/ppt/slides/charts/embeddings/package47.bin" Id="rId1" /></Relationships>
</file>

<file path=ppt/slides/charts/_rels/chart48.xml.rels>&#65279;<?xml version="1.0" encoding="utf-8"?><Relationships xmlns="http://schemas.openxmlformats.org/package/2006/relationships"><Relationship Type="http://schemas.openxmlformats.org/officeDocument/2006/relationships/package" Target="/ppt/slides/charts/embeddings/package48.bin" Id="rId1" /></Relationships>
</file>

<file path=ppt/slides/charts/_rels/chart49.xml.rels>&#65279;<?xml version="1.0" encoding="utf-8"?><Relationships xmlns="http://schemas.openxmlformats.org/package/2006/relationships"><Relationship Type="http://schemas.openxmlformats.org/officeDocument/2006/relationships/package" Target="/ppt/slides/charts/embeddings/package49.bin" Id="rId1" /></Relationships>
</file>

<file path=ppt/slides/charts/_rels/chart4a.xml.rels>&#65279;<?xml version="1.0" encoding="utf-8"?><Relationships xmlns="http://schemas.openxmlformats.org/package/2006/relationships"><Relationship Type="http://schemas.openxmlformats.org/officeDocument/2006/relationships/package" Target="/ppt/slides/charts/embeddings/package4a.bin" Id="rId1" /></Relationships>
</file>

<file path=ppt/slides/charts/_rels/chart4b.xml.rels>&#65279;<?xml version="1.0" encoding="utf-8"?><Relationships xmlns="http://schemas.openxmlformats.org/package/2006/relationships"><Relationship Type="http://schemas.openxmlformats.org/officeDocument/2006/relationships/package" Target="/ppt/slides/charts/embeddings/package4b.bin" Id="rId1" /></Relationships>
</file>

<file path=ppt/slides/charts/_rels/chart4c.xml.rels>&#65279;<?xml version="1.0" encoding="utf-8"?><Relationships xmlns="http://schemas.openxmlformats.org/package/2006/relationships"><Relationship Type="http://schemas.openxmlformats.org/officeDocument/2006/relationships/package" Target="/ppt/slides/charts/embeddings/package4c.bin" Id="rId1" /></Relationships>
</file>

<file path=ppt/slides/charts/_rels/chart4d.xml.rels>&#65279;<?xml version="1.0" encoding="utf-8"?><Relationships xmlns="http://schemas.openxmlformats.org/package/2006/relationships"><Relationship Type="http://schemas.openxmlformats.org/officeDocument/2006/relationships/package" Target="/ppt/slides/charts/embeddings/package4d.bin" Id="rId1" /></Relationships>
</file>

<file path=ppt/slides/charts/_rels/chart4e.xml.rels>&#65279;<?xml version="1.0" encoding="utf-8"?><Relationships xmlns="http://schemas.openxmlformats.org/package/2006/relationships"><Relationship Type="http://schemas.openxmlformats.org/officeDocument/2006/relationships/package" Target="/ppt/slides/charts/embeddings/package4e.bin" Id="rId1" /></Relationships>
</file>

<file path=ppt/slides/charts/_rels/chart4f.xml.rels>&#65279;<?xml version="1.0" encoding="utf-8"?><Relationships xmlns="http://schemas.openxmlformats.org/package/2006/relationships"><Relationship Type="http://schemas.openxmlformats.org/officeDocument/2006/relationships/package" Target="/ppt/slides/charts/embeddings/package4f.bin" Id="rId1" /></Relationships>
</file>

<file path=ppt/slides/charts/_rels/chart5.xml.rels>&#65279;<?xml version="1.0" encoding="utf-8"?><Relationships xmlns="http://schemas.openxmlformats.org/package/2006/relationships"><Relationship Type="http://schemas.openxmlformats.org/officeDocument/2006/relationships/package" Target="/ppt/slides/charts/embeddings/package5.bin" Id="rId1" /></Relationships>
</file>

<file path=ppt/slides/charts/_rels/chart50.xml.rels>&#65279;<?xml version="1.0" encoding="utf-8"?><Relationships xmlns="http://schemas.openxmlformats.org/package/2006/relationships"><Relationship Type="http://schemas.openxmlformats.org/officeDocument/2006/relationships/package" Target="/ppt/slides/charts/embeddings/package50.bin" Id="rId1" /></Relationships>
</file>

<file path=ppt/slides/charts/_rels/chart51.xml.rels>&#65279;<?xml version="1.0" encoding="utf-8"?><Relationships xmlns="http://schemas.openxmlformats.org/package/2006/relationships"><Relationship Type="http://schemas.openxmlformats.org/officeDocument/2006/relationships/package" Target="/ppt/slides/charts/embeddings/package51.bin" Id="rId1" /></Relationships>
</file>

<file path=ppt/slides/charts/_rels/chart52.xml.rels>&#65279;<?xml version="1.0" encoding="utf-8"?><Relationships xmlns="http://schemas.openxmlformats.org/package/2006/relationships"><Relationship Type="http://schemas.openxmlformats.org/officeDocument/2006/relationships/package" Target="/ppt/slides/charts/embeddings/package52.bin" Id="rId1" /></Relationships>
</file>

<file path=ppt/slides/charts/_rels/chart53.xml.rels>&#65279;<?xml version="1.0" encoding="utf-8"?><Relationships xmlns="http://schemas.openxmlformats.org/package/2006/relationships"><Relationship Type="http://schemas.openxmlformats.org/officeDocument/2006/relationships/package" Target="/ppt/slides/charts/embeddings/package53.bin" Id="rId1" /></Relationships>
</file>

<file path=ppt/slides/charts/_rels/chart54.xml.rels>&#65279;<?xml version="1.0" encoding="utf-8"?><Relationships xmlns="http://schemas.openxmlformats.org/package/2006/relationships"><Relationship Type="http://schemas.openxmlformats.org/officeDocument/2006/relationships/package" Target="/ppt/slides/charts/embeddings/package54.bin" Id="rId1" /></Relationships>
</file>

<file path=ppt/slides/charts/_rels/chart55.xml.rels>&#65279;<?xml version="1.0" encoding="utf-8"?><Relationships xmlns="http://schemas.openxmlformats.org/package/2006/relationships"><Relationship Type="http://schemas.openxmlformats.org/officeDocument/2006/relationships/package" Target="/ppt/slides/charts/embeddings/package55.bin" Id="rId1" /></Relationships>
</file>

<file path=ppt/slides/charts/_rels/chart56.xml.rels>&#65279;<?xml version="1.0" encoding="utf-8"?><Relationships xmlns="http://schemas.openxmlformats.org/package/2006/relationships"><Relationship Type="http://schemas.openxmlformats.org/officeDocument/2006/relationships/package" Target="/ppt/slides/charts/embeddings/package56.bin" Id="rId1" /></Relationships>
</file>

<file path=ppt/slides/charts/_rels/chart57.xml.rels>&#65279;<?xml version="1.0" encoding="utf-8"?><Relationships xmlns="http://schemas.openxmlformats.org/package/2006/relationships"><Relationship Type="http://schemas.openxmlformats.org/officeDocument/2006/relationships/package" Target="/ppt/slides/charts/embeddings/package57.bin" Id="rId1" /></Relationships>
</file>

<file path=ppt/slides/charts/_rels/chart58.xml.rels>&#65279;<?xml version="1.0" encoding="utf-8"?><Relationships xmlns="http://schemas.openxmlformats.org/package/2006/relationships"><Relationship Type="http://schemas.openxmlformats.org/officeDocument/2006/relationships/package" Target="/ppt/slides/charts/embeddings/package58.bin" Id="rId1" /></Relationships>
</file>

<file path=ppt/slides/charts/_rels/chart59.xml.rels>&#65279;<?xml version="1.0" encoding="utf-8"?><Relationships xmlns="http://schemas.openxmlformats.org/package/2006/relationships"><Relationship Type="http://schemas.openxmlformats.org/officeDocument/2006/relationships/package" Target="/ppt/slides/charts/embeddings/package59.bin" Id="rId1" /></Relationships>
</file>

<file path=ppt/slides/charts/_rels/chart5a.xml.rels>&#65279;<?xml version="1.0" encoding="utf-8"?><Relationships xmlns="http://schemas.openxmlformats.org/package/2006/relationships"><Relationship Type="http://schemas.openxmlformats.org/officeDocument/2006/relationships/package" Target="/ppt/slides/charts/embeddings/package5a.bin" Id="rId1" /></Relationships>
</file>

<file path=ppt/slides/charts/_rels/chart5b.xml.rels>&#65279;<?xml version="1.0" encoding="utf-8"?><Relationships xmlns="http://schemas.openxmlformats.org/package/2006/relationships"><Relationship Type="http://schemas.openxmlformats.org/officeDocument/2006/relationships/package" Target="/ppt/slides/charts/embeddings/package5b.bin" Id="rId1" /></Relationships>
</file>

<file path=ppt/slides/charts/_rels/chart5c.xml.rels>&#65279;<?xml version="1.0" encoding="utf-8"?><Relationships xmlns="http://schemas.openxmlformats.org/package/2006/relationships"><Relationship Type="http://schemas.openxmlformats.org/officeDocument/2006/relationships/package" Target="/ppt/slides/charts/embeddings/package5c.bin" Id="rId1" /></Relationships>
</file>

<file path=ppt/slides/charts/_rels/chart5d.xml.rels>&#65279;<?xml version="1.0" encoding="utf-8"?><Relationships xmlns="http://schemas.openxmlformats.org/package/2006/relationships"><Relationship Type="http://schemas.openxmlformats.org/officeDocument/2006/relationships/package" Target="/ppt/slides/charts/embeddings/package5d.bin" Id="rId1" /></Relationships>
</file>

<file path=ppt/slides/charts/_rels/chart5e.xml.rels>&#65279;<?xml version="1.0" encoding="utf-8"?><Relationships xmlns="http://schemas.openxmlformats.org/package/2006/relationships"><Relationship Type="http://schemas.openxmlformats.org/officeDocument/2006/relationships/package" Target="/ppt/slides/charts/embeddings/package5e.bin" Id="rId1" /></Relationships>
</file>

<file path=ppt/slides/charts/_rels/chart5f.xml.rels>&#65279;<?xml version="1.0" encoding="utf-8"?><Relationships xmlns="http://schemas.openxmlformats.org/package/2006/relationships"><Relationship Type="http://schemas.openxmlformats.org/officeDocument/2006/relationships/package" Target="/ppt/slides/charts/embeddings/package5f.bin" Id="rId1" /></Relationships>
</file>

<file path=ppt/slides/charts/_rels/chart6.xml.rels>&#65279;<?xml version="1.0" encoding="utf-8"?><Relationships xmlns="http://schemas.openxmlformats.org/package/2006/relationships"><Relationship Type="http://schemas.openxmlformats.org/officeDocument/2006/relationships/package" Target="/ppt/slides/charts/embeddings/package6.bin" Id="rId1" /></Relationships>
</file>

<file path=ppt/slides/charts/_rels/chart60.xml.rels>&#65279;<?xml version="1.0" encoding="utf-8"?><Relationships xmlns="http://schemas.openxmlformats.org/package/2006/relationships"><Relationship Type="http://schemas.openxmlformats.org/officeDocument/2006/relationships/package" Target="/ppt/slides/charts/embeddings/package60.bin" Id="rId1" /></Relationships>
</file>

<file path=ppt/slides/charts/_rels/chart61.xml.rels>&#65279;<?xml version="1.0" encoding="utf-8"?><Relationships xmlns="http://schemas.openxmlformats.org/package/2006/relationships"><Relationship Type="http://schemas.openxmlformats.org/officeDocument/2006/relationships/package" Target="/ppt/slides/charts/embeddings/package61.bin" Id="rId1" /></Relationships>
</file>

<file path=ppt/slides/charts/_rels/chart62.xml.rels>&#65279;<?xml version="1.0" encoding="utf-8"?><Relationships xmlns="http://schemas.openxmlformats.org/package/2006/relationships"><Relationship Type="http://schemas.openxmlformats.org/officeDocument/2006/relationships/package" Target="/ppt/slides/charts/embeddings/package62.bin" Id="rId1" /></Relationships>
</file>

<file path=ppt/slides/charts/_rels/chart63.xml.rels>&#65279;<?xml version="1.0" encoding="utf-8"?><Relationships xmlns="http://schemas.openxmlformats.org/package/2006/relationships"><Relationship Type="http://schemas.openxmlformats.org/officeDocument/2006/relationships/package" Target="/ppt/slides/charts/embeddings/package63.bin" Id="rId1" /></Relationships>
</file>

<file path=ppt/slides/charts/_rels/chart64.xml.rels>&#65279;<?xml version="1.0" encoding="utf-8"?><Relationships xmlns="http://schemas.openxmlformats.org/package/2006/relationships"><Relationship Type="http://schemas.openxmlformats.org/officeDocument/2006/relationships/package" Target="/ppt/slides/charts/embeddings/package64.bin" Id="rId1" /></Relationships>
</file>

<file path=ppt/slides/charts/_rels/chart65.xml.rels>&#65279;<?xml version="1.0" encoding="utf-8"?><Relationships xmlns="http://schemas.openxmlformats.org/package/2006/relationships"><Relationship Type="http://schemas.openxmlformats.org/officeDocument/2006/relationships/package" Target="/ppt/slides/charts/embeddings/package65.bin" Id="rId1" /></Relationships>
</file>

<file path=ppt/slides/charts/_rels/chart66.xml.rels>&#65279;<?xml version="1.0" encoding="utf-8"?><Relationships xmlns="http://schemas.openxmlformats.org/package/2006/relationships"><Relationship Type="http://schemas.openxmlformats.org/officeDocument/2006/relationships/package" Target="/ppt/slides/charts/embeddings/package66.bin" Id="rId1" /></Relationships>
</file>

<file path=ppt/slides/charts/_rels/chart67.xml.rels>&#65279;<?xml version="1.0" encoding="utf-8"?><Relationships xmlns="http://schemas.openxmlformats.org/package/2006/relationships"><Relationship Type="http://schemas.openxmlformats.org/officeDocument/2006/relationships/package" Target="/ppt/slides/charts/embeddings/package67.bin" Id="rId1" /></Relationships>
</file>

<file path=ppt/slides/charts/_rels/chart68.xml.rels>&#65279;<?xml version="1.0" encoding="utf-8"?><Relationships xmlns="http://schemas.openxmlformats.org/package/2006/relationships"><Relationship Type="http://schemas.openxmlformats.org/officeDocument/2006/relationships/package" Target="/ppt/slides/charts/embeddings/package68.bin" Id="rId1" /></Relationships>
</file>

<file path=ppt/slides/charts/_rels/chart69.xml.rels>&#65279;<?xml version="1.0" encoding="utf-8"?><Relationships xmlns="http://schemas.openxmlformats.org/package/2006/relationships"><Relationship Type="http://schemas.openxmlformats.org/officeDocument/2006/relationships/package" Target="/ppt/slides/charts/embeddings/package69.bin" Id="rId1" /></Relationships>
</file>

<file path=ppt/slides/charts/_rels/chart6a.xml.rels>&#65279;<?xml version="1.0" encoding="utf-8"?><Relationships xmlns="http://schemas.openxmlformats.org/package/2006/relationships"><Relationship Type="http://schemas.openxmlformats.org/officeDocument/2006/relationships/package" Target="/ppt/slides/charts/embeddings/package6a.bin" Id="rId1" /></Relationships>
</file>

<file path=ppt/slides/charts/_rels/chart6b.xml.rels>&#65279;<?xml version="1.0" encoding="utf-8"?><Relationships xmlns="http://schemas.openxmlformats.org/package/2006/relationships"><Relationship Type="http://schemas.openxmlformats.org/officeDocument/2006/relationships/package" Target="/ppt/slides/charts/embeddings/package6b.bin" Id="rId1" /></Relationships>
</file>

<file path=ppt/slides/charts/_rels/chart6c.xml.rels>&#65279;<?xml version="1.0" encoding="utf-8"?><Relationships xmlns="http://schemas.openxmlformats.org/package/2006/relationships"><Relationship Type="http://schemas.openxmlformats.org/officeDocument/2006/relationships/package" Target="/ppt/slides/charts/embeddings/package6c.bin" Id="rId1" /></Relationships>
</file>

<file path=ppt/slides/charts/_rels/chart6d.xml.rels>&#65279;<?xml version="1.0" encoding="utf-8"?><Relationships xmlns="http://schemas.openxmlformats.org/package/2006/relationships"><Relationship Type="http://schemas.openxmlformats.org/officeDocument/2006/relationships/package" Target="/ppt/slides/charts/embeddings/package6d.bin" Id="rId1" /></Relationships>
</file>

<file path=ppt/slides/charts/_rels/chart6e.xml.rels>&#65279;<?xml version="1.0" encoding="utf-8"?><Relationships xmlns="http://schemas.openxmlformats.org/package/2006/relationships"><Relationship Type="http://schemas.openxmlformats.org/officeDocument/2006/relationships/package" Target="/ppt/slides/charts/embeddings/package6e.bin" Id="rId1" /></Relationships>
</file>

<file path=ppt/slides/charts/_rels/chart6f.xml.rels>&#65279;<?xml version="1.0" encoding="utf-8"?><Relationships xmlns="http://schemas.openxmlformats.org/package/2006/relationships"><Relationship Type="http://schemas.openxmlformats.org/officeDocument/2006/relationships/package" Target="/ppt/slides/charts/embeddings/package6f.bin" Id="rId1" /></Relationships>
</file>

<file path=ppt/slides/charts/_rels/chart7.xml.rels>&#65279;<?xml version="1.0" encoding="utf-8"?><Relationships xmlns="http://schemas.openxmlformats.org/package/2006/relationships"><Relationship Type="http://schemas.openxmlformats.org/officeDocument/2006/relationships/package" Target="/ppt/slides/charts/embeddings/package7.bin" Id="rId1" /></Relationships>
</file>

<file path=ppt/slides/charts/_rels/chart70.xml.rels>&#65279;<?xml version="1.0" encoding="utf-8"?><Relationships xmlns="http://schemas.openxmlformats.org/package/2006/relationships"><Relationship Type="http://schemas.openxmlformats.org/officeDocument/2006/relationships/package" Target="/ppt/slides/charts/embeddings/package70.bin" Id="rId1" /></Relationships>
</file>

<file path=ppt/slides/charts/_rels/chart71.xml.rels>&#65279;<?xml version="1.0" encoding="utf-8"?><Relationships xmlns="http://schemas.openxmlformats.org/package/2006/relationships"><Relationship Type="http://schemas.openxmlformats.org/officeDocument/2006/relationships/package" Target="/ppt/slides/charts/embeddings/package71.bin" Id="rId1" /></Relationships>
</file>

<file path=ppt/slides/charts/_rels/chart72.xml.rels>&#65279;<?xml version="1.0" encoding="utf-8"?><Relationships xmlns="http://schemas.openxmlformats.org/package/2006/relationships"><Relationship Type="http://schemas.openxmlformats.org/officeDocument/2006/relationships/package" Target="/ppt/slides/charts/embeddings/package72.bin" Id="rId1" /></Relationships>
</file>

<file path=ppt/slides/charts/_rels/chart73.xml.rels>&#65279;<?xml version="1.0" encoding="utf-8"?><Relationships xmlns="http://schemas.openxmlformats.org/package/2006/relationships"><Relationship Type="http://schemas.openxmlformats.org/officeDocument/2006/relationships/package" Target="/ppt/slides/charts/embeddings/package73.bin" Id="rId1" /></Relationships>
</file>

<file path=ppt/slides/charts/_rels/chart74.xml.rels>&#65279;<?xml version="1.0" encoding="utf-8"?><Relationships xmlns="http://schemas.openxmlformats.org/package/2006/relationships"><Relationship Type="http://schemas.openxmlformats.org/officeDocument/2006/relationships/package" Target="/ppt/slides/charts/embeddings/package74.bin" Id="rId1" /></Relationships>
</file>

<file path=ppt/slides/charts/_rels/chart75.xml.rels>&#65279;<?xml version="1.0" encoding="utf-8"?><Relationships xmlns="http://schemas.openxmlformats.org/package/2006/relationships"><Relationship Type="http://schemas.openxmlformats.org/officeDocument/2006/relationships/package" Target="/ppt/slides/charts/embeddings/package75.bin" Id="rId1" /></Relationships>
</file>

<file path=ppt/slides/charts/_rels/chart76.xml.rels>&#65279;<?xml version="1.0" encoding="utf-8"?><Relationships xmlns="http://schemas.openxmlformats.org/package/2006/relationships"><Relationship Type="http://schemas.openxmlformats.org/officeDocument/2006/relationships/package" Target="/ppt/slides/charts/embeddings/package76.bin" Id="rId1" /></Relationships>
</file>

<file path=ppt/slides/charts/_rels/chart77.xml.rels>&#65279;<?xml version="1.0" encoding="utf-8"?><Relationships xmlns="http://schemas.openxmlformats.org/package/2006/relationships"><Relationship Type="http://schemas.openxmlformats.org/officeDocument/2006/relationships/package" Target="/ppt/slides/charts/embeddings/package77.bin" Id="rId1" /></Relationships>
</file>

<file path=ppt/slides/charts/_rels/chart78.xml.rels>&#65279;<?xml version="1.0" encoding="utf-8"?><Relationships xmlns="http://schemas.openxmlformats.org/package/2006/relationships"><Relationship Type="http://schemas.openxmlformats.org/officeDocument/2006/relationships/package" Target="/ppt/slides/charts/embeddings/package78.bin" Id="rId1" /></Relationships>
</file>

<file path=ppt/slides/charts/_rels/chart79.xml.rels>&#65279;<?xml version="1.0" encoding="utf-8"?><Relationships xmlns="http://schemas.openxmlformats.org/package/2006/relationships"><Relationship Type="http://schemas.openxmlformats.org/officeDocument/2006/relationships/package" Target="/ppt/slides/charts/embeddings/package79.bin" Id="rId1" /></Relationships>
</file>

<file path=ppt/slides/charts/_rels/chart7a.xml.rels>&#65279;<?xml version="1.0" encoding="utf-8"?><Relationships xmlns="http://schemas.openxmlformats.org/package/2006/relationships"><Relationship Type="http://schemas.openxmlformats.org/officeDocument/2006/relationships/package" Target="/ppt/slides/charts/embeddings/package7a.bin" Id="rId1" /></Relationships>
</file>

<file path=ppt/slides/charts/_rels/chart7b.xml.rels>&#65279;<?xml version="1.0" encoding="utf-8"?><Relationships xmlns="http://schemas.openxmlformats.org/package/2006/relationships"><Relationship Type="http://schemas.openxmlformats.org/officeDocument/2006/relationships/package" Target="/ppt/slides/charts/embeddings/package7b.bin" Id="rId1" /></Relationships>
</file>

<file path=ppt/slides/charts/_rels/chart7c.xml.rels>&#65279;<?xml version="1.0" encoding="utf-8"?><Relationships xmlns="http://schemas.openxmlformats.org/package/2006/relationships"><Relationship Type="http://schemas.openxmlformats.org/officeDocument/2006/relationships/package" Target="/ppt/slides/charts/embeddings/package7c.bin" Id="rId1" /></Relationships>
</file>

<file path=ppt/slides/charts/_rels/chart7d.xml.rels>&#65279;<?xml version="1.0" encoding="utf-8"?><Relationships xmlns="http://schemas.openxmlformats.org/package/2006/relationships"><Relationship Type="http://schemas.openxmlformats.org/officeDocument/2006/relationships/package" Target="/ppt/slides/charts/embeddings/package7d.bin" Id="rId1" /></Relationships>
</file>

<file path=ppt/slides/charts/_rels/chart7e.xml.rels>&#65279;<?xml version="1.0" encoding="utf-8"?><Relationships xmlns="http://schemas.openxmlformats.org/package/2006/relationships"><Relationship Type="http://schemas.openxmlformats.org/officeDocument/2006/relationships/package" Target="/ppt/slides/charts/embeddings/package7e.bin" Id="rId1" /></Relationships>
</file>

<file path=ppt/slides/charts/_rels/chart7f.xml.rels>&#65279;<?xml version="1.0" encoding="utf-8"?><Relationships xmlns="http://schemas.openxmlformats.org/package/2006/relationships"><Relationship Type="http://schemas.openxmlformats.org/officeDocument/2006/relationships/package" Target="/ppt/slides/charts/embeddings/package7f.bin" Id="rId1" /></Relationships>
</file>

<file path=ppt/slides/charts/_rels/chart8.xml.rels>&#65279;<?xml version="1.0" encoding="utf-8"?><Relationships xmlns="http://schemas.openxmlformats.org/package/2006/relationships"><Relationship Type="http://schemas.openxmlformats.org/officeDocument/2006/relationships/package" Target="/ppt/slides/charts/embeddings/package8.bin" Id="rId1" /></Relationships>
</file>

<file path=ppt/slides/charts/_rels/chart80.xml.rels>&#65279;<?xml version="1.0" encoding="utf-8"?><Relationships xmlns="http://schemas.openxmlformats.org/package/2006/relationships"><Relationship Type="http://schemas.openxmlformats.org/officeDocument/2006/relationships/package" Target="/ppt/slides/charts/embeddings/package80.bin" Id="rId1" /></Relationships>
</file>

<file path=ppt/slides/charts/_rels/chart81.xml.rels>&#65279;<?xml version="1.0" encoding="utf-8"?><Relationships xmlns="http://schemas.openxmlformats.org/package/2006/relationships"><Relationship Type="http://schemas.openxmlformats.org/officeDocument/2006/relationships/package" Target="/ppt/slides/charts/embeddings/package81.bin" Id="rId1" /></Relationships>
</file>

<file path=ppt/slides/charts/_rels/chart82.xml.rels>&#65279;<?xml version="1.0" encoding="utf-8"?><Relationships xmlns="http://schemas.openxmlformats.org/package/2006/relationships"><Relationship Type="http://schemas.openxmlformats.org/officeDocument/2006/relationships/package" Target="/ppt/slides/charts/embeddings/package82.bin" Id="rId1" /></Relationships>
</file>

<file path=ppt/slides/charts/_rels/chart83.xml.rels>&#65279;<?xml version="1.0" encoding="utf-8"?><Relationships xmlns="http://schemas.openxmlformats.org/package/2006/relationships"><Relationship Type="http://schemas.openxmlformats.org/officeDocument/2006/relationships/package" Target="/ppt/slides/charts/embeddings/package83.bin" Id="rId1" /></Relationships>
</file>

<file path=ppt/slides/charts/_rels/chart84.xml.rels>&#65279;<?xml version="1.0" encoding="utf-8"?><Relationships xmlns="http://schemas.openxmlformats.org/package/2006/relationships"><Relationship Type="http://schemas.openxmlformats.org/officeDocument/2006/relationships/package" Target="/ppt/slides/charts/embeddings/package84.bin" Id="rId1" /></Relationships>
</file>

<file path=ppt/slides/charts/_rels/chart85.xml.rels>&#65279;<?xml version="1.0" encoding="utf-8"?><Relationships xmlns="http://schemas.openxmlformats.org/package/2006/relationships"><Relationship Type="http://schemas.openxmlformats.org/officeDocument/2006/relationships/package" Target="/ppt/slides/charts/embeddings/package85.bin" Id="rId1" /></Relationships>
</file>

<file path=ppt/slides/charts/_rels/chart86.xml.rels>&#65279;<?xml version="1.0" encoding="utf-8"?><Relationships xmlns="http://schemas.openxmlformats.org/package/2006/relationships"><Relationship Type="http://schemas.openxmlformats.org/officeDocument/2006/relationships/package" Target="/ppt/slides/charts/embeddings/package86.bin" Id="rId1" /></Relationships>
</file>

<file path=ppt/slides/charts/_rels/chart87.xml.rels>&#65279;<?xml version="1.0" encoding="utf-8"?><Relationships xmlns="http://schemas.openxmlformats.org/package/2006/relationships"><Relationship Type="http://schemas.openxmlformats.org/officeDocument/2006/relationships/package" Target="/ppt/slides/charts/embeddings/package87.bin" Id="rId1" /></Relationships>
</file>

<file path=ppt/slides/charts/_rels/chart88.xml.rels>&#65279;<?xml version="1.0" encoding="utf-8"?><Relationships xmlns="http://schemas.openxmlformats.org/package/2006/relationships"><Relationship Type="http://schemas.openxmlformats.org/officeDocument/2006/relationships/package" Target="/ppt/slides/charts/embeddings/package88.bin" Id="rId1" /></Relationships>
</file>

<file path=ppt/slides/charts/_rels/chart89.xml.rels>&#65279;<?xml version="1.0" encoding="utf-8"?><Relationships xmlns="http://schemas.openxmlformats.org/package/2006/relationships"><Relationship Type="http://schemas.openxmlformats.org/officeDocument/2006/relationships/package" Target="/ppt/slides/charts/embeddings/package89.bin" Id="rId1" /></Relationships>
</file>

<file path=ppt/slides/charts/_rels/chart8a.xml.rels>&#65279;<?xml version="1.0" encoding="utf-8"?><Relationships xmlns="http://schemas.openxmlformats.org/package/2006/relationships"><Relationship Type="http://schemas.openxmlformats.org/officeDocument/2006/relationships/package" Target="/ppt/slides/charts/embeddings/package8a.bin" Id="rId1" /></Relationships>
</file>

<file path=ppt/slides/charts/_rels/chart8b.xml.rels>&#65279;<?xml version="1.0" encoding="utf-8"?><Relationships xmlns="http://schemas.openxmlformats.org/package/2006/relationships"><Relationship Type="http://schemas.openxmlformats.org/officeDocument/2006/relationships/package" Target="/ppt/slides/charts/embeddings/package8b.bin" Id="rId1" /></Relationships>
</file>

<file path=ppt/slides/charts/_rels/chart8c.xml.rels>&#65279;<?xml version="1.0" encoding="utf-8"?><Relationships xmlns="http://schemas.openxmlformats.org/package/2006/relationships"><Relationship Type="http://schemas.openxmlformats.org/officeDocument/2006/relationships/package" Target="/ppt/slides/charts/embeddings/package8c.bin" Id="rId1" /></Relationships>
</file>

<file path=ppt/slides/charts/_rels/chart8d.xml.rels>&#65279;<?xml version="1.0" encoding="utf-8"?><Relationships xmlns="http://schemas.openxmlformats.org/package/2006/relationships"><Relationship Type="http://schemas.openxmlformats.org/officeDocument/2006/relationships/package" Target="/ppt/slides/charts/embeddings/package8d.bin" Id="rId1" /></Relationships>
</file>

<file path=ppt/slides/charts/_rels/chart8e.xml.rels>&#65279;<?xml version="1.0" encoding="utf-8"?><Relationships xmlns="http://schemas.openxmlformats.org/package/2006/relationships"><Relationship Type="http://schemas.openxmlformats.org/officeDocument/2006/relationships/package" Target="/ppt/slides/charts/embeddings/package8e.bin" Id="rId1" /></Relationships>
</file>

<file path=ppt/slides/charts/_rels/chart8f.xml.rels>&#65279;<?xml version="1.0" encoding="utf-8"?><Relationships xmlns="http://schemas.openxmlformats.org/package/2006/relationships"><Relationship Type="http://schemas.openxmlformats.org/officeDocument/2006/relationships/package" Target="/ppt/slides/charts/embeddings/package8f.bin" Id="rId1" /></Relationships>
</file>

<file path=ppt/slides/charts/_rels/chart9.xml.rels>&#65279;<?xml version="1.0" encoding="utf-8"?><Relationships xmlns="http://schemas.openxmlformats.org/package/2006/relationships"><Relationship Type="http://schemas.openxmlformats.org/officeDocument/2006/relationships/package" Target="/ppt/slides/charts/embeddings/package9.bin" Id="rId1" /></Relationships>
</file>

<file path=ppt/slides/charts/_rels/chart90.xml.rels>&#65279;<?xml version="1.0" encoding="utf-8"?><Relationships xmlns="http://schemas.openxmlformats.org/package/2006/relationships"><Relationship Type="http://schemas.openxmlformats.org/officeDocument/2006/relationships/package" Target="/ppt/slides/charts/embeddings/package90.bin" Id="rId1" /></Relationships>
</file>

<file path=ppt/slides/charts/_rels/chart91.xml.rels>&#65279;<?xml version="1.0" encoding="utf-8"?><Relationships xmlns="http://schemas.openxmlformats.org/package/2006/relationships"><Relationship Type="http://schemas.openxmlformats.org/officeDocument/2006/relationships/package" Target="/ppt/slides/charts/embeddings/package91.bin" Id="rId1" /></Relationships>
</file>

<file path=ppt/slides/charts/_rels/chart92.xml.rels>&#65279;<?xml version="1.0" encoding="utf-8"?><Relationships xmlns="http://schemas.openxmlformats.org/package/2006/relationships"><Relationship Type="http://schemas.openxmlformats.org/officeDocument/2006/relationships/package" Target="/ppt/slides/charts/embeddings/package92.bin" Id="rId1" /></Relationships>
</file>

<file path=ppt/slides/charts/_rels/chart93.xml.rels>&#65279;<?xml version="1.0" encoding="utf-8"?><Relationships xmlns="http://schemas.openxmlformats.org/package/2006/relationships"><Relationship Type="http://schemas.openxmlformats.org/officeDocument/2006/relationships/package" Target="/ppt/slides/charts/embeddings/package93.bin" Id="rId1" /></Relationships>
</file>

<file path=ppt/slides/charts/_rels/chart94.xml.rels>&#65279;<?xml version="1.0" encoding="utf-8"?><Relationships xmlns="http://schemas.openxmlformats.org/package/2006/relationships"><Relationship Type="http://schemas.openxmlformats.org/officeDocument/2006/relationships/package" Target="/ppt/slides/charts/embeddings/package94.bin" Id="rId1" /></Relationships>
</file>

<file path=ppt/slides/charts/_rels/chart95.xml.rels>&#65279;<?xml version="1.0" encoding="utf-8"?><Relationships xmlns="http://schemas.openxmlformats.org/package/2006/relationships"><Relationship Type="http://schemas.openxmlformats.org/officeDocument/2006/relationships/package" Target="/ppt/slides/charts/embeddings/package95.bin" Id="rId1" /></Relationships>
</file>

<file path=ppt/slides/charts/_rels/chart96.xml.rels>&#65279;<?xml version="1.0" encoding="utf-8"?><Relationships xmlns="http://schemas.openxmlformats.org/package/2006/relationships"><Relationship Type="http://schemas.openxmlformats.org/officeDocument/2006/relationships/package" Target="/ppt/slides/charts/embeddings/package96.bin" Id="rId1" /></Relationships>
</file>

<file path=ppt/slides/charts/_rels/chart97.xml.rels>&#65279;<?xml version="1.0" encoding="utf-8"?><Relationships xmlns="http://schemas.openxmlformats.org/package/2006/relationships"><Relationship Type="http://schemas.openxmlformats.org/officeDocument/2006/relationships/package" Target="/ppt/slides/charts/embeddings/package97.bin" Id="rId1" /></Relationships>
</file>

<file path=ppt/slides/charts/_rels/chart98.xml.rels>&#65279;<?xml version="1.0" encoding="utf-8"?><Relationships xmlns="http://schemas.openxmlformats.org/package/2006/relationships"><Relationship Type="http://schemas.openxmlformats.org/officeDocument/2006/relationships/package" Target="/ppt/slides/charts/embeddings/package98.bin" Id="rId1" /></Relationships>
</file>

<file path=ppt/slides/charts/_rels/chart99.xml.rels>&#65279;<?xml version="1.0" encoding="utf-8"?><Relationships xmlns="http://schemas.openxmlformats.org/package/2006/relationships"><Relationship Type="http://schemas.openxmlformats.org/officeDocument/2006/relationships/package" Target="/ppt/slides/charts/embeddings/package99.bin" Id="rId1" /></Relationships>
</file>

<file path=ppt/slides/charts/_rels/chart9a.xml.rels>&#65279;<?xml version="1.0" encoding="utf-8"?><Relationships xmlns="http://schemas.openxmlformats.org/package/2006/relationships"><Relationship Type="http://schemas.openxmlformats.org/officeDocument/2006/relationships/package" Target="/ppt/slides/charts/embeddings/package9a.bin" Id="rId1" /></Relationships>
</file>

<file path=ppt/slides/charts/_rels/chart9b.xml.rels>&#65279;<?xml version="1.0" encoding="utf-8"?><Relationships xmlns="http://schemas.openxmlformats.org/package/2006/relationships"><Relationship Type="http://schemas.openxmlformats.org/officeDocument/2006/relationships/package" Target="/ppt/slides/charts/embeddings/package9b.bin" Id="rId1" /></Relationships>
</file>

<file path=ppt/slides/charts/_rels/chart9c.xml.rels>&#65279;<?xml version="1.0" encoding="utf-8"?><Relationships xmlns="http://schemas.openxmlformats.org/package/2006/relationships"><Relationship Type="http://schemas.openxmlformats.org/officeDocument/2006/relationships/package" Target="/ppt/slides/charts/embeddings/package9c.bin" Id="rId1" /></Relationships>
</file>

<file path=ppt/slides/charts/_rels/chart9d.xml.rels>&#65279;<?xml version="1.0" encoding="utf-8"?><Relationships xmlns="http://schemas.openxmlformats.org/package/2006/relationships"><Relationship Type="http://schemas.openxmlformats.org/officeDocument/2006/relationships/package" Target="/ppt/slides/charts/embeddings/package9d.bin" Id="rId1" /></Relationships>
</file>

<file path=ppt/slides/charts/_rels/chart9e.xml.rels>&#65279;<?xml version="1.0" encoding="utf-8"?><Relationships xmlns="http://schemas.openxmlformats.org/package/2006/relationships"><Relationship Type="http://schemas.openxmlformats.org/officeDocument/2006/relationships/package" Target="/ppt/slides/charts/embeddings/package9e.bin" Id="rId1" /></Relationships>
</file>

<file path=ppt/slides/charts/_rels/chart9f.xml.rels>&#65279;<?xml version="1.0" encoding="utf-8"?><Relationships xmlns="http://schemas.openxmlformats.org/package/2006/relationships"><Relationship Type="http://schemas.openxmlformats.org/officeDocument/2006/relationships/package" Target="/ppt/slides/charts/embeddings/package9f.bin" Id="rId1" /></Relationships>
</file>

<file path=ppt/slides/charts/_rels/charta.xml.rels>&#65279;<?xml version="1.0" encoding="utf-8"?><Relationships xmlns="http://schemas.openxmlformats.org/package/2006/relationships"><Relationship Type="http://schemas.openxmlformats.org/officeDocument/2006/relationships/package" Target="/ppt/slides/charts/embeddings/packagea.bin" Id="rId1" /></Relationships>
</file>

<file path=ppt/slides/charts/_rels/charta0.xml.rels>&#65279;<?xml version="1.0" encoding="utf-8"?><Relationships xmlns="http://schemas.openxmlformats.org/package/2006/relationships"><Relationship Type="http://schemas.openxmlformats.org/officeDocument/2006/relationships/package" Target="/ppt/slides/charts/embeddings/packagea0.bin" Id="rId1" /></Relationships>
</file>

<file path=ppt/slides/charts/_rels/charta1.xml.rels>&#65279;<?xml version="1.0" encoding="utf-8"?><Relationships xmlns="http://schemas.openxmlformats.org/package/2006/relationships"><Relationship Type="http://schemas.openxmlformats.org/officeDocument/2006/relationships/package" Target="/ppt/slides/charts/embeddings/packagea1.bin" Id="rId1" /></Relationships>
</file>

<file path=ppt/slides/charts/_rels/charta2.xml.rels>&#65279;<?xml version="1.0" encoding="utf-8"?><Relationships xmlns="http://schemas.openxmlformats.org/package/2006/relationships"><Relationship Type="http://schemas.openxmlformats.org/officeDocument/2006/relationships/package" Target="/ppt/slides/charts/embeddings/packagea2.bin" Id="rId1" /></Relationships>
</file>

<file path=ppt/slides/charts/_rels/charta3.xml.rels>&#65279;<?xml version="1.0" encoding="utf-8"?><Relationships xmlns="http://schemas.openxmlformats.org/package/2006/relationships"><Relationship Type="http://schemas.openxmlformats.org/officeDocument/2006/relationships/package" Target="/ppt/slides/charts/embeddings/packagea3.bin" Id="rId1" /></Relationships>
</file>

<file path=ppt/slides/charts/_rels/charta4.xml.rels>&#65279;<?xml version="1.0" encoding="utf-8"?><Relationships xmlns="http://schemas.openxmlformats.org/package/2006/relationships"><Relationship Type="http://schemas.openxmlformats.org/officeDocument/2006/relationships/package" Target="/ppt/slides/charts/embeddings/packagea4.bin" Id="rId1" /></Relationships>
</file>

<file path=ppt/slides/charts/_rels/charta5.xml.rels>&#65279;<?xml version="1.0" encoding="utf-8"?><Relationships xmlns="http://schemas.openxmlformats.org/package/2006/relationships"><Relationship Type="http://schemas.openxmlformats.org/officeDocument/2006/relationships/package" Target="/ppt/slides/charts/embeddings/packagea5.bin" Id="rId1" /></Relationships>
</file>

<file path=ppt/slides/charts/_rels/charta6.xml.rels>&#65279;<?xml version="1.0" encoding="utf-8"?><Relationships xmlns="http://schemas.openxmlformats.org/package/2006/relationships"><Relationship Type="http://schemas.openxmlformats.org/officeDocument/2006/relationships/package" Target="/ppt/slides/charts/embeddings/packagea6.bin" Id="rId1" /></Relationships>
</file>

<file path=ppt/slides/charts/_rels/charta7.xml.rels>&#65279;<?xml version="1.0" encoding="utf-8"?><Relationships xmlns="http://schemas.openxmlformats.org/package/2006/relationships"><Relationship Type="http://schemas.openxmlformats.org/officeDocument/2006/relationships/package" Target="/ppt/slides/charts/embeddings/packagea7.bin" Id="rId1" /></Relationships>
</file>

<file path=ppt/slides/charts/_rels/charta8.xml.rels>&#65279;<?xml version="1.0" encoding="utf-8"?><Relationships xmlns="http://schemas.openxmlformats.org/package/2006/relationships"><Relationship Type="http://schemas.openxmlformats.org/officeDocument/2006/relationships/package" Target="/ppt/slides/charts/embeddings/packagea8.bin" Id="rId1" /></Relationships>
</file>

<file path=ppt/slides/charts/_rels/charta9.xml.rels>&#65279;<?xml version="1.0" encoding="utf-8"?><Relationships xmlns="http://schemas.openxmlformats.org/package/2006/relationships"><Relationship Type="http://schemas.openxmlformats.org/officeDocument/2006/relationships/package" Target="/ppt/slides/charts/embeddings/packagea9.bin" Id="rId1" /></Relationships>
</file>

<file path=ppt/slides/charts/_rels/chartaa.xml.rels>&#65279;<?xml version="1.0" encoding="utf-8"?><Relationships xmlns="http://schemas.openxmlformats.org/package/2006/relationships"><Relationship Type="http://schemas.openxmlformats.org/officeDocument/2006/relationships/package" Target="/ppt/slides/charts/embeddings/packageaa.bin" Id="rId1" /></Relationships>
</file>

<file path=ppt/slides/charts/_rels/chartab.xml.rels>&#65279;<?xml version="1.0" encoding="utf-8"?><Relationships xmlns="http://schemas.openxmlformats.org/package/2006/relationships"><Relationship Type="http://schemas.openxmlformats.org/officeDocument/2006/relationships/package" Target="/ppt/slides/charts/embeddings/packageab.bin" Id="rId1" /></Relationships>
</file>

<file path=ppt/slides/charts/_rels/chartac.xml.rels>&#65279;<?xml version="1.0" encoding="utf-8"?><Relationships xmlns="http://schemas.openxmlformats.org/package/2006/relationships"><Relationship Type="http://schemas.openxmlformats.org/officeDocument/2006/relationships/package" Target="/ppt/slides/charts/embeddings/packageac.bin" Id="rId1" /></Relationships>
</file>

<file path=ppt/slides/charts/_rels/chartad.xml.rels>&#65279;<?xml version="1.0" encoding="utf-8"?><Relationships xmlns="http://schemas.openxmlformats.org/package/2006/relationships"><Relationship Type="http://schemas.openxmlformats.org/officeDocument/2006/relationships/package" Target="/ppt/slides/charts/embeddings/packagead.bin" Id="rId1" /></Relationships>
</file>

<file path=ppt/slides/charts/_rels/chartae.xml.rels>&#65279;<?xml version="1.0" encoding="utf-8"?><Relationships xmlns="http://schemas.openxmlformats.org/package/2006/relationships"><Relationship Type="http://schemas.openxmlformats.org/officeDocument/2006/relationships/package" Target="/ppt/slides/charts/embeddings/packageae.bin" Id="rId1" /></Relationships>
</file>

<file path=ppt/slides/charts/_rels/chartaf.xml.rels>&#65279;<?xml version="1.0" encoding="utf-8"?><Relationships xmlns="http://schemas.openxmlformats.org/package/2006/relationships"><Relationship Type="http://schemas.openxmlformats.org/officeDocument/2006/relationships/package" Target="/ppt/slides/charts/embeddings/packageaf.bin" Id="rId1" /></Relationships>
</file>

<file path=ppt/slides/charts/_rels/chartb.xml.rels>&#65279;<?xml version="1.0" encoding="utf-8"?><Relationships xmlns="http://schemas.openxmlformats.org/package/2006/relationships"><Relationship Type="http://schemas.openxmlformats.org/officeDocument/2006/relationships/package" Target="/ppt/slides/charts/embeddings/packageb.bin" Id="rId1" /></Relationships>
</file>

<file path=ppt/slides/charts/_rels/chartb0.xml.rels>&#65279;<?xml version="1.0" encoding="utf-8"?><Relationships xmlns="http://schemas.openxmlformats.org/package/2006/relationships"><Relationship Type="http://schemas.openxmlformats.org/officeDocument/2006/relationships/package" Target="/ppt/slides/charts/embeddings/packageb0.bin" Id="rId1" /></Relationships>
</file>

<file path=ppt/slides/charts/_rels/chartb1.xml.rels>&#65279;<?xml version="1.0" encoding="utf-8"?><Relationships xmlns="http://schemas.openxmlformats.org/package/2006/relationships"><Relationship Type="http://schemas.openxmlformats.org/officeDocument/2006/relationships/package" Target="/ppt/slides/charts/embeddings/packageb1.bin" Id="rId1" /></Relationships>
</file>

<file path=ppt/slides/charts/_rels/chartb2.xml.rels>&#65279;<?xml version="1.0" encoding="utf-8"?><Relationships xmlns="http://schemas.openxmlformats.org/package/2006/relationships"><Relationship Type="http://schemas.openxmlformats.org/officeDocument/2006/relationships/package" Target="/ppt/slides/charts/embeddings/packageb2.bin" Id="rId1" /></Relationships>
</file>

<file path=ppt/slides/charts/_rels/chartb3.xml.rels>&#65279;<?xml version="1.0" encoding="utf-8"?><Relationships xmlns="http://schemas.openxmlformats.org/package/2006/relationships"><Relationship Type="http://schemas.openxmlformats.org/officeDocument/2006/relationships/package" Target="/ppt/slides/charts/embeddings/packageb3.bin" Id="rId1" /></Relationships>
</file>

<file path=ppt/slides/charts/_rels/chartb4.xml.rels>&#65279;<?xml version="1.0" encoding="utf-8"?><Relationships xmlns="http://schemas.openxmlformats.org/package/2006/relationships"><Relationship Type="http://schemas.openxmlformats.org/officeDocument/2006/relationships/package" Target="/ppt/slides/charts/embeddings/packageb4.bin" Id="rId1" /></Relationships>
</file>

<file path=ppt/slides/charts/_rels/chartb5.xml.rels>&#65279;<?xml version="1.0" encoding="utf-8"?><Relationships xmlns="http://schemas.openxmlformats.org/package/2006/relationships"><Relationship Type="http://schemas.openxmlformats.org/officeDocument/2006/relationships/package" Target="/ppt/slides/charts/embeddings/packageb5.bin" Id="rId1" /></Relationships>
</file>

<file path=ppt/slides/charts/_rels/chartb6.xml.rels>&#65279;<?xml version="1.0" encoding="utf-8"?><Relationships xmlns="http://schemas.openxmlformats.org/package/2006/relationships"><Relationship Type="http://schemas.openxmlformats.org/officeDocument/2006/relationships/package" Target="/ppt/slides/charts/embeddings/packageb6.bin" Id="rId1" /></Relationships>
</file>

<file path=ppt/slides/charts/_rels/chartb7.xml.rels>&#65279;<?xml version="1.0" encoding="utf-8"?><Relationships xmlns="http://schemas.openxmlformats.org/package/2006/relationships"><Relationship Type="http://schemas.openxmlformats.org/officeDocument/2006/relationships/package" Target="/ppt/slides/charts/embeddings/packageb7.bin" Id="rId1" /></Relationships>
</file>

<file path=ppt/slides/charts/_rels/chartb8.xml.rels>&#65279;<?xml version="1.0" encoding="utf-8"?><Relationships xmlns="http://schemas.openxmlformats.org/package/2006/relationships"><Relationship Type="http://schemas.openxmlformats.org/officeDocument/2006/relationships/package" Target="/ppt/slides/charts/embeddings/packageb8.bin" Id="rId1" /></Relationships>
</file>

<file path=ppt/slides/charts/_rels/chartb9.xml.rels>&#65279;<?xml version="1.0" encoding="utf-8"?><Relationships xmlns="http://schemas.openxmlformats.org/package/2006/relationships"><Relationship Type="http://schemas.openxmlformats.org/officeDocument/2006/relationships/package" Target="/ppt/slides/charts/embeddings/packageb9.bin" Id="rId1" /></Relationships>
</file>

<file path=ppt/slides/charts/_rels/chartba.xml.rels>&#65279;<?xml version="1.0" encoding="utf-8"?><Relationships xmlns="http://schemas.openxmlformats.org/package/2006/relationships"><Relationship Type="http://schemas.openxmlformats.org/officeDocument/2006/relationships/package" Target="/ppt/slides/charts/embeddings/packageba.bin" Id="rId1" /></Relationships>
</file>

<file path=ppt/slides/charts/_rels/chartbb.xml.rels>&#65279;<?xml version="1.0" encoding="utf-8"?><Relationships xmlns="http://schemas.openxmlformats.org/package/2006/relationships"><Relationship Type="http://schemas.openxmlformats.org/officeDocument/2006/relationships/package" Target="/ppt/slides/charts/embeddings/packagebb.bin" Id="rId1" /></Relationships>
</file>

<file path=ppt/slides/charts/_rels/chartbc.xml.rels>&#65279;<?xml version="1.0" encoding="utf-8"?><Relationships xmlns="http://schemas.openxmlformats.org/package/2006/relationships"><Relationship Type="http://schemas.openxmlformats.org/officeDocument/2006/relationships/package" Target="/ppt/slides/charts/embeddings/packagebc.bin" Id="rId1" /></Relationships>
</file>

<file path=ppt/slides/charts/_rels/chartbd.xml.rels>&#65279;<?xml version="1.0" encoding="utf-8"?><Relationships xmlns="http://schemas.openxmlformats.org/package/2006/relationships"><Relationship Type="http://schemas.openxmlformats.org/officeDocument/2006/relationships/package" Target="/ppt/slides/charts/embeddings/packagebd.bin" Id="rId1" /></Relationships>
</file>

<file path=ppt/slides/charts/_rels/chartbe.xml.rels>&#65279;<?xml version="1.0" encoding="utf-8"?><Relationships xmlns="http://schemas.openxmlformats.org/package/2006/relationships"><Relationship Type="http://schemas.openxmlformats.org/officeDocument/2006/relationships/package" Target="/ppt/slides/charts/embeddings/packagebe.bin" Id="rId1" /></Relationships>
</file>

<file path=ppt/slides/charts/_rels/chartbf.xml.rels>&#65279;<?xml version="1.0" encoding="utf-8"?><Relationships xmlns="http://schemas.openxmlformats.org/package/2006/relationships"><Relationship Type="http://schemas.openxmlformats.org/officeDocument/2006/relationships/package" Target="/ppt/slides/charts/embeddings/packagebf.bin" Id="rId1" /></Relationships>
</file>

<file path=ppt/slides/charts/_rels/chartc.xml.rels>&#65279;<?xml version="1.0" encoding="utf-8"?><Relationships xmlns="http://schemas.openxmlformats.org/package/2006/relationships"><Relationship Type="http://schemas.openxmlformats.org/officeDocument/2006/relationships/package" Target="/ppt/slides/charts/embeddings/packagec.bin" Id="rId1" /></Relationships>
</file>

<file path=ppt/slides/charts/_rels/chartc0.xml.rels>&#65279;<?xml version="1.0" encoding="utf-8"?><Relationships xmlns="http://schemas.openxmlformats.org/package/2006/relationships"><Relationship Type="http://schemas.openxmlformats.org/officeDocument/2006/relationships/package" Target="/ppt/slides/charts/embeddings/packagec0.bin" Id="rId1" /></Relationships>
</file>

<file path=ppt/slides/charts/_rels/chartc1.xml.rels>&#65279;<?xml version="1.0" encoding="utf-8"?><Relationships xmlns="http://schemas.openxmlformats.org/package/2006/relationships"><Relationship Type="http://schemas.openxmlformats.org/officeDocument/2006/relationships/package" Target="/ppt/slides/charts/embeddings/packagec1.bin" Id="rId1" /></Relationships>
</file>

<file path=ppt/slides/charts/_rels/chartc2.xml.rels>&#65279;<?xml version="1.0" encoding="utf-8"?><Relationships xmlns="http://schemas.openxmlformats.org/package/2006/relationships"><Relationship Type="http://schemas.openxmlformats.org/officeDocument/2006/relationships/package" Target="/ppt/slides/charts/embeddings/packagec2.bin" Id="rId1" /></Relationships>
</file>

<file path=ppt/slides/charts/_rels/chartc3.xml.rels>&#65279;<?xml version="1.0" encoding="utf-8"?><Relationships xmlns="http://schemas.openxmlformats.org/package/2006/relationships"><Relationship Type="http://schemas.openxmlformats.org/officeDocument/2006/relationships/package" Target="/ppt/slides/charts/embeddings/packagec3.bin" Id="rId1" /></Relationships>
</file>

<file path=ppt/slides/charts/_rels/chartc4.xml.rels>&#65279;<?xml version="1.0" encoding="utf-8"?><Relationships xmlns="http://schemas.openxmlformats.org/package/2006/relationships"><Relationship Type="http://schemas.openxmlformats.org/officeDocument/2006/relationships/package" Target="/ppt/slides/charts/embeddings/packagec4.bin" Id="rId1" /></Relationships>
</file>

<file path=ppt/slides/charts/_rels/chartc5.xml.rels>&#65279;<?xml version="1.0" encoding="utf-8"?><Relationships xmlns="http://schemas.openxmlformats.org/package/2006/relationships"><Relationship Type="http://schemas.openxmlformats.org/officeDocument/2006/relationships/package" Target="/ppt/slides/charts/embeddings/packagec5.bin" Id="rId1" /></Relationships>
</file>

<file path=ppt/slides/charts/_rels/chartc6.xml.rels>&#65279;<?xml version="1.0" encoding="utf-8"?><Relationships xmlns="http://schemas.openxmlformats.org/package/2006/relationships"><Relationship Type="http://schemas.openxmlformats.org/officeDocument/2006/relationships/package" Target="/ppt/slides/charts/embeddings/packagec6.bin" Id="rId1" /></Relationships>
</file>

<file path=ppt/slides/charts/_rels/chartc7.xml.rels>&#65279;<?xml version="1.0" encoding="utf-8"?><Relationships xmlns="http://schemas.openxmlformats.org/package/2006/relationships"><Relationship Type="http://schemas.openxmlformats.org/officeDocument/2006/relationships/package" Target="/ppt/slides/charts/embeddings/packagec7.bin" Id="rId1" /></Relationships>
</file>

<file path=ppt/slides/charts/_rels/chartc8.xml.rels>&#65279;<?xml version="1.0" encoding="utf-8"?><Relationships xmlns="http://schemas.openxmlformats.org/package/2006/relationships"><Relationship Type="http://schemas.openxmlformats.org/officeDocument/2006/relationships/package" Target="/ppt/slides/charts/embeddings/packagec8.bin" Id="rId1" /></Relationships>
</file>

<file path=ppt/slides/charts/_rels/chartc9.xml.rels>&#65279;<?xml version="1.0" encoding="utf-8"?><Relationships xmlns="http://schemas.openxmlformats.org/package/2006/relationships"><Relationship Type="http://schemas.openxmlformats.org/officeDocument/2006/relationships/package" Target="/ppt/slides/charts/embeddings/packagec9.bin" Id="rId1" /></Relationships>
</file>

<file path=ppt/slides/charts/_rels/chartca.xml.rels>&#65279;<?xml version="1.0" encoding="utf-8"?><Relationships xmlns="http://schemas.openxmlformats.org/package/2006/relationships"><Relationship Type="http://schemas.openxmlformats.org/officeDocument/2006/relationships/package" Target="/ppt/slides/charts/embeddings/packageca.bin" Id="rId1" /></Relationships>
</file>

<file path=ppt/slides/charts/_rels/chartcb.xml.rels>&#65279;<?xml version="1.0" encoding="utf-8"?><Relationships xmlns="http://schemas.openxmlformats.org/package/2006/relationships"><Relationship Type="http://schemas.openxmlformats.org/officeDocument/2006/relationships/package" Target="/ppt/slides/charts/embeddings/packagecb.bin" Id="rId1" /></Relationships>
</file>

<file path=ppt/slides/charts/_rels/chartcc.xml.rels>&#65279;<?xml version="1.0" encoding="utf-8"?><Relationships xmlns="http://schemas.openxmlformats.org/package/2006/relationships"><Relationship Type="http://schemas.openxmlformats.org/officeDocument/2006/relationships/package" Target="/ppt/slides/charts/embeddings/packagecc.bin" Id="rId1" /></Relationships>
</file>

<file path=ppt/slides/charts/_rels/chartcd.xml.rels>&#65279;<?xml version="1.0" encoding="utf-8"?><Relationships xmlns="http://schemas.openxmlformats.org/package/2006/relationships"><Relationship Type="http://schemas.openxmlformats.org/officeDocument/2006/relationships/package" Target="/ppt/slides/charts/embeddings/packagecd.bin" Id="rId1" /></Relationships>
</file>

<file path=ppt/slides/charts/_rels/chartce.xml.rels>&#65279;<?xml version="1.0" encoding="utf-8"?><Relationships xmlns="http://schemas.openxmlformats.org/package/2006/relationships"><Relationship Type="http://schemas.openxmlformats.org/officeDocument/2006/relationships/package" Target="/ppt/slides/charts/embeddings/packagece.bin" Id="rId1" /></Relationships>
</file>

<file path=ppt/slides/charts/_rels/chartcf.xml.rels>&#65279;<?xml version="1.0" encoding="utf-8"?><Relationships xmlns="http://schemas.openxmlformats.org/package/2006/relationships"><Relationship Type="http://schemas.openxmlformats.org/officeDocument/2006/relationships/package" Target="/ppt/slides/charts/embeddings/packagecf.bin" Id="rId1" /></Relationships>
</file>

<file path=ppt/slides/charts/_rels/chartd.xml.rels>&#65279;<?xml version="1.0" encoding="utf-8"?><Relationships xmlns="http://schemas.openxmlformats.org/package/2006/relationships"><Relationship Type="http://schemas.openxmlformats.org/officeDocument/2006/relationships/package" Target="/ppt/slides/charts/embeddings/packaged.bin" Id="rId1" /></Relationships>
</file>

<file path=ppt/slides/charts/_rels/chartd0.xml.rels>&#65279;<?xml version="1.0" encoding="utf-8"?><Relationships xmlns="http://schemas.openxmlformats.org/package/2006/relationships"><Relationship Type="http://schemas.openxmlformats.org/officeDocument/2006/relationships/package" Target="/ppt/slides/charts/embeddings/packaged0.bin" Id="rId1" /></Relationships>
</file>

<file path=ppt/slides/charts/_rels/chartd1.xml.rels>&#65279;<?xml version="1.0" encoding="utf-8"?><Relationships xmlns="http://schemas.openxmlformats.org/package/2006/relationships"><Relationship Type="http://schemas.openxmlformats.org/officeDocument/2006/relationships/package" Target="/ppt/slides/charts/embeddings/packaged1.bin" Id="rId1" /></Relationships>
</file>

<file path=ppt/slides/charts/_rels/chartd2.xml.rels>&#65279;<?xml version="1.0" encoding="utf-8"?><Relationships xmlns="http://schemas.openxmlformats.org/package/2006/relationships"><Relationship Type="http://schemas.openxmlformats.org/officeDocument/2006/relationships/package" Target="/ppt/slides/charts/embeddings/packaged2.bin" Id="rId1" /></Relationships>
</file>

<file path=ppt/slides/charts/_rels/chartd3.xml.rels>&#65279;<?xml version="1.0" encoding="utf-8"?><Relationships xmlns="http://schemas.openxmlformats.org/package/2006/relationships"><Relationship Type="http://schemas.openxmlformats.org/officeDocument/2006/relationships/package" Target="/ppt/slides/charts/embeddings/packaged3.bin" Id="rId1" /></Relationships>
</file>

<file path=ppt/slides/charts/_rels/chartd4.xml.rels>&#65279;<?xml version="1.0" encoding="utf-8"?><Relationships xmlns="http://schemas.openxmlformats.org/package/2006/relationships"><Relationship Type="http://schemas.openxmlformats.org/officeDocument/2006/relationships/package" Target="/ppt/slides/charts/embeddings/packaged4.bin" Id="rId1" /></Relationships>
</file>

<file path=ppt/slides/charts/_rels/chartd5.xml.rels>&#65279;<?xml version="1.0" encoding="utf-8"?><Relationships xmlns="http://schemas.openxmlformats.org/package/2006/relationships"><Relationship Type="http://schemas.openxmlformats.org/officeDocument/2006/relationships/package" Target="/ppt/slides/charts/embeddings/packaged5.bin" Id="rId1" /></Relationships>
</file>

<file path=ppt/slides/charts/_rels/chartd6.xml.rels>&#65279;<?xml version="1.0" encoding="utf-8"?><Relationships xmlns="http://schemas.openxmlformats.org/package/2006/relationships"><Relationship Type="http://schemas.openxmlformats.org/officeDocument/2006/relationships/package" Target="/ppt/slides/charts/embeddings/packaged6.bin" Id="rId1" /></Relationships>
</file>

<file path=ppt/slides/charts/_rels/chartd7.xml.rels>&#65279;<?xml version="1.0" encoding="utf-8"?><Relationships xmlns="http://schemas.openxmlformats.org/package/2006/relationships"><Relationship Type="http://schemas.openxmlformats.org/officeDocument/2006/relationships/package" Target="/ppt/slides/charts/embeddings/packaged7.bin" Id="rId1" /></Relationships>
</file>

<file path=ppt/slides/charts/_rels/chartd8.xml.rels>&#65279;<?xml version="1.0" encoding="utf-8"?><Relationships xmlns="http://schemas.openxmlformats.org/package/2006/relationships"><Relationship Type="http://schemas.openxmlformats.org/officeDocument/2006/relationships/package" Target="/ppt/slides/charts/embeddings/packaged8.bin" Id="rId1" /></Relationships>
</file>

<file path=ppt/slides/charts/_rels/chartd9.xml.rels>&#65279;<?xml version="1.0" encoding="utf-8"?><Relationships xmlns="http://schemas.openxmlformats.org/package/2006/relationships"><Relationship Type="http://schemas.openxmlformats.org/officeDocument/2006/relationships/package" Target="/ppt/slides/charts/embeddings/packaged9.bin" Id="rId1" /></Relationships>
</file>

<file path=ppt/slides/charts/_rels/chartda.xml.rels>&#65279;<?xml version="1.0" encoding="utf-8"?><Relationships xmlns="http://schemas.openxmlformats.org/package/2006/relationships"><Relationship Type="http://schemas.openxmlformats.org/officeDocument/2006/relationships/package" Target="/ppt/slides/charts/embeddings/packageda.bin" Id="rId1" /></Relationships>
</file>

<file path=ppt/slides/charts/_rels/chartdb.xml.rels>&#65279;<?xml version="1.0" encoding="utf-8"?><Relationships xmlns="http://schemas.openxmlformats.org/package/2006/relationships"><Relationship Type="http://schemas.openxmlformats.org/officeDocument/2006/relationships/package" Target="/ppt/slides/charts/embeddings/packagedb.bin" Id="rId1" /></Relationships>
</file>

<file path=ppt/slides/charts/_rels/chartdc.xml.rels>&#65279;<?xml version="1.0" encoding="utf-8"?><Relationships xmlns="http://schemas.openxmlformats.org/package/2006/relationships"><Relationship Type="http://schemas.openxmlformats.org/officeDocument/2006/relationships/package" Target="/ppt/slides/charts/embeddings/packagedc.bin" Id="rId1" /></Relationships>
</file>

<file path=ppt/slides/charts/_rels/chartdd.xml.rels>&#65279;<?xml version="1.0" encoding="utf-8"?><Relationships xmlns="http://schemas.openxmlformats.org/package/2006/relationships"><Relationship Type="http://schemas.openxmlformats.org/officeDocument/2006/relationships/package" Target="/ppt/slides/charts/embeddings/packagedd.bin" Id="rId1" /></Relationships>
</file>

<file path=ppt/slides/charts/_rels/chartde.xml.rels>&#65279;<?xml version="1.0" encoding="utf-8"?><Relationships xmlns="http://schemas.openxmlformats.org/package/2006/relationships"><Relationship Type="http://schemas.openxmlformats.org/officeDocument/2006/relationships/package" Target="/ppt/slides/charts/embeddings/packagede.bin" Id="rId1" /></Relationships>
</file>

<file path=ppt/slides/charts/_rels/chartdf.xml.rels>&#65279;<?xml version="1.0" encoding="utf-8"?><Relationships xmlns="http://schemas.openxmlformats.org/package/2006/relationships"><Relationship Type="http://schemas.openxmlformats.org/officeDocument/2006/relationships/package" Target="/ppt/slides/charts/embeddings/packagedf.bin" Id="rId1" /></Relationships>
</file>

<file path=ppt/slides/charts/_rels/charte.xml.rels>&#65279;<?xml version="1.0" encoding="utf-8"?><Relationships xmlns="http://schemas.openxmlformats.org/package/2006/relationships"><Relationship Type="http://schemas.openxmlformats.org/officeDocument/2006/relationships/package" Target="/ppt/slides/charts/embeddings/packagee.bin" Id="rId1" /></Relationships>
</file>

<file path=ppt/slides/charts/_rels/charte0.xml.rels>&#65279;<?xml version="1.0" encoding="utf-8"?><Relationships xmlns="http://schemas.openxmlformats.org/package/2006/relationships"><Relationship Type="http://schemas.openxmlformats.org/officeDocument/2006/relationships/package" Target="/ppt/slides/charts/embeddings/packagee0.bin" Id="rId1" /></Relationships>
</file>

<file path=ppt/slides/charts/_rels/charte1.xml.rels>&#65279;<?xml version="1.0" encoding="utf-8"?><Relationships xmlns="http://schemas.openxmlformats.org/package/2006/relationships"><Relationship Type="http://schemas.openxmlformats.org/officeDocument/2006/relationships/package" Target="/ppt/slides/charts/embeddings/packagee1.bin" Id="rId1" /></Relationships>
</file>

<file path=ppt/slides/charts/_rels/charte2.xml.rels>&#65279;<?xml version="1.0" encoding="utf-8"?><Relationships xmlns="http://schemas.openxmlformats.org/package/2006/relationships"><Relationship Type="http://schemas.openxmlformats.org/officeDocument/2006/relationships/package" Target="/ppt/slides/charts/embeddings/packagee2.bin" Id="rId1" /></Relationships>
</file>

<file path=ppt/slides/charts/_rels/charte3.xml.rels>&#65279;<?xml version="1.0" encoding="utf-8"?><Relationships xmlns="http://schemas.openxmlformats.org/package/2006/relationships"><Relationship Type="http://schemas.openxmlformats.org/officeDocument/2006/relationships/package" Target="/ppt/slides/charts/embeddings/packagee3.bin" Id="rId1" /></Relationships>
</file>

<file path=ppt/slides/charts/_rels/charte4.xml.rels>&#65279;<?xml version="1.0" encoding="utf-8"?><Relationships xmlns="http://schemas.openxmlformats.org/package/2006/relationships"><Relationship Type="http://schemas.openxmlformats.org/officeDocument/2006/relationships/package" Target="/ppt/slides/charts/embeddings/packagee4.bin" Id="rId1" /></Relationships>
</file>

<file path=ppt/slides/charts/_rels/charte5.xml.rels>&#65279;<?xml version="1.0" encoding="utf-8"?><Relationships xmlns="http://schemas.openxmlformats.org/package/2006/relationships"><Relationship Type="http://schemas.openxmlformats.org/officeDocument/2006/relationships/package" Target="/ppt/slides/charts/embeddings/packagee5.bin" Id="rId1" /></Relationships>
</file>

<file path=ppt/slides/charts/_rels/charte6.xml.rels>&#65279;<?xml version="1.0" encoding="utf-8"?><Relationships xmlns="http://schemas.openxmlformats.org/package/2006/relationships"><Relationship Type="http://schemas.openxmlformats.org/officeDocument/2006/relationships/package" Target="/ppt/slides/charts/embeddings/packagee6.bin" Id="rId1" /></Relationships>
</file>

<file path=ppt/slides/charts/_rels/charte7.xml.rels>&#65279;<?xml version="1.0" encoding="utf-8"?><Relationships xmlns="http://schemas.openxmlformats.org/package/2006/relationships"><Relationship Type="http://schemas.openxmlformats.org/officeDocument/2006/relationships/package" Target="/ppt/slides/charts/embeddings/packagee7.bin" Id="rId1" /></Relationships>
</file>

<file path=ppt/slides/charts/_rels/charte8.xml.rels>&#65279;<?xml version="1.0" encoding="utf-8"?><Relationships xmlns="http://schemas.openxmlformats.org/package/2006/relationships"><Relationship Type="http://schemas.openxmlformats.org/officeDocument/2006/relationships/package" Target="/ppt/slides/charts/embeddings/packagee8.bin" Id="rId1" /></Relationships>
</file>

<file path=ppt/slides/charts/_rels/charte9.xml.rels>&#65279;<?xml version="1.0" encoding="utf-8"?><Relationships xmlns="http://schemas.openxmlformats.org/package/2006/relationships"><Relationship Type="http://schemas.openxmlformats.org/officeDocument/2006/relationships/package" Target="/ppt/slides/charts/embeddings/packagee9.bin" Id="rId1" /></Relationships>
</file>

<file path=ppt/slides/charts/_rels/chartea.xml.rels>&#65279;<?xml version="1.0" encoding="utf-8"?><Relationships xmlns="http://schemas.openxmlformats.org/package/2006/relationships"><Relationship Type="http://schemas.openxmlformats.org/officeDocument/2006/relationships/package" Target="/ppt/slides/charts/embeddings/packageea.bin" Id="rId1" /></Relationships>
</file>

<file path=ppt/slides/charts/_rels/charteb.xml.rels>&#65279;<?xml version="1.0" encoding="utf-8"?><Relationships xmlns="http://schemas.openxmlformats.org/package/2006/relationships"><Relationship Type="http://schemas.openxmlformats.org/officeDocument/2006/relationships/package" Target="/ppt/slides/charts/embeddings/packageeb.bin" Id="rId1" /></Relationships>
</file>

<file path=ppt/slides/charts/_rels/chartec.xml.rels>&#65279;<?xml version="1.0" encoding="utf-8"?><Relationships xmlns="http://schemas.openxmlformats.org/package/2006/relationships"><Relationship Type="http://schemas.openxmlformats.org/officeDocument/2006/relationships/package" Target="/ppt/slides/charts/embeddings/packageec.bin" Id="rId1" /></Relationships>
</file>

<file path=ppt/slides/charts/_rels/charted.xml.rels>&#65279;<?xml version="1.0" encoding="utf-8"?><Relationships xmlns="http://schemas.openxmlformats.org/package/2006/relationships"><Relationship Type="http://schemas.openxmlformats.org/officeDocument/2006/relationships/package" Target="/ppt/slides/charts/embeddings/packageed.bin" Id="rId1" /></Relationships>
</file>

<file path=ppt/slides/charts/_rels/chartee.xml.rels>&#65279;<?xml version="1.0" encoding="utf-8"?><Relationships xmlns="http://schemas.openxmlformats.org/package/2006/relationships"><Relationship Type="http://schemas.openxmlformats.org/officeDocument/2006/relationships/package" Target="/ppt/slides/charts/embeddings/packageee.bin" Id="rId1" /></Relationships>
</file>

<file path=ppt/slides/charts/_rels/chartef.xml.rels>&#65279;<?xml version="1.0" encoding="utf-8"?><Relationships xmlns="http://schemas.openxmlformats.org/package/2006/relationships"><Relationship Type="http://schemas.openxmlformats.org/officeDocument/2006/relationships/package" Target="/ppt/slides/charts/embeddings/packageef.bin" Id="rId1" /></Relationships>
</file>

<file path=ppt/slides/charts/_rels/chartf.xml.rels>&#65279;<?xml version="1.0" encoding="utf-8"?><Relationships xmlns="http://schemas.openxmlformats.org/package/2006/relationships"><Relationship Type="http://schemas.openxmlformats.org/officeDocument/2006/relationships/package" Target="/ppt/slides/charts/embeddings/packagef.bin" Id="rId1" /></Relationships>
</file>

<file path=ppt/slides/charts/_rels/chartf0.xml.rels>&#65279;<?xml version="1.0" encoding="utf-8"?><Relationships xmlns="http://schemas.openxmlformats.org/package/2006/relationships"><Relationship Type="http://schemas.openxmlformats.org/officeDocument/2006/relationships/package" Target="/ppt/slides/charts/embeddings/packagef0.bin" Id="rId1" /></Relationships>
</file>

<file path=ppt/slides/charts/_rels/chartf1.xml.rels>&#65279;<?xml version="1.0" encoding="utf-8"?><Relationships xmlns="http://schemas.openxmlformats.org/package/2006/relationships"><Relationship Type="http://schemas.openxmlformats.org/officeDocument/2006/relationships/package" Target="/ppt/slides/charts/embeddings/packagef1.bin" Id="rId1" /></Relationships>
</file>

<file path=ppt/slides/charts/_rels/chartf2.xml.rels>&#65279;<?xml version="1.0" encoding="utf-8"?><Relationships xmlns="http://schemas.openxmlformats.org/package/2006/relationships"><Relationship Type="http://schemas.openxmlformats.org/officeDocument/2006/relationships/package" Target="/ppt/slides/charts/embeddings/packagef2.bin" Id="rId1" /></Relationships>
</file>

<file path=ppt/slides/charts/_rels/chartf3.xml.rels>&#65279;<?xml version="1.0" encoding="utf-8"?><Relationships xmlns="http://schemas.openxmlformats.org/package/2006/relationships"><Relationship Type="http://schemas.openxmlformats.org/officeDocument/2006/relationships/package" Target="/ppt/slides/charts/embeddings/packagef3.bin" Id="rId1" /></Relationships>
</file>

<file path=ppt/slides/charts/_rels/chartf4.xml.rels>&#65279;<?xml version="1.0" encoding="utf-8"?><Relationships xmlns="http://schemas.openxmlformats.org/package/2006/relationships"><Relationship Type="http://schemas.openxmlformats.org/officeDocument/2006/relationships/package" Target="/ppt/slides/charts/embeddings/packagef4.bin" Id="rId1" /></Relationships>
</file>

<file path=ppt/slides/charts/_rels/chartf5.xml.rels>&#65279;<?xml version="1.0" encoding="utf-8"?><Relationships xmlns="http://schemas.openxmlformats.org/package/2006/relationships"><Relationship Type="http://schemas.openxmlformats.org/officeDocument/2006/relationships/package" Target="/ppt/slides/charts/embeddings/packagef5.bin" Id="rId1" /></Relationships>
</file>

<file path=ppt/slides/charts/_rels/chartf6.xml.rels>&#65279;<?xml version="1.0" encoding="utf-8"?><Relationships xmlns="http://schemas.openxmlformats.org/package/2006/relationships"><Relationship Type="http://schemas.openxmlformats.org/officeDocument/2006/relationships/package" Target="/ppt/slides/charts/embeddings/packagef6.bin" Id="rId1" /></Relationships>
</file>

<file path=ppt/slides/charts/_rels/chartf7.xml.rels>&#65279;<?xml version="1.0" encoding="utf-8"?><Relationships xmlns="http://schemas.openxmlformats.org/package/2006/relationships"><Relationship Type="http://schemas.openxmlformats.org/officeDocument/2006/relationships/package" Target="/ppt/slides/charts/embeddings/packagef7.bin" Id="rId1" /></Relationships>
</file>

<file path=ppt/slides/charts/_rels/chartf8.xml.rels>&#65279;<?xml version="1.0" encoding="utf-8"?><Relationships xmlns="http://schemas.openxmlformats.org/package/2006/relationships"><Relationship Type="http://schemas.openxmlformats.org/officeDocument/2006/relationships/package" Target="/ppt/slides/charts/embeddings/packagef8.bin" Id="rId1" /></Relationships>
</file>

<file path=ppt/slides/charts/_rels/chartf9.xml.rels>&#65279;<?xml version="1.0" encoding="utf-8"?><Relationships xmlns="http://schemas.openxmlformats.org/package/2006/relationships"><Relationship Type="http://schemas.openxmlformats.org/officeDocument/2006/relationships/package" Target="/ppt/slides/charts/embeddings/packagef9.bin" Id="rId1" /></Relationships>
</file>

<file path=ppt/slides/charts/_rels/chartfa.xml.rels>&#65279;<?xml version="1.0" encoding="utf-8"?><Relationships xmlns="http://schemas.openxmlformats.org/package/2006/relationships"><Relationship Type="http://schemas.openxmlformats.org/officeDocument/2006/relationships/package" Target="/ppt/slides/charts/embeddings/packagefa.bin" Id="rId1" /></Relationships>
</file>

<file path=ppt/slides/charts/_rels/chartfb.xml.rels>&#65279;<?xml version="1.0" encoding="utf-8"?><Relationships xmlns="http://schemas.openxmlformats.org/package/2006/relationships"><Relationship Type="http://schemas.openxmlformats.org/officeDocument/2006/relationships/package" Target="/ppt/slides/charts/embeddings/packagefb.bin" Id="rId1" /></Relationships>
</file>

<file path=ppt/slides/charts/_rels/chartfc.xml.rels>&#65279;<?xml version="1.0" encoding="utf-8"?><Relationships xmlns="http://schemas.openxmlformats.org/package/2006/relationships"><Relationship Type="http://schemas.openxmlformats.org/officeDocument/2006/relationships/package" Target="/ppt/slides/charts/embeddings/packagefc.bin" Id="rId1" /></Relationships>
</file>

<file path=ppt/slides/charts/_rels/chartfd.xml.rels>&#65279;<?xml version="1.0" encoding="utf-8"?><Relationships xmlns="http://schemas.openxmlformats.org/package/2006/relationships"><Relationship Type="http://schemas.openxmlformats.org/officeDocument/2006/relationships/package" Target="/ppt/slides/charts/embeddings/packagefd.bin" Id="rId1" /></Relationships>
</file>

<file path=ppt/slides/charts/_rels/chartfe.xml.rels>&#65279;<?xml version="1.0" encoding="utf-8"?><Relationships xmlns="http://schemas.openxmlformats.org/package/2006/relationships"><Relationship Type="http://schemas.openxmlformats.org/officeDocument/2006/relationships/package" Target="/ppt/slides/charts/embeddings/packagefe.bin" Id="rId1" /></Relationships>
</file>

<file path=ppt/slides/charts/_rels/chartff.xml.rels>&#65279;<?xml version="1.0" encoding="utf-8"?><Relationships xmlns="http://schemas.openxmlformats.org/package/2006/relationships"><Relationship Type="http://schemas.openxmlformats.org/officeDocument/2006/relationships/package" Target="/ppt/slides/charts/embeddings/packageff.bin" Id="rId1" /></Relationships>
</file>

<file path=ppt/slides/charts/chart10.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Sheet1!$A$2:$A$10</c:f>
              <c:numCache>
                <c:formatCode>General</c:formatCode>
                <c:ptCount val="13"/>
                <c:pt idx="0">
                  <c:v>1999</c:v>
                </c:pt>
                <c:pt idx="1">
                  <c:v>2001</c:v>
                </c:pt>
                <c:pt idx="2">
                  <c:v>2003</c:v>
                </c:pt>
                <c:pt idx="3">
                  <c:v>2005</c:v>
                </c:pt>
                <c:pt idx="4">
                  <c:v>2007</c:v>
                </c:pt>
                <c:pt idx="5">
                  <c:v>2009</c:v>
                </c:pt>
                <c:pt idx="6">
                  <c:v>2011</c:v>
                </c:pt>
                <c:pt idx="7">
                  <c:v>2013</c:v>
                </c:pt>
                <c:pt idx="8">
                  <c:v>2015</c:v>
                </c:pt>
              </c:numCache>
            </c:numRef>
          </c:cat>
          <c:val>
            <c:numRef>
              <c:f>Sheet1!$B$2:$B$10</c:f>
              <c:numCache>
                <c:formatCode>General</c:formatCode>
                <c:ptCount val="13"/>
                <c:pt idx="0">
                  <c:v>5.0</c:v>
                </c:pt>
                <c:pt idx="1">
                  <c:v>4.8</c:v>
                </c:pt>
                <c:pt idx="2">
                  <c:v>5.8</c:v>
                </c:pt>
                <c:pt idx="3">
                  <c:v>5.4</c:v>
                </c:pt>
                <c:pt idx="4">
                  <c:v>6.2</c:v>
                </c:pt>
                <c:pt idx="5">
                  <c:v>6.3</c:v>
                </c:pt>
                <c:pt idx="6">
                  <c:v>4.4</c:v>
                </c:pt>
                <c:pt idx="7">
                  <c:v>5.2</c:v>
                </c:pt>
                <c:pt idx="8">
                  <c:v>4.7</c:v>
                </c:pt>
              </c:numCache>
            </c:numRef>
          </c:val>
          <c:smooth val="0"/>
        </c:ser>
        <c:dLbls>
          <c:showLegendKey val="0"/>
          <c:showVal val="0"/>
          <c:showCatName val="0"/>
          <c:showSerName val="0"/>
          <c:showPercent val="0"/>
          <c:showBubbleSize val="0"/>
        </c:dLbls>
        <c:marker val="1"/>
        <c:smooth val="0"/>
        <c:axId val="127258232"/>
        <c:axId val="279162976"/>
      </c:lineChart>
      <c:catAx>
        <c:axId val="127258232"/>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162976"/>
        <c:crosses val="autoZero"/>
        <c:auto val="1"/>
        <c:lblAlgn val="ctr"/>
        <c:lblOffset val="100"/>
        <c:noMultiLvlLbl val="0"/>
      </c:catAx>
      <c:valAx>
        <c:axId val="27916297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27258232"/>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100.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43.0</c:v>
                </c:pt>
                <c:pt idx="1">
                  <c:v/>
                </c:pt>
                <c:pt idx="2">
                  <c:v>45.2</c:v>
                </c:pt>
                <c:pt idx="3">
                  <c:v>40.5</c:v>
                </c:pt>
                <c:pt idx="4">
                  <c:v/>
                </c:pt>
                <c:pt idx="5">
                  <c:v>41.2</c:v>
                </c:pt>
                <c:pt idx="6">
                  <c:v>44.2</c:v>
                </c:pt>
                <c:pt idx="7">
                  <c:v>44.5</c:v>
                </c:pt>
                <c:pt idx="8">
                  <c:v>42.7</c:v>
                </c:pt>
                <c:pt idx="9">
                  <c:v/>
                </c:pt>
                <c:pt idx="10">
                  <c:v>38.1</c:v>
                </c:pt>
                <c:pt idx="11">
                  <c:v>37.8</c:v>
                </c:pt>
                <c:pt idx="12">
                  <c:v>46.7</c:v>
                </c:pt>
              </c:numCache>
            </c:numRef>
          </c:val>
        </c:ser>
        <c:dLbls>
          <c:showLegendKey val="0"/>
          <c:showVal val="0"/>
          <c:showCatName val="0"/>
          <c:showSerName val="0"/>
          <c:showPercent val="0"/>
          <c:showBubbleSize val="0"/>
        </c:dLbls>
        <c:gapWidth val="31"/>
        <c:overlap val="100"/>
        <c:axId val="199813024"/>
        <c:axId val="199813808"/>
      </c:barChart>
      <c:catAx>
        <c:axId val="199813024"/>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99813808"/>
        <c:crosses val="autoZero"/>
        <c:auto val="1"/>
        <c:lblAlgn val="ctr"/>
        <c:lblOffset val="100"/>
        <c:noMultiLvlLbl val="0"/>
      </c:catAx>
      <c:valAx>
        <c:axId val="199813808"/>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9981302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11.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4.0</c:v>
                </c:pt>
                <c:pt idx="1">
                  <c:v/>
                </c:pt>
                <c:pt idx="2">
                  <c:v>5.2</c:v>
                </c:pt>
                <c:pt idx="3">
                  <c:v>2.6</c:v>
                </c:pt>
                <c:pt idx="4">
                  <c:v/>
                </c:pt>
                <c:pt idx="5">
                  <c:v>3.8</c:v>
                </c:pt>
                <c:pt idx="6">
                  <c:v>4.3</c:v>
                </c:pt>
                <c:pt idx="7">
                  <c:v>2.0</c:v>
                </c:pt>
                <c:pt idx="8">
                  <c:v>5.9</c:v>
                </c:pt>
                <c:pt idx="9">
                  <c:v/>
                </c:pt>
                <c:pt idx="10">
                  <c:v>4.5</c:v>
                </c:pt>
                <c:pt idx="11">
                  <c:v>5.4</c:v>
                </c:pt>
                <c:pt idx="12">
                  <c:v>3.2</c:v>
                </c:pt>
              </c:numCache>
            </c:numRef>
          </c:val>
        </c:ser>
        <c:dLbls>
          <c:showLegendKey val="0"/>
          <c:showVal val="0"/>
          <c:showCatName val="0"/>
          <c:showSerName val="0"/>
          <c:showPercent val="0"/>
          <c:showBubbleSize val="0"/>
        </c:dLbls>
        <c:gapWidth val="31"/>
        <c:overlap val="100"/>
        <c:axId val="199813024"/>
        <c:axId val="199813808"/>
      </c:barChart>
      <c:catAx>
        <c:axId val="199813024"/>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99813808"/>
        <c:crosses val="autoZero"/>
        <c:auto val="1"/>
        <c:lblAlgn val="ctr"/>
        <c:lblOffset val="100"/>
        <c:noMultiLvlLbl val="0"/>
      </c:catAx>
      <c:valAx>
        <c:axId val="199813808"/>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9981302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12.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Sheet1!$A$2:$A$10</c:f>
              <c:numCache>
                <c:formatCode>General</c:formatCode>
                <c:ptCount val="13"/>
                <c:pt idx="0">
                  <c:v>1999</c:v>
                </c:pt>
                <c:pt idx="1">
                  <c:v>2001</c:v>
                </c:pt>
                <c:pt idx="2">
                  <c:v>2003</c:v>
                </c:pt>
                <c:pt idx="3">
                  <c:v>2005</c:v>
                </c:pt>
                <c:pt idx="4">
                  <c:v>2007</c:v>
                </c:pt>
                <c:pt idx="5">
                  <c:v>2009</c:v>
                </c:pt>
                <c:pt idx="6">
                  <c:v>2011</c:v>
                </c:pt>
                <c:pt idx="7">
                  <c:v>2013</c:v>
                </c:pt>
                <c:pt idx="8">
                  <c:v>2015</c:v>
                </c:pt>
              </c:numCache>
            </c:numRef>
          </c:cat>
          <c:val>
            <c:numRef>
              <c:f>Sheet1!$B$2:$B$10</c:f>
              <c:numCache>
                <c:formatCode>General</c:formatCode>
                <c:ptCount val="13"/>
                <c:pt idx="0">
                  <c:v>6.2</c:v>
                </c:pt>
                <c:pt idx="1">
                  <c:v>5.5</c:v>
                </c:pt>
                <c:pt idx="2">
                  <c:v>5.0</c:v>
                </c:pt>
                <c:pt idx="3">
                  <c:v>5.7</c:v>
                </c:pt>
                <c:pt idx="4">
                  <c:v>5.4</c:v>
                </c:pt>
                <c:pt idx="5">
                  <c:v>5.1</c:v>
                </c:pt>
                <c:pt idx="6">
                  <c:v>5.2</c:v>
                </c:pt>
                <c:pt idx="7">
                  <c:v>3.1</c:v>
                </c:pt>
                <c:pt idx="8">
                  <c:v>4.0</c:v>
                </c:pt>
              </c:numCache>
            </c:numRef>
          </c:val>
          <c:smooth val="0"/>
        </c:ser>
        <c:dLbls>
          <c:showLegendKey val="0"/>
          <c:showVal val="0"/>
          <c:showCatName val="0"/>
          <c:showSerName val="0"/>
          <c:showPercent val="0"/>
          <c:showBubbleSize val="0"/>
        </c:dLbls>
        <c:marker val="1"/>
        <c:smooth val="0"/>
        <c:axId val="127258232"/>
        <c:axId val="279162976"/>
      </c:lineChart>
      <c:catAx>
        <c:axId val="127258232"/>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162976"/>
        <c:crosses val="autoZero"/>
        <c:auto val="1"/>
        <c:lblAlgn val="ctr"/>
        <c:lblOffset val="100"/>
        <c:noMultiLvlLbl val="0"/>
      </c:catAx>
      <c:valAx>
        <c:axId val="27916297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27258232"/>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13.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5.3</c:v>
                </c:pt>
                <c:pt idx="1">
                  <c:v/>
                </c:pt>
                <c:pt idx="2">
                  <c:v>6.1</c:v>
                </c:pt>
                <c:pt idx="3">
                  <c:v>3.9</c:v>
                </c:pt>
                <c:pt idx="4">
                  <c:v/>
                </c:pt>
                <c:pt idx="5">
                  <c:v>5.0</c:v>
                </c:pt>
                <c:pt idx="6">
                  <c:v>4.8</c:v>
                </c:pt>
                <c:pt idx="7">
                  <c:v>4.3</c:v>
                </c:pt>
                <c:pt idx="8">
                  <c:v>6.3</c:v>
                </c:pt>
                <c:pt idx="9">
                  <c:v/>
                </c:pt>
                <c:pt idx="10">
                  <c:v>5.8</c:v>
                </c:pt>
                <c:pt idx="11">
                  <c:v>8.7</c:v>
                </c:pt>
                <c:pt idx="12">
                  <c:v>3.5</c:v>
                </c:pt>
              </c:numCache>
            </c:numRef>
          </c:val>
        </c:ser>
        <c:dLbls>
          <c:showLegendKey val="0"/>
          <c:showVal val="0"/>
          <c:showCatName val="0"/>
          <c:showSerName val="0"/>
          <c:showPercent val="0"/>
          <c:showBubbleSize val="0"/>
        </c:dLbls>
        <c:gapWidth val="31"/>
        <c:overlap val="100"/>
        <c:axId val="199813024"/>
        <c:axId val="199813808"/>
      </c:barChart>
      <c:catAx>
        <c:axId val="199813024"/>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99813808"/>
        <c:crosses val="autoZero"/>
        <c:auto val="1"/>
        <c:lblAlgn val="ctr"/>
        <c:lblOffset val="100"/>
        <c:noMultiLvlLbl val="0"/>
      </c:catAx>
      <c:valAx>
        <c:axId val="199813808"/>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9981302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14.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Sheet1!$A$2:$A$10</c:f>
              <c:numCache>
                <c:formatCode>General</c:formatCode>
                <c:ptCount val="13"/>
                <c:pt idx="0">
                  <c:v>1999</c:v>
                </c:pt>
                <c:pt idx="1">
                  <c:v>2001</c:v>
                </c:pt>
                <c:pt idx="2">
                  <c:v>2003</c:v>
                </c:pt>
                <c:pt idx="3">
                  <c:v>2005</c:v>
                </c:pt>
                <c:pt idx="4">
                  <c:v>2007</c:v>
                </c:pt>
                <c:pt idx="5">
                  <c:v>2009</c:v>
                </c:pt>
                <c:pt idx="6">
                  <c:v>2011</c:v>
                </c:pt>
                <c:pt idx="7">
                  <c:v>2013</c:v>
                </c:pt>
                <c:pt idx="8">
                  <c:v>2015</c:v>
                </c:pt>
              </c:numCache>
            </c:numRef>
          </c:cat>
          <c:val>
            <c:numRef>
              <c:f>Sheet1!$B$2:$B$10</c:f>
              <c:numCache>
                <c:formatCode>General</c:formatCode>
                <c:ptCount val="13"/>
                <c:pt idx="0">
                  <c:v>9.5</c:v>
                </c:pt>
                <c:pt idx="1">
                  <c:v>7.2</c:v>
                </c:pt>
                <c:pt idx="2">
                  <c:v>4.8</c:v>
                </c:pt>
                <c:pt idx="3">
                  <c:v>4.6</c:v>
                </c:pt>
                <c:pt idx="4">
                  <c:v>5.3</c:v>
                </c:pt>
                <c:pt idx="5">
                  <c:v>6.3</c:v>
                </c:pt>
                <c:pt idx="6">
                  <c:v>5.1</c:v>
                </c:pt>
                <c:pt idx="7">
                  <c:v>8.2</c:v>
                </c:pt>
                <c:pt idx="8">
                  <c:v>5.3</c:v>
                </c:pt>
              </c:numCache>
            </c:numRef>
          </c:val>
          <c:smooth val="0"/>
        </c:ser>
        <c:dLbls>
          <c:showLegendKey val="0"/>
          <c:showVal val="0"/>
          <c:showCatName val="0"/>
          <c:showSerName val="0"/>
          <c:showPercent val="0"/>
          <c:showBubbleSize val="0"/>
        </c:dLbls>
        <c:marker val="1"/>
        <c:smooth val="0"/>
        <c:axId val="127258232"/>
        <c:axId val="279162976"/>
      </c:lineChart>
      <c:catAx>
        <c:axId val="127258232"/>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162976"/>
        <c:crosses val="autoZero"/>
        <c:auto val="1"/>
        <c:lblAlgn val="ctr"/>
        <c:lblOffset val="100"/>
        <c:noMultiLvlLbl val="0"/>
      </c:catAx>
      <c:valAx>
        <c:axId val="27916297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27258232"/>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15.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6.2</c:v>
                </c:pt>
                <c:pt idx="1">
                  <c:v/>
                </c:pt>
                <c:pt idx="2">
                  <c:v>7.8</c:v>
                </c:pt>
                <c:pt idx="3">
                  <c:v>3.8</c:v>
                </c:pt>
                <c:pt idx="4">
                  <c:v/>
                </c:pt>
                <c:pt idx="5">
                  <c:v>6.3</c:v>
                </c:pt>
                <c:pt idx="6">
                  <c:v>5.8</c:v>
                </c:pt>
                <c:pt idx="7">
                  <c:v>4.5</c:v>
                </c:pt>
                <c:pt idx="8">
                  <c:v>7.9</c:v>
                </c:pt>
                <c:pt idx="9">
                  <c:v/>
                </c:pt>
                <c:pt idx="10">
                  <c:v>8.5</c:v>
                </c:pt>
                <c:pt idx="11">
                  <c:v>8.1</c:v>
                </c:pt>
                <c:pt idx="12">
                  <c:v>4.2</c:v>
                </c:pt>
              </c:numCache>
            </c:numRef>
          </c:val>
        </c:ser>
        <c:dLbls>
          <c:showLegendKey val="0"/>
          <c:showVal val="0"/>
          <c:showCatName val="0"/>
          <c:showSerName val="0"/>
          <c:showPercent val="0"/>
          <c:showBubbleSize val="0"/>
        </c:dLbls>
        <c:gapWidth val="31"/>
        <c:overlap val="100"/>
        <c:axId val="199813024"/>
        <c:axId val="199813808"/>
      </c:barChart>
      <c:catAx>
        <c:axId val="199813024"/>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99813808"/>
        <c:crosses val="autoZero"/>
        <c:auto val="1"/>
        <c:lblAlgn val="ctr"/>
        <c:lblOffset val="100"/>
        <c:noMultiLvlLbl val="0"/>
      </c:catAx>
      <c:valAx>
        <c:axId val="199813808"/>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9981302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16.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Sheet1!$A$2:$A$10</c:f>
              <c:numCache>
                <c:formatCode>General</c:formatCode>
                <c:ptCount val="13"/>
                <c:pt idx="0">
                  <c:v>1999</c:v>
                </c:pt>
                <c:pt idx="1">
                  <c:v>2001</c:v>
                </c:pt>
                <c:pt idx="2">
                  <c:v>2003</c:v>
                </c:pt>
                <c:pt idx="3">
                  <c:v>2005</c:v>
                </c:pt>
                <c:pt idx="4">
                  <c:v>2007</c:v>
                </c:pt>
                <c:pt idx="5">
                  <c:v>2009</c:v>
                </c:pt>
                <c:pt idx="6">
                  <c:v>2011</c:v>
                </c:pt>
                <c:pt idx="7">
                  <c:v>2013</c:v>
                </c:pt>
                <c:pt idx="8">
                  <c:v>2015</c:v>
                </c:pt>
              </c:numCache>
            </c:numRef>
          </c:cat>
          <c:val>
            <c:numRef>
              <c:f>Sheet1!$B$2:$B$10</c:f>
              <c:numCache>
                <c:formatCode>General</c:formatCode>
                <c:ptCount val="13"/>
                <c:pt idx="0">
                  <c:v>8.2</c:v>
                </c:pt>
                <c:pt idx="1">
                  <c:v>8.3</c:v>
                </c:pt>
                <c:pt idx="2">
                  <c:v>7.7</c:v>
                </c:pt>
                <c:pt idx="3">
                  <c:v>6.2</c:v>
                </c:pt>
                <c:pt idx="4">
                  <c:v>5.6</c:v>
                </c:pt>
                <c:pt idx="5">
                  <c:v>7.8</c:v>
                </c:pt>
                <c:pt idx="6">
                  <c:v>6.4</c:v>
                </c:pt>
                <c:pt idx="7">
                  <c:v>5.6</c:v>
                </c:pt>
                <c:pt idx="8">
                  <c:v>6.2</c:v>
                </c:pt>
              </c:numCache>
            </c:numRef>
          </c:val>
          <c:smooth val="0"/>
        </c:ser>
        <c:dLbls>
          <c:showLegendKey val="0"/>
          <c:showVal val="0"/>
          <c:showCatName val="0"/>
          <c:showSerName val="0"/>
          <c:showPercent val="0"/>
          <c:showBubbleSize val="0"/>
        </c:dLbls>
        <c:marker val="1"/>
        <c:smooth val="0"/>
        <c:axId val="127258232"/>
        <c:axId val="279162976"/>
      </c:lineChart>
      <c:catAx>
        <c:axId val="127258232"/>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162976"/>
        <c:crosses val="autoZero"/>
        <c:auto val="1"/>
        <c:lblAlgn val="ctr"/>
        <c:lblOffset val="100"/>
        <c:noMultiLvlLbl val="0"/>
      </c:catAx>
      <c:valAx>
        <c:axId val="27916297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27258232"/>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17.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21.2</c:v>
                </c:pt>
                <c:pt idx="1">
                  <c:v/>
                </c:pt>
                <c:pt idx="2">
                  <c:v>25.4</c:v>
                </c:pt>
                <c:pt idx="3">
                  <c:v>15.9</c:v>
                </c:pt>
                <c:pt idx="4">
                  <c:v/>
                </c:pt>
                <c:pt idx="5">
                  <c:v>26.4</c:v>
                </c:pt>
                <c:pt idx="6">
                  <c:v>20.7</c:v>
                </c:pt>
                <c:pt idx="7">
                  <c:v>15.4</c:v>
                </c:pt>
                <c:pt idx="8">
                  <c:v>19.8</c:v>
                </c:pt>
                <c:pt idx="9">
                  <c:v/>
                </c:pt>
                <c:pt idx="10">
                  <c:v>26.5</c:v>
                </c:pt>
                <c:pt idx="11">
                  <c:v>27.1</c:v>
                </c:pt>
                <c:pt idx="12">
                  <c:v>15.1</c:v>
                </c:pt>
              </c:numCache>
            </c:numRef>
          </c:val>
        </c:ser>
        <c:dLbls>
          <c:showLegendKey val="0"/>
          <c:showVal val="0"/>
          <c:showCatName val="0"/>
          <c:showSerName val="0"/>
          <c:showPercent val="0"/>
          <c:showBubbleSize val="0"/>
        </c:dLbls>
        <c:gapWidth val="31"/>
        <c:overlap val="100"/>
        <c:axId val="199813024"/>
        <c:axId val="199813808"/>
      </c:barChart>
      <c:catAx>
        <c:axId val="199813024"/>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99813808"/>
        <c:crosses val="autoZero"/>
        <c:auto val="1"/>
        <c:lblAlgn val="ctr"/>
        <c:lblOffset val="100"/>
        <c:noMultiLvlLbl val="0"/>
      </c:catAx>
      <c:valAx>
        <c:axId val="199813808"/>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9981302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18.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Sheet1!$A$2:$A$10</c:f>
              <c:numCache>
                <c:formatCode>General</c:formatCode>
                <c:ptCount val="13"/>
                <c:pt idx="0">
                  <c:v>1999</c:v>
                </c:pt>
                <c:pt idx="1">
                  <c:v>2001</c:v>
                </c:pt>
                <c:pt idx="2">
                  <c:v>2003</c:v>
                </c:pt>
                <c:pt idx="3">
                  <c:v>2005</c:v>
                </c:pt>
                <c:pt idx="4">
                  <c:v>2007</c:v>
                </c:pt>
                <c:pt idx="5">
                  <c:v>2009</c:v>
                </c:pt>
                <c:pt idx="6">
                  <c:v>2011</c:v>
                </c:pt>
                <c:pt idx="7">
                  <c:v>2013</c:v>
                </c:pt>
                <c:pt idx="8">
                  <c:v>2015</c:v>
                </c:pt>
              </c:numCache>
            </c:numRef>
          </c:cat>
          <c:val>
            <c:numRef>
              <c:f>Sheet1!$B$2:$B$10</c:f>
              <c:numCache>
                <c:formatCode>General</c:formatCode>
                <c:ptCount val="13"/>
                <c:pt idx="0">
                  <c:v>37.6</c:v>
                </c:pt>
                <c:pt idx="1">
                  <c:v>34.1</c:v>
                </c:pt>
                <c:pt idx="2">
                  <c:v>34.9</c:v>
                </c:pt>
                <c:pt idx="3">
                  <c:v>30.3</c:v>
                </c:pt>
                <c:pt idx="4">
                  <c:v>33.0</c:v>
                </c:pt>
                <c:pt idx="5">
                  <c:v>30.4</c:v>
                </c:pt>
                <c:pt idx="6">
                  <c:v>28.0</c:v>
                </c:pt>
                <c:pt idx="7">
                  <c:v>25.1</c:v>
                </c:pt>
                <c:pt idx="8">
                  <c:v>21.2</c:v>
                </c:pt>
              </c:numCache>
            </c:numRef>
          </c:val>
          <c:smooth val="0"/>
        </c:ser>
        <c:dLbls>
          <c:showLegendKey val="0"/>
          <c:showVal val="0"/>
          <c:showCatName val="0"/>
          <c:showSerName val="0"/>
          <c:showPercent val="0"/>
          <c:showBubbleSize val="0"/>
        </c:dLbls>
        <c:marker val="1"/>
        <c:smooth val="0"/>
        <c:axId val="127258232"/>
        <c:axId val="279162976"/>
      </c:lineChart>
      <c:catAx>
        <c:axId val="127258232"/>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162976"/>
        <c:crosses val="autoZero"/>
        <c:auto val="1"/>
        <c:lblAlgn val="ctr"/>
        <c:lblOffset val="100"/>
        <c:noMultiLvlLbl val="0"/>
      </c:catAx>
      <c:valAx>
        <c:axId val="27916297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27258232"/>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19.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3.8</c:v>
                </c:pt>
                <c:pt idx="1">
                  <c:v/>
                </c:pt>
                <c:pt idx="2">
                  <c:v>4.4</c:v>
                </c:pt>
                <c:pt idx="3">
                  <c:v>2.9</c:v>
                </c:pt>
                <c:pt idx="4">
                  <c:v/>
                </c:pt>
                <c:pt idx="5">
                  <c:v>4.3</c:v>
                </c:pt>
                <c:pt idx="6">
                  <c:v>4.0</c:v>
                </c:pt>
                <c:pt idx="7">
                  <c:v>1.7</c:v>
                </c:pt>
                <c:pt idx="8">
                  <c:v>4.6</c:v>
                </c:pt>
                <c:pt idx="9">
                  <c:v/>
                </c:pt>
                <c:pt idx="10">
                  <c:v>6.2</c:v>
                </c:pt>
                <c:pt idx="11">
                  <c:v>4.4</c:v>
                </c:pt>
                <c:pt idx="12">
                  <c:v>1.7</c:v>
                </c:pt>
              </c:numCache>
            </c:numRef>
          </c:val>
        </c:ser>
        <c:dLbls>
          <c:showLegendKey val="0"/>
          <c:showVal val="0"/>
          <c:showCatName val="0"/>
          <c:showSerName val="0"/>
          <c:showPercent val="0"/>
          <c:showBubbleSize val="0"/>
        </c:dLbls>
        <c:gapWidth val="31"/>
        <c:overlap val="100"/>
        <c:axId val="199813024"/>
        <c:axId val="199813808"/>
      </c:barChart>
      <c:catAx>
        <c:axId val="199813024"/>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99813808"/>
        <c:crosses val="autoZero"/>
        <c:auto val="1"/>
        <c:lblAlgn val="ctr"/>
        <c:lblOffset val="100"/>
        <c:noMultiLvlLbl val="0"/>
      </c:catAx>
      <c:valAx>
        <c:axId val="199813808"/>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9981302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1a.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Sheet1!$A$2:$A$10</c:f>
              <c:numCache>
                <c:formatCode>General</c:formatCode>
                <c:ptCount val="13"/>
                <c:pt idx="0">
                  <c:v>1999</c:v>
                </c:pt>
                <c:pt idx="1">
                  <c:v>2001</c:v>
                </c:pt>
                <c:pt idx="2">
                  <c:v>2003</c:v>
                </c:pt>
                <c:pt idx="3">
                  <c:v>2005</c:v>
                </c:pt>
                <c:pt idx="4">
                  <c:v>2007</c:v>
                </c:pt>
                <c:pt idx="5">
                  <c:v>2009</c:v>
                </c:pt>
                <c:pt idx="6">
                  <c:v>2011</c:v>
                </c:pt>
                <c:pt idx="7">
                  <c:v>2013</c:v>
                </c:pt>
                <c:pt idx="8">
                  <c:v>2015</c:v>
                </c:pt>
              </c:numCache>
            </c:numRef>
          </c:cat>
          <c:val>
            <c:numRef>
              <c:f>Sheet1!$B$2:$B$10</c:f>
              <c:numCache>
                <c:formatCode>General</c:formatCode>
                <c:ptCount val="13"/>
                <c:pt idx="0">
                  <c:v>4.2</c:v>
                </c:pt>
                <c:pt idx="1">
                  <c:v>4.5</c:v>
                </c:pt>
                <c:pt idx="2">
                  <c:v>3.9</c:v>
                </c:pt>
                <c:pt idx="3">
                  <c:v>3.3</c:v>
                </c:pt>
                <c:pt idx="4">
                  <c:v>4.1</c:v>
                </c:pt>
                <c:pt idx="5">
                  <c:v>4.2</c:v>
                </c:pt>
                <c:pt idx="6">
                  <c:v>4.2</c:v>
                </c:pt>
                <c:pt idx="7">
                  <c:v>3.3</c:v>
                </c:pt>
                <c:pt idx="8">
                  <c:v>3.8</c:v>
                </c:pt>
              </c:numCache>
            </c:numRef>
          </c:val>
          <c:smooth val="0"/>
        </c:ser>
        <c:dLbls>
          <c:showLegendKey val="0"/>
          <c:showVal val="0"/>
          <c:showCatName val="0"/>
          <c:showSerName val="0"/>
          <c:showPercent val="0"/>
          <c:showBubbleSize val="0"/>
        </c:dLbls>
        <c:marker val="1"/>
        <c:smooth val="0"/>
        <c:axId val="127258232"/>
        <c:axId val="279162976"/>
      </c:lineChart>
      <c:catAx>
        <c:axId val="127258232"/>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162976"/>
        <c:crosses val="autoZero"/>
        <c:auto val="1"/>
        <c:lblAlgn val="ctr"/>
        <c:lblOffset val="100"/>
        <c:noMultiLvlLbl val="0"/>
      </c:catAx>
      <c:valAx>
        <c:axId val="27916297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27258232"/>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1b.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8.1</c:v>
                </c:pt>
                <c:pt idx="1">
                  <c:v/>
                </c:pt>
                <c:pt idx="2">
                  <c:v>10.1</c:v>
                </c:pt>
                <c:pt idx="3">
                  <c:v>5.9</c:v>
                </c:pt>
                <c:pt idx="4">
                  <c:v/>
                </c:pt>
                <c:pt idx="5">
                  <c:v>11.8</c:v>
                </c:pt>
                <c:pt idx="6">
                  <c:v>5.7</c:v>
                </c:pt>
                <c:pt idx="7">
                  <c:v>5.0</c:v>
                </c:pt>
                <c:pt idx="8">
                  <c:v>8.6</c:v>
                </c:pt>
                <c:pt idx="9">
                  <c:v/>
                </c:pt>
                <c:pt idx="10">
                  <c:v>11.0</c:v>
                </c:pt>
                <c:pt idx="11">
                  <c:v>11.4</c:v>
                </c:pt>
                <c:pt idx="12">
                  <c:v>4.4</c:v>
                </c:pt>
              </c:numCache>
            </c:numRef>
          </c:val>
        </c:ser>
        <c:dLbls>
          <c:showLegendKey val="0"/>
          <c:showVal val="0"/>
          <c:showCatName val="0"/>
          <c:showSerName val="0"/>
          <c:showPercent val="0"/>
          <c:showBubbleSize val="0"/>
        </c:dLbls>
        <c:gapWidth val="31"/>
        <c:overlap val="100"/>
        <c:axId val="199813024"/>
        <c:axId val="199813808"/>
      </c:barChart>
      <c:catAx>
        <c:axId val="199813024"/>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99813808"/>
        <c:crosses val="autoZero"/>
        <c:auto val="1"/>
        <c:lblAlgn val="ctr"/>
        <c:lblOffset val="100"/>
        <c:noMultiLvlLbl val="0"/>
      </c:catAx>
      <c:valAx>
        <c:axId val="199813808"/>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9981302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1c.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Sheet1!$A$2:$A$10</c:f>
              <c:numCache>
                <c:formatCode>General</c:formatCode>
                <c:ptCount val="13"/>
                <c:pt idx="0">
                  <c:v>1999</c:v>
                </c:pt>
                <c:pt idx="1">
                  <c:v>2001</c:v>
                </c:pt>
                <c:pt idx="2">
                  <c:v>2003</c:v>
                </c:pt>
                <c:pt idx="3">
                  <c:v>2005</c:v>
                </c:pt>
                <c:pt idx="4">
                  <c:v>2007</c:v>
                </c:pt>
                <c:pt idx="5">
                  <c:v>2009</c:v>
                </c:pt>
                <c:pt idx="6">
                  <c:v>2011</c:v>
                </c:pt>
                <c:pt idx="7">
                  <c:v>2013</c:v>
                </c:pt>
                <c:pt idx="8">
                  <c:v>2015</c:v>
                </c:pt>
              </c:numCache>
            </c:numRef>
          </c:cat>
          <c:val>
            <c:numRef>
              <c:f>Sheet1!$B$2:$B$10</c:f>
              <c:numCache>
                <c:formatCode>General</c:formatCode>
                <c:ptCount val="13"/>
                <c:pt idx="0">
                  <c:v>11.6</c:v>
                </c:pt>
                <c:pt idx="1">
                  <c:v>11.9</c:v>
                </c:pt>
                <c:pt idx="2">
                  <c:v>11.4</c:v>
                </c:pt>
                <c:pt idx="3">
                  <c:v>9.8</c:v>
                </c:pt>
                <c:pt idx="4">
                  <c:v>10.5</c:v>
                </c:pt>
                <c:pt idx="5">
                  <c:v>8.6</c:v>
                </c:pt>
                <c:pt idx="6">
                  <c:v>8.8</c:v>
                </c:pt>
                <c:pt idx="7">
                  <c:v>9.3</c:v>
                </c:pt>
                <c:pt idx="8">
                  <c:v>8.1</c:v>
                </c:pt>
              </c:numCache>
            </c:numRef>
          </c:val>
          <c:smooth val="0"/>
        </c:ser>
        <c:dLbls>
          <c:showLegendKey val="0"/>
          <c:showVal val="0"/>
          <c:showCatName val="0"/>
          <c:showSerName val="0"/>
          <c:showPercent val="0"/>
          <c:showBubbleSize val="0"/>
        </c:dLbls>
        <c:marker val="1"/>
        <c:smooth val="0"/>
        <c:axId val="127258232"/>
        <c:axId val="279162976"/>
      </c:lineChart>
      <c:catAx>
        <c:axId val="127258232"/>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162976"/>
        <c:crosses val="autoZero"/>
        <c:auto val="1"/>
        <c:lblAlgn val="ctr"/>
        <c:lblOffset val="100"/>
        <c:noMultiLvlLbl val="0"/>
      </c:catAx>
      <c:valAx>
        <c:axId val="27916297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27258232"/>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1d.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6.6</c:v>
                </c:pt>
                <c:pt idx="1">
                  <c:v/>
                </c:pt>
                <c:pt idx="2">
                  <c:v>4.4</c:v>
                </c:pt>
                <c:pt idx="3">
                  <c:v>8.6</c:v>
                </c:pt>
                <c:pt idx="4">
                  <c:v/>
                </c:pt>
                <c:pt idx="5">
                  <c:v>5.6</c:v>
                </c:pt>
                <c:pt idx="6">
                  <c:v>5.0</c:v>
                </c:pt>
                <c:pt idx="7">
                  <c:v>7.3</c:v>
                </c:pt>
                <c:pt idx="8">
                  <c:v>8.8</c:v>
                </c:pt>
                <c:pt idx="9">
                  <c:v/>
                </c:pt>
                <c:pt idx="10">
                  <c:v>7.6</c:v>
                </c:pt>
                <c:pt idx="11">
                  <c:v>7.4</c:v>
                </c:pt>
                <c:pt idx="12">
                  <c:v>5.9</c:v>
                </c:pt>
              </c:numCache>
            </c:numRef>
          </c:val>
        </c:ser>
        <c:dLbls>
          <c:showLegendKey val="0"/>
          <c:showVal val="0"/>
          <c:showCatName val="0"/>
          <c:showSerName val="0"/>
          <c:showPercent val="0"/>
          <c:showBubbleSize val="0"/>
        </c:dLbls>
        <c:gapWidth val="31"/>
        <c:overlap val="100"/>
        <c:axId val="199813024"/>
        <c:axId val="199813808"/>
      </c:barChart>
      <c:catAx>
        <c:axId val="199813024"/>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99813808"/>
        <c:crosses val="autoZero"/>
        <c:auto val="1"/>
        <c:lblAlgn val="ctr"/>
        <c:lblOffset val="100"/>
        <c:noMultiLvlLbl val="0"/>
      </c:catAx>
      <c:valAx>
        <c:axId val="199813808"/>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9981302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1e.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Sheet1!$A$2:$A$9</c:f>
              <c:numCache>
                <c:formatCode>General</c:formatCode>
                <c:ptCount val="13"/>
                <c:pt idx="0">
                  <c:v>2001</c:v>
                </c:pt>
                <c:pt idx="1">
                  <c:v>2003</c:v>
                </c:pt>
                <c:pt idx="2">
                  <c:v>2005</c:v>
                </c:pt>
                <c:pt idx="3">
                  <c:v>2007</c:v>
                </c:pt>
                <c:pt idx="4">
                  <c:v>2009</c:v>
                </c:pt>
                <c:pt idx="5">
                  <c:v>2011</c:v>
                </c:pt>
                <c:pt idx="6">
                  <c:v>2013</c:v>
                </c:pt>
                <c:pt idx="7">
                  <c:v>2015</c:v>
                </c:pt>
              </c:numCache>
            </c:numRef>
          </c:cat>
          <c:val>
            <c:numRef>
              <c:f>Sheet1!$B$2:$B$9</c:f>
              <c:numCache>
                <c:formatCode>General</c:formatCode>
                <c:ptCount val="13"/>
                <c:pt idx="0">
                  <c:v>8.6</c:v>
                </c:pt>
                <c:pt idx="1">
                  <c:v>7.6</c:v>
                </c:pt>
                <c:pt idx="2">
                  <c:v>7.5</c:v>
                </c:pt>
                <c:pt idx="3">
                  <c:v>7.6</c:v>
                </c:pt>
                <c:pt idx="4">
                  <c:v>9.9</c:v>
                </c:pt>
                <c:pt idx="5">
                  <c:v>8.5</c:v>
                </c:pt>
                <c:pt idx="6">
                  <c:v>7.7</c:v>
                </c:pt>
                <c:pt idx="7">
                  <c:v>6.6</c:v>
                </c:pt>
              </c:numCache>
            </c:numRef>
          </c:val>
          <c:smooth val="0"/>
        </c:ser>
        <c:dLbls>
          <c:showLegendKey val="0"/>
          <c:showVal val="0"/>
          <c:showCatName val="0"/>
          <c:showSerName val="0"/>
          <c:showPercent val="0"/>
          <c:showBubbleSize val="0"/>
        </c:dLbls>
        <c:marker val="1"/>
        <c:smooth val="0"/>
        <c:axId val="127258232"/>
        <c:axId val="279162976"/>
      </c:lineChart>
      <c:catAx>
        <c:axId val="127258232"/>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162976"/>
        <c:crosses val="autoZero"/>
        <c:auto val="1"/>
        <c:lblAlgn val="ctr"/>
        <c:lblOffset val="100"/>
        <c:noMultiLvlLbl val="0"/>
      </c:catAx>
      <c:valAx>
        <c:axId val="27916297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27258232"/>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1f.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8.6</c:v>
                </c:pt>
                <c:pt idx="1">
                  <c:v/>
                </c:pt>
                <c:pt idx="2">
                  <c:v>7.2</c:v>
                </c:pt>
                <c:pt idx="3">
                  <c:v>9.8</c:v>
                </c:pt>
                <c:pt idx="4">
                  <c:v/>
                </c:pt>
                <c:pt idx="5">
                  <c:v>9.1</c:v>
                </c:pt>
                <c:pt idx="6">
                  <c:v>9.0</c:v>
                </c:pt>
                <c:pt idx="7">
                  <c:v>5.6</c:v>
                </c:pt>
                <c:pt idx="8">
                  <c:v>10.4</c:v>
                </c:pt>
                <c:pt idx="9">
                  <c:v/>
                </c:pt>
                <c:pt idx="10">
                  <c:v>9.1</c:v>
                </c:pt>
                <c:pt idx="11">
                  <c:v>11.3</c:v>
                </c:pt>
                <c:pt idx="12">
                  <c:v>7.4</c:v>
                </c:pt>
              </c:numCache>
            </c:numRef>
          </c:val>
        </c:ser>
        <c:dLbls>
          <c:showLegendKey val="0"/>
          <c:showVal val="0"/>
          <c:showCatName val="0"/>
          <c:showSerName val="0"/>
          <c:showPercent val="0"/>
          <c:showBubbleSize val="0"/>
        </c:dLbls>
        <c:gapWidth val="31"/>
        <c:overlap val="100"/>
        <c:axId val="199813024"/>
        <c:axId val="199813808"/>
      </c:barChart>
      <c:catAx>
        <c:axId val="199813024"/>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99813808"/>
        <c:crosses val="autoZero"/>
        <c:auto val="1"/>
        <c:lblAlgn val="ctr"/>
        <c:lblOffset val="100"/>
        <c:noMultiLvlLbl val="0"/>
      </c:catAx>
      <c:valAx>
        <c:axId val="199813808"/>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9981302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20.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Sheet1!$A$2:$A$3</c:f>
              <c:numCache>
                <c:formatCode>General</c:formatCode>
                <c:ptCount val="13"/>
                <c:pt idx="0">
                  <c:v>2013</c:v>
                </c:pt>
                <c:pt idx="1">
                  <c:v>2015</c:v>
                </c:pt>
              </c:numCache>
            </c:numRef>
          </c:cat>
          <c:val>
            <c:numRef>
              <c:f>Sheet1!$B$2:$B$3</c:f>
              <c:numCache>
                <c:formatCode>General</c:formatCode>
                <c:ptCount val="13"/>
                <c:pt idx="0">
                  <c:v>8.9</c:v>
                </c:pt>
                <c:pt idx="1">
                  <c:v>8.6</c:v>
                </c:pt>
              </c:numCache>
            </c:numRef>
          </c:val>
          <c:smooth val="0"/>
        </c:ser>
        <c:dLbls>
          <c:showLegendKey val="0"/>
          <c:showVal val="0"/>
          <c:showCatName val="0"/>
          <c:showSerName val="0"/>
          <c:showPercent val="0"/>
          <c:showBubbleSize val="0"/>
        </c:dLbls>
        <c:marker val="1"/>
        <c:smooth val="0"/>
        <c:axId val="127258232"/>
        <c:axId val="279162976"/>
      </c:lineChart>
      <c:catAx>
        <c:axId val="127258232"/>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162976"/>
        <c:crosses val="autoZero"/>
        <c:auto val="1"/>
        <c:lblAlgn val="ctr"/>
        <c:lblOffset val="100"/>
        <c:noMultiLvlLbl val="0"/>
      </c:catAx>
      <c:valAx>
        <c:axId val="27916297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27258232"/>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21.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7.9</c:v>
                </c:pt>
                <c:pt idx="1">
                  <c:v/>
                </c:pt>
                <c:pt idx="2">
                  <c:v>5.7</c:v>
                </c:pt>
                <c:pt idx="3">
                  <c:v>9.8</c:v>
                </c:pt>
                <c:pt idx="4">
                  <c:v/>
                </c:pt>
                <c:pt idx="5">
                  <c:v>9.1</c:v>
                </c:pt>
                <c:pt idx="6">
                  <c:v>7.3</c:v>
                </c:pt>
                <c:pt idx="7">
                  <c:v>6.8</c:v>
                </c:pt>
                <c:pt idx="8">
                  <c:v>8.3</c:v>
                </c:pt>
                <c:pt idx="9">
                  <c:v/>
                </c:pt>
                <c:pt idx="10">
                  <c:v>5.3</c:v>
                </c:pt>
                <c:pt idx="11">
                  <c:v>11.7</c:v>
                </c:pt>
                <c:pt idx="12">
                  <c:v>8.1</c:v>
                </c:pt>
              </c:numCache>
            </c:numRef>
          </c:val>
        </c:ser>
        <c:dLbls>
          <c:showLegendKey val="0"/>
          <c:showVal val="0"/>
          <c:showCatName val="0"/>
          <c:showSerName val="0"/>
          <c:showPercent val="0"/>
          <c:showBubbleSize val="0"/>
        </c:dLbls>
        <c:gapWidth val="31"/>
        <c:overlap val="100"/>
        <c:axId val="199813024"/>
        <c:axId val="199813808"/>
      </c:barChart>
      <c:catAx>
        <c:axId val="199813024"/>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99813808"/>
        <c:crosses val="autoZero"/>
        <c:auto val="1"/>
        <c:lblAlgn val="ctr"/>
        <c:lblOffset val="100"/>
        <c:noMultiLvlLbl val="0"/>
      </c:catAx>
      <c:valAx>
        <c:axId val="199813808"/>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9981302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22.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Sheet1!$A$2:$A$3</c:f>
              <c:numCache>
                <c:formatCode>General</c:formatCode>
                <c:ptCount val="13"/>
                <c:pt idx="0">
                  <c:v>2013</c:v>
                </c:pt>
                <c:pt idx="1">
                  <c:v>2015</c:v>
                </c:pt>
              </c:numCache>
            </c:numRef>
          </c:cat>
          <c:val>
            <c:numRef>
              <c:f>Sheet1!$B$2:$B$3</c:f>
              <c:numCache>
                <c:formatCode>General</c:formatCode>
                <c:ptCount val="13"/>
                <c:pt idx="0">
                  <c:v>10.4</c:v>
                </c:pt>
                <c:pt idx="1">
                  <c:v>7.9</c:v>
                </c:pt>
              </c:numCache>
            </c:numRef>
          </c:val>
          <c:smooth val="0"/>
        </c:ser>
        <c:dLbls>
          <c:showLegendKey val="0"/>
          <c:showVal val="0"/>
          <c:showCatName val="0"/>
          <c:showSerName val="0"/>
          <c:showPercent val="0"/>
          <c:showBubbleSize val="0"/>
        </c:dLbls>
        <c:marker val="1"/>
        <c:smooth val="0"/>
        <c:axId val="127258232"/>
        <c:axId val="279162976"/>
      </c:lineChart>
      <c:catAx>
        <c:axId val="127258232"/>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162976"/>
        <c:crosses val="autoZero"/>
        <c:auto val="1"/>
        <c:lblAlgn val="ctr"/>
        <c:lblOffset val="100"/>
        <c:noMultiLvlLbl val="0"/>
      </c:catAx>
      <c:valAx>
        <c:axId val="27916297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27258232"/>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23.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16.4</c:v>
                </c:pt>
                <c:pt idx="1">
                  <c:v/>
                </c:pt>
                <c:pt idx="2">
                  <c:v>13.6</c:v>
                </c:pt>
                <c:pt idx="3">
                  <c:v>18.6</c:v>
                </c:pt>
                <c:pt idx="4">
                  <c:v/>
                </c:pt>
                <c:pt idx="5">
                  <c:v>19.3</c:v>
                </c:pt>
                <c:pt idx="6">
                  <c:v>15.6</c:v>
                </c:pt>
                <c:pt idx="7">
                  <c:v>15.2</c:v>
                </c:pt>
                <c:pt idx="8">
                  <c:v>14.5</c:v>
                </c:pt>
                <c:pt idx="9">
                  <c:v/>
                </c:pt>
                <c:pt idx="10">
                  <c:v>12.9</c:v>
                </c:pt>
                <c:pt idx="11">
                  <c:v>15.9</c:v>
                </c:pt>
                <c:pt idx="12">
                  <c:v>18.9</c:v>
                </c:pt>
              </c:numCache>
            </c:numRef>
          </c:val>
        </c:ser>
        <c:dLbls>
          <c:showLegendKey val="0"/>
          <c:showVal val="0"/>
          <c:showCatName val="0"/>
          <c:showSerName val="0"/>
          <c:showPercent val="0"/>
          <c:showBubbleSize val="0"/>
        </c:dLbls>
        <c:gapWidth val="31"/>
        <c:overlap val="100"/>
        <c:axId val="199813024"/>
        <c:axId val="199813808"/>
      </c:barChart>
      <c:catAx>
        <c:axId val="199813024"/>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99813808"/>
        <c:crosses val="autoZero"/>
        <c:auto val="1"/>
        <c:lblAlgn val="ctr"/>
        <c:lblOffset val="100"/>
        <c:noMultiLvlLbl val="0"/>
      </c:catAx>
      <c:valAx>
        <c:axId val="199813808"/>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9981302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24.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Sheet1!$A$2:$A$5</c:f>
              <c:numCache>
                <c:formatCode>General</c:formatCode>
                <c:ptCount val="13"/>
                <c:pt idx="0">
                  <c:v>2009</c:v>
                </c:pt>
                <c:pt idx="1">
                  <c:v>2011</c:v>
                </c:pt>
                <c:pt idx="2">
                  <c:v>2013</c:v>
                </c:pt>
                <c:pt idx="3">
                  <c:v>2015</c:v>
                </c:pt>
              </c:numCache>
            </c:numRef>
          </c:cat>
          <c:val>
            <c:numRef>
              <c:f>Sheet1!$B$2:$B$5</c:f>
              <c:numCache>
                <c:formatCode>General</c:formatCode>
                <c:ptCount val="13"/>
                <c:pt idx="0">
                  <c:v>15.9</c:v>
                </c:pt>
                <c:pt idx="1">
                  <c:v>16.5</c:v>
                </c:pt>
                <c:pt idx="2">
                  <c:v>18.5</c:v>
                </c:pt>
                <c:pt idx="3">
                  <c:v>16.4</c:v>
                </c:pt>
              </c:numCache>
            </c:numRef>
          </c:val>
          <c:smooth val="0"/>
        </c:ser>
        <c:dLbls>
          <c:showLegendKey val="0"/>
          <c:showVal val="0"/>
          <c:showCatName val="0"/>
          <c:showSerName val="0"/>
          <c:showPercent val="0"/>
          <c:showBubbleSize val="0"/>
        </c:dLbls>
        <c:marker val="1"/>
        <c:smooth val="0"/>
        <c:axId val="127258232"/>
        <c:axId val="279162976"/>
      </c:lineChart>
      <c:catAx>
        <c:axId val="127258232"/>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162976"/>
        <c:crosses val="autoZero"/>
        <c:auto val="1"/>
        <c:lblAlgn val="ctr"/>
        <c:lblOffset val="100"/>
        <c:noMultiLvlLbl val="0"/>
      </c:catAx>
      <c:valAx>
        <c:axId val="27916297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27258232"/>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25.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11.7</c:v>
                </c:pt>
                <c:pt idx="1">
                  <c:v/>
                </c:pt>
                <c:pt idx="2">
                  <c:v>7.3</c:v>
                </c:pt>
                <c:pt idx="3">
                  <c:v>16.0</c:v>
                </c:pt>
                <c:pt idx="4">
                  <c:v/>
                </c:pt>
                <c:pt idx="5">
                  <c:v>14.4</c:v>
                </c:pt>
                <c:pt idx="6">
                  <c:v>11.1</c:v>
                </c:pt>
                <c:pt idx="7">
                  <c:v>11.5</c:v>
                </c:pt>
                <c:pt idx="8">
                  <c:v>8.8</c:v>
                </c:pt>
                <c:pt idx="9">
                  <c:v/>
                </c:pt>
                <c:pt idx="10">
                  <c:v>8.1</c:v>
                </c:pt>
                <c:pt idx="11">
                  <c:v>11.7</c:v>
                </c:pt>
                <c:pt idx="12">
                  <c:v>13.7</c:v>
                </c:pt>
              </c:numCache>
            </c:numRef>
          </c:val>
        </c:ser>
        <c:dLbls>
          <c:showLegendKey val="0"/>
          <c:showVal val="0"/>
          <c:showCatName val="0"/>
          <c:showSerName val="0"/>
          <c:showPercent val="0"/>
          <c:showBubbleSize val="0"/>
        </c:dLbls>
        <c:gapWidth val="31"/>
        <c:overlap val="100"/>
        <c:axId val="199813024"/>
        <c:axId val="199813808"/>
      </c:barChart>
      <c:catAx>
        <c:axId val="199813024"/>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99813808"/>
        <c:crosses val="autoZero"/>
        <c:auto val="1"/>
        <c:lblAlgn val="ctr"/>
        <c:lblOffset val="100"/>
        <c:noMultiLvlLbl val="0"/>
      </c:catAx>
      <c:valAx>
        <c:axId val="199813808"/>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9981302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26.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Sheet1!$A$2:$A$3</c:f>
              <c:numCache>
                <c:formatCode>General</c:formatCode>
                <c:ptCount val="13"/>
                <c:pt idx="0">
                  <c:v>2013</c:v>
                </c:pt>
                <c:pt idx="1">
                  <c:v>2015</c:v>
                </c:pt>
              </c:numCache>
            </c:numRef>
          </c:cat>
          <c:val>
            <c:numRef>
              <c:f>Sheet1!$B$2:$B$3</c:f>
              <c:numCache>
                <c:formatCode>General</c:formatCode>
                <c:ptCount val="13"/>
                <c:pt idx="0">
                  <c:v>13.4</c:v>
                </c:pt>
                <c:pt idx="1">
                  <c:v>11.7</c:v>
                </c:pt>
              </c:numCache>
            </c:numRef>
          </c:val>
          <c:smooth val="0"/>
        </c:ser>
        <c:dLbls>
          <c:showLegendKey val="0"/>
          <c:showVal val="0"/>
          <c:showCatName val="0"/>
          <c:showSerName val="0"/>
          <c:showPercent val="0"/>
          <c:showBubbleSize val="0"/>
        </c:dLbls>
        <c:marker val="1"/>
        <c:smooth val="0"/>
        <c:axId val="127258232"/>
        <c:axId val="279162976"/>
      </c:lineChart>
      <c:catAx>
        <c:axId val="127258232"/>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162976"/>
        <c:crosses val="autoZero"/>
        <c:auto val="1"/>
        <c:lblAlgn val="ctr"/>
        <c:lblOffset val="100"/>
        <c:noMultiLvlLbl val="0"/>
      </c:catAx>
      <c:valAx>
        <c:axId val="27916297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27258232"/>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27.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24.2</c:v>
                </c:pt>
                <c:pt idx="1">
                  <c:v/>
                </c:pt>
                <c:pt idx="2">
                  <c:v>15.3</c:v>
                </c:pt>
                <c:pt idx="3">
                  <c:v>32.5</c:v>
                </c:pt>
                <c:pt idx="4">
                  <c:v/>
                </c:pt>
                <c:pt idx="5">
                  <c:v>24.6</c:v>
                </c:pt>
                <c:pt idx="6">
                  <c:v>25.1</c:v>
                </c:pt>
                <c:pt idx="7">
                  <c:v>25.3</c:v>
                </c:pt>
                <c:pt idx="8">
                  <c:v>20.8</c:v>
                </c:pt>
                <c:pt idx="9">
                  <c:v/>
                </c:pt>
                <c:pt idx="10">
                  <c:v>22.6</c:v>
                </c:pt>
                <c:pt idx="11">
                  <c:v>35.5</c:v>
                </c:pt>
                <c:pt idx="12">
                  <c:v>21.6</c:v>
                </c:pt>
              </c:numCache>
            </c:numRef>
          </c:val>
        </c:ser>
        <c:dLbls>
          <c:showLegendKey val="0"/>
          <c:showVal val="0"/>
          <c:showCatName val="0"/>
          <c:showSerName val="0"/>
          <c:showPercent val="0"/>
          <c:showBubbleSize val="0"/>
        </c:dLbls>
        <c:gapWidth val="31"/>
        <c:overlap val="100"/>
        <c:axId val="199813024"/>
        <c:axId val="199813808"/>
      </c:barChart>
      <c:catAx>
        <c:axId val="199813024"/>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99813808"/>
        <c:crosses val="autoZero"/>
        <c:auto val="1"/>
        <c:lblAlgn val="ctr"/>
        <c:lblOffset val="100"/>
        <c:noMultiLvlLbl val="0"/>
      </c:catAx>
      <c:valAx>
        <c:axId val="199813808"/>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9981302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28.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Sheet1!$A$2:$A$10</c:f>
              <c:numCache>
                <c:formatCode>General</c:formatCode>
                <c:ptCount val="13"/>
                <c:pt idx="0">
                  <c:v>1999</c:v>
                </c:pt>
                <c:pt idx="1">
                  <c:v>2001</c:v>
                </c:pt>
                <c:pt idx="2">
                  <c:v>2003</c:v>
                </c:pt>
                <c:pt idx="3">
                  <c:v>2005</c:v>
                </c:pt>
                <c:pt idx="4">
                  <c:v>2007</c:v>
                </c:pt>
                <c:pt idx="5">
                  <c:v>2009</c:v>
                </c:pt>
                <c:pt idx="6">
                  <c:v>2011</c:v>
                </c:pt>
                <c:pt idx="7">
                  <c:v>2013</c:v>
                </c:pt>
                <c:pt idx="8">
                  <c:v>2015</c:v>
                </c:pt>
              </c:numCache>
            </c:numRef>
          </c:cat>
          <c:val>
            <c:numRef>
              <c:f>Sheet1!$B$2:$B$10</c:f>
              <c:numCache>
                <c:formatCode>General</c:formatCode>
                <c:ptCount val="13"/>
                <c:pt idx="0">
                  <c:v>26.9</c:v>
                </c:pt>
                <c:pt idx="1">
                  <c:v>27.0</c:v>
                </c:pt>
                <c:pt idx="2">
                  <c:v>27.4</c:v>
                </c:pt>
                <c:pt idx="3">
                  <c:v>27.5</c:v>
                </c:pt>
                <c:pt idx="4">
                  <c:v>26.9</c:v>
                </c:pt>
                <c:pt idx="5">
                  <c:v>26.5</c:v>
                </c:pt>
                <c:pt idx="6">
                  <c:v>26.8</c:v>
                </c:pt>
                <c:pt idx="7">
                  <c:v>22.9</c:v>
                </c:pt>
                <c:pt idx="8">
                  <c:v>24.2</c:v>
                </c:pt>
              </c:numCache>
            </c:numRef>
          </c:val>
          <c:smooth val="0"/>
        </c:ser>
        <c:dLbls>
          <c:showLegendKey val="0"/>
          <c:showVal val="0"/>
          <c:showCatName val="0"/>
          <c:showSerName val="0"/>
          <c:showPercent val="0"/>
          <c:showBubbleSize val="0"/>
        </c:dLbls>
        <c:marker val="1"/>
        <c:smooth val="0"/>
        <c:axId val="127258232"/>
        <c:axId val="279162976"/>
      </c:lineChart>
      <c:catAx>
        <c:axId val="127258232"/>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162976"/>
        <c:crosses val="autoZero"/>
        <c:auto val="1"/>
        <c:lblAlgn val="ctr"/>
        <c:lblOffset val="100"/>
        <c:noMultiLvlLbl val="0"/>
      </c:catAx>
      <c:valAx>
        <c:axId val="27916297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27258232"/>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29.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14.0</c:v>
                </c:pt>
                <c:pt idx="1">
                  <c:v/>
                </c:pt>
                <c:pt idx="2">
                  <c:v>10.0</c:v>
                </c:pt>
                <c:pt idx="3">
                  <c:v>17.5</c:v>
                </c:pt>
                <c:pt idx="4">
                  <c:v/>
                </c:pt>
                <c:pt idx="5">
                  <c:v>15.0</c:v>
                </c:pt>
                <c:pt idx="6">
                  <c:v>14.8</c:v>
                </c:pt>
                <c:pt idx="7">
                  <c:v>13.2</c:v>
                </c:pt>
                <c:pt idx="8">
                  <c:v>11.9</c:v>
                </c:pt>
                <c:pt idx="9">
                  <c:v/>
                </c:pt>
                <c:pt idx="10">
                  <c:v>11.9</c:v>
                </c:pt>
                <c:pt idx="11">
                  <c:v>14.8</c:v>
                </c:pt>
                <c:pt idx="12">
                  <c:v>14.2</c:v>
                </c:pt>
              </c:numCache>
            </c:numRef>
          </c:val>
        </c:ser>
        <c:dLbls>
          <c:showLegendKey val="0"/>
          <c:showVal val="0"/>
          <c:showCatName val="0"/>
          <c:showSerName val="0"/>
          <c:showPercent val="0"/>
          <c:showBubbleSize val="0"/>
        </c:dLbls>
        <c:gapWidth val="31"/>
        <c:overlap val="100"/>
        <c:axId val="199813024"/>
        <c:axId val="199813808"/>
      </c:barChart>
      <c:catAx>
        <c:axId val="199813024"/>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99813808"/>
        <c:crosses val="autoZero"/>
        <c:auto val="1"/>
        <c:lblAlgn val="ctr"/>
        <c:lblOffset val="100"/>
        <c:noMultiLvlLbl val="0"/>
      </c:catAx>
      <c:valAx>
        <c:axId val="199813808"/>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9981302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2a.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Sheet1!$A$2:$A$10</c:f>
              <c:numCache>
                <c:formatCode>General</c:formatCode>
                <c:ptCount val="13"/>
                <c:pt idx="0">
                  <c:v>1999</c:v>
                </c:pt>
                <c:pt idx="1">
                  <c:v>2001</c:v>
                </c:pt>
                <c:pt idx="2">
                  <c:v>2003</c:v>
                </c:pt>
                <c:pt idx="3">
                  <c:v>2005</c:v>
                </c:pt>
                <c:pt idx="4">
                  <c:v>2007</c:v>
                </c:pt>
                <c:pt idx="5">
                  <c:v>2009</c:v>
                </c:pt>
                <c:pt idx="6">
                  <c:v>2011</c:v>
                </c:pt>
                <c:pt idx="7">
                  <c:v>2013</c:v>
                </c:pt>
                <c:pt idx="8">
                  <c:v>2015</c:v>
                </c:pt>
              </c:numCache>
            </c:numRef>
          </c:cat>
          <c:val>
            <c:numRef>
              <c:f>Sheet1!$B$2:$B$10</c:f>
              <c:numCache>
                <c:formatCode>General</c:formatCode>
                <c:ptCount val="13"/>
                <c:pt idx="0">
                  <c:v>17.2</c:v>
                </c:pt>
                <c:pt idx="1">
                  <c:v>16.3</c:v>
                </c:pt>
                <c:pt idx="2">
                  <c:v>15.6</c:v>
                </c:pt>
                <c:pt idx="3">
                  <c:v>12.7</c:v>
                </c:pt>
                <c:pt idx="4">
                  <c:v>11.1</c:v>
                </c:pt>
                <c:pt idx="5">
                  <c:v>13.5</c:v>
                </c:pt>
                <c:pt idx="6">
                  <c:v>13.5</c:v>
                </c:pt>
                <c:pt idx="7">
                  <c:v>12.8</c:v>
                </c:pt>
                <c:pt idx="8">
                  <c:v>14.0</c:v>
                </c:pt>
              </c:numCache>
            </c:numRef>
          </c:val>
          <c:smooth val="0"/>
        </c:ser>
        <c:dLbls>
          <c:showLegendKey val="0"/>
          <c:showVal val="0"/>
          <c:showCatName val="0"/>
          <c:showSerName val="0"/>
          <c:showPercent val="0"/>
          <c:showBubbleSize val="0"/>
        </c:dLbls>
        <c:marker val="1"/>
        <c:smooth val="0"/>
        <c:axId val="127258232"/>
        <c:axId val="279162976"/>
      </c:lineChart>
      <c:catAx>
        <c:axId val="127258232"/>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162976"/>
        <c:crosses val="autoZero"/>
        <c:auto val="1"/>
        <c:lblAlgn val="ctr"/>
        <c:lblOffset val="100"/>
        <c:noMultiLvlLbl val="0"/>
      </c:catAx>
      <c:valAx>
        <c:axId val="27916297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27258232"/>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2b.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11.0</c:v>
                </c:pt>
                <c:pt idx="1">
                  <c:v/>
                </c:pt>
                <c:pt idx="2">
                  <c:v>7.2</c:v>
                </c:pt>
                <c:pt idx="3">
                  <c:v>14.8</c:v>
                </c:pt>
                <c:pt idx="4">
                  <c:v/>
                </c:pt>
                <c:pt idx="5">
                  <c:v>12.9</c:v>
                </c:pt>
                <c:pt idx="6">
                  <c:v>11.6</c:v>
                </c:pt>
                <c:pt idx="7">
                  <c:v>9.8</c:v>
                </c:pt>
                <c:pt idx="8">
                  <c:v>9.2</c:v>
                </c:pt>
                <c:pt idx="9">
                  <c:v/>
                </c:pt>
                <c:pt idx="10">
                  <c:v>9.8</c:v>
                </c:pt>
                <c:pt idx="11">
                  <c:v>12.2</c:v>
                </c:pt>
                <c:pt idx="12">
                  <c:v>10.8</c:v>
                </c:pt>
              </c:numCache>
            </c:numRef>
          </c:val>
        </c:ser>
        <c:dLbls>
          <c:showLegendKey val="0"/>
          <c:showVal val="0"/>
          <c:showCatName val="0"/>
          <c:showSerName val="0"/>
          <c:showPercent val="0"/>
          <c:showBubbleSize val="0"/>
        </c:dLbls>
        <c:gapWidth val="31"/>
        <c:overlap val="100"/>
        <c:axId val="199813024"/>
        <c:axId val="199813808"/>
      </c:barChart>
      <c:catAx>
        <c:axId val="199813024"/>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99813808"/>
        <c:crosses val="autoZero"/>
        <c:auto val="1"/>
        <c:lblAlgn val="ctr"/>
        <c:lblOffset val="100"/>
        <c:noMultiLvlLbl val="0"/>
      </c:catAx>
      <c:valAx>
        <c:axId val="199813808"/>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9981302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2c.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Sheet1!$A$2:$A$10</c:f>
              <c:numCache>
                <c:formatCode>General</c:formatCode>
                <c:ptCount val="13"/>
                <c:pt idx="0">
                  <c:v>1999</c:v>
                </c:pt>
                <c:pt idx="1">
                  <c:v>2001</c:v>
                </c:pt>
                <c:pt idx="2">
                  <c:v>2003</c:v>
                </c:pt>
                <c:pt idx="3">
                  <c:v>2005</c:v>
                </c:pt>
                <c:pt idx="4">
                  <c:v>2007</c:v>
                </c:pt>
                <c:pt idx="5">
                  <c:v>2009</c:v>
                </c:pt>
                <c:pt idx="6">
                  <c:v>2011</c:v>
                </c:pt>
                <c:pt idx="7">
                  <c:v>2013</c:v>
                </c:pt>
                <c:pt idx="8">
                  <c:v>2015</c:v>
                </c:pt>
              </c:numCache>
            </c:numRef>
          </c:cat>
          <c:val>
            <c:numRef>
              <c:f>Sheet1!$B$2:$B$10</c:f>
              <c:numCache>
                <c:formatCode>General</c:formatCode>
                <c:ptCount val="13"/>
                <c:pt idx="0">
                  <c:v>12.5</c:v>
                </c:pt>
                <c:pt idx="1">
                  <c:v>12.1</c:v>
                </c:pt>
                <c:pt idx="2">
                  <c:v>11.7</c:v>
                </c:pt>
                <c:pt idx="3">
                  <c:v>11.0</c:v>
                </c:pt>
                <c:pt idx="4">
                  <c:v>9.2</c:v>
                </c:pt>
                <c:pt idx="5">
                  <c:v>9.9</c:v>
                </c:pt>
                <c:pt idx="6">
                  <c:v>10.3</c:v>
                </c:pt>
                <c:pt idx="7">
                  <c:v>9.9</c:v>
                </c:pt>
                <c:pt idx="8">
                  <c:v>11.0</c:v>
                </c:pt>
              </c:numCache>
            </c:numRef>
          </c:val>
          <c:smooth val="0"/>
        </c:ser>
        <c:dLbls>
          <c:showLegendKey val="0"/>
          <c:showVal val="0"/>
          <c:showCatName val="0"/>
          <c:showSerName val="0"/>
          <c:showPercent val="0"/>
          <c:showBubbleSize val="0"/>
        </c:dLbls>
        <c:marker val="1"/>
        <c:smooth val="0"/>
        <c:axId val="127258232"/>
        <c:axId val="279162976"/>
      </c:lineChart>
      <c:catAx>
        <c:axId val="127258232"/>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162976"/>
        <c:crosses val="autoZero"/>
        <c:auto val="1"/>
        <c:lblAlgn val="ctr"/>
        <c:lblOffset val="100"/>
        <c:noMultiLvlLbl val="0"/>
      </c:catAx>
      <c:valAx>
        <c:axId val="27916297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27258232"/>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2d.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7.6</c:v>
                </c:pt>
                <c:pt idx="1">
                  <c:v/>
                </c:pt>
                <c:pt idx="2">
                  <c:v>4.8</c:v>
                </c:pt>
                <c:pt idx="3">
                  <c:v>10.2</c:v>
                </c:pt>
                <c:pt idx="4">
                  <c:v/>
                </c:pt>
                <c:pt idx="5">
                  <c:v>8.5</c:v>
                </c:pt>
                <c:pt idx="6">
                  <c:v>5.9</c:v>
                </c:pt>
                <c:pt idx="7">
                  <c:v>7.0</c:v>
                </c:pt>
                <c:pt idx="8">
                  <c:v>8.9</c:v>
                </c:pt>
                <c:pt idx="9">
                  <c:v/>
                </c:pt>
                <c:pt idx="10">
                  <c:v>8.5</c:v>
                </c:pt>
                <c:pt idx="11">
                  <c:v>8.4</c:v>
                </c:pt>
                <c:pt idx="12">
                  <c:v>6.5</c:v>
                </c:pt>
              </c:numCache>
            </c:numRef>
          </c:val>
        </c:ser>
        <c:dLbls>
          <c:showLegendKey val="0"/>
          <c:showVal val="0"/>
          <c:showCatName val="0"/>
          <c:showSerName val="0"/>
          <c:showPercent val="0"/>
          <c:showBubbleSize val="0"/>
        </c:dLbls>
        <c:gapWidth val="31"/>
        <c:overlap val="100"/>
        <c:axId val="199813024"/>
        <c:axId val="199813808"/>
      </c:barChart>
      <c:catAx>
        <c:axId val="199813024"/>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99813808"/>
        <c:crosses val="autoZero"/>
        <c:auto val="1"/>
        <c:lblAlgn val="ctr"/>
        <c:lblOffset val="100"/>
        <c:noMultiLvlLbl val="0"/>
      </c:catAx>
      <c:valAx>
        <c:axId val="199813808"/>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9981302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2e.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Sheet1!$A$2:$A$10</c:f>
              <c:numCache>
                <c:formatCode>General</c:formatCode>
                <c:ptCount val="13"/>
                <c:pt idx="0">
                  <c:v>1999</c:v>
                </c:pt>
                <c:pt idx="1">
                  <c:v>2001</c:v>
                </c:pt>
                <c:pt idx="2">
                  <c:v>2003</c:v>
                </c:pt>
                <c:pt idx="3">
                  <c:v>2005</c:v>
                </c:pt>
                <c:pt idx="4">
                  <c:v>2007</c:v>
                </c:pt>
                <c:pt idx="5">
                  <c:v>2009</c:v>
                </c:pt>
                <c:pt idx="6">
                  <c:v>2011</c:v>
                </c:pt>
                <c:pt idx="7">
                  <c:v>2013</c:v>
                </c:pt>
                <c:pt idx="8">
                  <c:v>2015</c:v>
                </c:pt>
              </c:numCache>
            </c:numRef>
          </c:cat>
          <c:val>
            <c:numRef>
              <c:f>Sheet1!$B$2:$B$10</c:f>
              <c:numCache>
                <c:formatCode>General</c:formatCode>
                <c:ptCount val="13"/>
                <c:pt idx="0">
                  <c:v>7.5</c:v>
                </c:pt>
                <c:pt idx="1">
                  <c:v>7.1</c:v>
                </c:pt>
                <c:pt idx="2">
                  <c:v>8.6</c:v>
                </c:pt>
                <c:pt idx="3">
                  <c:v>7.1</c:v>
                </c:pt>
                <c:pt idx="4">
                  <c:v>6.2</c:v>
                </c:pt>
                <c:pt idx="5">
                  <c:v>8.2</c:v>
                </c:pt>
                <c:pt idx="6">
                  <c:v>7.8</c:v>
                </c:pt>
                <c:pt idx="7">
                  <c:v>7.0</c:v>
                </c:pt>
                <c:pt idx="8">
                  <c:v>7.6</c:v>
                </c:pt>
              </c:numCache>
            </c:numRef>
          </c:val>
          <c:smooth val="0"/>
        </c:ser>
        <c:dLbls>
          <c:showLegendKey val="0"/>
          <c:showVal val="0"/>
          <c:showCatName val="0"/>
          <c:showSerName val="0"/>
          <c:showPercent val="0"/>
          <c:showBubbleSize val="0"/>
        </c:dLbls>
        <c:marker val="1"/>
        <c:smooth val="0"/>
        <c:axId val="127258232"/>
        <c:axId val="279162976"/>
      </c:lineChart>
      <c:catAx>
        <c:axId val="127258232"/>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162976"/>
        <c:crosses val="autoZero"/>
        <c:auto val="1"/>
        <c:lblAlgn val="ctr"/>
        <c:lblOffset val="100"/>
        <c:noMultiLvlLbl val="0"/>
      </c:catAx>
      <c:valAx>
        <c:axId val="27916297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27258232"/>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2f.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2.3</c:v>
                </c:pt>
                <c:pt idx="1">
                  <c:v/>
                </c:pt>
                <c:pt idx="2">
                  <c:v>2.1</c:v>
                </c:pt>
                <c:pt idx="3">
                  <c:v>2.4</c:v>
                </c:pt>
                <c:pt idx="4">
                  <c:v/>
                </c:pt>
                <c:pt idx="5">
                  <c:v>2.9</c:v>
                </c:pt>
                <c:pt idx="6">
                  <c:v>1.3</c:v>
                </c:pt>
                <c:pt idx="7">
                  <c:v>1.2</c:v>
                </c:pt>
                <c:pt idx="8">
                  <c:v>3.8</c:v>
                </c:pt>
                <c:pt idx="9">
                  <c:v/>
                </c:pt>
                <c:pt idx="10">
                  <c:v>2.2</c:v>
                </c:pt>
                <c:pt idx="11">
                  <c:v>4.5</c:v>
                </c:pt>
                <c:pt idx="12">
                  <c:v>1.8</c:v>
                </c:pt>
              </c:numCache>
            </c:numRef>
          </c:val>
        </c:ser>
        <c:dLbls>
          <c:showLegendKey val="0"/>
          <c:showVal val="0"/>
          <c:showCatName val="0"/>
          <c:showSerName val="0"/>
          <c:showPercent val="0"/>
          <c:showBubbleSize val="0"/>
        </c:dLbls>
        <c:gapWidth val="31"/>
        <c:overlap val="100"/>
        <c:axId val="199813024"/>
        <c:axId val="199813808"/>
      </c:barChart>
      <c:catAx>
        <c:axId val="199813024"/>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99813808"/>
        <c:crosses val="autoZero"/>
        <c:auto val="1"/>
        <c:lblAlgn val="ctr"/>
        <c:lblOffset val="100"/>
        <c:noMultiLvlLbl val="0"/>
      </c:catAx>
      <c:valAx>
        <c:axId val="199813808"/>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9981302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3.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81.7</c:v>
                </c:pt>
                <c:pt idx="1">
                  <c:v/>
                </c:pt>
                <c:pt idx="2">
                  <c:v>83.6</c:v>
                </c:pt>
                <c:pt idx="3">
                  <c:v>78.8</c:v>
                </c:pt>
                <c:pt idx="4">
                  <c:v/>
                </c:pt>
                <c:pt idx="5">
                  <c:v>84.2</c:v>
                </c:pt>
                <c:pt idx="6">
                  <c:v>76.0</c:v>
                </c:pt>
                <c:pt idx="7">
                  <c:v>85.5</c:v>
                </c:pt>
                <c:pt idx="8">
                  <c:v>79.4</c:v>
                </c:pt>
                <c:pt idx="9">
                  <c:v/>
                </c:pt>
                <c:pt idx="10">
                  <c:v>91.7</c:v>
                </c:pt>
                <c:pt idx="11">
                  <c:v>87.1</c:v>
                </c:pt>
                <c:pt idx="12">
                  <c:v>75.2</c:v>
                </c:pt>
              </c:numCache>
            </c:numRef>
          </c:val>
        </c:ser>
        <c:dLbls>
          <c:showLegendKey val="0"/>
          <c:showVal val="0"/>
          <c:showCatName val="0"/>
          <c:showSerName val="0"/>
          <c:showPercent val="0"/>
          <c:showBubbleSize val="0"/>
        </c:dLbls>
        <c:gapWidth val="31"/>
        <c:overlap val="100"/>
        <c:axId val="199813024"/>
        <c:axId val="199813808"/>
      </c:barChart>
      <c:catAx>
        <c:axId val="199813024"/>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99813808"/>
        <c:crosses val="autoZero"/>
        <c:auto val="1"/>
        <c:lblAlgn val="ctr"/>
        <c:lblOffset val="100"/>
        <c:noMultiLvlLbl val="0"/>
      </c:catAx>
      <c:valAx>
        <c:axId val="199813808"/>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9981302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30.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Sheet1!$A$2:$A$10</c:f>
              <c:numCache>
                <c:formatCode>General</c:formatCode>
                <c:ptCount val="13"/>
                <c:pt idx="0">
                  <c:v>1999</c:v>
                </c:pt>
                <c:pt idx="1">
                  <c:v>2001</c:v>
                </c:pt>
                <c:pt idx="2">
                  <c:v>2003</c:v>
                </c:pt>
                <c:pt idx="3">
                  <c:v>2005</c:v>
                </c:pt>
                <c:pt idx="4">
                  <c:v>2007</c:v>
                </c:pt>
                <c:pt idx="5">
                  <c:v>2009</c:v>
                </c:pt>
                <c:pt idx="6">
                  <c:v>2011</c:v>
                </c:pt>
                <c:pt idx="7">
                  <c:v>2013</c:v>
                </c:pt>
                <c:pt idx="8">
                  <c:v>2015</c:v>
                </c:pt>
              </c:numCache>
            </c:numRef>
          </c:cat>
          <c:val>
            <c:numRef>
              <c:f>Sheet1!$B$2:$B$10</c:f>
              <c:numCache>
                <c:formatCode>General</c:formatCode>
                <c:ptCount val="13"/>
                <c:pt idx="0">
                  <c:v>2.4</c:v>
                </c:pt>
                <c:pt idx="1">
                  <c:v>2.4</c:v>
                </c:pt>
                <c:pt idx="2">
                  <c:v>2.7</c:v>
                </c:pt>
                <c:pt idx="3">
                  <c:v>2.3</c:v>
                </c:pt>
                <c:pt idx="4">
                  <c:v>2.1</c:v>
                </c:pt>
                <c:pt idx="5">
                  <c:v>2.4</c:v>
                </c:pt>
                <c:pt idx="6">
                  <c:v>2.4</c:v>
                </c:pt>
                <c:pt idx="7">
                  <c:v>2.1</c:v>
                </c:pt>
                <c:pt idx="8">
                  <c:v>2.3</c:v>
                </c:pt>
              </c:numCache>
            </c:numRef>
          </c:val>
          <c:smooth val="0"/>
        </c:ser>
        <c:dLbls>
          <c:showLegendKey val="0"/>
          <c:showVal val="0"/>
          <c:showCatName val="0"/>
          <c:showSerName val="0"/>
          <c:showPercent val="0"/>
          <c:showBubbleSize val="0"/>
        </c:dLbls>
        <c:marker val="1"/>
        <c:smooth val="0"/>
        <c:axId val="127258232"/>
        <c:axId val="279162976"/>
      </c:lineChart>
      <c:catAx>
        <c:axId val="127258232"/>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162976"/>
        <c:crosses val="autoZero"/>
        <c:auto val="1"/>
        <c:lblAlgn val="ctr"/>
        <c:lblOffset val="100"/>
        <c:noMultiLvlLbl val="0"/>
      </c:catAx>
      <c:valAx>
        <c:axId val="27916297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27258232"/>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31.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30.2</c:v>
                </c:pt>
                <c:pt idx="1">
                  <c:v/>
                </c:pt>
                <c:pt idx="2">
                  <c:v>29.8</c:v>
                </c:pt>
                <c:pt idx="3">
                  <c:v>30.1</c:v>
                </c:pt>
                <c:pt idx="4">
                  <c:v/>
                </c:pt>
                <c:pt idx="5">
                  <c:v>21.3</c:v>
                </c:pt>
                <c:pt idx="6">
                  <c:v>27.2</c:v>
                </c:pt>
                <c:pt idx="7">
                  <c:v>31.8</c:v>
                </c:pt>
                <c:pt idx="8">
                  <c:v>42.6</c:v>
                </c:pt>
                <c:pt idx="9">
                  <c:v/>
                </c:pt>
                <c:pt idx="10">
                  <c:v>28.1</c:v>
                </c:pt>
                <c:pt idx="11">
                  <c:v>33.7</c:v>
                </c:pt>
                <c:pt idx="12">
                  <c:v>30.9</c:v>
                </c:pt>
              </c:numCache>
            </c:numRef>
          </c:val>
        </c:ser>
        <c:dLbls>
          <c:showLegendKey val="0"/>
          <c:showVal val="0"/>
          <c:showCatName val="0"/>
          <c:showSerName val="0"/>
          <c:showPercent val="0"/>
          <c:showBubbleSize val="0"/>
        </c:dLbls>
        <c:gapWidth val="31"/>
        <c:overlap val="100"/>
        <c:axId val="199813024"/>
        <c:axId val="199813808"/>
      </c:barChart>
      <c:catAx>
        <c:axId val="199813024"/>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99813808"/>
        <c:crosses val="autoZero"/>
        <c:auto val="1"/>
        <c:lblAlgn val="ctr"/>
        <c:lblOffset val="100"/>
        <c:noMultiLvlLbl val="0"/>
      </c:catAx>
      <c:valAx>
        <c:axId val="199813808"/>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9981302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32.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Sheet1!$A$2:$A$10</c:f>
              <c:numCache>
                <c:formatCode>General</c:formatCode>
                <c:ptCount val="13"/>
                <c:pt idx="0">
                  <c:v>1999</c:v>
                </c:pt>
                <c:pt idx="1">
                  <c:v>2001</c:v>
                </c:pt>
                <c:pt idx="2">
                  <c:v>2003</c:v>
                </c:pt>
                <c:pt idx="3">
                  <c:v>2005</c:v>
                </c:pt>
                <c:pt idx="4">
                  <c:v>2007</c:v>
                </c:pt>
                <c:pt idx="5">
                  <c:v>2009</c:v>
                </c:pt>
                <c:pt idx="6">
                  <c:v>2011</c:v>
                </c:pt>
                <c:pt idx="7">
                  <c:v>2013</c:v>
                </c:pt>
                <c:pt idx="8">
                  <c:v>2015</c:v>
                </c:pt>
              </c:numCache>
            </c:numRef>
          </c:cat>
          <c:val>
            <c:numRef>
              <c:f>Sheet1!$B$2:$B$10</c:f>
              <c:numCache>
                <c:formatCode>General</c:formatCode>
                <c:ptCount val="13"/>
                <c:pt idx="0">
                  <c:v>70.4</c:v>
                </c:pt>
                <c:pt idx="1">
                  <c:v>65.5</c:v>
                </c:pt>
                <c:pt idx="2">
                  <c:v>62.4</c:v>
                </c:pt>
                <c:pt idx="3">
                  <c:v>55.0</c:v>
                </c:pt>
                <c:pt idx="4">
                  <c:v>51.7</c:v>
                </c:pt>
                <c:pt idx="5">
                  <c:v>47.7</c:v>
                </c:pt>
                <c:pt idx="6">
                  <c:v>46.4</c:v>
                </c:pt>
                <c:pt idx="7">
                  <c:v>37.3</c:v>
                </c:pt>
                <c:pt idx="8">
                  <c:v>30.2</c:v>
                </c:pt>
              </c:numCache>
            </c:numRef>
          </c:val>
          <c:smooth val="0"/>
        </c:ser>
        <c:dLbls>
          <c:showLegendKey val="0"/>
          <c:showVal val="0"/>
          <c:showCatName val="0"/>
          <c:showSerName val="0"/>
          <c:showPercent val="0"/>
          <c:showBubbleSize val="0"/>
        </c:dLbls>
        <c:marker val="1"/>
        <c:smooth val="0"/>
        <c:axId val="127258232"/>
        <c:axId val="279162976"/>
      </c:lineChart>
      <c:catAx>
        <c:axId val="127258232"/>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162976"/>
        <c:crosses val="autoZero"/>
        <c:auto val="1"/>
        <c:lblAlgn val="ctr"/>
        <c:lblOffset val="100"/>
        <c:noMultiLvlLbl val="0"/>
      </c:catAx>
      <c:valAx>
        <c:axId val="27916297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27258232"/>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33.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6.6</c:v>
                </c:pt>
                <c:pt idx="1">
                  <c:v/>
                </c:pt>
                <c:pt idx="2">
                  <c:v>7.2</c:v>
                </c:pt>
                <c:pt idx="3">
                  <c:v>5.6</c:v>
                </c:pt>
                <c:pt idx="4">
                  <c:v/>
                </c:pt>
                <c:pt idx="5">
                  <c:v>7.5</c:v>
                </c:pt>
                <c:pt idx="6">
                  <c:v>5.3</c:v>
                </c:pt>
                <c:pt idx="7">
                  <c:v>5.0</c:v>
                </c:pt>
                <c:pt idx="8">
                  <c:v>7.6</c:v>
                </c:pt>
                <c:pt idx="9">
                  <c:v/>
                </c:pt>
                <c:pt idx="10">
                  <c:v>6.3</c:v>
                </c:pt>
                <c:pt idx="11">
                  <c:v>7.2</c:v>
                </c:pt>
                <c:pt idx="12">
                  <c:v>6.2</c:v>
                </c:pt>
              </c:numCache>
            </c:numRef>
          </c:val>
        </c:ser>
        <c:dLbls>
          <c:showLegendKey val="0"/>
          <c:showVal val="0"/>
          <c:showCatName val="0"/>
          <c:showSerName val="0"/>
          <c:showPercent val="0"/>
          <c:showBubbleSize val="0"/>
        </c:dLbls>
        <c:gapWidth val="31"/>
        <c:overlap val="100"/>
        <c:axId val="199813024"/>
        <c:axId val="199813808"/>
      </c:barChart>
      <c:catAx>
        <c:axId val="199813024"/>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99813808"/>
        <c:crosses val="autoZero"/>
        <c:auto val="1"/>
        <c:lblAlgn val="ctr"/>
        <c:lblOffset val="100"/>
        <c:noMultiLvlLbl val="0"/>
      </c:catAx>
      <c:valAx>
        <c:axId val="199813808"/>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9981302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34.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Sheet1!$A$2:$A$10</c:f>
              <c:numCache>
                <c:formatCode>General</c:formatCode>
                <c:ptCount val="13"/>
                <c:pt idx="0">
                  <c:v>1999</c:v>
                </c:pt>
                <c:pt idx="1">
                  <c:v>2001</c:v>
                </c:pt>
                <c:pt idx="2">
                  <c:v>2003</c:v>
                </c:pt>
                <c:pt idx="3">
                  <c:v>2005</c:v>
                </c:pt>
                <c:pt idx="4">
                  <c:v>2007</c:v>
                </c:pt>
                <c:pt idx="5">
                  <c:v>2009</c:v>
                </c:pt>
                <c:pt idx="6">
                  <c:v>2011</c:v>
                </c:pt>
                <c:pt idx="7">
                  <c:v>2013</c:v>
                </c:pt>
                <c:pt idx="8">
                  <c:v>2015</c:v>
                </c:pt>
              </c:numCache>
            </c:numRef>
          </c:cat>
          <c:val>
            <c:numRef>
              <c:f>Sheet1!$B$2:$B$10</c:f>
              <c:numCache>
                <c:formatCode>General</c:formatCode>
                <c:ptCount val="13"/>
                <c:pt idx="0">
                  <c:v>26.9</c:v>
                </c:pt>
                <c:pt idx="1">
                  <c:v>23.8</c:v>
                </c:pt>
                <c:pt idx="2">
                  <c:v>24.4</c:v>
                </c:pt>
                <c:pt idx="3">
                  <c:v>18.4</c:v>
                </c:pt>
                <c:pt idx="4">
                  <c:v>14.7</c:v>
                </c:pt>
                <c:pt idx="5">
                  <c:v>13.7</c:v>
                </c:pt>
                <c:pt idx="6">
                  <c:v>12.3</c:v>
                </c:pt>
                <c:pt idx="7">
                  <c:v>9.2</c:v>
                </c:pt>
                <c:pt idx="8">
                  <c:v>6.6</c:v>
                </c:pt>
              </c:numCache>
            </c:numRef>
          </c:val>
          <c:smooth val="0"/>
        </c:ser>
        <c:dLbls>
          <c:showLegendKey val="0"/>
          <c:showVal val="0"/>
          <c:showCatName val="0"/>
          <c:showSerName val="0"/>
          <c:showPercent val="0"/>
          <c:showBubbleSize val="0"/>
        </c:dLbls>
        <c:marker val="1"/>
        <c:smooth val="0"/>
        <c:axId val="127258232"/>
        <c:axId val="279162976"/>
      </c:lineChart>
      <c:catAx>
        <c:axId val="127258232"/>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162976"/>
        <c:crosses val="autoZero"/>
        <c:auto val="1"/>
        <c:lblAlgn val="ctr"/>
        <c:lblOffset val="100"/>
        <c:noMultiLvlLbl val="0"/>
      </c:catAx>
      <c:valAx>
        <c:axId val="27916297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27258232"/>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35.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9.9</c:v>
                </c:pt>
                <c:pt idx="1">
                  <c:v/>
                </c:pt>
                <c:pt idx="2">
                  <c:v>10.3</c:v>
                </c:pt>
                <c:pt idx="3">
                  <c:v>9.2</c:v>
                </c:pt>
                <c:pt idx="4">
                  <c:v/>
                </c:pt>
                <c:pt idx="5">
                  <c:v>6.0</c:v>
                </c:pt>
                <c:pt idx="6">
                  <c:v>7.2</c:v>
                </c:pt>
                <c:pt idx="7">
                  <c:v>8.0</c:v>
                </c:pt>
                <c:pt idx="8">
                  <c:v>18.9</c:v>
                </c:pt>
                <c:pt idx="9">
                  <c:v/>
                </c:pt>
                <c:pt idx="10">
                  <c:v>8.0</c:v>
                </c:pt>
                <c:pt idx="11">
                  <c:v>8.9</c:v>
                </c:pt>
                <c:pt idx="12">
                  <c:v>11.1</c:v>
                </c:pt>
              </c:numCache>
            </c:numRef>
          </c:val>
        </c:ser>
        <c:dLbls>
          <c:showLegendKey val="0"/>
          <c:showVal val="0"/>
          <c:showCatName val="0"/>
          <c:showSerName val="0"/>
          <c:showPercent val="0"/>
          <c:showBubbleSize val="0"/>
        </c:dLbls>
        <c:gapWidth val="31"/>
        <c:overlap val="100"/>
        <c:axId val="199813024"/>
        <c:axId val="199813808"/>
      </c:barChart>
      <c:catAx>
        <c:axId val="199813024"/>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99813808"/>
        <c:crosses val="autoZero"/>
        <c:auto val="1"/>
        <c:lblAlgn val="ctr"/>
        <c:lblOffset val="100"/>
        <c:noMultiLvlLbl val="0"/>
      </c:catAx>
      <c:valAx>
        <c:axId val="199813808"/>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9981302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36.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Sheet1!$A$2:$A$10</c:f>
              <c:numCache>
                <c:formatCode>General</c:formatCode>
                <c:ptCount val="13"/>
                <c:pt idx="0">
                  <c:v>1999</c:v>
                </c:pt>
                <c:pt idx="1">
                  <c:v>2001</c:v>
                </c:pt>
                <c:pt idx="2">
                  <c:v>2003</c:v>
                </c:pt>
                <c:pt idx="3">
                  <c:v>2005</c:v>
                </c:pt>
                <c:pt idx="4">
                  <c:v>2007</c:v>
                </c:pt>
                <c:pt idx="5">
                  <c:v>2009</c:v>
                </c:pt>
                <c:pt idx="6">
                  <c:v>2011</c:v>
                </c:pt>
                <c:pt idx="7">
                  <c:v>2013</c:v>
                </c:pt>
                <c:pt idx="8">
                  <c:v>2015</c:v>
                </c:pt>
              </c:numCache>
            </c:numRef>
          </c:cat>
          <c:val>
            <c:numRef>
              <c:f>Sheet1!$B$2:$B$10</c:f>
              <c:numCache>
                <c:formatCode>General</c:formatCode>
                <c:ptCount val="13"/>
                <c:pt idx="0">
                  <c:v>32.2</c:v>
                </c:pt>
                <c:pt idx="1">
                  <c:v>24.2</c:v>
                </c:pt>
                <c:pt idx="2">
                  <c:v>23.5</c:v>
                </c:pt>
                <c:pt idx="3">
                  <c:v>21.2</c:v>
                </c:pt>
                <c:pt idx="4">
                  <c:v>20.2</c:v>
                </c:pt>
                <c:pt idx="5">
                  <c:v>19.0</c:v>
                </c:pt>
                <c:pt idx="6">
                  <c:v>18.3</c:v>
                </c:pt>
                <c:pt idx="7">
                  <c:v>14.2</c:v>
                </c:pt>
                <c:pt idx="8">
                  <c:v>9.9</c:v>
                </c:pt>
              </c:numCache>
            </c:numRef>
          </c:val>
          <c:smooth val="0"/>
        </c:ser>
        <c:dLbls>
          <c:showLegendKey val="0"/>
          <c:showVal val="0"/>
          <c:showCatName val="0"/>
          <c:showSerName val="0"/>
          <c:showPercent val="0"/>
          <c:showBubbleSize val="0"/>
        </c:dLbls>
        <c:marker val="1"/>
        <c:smooth val="0"/>
        <c:axId val="127258232"/>
        <c:axId val="279162976"/>
      </c:lineChart>
      <c:catAx>
        <c:axId val="127258232"/>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162976"/>
        <c:crosses val="autoZero"/>
        <c:auto val="1"/>
        <c:lblAlgn val="ctr"/>
        <c:lblOffset val="100"/>
        <c:noMultiLvlLbl val="0"/>
      </c:catAx>
      <c:valAx>
        <c:axId val="27916297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27258232"/>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37.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4.0</c:v>
                </c:pt>
                <c:pt idx="1">
                  <c:v/>
                </c:pt>
                <c:pt idx="2">
                  <c:v>5.0</c:v>
                </c:pt>
                <c:pt idx="3">
                  <c:v>2.9</c:v>
                </c:pt>
                <c:pt idx="4">
                  <c:v/>
                </c:pt>
                <c:pt idx="5">
                  <c:v>2.6</c:v>
                </c:pt>
                <c:pt idx="6">
                  <c:v>3.0</c:v>
                </c:pt>
                <c:pt idx="7">
                  <c:v>2.4</c:v>
                </c:pt>
                <c:pt idx="8">
                  <c:v>8.1</c:v>
                </c:pt>
                <c:pt idx="9">
                  <c:v/>
                </c:pt>
                <c:pt idx="10">
                  <c:v>3.7</c:v>
                </c:pt>
                <c:pt idx="11">
                  <c:v>3.8</c:v>
                </c:pt>
                <c:pt idx="12">
                  <c:v>4.0</c:v>
                </c:pt>
              </c:numCache>
            </c:numRef>
          </c:val>
        </c:ser>
        <c:dLbls>
          <c:showLegendKey val="0"/>
          <c:showVal val="0"/>
          <c:showCatName val="0"/>
          <c:showSerName val="0"/>
          <c:showPercent val="0"/>
          <c:showBubbleSize val="0"/>
        </c:dLbls>
        <c:gapWidth val="31"/>
        <c:overlap val="100"/>
        <c:axId val="199813024"/>
        <c:axId val="199813808"/>
      </c:barChart>
      <c:catAx>
        <c:axId val="199813024"/>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99813808"/>
        <c:crosses val="autoZero"/>
        <c:auto val="1"/>
        <c:lblAlgn val="ctr"/>
        <c:lblOffset val="100"/>
        <c:noMultiLvlLbl val="0"/>
      </c:catAx>
      <c:valAx>
        <c:axId val="199813808"/>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9981302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38.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Sheet1!$A$2:$A$10</c:f>
              <c:numCache>
                <c:formatCode>General</c:formatCode>
                <c:ptCount val="13"/>
                <c:pt idx="0">
                  <c:v>1999</c:v>
                </c:pt>
                <c:pt idx="1">
                  <c:v>2001</c:v>
                </c:pt>
                <c:pt idx="2">
                  <c:v>2003</c:v>
                </c:pt>
                <c:pt idx="3">
                  <c:v>2005</c:v>
                </c:pt>
                <c:pt idx="4">
                  <c:v>2007</c:v>
                </c:pt>
                <c:pt idx="5">
                  <c:v>2009</c:v>
                </c:pt>
                <c:pt idx="6">
                  <c:v>2011</c:v>
                </c:pt>
                <c:pt idx="7">
                  <c:v>2013</c:v>
                </c:pt>
                <c:pt idx="8">
                  <c:v>2015</c:v>
                </c:pt>
              </c:numCache>
            </c:numRef>
          </c:cat>
          <c:val>
            <c:numRef>
              <c:f>Sheet1!$B$2:$B$10</c:f>
              <c:numCache>
                <c:formatCode>General</c:formatCode>
                <c:ptCount val="13"/>
                <c:pt idx="0">
                  <c:v>17.7</c:v>
                </c:pt>
                <c:pt idx="1">
                  <c:v>12.8</c:v>
                </c:pt>
                <c:pt idx="2">
                  <c:v>12.1</c:v>
                </c:pt>
                <c:pt idx="3">
                  <c:v>9.6</c:v>
                </c:pt>
                <c:pt idx="4">
                  <c:v>8.5</c:v>
                </c:pt>
                <c:pt idx="5">
                  <c:v>7.8</c:v>
                </c:pt>
                <c:pt idx="6">
                  <c:v>7.6</c:v>
                </c:pt>
                <c:pt idx="7">
                  <c:v>4.9</c:v>
                </c:pt>
                <c:pt idx="8">
                  <c:v>4.0</c:v>
                </c:pt>
              </c:numCache>
            </c:numRef>
          </c:val>
          <c:smooth val="0"/>
        </c:ser>
        <c:dLbls>
          <c:showLegendKey val="0"/>
          <c:showVal val="0"/>
          <c:showCatName val="0"/>
          <c:showSerName val="0"/>
          <c:showPercent val="0"/>
          <c:showBubbleSize val="0"/>
        </c:dLbls>
        <c:marker val="1"/>
        <c:smooth val="0"/>
        <c:axId val="127258232"/>
        <c:axId val="279162976"/>
      </c:lineChart>
      <c:catAx>
        <c:axId val="127258232"/>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162976"/>
        <c:crosses val="autoZero"/>
        <c:auto val="1"/>
        <c:lblAlgn val="ctr"/>
        <c:lblOffset val="100"/>
        <c:noMultiLvlLbl val="0"/>
      </c:catAx>
      <c:valAx>
        <c:axId val="27916297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27258232"/>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39.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2.9</c:v>
                </c:pt>
                <c:pt idx="1">
                  <c:v/>
                </c:pt>
                <c:pt idx="2">
                  <c:v>3.2</c:v>
                </c:pt>
                <c:pt idx="3">
                  <c:v>2.4</c:v>
                </c:pt>
                <c:pt idx="4">
                  <c:v/>
                </c:pt>
                <c:pt idx="5">
                  <c:v>1.9</c:v>
                </c:pt>
                <c:pt idx="6">
                  <c:v>1.2</c:v>
                </c:pt>
                <c:pt idx="7">
                  <c:v>1.6</c:v>
                </c:pt>
                <c:pt idx="8">
                  <c:v>6.8</c:v>
                </c:pt>
                <c:pt idx="9">
                  <c:v/>
                </c:pt>
                <c:pt idx="10">
                  <c:v>3.1</c:v>
                </c:pt>
                <c:pt idx="11">
                  <c:v>3.2</c:v>
                </c:pt>
                <c:pt idx="12">
                  <c:v>2.5</c:v>
                </c:pt>
              </c:numCache>
            </c:numRef>
          </c:val>
        </c:ser>
        <c:dLbls>
          <c:showLegendKey val="0"/>
          <c:showVal val="0"/>
          <c:showCatName val="0"/>
          <c:showSerName val="0"/>
          <c:showPercent val="0"/>
          <c:showBubbleSize val="0"/>
        </c:dLbls>
        <c:gapWidth val="31"/>
        <c:overlap val="100"/>
        <c:axId val="199813024"/>
        <c:axId val="199813808"/>
      </c:barChart>
      <c:catAx>
        <c:axId val="199813024"/>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99813808"/>
        <c:crosses val="autoZero"/>
        <c:auto val="1"/>
        <c:lblAlgn val="ctr"/>
        <c:lblOffset val="100"/>
        <c:noMultiLvlLbl val="0"/>
      </c:catAx>
      <c:valAx>
        <c:axId val="199813808"/>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9981302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3a.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Sheet1!$A$2:$A$10</c:f>
              <c:numCache>
                <c:formatCode>General</c:formatCode>
                <c:ptCount val="13"/>
                <c:pt idx="0">
                  <c:v>1999</c:v>
                </c:pt>
                <c:pt idx="1">
                  <c:v>2001</c:v>
                </c:pt>
                <c:pt idx="2">
                  <c:v>2003</c:v>
                </c:pt>
                <c:pt idx="3">
                  <c:v>2005</c:v>
                </c:pt>
                <c:pt idx="4">
                  <c:v>2007</c:v>
                </c:pt>
                <c:pt idx="5">
                  <c:v>2009</c:v>
                </c:pt>
                <c:pt idx="6">
                  <c:v>2011</c:v>
                </c:pt>
                <c:pt idx="7">
                  <c:v>2013</c:v>
                </c:pt>
                <c:pt idx="8">
                  <c:v>2015</c:v>
                </c:pt>
              </c:numCache>
            </c:numRef>
          </c:cat>
          <c:val>
            <c:numRef>
              <c:f>Sheet1!$B$2:$B$10</c:f>
              <c:numCache>
                <c:formatCode>General</c:formatCode>
                <c:ptCount val="13"/>
                <c:pt idx="0">
                  <c:v>14.7</c:v>
                </c:pt>
                <c:pt idx="1">
                  <c:v>9.9</c:v>
                </c:pt>
                <c:pt idx="2">
                  <c:v>10.4</c:v>
                </c:pt>
                <c:pt idx="3">
                  <c:v>7.9</c:v>
                </c:pt>
                <c:pt idx="4">
                  <c:v>6.7</c:v>
                </c:pt>
                <c:pt idx="5">
                  <c:v>6.2</c:v>
                </c:pt>
                <c:pt idx="6">
                  <c:v>5.1</c:v>
                </c:pt>
                <c:pt idx="7">
                  <c:v>3.5</c:v>
                </c:pt>
                <c:pt idx="8">
                  <c:v>2.9</c:v>
                </c:pt>
              </c:numCache>
            </c:numRef>
          </c:val>
          <c:smooth val="0"/>
        </c:ser>
        <c:dLbls>
          <c:showLegendKey val="0"/>
          <c:showVal val="0"/>
          <c:showCatName val="0"/>
          <c:showSerName val="0"/>
          <c:showPercent val="0"/>
          <c:showBubbleSize val="0"/>
        </c:dLbls>
        <c:marker val="1"/>
        <c:smooth val="0"/>
        <c:axId val="127258232"/>
        <c:axId val="279162976"/>
      </c:lineChart>
      <c:catAx>
        <c:axId val="127258232"/>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162976"/>
        <c:crosses val="autoZero"/>
        <c:auto val="1"/>
        <c:lblAlgn val="ctr"/>
        <c:lblOffset val="100"/>
        <c:noMultiLvlLbl val="0"/>
      </c:catAx>
      <c:valAx>
        <c:axId val="27916297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27258232"/>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3b.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11.9</c:v>
                </c:pt>
                <c:pt idx="1">
                  <c:v/>
                </c:pt>
                <c:pt idx="2">
                  <c:v>12.3</c:v>
                </c:pt>
                <c:pt idx="3">
                  <c:v>8.6</c:v>
                </c:pt>
                <c:pt idx="4">
                  <c:v/>
                </c:pt>
                <c:pt idx="5">
                  <c:v/>
                </c:pt>
                <c:pt idx="6">
                  <c:v/>
                </c:pt>
                <c:pt idx="7">
                  <c:v/>
                </c:pt>
                <c:pt idx="8">
                  <c:v/>
                </c:pt>
                <c:pt idx="9">
                  <c:v/>
                </c:pt>
                <c:pt idx="10">
                  <c:v/>
                </c:pt>
                <c:pt idx="11">
                  <c:v/>
                </c:pt>
                <c:pt idx="12">
                  <c:v>7.4</c:v>
                </c:pt>
              </c:numCache>
            </c:numRef>
          </c:val>
        </c:ser>
        <c:dLbls>
          <c:showLegendKey val="0"/>
          <c:showVal val="0"/>
          <c:showCatName val="0"/>
          <c:showSerName val="0"/>
          <c:showPercent val="0"/>
          <c:showBubbleSize val="0"/>
        </c:dLbls>
        <c:gapWidth val="31"/>
        <c:overlap val="100"/>
        <c:axId val="199813024"/>
        <c:axId val="199813808"/>
      </c:barChart>
      <c:catAx>
        <c:axId val="199813024"/>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99813808"/>
        <c:crosses val="autoZero"/>
        <c:auto val="1"/>
        <c:lblAlgn val="ctr"/>
        <c:lblOffset val="100"/>
        <c:noMultiLvlLbl val="0"/>
      </c:catAx>
      <c:valAx>
        <c:axId val="199813808"/>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9981302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3c.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Sheet1!$A$2:$A$10</c:f>
              <c:numCache>
                <c:formatCode>General</c:formatCode>
                <c:ptCount val="13"/>
                <c:pt idx="0">
                  <c:v>1999</c:v>
                </c:pt>
                <c:pt idx="1">
                  <c:v>2001</c:v>
                </c:pt>
                <c:pt idx="2">
                  <c:v>2003</c:v>
                </c:pt>
                <c:pt idx="3">
                  <c:v>2005</c:v>
                </c:pt>
                <c:pt idx="4">
                  <c:v>2007</c:v>
                </c:pt>
                <c:pt idx="5">
                  <c:v>2009</c:v>
                </c:pt>
                <c:pt idx="6">
                  <c:v>2011</c:v>
                </c:pt>
                <c:pt idx="7">
                  <c:v>2013</c:v>
                </c:pt>
                <c:pt idx="8">
                  <c:v>2015</c:v>
                </c:pt>
              </c:numCache>
            </c:numRef>
          </c:cat>
          <c:val>
            <c:numRef>
              <c:f>Sheet1!$B$2:$B$10</c:f>
              <c:numCache>
                <c:formatCode>General</c:formatCode>
                <c:ptCount val="13"/>
                <c:pt idx="0">
                  <c:v>15.7</c:v>
                </c:pt>
                <c:pt idx="1">
                  <c:v>15.6</c:v>
                </c:pt>
                <c:pt idx="2">
                  <c:v>15.0</c:v>
                </c:pt>
                <c:pt idx="3">
                  <c:v>15.0</c:v>
                </c:pt>
                <c:pt idx="4">
                  <c:v>9.8</c:v>
                </c:pt>
                <c:pt idx="5">
                  <c:v>13.7</c:v>
                </c:pt>
                <c:pt idx="6">
                  <c:v>8.7</c:v>
                </c:pt>
                <c:pt idx="7">
                  <c:v>9.6</c:v>
                </c:pt>
                <c:pt idx="8">
                  <c:v>11.9</c:v>
                </c:pt>
              </c:numCache>
            </c:numRef>
          </c:val>
          <c:smooth val="0"/>
        </c:ser>
        <c:dLbls>
          <c:showLegendKey val="0"/>
          <c:showVal val="0"/>
          <c:showCatName val="0"/>
          <c:showSerName val="0"/>
          <c:showPercent val="0"/>
          <c:showBubbleSize val="0"/>
        </c:dLbls>
        <c:marker val="1"/>
        <c:smooth val="0"/>
        <c:axId val="127258232"/>
        <c:axId val="279162976"/>
      </c:lineChart>
      <c:catAx>
        <c:axId val="127258232"/>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162976"/>
        <c:crosses val="autoZero"/>
        <c:auto val="1"/>
        <c:lblAlgn val="ctr"/>
        <c:lblOffset val="100"/>
        <c:noMultiLvlLbl val="0"/>
      </c:catAx>
      <c:valAx>
        <c:axId val="27916297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27258232"/>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3d.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20.6</c:v>
                </c:pt>
                <c:pt idx="1">
                  <c:v/>
                </c:pt>
                <c:pt idx="2">
                  <c:v/>
                </c:pt>
                <c:pt idx="3">
                  <c:v/>
                </c:pt>
                <c:pt idx="4">
                  <c:v/>
                </c:pt>
                <c:pt idx="5">
                  <c:v/>
                </c:pt>
                <c:pt idx="6">
                  <c:v/>
                </c:pt>
                <c:pt idx="7">
                  <c:v/>
                </c:pt>
                <c:pt idx="8">
                  <c:v/>
                </c:pt>
                <c:pt idx="9">
                  <c:v/>
                </c:pt>
                <c:pt idx="10">
                  <c:v/>
                </c:pt>
                <c:pt idx="11">
                  <c:v/>
                </c:pt>
                <c:pt idx="12">
                  <c:v>16.2</c:v>
                </c:pt>
              </c:numCache>
            </c:numRef>
          </c:val>
        </c:ser>
        <c:dLbls>
          <c:showLegendKey val="0"/>
          <c:showVal val="0"/>
          <c:showCatName val="0"/>
          <c:showSerName val="0"/>
          <c:showPercent val="0"/>
          <c:showBubbleSize val="0"/>
        </c:dLbls>
        <c:gapWidth val="31"/>
        <c:overlap val="100"/>
        <c:axId val="199813024"/>
        <c:axId val="199813808"/>
      </c:barChart>
      <c:catAx>
        <c:axId val="199813024"/>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99813808"/>
        <c:crosses val="autoZero"/>
        <c:auto val="1"/>
        <c:lblAlgn val="ctr"/>
        <c:lblOffset val="100"/>
        <c:noMultiLvlLbl val="0"/>
      </c:catAx>
      <c:valAx>
        <c:axId val="199813808"/>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9981302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3e.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0.0</c:v>
                </c:pt>
                <c:pt idx="1">
                  <c:v/>
                </c:pt>
                <c:pt idx="2">
                  <c:v/>
                </c:pt>
                <c:pt idx="3">
                  <c:v/>
                </c:pt>
                <c:pt idx="4">
                  <c:v/>
                </c:pt>
                <c:pt idx="5">
                  <c:v/>
                </c:pt>
                <c:pt idx="6">
                  <c:v/>
                </c:pt>
                <c:pt idx="7">
                  <c:v/>
                </c:pt>
                <c:pt idx="8">
                  <c:v/>
                </c:pt>
                <c:pt idx="9">
                  <c:v/>
                </c:pt>
                <c:pt idx="10">
                  <c:v/>
                </c:pt>
                <c:pt idx="11">
                  <c:v/>
                </c:pt>
                <c:pt idx="12">
                  <c:v>0.0</c:v>
                </c:pt>
              </c:numCache>
            </c:numRef>
          </c:val>
        </c:ser>
        <c:dLbls>
          <c:showLegendKey val="0"/>
          <c:showVal val="0"/>
          <c:showCatName val="0"/>
          <c:showSerName val="0"/>
          <c:showPercent val="0"/>
          <c:showBubbleSize val="0"/>
        </c:dLbls>
        <c:gapWidth val="31"/>
        <c:overlap val="100"/>
        <c:axId val="199813024"/>
        <c:axId val="199813808"/>
      </c:barChart>
      <c:catAx>
        <c:axId val="199813024"/>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99813808"/>
        <c:crosses val="autoZero"/>
        <c:auto val="1"/>
        <c:lblAlgn val="ctr"/>
        <c:lblOffset val="100"/>
        <c:noMultiLvlLbl val="0"/>
      </c:catAx>
      <c:valAx>
        <c:axId val="199813808"/>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9981302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3f.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49.2</c:v>
                </c:pt>
                <c:pt idx="1">
                  <c:v/>
                </c:pt>
                <c:pt idx="2">
                  <c:v>45.1</c:v>
                </c:pt>
                <c:pt idx="3">
                  <c:v/>
                </c:pt>
                <c:pt idx="4">
                  <c:v/>
                </c:pt>
                <c:pt idx="5">
                  <c:v/>
                </c:pt>
                <c:pt idx="6">
                  <c:v/>
                </c:pt>
                <c:pt idx="7">
                  <c:v/>
                </c:pt>
                <c:pt idx="8">
                  <c:v/>
                </c:pt>
                <c:pt idx="9">
                  <c:v/>
                </c:pt>
                <c:pt idx="10">
                  <c:v/>
                </c:pt>
                <c:pt idx="11">
                  <c:v/>
                </c:pt>
                <c:pt idx="12">
                  <c:v>44.7</c:v>
                </c:pt>
              </c:numCache>
            </c:numRef>
          </c:val>
        </c:ser>
        <c:dLbls>
          <c:showLegendKey val="0"/>
          <c:showVal val="0"/>
          <c:showCatName val="0"/>
          <c:showSerName val="0"/>
          <c:showPercent val="0"/>
          <c:showBubbleSize val="0"/>
        </c:dLbls>
        <c:gapWidth val="31"/>
        <c:overlap val="100"/>
        <c:axId val="199813024"/>
        <c:axId val="199813808"/>
      </c:barChart>
      <c:catAx>
        <c:axId val="199813024"/>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99813808"/>
        <c:crosses val="autoZero"/>
        <c:auto val="1"/>
        <c:lblAlgn val="ctr"/>
        <c:lblOffset val="100"/>
        <c:noMultiLvlLbl val="0"/>
      </c:catAx>
      <c:valAx>
        <c:axId val="199813808"/>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9981302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4.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Sheet1!$A$2:$A$10</c:f>
              <c:numCache>
                <c:formatCode>General</c:formatCode>
                <c:ptCount val="13"/>
                <c:pt idx="0">
                  <c:v>1999</c:v>
                </c:pt>
                <c:pt idx="1">
                  <c:v>2001</c:v>
                </c:pt>
                <c:pt idx="2">
                  <c:v>2003</c:v>
                </c:pt>
                <c:pt idx="3">
                  <c:v>2005</c:v>
                </c:pt>
                <c:pt idx="4">
                  <c:v>2007</c:v>
                </c:pt>
                <c:pt idx="5">
                  <c:v>2009</c:v>
                </c:pt>
                <c:pt idx="6">
                  <c:v>2011</c:v>
                </c:pt>
                <c:pt idx="7">
                  <c:v>2013</c:v>
                </c:pt>
                <c:pt idx="8">
                  <c:v>2015</c:v>
                </c:pt>
              </c:numCache>
            </c:numRef>
          </c:cat>
          <c:val>
            <c:numRef>
              <c:f>Sheet1!$B$2:$B$10</c:f>
              <c:numCache>
                <c:formatCode>General</c:formatCode>
                <c:ptCount val="13"/>
                <c:pt idx="0">
                  <c:v>84.4</c:v>
                </c:pt>
                <c:pt idx="1">
                  <c:v>82.4</c:v>
                </c:pt>
                <c:pt idx="2">
                  <c:v>85.3</c:v>
                </c:pt>
                <c:pt idx="3">
                  <c:v>84.2</c:v>
                </c:pt>
                <c:pt idx="4">
                  <c:v>88.5</c:v>
                </c:pt>
                <c:pt idx="5">
                  <c:v>86.7</c:v>
                </c:pt>
                <c:pt idx="6">
                  <c:v>88.3</c:v>
                </c:pt>
                <c:pt idx="7">
                  <c:v>84.2</c:v>
                </c:pt>
                <c:pt idx="8">
                  <c:v>81.7</c:v>
                </c:pt>
              </c:numCache>
            </c:numRef>
          </c:val>
          <c:smooth val="0"/>
        </c:ser>
        <c:dLbls>
          <c:showLegendKey val="0"/>
          <c:showVal val="0"/>
          <c:showCatName val="0"/>
          <c:showSerName val="0"/>
          <c:showPercent val="0"/>
          <c:showBubbleSize val="0"/>
        </c:dLbls>
        <c:marker val="1"/>
        <c:smooth val="0"/>
        <c:axId val="127258232"/>
        <c:axId val="279162976"/>
      </c:lineChart>
      <c:catAx>
        <c:axId val="127258232"/>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162976"/>
        <c:crosses val="autoZero"/>
        <c:auto val="1"/>
        <c:lblAlgn val="ctr"/>
        <c:lblOffset val="100"/>
        <c:noMultiLvlLbl val="0"/>
      </c:catAx>
      <c:valAx>
        <c:axId val="27916297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27258232"/>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40.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Sheet1!$A$2:$A$9</c:f>
              <c:numCache>
                <c:formatCode>General</c:formatCode>
                <c:ptCount val="13"/>
                <c:pt idx="0">
                  <c:v>2001</c:v>
                </c:pt>
                <c:pt idx="1">
                  <c:v>2003</c:v>
                </c:pt>
                <c:pt idx="2">
                  <c:v>2005</c:v>
                </c:pt>
                <c:pt idx="3">
                  <c:v>2007</c:v>
                </c:pt>
                <c:pt idx="4">
                  <c:v>2009</c:v>
                </c:pt>
                <c:pt idx="5">
                  <c:v>2011</c:v>
                </c:pt>
                <c:pt idx="6">
                  <c:v>2013</c:v>
                </c:pt>
                <c:pt idx="7">
                  <c:v>2015</c:v>
                </c:pt>
              </c:numCache>
            </c:numRef>
          </c:cat>
          <c:val>
            <c:numRef>
              <c:f>Sheet1!$B$2:$B$9</c:f>
              <c:numCache>
                <c:formatCode>General</c:formatCode>
                <c:ptCount val="13"/>
                <c:pt idx="0">
                  <c:v>57.0</c:v>
                </c:pt>
                <c:pt idx="1">
                  <c:v>61.3</c:v>
                </c:pt>
                <c:pt idx="2">
                  <c:v>53.5</c:v>
                </c:pt>
                <c:pt idx="3">
                  <c:v>52.2</c:v>
                </c:pt>
                <c:pt idx="4">
                  <c:v>47.4</c:v>
                </c:pt>
                <c:pt idx="5">
                  <c:v>44.3</c:v>
                </c:pt>
                <c:pt idx="6">
                  <c:v>50.4</c:v>
                </c:pt>
                <c:pt idx="7">
                  <c:v>49.2</c:v>
                </c:pt>
              </c:numCache>
            </c:numRef>
          </c:val>
          <c:smooth val="0"/>
        </c:ser>
        <c:dLbls>
          <c:showLegendKey val="0"/>
          <c:showVal val="0"/>
          <c:showCatName val="0"/>
          <c:showSerName val="0"/>
          <c:showPercent val="0"/>
          <c:showBubbleSize val="0"/>
        </c:dLbls>
        <c:marker val="1"/>
        <c:smooth val="0"/>
        <c:axId val="127258232"/>
        <c:axId val="279162976"/>
      </c:lineChart>
      <c:catAx>
        <c:axId val="127258232"/>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162976"/>
        <c:crosses val="autoZero"/>
        <c:auto val="1"/>
        <c:lblAlgn val="ctr"/>
        <c:lblOffset val="100"/>
        <c:noMultiLvlLbl val="0"/>
      </c:catAx>
      <c:valAx>
        <c:axId val="27916297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27258232"/>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41.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4.5</c:v>
                </c:pt>
                <c:pt idx="1">
                  <c:v/>
                </c:pt>
                <c:pt idx="2">
                  <c:v>7.7</c:v>
                </c:pt>
                <c:pt idx="3">
                  <c:v>1.2</c:v>
                </c:pt>
                <c:pt idx="4">
                  <c:v/>
                </c:pt>
                <c:pt idx="5">
                  <c:v>3.7</c:v>
                </c:pt>
                <c:pt idx="6">
                  <c:v>3.7</c:v>
                </c:pt>
                <c:pt idx="7">
                  <c:v>4.4</c:v>
                </c:pt>
                <c:pt idx="8">
                  <c:v>6.1</c:v>
                </c:pt>
                <c:pt idx="9">
                  <c:v/>
                </c:pt>
                <c:pt idx="10">
                  <c:v>1.8</c:v>
                </c:pt>
                <c:pt idx="11">
                  <c:v>6.0</c:v>
                </c:pt>
                <c:pt idx="12">
                  <c:v>5.6</c:v>
                </c:pt>
              </c:numCache>
            </c:numRef>
          </c:val>
        </c:ser>
        <c:dLbls>
          <c:showLegendKey val="0"/>
          <c:showVal val="0"/>
          <c:showCatName val="0"/>
          <c:showSerName val="0"/>
          <c:showPercent val="0"/>
          <c:showBubbleSize val="0"/>
        </c:dLbls>
        <c:gapWidth val="31"/>
        <c:overlap val="100"/>
        <c:axId val="199813024"/>
        <c:axId val="199813808"/>
      </c:barChart>
      <c:catAx>
        <c:axId val="199813024"/>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99813808"/>
        <c:crosses val="autoZero"/>
        <c:auto val="1"/>
        <c:lblAlgn val="ctr"/>
        <c:lblOffset val="100"/>
        <c:noMultiLvlLbl val="0"/>
      </c:catAx>
      <c:valAx>
        <c:axId val="199813808"/>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9981302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42.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Sheet1!$A$2:$A$10</c:f>
              <c:numCache>
                <c:formatCode>General</c:formatCode>
                <c:ptCount val="13"/>
                <c:pt idx="0">
                  <c:v>1999</c:v>
                </c:pt>
                <c:pt idx="1">
                  <c:v>2001</c:v>
                </c:pt>
                <c:pt idx="2">
                  <c:v>2003</c:v>
                </c:pt>
                <c:pt idx="3">
                  <c:v>2005</c:v>
                </c:pt>
                <c:pt idx="4">
                  <c:v>2007</c:v>
                </c:pt>
                <c:pt idx="5">
                  <c:v>2009</c:v>
                </c:pt>
                <c:pt idx="6">
                  <c:v>2011</c:v>
                </c:pt>
                <c:pt idx="7">
                  <c:v>2013</c:v>
                </c:pt>
                <c:pt idx="8">
                  <c:v>2015</c:v>
                </c:pt>
              </c:numCache>
            </c:numRef>
          </c:cat>
          <c:val>
            <c:numRef>
              <c:f>Sheet1!$B$2:$B$10</c:f>
              <c:numCache>
                <c:formatCode>General</c:formatCode>
                <c:ptCount val="13"/>
                <c:pt idx="0">
                  <c:v>4.0</c:v>
                </c:pt>
                <c:pt idx="1">
                  <c:v>4.8</c:v>
                </c:pt>
                <c:pt idx="2">
                  <c:v>3.4</c:v>
                </c:pt>
                <c:pt idx="3">
                  <c:v>5.1</c:v>
                </c:pt>
                <c:pt idx="4">
                  <c:v>5.2</c:v>
                </c:pt>
                <c:pt idx="5">
                  <c:v>6.8</c:v>
                </c:pt>
                <c:pt idx="6">
                  <c:v>6.6</c:v>
                </c:pt>
                <c:pt idx="7">
                  <c:v>7.1</c:v>
                </c:pt>
                <c:pt idx="8">
                  <c:v>4.5</c:v>
                </c:pt>
              </c:numCache>
            </c:numRef>
          </c:val>
          <c:smooth val="0"/>
        </c:ser>
        <c:dLbls>
          <c:showLegendKey val="0"/>
          <c:showVal val="0"/>
          <c:showCatName val="0"/>
          <c:showSerName val="0"/>
          <c:showPercent val="0"/>
          <c:showBubbleSize val="0"/>
        </c:dLbls>
        <c:marker val="1"/>
        <c:smooth val="0"/>
        <c:axId val="127258232"/>
        <c:axId val="279162976"/>
      </c:lineChart>
      <c:catAx>
        <c:axId val="127258232"/>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162976"/>
        <c:crosses val="autoZero"/>
        <c:auto val="1"/>
        <c:lblAlgn val="ctr"/>
        <c:lblOffset val="100"/>
        <c:noMultiLvlLbl val="0"/>
      </c:catAx>
      <c:valAx>
        <c:axId val="27916297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27258232"/>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43.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10.9</c:v>
                </c:pt>
                <c:pt idx="1">
                  <c:v/>
                </c:pt>
                <c:pt idx="2">
                  <c:v>13.3</c:v>
                </c:pt>
                <c:pt idx="3">
                  <c:v>8.0</c:v>
                </c:pt>
                <c:pt idx="4">
                  <c:v/>
                </c:pt>
                <c:pt idx="5">
                  <c:v>7.5</c:v>
                </c:pt>
                <c:pt idx="6">
                  <c:v>8.4</c:v>
                </c:pt>
                <c:pt idx="7">
                  <c:v>9.7</c:v>
                </c:pt>
                <c:pt idx="8">
                  <c:v>17.7</c:v>
                </c:pt>
                <c:pt idx="9">
                  <c:v/>
                </c:pt>
                <c:pt idx="10">
                  <c:v>10.1</c:v>
                </c:pt>
                <c:pt idx="11">
                  <c:v>12.7</c:v>
                </c:pt>
                <c:pt idx="12">
                  <c:v>10.0</c:v>
                </c:pt>
              </c:numCache>
            </c:numRef>
          </c:val>
        </c:ser>
        <c:dLbls>
          <c:showLegendKey val="0"/>
          <c:showVal val="0"/>
          <c:showCatName val="0"/>
          <c:showSerName val="0"/>
          <c:showPercent val="0"/>
          <c:showBubbleSize val="0"/>
        </c:dLbls>
        <c:gapWidth val="31"/>
        <c:overlap val="100"/>
        <c:axId val="199813024"/>
        <c:axId val="199813808"/>
      </c:barChart>
      <c:catAx>
        <c:axId val="199813024"/>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99813808"/>
        <c:crosses val="autoZero"/>
        <c:auto val="1"/>
        <c:lblAlgn val="ctr"/>
        <c:lblOffset val="100"/>
        <c:noMultiLvlLbl val="0"/>
      </c:catAx>
      <c:valAx>
        <c:axId val="199813808"/>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9981302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44.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Sheet1!$A$2:$A$10</c:f>
              <c:numCache>
                <c:formatCode>General</c:formatCode>
                <c:ptCount val="13"/>
                <c:pt idx="0">
                  <c:v>1999</c:v>
                </c:pt>
                <c:pt idx="1">
                  <c:v>2001</c:v>
                </c:pt>
                <c:pt idx="2">
                  <c:v>2003</c:v>
                </c:pt>
                <c:pt idx="3">
                  <c:v>2005</c:v>
                </c:pt>
                <c:pt idx="4">
                  <c:v>2007</c:v>
                </c:pt>
                <c:pt idx="5">
                  <c:v>2009</c:v>
                </c:pt>
                <c:pt idx="6">
                  <c:v>2011</c:v>
                </c:pt>
                <c:pt idx="7">
                  <c:v>2013</c:v>
                </c:pt>
                <c:pt idx="8">
                  <c:v>2015</c:v>
                </c:pt>
              </c:numCache>
            </c:numRef>
          </c:cat>
          <c:val>
            <c:numRef>
              <c:f>Sheet1!$B$2:$B$10</c:f>
              <c:numCache>
                <c:formatCode>General</c:formatCode>
                <c:ptCount val="13"/>
                <c:pt idx="0">
                  <c:v>15.2</c:v>
                </c:pt>
                <c:pt idx="1">
                  <c:v>12.7</c:v>
                </c:pt>
                <c:pt idx="2">
                  <c:v>12.2</c:v>
                </c:pt>
                <c:pt idx="3">
                  <c:v>11.3</c:v>
                </c:pt>
                <c:pt idx="4">
                  <c:v>12.5</c:v>
                </c:pt>
                <c:pt idx="5">
                  <c:v>11.8</c:v>
                </c:pt>
                <c:pt idx="6">
                  <c:v>12.9</c:v>
                </c:pt>
                <c:pt idx="7">
                  <c:v>12.0</c:v>
                </c:pt>
                <c:pt idx="8">
                  <c:v>10.9</c:v>
                </c:pt>
              </c:numCache>
            </c:numRef>
          </c:val>
          <c:smooth val="0"/>
        </c:ser>
        <c:dLbls>
          <c:showLegendKey val="0"/>
          <c:showVal val="0"/>
          <c:showCatName val="0"/>
          <c:showSerName val="0"/>
          <c:showPercent val="0"/>
          <c:showBubbleSize val="0"/>
        </c:dLbls>
        <c:marker val="1"/>
        <c:smooth val="0"/>
        <c:axId val="127258232"/>
        <c:axId val="279162976"/>
      </c:lineChart>
      <c:catAx>
        <c:axId val="127258232"/>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162976"/>
        <c:crosses val="autoZero"/>
        <c:auto val="1"/>
        <c:lblAlgn val="ctr"/>
        <c:lblOffset val="100"/>
        <c:noMultiLvlLbl val="0"/>
      </c:catAx>
      <c:valAx>
        <c:axId val="27916297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27258232"/>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45.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40.5</c:v>
                </c:pt>
                <c:pt idx="1">
                  <c:v/>
                </c:pt>
                <c:pt idx="2">
                  <c:v>42.2</c:v>
                </c:pt>
                <c:pt idx="3">
                  <c:v>38.3</c:v>
                </c:pt>
                <c:pt idx="4">
                  <c:v/>
                </c:pt>
                <c:pt idx="5">
                  <c:v>38.5</c:v>
                </c:pt>
                <c:pt idx="6">
                  <c:v>38.0</c:v>
                </c:pt>
                <c:pt idx="7">
                  <c:v>44.4</c:v>
                </c:pt>
                <c:pt idx="8">
                  <c:v>40.4</c:v>
                </c:pt>
                <c:pt idx="9">
                  <c:v/>
                </c:pt>
                <c:pt idx="10">
                  <c:v>39.1</c:v>
                </c:pt>
                <c:pt idx="11">
                  <c:v>45.7</c:v>
                </c:pt>
                <c:pt idx="12">
                  <c:v>41.0</c:v>
                </c:pt>
              </c:numCache>
            </c:numRef>
          </c:val>
        </c:ser>
        <c:dLbls>
          <c:showLegendKey val="0"/>
          <c:showVal val="0"/>
          <c:showCatName val="0"/>
          <c:showSerName val="0"/>
          <c:showPercent val="0"/>
          <c:showBubbleSize val="0"/>
        </c:dLbls>
        <c:gapWidth val="31"/>
        <c:overlap val="100"/>
        <c:axId val="199813024"/>
        <c:axId val="199813808"/>
      </c:barChart>
      <c:catAx>
        <c:axId val="199813024"/>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99813808"/>
        <c:crosses val="autoZero"/>
        <c:auto val="1"/>
        <c:lblAlgn val="ctr"/>
        <c:lblOffset val="100"/>
        <c:noMultiLvlLbl val="0"/>
      </c:catAx>
      <c:valAx>
        <c:axId val="199813808"/>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9981302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46.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23.5</c:v>
                </c:pt>
                <c:pt idx="1">
                  <c:v/>
                </c:pt>
                <c:pt idx="2">
                  <c:v>26.8</c:v>
                </c:pt>
                <c:pt idx="3">
                  <c:v>20.2</c:v>
                </c:pt>
                <c:pt idx="4">
                  <c:v/>
                </c:pt>
                <c:pt idx="5">
                  <c:v>22.2</c:v>
                </c:pt>
                <c:pt idx="6">
                  <c:v>22.8</c:v>
                </c:pt>
                <c:pt idx="7">
                  <c:v>24.1</c:v>
                </c:pt>
                <c:pt idx="8">
                  <c:v>24.7</c:v>
                </c:pt>
                <c:pt idx="9">
                  <c:v/>
                </c:pt>
                <c:pt idx="10">
                  <c:v>18.7</c:v>
                </c:pt>
                <c:pt idx="11">
                  <c:v>26.5</c:v>
                </c:pt>
                <c:pt idx="12">
                  <c:v>26.4</c:v>
                </c:pt>
              </c:numCache>
            </c:numRef>
          </c:val>
        </c:ser>
        <c:dLbls>
          <c:showLegendKey val="0"/>
          <c:showVal val="0"/>
          <c:showCatName val="0"/>
          <c:showSerName val="0"/>
          <c:showPercent val="0"/>
          <c:showBubbleSize val="0"/>
        </c:dLbls>
        <c:gapWidth val="31"/>
        <c:overlap val="100"/>
        <c:axId val="199813024"/>
        <c:axId val="199813808"/>
      </c:barChart>
      <c:catAx>
        <c:axId val="199813024"/>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99813808"/>
        <c:crosses val="autoZero"/>
        <c:auto val="1"/>
        <c:lblAlgn val="ctr"/>
        <c:lblOffset val="100"/>
        <c:noMultiLvlLbl val="0"/>
      </c:catAx>
      <c:valAx>
        <c:axId val="199813808"/>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9981302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47.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29.8</c:v>
                </c:pt>
                <c:pt idx="1">
                  <c:v/>
                </c:pt>
                <c:pt idx="2">
                  <c:v>33.7</c:v>
                </c:pt>
                <c:pt idx="3">
                  <c:v>25.9</c:v>
                </c:pt>
                <c:pt idx="4">
                  <c:v/>
                </c:pt>
                <c:pt idx="5">
                  <c:v>26.2</c:v>
                </c:pt>
                <c:pt idx="6">
                  <c:v>27.5</c:v>
                </c:pt>
                <c:pt idx="7">
                  <c:v>29.1</c:v>
                </c:pt>
                <c:pt idx="8">
                  <c:v>36.5</c:v>
                </c:pt>
                <c:pt idx="9">
                  <c:v/>
                </c:pt>
                <c:pt idx="10">
                  <c:v>26.3</c:v>
                </c:pt>
                <c:pt idx="11">
                  <c:v>33.8</c:v>
                </c:pt>
                <c:pt idx="12">
                  <c:v>31.4</c:v>
                </c:pt>
              </c:numCache>
            </c:numRef>
          </c:val>
        </c:ser>
        <c:dLbls>
          <c:showLegendKey val="0"/>
          <c:showVal val="0"/>
          <c:showCatName val="0"/>
          <c:showSerName val="0"/>
          <c:showPercent val="0"/>
          <c:showBubbleSize val="0"/>
        </c:dLbls>
        <c:gapWidth val="31"/>
        <c:overlap val="100"/>
        <c:axId val="199813024"/>
        <c:axId val="199813808"/>
      </c:barChart>
      <c:catAx>
        <c:axId val="199813024"/>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99813808"/>
        <c:crosses val="autoZero"/>
        <c:auto val="1"/>
        <c:lblAlgn val="ctr"/>
        <c:lblOffset val="100"/>
        <c:noMultiLvlLbl val="0"/>
      </c:catAx>
      <c:valAx>
        <c:axId val="199813808"/>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9981302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48.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17.1</c:v>
                </c:pt>
                <c:pt idx="1">
                  <c:v/>
                </c:pt>
                <c:pt idx="2">
                  <c:v>19.8</c:v>
                </c:pt>
                <c:pt idx="3">
                  <c:v>14.1</c:v>
                </c:pt>
                <c:pt idx="4">
                  <c:v/>
                </c:pt>
                <c:pt idx="5">
                  <c:v>11.5</c:v>
                </c:pt>
                <c:pt idx="6">
                  <c:v>12.5</c:v>
                </c:pt>
                <c:pt idx="7">
                  <c:v>15.7</c:v>
                </c:pt>
                <c:pt idx="8">
                  <c:v>29.5</c:v>
                </c:pt>
                <c:pt idx="9">
                  <c:v/>
                </c:pt>
                <c:pt idx="10">
                  <c:v>14.5</c:v>
                </c:pt>
                <c:pt idx="11">
                  <c:v>18.3</c:v>
                </c:pt>
                <c:pt idx="12">
                  <c:v>18.0</c:v>
                </c:pt>
              </c:numCache>
            </c:numRef>
          </c:val>
        </c:ser>
        <c:dLbls>
          <c:showLegendKey val="0"/>
          <c:showVal val="0"/>
          <c:showCatName val="0"/>
          <c:showSerName val="0"/>
          <c:showPercent val="0"/>
          <c:showBubbleSize val="0"/>
        </c:dLbls>
        <c:gapWidth val="31"/>
        <c:overlap val="100"/>
        <c:axId val="199813024"/>
        <c:axId val="199813808"/>
      </c:barChart>
      <c:catAx>
        <c:axId val="199813024"/>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99813808"/>
        <c:crosses val="autoZero"/>
        <c:auto val="1"/>
        <c:lblAlgn val="ctr"/>
        <c:lblOffset val="100"/>
        <c:noMultiLvlLbl val="0"/>
      </c:catAx>
      <c:valAx>
        <c:axId val="199813808"/>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9981302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49.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Sheet1!$A$2:$A$10</c:f>
              <c:numCache>
                <c:formatCode>General</c:formatCode>
                <c:ptCount val="13"/>
                <c:pt idx="0">
                  <c:v>1999</c:v>
                </c:pt>
                <c:pt idx="1">
                  <c:v>2001</c:v>
                </c:pt>
                <c:pt idx="2">
                  <c:v>2003</c:v>
                </c:pt>
                <c:pt idx="3">
                  <c:v>2005</c:v>
                </c:pt>
                <c:pt idx="4">
                  <c:v>2007</c:v>
                </c:pt>
                <c:pt idx="5">
                  <c:v>2009</c:v>
                </c:pt>
                <c:pt idx="6">
                  <c:v>2011</c:v>
                </c:pt>
                <c:pt idx="7">
                  <c:v>2013</c:v>
                </c:pt>
                <c:pt idx="8">
                  <c:v>2015</c:v>
                </c:pt>
              </c:numCache>
            </c:numRef>
          </c:cat>
          <c:val>
            <c:numRef>
              <c:f>Sheet1!$B$2:$B$10</c:f>
              <c:numCache>
                <c:formatCode>General</c:formatCode>
                <c:ptCount val="13"/>
                <c:pt idx="0">
                  <c:v>37.6</c:v>
                </c:pt>
                <c:pt idx="1">
                  <c:v>30.4</c:v>
                </c:pt>
                <c:pt idx="2">
                  <c:v>27.8</c:v>
                </c:pt>
                <c:pt idx="3">
                  <c:v>26.6</c:v>
                </c:pt>
                <c:pt idx="4">
                  <c:v>26.0</c:v>
                </c:pt>
                <c:pt idx="5">
                  <c:v>24.8</c:v>
                </c:pt>
                <c:pt idx="6">
                  <c:v>25.0</c:v>
                </c:pt>
                <c:pt idx="7">
                  <c:v>22.5</c:v>
                </c:pt>
                <c:pt idx="8">
                  <c:v>17.1</c:v>
                </c:pt>
              </c:numCache>
            </c:numRef>
          </c:val>
          <c:smooth val="0"/>
        </c:ser>
        <c:dLbls>
          <c:showLegendKey val="0"/>
          <c:showVal val="0"/>
          <c:showCatName val="0"/>
          <c:showSerName val="0"/>
          <c:showPercent val="0"/>
          <c:showBubbleSize val="0"/>
        </c:dLbls>
        <c:marker val="1"/>
        <c:smooth val="0"/>
        <c:axId val="127258232"/>
        <c:axId val="279162976"/>
      </c:lineChart>
      <c:catAx>
        <c:axId val="127258232"/>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162976"/>
        <c:crosses val="autoZero"/>
        <c:auto val="1"/>
        <c:lblAlgn val="ctr"/>
        <c:lblOffset val="100"/>
        <c:noMultiLvlLbl val="0"/>
      </c:catAx>
      <c:valAx>
        <c:axId val="27916297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27258232"/>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4a.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15.6</c:v>
                </c:pt>
                <c:pt idx="1">
                  <c:v/>
                </c:pt>
                <c:pt idx="2">
                  <c:v>17.1</c:v>
                </c:pt>
                <c:pt idx="3">
                  <c:v>13.6</c:v>
                </c:pt>
                <c:pt idx="4">
                  <c:v/>
                </c:pt>
                <c:pt idx="5">
                  <c:v>10.4</c:v>
                </c:pt>
                <c:pt idx="6">
                  <c:v>11.7</c:v>
                </c:pt>
                <c:pt idx="7">
                  <c:v>13.3</c:v>
                </c:pt>
                <c:pt idx="8">
                  <c:v>27.2</c:v>
                </c:pt>
                <c:pt idx="9">
                  <c:v/>
                </c:pt>
                <c:pt idx="10">
                  <c:v>14.1</c:v>
                </c:pt>
                <c:pt idx="11">
                  <c:v>16.2</c:v>
                </c:pt>
                <c:pt idx="12">
                  <c:v>15.7</c:v>
                </c:pt>
              </c:numCache>
            </c:numRef>
          </c:val>
        </c:ser>
        <c:dLbls>
          <c:showLegendKey val="0"/>
          <c:showVal val="0"/>
          <c:showCatName val="0"/>
          <c:showSerName val="0"/>
          <c:showPercent val="0"/>
          <c:showBubbleSize val="0"/>
        </c:dLbls>
        <c:gapWidth val="31"/>
        <c:overlap val="100"/>
        <c:axId val="199813024"/>
        <c:axId val="199813808"/>
      </c:barChart>
      <c:catAx>
        <c:axId val="199813024"/>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99813808"/>
        <c:crosses val="autoZero"/>
        <c:auto val="1"/>
        <c:lblAlgn val="ctr"/>
        <c:lblOffset val="100"/>
        <c:noMultiLvlLbl val="0"/>
      </c:catAx>
      <c:valAx>
        <c:axId val="199813808"/>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9981302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4b.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Sheet1!$A$2:$A$10</c:f>
              <c:numCache>
                <c:formatCode>General</c:formatCode>
                <c:ptCount val="13"/>
                <c:pt idx="0">
                  <c:v>1999</c:v>
                </c:pt>
                <c:pt idx="1">
                  <c:v>2001</c:v>
                </c:pt>
                <c:pt idx="2">
                  <c:v>2003</c:v>
                </c:pt>
                <c:pt idx="3">
                  <c:v>2005</c:v>
                </c:pt>
                <c:pt idx="4">
                  <c:v>2007</c:v>
                </c:pt>
                <c:pt idx="5">
                  <c:v>2009</c:v>
                </c:pt>
                <c:pt idx="6">
                  <c:v>2011</c:v>
                </c:pt>
                <c:pt idx="7">
                  <c:v>2013</c:v>
                </c:pt>
                <c:pt idx="8">
                  <c:v>2015</c:v>
                </c:pt>
              </c:numCache>
            </c:numRef>
          </c:cat>
          <c:val>
            <c:numRef>
              <c:f>Sheet1!$B$2:$B$10</c:f>
              <c:numCache>
                <c:formatCode>General</c:formatCode>
                <c:ptCount val="13"/>
                <c:pt idx="0">
                  <c:v>37.0</c:v>
                </c:pt>
                <c:pt idx="1">
                  <c:v>28.8</c:v>
                </c:pt>
                <c:pt idx="2">
                  <c:v>27.0</c:v>
                </c:pt>
                <c:pt idx="3">
                  <c:v>25.1</c:v>
                </c:pt>
                <c:pt idx="4">
                  <c:v>24.5</c:v>
                </c:pt>
                <c:pt idx="5">
                  <c:v>23.0</c:v>
                </c:pt>
                <c:pt idx="6">
                  <c:v>22.8</c:v>
                </c:pt>
                <c:pt idx="7">
                  <c:v>20.3</c:v>
                </c:pt>
                <c:pt idx="8">
                  <c:v>15.6</c:v>
                </c:pt>
              </c:numCache>
            </c:numRef>
          </c:val>
          <c:smooth val="0"/>
        </c:ser>
        <c:dLbls>
          <c:showLegendKey val="0"/>
          <c:showVal val="0"/>
          <c:showCatName val="0"/>
          <c:showSerName val="0"/>
          <c:showPercent val="0"/>
          <c:showBubbleSize val="0"/>
        </c:dLbls>
        <c:marker val="1"/>
        <c:smooth val="0"/>
        <c:axId val="127258232"/>
        <c:axId val="279162976"/>
      </c:lineChart>
      <c:catAx>
        <c:axId val="127258232"/>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162976"/>
        <c:crosses val="autoZero"/>
        <c:auto val="1"/>
        <c:lblAlgn val="ctr"/>
        <c:lblOffset val="100"/>
        <c:noMultiLvlLbl val="0"/>
      </c:catAx>
      <c:valAx>
        <c:axId val="27916297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27258232"/>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4c.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72.6</c:v>
                </c:pt>
                <c:pt idx="1">
                  <c:v/>
                </c:pt>
                <c:pt idx="2">
                  <c:v>69.7</c:v>
                </c:pt>
                <c:pt idx="3">
                  <c:v>75.5</c:v>
                </c:pt>
                <c:pt idx="4">
                  <c:v/>
                </c:pt>
                <c:pt idx="5">
                  <c:v>75.7</c:v>
                </c:pt>
                <c:pt idx="6">
                  <c:v>74.5</c:v>
                </c:pt>
                <c:pt idx="7">
                  <c:v>72.9</c:v>
                </c:pt>
                <c:pt idx="8">
                  <c:v>67.4</c:v>
                </c:pt>
                <c:pt idx="9">
                  <c:v/>
                </c:pt>
                <c:pt idx="10">
                  <c:v>76.3</c:v>
                </c:pt>
                <c:pt idx="11">
                  <c:v>69.1</c:v>
                </c:pt>
                <c:pt idx="12">
                  <c:v>70.8</c:v>
                </c:pt>
              </c:numCache>
            </c:numRef>
          </c:val>
        </c:ser>
        <c:dLbls>
          <c:showLegendKey val="0"/>
          <c:showVal val="0"/>
          <c:showCatName val="0"/>
          <c:showSerName val="0"/>
          <c:showPercent val="0"/>
          <c:showBubbleSize val="0"/>
        </c:dLbls>
        <c:gapWidth val="31"/>
        <c:overlap val="100"/>
        <c:axId val="199813024"/>
        <c:axId val="199813808"/>
      </c:barChart>
      <c:catAx>
        <c:axId val="199813024"/>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99813808"/>
        <c:crosses val="autoZero"/>
        <c:auto val="1"/>
        <c:lblAlgn val="ctr"/>
        <c:lblOffset val="100"/>
        <c:noMultiLvlLbl val="0"/>
      </c:catAx>
      <c:valAx>
        <c:axId val="199813808"/>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9981302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4d.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84.6</c:v>
                </c:pt>
                <c:pt idx="1">
                  <c:v/>
                </c:pt>
                <c:pt idx="2">
                  <c:v>83.0</c:v>
                </c:pt>
                <c:pt idx="3">
                  <c:v>86.6</c:v>
                </c:pt>
                <c:pt idx="4">
                  <c:v/>
                </c:pt>
                <c:pt idx="5">
                  <c:v>89.8</c:v>
                </c:pt>
                <c:pt idx="6">
                  <c:v>88.9</c:v>
                </c:pt>
                <c:pt idx="7">
                  <c:v>85.9</c:v>
                </c:pt>
                <c:pt idx="8">
                  <c:v>73.1</c:v>
                </c:pt>
                <c:pt idx="9">
                  <c:v/>
                </c:pt>
                <c:pt idx="10">
                  <c:v>87.0</c:v>
                </c:pt>
                <c:pt idx="11">
                  <c:v>84.3</c:v>
                </c:pt>
                <c:pt idx="12">
                  <c:v>83.6</c:v>
                </c:pt>
              </c:numCache>
            </c:numRef>
          </c:val>
        </c:ser>
        <c:dLbls>
          <c:showLegendKey val="0"/>
          <c:showVal val="0"/>
          <c:showCatName val="0"/>
          <c:showSerName val="0"/>
          <c:showPercent val="0"/>
          <c:showBubbleSize val="0"/>
        </c:dLbls>
        <c:gapWidth val="31"/>
        <c:overlap val="100"/>
        <c:axId val="199813024"/>
        <c:axId val="199813808"/>
      </c:barChart>
      <c:catAx>
        <c:axId val="199813024"/>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99813808"/>
        <c:crosses val="autoZero"/>
        <c:auto val="1"/>
        <c:lblAlgn val="ctr"/>
        <c:lblOffset val="100"/>
        <c:noMultiLvlLbl val="0"/>
      </c:catAx>
      <c:valAx>
        <c:axId val="199813808"/>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9981302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4e.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Sheet1!$A$2:$A$10</c:f>
              <c:numCache>
                <c:formatCode>General</c:formatCode>
                <c:ptCount val="13"/>
                <c:pt idx="0">
                  <c:v>1999</c:v>
                </c:pt>
                <c:pt idx="1">
                  <c:v>2001</c:v>
                </c:pt>
                <c:pt idx="2">
                  <c:v>2003</c:v>
                </c:pt>
                <c:pt idx="3">
                  <c:v>2005</c:v>
                </c:pt>
                <c:pt idx="4">
                  <c:v>2007</c:v>
                </c:pt>
                <c:pt idx="5">
                  <c:v>2009</c:v>
                </c:pt>
                <c:pt idx="6">
                  <c:v>2011</c:v>
                </c:pt>
                <c:pt idx="7">
                  <c:v>2013</c:v>
                </c:pt>
                <c:pt idx="8">
                  <c:v>2015</c:v>
                </c:pt>
              </c:numCache>
            </c:numRef>
          </c:cat>
          <c:val>
            <c:numRef>
              <c:f>Sheet1!$B$2:$B$10</c:f>
              <c:numCache>
                <c:formatCode>General</c:formatCode>
                <c:ptCount val="13"/>
                <c:pt idx="0">
                  <c:v>63.0</c:v>
                </c:pt>
                <c:pt idx="1">
                  <c:v>71.0</c:v>
                </c:pt>
                <c:pt idx="2">
                  <c:v>73.4</c:v>
                </c:pt>
                <c:pt idx="3">
                  <c:v>74.8</c:v>
                </c:pt>
                <c:pt idx="4">
                  <c:v>75.4</c:v>
                </c:pt>
                <c:pt idx="5">
                  <c:v>76.8</c:v>
                </c:pt>
                <c:pt idx="6">
                  <c:v>76.5</c:v>
                </c:pt>
                <c:pt idx="7">
                  <c:v>79.7</c:v>
                </c:pt>
                <c:pt idx="8">
                  <c:v>84.6</c:v>
                </c:pt>
              </c:numCache>
            </c:numRef>
          </c:val>
          <c:smooth val="0"/>
        </c:ser>
        <c:dLbls>
          <c:showLegendKey val="0"/>
          <c:showVal val="0"/>
          <c:showCatName val="0"/>
          <c:showSerName val="0"/>
          <c:showPercent val="0"/>
          <c:showBubbleSize val="0"/>
        </c:dLbls>
        <c:marker val="1"/>
        <c:smooth val="0"/>
        <c:axId val="127258232"/>
        <c:axId val="279162976"/>
      </c:lineChart>
      <c:catAx>
        <c:axId val="127258232"/>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162976"/>
        <c:crosses val="autoZero"/>
        <c:auto val="1"/>
        <c:lblAlgn val="ctr"/>
        <c:lblOffset val="100"/>
        <c:noMultiLvlLbl val="0"/>
      </c:catAx>
      <c:valAx>
        <c:axId val="27916297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27258232"/>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4f.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85.9</c:v>
                </c:pt>
                <c:pt idx="1">
                  <c:v/>
                </c:pt>
                <c:pt idx="2">
                  <c:v>85.2</c:v>
                </c:pt>
                <c:pt idx="3">
                  <c:v>87.0</c:v>
                </c:pt>
                <c:pt idx="4">
                  <c:v/>
                </c:pt>
                <c:pt idx="5">
                  <c:v>90.8</c:v>
                </c:pt>
                <c:pt idx="6">
                  <c:v>89.0</c:v>
                </c:pt>
                <c:pt idx="7">
                  <c:v>88.0</c:v>
                </c:pt>
                <c:pt idx="8">
                  <c:v>75.3</c:v>
                </c:pt>
                <c:pt idx="9">
                  <c:v/>
                </c:pt>
                <c:pt idx="10">
                  <c:v>87.3</c:v>
                </c:pt>
                <c:pt idx="11">
                  <c:v>86.3</c:v>
                </c:pt>
                <c:pt idx="12">
                  <c:v>85.4</c:v>
                </c:pt>
              </c:numCache>
            </c:numRef>
          </c:val>
        </c:ser>
        <c:dLbls>
          <c:showLegendKey val="0"/>
          <c:showVal val="0"/>
          <c:showCatName val="0"/>
          <c:showSerName val="0"/>
          <c:showPercent val="0"/>
          <c:showBubbleSize val="0"/>
        </c:dLbls>
        <c:gapWidth val="31"/>
        <c:overlap val="100"/>
        <c:axId val="199813024"/>
        <c:axId val="199813808"/>
      </c:barChart>
      <c:catAx>
        <c:axId val="199813024"/>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99813808"/>
        <c:crosses val="autoZero"/>
        <c:auto val="1"/>
        <c:lblAlgn val="ctr"/>
        <c:lblOffset val="100"/>
        <c:noMultiLvlLbl val="0"/>
      </c:catAx>
      <c:valAx>
        <c:axId val="199813808"/>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9981302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5.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6.3</c:v>
                </c:pt>
                <c:pt idx="1">
                  <c:v/>
                </c:pt>
                <c:pt idx="2">
                  <c:v>7.1</c:v>
                </c:pt>
                <c:pt idx="3">
                  <c:v>4.9</c:v>
                </c:pt>
                <c:pt idx="4">
                  <c:v/>
                </c:pt>
                <c:pt idx="5">
                  <c:v>7.0</c:v>
                </c:pt>
                <c:pt idx="6">
                  <c:v>4.7</c:v>
                </c:pt>
                <c:pt idx="7">
                  <c:v>3.7</c:v>
                </c:pt>
                <c:pt idx="8">
                  <c:v>8.9</c:v>
                </c:pt>
                <c:pt idx="9">
                  <c:v/>
                </c:pt>
                <c:pt idx="10">
                  <c:v>8.2</c:v>
                </c:pt>
                <c:pt idx="11">
                  <c:v>8.7</c:v>
                </c:pt>
                <c:pt idx="12">
                  <c:v>3.8</c:v>
                </c:pt>
              </c:numCache>
            </c:numRef>
          </c:val>
        </c:ser>
        <c:dLbls>
          <c:showLegendKey val="0"/>
          <c:showVal val="0"/>
          <c:showCatName val="0"/>
          <c:showSerName val="0"/>
          <c:showPercent val="0"/>
          <c:showBubbleSize val="0"/>
        </c:dLbls>
        <c:gapWidth val="31"/>
        <c:overlap val="100"/>
        <c:axId val="199813024"/>
        <c:axId val="199813808"/>
      </c:barChart>
      <c:catAx>
        <c:axId val="199813024"/>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99813808"/>
        <c:crosses val="autoZero"/>
        <c:auto val="1"/>
        <c:lblAlgn val="ctr"/>
        <c:lblOffset val="100"/>
        <c:noMultiLvlLbl val="0"/>
      </c:catAx>
      <c:valAx>
        <c:axId val="199813808"/>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9981302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50.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Sheet1!$A$2:$A$10</c:f>
              <c:numCache>
                <c:formatCode>General</c:formatCode>
                <c:ptCount val="13"/>
                <c:pt idx="0">
                  <c:v>1999</c:v>
                </c:pt>
                <c:pt idx="1">
                  <c:v>2001</c:v>
                </c:pt>
                <c:pt idx="2">
                  <c:v>2003</c:v>
                </c:pt>
                <c:pt idx="3">
                  <c:v>2005</c:v>
                </c:pt>
                <c:pt idx="4">
                  <c:v>2007</c:v>
                </c:pt>
                <c:pt idx="5">
                  <c:v>2009</c:v>
                </c:pt>
                <c:pt idx="6">
                  <c:v>2011</c:v>
                </c:pt>
                <c:pt idx="7">
                  <c:v>2013</c:v>
                </c:pt>
                <c:pt idx="8">
                  <c:v>2015</c:v>
                </c:pt>
              </c:numCache>
            </c:numRef>
          </c:cat>
          <c:val>
            <c:numRef>
              <c:f>Sheet1!$B$2:$B$10</c:f>
              <c:numCache>
                <c:formatCode>General</c:formatCode>
                <c:ptCount val="13"/>
                <c:pt idx="0">
                  <c:v>63.4</c:v>
                </c:pt>
                <c:pt idx="1">
                  <c:v>72.2</c:v>
                </c:pt>
                <c:pt idx="2">
                  <c:v>73.9</c:v>
                </c:pt>
                <c:pt idx="3">
                  <c:v>76.0</c:v>
                </c:pt>
                <c:pt idx="4">
                  <c:v>76.6</c:v>
                </c:pt>
                <c:pt idx="5">
                  <c:v>78.1</c:v>
                </c:pt>
                <c:pt idx="6">
                  <c:v>78.1</c:v>
                </c:pt>
                <c:pt idx="7">
                  <c:v>81.6</c:v>
                </c:pt>
                <c:pt idx="8">
                  <c:v>85.9</c:v>
                </c:pt>
              </c:numCache>
            </c:numRef>
          </c:val>
          <c:smooth val="0"/>
        </c:ser>
        <c:dLbls>
          <c:showLegendKey val="0"/>
          <c:showVal val="0"/>
          <c:showCatName val="0"/>
          <c:showSerName val="0"/>
          <c:showPercent val="0"/>
          <c:showBubbleSize val="0"/>
        </c:dLbls>
        <c:marker val="1"/>
        <c:smooth val="0"/>
        <c:axId val="127258232"/>
        <c:axId val="279162976"/>
      </c:lineChart>
      <c:catAx>
        <c:axId val="127258232"/>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162976"/>
        <c:crosses val="autoZero"/>
        <c:auto val="1"/>
        <c:lblAlgn val="ctr"/>
        <c:lblOffset val="100"/>
        <c:noMultiLvlLbl val="0"/>
      </c:catAx>
      <c:valAx>
        <c:axId val="27916297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27258232"/>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51.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58.8</c:v>
                </c:pt>
                <c:pt idx="1">
                  <c:v/>
                </c:pt>
                <c:pt idx="2">
                  <c:v>55.2</c:v>
                </c:pt>
                <c:pt idx="3">
                  <c:v>62.4</c:v>
                </c:pt>
                <c:pt idx="4">
                  <c:v/>
                </c:pt>
                <c:pt idx="5">
                  <c:v>46.8</c:v>
                </c:pt>
                <c:pt idx="6">
                  <c:v>58.4</c:v>
                </c:pt>
                <c:pt idx="7">
                  <c:v>63.6</c:v>
                </c:pt>
                <c:pt idx="8">
                  <c:v>69.4</c:v>
                </c:pt>
                <c:pt idx="9">
                  <c:v/>
                </c:pt>
                <c:pt idx="10">
                  <c:v>50.4</c:v>
                </c:pt>
                <c:pt idx="11">
                  <c:v>61.3</c:v>
                </c:pt>
                <c:pt idx="12">
                  <c:v>63.2</c:v>
                </c:pt>
              </c:numCache>
            </c:numRef>
          </c:val>
        </c:ser>
        <c:dLbls>
          <c:showLegendKey val="0"/>
          <c:showVal val="0"/>
          <c:showCatName val="0"/>
          <c:showSerName val="0"/>
          <c:showPercent val="0"/>
          <c:showBubbleSize val="0"/>
        </c:dLbls>
        <c:gapWidth val="31"/>
        <c:overlap val="100"/>
        <c:axId val="199813024"/>
        <c:axId val="199813808"/>
      </c:barChart>
      <c:catAx>
        <c:axId val="199813024"/>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99813808"/>
        <c:crosses val="autoZero"/>
        <c:auto val="1"/>
        <c:lblAlgn val="ctr"/>
        <c:lblOffset val="100"/>
        <c:noMultiLvlLbl val="0"/>
      </c:catAx>
      <c:valAx>
        <c:axId val="199813808"/>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9981302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52.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Sheet1!$A$2:$A$10</c:f>
              <c:numCache>
                <c:formatCode>General</c:formatCode>
                <c:ptCount val="13"/>
                <c:pt idx="0">
                  <c:v>1999</c:v>
                </c:pt>
                <c:pt idx="1">
                  <c:v>2001</c:v>
                </c:pt>
                <c:pt idx="2">
                  <c:v>2003</c:v>
                </c:pt>
                <c:pt idx="3">
                  <c:v>2005</c:v>
                </c:pt>
                <c:pt idx="4">
                  <c:v>2007</c:v>
                </c:pt>
                <c:pt idx="5">
                  <c:v>2009</c:v>
                </c:pt>
                <c:pt idx="6">
                  <c:v>2011</c:v>
                </c:pt>
                <c:pt idx="7">
                  <c:v>2013</c:v>
                </c:pt>
                <c:pt idx="8">
                  <c:v>2015</c:v>
                </c:pt>
              </c:numCache>
            </c:numRef>
          </c:cat>
          <c:val>
            <c:numRef>
              <c:f>Sheet1!$B$2:$B$10</c:f>
              <c:numCache>
                <c:formatCode>General</c:formatCode>
                <c:ptCount val="13"/>
                <c:pt idx="0">
                  <c:v>80.9</c:v>
                </c:pt>
                <c:pt idx="1">
                  <c:v>77.6</c:v>
                </c:pt>
                <c:pt idx="2">
                  <c:v>78.5</c:v>
                </c:pt>
                <c:pt idx="3">
                  <c:v>75.8</c:v>
                </c:pt>
                <c:pt idx="4">
                  <c:v>75.8</c:v>
                </c:pt>
                <c:pt idx="5">
                  <c:v>71.0</c:v>
                </c:pt>
                <c:pt idx="6">
                  <c:v>72.0</c:v>
                </c:pt>
                <c:pt idx="7">
                  <c:v>65.2</c:v>
                </c:pt>
                <c:pt idx="8">
                  <c:v>58.8</c:v>
                </c:pt>
              </c:numCache>
            </c:numRef>
          </c:val>
          <c:smooth val="0"/>
        </c:ser>
        <c:dLbls>
          <c:showLegendKey val="0"/>
          <c:showVal val="0"/>
          <c:showCatName val="0"/>
          <c:showSerName val="0"/>
          <c:showPercent val="0"/>
          <c:showBubbleSize val="0"/>
        </c:dLbls>
        <c:marker val="1"/>
        <c:smooth val="0"/>
        <c:axId val="127258232"/>
        <c:axId val="279162976"/>
      </c:lineChart>
      <c:catAx>
        <c:axId val="127258232"/>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162976"/>
        <c:crosses val="autoZero"/>
        <c:auto val="1"/>
        <c:lblAlgn val="ctr"/>
        <c:lblOffset val="100"/>
        <c:noMultiLvlLbl val="0"/>
      </c:catAx>
      <c:valAx>
        <c:axId val="27916297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27258232"/>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53.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15.3</c:v>
                </c:pt>
                <c:pt idx="1">
                  <c:v/>
                </c:pt>
                <c:pt idx="2">
                  <c:v>16.2</c:v>
                </c:pt>
                <c:pt idx="3">
                  <c:v>14.0</c:v>
                </c:pt>
                <c:pt idx="4">
                  <c:v/>
                </c:pt>
                <c:pt idx="5">
                  <c:v>18.7</c:v>
                </c:pt>
                <c:pt idx="6">
                  <c:v>14.9</c:v>
                </c:pt>
                <c:pt idx="7">
                  <c:v>14.1</c:v>
                </c:pt>
                <c:pt idx="8">
                  <c:v>11.2</c:v>
                </c:pt>
                <c:pt idx="9">
                  <c:v/>
                </c:pt>
                <c:pt idx="10">
                  <c:v>15.4</c:v>
                </c:pt>
                <c:pt idx="11">
                  <c:v>16.5</c:v>
                </c:pt>
                <c:pt idx="12">
                  <c:v>13.8</c:v>
                </c:pt>
              </c:numCache>
            </c:numRef>
          </c:val>
        </c:ser>
        <c:dLbls>
          <c:showLegendKey val="0"/>
          <c:showVal val="0"/>
          <c:showCatName val="0"/>
          <c:showSerName val="0"/>
          <c:showPercent val="0"/>
          <c:showBubbleSize val="0"/>
        </c:dLbls>
        <c:gapWidth val="31"/>
        <c:overlap val="100"/>
        <c:axId val="199813024"/>
        <c:axId val="199813808"/>
      </c:barChart>
      <c:catAx>
        <c:axId val="199813024"/>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99813808"/>
        <c:crosses val="autoZero"/>
        <c:auto val="1"/>
        <c:lblAlgn val="ctr"/>
        <c:lblOffset val="100"/>
        <c:noMultiLvlLbl val="0"/>
      </c:catAx>
      <c:valAx>
        <c:axId val="199813808"/>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9981302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54.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Sheet1!$A$2:$A$10</c:f>
              <c:numCache>
                <c:formatCode>General</c:formatCode>
                <c:ptCount val="13"/>
                <c:pt idx="0">
                  <c:v>1999</c:v>
                </c:pt>
                <c:pt idx="1">
                  <c:v>2001</c:v>
                </c:pt>
                <c:pt idx="2">
                  <c:v>2003</c:v>
                </c:pt>
                <c:pt idx="3">
                  <c:v>2005</c:v>
                </c:pt>
                <c:pt idx="4">
                  <c:v>2007</c:v>
                </c:pt>
                <c:pt idx="5">
                  <c:v>2009</c:v>
                </c:pt>
                <c:pt idx="6">
                  <c:v>2011</c:v>
                </c:pt>
                <c:pt idx="7">
                  <c:v>2013</c:v>
                </c:pt>
                <c:pt idx="8">
                  <c:v>2015</c:v>
                </c:pt>
              </c:numCache>
            </c:numRef>
          </c:cat>
          <c:val>
            <c:numRef>
              <c:f>Sheet1!$B$2:$B$10</c:f>
              <c:numCache>
                <c:formatCode>General</c:formatCode>
                <c:ptCount val="13"/>
                <c:pt idx="0">
                  <c:v>31.8</c:v>
                </c:pt>
                <c:pt idx="1">
                  <c:v>28.8</c:v>
                </c:pt>
                <c:pt idx="2">
                  <c:v>30.3</c:v>
                </c:pt>
                <c:pt idx="3">
                  <c:v>27.2</c:v>
                </c:pt>
                <c:pt idx="4">
                  <c:v>24.9</c:v>
                </c:pt>
                <c:pt idx="5">
                  <c:v>23.5</c:v>
                </c:pt>
                <c:pt idx="6">
                  <c:v>22.7</c:v>
                </c:pt>
                <c:pt idx="7">
                  <c:v>19.8</c:v>
                </c:pt>
                <c:pt idx="8">
                  <c:v>15.3</c:v>
                </c:pt>
              </c:numCache>
            </c:numRef>
          </c:val>
          <c:smooth val="0"/>
        </c:ser>
        <c:dLbls>
          <c:showLegendKey val="0"/>
          <c:showVal val="0"/>
          <c:showCatName val="0"/>
          <c:showSerName val="0"/>
          <c:showPercent val="0"/>
          <c:showBubbleSize val="0"/>
        </c:dLbls>
        <c:marker val="1"/>
        <c:smooth val="0"/>
        <c:axId val="127258232"/>
        <c:axId val="279162976"/>
      </c:lineChart>
      <c:catAx>
        <c:axId val="127258232"/>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162976"/>
        <c:crosses val="autoZero"/>
        <c:auto val="1"/>
        <c:lblAlgn val="ctr"/>
        <c:lblOffset val="100"/>
        <c:noMultiLvlLbl val="0"/>
      </c:catAx>
      <c:valAx>
        <c:axId val="27916297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27258232"/>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55.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31.4</c:v>
                </c:pt>
                <c:pt idx="1">
                  <c:v/>
                </c:pt>
                <c:pt idx="2">
                  <c:v>27.4</c:v>
                </c:pt>
                <c:pt idx="3">
                  <c:v>35.6</c:v>
                </c:pt>
                <c:pt idx="4">
                  <c:v/>
                </c:pt>
                <c:pt idx="5">
                  <c:v>21.7</c:v>
                </c:pt>
                <c:pt idx="6">
                  <c:v>26.1</c:v>
                </c:pt>
                <c:pt idx="7">
                  <c:v>32.9</c:v>
                </c:pt>
                <c:pt idx="8">
                  <c:v>48.4</c:v>
                </c:pt>
                <c:pt idx="9">
                  <c:v/>
                </c:pt>
                <c:pt idx="10">
                  <c:v>24.2</c:v>
                </c:pt>
                <c:pt idx="11">
                  <c:v>35.9</c:v>
                </c:pt>
                <c:pt idx="12">
                  <c:v>34.7</c:v>
                </c:pt>
              </c:numCache>
            </c:numRef>
          </c:val>
        </c:ser>
        <c:dLbls>
          <c:showLegendKey val="0"/>
          <c:showVal val="0"/>
          <c:showCatName val="0"/>
          <c:showSerName val="0"/>
          <c:showPercent val="0"/>
          <c:showBubbleSize val="0"/>
        </c:dLbls>
        <c:gapWidth val="31"/>
        <c:overlap val="100"/>
        <c:axId val="199813024"/>
        <c:axId val="199813808"/>
      </c:barChart>
      <c:catAx>
        <c:axId val="199813024"/>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99813808"/>
        <c:crosses val="autoZero"/>
        <c:auto val="1"/>
        <c:lblAlgn val="ctr"/>
        <c:lblOffset val="100"/>
        <c:noMultiLvlLbl val="0"/>
      </c:catAx>
      <c:valAx>
        <c:axId val="199813808"/>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9981302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56.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Sheet1!$A$2:$A$10</c:f>
              <c:numCache>
                <c:formatCode>General</c:formatCode>
                <c:ptCount val="13"/>
                <c:pt idx="0">
                  <c:v>1999</c:v>
                </c:pt>
                <c:pt idx="1">
                  <c:v>2001</c:v>
                </c:pt>
                <c:pt idx="2">
                  <c:v>2003</c:v>
                </c:pt>
                <c:pt idx="3">
                  <c:v>2005</c:v>
                </c:pt>
                <c:pt idx="4">
                  <c:v>2007</c:v>
                </c:pt>
                <c:pt idx="5">
                  <c:v>2009</c:v>
                </c:pt>
                <c:pt idx="6">
                  <c:v>2011</c:v>
                </c:pt>
                <c:pt idx="7">
                  <c:v>2013</c:v>
                </c:pt>
                <c:pt idx="8">
                  <c:v>2015</c:v>
                </c:pt>
              </c:numCache>
            </c:numRef>
          </c:cat>
          <c:val>
            <c:numRef>
              <c:f>Sheet1!$B$2:$B$10</c:f>
              <c:numCache>
                <c:formatCode>General</c:formatCode>
                <c:ptCount val="13"/>
                <c:pt idx="0">
                  <c:v>46.9</c:v>
                </c:pt>
                <c:pt idx="1">
                  <c:v>46.4</c:v>
                </c:pt>
                <c:pt idx="2">
                  <c:v>45.4</c:v>
                </c:pt>
                <c:pt idx="3">
                  <c:v>43.1</c:v>
                </c:pt>
                <c:pt idx="4">
                  <c:v>45.2</c:v>
                </c:pt>
                <c:pt idx="5">
                  <c:v>43.7</c:v>
                </c:pt>
                <c:pt idx="6">
                  <c:v>40.4</c:v>
                </c:pt>
                <c:pt idx="7">
                  <c:v>36.3</c:v>
                </c:pt>
                <c:pt idx="8">
                  <c:v>31.4</c:v>
                </c:pt>
              </c:numCache>
            </c:numRef>
          </c:val>
          <c:smooth val="0"/>
        </c:ser>
        <c:dLbls>
          <c:showLegendKey val="0"/>
          <c:showVal val="0"/>
          <c:showCatName val="0"/>
          <c:showSerName val="0"/>
          <c:showPercent val="0"/>
          <c:showBubbleSize val="0"/>
        </c:dLbls>
        <c:marker val="1"/>
        <c:smooth val="0"/>
        <c:axId val="127258232"/>
        <c:axId val="279162976"/>
      </c:lineChart>
      <c:catAx>
        <c:axId val="127258232"/>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162976"/>
        <c:crosses val="autoZero"/>
        <c:auto val="1"/>
        <c:lblAlgn val="ctr"/>
        <c:lblOffset val="100"/>
        <c:noMultiLvlLbl val="0"/>
      </c:catAx>
      <c:valAx>
        <c:axId val="27916297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27258232"/>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57.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14.8</c:v>
                </c:pt>
                <c:pt idx="1">
                  <c:v/>
                </c:pt>
                <c:pt idx="2">
                  <c:v>14.2</c:v>
                </c:pt>
                <c:pt idx="3">
                  <c:v>15.2</c:v>
                </c:pt>
                <c:pt idx="4">
                  <c:v/>
                </c:pt>
                <c:pt idx="5">
                  <c:v>7.9</c:v>
                </c:pt>
                <c:pt idx="6">
                  <c:v>12.1</c:v>
                </c:pt>
                <c:pt idx="7">
                  <c:v>15.2</c:v>
                </c:pt>
                <c:pt idx="8">
                  <c:v>26.0</c:v>
                </c:pt>
                <c:pt idx="9">
                  <c:v/>
                </c:pt>
                <c:pt idx="10">
                  <c:v>11.1</c:v>
                </c:pt>
                <c:pt idx="11">
                  <c:v>17.1</c:v>
                </c:pt>
                <c:pt idx="12">
                  <c:v>16.5</c:v>
                </c:pt>
              </c:numCache>
            </c:numRef>
          </c:val>
        </c:ser>
        <c:dLbls>
          <c:showLegendKey val="0"/>
          <c:showVal val="0"/>
          <c:showCatName val="0"/>
          <c:showSerName val="0"/>
          <c:showPercent val="0"/>
          <c:showBubbleSize val="0"/>
        </c:dLbls>
        <c:gapWidth val="31"/>
        <c:overlap val="100"/>
        <c:axId val="199813024"/>
        <c:axId val="199813808"/>
      </c:barChart>
      <c:catAx>
        <c:axId val="199813024"/>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99813808"/>
        <c:crosses val="autoZero"/>
        <c:auto val="1"/>
        <c:lblAlgn val="ctr"/>
        <c:lblOffset val="100"/>
        <c:noMultiLvlLbl val="0"/>
      </c:catAx>
      <c:valAx>
        <c:axId val="199813808"/>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9981302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58.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Sheet1!$A$2:$A$10</c:f>
              <c:numCache>
                <c:formatCode>General</c:formatCode>
                <c:ptCount val="13"/>
                <c:pt idx="0">
                  <c:v>1999</c:v>
                </c:pt>
                <c:pt idx="1">
                  <c:v>2001</c:v>
                </c:pt>
                <c:pt idx="2">
                  <c:v>2003</c:v>
                </c:pt>
                <c:pt idx="3">
                  <c:v>2005</c:v>
                </c:pt>
                <c:pt idx="4">
                  <c:v>2007</c:v>
                </c:pt>
                <c:pt idx="5">
                  <c:v>2009</c:v>
                </c:pt>
                <c:pt idx="6">
                  <c:v>2011</c:v>
                </c:pt>
                <c:pt idx="7">
                  <c:v>2013</c:v>
                </c:pt>
                <c:pt idx="8">
                  <c:v>2015</c:v>
                </c:pt>
              </c:numCache>
            </c:numRef>
          </c:cat>
          <c:val>
            <c:numRef>
              <c:f>Sheet1!$B$2:$B$10</c:f>
              <c:numCache>
                <c:formatCode>General</c:formatCode>
                <c:ptCount val="13"/>
                <c:pt idx="0">
                  <c:v>27.1</c:v>
                </c:pt>
                <c:pt idx="1">
                  <c:v>27.3</c:v>
                </c:pt>
                <c:pt idx="2">
                  <c:v>26.6</c:v>
                </c:pt>
                <c:pt idx="3">
                  <c:v>24.4</c:v>
                </c:pt>
                <c:pt idx="4">
                  <c:v>25.4</c:v>
                </c:pt>
                <c:pt idx="5">
                  <c:v>23.7</c:v>
                </c:pt>
                <c:pt idx="6">
                  <c:v>21.9</c:v>
                </c:pt>
                <c:pt idx="7">
                  <c:v>20.4</c:v>
                </c:pt>
                <c:pt idx="8">
                  <c:v>14.8</c:v>
                </c:pt>
              </c:numCache>
            </c:numRef>
          </c:val>
          <c:smooth val="0"/>
        </c:ser>
        <c:dLbls>
          <c:showLegendKey val="0"/>
          <c:showVal val="0"/>
          <c:showCatName val="0"/>
          <c:showSerName val="0"/>
          <c:showPercent val="0"/>
          <c:showBubbleSize val="0"/>
        </c:dLbls>
        <c:marker val="1"/>
        <c:smooth val="0"/>
        <c:axId val="127258232"/>
        <c:axId val="279162976"/>
      </c:lineChart>
      <c:catAx>
        <c:axId val="127258232"/>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162976"/>
        <c:crosses val="autoZero"/>
        <c:auto val="1"/>
        <c:lblAlgn val="ctr"/>
        <c:lblOffset val="100"/>
        <c:noMultiLvlLbl val="0"/>
      </c:catAx>
      <c:valAx>
        <c:axId val="27916297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27258232"/>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59.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3.4</c:v>
                </c:pt>
                <c:pt idx="1">
                  <c:v/>
                </c:pt>
                <c:pt idx="2">
                  <c:v>5.4</c:v>
                </c:pt>
                <c:pt idx="3">
                  <c:v>1.1</c:v>
                </c:pt>
                <c:pt idx="4">
                  <c:v/>
                </c:pt>
                <c:pt idx="5">
                  <c:v>1.8</c:v>
                </c:pt>
                <c:pt idx="6">
                  <c:v>2.7</c:v>
                </c:pt>
                <c:pt idx="7">
                  <c:v>2.7</c:v>
                </c:pt>
                <c:pt idx="8">
                  <c:v>6.0</c:v>
                </c:pt>
                <c:pt idx="9">
                  <c:v/>
                </c:pt>
                <c:pt idx="10">
                  <c:v>1.0</c:v>
                </c:pt>
                <c:pt idx="11">
                  <c:v>5.1</c:v>
                </c:pt>
                <c:pt idx="12">
                  <c:v>4.3</c:v>
                </c:pt>
              </c:numCache>
            </c:numRef>
          </c:val>
        </c:ser>
        <c:dLbls>
          <c:showLegendKey val="0"/>
          <c:showVal val="0"/>
          <c:showCatName val="0"/>
          <c:showSerName val="0"/>
          <c:showPercent val="0"/>
          <c:showBubbleSize val="0"/>
        </c:dLbls>
        <c:gapWidth val="31"/>
        <c:overlap val="100"/>
        <c:axId val="199813024"/>
        <c:axId val="199813808"/>
      </c:barChart>
      <c:catAx>
        <c:axId val="199813024"/>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99813808"/>
        <c:crosses val="autoZero"/>
        <c:auto val="1"/>
        <c:lblAlgn val="ctr"/>
        <c:lblOffset val="100"/>
        <c:noMultiLvlLbl val="0"/>
      </c:catAx>
      <c:valAx>
        <c:axId val="199813808"/>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9981302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5a.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Sheet1!$A$2:$A$3</c:f>
              <c:numCache>
                <c:formatCode>General</c:formatCode>
                <c:ptCount val="13"/>
                <c:pt idx="0">
                  <c:v>2013</c:v>
                </c:pt>
                <c:pt idx="1">
                  <c:v>2015</c:v>
                </c:pt>
              </c:numCache>
            </c:numRef>
          </c:cat>
          <c:val>
            <c:numRef>
              <c:f>Sheet1!$B$2:$B$3</c:f>
              <c:numCache>
                <c:formatCode>General</c:formatCode>
                <c:ptCount val="13"/>
                <c:pt idx="0">
                  <c:v>4.9</c:v>
                </c:pt>
                <c:pt idx="1">
                  <c:v>3.4</c:v>
                </c:pt>
              </c:numCache>
            </c:numRef>
          </c:val>
          <c:smooth val="0"/>
        </c:ser>
        <c:dLbls>
          <c:showLegendKey val="0"/>
          <c:showVal val="0"/>
          <c:showCatName val="0"/>
          <c:showSerName val="0"/>
          <c:showPercent val="0"/>
          <c:showBubbleSize val="0"/>
        </c:dLbls>
        <c:marker val="1"/>
        <c:smooth val="0"/>
        <c:axId val="127258232"/>
        <c:axId val="279162976"/>
      </c:lineChart>
      <c:catAx>
        <c:axId val="127258232"/>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162976"/>
        <c:crosses val="autoZero"/>
        <c:auto val="1"/>
        <c:lblAlgn val="ctr"/>
        <c:lblOffset val="100"/>
        <c:noMultiLvlLbl val="0"/>
      </c:catAx>
      <c:valAx>
        <c:axId val="27916297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27258232"/>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5b.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39.7</c:v>
                </c:pt>
                <c:pt idx="1">
                  <c:v/>
                </c:pt>
                <c:pt idx="2">
                  <c:v>30.6</c:v>
                </c:pt>
                <c:pt idx="3">
                  <c:v>47.2</c:v>
                </c:pt>
                <c:pt idx="4">
                  <c:v/>
                </c:pt>
                <c:pt idx="5">
                  <c:v>34.3</c:v>
                </c:pt>
                <c:pt idx="6">
                  <c:v>46.5</c:v>
                </c:pt>
                <c:pt idx="7">
                  <c:v>48.1</c:v>
                </c:pt>
                <c:pt idx="8">
                  <c:v>34.6</c:v>
                </c:pt>
                <c:pt idx="9">
                  <c:v/>
                </c:pt>
                <c:pt idx="10">
                  <c:v>39.9</c:v>
                </c:pt>
                <c:pt idx="11">
                  <c:v>38.9</c:v>
                </c:pt>
                <c:pt idx="12">
                  <c:v>41.9</c:v>
                </c:pt>
              </c:numCache>
            </c:numRef>
          </c:val>
        </c:ser>
        <c:dLbls>
          <c:showLegendKey val="0"/>
          <c:showVal val="0"/>
          <c:showCatName val="0"/>
          <c:showSerName val="0"/>
          <c:showPercent val="0"/>
          <c:showBubbleSize val="0"/>
        </c:dLbls>
        <c:gapWidth val="31"/>
        <c:overlap val="100"/>
        <c:axId val="199813024"/>
        <c:axId val="199813808"/>
      </c:barChart>
      <c:catAx>
        <c:axId val="199813024"/>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99813808"/>
        <c:crosses val="autoZero"/>
        <c:auto val="1"/>
        <c:lblAlgn val="ctr"/>
        <c:lblOffset val="100"/>
        <c:noMultiLvlLbl val="0"/>
      </c:catAx>
      <c:valAx>
        <c:axId val="199813808"/>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9981302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5c.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Sheet1!$A$2:$A$6</c:f>
              <c:numCache>
                <c:formatCode>General</c:formatCode>
                <c:ptCount val="13"/>
                <c:pt idx="0">
                  <c:v>2007</c:v>
                </c:pt>
                <c:pt idx="1">
                  <c:v>2009</c:v>
                </c:pt>
                <c:pt idx="2">
                  <c:v>2011</c:v>
                </c:pt>
                <c:pt idx="3">
                  <c:v>2013</c:v>
                </c:pt>
                <c:pt idx="4">
                  <c:v>2015</c:v>
                </c:pt>
              </c:numCache>
            </c:numRef>
          </c:cat>
          <c:val>
            <c:numRef>
              <c:f>Sheet1!$B$2:$B$6</c:f>
              <c:numCache>
                <c:formatCode>General</c:formatCode>
                <c:ptCount val="13"/>
                <c:pt idx="0">
                  <c:v>41.4</c:v>
                </c:pt>
                <c:pt idx="1">
                  <c:v>39.3</c:v>
                </c:pt>
                <c:pt idx="2">
                  <c:v>41.5</c:v>
                </c:pt>
                <c:pt idx="3">
                  <c:v>40.5</c:v>
                </c:pt>
                <c:pt idx="4">
                  <c:v>39.7</c:v>
                </c:pt>
              </c:numCache>
            </c:numRef>
          </c:val>
          <c:smooth val="0"/>
        </c:ser>
        <c:dLbls>
          <c:showLegendKey val="0"/>
          <c:showVal val="0"/>
          <c:showCatName val="0"/>
          <c:showSerName val="0"/>
          <c:showPercent val="0"/>
          <c:showBubbleSize val="0"/>
        </c:dLbls>
        <c:marker val="1"/>
        <c:smooth val="0"/>
        <c:axId val="127258232"/>
        <c:axId val="279162976"/>
      </c:lineChart>
      <c:catAx>
        <c:axId val="127258232"/>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162976"/>
        <c:crosses val="autoZero"/>
        <c:auto val="1"/>
        <c:lblAlgn val="ctr"/>
        <c:lblOffset val="100"/>
        <c:noMultiLvlLbl val="0"/>
      </c:catAx>
      <c:valAx>
        <c:axId val="27916297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27258232"/>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5d.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41.5</c:v>
                </c:pt>
                <c:pt idx="1">
                  <c:v/>
                </c:pt>
                <c:pt idx="2">
                  <c:v>41.6</c:v>
                </c:pt>
                <c:pt idx="3">
                  <c:v>40.9</c:v>
                </c:pt>
                <c:pt idx="4">
                  <c:v/>
                </c:pt>
                <c:pt idx="5">
                  <c:v>30.7</c:v>
                </c:pt>
                <c:pt idx="6">
                  <c:v>38.5</c:v>
                </c:pt>
                <c:pt idx="7">
                  <c:v>46.8</c:v>
                </c:pt>
                <c:pt idx="8">
                  <c:v>52.5</c:v>
                </c:pt>
                <c:pt idx="9">
                  <c:v/>
                </c:pt>
                <c:pt idx="10">
                  <c:v>49.0</c:v>
                </c:pt>
                <c:pt idx="11">
                  <c:v>43.8</c:v>
                </c:pt>
                <c:pt idx="12">
                  <c:v>37.2</c:v>
                </c:pt>
              </c:numCache>
            </c:numRef>
          </c:val>
        </c:ser>
        <c:dLbls>
          <c:showLegendKey val="0"/>
          <c:showVal val="0"/>
          <c:showCatName val="0"/>
          <c:showSerName val="0"/>
          <c:showPercent val="0"/>
          <c:showBubbleSize val="0"/>
        </c:dLbls>
        <c:gapWidth val="31"/>
        <c:overlap val="100"/>
        <c:axId val="199813024"/>
        <c:axId val="199813808"/>
      </c:barChart>
      <c:catAx>
        <c:axId val="199813024"/>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99813808"/>
        <c:crosses val="autoZero"/>
        <c:auto val="1"/>
        <c:lblAlgn val="ctr"/>
        <c:lblOffset val="100"/>
        <c:noMultiLvlLbl val="0"/>
      </c:catAx>
      <c:valAx>
        <c:axId val="199813808"/>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9981302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5e.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Sheet1!$A$2:$A$10</c:f>
              <c:numCache>
                <c:formatCode>General</c:formatCode>
                <c:ptCount val="13"/>
                <c:pt idx="0">
                  <c:v>1999</c:v>
                </c:pt>
                <c:pt idx="1">
                  <c:v>2001</c:v>
                </c:pt>
                <c:pt idx="2">
                  <c:v>2003</c:v>
                </c:pt>
                <c:pt idx="3">
                  <c:v>2005</c:v>
                </c:pt>
                <c:pt idx="4">
                  <c:v>2007</c:v>
                </c:pt>
                <c:pt idx="5">
                  <c:v>2009</c:v>
                </c:pt>
                <c:pt idx="6">
                  <c:v>2011</c:v>
                </c:pt>
                <c:pt idx="7">
                  <c:v>2013</c:v>
                </c:pt>
                <c:pt idx="8">
                  <c:v>2015</c:v>
                </c:pt>
              </c:numCache>
            </c:numRef>
          </c:cat>
          <c:val>
            <c:numRef>
              <c:f>Sheet1!$B$2:$B$10</c:f>
              <c:numCache>
                <c:formatCode>General</c:formatCode>
                <c:ptCount val="13"/>
                <c:pt idx="0">
                  <c:v>48.8</c:v>
                </c:pt>
                <c:pt idx="1">
                  <c:v>46.9</c:v>
                </c:pt>
                <c:pt idx="2">
                  <c:v>48.9</c:v>
                </c:pt>
                <c:pt idx="3">
                  <c:v>42.2</c:v>
                </c:pt>
                <c:pt idx="4">
                  <c:v>43.9</c:v>
                </c:pt>
                <c:pt idx="5">
                  <c:v>42.8</c:v>
                </c:pt>
                <c:pt idx="6">
                  <c:v>46.0</c:v>
                </c:pt>
                <c:pt idx="7">
                  <c:v>42.6</c:v>
                </c:pt>
                <c:pt idx="8">
                  <c:v>41.5</c:v>
                </c:pt>
              </c:numCache>
            </c:numRef>
          </c:val>
          <c:smooth val="0"/>
        </c:ser>
        <c:dLbls>
          <c:showLegendKey val="0"/>
          <c:showVal val="0"/>
          <c:showCatName val="0"/>
          <c:showSerName val="0"/>
          <c:showPercent val="0"/>
          <c:showBubbleSize val="0"/>
        </c:dLbls>
        <c:marker val="1"/>
        <c:smooth val="0"/>
        <c:axId val="127258232"/>
        <c:axId val="279162976"/>
      </c:lineChart>
      <c:catAx>
        <c:axId val="127258232"/>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162976"/>
        <c:crosses val="autoZero"/>
        <c:auto val="1"/>
        <c:lblAlgn val="ctr"/>
        <c:lblOffset val="100"/>
        <c:noMultiLvlLbl val="0"/>
      </c:catAx>
      <c:valAx>
        <c:axId val="27916297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27258232"/>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5f.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7.8</c:v>
                </c:pt>
                <c:pt idx="1">
                  <c:v/>
                </c:pt>
                <c:pt idx="2">
                  <c:v>10.4</c:v>
                </c:pt>
                <c:pt idx="3">
                  <c:v>4.7</c:v>
                </c:pt>
                <c:pt idx="4">
                  <c:v/>
                </c:pt>
                <c:pt idx="5">
                  <c:v>9.4</c:v>
                </c:pt>
                <c:pt idx="6">
                  <c:v>5.5</c:v>
                </c:pt>
                <c:pt idx="7">
                  <c:v>6.6</c:v>
                </c:pt>
                <c:pt idx="8">
                  <c:v>8.1</c:v>
                </c:pt>
                <c:pt idx="9">
                  <c:v/>
                </c:pt>
                <c:pt idx="10">
                  <c:v>8.5</c:v>
                </c:pt>
                <c:pt idx="11">
                  <c:v>9.3</c:v>
                </c:pt>
                <c:pt idx="12">
                  <c:v>6.8</c:v>
                </c:pt>
              </c:numCache>
            </c:numRef>
          </c:val>
        </c:ser>
        <c:dLbls>
          <c:showLegendKey val="0"/>
          <c:showVal val="0"/>
          <c:showCatName val="0"/>
          <c:showSerName val="0"/>
          <c:showPercent val="0"/>
          <c:showBubbleSize val="0"/>
        </c:dLbls>
        <c:gapWidth val="31"/>
        <c:overlap val="100"/>
        <c:axId val="199813024"/>
        <c:axId val="199813808"/>
      </c:barChart>
      <c:catAx>
        <c:axId val="199813024"/>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99813808"/>
        <c:crosses val="autoZero"/>
        <c:auto val="1"/>
        <c:lblAlgn val="ctr"/>
        <c:lblOffset val="100"/>
        <c:noMultiLvlLbl val="0"/>
      </c:catAx>
      <c:valAx>
        <c:axId val="199813808"/>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9981302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6.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Sheet1!$A$2:$A$10</c:f>
              <c:numCache>
                <c:formatCode>General</c:formatCode>
                <c:ptCount val="13"/>
                <c:pt idx="0">
                  <c:v>1999</c:v>
                </c:pt>
                <c:pt idx="1">
                  <c:v>2001</c:v>
                </c:pt>
                <c:pt idx="2">
                  <c:v>2003</c:v>
                </c:pt>
                <c:pt idx="3">
                  <c:v>2005</c:v>
                </c:pt>
                <c:pt idx="4">
                  <c:v>2007</c:v>
                </c:pt>
                <c:pt idx="5">
                  <c:v>2009</c:v>
                </c:pt>
                <c:pt idx="6">
                  <c:v>2011</c:v>
                </c:pt>
                <c:pt idx="7">
                  <c:v>2013</c:v>
                </c:pt>
                <c:pt idx="8">
                  <c:v>2015</c:v>
                </c:pt>
              </c:numCache>
            </c:numRef>
          </c:cat>
          <c:val>
            <c:numRef>
              <c:f>Sheet1!$B$2:$B$10</c:f>
              <c:numCache>
                <c:formatCode>General</c:formatCode>
                <c:ptCount val="13"/>
                <c:pt idx="0">
                  <c:v>16.6</c:v>
                </c:pt>
                <c:pt idx="1">
                  <c:v>14.9</c:v>
                </c:pt>
                <c:pt idx="2">
                  <c:v>15.1</c:v>
                </c:pt>
                <c:pt idx="3">
                  <c:v>7.5</c:v>
                </c:pt>
                <c:pt idx="4">
                  <c:v>7.5</c:v>
                </c:pt>
                <c:pt idx="5">
                  <c:v>6.3</c:v>
                </c:pt>
                <c:pt idx="6">
                  <c:v>5.7</c:v>
                </c:pt>
                <c:pt idx="7">
                  <c:v>6.1</c:v>
                </c:pt>
                <c:pt idx="8">
                  <c:v>6.3</c:v>
                </c:pt>
              </c:numCache>
            </c:numRef>
          </c:val>
          <c:smooth val="0"/>
        </c:ser>
        <c:dLbls>
          <c:showLegendKey val="0"/>
          <c:showVal val="0"/>
          <c:showCatName val="0"/>
          <c:showSerName val="0"/>
          <c:showPercent val="0"/>
          <c:showBubbleSize val="0"/>
        </c:dLbls>
        <c:marker val="1"/>
        <c:smooth val="0"/>
        <c:axId val="127258232"/>
        <c:axId val="279162976"/>
      </c:lineChart>
      <c:catAx>
        <c:axId val="127258232"/>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162976"/>
        <c:crosses val="autoZero"/>
        <c:auto val="1"/>
        <c:lblAlgn val="ctr"/>
        <c:lblOffset val="100"/>
        <c:noMultiLvlLbl val="0"/>
      </c:catAx>
      <c:valAx>
        <c:axId val="27916297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27258232"/>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60.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Sheet1!$A$2:$A$10</c:f>
              <c:numCache>
                <c:formatCode>General</c:formatCode>
                <c:ptCount val="13"/>
                <c:pt idx="0">
                  <c:v>1999</c:v>
                </c:pt>
                <c:pt idx="1">
                  <c:v>2001</c:v>
                </c:pt>
                <c:pt idx="2">
                  <c:v>2003</c:v>
                </c:pt>
                <c:pt idx="3">
                  <c:v>2005</c:v>
                </c:pt>
                <c:pt idx="4">
                  <c:v>2007</c:v>
                </c:pt>
                <c:pt idx="5">
                  <c:v>2009</c:v>
                </c:pt>
                <c:pt idx="6">
                  <c:v>2011</c:v>
                </c:pt>
                <c:pt idx="7">
                  <c:v>2013</c:v>
                </c:pt>
                <c:pt idx="8">
                  <c:v>2015</c:v>
                </c:pt>
              </c:numCache>
            </c:numRef>
          </c:cat>
          <c:val>
            <c:numRef>
              <c:f>Sheet1!$B$2:$B$10</c:f>
              <c:numCache>
                <c:formatCode>General</c:formatCode>
                <c:ptCount val="13"/>
                <c:pt idx="0">
                  <c:v>12.7</c:v>
                </c:pt>
                <c:pt idx="1">
                  <c:v>12.2</c:v>
                </c:pt>
                <c:pt idx="2">
                  <c:v>13.4</c:v>
                </c:pt>
                <c:pt idx="3">
                  <c:v>11.3</c:v>
                </c:pt>
                <c:pt idx="4">
                  <c:v>10.0</c:v>
                </c:pt>
                <c:pt idx="5">
                  <c:v>11.4</c:v>
                </c:pt>
                <c:pt idx="6">
                  <c:v>10.4</c:v>
                </c:pt>
                <c:pt idx="7">
                  <c:v>9.6</c:v>
                </c:pt>
                <c:pt idx="8">
                  <c:v>7.8</c:v>
                </c:pt>
              </c:numCache>
            </c:numRef>
          </c:val>
          <c:smooth val="0"/>
        </c:ser>
        <c:dLbls>
          <c:showLegendKey val="0"/>
          <c:showVal val="0"/>
          <c:showCatName val="0"/>
          <c:showSerName val="0"/>
          <c:showPercent val="0"/>
          <c:showBubbleSize val="0"/>
        </c:dLbls>
        <c:marker val="1"/>
        <c:smooth val="0"/>
        <c:axId val="127258232"/>
        <c:axId val="279162976"/>
      </c:lineChart>
      <c:catAx>
        <c:axId val="127258232"/>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162976"/>
        <c:crosses val="autoZero"/>
        <c:auto val="1"/>
        <c:lblAlgn val="ctr"/>
        <c:lblOffset val="100"/>
        <c:noMultiLvlLbl val="0"/>
      </c:catAx>
      <c:valAx>
        <c:axId val="27916297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27258232"/>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61.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23.3</c:v>
                </c:pt>
                <c:pt idx="1">
                  <c:v/>
                </c:pt>
                <c:pt idx="2">
                  <c:v>23.1</c:v>
                </c:pt>
                <c:pt idx="3">
                  <c:v>23.2</c:v>
                </c:pt>
                <c:pt idx="4">
                  <c:v/>
                </c:pt>
                <c:pt idx="5">
                  <c:v>17.9</c:v>
                </c:pt>
                <c:pt idx="6">
                  <c:v>19.4</c:v>
                </c:pt>
                <c:pt idx="7">
                  <c:v>25.2</c:v>
                </c:pt>
                <c:pt idx="8">
                  <c:v>31.5</c:v>
                </c:pt>
                <c:pt idx="9">
                  <c:v/>
                </c:pt>
                <c:pt idx="10">
                  <c:v>26.8</c:v>
                </c:pt>
                <c:pt idx="11">
                  <c:v>26.3</c:v>
                </c:pt>
                <c:pt idx="12">
                  <c:v>20.9</c:v>
                </c:pt>
              </c:numCache>
            </c:numRef>
          </c:val>
        </c:ser>
        <c:dLbls>
          <c:showLegendKey val="0"/>
          <c:showVal val="0"/>
          <c:showCatName val="0"/>
          <c:showSerName val="0"/>
          <c:showPercent val="0"/>
          <c:showBubbleSize val="0"/>
        </c:dLbls>
        <c:gapWidth val="31"/>
        <c:overlap val="100"/>
        <c:axId val="199813024"/>
        <c:axId val="199813808"/>
      </c:barChart>
      <c:catAx>
        <c:axId val="199813024"/>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99813808"/>
        <c:crosses val="autoZero"/>
        <c:auto val="1"/>
        <c:lblAlgn val="ctr"/>
        <c:lblOffset val="100"/>
        <c:noMultiLvlLbl val="0"/>
      </c:catAx>
      <c:valAx>
        <c:axId val="199813808"/>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9981302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62.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Sheet1!$A$2:$A$10</c:f>
              <c:numCache>
                <c:formatCode>General</c:formatCode>
                <c:ptCount val="13"/>
                <c:pt idx="0">
                  <c:v>1999</c:v>
                </c:pt>
                <c:pt idx="1">
                  <c:v>2001</c:v>
                </c:pt>
                <c:pt idx="2">
                  <c:v>2003</c:v>
                </c:pt>
                <c:pt idx="3">
                  <c:v>2005</c:v>
                </c:pt>
                <c:pt idx="4">
                  <c:v>2007</c:v>
                </c:pt>
                <c:pt idx="5">
                  <c:v>2009</c:v>
                </c:pt>
                <c:pt idx="6">
                  <c:v>2011</c:v>
                </c:pt>
                <c:pt idx="7">
                  <c:v>2013</c:v>
                </c:pt>
                <c:pt idx="8">
                  <c:v>2015</c:v>
                </c:pt>
              </c:numCache>
            </c:numRef>
          </c:cat>
          <c:val>
            <c:numRef>
              <c:f>Sheet1!$B$2:$B$10</c:f>
              <c:numCache>
                <c:formatCode>General</c:formatCode>
                <c:ptCount val="13"/>
                <c:pt idx="0">
                  <c:v>29.0</c:v>
                </c:pt>
                <c:pt idx="1">
                  <c:v>26.3</c:v>
                </c:pt>
                <c:pt idx="2">
                  <c:v>27.3</c:v>
                </c:pt>
                <c:pt idx="3">
                  <c:v>22.8</c:v>
                </c:pt>
                <c:pt idx="4">
                  <c:v>25.1</c:v>
                </c:pt>
                <c:pt idx="5">
                  <c:v>25.8</c:v>
                </c:pt>
                <c:pt idx="6">
                  <c:v>27.6</c:v>
                </c:pt>
                <c:pt idx="7">
                  <c:v>25.6</c:v>
                </c:pt>
                <c:pt idx="8">
                  <c:v>23.3</c:v>
                </c:pt>
              </c:numCache>
            </c:numRef>
          </c:val>
          <c:smooth val="0"/>
        </c:ser>
        <c:dLbls>
          <c:showLegendKey val="0"/>
          <c:showVal val="0"/>
          <c:showCatName val="0"/>
          <c:showSerName val="0"/>
          <c:showPercent val="0"/>
          <c:showBubbleSize val="0"/>
        </c:dLbls>
        <c:marker val="1"/>
        <c:smooth val="0"/>
        <c:axId val="127258232"/>
        <c:axId val="279162976"/>
      </c:lineChart>
      <c:catAx>
        <c:axId val="127258232"/>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162976"/>
        <c:crosses val="autoZero"/>
        <c:auto val="1"/>
        <c:lblAlgn val="ctr"/>
        <c:lblOffset val="100"/>
        <c:noMultiLvlLbl val="0"/>
      </c:catAx>
      <c:valAx>
        <c:axId val="27916297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27258232"/>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63.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4.4</c:v>
                </c:pt>
                <c:pt idx="1">
                  <c:v/>
                </c:pt>
                <c:pt idx="2">
                  <c:v>5.2</c:v>
                </c:pt>
                <c:pt idx="3">
                  <c:v>2.9</c:v>
                </c:pt>
                <c:pt idx="4">
                  <c:v/>
                </c:pt>
                <c:pt idx="5">
                  <c:v>3.0</c:v>
                </c:pt>
                <c:pt idx="6">
                  <c:v>3.5</c:v>
                </c:pt>
                <c:pt idx="7">
                  <c:v>3.1</c:v>
                </c:pt>
                <c:pt idx="8">
                  <c:v>7.1</c:v>
                </c:pt>
                <c:pt idx="9">
                  <c:v/>
                </c:pt>
                <c:pt idx="10">
                  <c:v>2.8</c:v>
                </c:pt>
                <c:pt idx="11">
                  <c:v>6.7</c:v>
                </c:pt>
                <c:pt idx="12">
                  <c:v>4.2</c:v>
                </c:pt>
              </c:numCache>
            </c:numRef>
          </c:val>
        </c:ser>
        <c:dLbls>
          <c:showLegendKey val="0"/>
          <c:showVal val="0"/>
          <c:showCatName val="0"/>
          <c:showSerName val="0"/>
          <c:showPercent val="0"/>
          <c:showBubbleSize val="0"/>
        </c:dLbls>
        <c:gapWidth val="31"/>
        <c:overlap val="100"/>
        <c:axId val="199813024"/>
        <c:axId val="199813808"/>
      </c:barChart>
      <c:catAx>
        <c:axId val="199813024"/>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99813808"/>
        <c:crosses val="autoZero"/>
        <c:auto val="1"/>
        <c:lblAlgn val="ctr"/>
        <c:lblOffset val="100"/>
        <c:noMultiLvlLbl val="0"/>
      </c:catAx>
      <c:valAx>
        <c:axId val="199813808"/>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9981302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64.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Sheet1!$A$2:$A$10</c:f>
              <c:numCache>
                <c:formatCode>General</c:formatCode>
                <c:ptCount val="13"/>
                <c:pt idx="0">
                  <c:v>1999</c:v>
                </c:pt>
                <c:pt idx="1">
                  <c:v>2001</c:v>
                </c:pt>
                <c:pt idx="2">
                  <c:v>2003</c:v>
                </c:pt>
                <c:pt idx="3">
                  <c:v>2005</c:v>
                </c:pt>
                <c:pt idx="4">
                  <c:v>2007</c:v>
                </c:pt>
                <c:pt idx="5">
                  <c:v>2009</c:v>
                </c:pt>
                <c:pt idx="6">
                  <c:v>2011</c:v>
                </c:pt>
                <c:pt idx="7">
                  <c:v>2013</c:v>
                </c:pt>
                <c:pt idx="8">
                  <c:v>2015</c:v>
                </c:pt>
              </c:numCache>
            </c:numRef>
          </c:cat>
          <c:val>
            <c:numRef>
              <c:f>Sheet1!$B$2:$B$10</c:f>
              <c:numCache>
                <c:formatCode>General</c:formatCode>
                <c:ptCount val="13"/>
                <c:pt idx="0">
                  <c:v>7.2</c:v>
                </c:pt>
                <c:pt idx="1">
                  <c:v>6.3</c:v>
                </c:pt>
                <c:pt idx="2">
                  <c:v>7.4</c:v>
                </c:pt>
                <c:pt idx="3">
                  <c:v>6.4</c:v>
                </c:pt>
                <c:pt idx="4">
                  <c:v>6.1</c:v>
                </c:pt>
                <c:pt idx="5">
                  <c:v>5.8</c:v>
                </c:pt>
                <c:pt idx="6">
                  <c:v>5.3</c:v>
                </c:pt>
                <c:pt idx="7">
                  <c:v>4.0</c:v>
                </c:pt>
                <c:pt idx="8">
                  <c:v>4.4</c:v>
                </c:pt>
              </c:numCache>
            </c:numRef>
          </c:val>
          <c:smooth val="0"/>
        </c:ser>
        <c:dLbls>
          <c:showLegendKey val="0"/>
          <c:showVal val="0"/>
          <c:showCatName val="0"/>
          <c:showSerName val="0"/>
          <c:showPercent val="0"/>
          <c:showBubbleSize val="0"/>
        </c:dLbls>
        <c:marker val="1"/>
        <c:smooth val="0"/>
        <c:axId val="127258232"/>
        <c:axId val="279162976"/>
      </c:lineChart>
      <c:catAx>
        <c:axId val="127258232"/>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162976"/>
        <c:crosses val="autoZero"/>
        <c:auto val="1"/>
        <c:lblAlgn val="ctr"/>
        <c:lblOffset val="100"/>
        <c:noMultiLvlLbl val="0"/>
      </c:catAx>
      <c:valAx>
        <c:axId val="27916297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27258232"/>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65.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3.2</c:v>
                </c:pt>
                <c:pt idx="1">
                  <c:v/>
                </c:pt>
                <c:pt idx="2">
                  <c:v>3.2</c:v>
                </c:pt>
                <c:pt idx="3">
                  <c:v>2.6</c:v>
                </c:pt>
                <c:pt idx="4">
                  <c:v/>
                </c:pt>
                <c:pt idx="5">
                  <c:v>2.8</c:v>
                </c:pt>
                <c:pt idx="6">
                  <c:v>3.4</c:v>
                </c:pt>
                <c:pt idx="7">
                  <c:v>1.9</c:v>
                </c:pt>
                <c:pt idx="8">
                  <c:v>3.8</c:v>
                </c:pt>
                <c:pt idx="9">
                  <c:v/>
                </c:pt>
                <c:pt idx="10">
                  <c:v>3.2</c:v>
                </c:pt>
                <c:pt idx="11">
                  <c:v>4.8</c:v>
                </c:pt>
                <c:pt idx="12">
                  <c:v>2.2</c:v>
                </c:pt>
              </c:numCache>
            </c:numRef>
          </c:val>
        </c:ser>
        <c:dLbls>
          <c:showLegendKey val="0"/>
          <c:showVal val="0"/>
          <c:showCatName val="0"/>
          <c:showSerName val="0"/>
          <c:showPercent val="0"/>
          <c:showBubbleSize val="0"/>
        </c:dLbls>
        <c:gapWidth val="31"/>
        <c:overlap val="100"/>
        <c:axId val="199813024"/>
        <c:axId val="199813808"/>
      </c:barChart>
      <c:catAx>
        <c:axId val="199813024"/>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99813808"/>
        <c:crosses val="autoZero"/>
        <c:auto val="1"/>
        <c:lblAlgn val="ctr"/>
        <c:lblOffset val="100"/>
        <c:noMultiLvlLbl val="0"/>
      </c:catAx>
      <c:valAx>
        <c:axId val="199813808"/>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9981302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66.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Sheet1!$A$2:$A$10</c:f>
              <c:numCache>
                <c:formatCode>General</c:formatCode>
                <c:ptCount val="13"/>
                <c:pt idx="0">
                  <c:v>1999</c:v>
                </c:pt>
                <c:pt idx="1">
                  <c:v>2001</c:v>
                </c:pt>
                <c:pt idx="2">
                  <c:v>2003</c:v>
                </c:pt>
                <c:pt idx="3">
                  <c:v>2005</c:v>
                </c:pt>
                <c:pt idx="4">
                  <c:v>2007</c:v>
                </c:pt>
                <c:pt idx="5">
                  <c:v>2009</c:v>
                </c:pt>
                <c:pt idx="6">
                  <c:v>2011</c:v>
                </c:pt>
                <c:pt idx="7">
                  <c:v>2013</c:v>
                </c:pt>
                <c:pt idx="8">
                  <c:v>2015</c:v>
                </c:pt>
              </c:numCache>
            </c:numRef>
          </c:cat>
          <c:val>
            <c:numRef>
              <c:f>Sheet1!$B$2:$B$10</c:f>
              <c:numCache>
                <c:formatCode>General</c:formatCode>
                <c:ptCount val="13"/>
                <c:pt idx="0">
                  <c:v>12.2</c:v>
                </c:pt>
                <c:pt idx="1">
                  <c:v>10.5</c:v>
                </c:pt>
                <c:pt idx="2">
                  <c:v>11.4</c:v>
                </c:pt>
                <c:pt idx="3">
                  <c:v>14.0</c:v>
                </c:pt>
                <c:pt idx="4">
                  <c:v>12.9</c:v>
                </c:pt>
                <c:pt idx="5">
                  <c:v>11.1</c:v>
                </c:pt>
                <c:pt idx="6">
                  <c:v>11.6</c:v>
                </c:pt>
                <c:pt idx="7">
                  <c:v>7.5</c:v>
                </c:pt>
                <c:pt idx="8">
                  <c:v>3.2</c:v>
                </c:pt>
              </c:numCache>
            </c:numRef>
          </c:val>
          <c:smooth val="0"/>
        </c:ser>
        <c:dLbls>
          <c:showLegendKey val="0"/>
          <c:showVal val="0"/>
          <c:showCatName val="0"/>
          <c:showSerName val="0"/>
          <c:showPercent val="0"/>
          <c:showBubbleSize val="0"/>
        </c:dLbls>
        <c:marker val="1"/>
        <c:smooth val="0"/>
        <c:axId val="127258232"/>
        <c:axId val="279162976"/>
      </c:lineChart>
      <c:catAx>
        <c:axId val="127258232"/>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162976"/>
        <c:crosses val="autoZero"/>
        <c:auto val="1"/>
        <c:lblAlgn val="ctr"/>
        <c:lblOffset val="100"/>
        <c:noMultiLvlLbl val="0"/>
      </c:catAx>
      <c:valAx>
        <c:axId val="27916297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27258232"/>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67.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2.6</c:v>
                </c:pt>
                <c:pt idx="1">
                  <c:v/>
                </c:pt>
                <c:pt idx="2">
                  <c:v>3.3</c:v>
                </c:pt>
                <c:pt idx="3">
                  <c:v>1.5</c:v>
                </c:pt>
                <c:pt idx="4">
                  <c:v/>
                </c:pt>
                <c:pt idx="5">
                  <c:v>2.4</c:v>
                </c:pt>
                <c:pt idx="6">
                  <c:v>1.9</c:v>
                </c:pt>
                <c:pt idx="7">
                  <c:v>1.6</c:v>
                </c:pt>
                <c:pt idx="8">
                  <c:v>3.9</c:v>
                </c:pt>
                <c:pt idx="9">
                  <c:v/>
                </c:pt>
                <c:pt idx="10">
                  <c:v>2.6</c:v>
                </c:pt>
                <c:pt idx="11">
                  <c:v>5.2</c:v>
                </c:pt>
                <c:pt idx="12">
                  <c:v>1.8</c:v>
                </c:pt>
              </c:numCache>
            </c:numRef>
          </c:val>
        </c:ser>
        <c:dLbls>
          <c:showLegendKey val="0"/>
          <c:showVal val="0"/>
          <c:showCatName val="0"/>
          <c:showSerName val="0"/>
          <c:showPercent val="0"/>
          <c:showBubbleSize val="0"/>
        </c:dLbls>
        <c:gapWidth val="31"/>
        <c:overlap val="100"/>
        <c:axId val="199813024"/>
        <c:axId val="199813808"/>
      </c:barChart>
      <c:catAx>
        <c:axId val="199813024"/>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99813808"/>
        <c:crosses val="autoZero"/>
        <c:auto val="1"/>
        <c:lblAlgn val="ctr"/>
        <c:lblOffset val="100"/>
        <c:noMultiLvlLbl val="0"/>
      </c:catAx>
      <c:valAx>
        <c:axId val="199813808"/>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9981302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68.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Sheet1!$A$2:$A$10</c:f>
              <c:numCache>
                <c:formatCode>General</c:formatCode>
                <c:ptCount val="13"/>
                <c:pt idx="0">
                  <c:v>1999</c:v>
                </c:pt>
                <c:pt idx="1">
                  <c:v>2001</c:v>
                </c:pt>
                <c:pt idx="2">
                  <c:v>2003</c:v>
                </c:pt>
                <c:pt idx="3">
                  <c:v>2005</c:v>
                </c:pt>
                <c:pt idx="4">
                  <c:v>2007</c:v>
                </c:pt>
                <c:pt idx="5">
                  <c:v>2009</c:v>
                </c:pt>
                <c:pt idx="6">
                  <c:v>2011</c:v>
                </c:pt>
                <c:pt idx="7">
                  <c:v>2013</c:v>
                </c:pt>
                <c:pt idx="8">
                  <c:v>2015</c:v>
                </c:pt>
              </c:numCache>
            </c:numRef>
          </c:cat>
          <c:val>
            <c:numRef>
              <c:f>Sheet1!$B$2:$B$10</c:f>
              <c:numCache>
                <c:formatCode>General</c:formatCode>
                <c:ptCount val="13"/>
                <c:pt idx="0">
                  <c:v>3.3</c:v>
                </c:pt>
                <c:pt idx="1">
                  <c:v>2.7</c:v>
                </c:pt>
                <c:pt idx="2">
                  <c:v>2.3</c:v>
                </c:pt>
                <c:pt idx="3">
                  <c:v>2.6</c:v>
                </c:pt>
                <c:pt idx="4">
                  <c:v>2.4</c:v>
                </c:pt>
                <c:pt idx="5">
                  <c:v>2.5</c:v>
                </c:pt>
                <c:pt idx="6">
                  <c:v>3.1</c:v>
                </c:pt>
                <c:pt idx="7">
                  <c:v>2.8</c:v>
                </c:pt>
                <c:pt idx="8">
                  <c:v>2.6</c:v>
                </c:pt>
              </c:numCache>
            </c:numRef>
          </c:val>
          <c:smooth val="0"/>
        </c:ser>
        <c:dLbls>
          <c:showLegendKey val="0"/>
          <c:showVal val="0"/>
          <c:showCatName val="0"/>
          <c:showSerName val="0"/>
          <c:showPercent val="0"/>
          <c:showBubbleSize val="0"/>
        </c:dLbls>
        <c:marker val="1"/>
        <c:smooth val="0"/>
        <c:axId val="127258232"/>
        <c:axId val="279162976"/>
      </c:lineChart>
      <c:catAx>
        <c:axId val="127258232"/>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162976"/>
        <c:crosses val="autoZero"/>
        <c:auto val="1"/>
        <c:lblAlgn val="ctr"/>
        <c:lblOffset val="100"/>
        <c:noMultiLvlLbl val="0"/>
      </c:catAx>
      <c:valAx>
        <c:axId val="27916297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27258232"/>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69.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2.7</c:v>
                </c:pt>
                <c:pt idx="1">
                  <c:v/>
                </c:pt>
                <c:pt idx="2">
                  <c:v>2.8</c:v>
                </c:pt>
                <c:pt idx="3">
                  <c:v>2.3</c:v>
                </c:pt>
                <c:pt idx="4">
                  <c:v/>
                </c:pt>
                <c:pt idx="5">
                  <c:v>2.0</c:v>
                </c:pt>
                <c:pt idx="6">
                  <c:v>1.6</c:v>
                </c:pt>
                <c:pt idx="7">
                  <c:v>2.3</c:v>
                </c:pt>
                <c:pt idx="8">
                  <c:v>4.4</c:v>
                </c:pt>
                <c:pt idx="9">
                  <c:v/>
                </c:pt>
                <c:pt idx="10">
                  <c:v>1.9</c:v>
                </c:pt>
                <c:pt idx="11">
                  <c:v>5.3</c:v>
                </c:pt>
                <c:pt idx="12">
                  <c:v>2.1</c:v>
                </c:pt>
              </c:numCache>
            </c:numRef>
          </c:val>
        </c:ser>
        <c:dLbls>
          <c:showLegendKey val="0"/>
          <c:showVal val="0"/>
          <c:showCatName val="0"/>
          <c:showSerName val="0"/>
          <c:showPercent val="0"/>
          <c:showBubbleSize val="0"/>
        </c:dLbls>
        <c:gapWidth val="31"/>
        <c:overlap val="100"/>
        <c:axId val="199813024"/>
        <c:axId val="199813808"/>
      </c:barChart>
      <c:catAx>
        <c:axId val="199813024"/>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99813808"/>
        <c:crosses val="autoZero"/>
        <c:auto val="1"/>
        <c:lblAlgn val="ctr"/>
        <c:lblOffset val="100"/>
        <c:noMultiLvlLbl val="0"/>
      </c:catAx>
      <c:valAx>
        <c:axId val="199813808"/>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9981302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6a.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Sheet1!$A$2:$A$10</c:f>
              <c:numCache>
                <c:formatCode>General</c:formatCode>
                <c:ptCount val="13"/>
                <c:pt idx="0">
                  <c:v>1999</c:v>
                </c:pt>
                <c:pt idx="1">
                  <c:v>2001</c:v>
                </c:pt>
                <c:pt idx="2">
                  <c:v>2003</c:v>
                </c:pt>
                <c:pt idx="3">
                  <c:v>2005</c:v>
                </c:pt>
                <c:pt idx="4">
                  <c:v>2007</c:v>
                </c:pt>
                <c:pt idx="5">
                  <c:v>2009</c:v>
                </c:pt>
                <c:pt idx="6">
                  <c:v>2011</c:v>
                </c:pt>
                <c:pt idx="7">
                  <c:v>2013</c:v>
                </c:pt>
                <c:pt idx="8">
                  <c:v>2015</c:v>
                </c:pt>
              </c:numCache>
            </c:numRef>
          </c:cat>
          <c:val>
            <c:numRef>
              <c:f>Sheet1!$B$2:$B$10</c:f>
              <c:numCache>
                <c:formatCode>General</c:formatCode>
                <c:ptCount val="13"/>
                <c:pt idx="0">
                  <c:v>7.0</c:v>
                </c:pt>
                <c:pt idx="1">
                  <c:v>6.8</c:v>
                </c:pt>
                <c:pt idx="2">
                  <c:v>6.2</c:v>
                </c:pt>
                <c:pt idx="3">
                  <c:v>5.5</c:v>
                </c:pt>
                <c:pt idx="4">
                  <c:v>4.3</c:v>
                </c:pt>
                <c:pt idx="5">
                  <c:v>4.0</c:v>
                </c:pt>
                <c:pt idx="6">
                  <c:v>3.7</c:v>
                </c:pt>
                <c:pt idx="7">
                  <c:v>2.7</c:v>
                </c:pt>
                <c:pt idx="8">
                  <c:v>2.7</c:v>
                </c:pt>
              </c:numCache>
            </c:numRef>
          </c:val>
          <c:smooth val="0"/>
        </c:ser>
        <c:dLbls>
          <c:showLegendKey val="0"/>
          <c:showVal val="0"/>
          <c:showCatName val="0"/>
          <c:showSerName val="0"/>
          <c:showPercent val="0"/>
          <c:showBubbleSize val="0"/>
        </c:dLbls>
        <c:marker val="1"/>
        <c:smooth val="0"/>
        <c:axId val="127258232"/>
        <c:axId val="279162976"/>
      </c:lineChart>
      <c:catAx>
        <c:axId val="127258232"/>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162976"/>
        <c:crosses val="autoZero"/>
        <c:auto val="1"/>
        <c:lblAlgn val="ctr"/>
        <c:lblOffset val="100"/>
        <c:noMultiLvlLbl val="0"/>
      </c:catAx>
      <c:valAx>
        <c:axId val="27916297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27258232"/>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6b.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4.7</c:v>
                </c:pt>
                <c:pt idx="1">
                  <c:v/>
                </c:pt>
                <c:pt idx="2">
                  <c:v>5.5</c:v>
                </c:pt>
                <c:pt idx="3">
                  <c:v>3.5</c:v>
                </c:pt>
                <c:pt idx="4">
                  <c:v/>
                </c:pt>
                <c:pt idx="5">
                  <c:v>3.3</c:v>
                </c:pt>
                <c:pt idx="6">
                  <c:v>3.2</c:v>
                </c:pt>
                <c:pt idx="7">
                  <c:v>3.5</c:v>
                </c:pt>
                <c:pt idx="8">
                  <c:v>8.6</c:v>
                </c:pt>
                <c:pt idx="9">
                  <c:v/>
                </c:pt>
                <c:pt idx="10">
                  <c:v>3.7</c:v>
                </c:pt>
                <c:pt idx="11">
                  <c:v>6.1</c:v>
                </c:pt>
                <c:pt idx="12">
                  <c:v>4.7</c:v>
                </c:pt>
              </c:numCache>
            </c:numRef>
          </c:val>
        </c:ser>
        <c:dLbls>
          <c:showLegendKey val="0"/>
          <c:showVal val="0"/>
          <c:showCatName val="0"/>
          <c:showSerName val="0"/>
          <c:showPercent val="0"/>
          <c:showBubbleSize val="0"/>
        </c:dLbls>
        <c:gapWidth val="31"/>
        <c:overlap val="100"/>
        <c:axId val="199813024"/>
        <c:axId val="199813808"/>
      </c:barChart>
      <c:catAx>
        <c:axId val="199813024"/>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99813808"/>
        <c:crosses val="autoZero"/>
        <c:auto val="1"/>
        <c:lblAlgn val="ctr"/>
        <c:lblOffset val="100"/>
        <c:noMultiLvlLbl val="0"/>
      </c:catAx>
      <c:valAx>
        <c:axId val="199813808"/>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9981302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6c.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Sheet1!$A$2:$A$8</c:f>
              <c:numCache>
                <c:formatCode>General</c:formatCode>
                <c:ptCount val="13"/>
                <c:pt idx="0">
                  <c:v>2003</c:v>
                </c:pt>
                <c:pt idx="1">
                  <c:v>2005</c:v>
                </c:pt>
                <c:pt idx="2">
                  <c:v>2007</c:v>
                </c:pt>
                <c:pt idx="3">
                  <c:v>2009</c:v>
                </c:pt>
                <c:pt idx="4">
                  <c:v>2011</c:v>
                </c:pt>
                <c:pt idx="5">
                  <c:v>2013</c:v>
                </c:pt>
                <c:pt idx="6">
                  <c:v>2015</c:v>
                </c:pt>
              </c:numCache>
            </c:numRef>
          </c:cat>
          <c:val>
            <c:numRef>
              <c:f>Sheet1!$B$2:$B$8</c:f>
              <c:numCache>
                <c:formatCode>General</c:formatCode>
                <c:ptCount val="13"/>
                <c:pt idx="0">
                  <c:v>9.6</c:v>
                </c:pt>
                <c:pt idx="1">
                  <c:v>6.7</c:v>
                </c:pt>
                <c:pt idx="2">
                  <c:v>5.6</c:v>
                </c:pt>
                <c:pt idx="3">
                  <c:v>6.6</c:v>
                </c:pt>
                <c:pt idx="4">
                  <c:v>7.2</c:v>
                </c:pt>
                <c:pt idx="5">
                  <c:v>5.7</c:v>
                </c:pt>
                <c:pt idx="6">
                  <c:v>4.7</c:v>
                </c:pt>
              </c:numCache>
            </c:numRef>
          </c:val>
          <c:smooth val="0"/>
        </c:ser>
        <c:dLbls>
          <c:showLegendKey val="0"/>
          <c:showVal val="0"/>
          <c:showCatName val="0"/>
          <c:showSerName val="0"/>
          <c:showPercent val="0"/>
          <c:showBubbleSize val="0"/>
        </c:dLbls>
        <c:marker val="1"/>
        <c:smooth val="0"/>
        <c:axId val="127258232"/>
        <c:axId val="279162976"/>
      </c:lineChart>
      <c:catAx>
        <c:axId val="127258232"/>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162976"/>
        <c:crosses val="autoZero"/>
        <c:auto val="1"/>
        <c:lblAlgn val="ctr"/>
        <c:lblOffset val="100"/>
        <c:noMultiLvlLbl val="0"/>
      </c:catAx>
      <c:valAx>
        <c:axId val="27916297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27258232"/>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6d.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7.1</c:v>
                </c:pt>
                <c:pt idx="1">
                  <c:v/>
                </c:pt>
                <c:pt idx="2">
                  <c:v>8.3</c:v>
                </c:pt>
                <c:pt idx="3">
                  <c:v>5.2</c:v>
                </c:pt>
                <c:pt idx="4">
                  <c:v/>
                </c:pt>
                <c:pt idx="5">
                  <c:v>5.4</c:v>
                </c:pt>
                <c:pt idx="6">
                  <c:v>4.2</c:v>
                </c:pt>
                <c:pt idx="7">
                  <c:v>6.2</c:v>
                </c:pt>
                <c:pt idx="8">
                  <c:v>12.3</c:v>
                </c:pt>
                <c:pt idx="9">
                  <c:v/>
                </c:pt>
                <c:pt idx="10">
                  <c:v>6.2</c:v>
                </c:pt>
                <c:pt idx="11">
                  <c:v>10.3</c:v>
                </c:pt>
                <c:pt idx="12">
                  <c:v>6.3</c:v>
                </c:pt>
              </c:numCache>
            </c:numRef>
          </c:val>
        </c:ser>
        <c:dLbls>
          <c:showLegendKey val="0"/>
          <c:showVal val="0"/>
          <c:showCatName val="0"/>
          <c:showSerName val="0"/>
          <c:showPercent val="0"/>
          <c:showBubbleSize val="0"/>
        </c:dLbls>
        <c:gapWidth val="31"/>
        <c:overlap val="100"/>
        <c:axId val="199813024"/>
        <c:axId val="199813808"/>
      </c:barChart>
      <c:catAx>
        <c:axId val="199813024"/>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99813808"/>
        <c:crosses val="autoZero"/>
        <c:auto val="1"/>
        <c:lblAlgn val="ctr"/>
        <c:lblOffset val="100"/>
        <c:noMultiLvlLbl val="0"/>
      </c:catAx>
      <c:valAx>
        <c:axId val="199813808"/>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9981302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6e.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2.5</c:v>
                </c:pt>
                <c:pt idx="1">
                  <c:v/>
                </c:pt>
                <c:pt idx="2">
                  <c:v>3.1</c:v>
                </c:pt>
                <c:pt idx="3">
                  <c:v>1.4</c:v>
                </c:pt>
                <c:pt idx="4">
                  <c:v/>
                </c:pt>
                <c:pt idx="5">
                  <c:v>2.8</c:v>
                </c:pt>
                <c:pt idx="6">
                  <c:v>2.4</c:v>
                </c:pt>
                <c:pt idx="7">
                  <c:v>1.1</c:v>
                </c:pt>
                <c:pt idx="8">
                  <c:v>2.9</c:v>
                </c:pt>
                <c:pt idx="9">
                  <c:v/>
                </c:pt>
                <c:pt idx="10">
                  <c:v>2.7</c:v>
                </c:pt>
                <c:pt idx="11">
                  <c:v>4.2</c:v>
                </c:pt>
                <c:pt idx="12">
                  <c:v>1.7</c:v>
                </c:pt>
              </c:numCache>
            </c:numRef>
          </c:val>
        </c:ser>
        <c:dLbls>
          <c:showLegendKey val="0"/>
          <c:showVal val="0"/>
          <c:showCatName val="0"/>
          <c:showSerName val="0"/>
          <c:showPercent val="0"/>
          <c:showBubbleSize val="0"/>
        </c:dLbls>
        <c:gapWidth val="31"/>
        <c:overlap val="100"/>
        <c:axId val="199813024"/>
        <c:axId val="199813808"/>
      </c:barChart>
      <c:catAx>
        <c:axId val="199813024"/>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99813808"/>
        <c:crosses val="autoZero"/>
        <c:auto val="1"/>
        <c:lblAlgn val="ctr"/>
        <c:lblOffset val="100"/>
        <c:noMultiLvlLbl val="0"/>
      </c:catAx>
      <c:valAx>
        <c:axId val="199813808"/>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9981302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6f.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Sheet1!$A$2:$A$10</c:f>
              <c:numCache>
                <c:formatCode>General</c:formatCode>
                <c:ptCount val="13"/>
                <c:pt idx="0">
                  <c:v>1999</c:v>
                </c:pt>
                <c:pt idx="1">
                  <c:v>2001</c:v>
                </c:pt>
                <c:pt idx="2">
                  <c:v>2003</c:v>
                </c:pt>
                <c:pt idx="3">
                  <c:v>2005</c:v>
                </c:pt>
                <c:pt idx="4">
                  <c:v>2007</c:v>
                </c:pt>
                <c:pt idx="5">
                  <c:v>2009</c:v>
                </c:pt>
                <c:pt idx="6">
                  <c:v>2011</c:v>
                </c:pt>
                <c:pt idx="7">
                  <c:v>2013</c:v>
                </c:pt>
                <c:pt idx="8">
                  <c:v>2015</c:v>
                </c:pt>
              </c:numCache>
            </c:numRef>
          </c:cat>
          <c:val>
            <c:numRef>
              <c:f>Sheet1!$B$2:$B$10</c:f>
              <c:numCache>
                <c:formatCode>General</c:formatCode>
                <c:ptCount val="13"/>
                <c:pt idx="0">
                  <c:v>3.2</c:v>
                </c:pt>
                <c:pt idx="1">
                  <c:v>4.8</c:v>
                </c:pt>
                <c:pt idx="2">
                  <c:v>4.1</c:v>
                </c:pt>
                <c:pt idx="3">
                  <c:v>3.4</c:v>
                </c:pt>
                <c:pt idx="4">
                  <c:v>3.3</c:v>
                </c:pt>
                <c:pt idx="5">
                  <c:v>3.7</c:v>
                </c:pt>
                <c:pt idx="6">
                  <c:v>3.8</c:v>
                </c:pt>
                <c:pt idx="7">
                  <c:v>3.2</c:v>
                </c:pt>
                <c:pt idx="8">
                  <c:v>2.5</c:v>
                </c:pt>
              </c:numCache>
            </c:numRef>
          </c:val>
          <c:smooth val="0"/>
        </c:ser>
        <c:dLbls>
          <c:showLegendKey val="0"/>
          <c:showVal val="0"/>
          <c:showCatName val="0"/>
          <c:showSerName val="0"/>
          <c:showPercent val="0"/>
          <c:showBubbleSize val="0"/>
        </c:dLbls>
        <c:marker val="1"/>
        <c:smooth val="0"/>
        <c:axId val="127258232"/>
        <c:axId val="279162976"/>
      </c:lineChart>
      <c:catAx>
        <c:axId val="127258232"/>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162976"/>
        <c:crosses val="autoZero"/>
        <c:auto val="1"/>
        <c:lblAlgn val="ctr"/>
        <c:lblOffset val="100"/>
        <c:noMultiLvlLbl val="0"/>
      </c:catAx>
      <c:valAx>
        <c:axId val="27916297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27258232"/>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7.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17.0</c:v>
                </c:pt>
                <c:pt idx="1">
                  <c:v/>
                </c:pt>
                <c:pt idx="2">
                  <c:v>16.6</c:v>
                </c:pt>
                <c:pt idx="3">
                  <c:v>16.4</c:v>
                </c:pt>
                <c:pt idx="4">
                  <c:v/>
                </c:pt>
                <c:pt idx="5">
                  <c:v>15.1</c:v>
                </c:pt>
                <c:pt idx="6">
                  <c:v>14.1</c:v>
                </c:pt>
                <c:pt idx="7">
                  <c:v>15.9</c:v>
                </c:pt>
                <c:pt idx="8">
                  <c:v>22.6</c:v>
                </c:pt>
                <c:pt idx="9">
                  <c:v/>
                </c:pt>
                <c:pt idx="10">
                  <c:v>18.4</c:v>
                </c:pt>
                <c:pt idx="11">
                  <c:v>21.4</c:v>
                </c:pt>
                <c:pt idx="12">
                  <c:v>15.0</c:v>
                </c:pt>
              </c:numCache>
            </c:numRef>
          </c:val>
        </c:ser>
        <c:dLbls>
          <c:showLegendKey val="0"/>
          <c:showVal val="0"/>
          <c:showCatName val="0"/>
          <c:showSerName val="0"/>
          <c:showPercent val="0"/>
          <c:showBubbleSize val="0"/>
        </c:dLbls>
        <c:gapWidth val="31"/>
        <c:overlap val="100"/>
        <c:axId val="199813024"/>
        <c:axId val="199813808"/>
      </c:barChart>
      <c:catAx>
        <c:axId val="199813024"/>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99813808"/>
        <c:crosses val="autoZero"/>
        <c:auto val="1"/>
        <c:lblAlgn val="ctr"/>
        <c:lblOffset val="100"/>
        <c:noMultiLvlLbl val="0"/>
      </c:catAx>
      <c:valAx>
        <c:axId val="199813808"/>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9981302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70.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12.6</c:v>
                </c:pt>
                <c:pt idx="1">
                  <c:v/>
                </c:pt>
                <c:pt idx="2">
                  <c:v>12.7</c:v>
                </c:pt>
                <c:pt idx="3">
                  <c:v>11.9</c:v>
                </c:pt>
                <c:pt idx="4">
                  <c:v/>
                </c:pt>
                <c:pt idx="5">
                  <c:v>8.8</c:v>
                </c:pt>
                <c:pt idx="6">
                  <c:v>12.1</c:v>
                </c:pt>
                <c:pt idx="7">
                  <c:v>12.2</c:v>
                </c:pt>
                <c:pt idx="8">
                  <c:v>17.4</c:v>
                </c:pt>
                <c:pt idx="9">
                  <c:v/>
                </c:pt>
                <c:pt idx="10">
                  <c:v>10.3</c:v>
                </c:pt>
                <c:pt idx="11">
                  <c:v>15.0</c:v>
                </c:pt>
                <c:pt idx="12">
                  <c:v>13.0</c:v>
                </c:pt>
              </c:numCache>
            </c:numRef>
          </c:val>
        </c:ser>
        <c:dLbls>
          <c:showLegendKey val="0"/>
          <c:showVal val="0"/>
          <c:showCatName val="0"/>
          <c:showSerName val="0"/>
          <c:showPercent val="0"/>
          <c:showBubbleSize val="0"/>
        </c:dLbls>
        <c:gapWidth val="31"/>
        <c:overlap val="100"/>
        <c:axId val="199813024"/>
        <c:axId val="199813808"/>
      </c:barChart>
      <c:catAx>
        <c:axId val="199813024"/>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99813808"/>
        <c:crosses val="autoZero"/>
        <c:auto val="1"/>
        <c:lblAlgn val="ctr"/>
        <c:lblOffset val="100"/>
        <c:noMultiLvlLbl val="0"/>
      </c:catAx>
      <c:valAx>
        <c:axId val="199813808"/>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9981302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71.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2.4</c:v>
                </c:pt>
                <c:pt idx="1">
                  <c:v/>
                </c:pt>
                <c:pt idx="2">
                  <c:v>3.4</c:v>
                </c:pt>
                <c:pt idx="3">
                  <c:v>1.0</c:v>
                </c:pt>
                <c:pt idx="4">
                  <c:v/>
                </c:pt>
                <c:pt idx="5">
                  <c:v>3.0</c:v>
                </c:pt>
                <c:pt idx="6">
                  <c:v>1.4</c:v>
                </c:pt>
                <c:pt idx="7">
                  <c:v>1.6</c:v>
                </c:pt>
                <c:pt idx="8">
                  <c:v>2.6</c:v>
                </c:pt>
                <c:pt idx="9">
                  <c:v/>
                </c:pt>
                <c:pt idx="10">
                  <c:v>2.4</c:v>
                </c:pt>
                <c:pt idx="11">
                  <c:v>4.7</c:v>
                </c:pt>
                <c:pt idx="12">
                  <c:v>1.5</c:v>
                </c:pt>
              </c:numCache>
            </c:numRef>
          </c:val>
        </c:ser>
        <c:dLbls>
          <c:showLegendKey val="0"/>
          <c:showVal val="0"/>
          <c:showCatName val="0"/>
          <c:showSerName val="0"/>
          <c:showPercent val="0"/>
          <c:showBubbleSize val="0"/>
        </c:dLbls>
        <c:gapWidth val="31"/>
        <c:overlap val="100"/>
        <c:axId val="199813024"/>
        <c:axId val="199813808"/>
      </c:barChart>
      <c:catAx>
        <c:axId val="199813024"/>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99813808"/>
        <c:crosses val="autoZero"/>
        <c:auto val="1"/>
        <c:lblAlgn val="ctr"/>
        <c:lblOffset val="100"/>
        <c:noMultiLvlLbl val="0"/>
      </c:catAx>
      <c:valAx>
        <c:axId val="199813808"/>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9981302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72.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Sheet1!$A$2:$A$10</c:f>
              <c:numCache>
                <c:formatCode>General</c:formatCode>
                <c:ptCount val="13"/>
                <c:pt idx="0">
                  <c:v>1999</c:v>
                </c:pt>
                <c:pt idx="1">
                  <c:v>2001</c:v>
                </c:pt>
                <c:pt idx="2">
                  <c:v>2003</c:v>
                </c:pt>
                <c:pt idx="3">
                  <c:v>2005</c:v>
                </c:pt>
                <c:pt idx="4">
                  <c:v>2007</c:v>
                </c:pt>
                <c:pt idx="5">
                  <c:v>2009</c:v>
                </c:pt>
                <c:pt idx="6">
                  <c:v>2011</c:v>
                </c:pt>
                <c:pt idx="7">
                  <c:v>2013</c:v>
                </c:pt>
                <c:pt idx="8">
                  <c:v>2015</c:v>
                </c:pt>
              </c:numCache>
            </c:numRef>
          </c:cat>
          <c:val>
            <c:numRef>
              <c:f>Sheet1!$B$2:$B$10</c:f>
              <c:numCache>
                <c:formatCode>General</c:formatCode>
                <c:ptCount val="13"/>
                <c:pt idx="0">
                  <c:v>2.3</c:v>
                </c:pt>
                <c:pt idx="1">
                  <c:v>1.7</c:v>
                </c:pt>
                <c:pt idx="2">
                  <c:v>1.7</c:v>
                </c:pt>
                <c:pt idx="3">
                  <c:v>2.2</c:v>
                </c:pt>
                <c:pt idx="4">
                  <c:v>2.2</c:v>
                </c:pt>
                <c:pt idx="5">
                  <c:v>2.6</c:v>
                </c:pt>
                <c:pt idx="6">
                  <c:v>2.7</c:v>
                </c:pt>
                <c:pt idx="7">
                  <c:v>2.3</c:v>
                </c:pt>
                <c:pt idx="8">
                  <c:v>2.4</c:v>
                </c:pt>
              </c:numCache>
            </c:numRef>
          </c:val>
          <c:smooth val="0"/>
        </c:ser>
        <c:dLbls>
          <c:showLegendKey val="0"/>
          <c:showVal val="0"/>
          <c:showCatName val="0"/>
          <c:showSerName val="0"/>
          <c:showPercent val="0"/>
          <c:showBubbleSize val="0"/>
        </c:dLbls>
        <c:marker val="1"/>
        <c:smooth val="0"/>
        <c:axId val="127258232"/>
        <c:axId val="279162976"/>
      </c:lineChart>
      <c:catAx>
        <c:axId val="127258232"/>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162976"/>
        <c:crosses val="autoZero"/>
        <c:auto val="1"/>
        <c:lblAlgn val="ctr"/>
        <c:lblOffset val="100"/>
        <c:noMultiLvlLbl val="0"/>
      </c:catAx>
      <c:valAx>
        <c:axId val="27916297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27258232"/>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73.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15.6</c:v>
                </c:pt>
                <c:pt idx="1">
                  <c:v/>
                </c:pt>
                <c:pt idx="2">
                  <c:v>18.1</c:v>
                </c:pt>
                <c:pt idx="3">
                  <c:v>12.7</c:v>
                </c:pt>
                <c:pt idx="4">
                  <c:v/>
                </c:pt>
                <c:pt idx="5">
                  <c:v>14.3</c:v>
                </c:pt>
                <c:pt idx="6">
                  <c:v>17.4</c:v>
                </c:pt>
                <c:pt idx="7">
                  <c:v>15.1</c:v>
                </c:pt>
                <c:pt idx="8">
                  <c:v>14.6</c:v>
                </c:pt>
                <c:pt idx="9">
                  <c:v/>
                </c:pt>
                <c:pt idx="10">
                  <c:v>11.6</c:v>
                </c:pt>
                <c:pt idx="11">
                  <c:v>18.7</c:v>
                </c:pt>
                <c:pt idx="12">
                  <c:v>16.7</c:v>
                </c:pt>
              </c:numCache>
            </c:numRef>
          </c:val>
        </c:ser>
        <c:dLbls>
          <c:showLegendKey val="0"/>
          <c:showVal val="0"/>
          <c:showCatName val="0"/>
          <c:showSerName val="0"/>
          <c:showPercent val="0"/>
          <c:showBubbleSize val="0"/>
        </c:dLbls>
        <c:gapWidth val="31"/>
        <c:overlap val="100"/>
        <c:axId val="199813024"/>
        <c:axId val="199813808"/>
      </c:barChart>
      <c:catAx>
        <c:axId val="199813024"/>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99813808"/>
        <c:crosses val="autoZero"/>
        <c:auto val="1"/>
        <c:lblAlgn val="ctr"/>
        <c:lblOffset val="100"/>
        <c:noMultiLvlLbl val="0"/>
      </c:catAx>
      <c:valAx>
        <c:axId val="199813808"/>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9981302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74.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Sheet1!$A$2:$A$10</c:f>
              <c:numCache>
                <c:formatCode>General</c:formatCode>
                <c:ptCount val="13"/>
                <c:pt idx="0">
                  <c:v>1999</c:v>
                </c:pt>
                <c:pt idx="1">
                  <c:v>2001</c:v>
                </c:pt>
                <c:pt idx="2">
                  <c:v>2003</c:v>
                </c:pt>
                <c:pt idx="3">
                  <c:v>2005</c:v>
                </c:pt>
                <c:pt idx="4">
                  <c:v>2007</c:v>
                </c:pt>
                <c:pt idx="5">
                  <c:v>2009</c:v>
                </c:pt>
                <c:pt idx="6">
                  <c:v>2011</c:v>
                </c:pt>
                <c:pt idx="7">
                  <c:v>2013</c:v>
                </c:pt>
                <c:pt idx="8">
                  <c:v>2015</c:v>
                </c:pt>
              </c:numCache>
            </c:numRef>
          </c:cat>
          <c:val>
            <c:numRef>
              <c:f>Sheet1!$B$2:$B$10</c:f>
              <c:numCache>
                <c:formatCode>General</c:formatCode>
                <c:ptCount val="13"/>
                <c:pt idx="0">
                  <c:v>29.1</c:v>
                </c:pt>
                <c:pt idx="1">
                  <c:v>26.9</c:v>
                </c:pt>
                <c:pt idx="2">
                  <c:v>27.9</c:v>
                </c:pt>
                <c:pt idx="3">
                  <c:v>26.1</c:v>
                </c:pt>
                <c:pt idx="4">
                  <c:v>22.9</c:v>
                </c:pt>
                <c:pt idx="5">
                  <c:v>20.9</c:v>
                </c:pt>
                <c:pt idx="6">
                  <c:v>23.1</c:v>
                </c:pt>
                <c:pt idx="7">
                  <c:v>19.1</c:v>
                </c:pt>
                <c:pt idx="8">
                  <c:v>15.6</c:v>
                </c:pt>
              </c:numCache>
            </c:numRef>
          </c:val>
          <c:smooth val="0"/>
        </c:ser>
        <c:dLbls>
          <c:showLegendKey val="0"/>
          <c:showVal val="0"/>
          <c:showCatName val="0"/>
          <c:showSerName val="0"/>
          <c:showPercent val="0"/>
          <c:showBubbleSize val="0"/>
        </c:dLbls>
        <c:marker val="1"/>
        <c:smooth val="0"/>
        <c:axId val="127258232"/>
        <c:axId val="279162976"/>
      </c:lineChart>
      <c:catAx>
        <c:axId val="127258232"/>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162976"/>
        <c:crosses val="autoZero"/>
        <c:auto val="1"/>
        <c:lblAlgn val="ctr"/>
        <c:lblOffset val="100"/>
        <c:noMultiLvlLbl val="0"/>
      </c:catAx>
      <c:valAx>
        <c:axId val="27916297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27258232"/>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75.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46.8</c:v>
                </c:pt>
                <c:pt idx="1">
                  <c:v/>
                </c:pt>
                <c:pt idx="2">
                  <c:v>49.2</c:v>
                </c:pt>
                <c:pt idx="3">
                  <c:v>43.5</c:v>
                </c:pt>
                <c:pt idx="4">
                  <c:v/>
                </c:pt>
                <c:pt idx="5">
                  <c:v>33.2</c:v>
                </c:pt>
                <c:pt idx="6">
                  <c:v>38.2</c:v>
                </c:pt>
                <c:pt idx="7">
                  <c:v>56.8</c:v>
                </c:pt>
                <c:pt idx="8">
                  <c:v>64.5</c:v>
                </c:pt>
                <c:pt idx="9">
                  <c:v/>
                </c:pt>
                <c:pt idx="10">
                  <c:v>58.7</c:v>
                </c:pt>
                <c:pt idx="11">
                  <c:v>47.9</c:v>
                </c:pt>
                <c:pt idx="12">
                  <c:v>40.4</c:v>
                </c:pt>
              </c:numCache>
            </c:numRef>
          </c:val>
        </c:ser>
        <c:dLbls>
          <c:showLegendKey val="0"/>
          <c:showVal val="0"/>
          <c:showCatName val="0"/>
          <c:showSerName val="0"/>
          <c:showPercent val="0"/>
          <c:showBubbleSize val="0"/>
        </c:dLbls>
        <c:gapWidth val="31"/>
        <c:overlap val="100"/>
        <c:axId val="199813024"/>
        <c:axId val="199813808"/>
      </c:barChart>
      <c:catAx>
        <c:axId val="199813024"/>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99813808"/>
        <c:crosses val="autoZero"/>
        <c:auto val="1"/>
        <c:lblAlgn val="ctr"/>
        <c:lblOffset val="100"/>
        <c:noMultiLvlLbl val="0"/>
      </c:catAx>
      <c:valAx>
        <c:axId val="199813808"/>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9981302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76.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Sheet1!$A$2:$A$10</c:f>
              <c:numCache>
                <c:formatCode>General</c:formatCode>
                <c:ptCount val="13"/>
                <c:pt idx="0">
                  <c:v>1999</c:v>
                </c:pt>
                <c:pt idx="1">
                  <c:v>2001</c:v>
                </c:pt>
                <c:pt idx="2">
                  <c:v>2003</c:v>
                </c:pt>
                <c:pt idx="3">
                  <c:v>2005</c:v>
                </c:pt>
                <c:pt idx="4">
                  <c:v>2007</c:v>
                </c:pt>
                <c:pt idx="5">
                  <c:v>2009</c:v>
                </c:pt>
                <c:pt idx="6">
                  <c:v>2011</c:v>
                </c:pt>
                <c:pt idx="7">
                  <c:v>2013</c:v>
                </c:pt>
                <c:pt idx="8">
                  <c:v>2015</c:v>
                </c:pt>
              </c:numCache>
            </c:numRef>
          </c:cat>
          <c:val>
            <c:numRef>
              <c:f>Sheet1!$B$2:$B$10</c:f>
              <c:numCache>
                <c:formatCode>General</c:formatCode>
                <c:ptCount val="13"/>
                <c:pt idx="0">
                  <c:v>54.6</c:v>
                </c:pt>
                <c:pt idx="1">
                  <c:v>52.7</c:v>
                </c:pt>
                <c:pt idx="2">
                  <c:v>57.3</c:v>
                </c:pt>
                <c:pt idx="3">
                  <c:v>55.1</c:v>
                </c:pt>
                <c:pt idx="4">
                  <c:v>59.3</c:v>
                </c:pt>
                <c:pt idx="5">
                  <c:v>57.5</c:v>
                </c:pt>
                <c:pt idx="6">
                  <c:v>59.0</c:v>
                </c:pt>
                <c:pt idx="7">
                  <c:v>48.7</c:v>
                </c:pt>
                <c:pt idx="8">
                  <c:v>46.8</c:v>
                </c:pt>
              </c:numCache>
            </c:numRef>
          </c:val>
          <c:smooth val="0"/>
        </c:ser>
        <c:dLbls>
          <c:showLegendKey val="0"/>
          <c:showVal val="0"/>
          <c:showCatName val="0"/>
          <c:showSerName val="0"/>
          <c:showPercent val="0"/>
          <c:showBubbleSize val="0"/>
        </c:dLbls>
        <c:marker val="1"/>
        <c:smooth val="0"/>
        <c:axId val="127258232"/>
        <c:axId val="279162976"/>
      </c:lineChart>
      <c:catAx>
        <c:axId val="127258232"/>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162976"/>
        <c:crosses val="autoZero"/>
        <c:auto val="1"/>
        <c:lblAlgn val="ctr"/>
        <c:lblOffset val="100"/>
        <c:noMultiLvlLbl val="0"/>
      </c:catAx>
      <c:valAx>
        <c:axId val="27916297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27258232"/>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77.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6.8</c:v>
                </c:pt>
                <c:pt idx="1">
                  <c:v/>
                </c:pt>
                <c:pt idx="2">
                  <c:v>10.9</c:v>
                </c:pt>
                <c:pt idx="3">
                  <c:v>2.4</c:v>
                </c:pt>
                <c:pt idx="4">
                  <c:v/>
                </c:pt>
                <c:pt idx="5">
                  <c:v>8.7</c:v>
                </c:pt>
                <c:pt idx="6">
                  <c:v>7.4</c:v>
                </c:pt>
                <c:pt idx="7">
                  <c:v>3.8</c:v>
                </c:pt>
                <c:pt idx="8">
                  <c:v>6.1</c:v>
                </c:pt>
                <c:pt idx="9">
                  <c:v/>
                </c:pt>
                <c:pt idx="10">
                  <c:v>14.4</c:v>
                </c:pt>
                <c:pt idx="11">
                  <c:v>7.1</c:v>
                </c:pt>
                <c:pt idx="12">
                  <c:v>2.7</c:v>
                </c:pt>
              </c:numCache>
            </c:numRef>
          </c:val>
        </c:ser>
        <c:dLbls>
          <c:showLegendKey val="0"/>
          <c:showVal val="0"/>
          <c:showCatName val="0"/>
          <c:showSerName val="0"/>
          <c:showPercent val="0"/>
          <c:showBubbleSize val="0"/>
        </c:dLbls>
        <c:gapWidth val="31"/>
        <c:overlap val="100"/>
        <c:axId val="199813024"/>
        <c:axId val="199813808"/>
      </c:barChart>
      <c:catAx>
        <c:axId val="199813024"/>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99813808"/>
        <c:crosses val="autoZero"/>
        <c:auto val="1"/>
        <c:lblAlgn val="ctr"/>
        <c:lblOffset val="100"/>
        <c:noMultiLvlLbl val="0"/>
      </c:catAx>
      <c:valAx>
        <c:axId val="199813808"/>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9981302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78.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Sheet1!$A$2:$A$10</c:f>
              <c:numCache>
                <c:formatCode>General</c:formatCode>
                <c:ptCount val="13"/>
                <c:pt idx="0">
                  <c:v>1999</c:v>
                </c:pt>
                <c:pt idx="1">
                  <c:v>2001</c:v>
                </c:pt>
                <c:pt idx="2">
                  <c:v>2003</c:v>
                </c:pt>
                <c:pt idx="3">
                  <c:v>2005</c:v>
                </c:pt>
                <c:pt idx="4">
                  <c:v>2007</c:v>
                </c:pt>
                <c:pt idx="5">
                  <c:v>2009</c:v>
                </c:pt>
                <c:pt idx="6">
                  <c:v>2011</c:v>
                </c:pt>
                <c:pt idx="7">
                  <c:v>2013</c:v>
                </c:pt>
                <c:pt idx="8">
                  <c:v>2015</c:v>
                </c:pt>
              </c:numCache>
            </c:numRef>
          </c:cat>
          <c:val>
            <c:numRef>
              <c:f>Sheet1!$B$2:$B$10</c:f>
              <c:numCache>
                <c:formatCode>General</c:formatCode>
                <c:ptCount val="13"/>
                <c:pt idx="0">
                  <c:v>10.2</c:v>
                </c:pt>
                <c:pt idx="1">
                  <c:v>9.6</c:v>
                </c:pt>
                <c:pt idx="2">
                  <c:v>11.3</c:v>
                </c:pt>
                <c:pt idx="3">
                  <c:v>10.8</c:v>
                </c:pt>
                <c:pt idx="4">
                  <c:v>9.6</c:v>
                </c:pt>
                <c:pt idx="5">
                  <c:v>9.7</c:v>
                </c:pt>
                <c:pt idx="6">
                  <c:v>8.8</c:v>
                </c:pt>
                <c:pt idx="7">
                  <c:v>5.9</c:v>
                </c:pt>
                <c:pt idx="8">
                  <c:v>6.8</c:v>
                </c:pt>
              </c:numCache>
            </c:numRef>
          </c:val>
          <c:smooth val="0"/>
        </c:ser>
        <c:dLbls>
          <c:showLegendKey val="0"/>
          <c:showVal val="0"/>
          <c:showCatName val="0"/>
          <c:showSerName val="0"/>
          <c:showPercent val="0"/>
          <c:showBubbleSize val="0"/>
        </c:dLbls>
        <c:marker val="1"/>
        <c:smooth val="0"/>
        <c:axId val="127258232"/>
        <c:axId val="279162976"/>
      </c:lineChart>
      <c:catAx>
        <c:axId val="127258232"/>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162976"/>
        <c:crosses val="autoZero"/>
        <c:auto val="1"/>
        <c:lblAlgn val="ctr"/>
        <c:lblOffset val="100"/>
        <c:noMultiLvlLbl val="0"/>
      </c:catAx>
      <c:valAx>
        <c:axId val="27916297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27258232"/>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79.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12.9</c:v>
                </c:pt>
                <c:pt idx="1">
                  <c:v/>
                </c:pt>
                <c:pt idx="2">
                  <c:v>16.4</c:v>
                </c:pt>
                <c:pt idx="3">
                  <c:v>8.8</c:v>
                </c:pt>
                <c:pt idx="4">
                  <c:v/>
                </c:pt>
                <c:pt idx="5">
                  <c:v>8.1</c:v>
                </c:pt>
                <c:pt idx="6">
                  <c:v>8.4</c:v>
                </c:pt>
                <c:pt idx="7">
                  <c:v>11.8</c:v>
                </c:pt>
                <c:pt idx="8">
                  <c:v>24.2</c:v>
                </c:pt>
                <c:pt idx="9">
                  <c:v/>
                </c:pt>
                <c:pt idx="10">
                  <c:v>21.8</c:v>
                </c:pt>
                <c:pt idx="11">
                  <c:v>11.6</c:v>
                </c:pt>
                <c:pt idx="12">
                  <c:v>8.3</c:v>
                </c:pt>
              </c:numCache>
            </c:numRef>
          </c:val>
        </c:ser>
        <c:dLbls>
          <c:showLegendKey val="0"/>
          <c:showVal val="0"/>
          <c:showCatName val="0"/>
          <c:showSerName val="0"/>
          <c:showPercent val="0"/>
          <c:showBubbleSize val="0"/>
        </c:dLbls>
        <c:gapWidth val="31"/>
        <c:overlap val="100"/>
        <c:axId val="199813024"/>
        <c:axId val="199813808"/>
      </c:barChart>
      <c:catAx>
        <c:axId val="199813024"/>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99813808"/>
        <c:crosses val="autoZero"/>
        <c:auto val="1"/>
        <c:lblAlgn val="ctr"/>
        <c:lblOffset val="100"/>
        <c:noMultiLvlLbl val="0"/>
      </c:catAx>
      <c:valAx>
        <c:axId val="199813808"/>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9981302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7a.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Sheet1!$A$2:$A$10</c:f>
              <c:numCache>
                <c:formatCode>General</c:formatCode>
                <c:ptCount val="13"/>
                <c:pt idx="0">
                  <c:v>1999</c:v>
                </c:pt>
                <c:pt idx="1">
                  <c:v>2001</c:v>
                </c:pt>
                <c:pt idx="2">
                  <c:v>2003</c:v>
                </c:pt>
                <c:pt idx="3">
                  <c:v>2005</c:v>
                </c:pt>
                <c:pt idx="4">
                  <c:v>2007</c:v>
                </c:pt>
                <c:pt idx="5">
                  <c:v>2009</c:v>
                </c:pt>
                <c:pt idx="6">
                  <c:v>2011</c:v>
                </c:pt>
                <c:pt idx="7">
                  <c:v>2013</c:v>
                </c:pt>
                <c:pt idx="8">
                  <c:v>2015</c:v>
                </c:pt>
              </c:numCache>
            </c:numRef>
          </c:cat>
          <c:val>
            <c:numRef>
              <c:f>Sheet1!$B$2:$B$10</c:f>
              <c:numCache>
                <c:formatCode>General</c:formatCode>
                <c:ptCount val="13"/>
                <c:pt idx="0">
                  <c:v>20.3</c:v>
                </c:pt>
                <c:pt idx="1">
                  <c:v>16.7</c:v>
                </c:pt>
                <c:pt idx="2">
                  <c:v>20.6</c:v>
                </c:pt>
                <c:pt idx="3">
                  <c:v>19.1</c:v>
                </c:pt>
                <c:pt idx="4">
                  <c:v>21.8</c:v>
                </c:pt>
                <c:pt idx="5">
                  <c:v>21.0</c:v>
                </c:pt>
                <c:pt idx="6">
                  <c:v>21.7</c:v>
                </c:pt>
                <c:pt idx="7">
                  <c:v>15.2</c:v>
                </c:pt>
                <c:pt idx="8">
                  <c:v>12.9</c:v>
                </c:pt>
              </c:numCache>
            </c:numRef>
          </c:val>
          <c:smooth val="0"/>
        </c:ser>
        <c:dLbls>
          <c:showLegendKey val="0"/>
          <c:showVal val="0"/>
          <c:showCatName val="0"/>
          <c:showSerName val="0"/>
          <c:showPercent val="0"/>
          <c:showBubbleSize val="0"/>
        </c:dLbls>
        <c:marker val="1"/>
        <c:smooth val="0"/>
        <c:axId val="127258232"/>
        <c:axId val="279162976"/>
      </c:lineChart>
      <c:catAx>
        <c:axId val="127258232"/>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162976"/>
        <c:crosses val="autoZero"/>
        <c:auto val="1"/>
        <c:lblAlgn val="ctr"/>
        <c:lblOffset val="100"/>
        <c:noMultiLvlLbl val="0"/>
      </c:catAx>
      <c:valAx>
        <c:axId val="27916297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27258232"/>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7b.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33.5</c:v>
                </c:pt>
                <c:pt idx="1">
                  <c:v/>
                </c:pt>
                <c:pt idx="2">
                  <c:v>31.6</c:v>
                </c:pt>
                <c:pt idx="3">
                  <c:v>34.3</c:v>
                </c:pt>
                <c:pt idx="4">
                  <c:v/>
                </c:pt>
                <c:pt idx="5">
                  <c:v>21.8</c:v>
                </c:pt>
                <c:pt idx="6">
                  <c:v>23.7</c:v>
                </c:pt>
                <c:pt idx="7">
                  <c:v>41.9</c:v>
                </c:pt>
                <c:pt idx="8">
                  <c:v>50.4</c:v>
                </c:pt>
                <c:pt idx="9">
                  <c:v/>
                </c:pt>
                <c:pt idx="10">
                  <c:v>40.6</c:v>
                </c:pt>
                <c:pt idx="11">
                  <c:v>35.9</c:v>
                </c:pt>
                <c:pt idx="12">
                  <c:v>28.9</c:v>
                </c:pt>
              </c:numCache>
            </c:numRef>
          </c:val>
        </c:ser>
        <c:dLbls>
          <c:showLegendKey val="0"/>
          <c:showVal val="0"/>
          <c:showCatName val="0"/>
          <c:showSerName val="0"/>
          <c:showPercent val="0"/>
          <c:showBubbleSize val="0"/>
        </c:dLbls>
        <c:gapWidth val="31"/>
        <c:overlap val="100"/>
        <c:axId val="199813024"/>
        <c:axId val="199813808"/>
      </c:barChart>
      <c:catAx>
        <c:axId val="199813024"/>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99813808"/>
        <c:crosses val="autoZero"/>
        <c:auto val="1"/>
        <c:lblAlgn val="ctr"/>
        <c:lblOffset val="100"/>
        <c:noMultiLvlLbl val="0"/>
      </c:catAx>
      <c:valAx>
        <c:axId val="199813808"/>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9981302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7c.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Sheet1!$A$2:$A$10</c:f>
              <c:numCache>
                <c:formatCode>General</c:formatCode>
                <c:ptCount val="13"/>
                <c:pt idx="0">
                  <c:v>1999</c:v>
                </c:pt>
                <c:pt idx="1">
                  <c:v>2001</c:v>
                </c:pt>
                <c:pt idx="2">
                  <c:v>2003</c:v>
                </c:pt>
                <c:pt idx="3">
                  <c:v>2005</c:v>
                </c:pt>
                <c:pt idx="4">
                  <c:v>2007</c:v>
                </c:pt>
                <c:pt idx="5">
                  <c:v>2009</c:v>
                </c:pt>
                <c:pt idx="6">
                  <c:v>2011</c:v>
                </c:pt>
                <c:pt idx="7">
                  <c:v>2013</c:v>
                </c:pt>
                <c:pt idx="8">
                  <c:v>2015</c:v>
                </c:pt>
              </c:numCache>
            </c:numRef>
          </c:cat>
          <c:val>
            <c:numRef>
              <c:f>Sheet1!$B$2:$B$10</c:f>
              <c:numCache>
                <c:formatCode>General</c:formatCode>
                <c:ptCount val="13"/>
                <c:pt idx="0">
                  <c:v>40.0</c:v>
                </c:pt>
                <c:pt idx="1">
                  <c:v>39.2</c:v>
                </c:pt>
                <c:pt idx="2">
                  <c:v>42.7</c:v>
                </c:pt>
                <c:pt idx="3">
                  <c:v>39.2</c:v>
                </c:pt>
                <c:pt idx="4">
                  <c:v>45.3</c:v>
                </c:pt>
                <c:pt idx="5">
                  <c:v>42.9</c:v>
                </c:pt>
                <c:pt idx="6">
                  <c:v>42.9</c:v>
                </c:pt>
                <c:pt idx="7">
                  <c:v>33.9</c:v>
                </c:pt>
                <c:pt idx="8">
                  <c:v>33.5</c:v>
                </c:pt>
              </c:numCache>
            </c:numRef>
          </c:val>
          <c:smooth val="0"/>
        </c:ser>
        <c:dLbls>
          <c:showLegendKey val="0"/>
          <c:showVal val="0"/>
          <c:showCatName val="0"/>
          <c:showSerName val="0"/>
          <c:showPercent val="0"/>
          <c:showBubbleSize val="0"/>
        </c:dLbls>
        <c:marker val="1"/>
        <c:smooth val="0"/>
        <c:axId val="127258232"/>
        <c:axId val="279162976"/>
      </c:lineChart>
      <c:catAx>
        <c:axId val="127258232"/>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162976"/>
        <c:crosses val="autoZero"/>
        <c:auto val="1"/>
        <c:lblAlgn val="ctr"/>
        <c:lblOffset val="100"/>
        <c:noMultiLvlLbl val="0"/>
      </c:catAx>
      <c:valAx>
        <c:axId val="27916297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27258232"/>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7d.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22.8</c:v>
                </c:pt>
                <c:pt idx="1">
                  <c:v/>
                </c:pt>
                <c:pt idx="2">
                  <c:v>26.4</c:v>
                </c:pt>
                <c:pt idx="3">
                  <c:v>19.2</c:v>
                </c:pt>
                <c:pt idx="4">
                  <c:v/>
                </c:pt>
                <c:pt idx="5">
                  <c:v>20.5</c:v>
                </c:pt>
                <c:pt idx="6">
                  <c:v>15.9</c:v>
                </c:pt>
                <c:pt idx="7">
                  <c:v>19.9</c:v>
                </c:pt>
                <c:pt idx="8">
                  <c:v>28.8</c:v>
                </c:pt>
                <c:pt idx="9">
                  <c:v/>
                </c:pt>
                <c:pt idx="10">
                  <c:v>23.3</c:v>
                </c:pt>
                <c:pt idx="11">
                  <c:v>23.5</c:v>
                </c:pt>
                <c:pt idx="12">
                  <c:v>22.8</c:v>
                </c:pt>
              </c:numCache>
            </c:numRef>
          </c:val>
        </c:ser>
        <c:dLbls>
          <c:showLegendKey val="0"/>
          <c:showVal val="0"/>
          <c:showCatName val="0"/>
          <c:showSerName val="0"/>
          <c:showPercent val="0"/>
          <c:showBubbleSize val="0"/>
        </c:dLbls>
        <c:gapWidth val="31"/>
        <c:overlap val="100"/>
        <c:axId val="199813024"/>
        <c:axId val="199813808"/>
      </c:barChart>
      <c:catAx>
        <c:axId val="199813024"/>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99813808"/>
        <c:crosses val="autoZero"/>
        <c:auto val="1"/>
        <c:lblAlgn val="ctr"/>
        <c:lblOffset val="100"/>
        <c:noMultiLvlLbl val="0"/>
      </c:catAx>
      <c:valAx>
        <c:axId val="199813808"/>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9981302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7e.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Sheet1!$A$2:$A$10</c:f>
              <c:numCache>
                <c:formatCode>General</c:formatCode>
                <c:ptCount val="13"/>
                <c:pt idx="0">
                  <c:v>1999</c:v>
                </c:pt>
                <c:pt idx="1">
                  <c:v>2001</c:v>
                </c:pt>
                <c:pt idx="2">
                  <c:v>2003</c:v>
                </c:pt>
                <c:pt idx="3">
                  <c:v>2005</c:v>
                </c:pt>
                <c:pt idx="4">
                  <c:v>2007</c:v>
                </c:pt>
                <c:pt idx="5">
                  <c:v>2009</c:v>
                </c:pt>
                <c:pt idx="6">
                  <c:v>2011</c:v>
                </c:pt>
                <c:pt idx="7">
                  <c:v>2013</c:v>
                </c:pt>
                <c:pt idx="8">
                  <c:v>2015</c:v>
                </c:pt>
              </c:numCache>
            </c:numRef>
          </c:cat>
          <c:val>
            <c:numRef>
              <c:f>Sheet1!$B$2:$B$10</c:f>
              <c:numCache>
                <c:formatCode>General</c:formatCode>
                <c:ptCount val="13"/>
                <c:pt idx="0">
                  <c:v>22.1</c:v>
                </c:pt>
                <c:pt idx="1">
                  <c:v>22.1</c:v>
                </c:pt>
                <c:pt idx="2">
                  <c:v>23.9</c:v>
                </c:pt>
                <c:pt idx="3">
                  <c:v>21.0</c:v>
                </c:pt>
                <c:pt idx="4">
                  <c:v>21.6</c:v>
                </c:pt>
                <c:pt idx="5">
                  <c:v>22.1</c:v>
                </c:pt>
                <c:pt idx="6">
                  <c:v>20.0</c:v>
                </c:pt>
                <c:pt idx="7">
                  <c:v>21.8</c:v>
                </c:pt>
                <c:pt idx="8">
                  <c:v>22.8</c:v>
                </c:pt>
              </c:numCache>
            </c:numRef>
          </c:val>
          <c:smooth val="0"/>
        </c:ser>
        <c:dLbls>
          <c:showLegendKey val="0"/>
          <c:showVal val="0"/>
          <c:showCatName val="0"/>
          <c:showSerName val="0"/>
          <c:showPercent val="0"/>
          <c:showBubbleSize val="0"/>
        </c:dLbls>
        <c:marker val="1"/>
        <c:smooth val="0"/>
        <c:axId val="127258232"/>
        <c:axId val="279162976"/>
      </c:lineChart>
      <c:catAx>
        <c:axId val="127258232"/>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162976"/>
        <c:crosses val="autoZero"/>
        <c:auto val="1"/>
        <c:lblAlgn val="ctr"/>
        <c:lblOffset val="100"/>
        <c:noMultiLvlLbl val="0"/>
      </c:catAx>
      <c:valAx>
        <c:axId val="27916297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27258232"/>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7f.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57.0</c:v>
                </c:pt>
                <c:pt idx="1">
                  <c:v/>
                </c:pt>
                <c:pt idx="2">
                  <c:v>66.3</c:v>
                </c:pt>
                <c:pt idx="3">
                  <c:v>48.0</c:v>
                </c:pt>
                <c:pt idx="4">
                  <c:v/>
                </c:pt>
                <c:pt idx="5">
                  <c:v>66.8</c:v>
                </c:pt>
                <c:pt idx="6">
                  <c:v>60.4</c:v>
                </c:pt>
                <c:pt idx="7">
                  <c:v>56.9</c:v>
                </c:pt>
                <c:pt idx="8">
                  <c:v>50.0</c:v>
                </c:pt>
                <c:pt idx="9">
                  <c:v/>
                </c:pt>
                <c:pt idx="10">
                  <c:v>59.9</c:v>
                </c:pt>
                <c:pt idx="11">
                  <c:v>55.1</c:v>
                </c:pt>
                <c:pt idx="12">
                  <c:v>55.8</c:v>
                </c:pt>
              </c:numCache>
            </c:numRef>
          </c:val>
        </c:ser>
        <c:dLbls>
          <c:showLegendKey val="0"/>
          <c:showVal val="0"/>
          <c:showCatName val="0"/>
          <c:showSerName val="0"/>
          <c:showPercent val="0"/>
          <c:showBubbleSize val="0"/>
        </c:dLbls>
        <c:gapWidth val="31"/>
        <c:overlap val="100"/>
        <c:axId val="199813024"/>
        <c:axId val="199813808"/>
      </c:barChart>
      <c:catAx>
        <c:axId val="199813024"/>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99813808"/>
        <c:crosses val="autoZero"/>
        <c:auto val="1"/>
        <c:lblAlgn val="ctr"/>
        <c:lblOffset val="100"/>
        <c:noMultiLvlLbl val="0"/>
      </c:catAx>
      <c:valAx>
        <c:axId val="199813808"/>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9981302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8.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Sheet1!$A$2:$A$10</c:f>
              <c:numCache>
                <c:formatCode>General</c:formatCode>
                <c:ptCount val="13"/>
                <c:pt idx="0">
                  <c:v>1999</c:v>
                </c:pt>
                <c:pt idx="1">
                  <c:v>2001</c:v>
                </c:pt>
                <c:pt idx="2">
                  <c:v>2003</c:v>
                </c:pt>
                <c:pt idx="3">
                  <c:v>2005</c:v>
                </c:pt>
                <c:pt idx="4">
                  <c:v>2007</c:v>
                </c:pt>
                <c:pt idx="5">
                  <c:v>2009</c:v>
                </c:pt>
                <c:pt idx="6">
                  <c:v>2011</c:v>
                </c:pt>
                <c:pt idx="7">
                  <c:v>2013</c:v>
                </c:pt>
                <c:pt idx="8">
                  <c:v>2015</c:v>
                </c:pt>
              </c:numCache>
            </c:numRef>
          </c:cat>
          <c:val>
            <c:numRef>
              <c:f>Sheet1!$B$2:$B$10</c:f>
              <c:numCache>
                <c:formatCode>General</c:formatCode>
                <c:ptCount val="13"/>
                <c:pt idx="0">
                  <c:v>32.4</c:v>
                </c:pt>
                <c:pt idx="1">
                  <c:v>29.2</c:v>
                </c:pt>
                <c:pt idx="2">
                  <c:v>29.1</c:v>
                </c:pt>
                <c:pt idx="3">
                  <c:v>26.7</c:v>
                </c:pt>
                <c:pt idx="4">
                  <c:v>28.4</c:v>
                </c:pt>
                <c:pt idx="5">
                  <c:v>28.6</c:v>
                </c:pt>
                <c:pt idx="6">
                  <c:v>24.9</c:v>
                </c:pt>
                <c:pt idx="7">
                  <c:v>20.4</c:v>
                </c:pt>
                <c:pt idx="8">
                  <c:v>17.0</c:v>
                </c:pt>
              </c:numCache>
            </c:numRef>
          </c:val>
          <c:smooth val="0"/>
        </c:ser>
        <c:dLbls>
          <c:showLegendKey val="0"/>
          <c:showVal val="0"/>
          <c:showCatName val="0"/>
          <c:showSerName val="0"/>
          <c:showPercent val="0"/>
          <c:showBubbleSize val="0"/>
        </c:dLbls>
        <c:marker val="1"/>
        <c:smooth val="0"/>
        <c:axId val="127258232"/>
        <c:axId val="279162976"/>
      </c:lineChart>
      <c:catAx>
        <c:axId val="127258232"/>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162976"/>
        <c:crosses val="autoZero"/>
        <c:auto val="1"/>
        <c:lblAlgn val="ctr"/>
        <c:lblOffset val="100"/>
        <c:noMultiLvlLbl val="0"/>
      </c:catAx>
      <c:valAx>
        <c:axId val="27916297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27258232"/>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80.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Sheet1!$A$2:$A$10</c:f>
              <c:numCache>
                <c:formatCode>General</c:formatCode>
                <c:ptCount val="13"/>
                <c:pt idx="0">
                  <c:v>1999</c:v>
                </c:pt>
                <c:pt idx="1">
                  <c:v>2001</c:v>
                </c:pt>
                <c:pt idx="2">
                  <c:v>2003</c:v>
                </c:pt>
                <c:pt idx="3">
                  <c:v>2005</c:v>
                </c:pt>
                <c:pt idx="4">
                  <c:v>2007</c:v>
                </c:pt>
                <c:pt idx="5">
                  <c:v>2009</c:v>
                </c:pt>
                <c:pt idx="6">
                  <c:v>2011</c:v>
                </c:pt>
                <c:pt idx="7">
                  <c:v>2013</c:v>
                </c:pt>
                <c:pt idx="8">
                  <c:v>2015</c:v>
                </c:pt>
              </c:numCache>
            </c:numRef>
          </c:cat>
          <c:val>
            <c:numRef>
              <c:f>Sheet1!$B$2:$B$10</c:f>
              <c:numCache>
                <c:formatCode>General</c:formatCode>
                <c:ptCount val="13"/>
                <c:pt idx="0">
                  <c:v>62.0</c:v>
                </c:pt>
                <c:pt idx="1">
                  <c:v>62.2</c:v>
                </c:pt>
                <c:pt idx="2">
                  <c:v>62.5</c:v>
                </c:pt>
                <c:pt idx="3">
                  <c:v>63.7</c:v>
                </c:pt>
                <c:pt idx="4">
                  <c:v>69.2</c:v>
                </c:pt>
                <c:pt idx="5">
                  <c:v>62.0</c:v>
                </c:pt>
                <c:pt idx="6">
                  <c:v>58.7</c:v>
                </c:pt>
                <c:pt idx="7">
                  <c:v>63.4</c:v>
                </c:pt>
                <c:pt idx="8">
                  <c:v>57.0</c:v>
                </c:pt>
              </c:numCache>
            </c:numRef>
          </c:val>
          <c:smooth val="0"/>
        </c:ser>
        <c:dLbls>
          <c:showLegendKey val="0"/>
          <c:showVal val="0"/>
          <c:showCatName val="0"/>
          <c:showSerName val="0"/>
          <c:showPercent val="0"/>
          <c:showBubbleSize val="0"/>
        </c:dLbls>
        <c:marker val="1"/>
        <c:smooth val="0"/>
        <c:axId val="127258232"/>
        <c:axId val="279162976"/>
      </c:lineChart>
      <c:catAx>
        <c:axId val="127258232"/>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162976"/>
        <c:crosses val="autoZero"/>
        <c:auto val="1"/>
        <c:lblAlgn val="ctr"/>
        <c:lblOffset val="100"/>
        <c:noMultiLvlLbl val="0"/>
      </c:catAx>
      <c:valAx>
        <c:axId val="27916297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27258232"/>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81.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18.0</c:v>
                </c:pt>
                <c:pt idx="1">
                  <c:v/>
                </c:pt>
                <c:pt idx="2">
                  <c:v>12.5</c:v>
                </c:pt>
                <c:pt idx="3">
                  <c:v>23.1</c:v>
                </c:pt>
                <c:pt idx="4">
                  <c:v/>
                </c:pt>
                <c:pt idx="5">
                  <c:v>8.6</c:v>
                </c:pt>
                <c:pt idx="6">
                  <c:v>21.8</c:v>
                </c:pt>
                <c:pt idx="7">
                  <c:v>21.0</c:v>
                </c:pt>
                <c:pt idx="8">
                  <c:v>17.8</c:v>
                </c:pt>
                <c:pt idx="9">
                  <c:v/>
                </c:pt>
                <c:pt idx="10">
                  <c:v>8.4</c:v>
                </c:pt>
                <c:pt idx="11">
                  <c:v>17.2</c:v>
                </c:pt>
                <c:pt idx="12">
                  <c:v>24.6</c:v>
                </c:pt>
              </c:numCache>
            </c:numRef>
          </c:val>
        </c:ser>
        <c:dLbls>
          <c:showLegendKey val="0"/>
          <c:showVal val="0"/>
          <c:showCatName val="0"/>
          <c:showSerName val="0"/>
          <c:showPercent val="0"/>
          <c:showBubbleSize val="0"/>
        </c:dLbls>
        <c:gapWidth val="31"/>
        <c:overlap val="100"/>
        <c:axId val="199813024"/>
        <c:axId val="199813808"/>
      </c:barChart>
      <c:catAx>
        <c:axId val="199813024"/>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99813808"/>
        <c:crosses val="autoZero"/>
        <c:auto val="1"/>
        <c:lblAlgn val="ctr"/>
        <c:lblOffset val="100"/>
        <c:noMultiLvlLbl val="0"/>
      </c:catAx>
      <c:valAx>
        <c:axId val="199813808"/>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9981302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82.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Sheet1!$A$2:$A$10</c:f>
              <c:numCache>
                <c:formatCode>General</c:formatCode>
                <c:ptCount val="13"/>
                <c:pt idx="0">
                  <c:v>1999</c:v>
                </c:pt>
                <c:pt idx="1">
                  <c:v>2001</c:v>
                </c:pt>
                <c:pt idx="2">
                  <c:v>2003</c:v>
                </c:pt>
                <c:pt idx="3">
                  <c:v>2005</c:v>
                </c:pt>
                <c:pt idx="4">
                  <c:v>2007</c:v>
                </c:pt>
                <c:pt idx="5">
                  <c:v>2009</c:v>
                </c:pt>
                <c:pt idx="6">
                  <c:v>2011</c:v>
                </c:pt>
                <c:pt idx="7">
                  <c:v>2013</c:v>
                </c:pt>
                <c:pt idx="8">
                  <c:v>2015</c:v>
                </c:pt>
              </c:numCache>
            </c:numRef>
          </c:cat>
          <c:val>
            <c:numRef>
              <c:f>Sheet1!$B$2:$B$10</c:f>
              <c:numCache>
                <c:formatCode>General</c:formatCode>
                <c:ptCount val="13"/>
                <c:pt idx="0">
                  <c:v>16.8</c:v>
                </c:pt>
                <c:pt idx="1">
                  <c:v>20.1</c:v>
                </c:pt>
                <c:pt idx="2">
                  <c:v>17.9</c:v>
                </c:pt>
                <c:pt idx="3">
                  <c:v>17.7</c:v>
                </c:pt>
                <c:pt idx="4">
                  <c:v>15.4</c:v>
                </c:pt>
                <c:pt idx="5">
                  <c:v>19.6</c:v>
                </c:pt>
                <c:pt idx="6">
                  <c:v>18.5</c:v>
                </c:pt>
                <c:pt idx="7">
                  <c:v>17.9</c:v>
                </c:pt>
                <c:pt idx="8">
                  <c:v>18.0</c:v>
                </c:pt>
              </c:numCache>
            </c:numRef>
          </c:val>
          <c:smooth val="0"/>
        </c:ser>
        <c:dLbls>
          <c:showLegendKey val="0"/>
          <c:showVal val="0"/>
          <c:showCatName val="0"/>
          <c:showSerName val="0"/>
          <c:showPercent val="0"/>
          <c:showBubbleSize val="0"/>
        </c:dLbls>
        <c:marker val="1"/>
        <c:smooth val="0"/>
        <c:axId val="127258232"/>
        <c:axId val="279162976"/>
      </c:lineChart>
      <c:catAx>
        <c:axId val="127258232"/>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162976"/>
        <c:crosses val="autoZero"/>
        <c:auto val="1"/>
        <c:lblAlgn val="ctr"/>
        <c:lblOffset val="100"/>
        <c:noMultiLvlLbl val="0"/>
      </c:catAx>
      <c:valAx>
        <c:axId val="27916297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27258232"/>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83.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3.3</c:v>
                </c:pt>
                <c:pt idx="1">
                  <c:v/>
                </c:pt>
                <c:pt idx="2">
                  <c:v>2.5</c:v>
                </c:pt>
                <c:pt idx="3">
                  <c:v>4.3</c:v>
                </c:pt>
                <c:pt idx="4">
                  <c:v/>
                </c:pt>
                <c:pt idx="5">
                  <c:v>2.7</c:v>
                </c:pt>
                <c:pt idx="6">
                  <c:v>4.2</c:v>
                </c:pt>
                <c:pt idx="7">
                  <c:v>3.2</c:v>
                </c:pt>
                <c:pt idx="8">
                  <c:v>3.6</c:v>
                </c:pt>
                <c:pt idx="9">
                  <c:v/>
                </c:pt>
                <c:pt idx="10">
                  <c:v>1.6</c:v>
                </c:pt>
                <c:pt idx="11">
                  <c:v>1.5</c:v>
                </c:pt>
                <c:pt idx="12">
                  <c:v>5.7</c:v>
                </c:pt>
              </c:numCache>
            </c:numRef>
          </c:val>
        </c:ser>
        <c:dLbls>
          <c:showLegendKey val="0"/>
          <c:showVal val="0"/>
          <c:showCatName val="0"/>
          <c:showSerName val="0"/>
          <c:showPercent val="0"/>
          <c:showBubbleSize val="0"/>
        </c:dLbls>
        <c:gapWidth val="31"/>
        <c:overlap val="100"/>
        <c:axId val="199813024"/>
        <c:axId val="199813808"/>
      </c:barChart>
      <c:catAx>
        <c:axId val="199813024"/>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99813808"/>
        <c:crosses val="autoZero"/>
        <c:auto val="1"/>
        <c:lblAlgn val="ctr"/>
        <c:lblOffset val="100"/>
        <c:noMultiLvlLbl val="0"/>
      </c:catAx>
      <c:valAx>
        <c:axId val="199813808"/>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9981302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84.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Sheet1!$A$2:$A$3</c:f>
              <c:numCache>
                <c:formatCode>General</c:formatCode>
                <c:ptCount val="13"/>
                <c:pt idx="0">
                  <c:v>2013</c:v>
                </c:pt>
                <c:pt idx="1">
                  <c:v>2015</c:v>
                </c:pt>
              </c:numCache>
            </c:numRef>
          </c:cat>
          <c:val>
            <c:numRef>
              <c:f>Sheet1!$B$2:$B$3</c:f>
              <c:numCache>
                <c:formatCode>General</c:formatCode>
                <c:ptCount val="13"/>
                <c:pt idx="0">
                  <c:v>1.3</c:v>
                </c:pt>
                <c:pt idx="1">
                  <c:v>3.3</c:v>
                </c:pt>
              </c:numCache>
            </c:numRef>
          </c:val>
          <c:smooth val="0"/>
        </c:ser>
        <c:dLbls>
          <c:showLegendKey val="0"/>
          <c:showVal val="0"/>
          <c:showCatName val="0"/>
          <c:showSerName val="0"/>
          <c:showPercent val="0"/>
          <c:showBubbleSize val="0"/>
        </c:dLbls>
        <c:marker val="1"/>
        <c:smooth val="0"/>
        <c:axId val="127258232"/>
        <c:axId val="279162976"/>
      </c:lineChart>
      <c:catAx>
        <c:axId val="127258232"/>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162976"/>
        <c:crosses val="autoZero"/>
        <c:auto val="1"/>
        <c:lblAlgn val="ctr"/>
        <c:lblOffset val="100"/>
        <c:noMultiLvlLbl val="0"/>
      </c:catAx>
      <c:valAx>
        <c:axId val="27916297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27258232"/>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85.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6.0</c:v>
                </c:pt>
                <c:pt idx="1">
                  <c:v/>
                </c:pt>
                <c:pt idx="2">
                  <c:v>4.5</c:v>
                </c:pt>
                <c:pt idx="3">
                  <c:v>7.7</c:v>
                </c:pt>
                <c:pt idx="4">
                  <c:v/>
                </c:pt>
                <c:pt idx="5">
                  <c:v>6.4</c:v>
                </c:pt>
                <c:pt idx="6">
                  <c:v>5.5</c:v>
                </c:pt>
                <c:pt idx="7">
                  <c:v>5.2</c:v>
                </c:pt>
                <c:pt idx="8">
                  <c:v>7.5</c:v>
                </c:pt>
                <c:pt idx="9">
                  <c:v/>
                </c:pt>
                <c:pt idx="10">
                  <c:v>9.3</c:v>
                </c:pt>
                <c:pt idx="11">
                  <c:v>3.3</c:v>
                </c:pt>
                <c:pt idx="12">
                  <c:v>5.0</c:v>
                </c:pt>
              </c:numCache>
            </c:numRef>
          </c:val>
        </c:ser>
        <c:dLbls>
          <c:showLegendKey val="0"/>
          <c:showVal val="0"/>
          <c:showCatName val="0"/>
          <c:showSerName val="0"/>
          <c:showPercent val="0"/>
          <c:showBubbleSize val="0"/>
        </c:dLbls>
        <c:gapWidth val="31"/>
        <c:overlap val="100"/>
        <c:axId val="199813024"/>
        <c:axId val="199813808"/>
      </c:barChart>
      <c:catAx>
        <c:axId val="199813024"/>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99813808"/>
        <c:crosses val="autoZero"/>
        <c:auto val="1"/>
        <c:lblAlgn val="ctr"/>
        <c:lblOffset val="100"/>
        <c:noMultiLvlLbl val="0"/>
      </c:catAx>
      <c:valAx>
        <c:axId val="199813808"/>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9981302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86.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Sheet1!$A$2:$A$3</c:f>
              <c:numCache>
                <c:formatCode>General</c:formatCode>
                <c:ptCount val="13"/>
                <c:pt idx="0">
                  <c:v>2013</c:v>
                </c:pt>
                <c:pt idx="1">
                  <c:v>2015</c:v>
                </c:pt>
              </c:numCache>
            </c:numRef>
          </c:cat>
          <c:val>
            <c:numRef>
              <c:f>Sheet1!$B$2:$B$3</c:f>
              <c:numCache>
                <c:formatCode>General</c:formatCode>
                <c:ptCount val="13"/>
                <c:pt idx="0">
                  <c:v>4.6</c:v>
                </c:pt>
                <c:pt idx="1">
                  <c:v>6.0</c:v>
                </c:pt>
              </c:numCache>
            </c:numRef>
          </c:val>
          <c:smooth val="0"/>
        </c:ser>
        <c:dLbls>
          <c:showLegendKey val="0"/>
          <c:showVal val="0"/>
          <c:showCatName val="0"/>
          <c:showSerName val="0"/>
          <c:showPercent val="0"/>
          <c:showBubbleSize val="0"/>
        </c:dLbls>
        <c:marker val="1"/>
        <c:smooth val="0"/>
        <c:axId val="127258232"/>
        <c:axId val="279162976"/>
      </c:lineChart>
      <c:catAx>
        <c:axId val="127258232"/>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162976"/>
        <c:crosses val="autoZero"/>
        <c:auto val="1"/>
        <c:lblAlgn val="ctr"/>
        <c:lblOffset val="100"/>
        <c:noMultiLvlLbl val="0"/>
      </c:catAx>
      <c:valAx>
        <c:axId val="27916297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27258232"/>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87.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27.4</c:v>
                </c:pt>
                <c:pt idx="1">
                  <c:v/>
                </c:pt>
                <c:pt idx="2">
                  <c:v>19.5</c:v>
                </c:pt>
                <c:pt idx="3">
                  <c:v>35.1</c:v>
                </c:pt>
                <c:pt idx="4">
                  <c:v/>
                </c:pt>
                <c:pt idx="5">
                  <c:v>17.7</c:v>
                </c:pt>
                <c:pt idx="6">
                  <c:v>31.5</c:v>
                </c:pt>
                <c:pt idx="7">
                  <c:v>29.4</c:v>
                </c:pt>
                <c:pt idx="8">
                  <c:v>28.9</c:v>
                </c:pt>
                <c:pt idx="9">
                  <c:v/>
                </c:pt>
                <c:pt idx="10">
                  <c:v>19.3</c:v>
                </c:pt>
                <c:pt idx="11">
                  <c:v>21.9</c:v>
                </c:pt>
                <c:pt idx="12">
                  <c:v>35.3</c:v>
                </c:pt>
              </c:numCache>
            </c:numRef>
          </c:val>
        </c:ser>
        <c:dLbls>
          <c:showLegendKey val="0"/>
          <c:showVal val="0"/>
          <c:showCatName val="0"/>
          <c:showSerName val="0"/>
          <c:showPercent val="0"/>
          <c:showBubbleSize val="0"/>
        </c:dLbls>
        <c:gapWidth val="31"/>
        <c:overlap val="100"/>
        <c:axId val="199813024"/>
        <c:axId val="199813808"/>
      </c:barChart>
      <c:catAx>
        <c:axId val="199813024"/>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99813808"/>
        <c:crosses val="autoZero"/>
        <c:auto val="1"/>
        <c:lblAlgn val="ctr"/>
        <c:lblOffset val="100"/>
        <c:noMultiLvlLbl val="0"/>
      </c:catAx>
      <c:valAx>
        <c:axId val="199813808"/>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9981302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88.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Sheet1!$A$2:$A$3</c:f>
              <c:numCache>
                <c:formatCode>General</c:formatCode>
                <c:ptCount val="13"/>
                <c:pt idx="0">
                  <c:v>2013</c:v>
                </c:pt>
                <c:pt idx="1">
                  <c:v>2015</c:v>
                </c:pt>
              </c:numCache>
            </c:numRef>
          </c:cat>
          <c:val>
            <c:numRef>
              <c:f>Sheet1!$B$2:$B$3</c:f>
              <c:numCache>
                <c:formatCode>General</c:formatCode>
                <c:ptCount val="13"/>
                <c:pt idx="0">
                  <c:v>23.9</c:v>
                </c:pt>
                <c:pt idx="1">
                  <c:v>27.4</c:v>
                </c:pt>
              </c:numCache>
            </c:numRef>
          </c:val>
          <c:smooth val="0"/>
        </c:ser>
        <c:dLbls>
          <c:showLegendKey val="0"/>
          <c:showVal val="0"/>
          <c:showCatName val="0"/>
          <c:showSerName val="0"/>
          <c:showPercent val="0"/>
          <c:showBubbleSize val="0"/>
        </c:dLbls>
        <c:marker val="1"/>
        <c:smooth val="0"/>
        <c:axId val="127258232"/>
        <c:axId val="279162976"/>
      </c:lineChart>
      <c:catAx>
        <c:axId val="127258232"/>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162976"/>
        <c:crosses val="autoZero"/>
        <c:auto val="1"/>
        <c:lblAlgn val="ctr"/>
        <c:lblOffset val="100"/>
        <c:noMultiLvlLbl val="0"/>
      </c:catAx>
      <c:valAx>
        <c:axId val="27916297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27258232"/>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89.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8.0</c:v>
                </c:pt>
                <c:pt idx="1">
                  <c:v/>
                </c:pt>
                <c:pt idx="2">
                  <c:v>6.4</c:v>
                </c:pt>
                <c:pt idx="3">
                  <c:v>9.3</c:v>
                </c:pt>
                <c:pt idx="4">
                  <c:v/>
                </c:pt>
                <c:pt idx="5">
                  <c:v>7.3</c:v>
                </c:pt>
                <c:pt idx="6">
                  <c:v>11.6</c:v>
                </c:pt>
                <c:pt idx="7">
                  <c:v>6.3</c:v>
                </c:pt>
                <c:pt idx="8">
                  <c:v>6.8</c:v>
                </c:pt>
                <c:pt idx="9">
                  <c:v/>
                </c:pt>
                <c:pt idx="10">
                  <c:v>3.9</c:v>
                </c:pt>
                <c:pt idx="11">
                  <c:v>8.5</c:v>
                </c:pt>
                <c:pt idx="12">
                  <c:v>9.8</c:v>
                </c:pt>
              </c:numCache>
            </c:numRef>
          </c:val>
        </c:ser>
        <c:dLbls>
          <c:showLegendKey val="0"/>
          <c:showVal val="0"/>
          <c:showCatName val="0"/>
          <c:showSerName val="0"/>
          <c:showPercent val="0"/>
          <c:showBubbleSize val="0"/>
        </c:dLbls>
        <c:gapWidth val="31"/>
        <c:overlap val="100"/>
        <c:axId val="199813024"/>
        <c:axId val="199813808"/>
      </c:barChart>
      <c:catAx>
        <c:axId val="199813024"/>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99813808"/>
        <c:crosses val="autoZero"/>
        <c:auto val="1"/>
        <c:lblAlgn val="ctr"/>
        <c:lblOffset val="100"/>
        <c:noMultiLvlLbl val="0"/>
      </c:catAx>
      <c:valAx>
        <c:axId val="199813808"/>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9981302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8a.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Sheet1!$A$2:$A$3</c:f>
              <c:numCache>
                <c:formatCode>General</c:formatCode>
                <c:ptCount val="13"/>
                <c:pt idx="0">
                  <c:v>2013</c:v>
                </c:pt>
                <c:pt idx="1">
                  <c:v>2015</c:v>
                </c:pt>
              </c:numCache>
            </c:numRef>
          </c:cat>
          <c:val>
            <c:numRef>
              <c:f>Sheet1!$B$2:$B$3</c:f>
              <c:numCache>
                <c:formatCode>General</c:formatCode>
                <c:ptCount val="13"/>
                <c:pt idx="0">
                  <c:v>8.6</c:v>
                </c:pt>
                <c:pt idx="1">
                  <c:v>8.0</c:v>
                </c:pt>
              </c:numCache>
            </c:numRef>
          </c:val>
          <c:smooth val="0"/>
        </c:ser>
        <c:dLbls>
          <c:showLegendKey val="0"/>
          <c:showVal val="0"/>
          <c:showCatName val="0"/>
          <c:showSerName val="0"/>
          <c:showPercent val="0"/>
          <c:showBubbleSize val="0"/>
        </c:dLbls>
        <c:marker val="1"/>
        <c:smooth val="0"/>
        <c:axId val="127258232"/>
        <c:axId val="279162976"/>
      </c:lineChart>
      <c:catAx>
        <c:axId val="127258232"/>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162976"/>
        <c:crosses val="autoZero"/>
        <c:auto val="1"/>
        <c:lblAlgn val="ctr"/>
        <c:lblOffset val="100"/>
        <c:noMultiLvlLbl val="0"/>
      </c:catAx>
      <c:valAx>
        <c:axId val="27916297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27258232"/>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8b.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13.3</c:v>
                </c:pt>
                <c:pt idx="1">
                  <c:v/>
                </c:pt>
                <c:pt idx="2">
                  <c:v>11.6</c:v>
                </c:pt>
                <c:pt idx="3">
                  <c:v>14.1</c:v>
                </c:pt>
                <c:pt idx="4">
                  <c:v/>
                </c:pt>
                <c:pt idx="5">
                  <c:v>15.5</c:v>
                </c:pt>
                <c:pt idx="6">
                  <c:v>7.8</c:v>
                </c:pt>
                <c:pt idx="7">
                  <c:v>9.1</c:v>
                </c:pt>
                <c:pt idx="8">
                  <c:v>16.6</c:v>
                </c:pt>
                <c:pt idx="9">
                  <c:v/>
                </c:pt>
                <c:pt idx="10">
                  <c:v>17.1</c:v>
                </c:pt>
                <c:pt idx="11">
                  <c:v>15.0</c:v>
                </c:pt>
                <c:pt idx="12">
                  <c:v>7.9</c:v>
                </c:pt>
              </c:numCache>
            </c:numRef>
          </c:val>
        </c:ser>
        <c:dLbls>
          <c:showLegendKey val="0"/>
          <c:showVal val="0"/>
          <c:showCatName val="0"/>
          <c:showSerName val="0"/>
          <c:showPercent val="0"/>
          <c:showBubbleSize val="0"/>
        </c:dLbls>
        <c:gapWidth val="31"/>
        <c:overlap val="100"/>
        <c:axId val="199813024"/>
        <c:axId val="199813808"/>
      </c:barChart>
      <c:catAx>
        <c:axId val="199813024"/>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99813808"/>
        <c:crosses val="autoZero"/>
        <c:auto val="1"/>
        <c:lblAlgn val="ctr"/>
        <c:lblOffset val="100"/>
        <c:noMultiLvlLbl val="0"/>
      </c:catAx>
      <c:valAx>
        <c:axId val="199813808"/>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9981302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8c.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Sheet1!$A$2:$A$10</c:f>
              <c:numCache>
                <c:formatCode>General</c:formatCode>
                <c:ptCount val="13"/>
                <c:pt idx="0">
                  <c:v>1999</c:v>
                </c:pt>
                <c:pt idx="1">
                  <c:v>2001</c:v>
                </c:pt>
                <c:pt idx="2">
                  <c:v>2003</c:v>
                </c:pt>
                <c:pt idx="3">
                  <c:v>2005</c:v>
                </c:pt>
                <c:pt idx="4">
                  <c:v>2007</c:v>
                </c:pt>
                <c:pt idx="5">
                  <c:v>2009</c:v>
                </c:pt>
                <c:pt idx="6">
                  <c:v>2011</c:v>
                </c:pt>
                <c:pt idx="7">
                  <c:v>2013</c:v>
                </c:pt>
                <c:pt idx="8">
                  <c:v>2015</c:v>
                </c:pt>
              </c:numCache>
            </c:numRef>
          </c:cat>
          <c:val>
            <c:numRef>
              <c:f>Sheet1!$B$2:$B$10</c:f>
              <c:numCache>
                <c:formatCode>General</c:formatCode>
                <c:ptCount val="13"/>
                <c:pt idx="0">
                  <c:v>13.6</c:v>
                </c:pt>
                <c:pt idx="1">
                  <c:v>10.5</c:v>
                </c:pt>
                <c:pt idx="2">
                  <c:v>11.8</c:v>
                </c:pt>
                <c:pt idx="3">
                  <c:v>11.1</c:v>
                </c:pt>
                <c:pt idx="4">
                  <c:v>10.0</c:v>
                </c:pt>
                <c:pt idx="5">
                  <c:v>11.1</c:v>
                </c:pt>
                <c:pt idx="6">
                  <c:v>16.1</c:v>
                </c:pt>
                <c:pt idx="7">
                  <c:v>11.5</c:v>
                </c:pt>
                <c:pt idx="8">
                  <c:v>13.3</c:v>
                </c:pt>
              </c:numCache>
            </c:numRef>
          </c:val>
          <c:smooth val="0"/>
        </c:ser>
        <c:dLbls>
          <c:showLegendKey val="0"/>
          <c:showVal val="0"/>
          <c:showCatName val="0"/>
          <c:showSerName val="0"/>
          <c:showPercent val="0"/>
          <c:showBubbleSize val="0"/>
        </c:dLbls>
        <c:marker val="1"/>
        <c:smooth val="0"/>
        <c:axId val="127258232"/>
        <c:axId val="279162976"/>
      </c:lineChart>
      <c:catAx>
        <c:axId val="127258232"/>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162976"/>
        <c:crosses val="autoZero"/>
        <c:auto val="1"/>
        <c:lblAlgn val="ctr"/>
        <c:lblOffset val="100"/>
        <c:noMultiLvlLbl val="0"/>
      </c:catAx>
      <c:valAx>
        <c:axId val="27916297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27258232"/>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8d.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15.8</c:v>
                </c:pt>
                <c:pt idx="1">
                  <c:v/>
                </c:pt>
                <c:pt idx="2">
                  <c:v>18.1</c:v>
                </c:pt>
                <c:pt idx="3">
                  <c:v>13.3</c:v>
                </c:pt>
                <c:pt idx="4">
                  <c:v/>
                </c:pt>
                <c:pt idx="5">
                  <c:v>14.9</c:v>
                </c:pt>
                <c:pt idx="6">
                  <c:v>15.1</c:v>
                </c:pt>
                <c:pt idx="7">
                  <c:v>15.1</c:v>
                </c:pt>
                <c:pt idx="8">
                  <c:v>18.4</c:v>
                </c:pt>
                <c:pt idx="9">
                  <c:v/>
                </c:pt>
                <c:pt idx="10">
                  <c:v>19.6</c:v>
                </c:pt>
                <c:pt idx="11">
                  <c:v>16.3</c:v>
                </c:pt>
                <c:pt idx="12">
                  <c:v>14.7</c:v>
                </c:pt>
              </c:numCache>
            </c:numRef>
          </c:val>
        </c:ser>
        <c:dLbls>
          <c:showLegendKey val="0"/>
          <c:showVal val="0"/>
          <c:showCatName val="0"/>
          <c:showSerName val="0"/>
          <c:showPercent val="0"/>
          <c:showBubbleSize val="0"/>
        </c:dLbls>
        <c:gapWidth val="31"/>
        <c:overlap val="100"/>
        <c:axId val="199813024"/>
        <c:axId val="199813808"/>
      </c:barChart>
      <c:catAx>
        <c:axId val="199813024"/>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99813808"/>
        <c:crosses val="autoZero"/>
        <c:auto val="1"/>
        <c:lblAlgn val="ctr"/>
        <c:lblOffset val="100"/>
        <c:noMultiLvlLbl val="0"/>
      </c:catAx>
      <c:valAx>
        <c:axId val="199813808"/>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9981302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8e.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Sheet1!$A$2:$A$10</c:f>
              <c:numCache>
                <c:formatCode>General</c:formatCode>
                <c:ptCount val="13"/>
                <c:pt idx="0">
                  <c:v>1999</c:v>
                </c:pt>
                <c:pt idx="1">
                  <c:v>2001</c:v>
                </c:pt>
                <c:pt idx="2">
                  <c:v>2003</c:v>
                </c:pt>
                <c:pt idx="3">
                  <c:v>2005</c:v>
                </c:pt>
                <c:pt idx="4">
                  <c:v>2007</c:v>
                </c:pt>
                <c:pt idx="5">
                  <c:v>2009</c:v>
                </c:pt>
                <c:pt idx="6">
                  <c:v>2011</c:v>
                </c:pt>
                <c:pt idx="7">
                  <c:v>2013</c:v>
                </c:pt>
                <c:pt idx="8">
                  <c:v>2015</c:v>
                </c:pt>
              </c:numCache>
            </c:numRef>
          </c:cat>
          <c:val>
            <c:numRef>
              <c:f>Sheet1!$B$2:$B$10</c:f>
              <c:numCache>
                <c:formatCode>General</c:formatCode>
                <c:ptCount val="13"/>
                <c:pt idx="0">
                  <c:v>10.0</c:v>
                </c:pt>
                <c:pt idx="1">
                  <c:v>10.7</c:v>
                </c:pt>
                <c:pt idx="2">
                  <c:v>13.3</c:v>
                </c:pt>
                <c:pt idx="3">
                  <c:v>14.0</c:v>
                </c:pt>
                <c:pt idx="4">
                  <c:v>13.2</c:v>
                </c:pt>
                <c:pt idx="5">
                  <c:v>13.5</c:v>
                </c:pt>
                <c:pt idx="6">
                  <c:v>12.2</c:v>
                </c:pt>
                <c:pt idx="7">
                  <c:v>14.2</c:v>
                </c:pt>
                <c:pt idx="8">
                  <c:v>15.8</c:v>
                </c:pt>
              </c:numCache>
            </c:numRef>
          </c:val>
          <c:smooth val="0"/>
        </c:ser>
        <c:dLbls>
          <c:showLegendKey val="0"/>
          <c:showVal val="0"/>
          <c:showCatName val="0"/>
          <c:showSerName val="0"/>
          <c:showPercent val="0"/>
          <c:showBubbleSize val="0"/>
        </c:dLbls>
        <c:marker val="1"/>
        <c:smooth val="0"/>
        <c:axId val="127258232"/>
        <c:axId val="279162976"/>
      </c:lineChart>
      <c:catAx>
        <c:axId val="127258232"/>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162976"/>
        <c:crosses val="autoZero"/>
        <c:auto val="1"/>
        <c:lblAlgn val="ctr"/>
        <c:lblOffset val="100"/>
        <c:noMultiLvlLbl val="0"/>
      </c:catAx>
      <c:valAx>
        <c:axId val="27916297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27258232"/>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8f.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15.8</c:v>
                </c:pt>
                <c:pt idx="1">
                  <c:v/>
                </c:pt>
                <c:pt idx="2">
                  <c:v>14.3</c:v>
                </c:pt>
                <c:pt idx="3">
                  <c:v>17.3</c:v>
                </c:pt>
                <c:pt idx="4">
                  <c:v/>
                </c:pt>
                <c:pt idx="5">
                  <c:v>15.4</c:v>
                </c:pt>
                <c:pt idx="6">
                  <c:v>16.5</c:v>
                </c:pt>
                <c:pt idx="7">
                  <c:v>16.6</c:v>
                </c:pt>
                <c:pt idx="8">
                  <c:v>14.7</c:v>
                </c:pt>
                <c:pt idx="9">
                  <c:v/>
                </c:pt>
                <c:pt idx="10">
                  <c:v>17.5</c:v>
                </c:pt>
                <c:pt idx="11">
                  <c:v>16.3</c:v>
                </c:pt>
                <c:pt idx="12">
                  <c:v>13.7</c:v>
                </c:pt>
              </c:numCache>
            </c:numRef>
          </c:val>
        </c:ser>
        <c:dLbls>
          <c:showLegendKey val="0"/>
          <c:showVal val="0"/>
          <c:showCatName val="0"/>
          <c:showSerName val="0"/>
          <c:showPercent val="0"/>
          <c:showBubbleSize val="0"/>
        </c:dLbls>
        <c:gapWidth val="31"/>
        <c:overlap val="100"/>
        <c:axId val="199813024"/>
        <c:axId val="199813808"/>
      </c:barChart>
      <c:catAx>
        <c:axId val="199813024"/>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99813808"/>
        <c:crosses val="autoZero"/>
        <c:auto val="1"/>
        <c:lblAlgn val="ctr"/>
        <c:lblOffset val="100"/>
        <c:noMultiLvlLbl val="0"/>
      </c:catAx>
      <c:valAx>
        <c:axId val="199813808"/>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9981302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9.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6.5</c:v>
                </c:pt>
                <c:pt idx="1">
                  <c:v/>
                </c:pt>
                <c:pt idx="2">
                  <c:v>8.0</c:v>
                </c:pt>
                <c:pt idx="3">
                  <c:v>4.8</c:v>
                </c:pt>
                <c:pt idx="4">
                  <c:v/>
                </c:pt>
                <c:pt idx="5">
                  <c:v>5.0</c:v>
                </c:pt>
                <c:pt idx="6">
                  <c:v>4.7</c:v>
                </c:pt>
                <c:pt idx="7">
                  <c:v>4.4</c:v>
                </c:pt>
                <c:pt idx="8">
                  <c:v>10.1</c:v>
                </c:pt>
                <c:pt idx="9">
                  <c:v/>
                </c:pt>
                <c:pt idx="10">
                  <c:v>6.7</c:v>
                </c:pt>
                <c:pt idx="11">
                  <c:v>5.1</c:v>
                </c:pt>
                <c:pt idx="12">
                  <c:v>5.7</c:v>
                </c:pt>
              </c:numCache>
            </c:numRef>
          </c:val>
        </c:ser>
        <c:dLbls>
          <c:showLegendKey val="0"/>
          <c:showVal val="0"/>
          <c:showCatName val="0"/>
          <c:showSerName val="0"/>
          <c:showPercent val="0"/>
          <c:showBubbleSize val="0"/>
        </c:dLbls>
        <c:gapWidth val="31"/>
        <c:overlap val="100"/>
        <c:axId val="199813024"/>
        <c:axId val="199813808"/>
      </c:barChart>
      <c:catAx>
        <c:axId val="199813024"/>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99813808"/>
        <c:crosses val="autoZero"/>
        <c:auto val="1"/>
        <c:lblAlgn val="ctr"/>
        <c:lblOffset val="100"/>
        <c:noMultiLvlLbl val="0"/>
      </c:catAx>
      <c:valAx>
        <c:axId val="199813808"/>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9981302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90.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Sheet1!$A$2:$A$10</c:f>
              <c:numCache>
                <c:formatCode>General</c:formatCode>
                <c:ptCount val="13"/>
                <c:pt idx="0">
                  <c:v>1999</c:v>
                </c:pt>
                <c:pt idx="1">
                  <c:v>2001</c:v>
                </c:pt>
                <c:pt idx="2">
                  <c:v>2003</c:v>
                </c:pt>
                <c:pt idx="3">
                  <c:v>2005</c:v>
                </c:pt>
                <c:pt idx="4">
                  <c:v>2007</c:v>
                </c:pt>
                <c:pt idx="5">
                  <c:v>2009</c:v>
                </c:pt>
                <c:pt idx="6">
                  <c:v>2011</c:v>
                </c:pt>
                <c:pt idx="7">
                  <c:v>2013</c:v>
                </c:pt>
                <c:pt idx="8">
                  <c:v>2015</c:v>
                </c:pt>
              </c:numCache>
            </c:numRef>
          </c:cat>
          <c:val>
            <c:numRef>
              <c:f>Sheet1!$B$2:$B$10</c:f>
              <c:numCache>
                <c:formatCode>General</c:formatCode>
                <c:ptCount val="13"/>
                <c:pt idx="0">
                  <c:v>14.2</c:v>
                </c:pt>
                <c:pt idx="1">
                  <c:v>14.8</c:v>
                </c:pt>
                <c:pt idx="2">
                  <c:v>16.5</c:v>
                </c:pt>
                <c:pt idx="3">
                  <c:v>14.9</c:v>
                </c:pt>
                <c:pt idx="4">
                  <c:v>17.3</c:v>
                </c:pt>
                <c:pt idx="5">
                  <c:v>15.6</c:v>
                </c:pt>
                <c:pt idx="6">
                  <c:v>16.9</c:v>
                </c:pt>
                <c:pt idx="7">
                  <c:v>16.3</c:v>
                </c:pt>
                <c:pt idx="8">
                  <c:v>15.8</c:v>
                </c:pt>
              </c:numCache>
            </c:numRef>
          </c:val>
          <c:smooth val="0"/>
        </c:ser>
        <c:dLbls>
          <c:showLegendKey val="0"/>
          <c:showVal val="0"/>
          <c:showCatName val="0"/>
          <c:showSerName val="0"/>
          <c:showPercent val="0"/>
          <c:showBubbleSize val="0"/>
        </c:dLbls>
        <c:marker val="1"/>
        <c:smooth val="0"/>
        <c:axId val="127258232"/>
        <c:axId val="279162976"/>
      </c:lineChart>
      <c:catAx>
        <c:axId val="127258232"/>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162976"/>
        <c:crosses val="autoZero"/>
        <c:auto val="1"/>
        <c:lblAlgn val="ctr"/>
        <c:lblOffset val="100"/>
        <c:noMultiLvlLbl val="0"/>
      </c:catAx>
      <c:valAx>
        <c:axId val="27916297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27258232"/>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91.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31.5</c:v>
                </c:pt>
                <c:pt idx="1">
                  <c:v/>
                </c:pt>
                <c:pt idx="2">
                  <c:v>25.6</c:v>
                </c:pt>
                <c:pt idx="3">
                  <c:v>37.7</c:v>
                </c:pt>
                <c:pt idx="4">
                  <c:v/>
                </c:pt>
                <c:pt idx="5">
                  <c:v>29.0</c:v>
                </c:pt>
                <c:pt idx="6">
                  <c:v>31.6</c:v>
                </c:pt>
                <c:pt idx="7">
                  <c:v>33.2</c:v>
                </c:pt>
                <c:pt idx="8">
                  <c:v>32.4</c:v>
                </c:pt>
                <c:pt idx="9">
                  <c:v/>
                </c:pt>
                <c:pt idx="10">
                  <c:v>30.0</c:v>
                </c:pt>
                <c:pt idx="11">
                  <c:v>34.2</c:v>
                </c:pt>
                <c:pt idx="12">
                  <c:v>32.4</c:v>
                </c:pt>
              </c:numCache>
            </c:numRef>
          </c:val>
        </c:ser>
        <c:dLbls>
          <c:showLegendKey val="0"/>
          <c:showVal val="0"/>
          <c:showCatName val="0"/>
          <c:showSerName val="0"/>
          <c:showPercent val="0"/>
          <c:showBubbleSize val="0"/>
        </c:dLbls>
        <c:gapWidth val="31"/>
        <c:overlap val="100"/>
        <c:axId val="199813024"/>
        <c:axId val="199813808"/>
      </c:barChart>
      <c:catAx>
        <c:axId val="199813024"/>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99813808"/>
        <c:crosses val="autoZero"/>
        <c:auto val="1"/>
        <c:lblAlgn val="ctr"/>
        <c:lblOffset val="100"/>
        <c:noMultiLvlLbl val="0"/>
      </c:catAx>
      <c:valAx>
        <c:axId val="199813808"/>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9981302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92.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Sheet1!$A$2:$A$10</c:f>
              <c:numCache>
                <c:formatCode>General</c:formatCode>
                <c:ptCount val="13"/>
                <c:pt idx="0">
                  <c:v>1999</c:v>
                </c:pt>
                <c:pt idx="1">
                  <c:v>2001</c:v>
                </c:pt>
                <c:pt idx="2">
                  <c:v>2003</c:v>
                </c:pt>
                <c:pt idx="3">
                  <c:v>2005</c:v>
                </c:pt>
                <c:pt idx="4">
                  <c:v>2007</c:v>
                </c:pt>
                <c:pt idx="5">
                  <c:v>2009</c:v>
                </c:pt>
                <c:pt idx="6">
                  <c:v>2011</c:v>
                </c:pt>
                <c:pt idx="7">
                  <c:v>2013</c:v>
                </c:pt>
                <c:pt idx="8">
                  <c:v>2015</c:v>
                </c:pt>
              </c:numCache>
            </c:numRef>
          </c:cat>
          <c:val>
            <c:numRef>
              <c:f>Sheet1!$B$2:$B$10</c:f>
              <c:numCache>
                <c:formatCode>General</c:formatCode>
                <c:ptCount val="13"/>
                <c:pt idx="0">
                  <c:v>29.1</c:v>
                </c:pt>
                <c:pt idx="1">
                  <c:v>30.2</c:v>
                </c:pt>
                <c:pt idx="2">
                  <c:v>31.4</c:v>
                </c:pt>
                <c:pt idx="3">
                  <c:v>31.1</c:v>
                </c:pt>
                <c:pt idx="4">
                  <c:v>27.3</c:v>
                </c:pt>
                <c:pt idx="5">
                  <c:v>27.9</c:v>
                </c:pt>
                <c:pt idx="6">
                  <c:v>27.8</c:v>
                </c:pt>
                <c:pt idx="7">
                  <c:v>31.8</c:v>
                </c:pt>
                <c:pt idx="8">
                  <c:v>31.5</c:v>
                </c:pt>
              </c:numCache>
            </c:numRef>
          </c:val>
          <c:smooth val="0"/>
        </c:ser>
        <c:dLbls>
          <c:showLegendKey val="0"/>
          <c:showVal val="0"/>
          <c:showCatName val="0"/>
          <c:showSerName val="0"/>
          <c:showPercent val="0"/>
          <c:showBubbleSize val="0"/>
        </c:dLbls>
        <c:marker val="1"/>
        <c:smooth val="0"/>
        <c:axId val="127258232"/>
        <c:axId val="279162976"/>
      </c:lineChart>
      <c:catAx>
        <c:axId val="127258232"/>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162976"/>
        <c:crosses val="autoZero"/>
        <c:auto val="1"/>
        <c:lblAlgn val="ctr"/>
        <c:lblOffset val="100"/>
        <c:noMultiLvlLbl val="0"/>
      </c:catAx>
      <c:valAx>
        <c:axId val="27916297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27258232"/>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93.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44.8</c:v>
                </c:pt>
                <c:pt idx="1">
                  <c:v/>
                </c:pt>
                <c:pt idx="2">
                  <c:v>29.6</c:v>
                </c:pt>
                <c:pt idx="3">
                  <c:v>59.5</c:v>
                </c:pt>
                <c:pt idx="4">
                  <c:v/>
                </c:pt>
                <c:pt idx="5">
                  <c:v>44.8</c:v>
                </c:pt>
                <c:pt idx="6">
                  <c:v>46.4</c:v>
                </c:pt>
                <c:pt idx="7">
                  <c:v>46.2</c:v>
                </c:pt>
                <c:pt idx="8">
                  <c:v>40.9</c:v>
                </c:pt>
                <c:pt idx="9">
                  <c:v/>
                </c:pt>
                <c:pt idx="10">
                  <c:v>39.8</c:v>
                </c:pt>
                <c:pt idx="11">
                  <c:v>46.5</c:v>
                </c:pt>
                <c:pt idx="12">
                  <c:v>46.8</c:v>
                </c:pt>
              </c:numCache>
            </c:numRef>
          </c:val>
        </c:ser>
        <c:dLbls>
          <c:showLegendKey val="0"/>
          <c:showVal val="0"/>
          <c:showCatName val="0"/>
          <c:showSerName val="0"/>
          <c:showPercent val="0"/>
          <c:showBubbleSize val="0"/>
        </c:dLbls>
        <c:gapWidth val="31"/>
        <c:overlap val="100"/>
        <c:axId val="199813024"/>
        <c:axId val="199813808"/>
      </c:barChart>
      <c:catAx>
        <c:axId val="199813024"/>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99813808"/>
        <c:crosses val="autoZero"/>
        <c:auto val="1"/>
        <c:lblAlgn val="ctr"/>
        <c:lblOffset val="100"/>
        <c:noMultiLvlLbl val="0"/>
      </c:catAx>
      <c:valAx>
        <c:axId val="199813808"/>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9981302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94.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Sheet1!$A$2:$A$10</c:f>
              <c:numCache>
                <c:formatCode>General</c:formatCode>
                <c:ptCount val="13"/>
                <c:pt idx="0">
                  <c:v>1999</c:v>
                </c:pt>
                <c:pt idx="1">
                  <c:v>2001</c:v>
                </c:pt>
                <c:pt idx="2">
                  <c:v>2003</c:v>
                </c:pt>
                <c:pt idx="3">
                  <c:v>2005</c:v>
                </c:pt>
                <c:pt idx="4">
                  <c:v>2007</c:v>
                </c:pt>
                <c:pt idx="5">
                  <c:v>2009</c:v>
                </c:pt>
                <c:pt idx="6">
                  <c:v>2011</c:v>
                </c:pt>
                <c:pt idx="7">
                  <c:v>2013</c:v>
                </c:pt>
                <c:pt idx="8">
                  <c:v>2015</c:v>
                </c:pt>
              </c:numCache>
            </c:numRef>
          </c:cat>
          <c:val>
            <c:numRef>
              <c:f>Sheet1!$B$2:$B$10</c:f>
              <c:numCache>
                <c:formatCode>General</c:formatCode>
                <c:ptCount val="13"/>
                <c:pt idx="0">
                  <c:v>41.3</c:v>
                </c:pt>
                <c:pt idx="1">
                  <c:v>43.8</c:v>
                </c:pt>
                <c:pt idx="2">
                  <c:v>42.6</c:v>
                </c:pt>
                <c:pt idx="3">
                  <c:v>44.1</c:v>
                </c:pt>
                <c:pt idx="4">
                  <c:v>42.4</c:v>
                </c:pt>
                <c:pt idx="5">
                  <c:v>43.4</c:v>
                </c:pt>
                <c:pt idx="6">
                  <c:v>45.7</c:v>
                </c:pt>
                <c:pt idx="7">
                  <c:v>48.0</c:v>
                </c:pt>
                <c:pt idx="8">
                  <c:v>44.8</c:v>
                </c:pt>
              </c:numCache>
            </c:numRef>
          </c:val>
          <c:smooth val="0"/>
        </c:ser>
        <c:dLbls>
          <c:showLegendKey val="0"/>
          <c:showVal val="0"/>
          <c:showCatName val="0"/>
          <c:showSerName val="0"/>
          <c:showPercent val="0"/>
          <c:showBubbleSize val="0"/>
        </c:dLbls>
        <c:marker val="1"/>
        <c:smooth val="0"/>
        <c:axId val="127258232"/>
        <c:axId val="279162976"/>
      </c:lineChart>
      <c:catAx>
        <c:axId val="127258232"/>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162976"/>
        <c:crosses val="autoZero"/>
        <c:auto val="1"/>
        <c:lblAlgn val="ctr"/>
        <c:lblOffset val="100"/>
        <c:noMultiLvlLbl val="0"/>
      </c:catAx>
      <c:valAx>
        <c:axId val="27916297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27258232"/>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95.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25.2</c:v>
                </c:pt>
                <c:pt idx="1">
                  <c:v/>
                </c:pt>
                <c:pt idx="2">
                  <c:v>23.3</c:v>
                </c:pt>
                <c:pt idx="3">
                  <c:v>26.6</c:v>
                </c:pt>
                <c:pt idx="4">
                  <c:v/>
                </c:pt>
                <c:pt idx="5">
                  <c:v>23.8</c:v>
                </c:pt>
                <c:pt idx="6">
                  <c:v>28.7</c:v>
                </c:pt>
                <c:pt idx="7">
                  <c:v>23.6</c:v>
                </c:pt>
                <c:pt idx="8">
                  <c:v>24.7</c:v>
                </c:pt>
                <c:pt idx="9">
                  <c:v/>
                </c:pt>
                <c:pt idx="10">
                  <c:v>19.6</c:v>
                </c:pt>
                <c:pt idx="11">
                  <c:v>20.6</c:v>
                </c:pt>
                <c:pt idx="12">
                  <c:v>29.2</c:v>
                </c:pt>
              </c:numCache>
            </c:numRef>
          </c:val>
        </c:ser>
        <c:dLbls>
          <c:showLegendKey val="0"/>
          <c:showVal val="0"/>
          <c:showCatName val="0"/>
          <c:showSerName val="0"/>
          <c:showPercent val="0"/>
          <c:showBubbleSize val="0"/>
        </c:dLbls>
        <c:gapWidth val="31"/>
        <c:overlap val="100"/>
        <c:axId val="199813024"/>
        <c:axId val="199813808"/>
      </c:barChart>
      <c:catAx>
        <c:axId val="199813024"/>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99813808"/>
        <c:crosses val="autoZero"/>
        <c:auto val="1"/>
        <c:lblAlgn val="ctr"/>
        <c:lblOffset val="100"/>
        <c:noMultiLvlLbl val="0"/>
      </c:catAx>
      <c:valAx>
        <c:axId val="199813808"/>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9981302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96.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Sheet1!$A$2:$A$10</c:f>
              <c:numCache>
                <c:formatCode>General</c:formatCode>
                <c:ptCount val="13"/>
                <c:pt idx="0">
                  <c:v>1999</c:v>
                </c:pt>
                <c:pt idx="1">
                  <c:v>2001</c:v>
                </c:pt>
                <c:pt idx="2">
                  <c:v>2003</c:v>
                </c:pt>
                <c:pt idx="3">
                  <c:v>2005</c:v>
                </c:pt>
                <c:pt idx="4">
                  <c:v>2007</c:v>
                </c:pt>
                <c:pt idx="5">
                  <c:v>2009</c:v>
                </c:pt>
                <c:pt idx="6">
                  <c:v>2011</c:v>
                </c:pt>
                <c:pt idx="7">
                  <c:v>2013</c:v>
                </c:pt>
                <c:pt idx="8">
                  <c:v>2015</c:v>
                </c:pt>
              </c:numCache>
            </c:numRef>
          </c:cat>
          <c:val>
            <c:numRef>
              <c:f>Sheet1!$B$2:$B$10</c:f>
              <c:numCache>
                <c:formatCode>General</c:formatCode>
                <c:ptCount val="13"/>
                <c:pt idx="0">
                  <c:v>13.4</c:v>
                </c:pt>
                <c:pt idx="1">
                  <c:v>13.3</c:v>
                </c:pt>
                <c:pt idx="2">
                  <c:v>17.3</c:v>
                </c:pt>
                <c:pt idx="3">
                  <c:v>19.8</c:v>
                </c:pt>
                <c:pt idx="4">
                  <c:v>22.7</c:v>
                </c:pt>
                <c:pt idx="5">
                  <c:v>24.6</c:v>
                </c:pt>
                <c:pt idx="6">
                  <c:v>26.7</c:v>
                </c:pt>
                <c:pt idx="7">
                  <c:v>23.6</c:v>
                </c:pt>
                <c:pt idx="8">
                  <c:v>25.2</c:v>
                </c:pt>
              </c:numCache>
            </c:numRef>
          </c:val>
          <c:smooth val="0"/>
        </c:ser>
        <c:dLbls>
          <c:showLegendKey val="0"/>
          <c:showVal val="0"/>
          <c:showCatName val="0"/>
          <c:showSerName val="0"/>
          <c:showPercent val="0"/>
          <c:showBubbleSize val="0"/>
        </c:dLbls>
        <c:marker val="1"/>
        <c:smooth val="0"/>
        <c:axId val="127258232"/>
        <c:axId val="279162976"/>
      </c:lineChart>
      <c:catAx>
        <c:axId val="127258232"/>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162976"/>
        <c:crosses val="autoZero"/>
        <c:auto val="1"/>
        <c:lblAlgn val="ctr"/>
        <c:lblOffset val="100"/>
        <c:noMultiLvlLbl val="0"/>
      </c:catAx>
      <c:valAx>
        <c:axId val="27916297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27258232"/>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97.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11.6</c:v>
                </c:pt>
                <c:pt idx="1">
                  <c:v/>
                </c:pt>
                <c:pt idx="2">
                  <c:v>13.4</c:v>
                </c:pt>
                <c:pt idx="3">
                  <c:v>9.1</c:v>
                </c:pt>
                <c:pt idx="4">
                  <c:v/>
                </c:pt>
                <c:pt idx="5">
                  <c:v>13.5</c:v>
                </c:pt>
                <c:pt idx="6">
                  <c:v>11.3</c:v>
                </c:pt>
                <c:pt idx="7">
                  <c:v>9.7</c:v>
                </c:pt>
                <c:pt idx="8">
                  <c:v>11.5</c:v>
                </c:pt>
                <c:pt idx="9">
                  <c:v/>
                </c:pt>
                <c:pt idx="10">
                  <c:v>16.2</c:v>
                </c:pt>
                <c:pt idx="11">
                  <c:v>11.2</c:v>
                </c:pt>
                <c:pt idx="12">
                  <c:v>8.7</c:v>
                </c:pt>
              </c:numCache>
            </c:numRef>
          </c:val>
        </c:ser>
        <c:dLbls>
          <c:showLegendKey val="0"/>
          <c:showVal val="0"/>
          <c:showCatName val="0"/>
          <c:showSerName val="0"/>
          <c:showPercent val="0"/>
          <c:showBubbleSize val="0"/>
        </c:dLbls>
        <c:gapWidth val="31"/>
        <c:overlap val="100"/>
        <c:axId val="199813024"/>
        <c:axId val="199813808"/>
      </c:barChart>
      <c:catAx>
        <c:axId val="199813024"/>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99813808"/>
        <c:crosses val="autoZero"/>
        <c:auto val="1"/>
        <c:lblAlgn val="ctr"/>
        <c:lblOffset val="100"/>
        <c:noMultiLvlLbl val="0"/>
      </c:catAx>
      <c:valAx>
        <c:axId val="199813808"/>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9981302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98.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Sheet1!$A$2:$A$10</c:f>
              <c:numCache>
                <c:formatCode>General</c:formatCode>
                <c:ptCount val="13"/>
                <c:pt idx="0">
                  <c:v>1999</c:v>
                </c:pt>
                <c:pt idx="1">
                  <c:v>2001</c:v>
                </c:pt>
                <c:pt idx="2">
                  <c:v>2003</c:v>
                </c:pt>
                <c:pt idx="3">
                  <c:v>2005</c:v>
                </c:pt>
                <c:pt idx="4">
                  <c:v>2007</c:v>
                </c:pt>
                <c:pt idx="5">
                  <c:v>2009</c:v>
                </c:pt>
                <c:pt idx="6">
                  <c:v>2011</c:v>
                </c:pt>
                <c:pt idx="7">
                  <c:v>2013</c:v>
                </c:pt>
                <c:pt idx="8">
                  <c:v>2015</c:v>
                </c:pt>
              </c:numCache>
            </c:numRef>
          </c:cat>
          <c:val>
            <c:numRef>
              <c:f>Sheet1!$B$2:$B$10</c:f>
              <c:numCache>
                <c:formatCode>General</c:formatCode>
                <c:ptCount val="13"/>
                <c:pt idx="0">
                  <c:v>14.4</c:v>
                </c:pt>
                <c:pt idx="1">
                  <c:v>15.6</c:v>
                </c:pt>
                <c:pt idx="2">
                  <c:v>18.5</c:v>
                </c:pt>
                <c:pt idx="3">
                  <c:v>19.5</c:v>
                </c:pt>
                <c:pt idx="4">
                  <c:v>18.3</c:v>
                </c:pt>
                <c:pt idx="5">
                  <c:v>17.8</c:v>
                </c:pt>
                <c:pt idx="6">
                  <c:v>15.0</c:v>
                </c:pt>
                <c:pt idx="7">
                  <c:v>11.3</c:v>
                </c:pt>
                <c:pt idx="8">
                  <c:v>11.6</c:v>
                </c:pt>
              </c:numCache>
            </c:numRef>
          </c:val>
          <c:smooth val="0"/>
        </c:ser>
        <c:dLbls>
          <c:showLegendKey val="0"/>
          <c:showVal val="0"/>
          <c:showCatName val="0"/>
          <c:showSerName val="0"/>
          <c:showPercent val="0"/>
          <c:showBubbleSize val="0"/>
        </c:dLbls>
        <c:marker val="1"/>
        <c:smooth val="0"/>
        <c:axId val="127258232"/>
        <c:axId val="279162976"/>
      </c:lineChart>
      <c:catAx>
        <c:axId val="127258232"/>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162976"/>
        <c:crosses val="autoZero"/>
        <c:auto val="1"/>
        <c:lblAlgn val="ctr"/>
        <c:lblOffset val="100"/>
        <c:noMultiLvlLbl val="0"/>
      </c:catAx>
      <c:valAx>
        <c:axId val="27916297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27258232"/>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99.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6.3</c:v>
                </c:pt>
                <c:pt idx="1">
                  <c:v/>
                </c:pt>
                <c:pt idx="2">
                  <c:v>7.2</c:v>
                </c:pt>
                <c:pt idx="3">
                  <c:v>4.6</c:v>
                </c:pt>
                <c:pt idx="4">
                  <c:v/>
                </c:pt>
                <c:pt idx="5">
                  <c:v>6.9</c:v>
                </c:pt>
                <c:pt idx="6">
                  <c:v>5.4</c:v>
                </c:pt>
                <c:pt idx="7">
                  <c:v>4.6</c:v>
                </c:pt>
                <c:pt idx="8">
                  <c:v>7.6</c:v>
                </c:pt>
                <c:pt idx="9">
                  <c:v/>
                </c:pt>
                <c:pt idx="10">
                  <c:v>7.6</c:v>
                </c:pt>
                <c:pt idx="11">
                  <c:v>6.5</c:v>
                </c:pt>
                <c:pt idx="12">
                  <c:v>5.1</c:v>
                </c:pt>
              </c:numCache>
            </c:numRef>
          </c:val>
        </c:ser>
        <c:dLbls>
          <c:showLegendKey val="0"/>
          <c:showVal val="0"/>
          <c:showCatName val="0"/>
          <c:showSerName val="0"/>
          <c:showPercent val="0"/>
          <c:showBubbleSize val="0"/>
        </c:dLbls>
        <c:gapWidth val="31"/>
        <c:overlap val="100"/>
        <c:axId val="199813024"/>
        <c:axId val="199813808"/>
      </c:barChart>
      <c:catAx>
        <c:axId val="199813024"/>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99813808"/>
        <c:crosses val="autoZero"/>
        <c:auto val="1"/>
        <c:lblAlgn val="ctr"/>
        <c:lblOffset val="100"/>
        <c:noMultiLvlLbl val="0"/>
      </c:catAx>
      <c:valAx>
        <c:axId val="199813808"/>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9981302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9a.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Sheet1!$A$2:$A$10</c:f>
              <c:numCache>
                <c:formatCode>General</c:formatCode>
                <c:ptCount val="13"/>
                <c:pt idx="0">
                  <c:v>1999</c:v>
                </c:pt>
                <c:pt idx="1">
                  <c:v>2001</c:v>
                </c:pt>
                <c:pt idx="2">
                  <c:v>2003</c:v>
                </c:pt>
                <c:pt idx="3">
                  <c:v>2005</c:v>
                </c:pt>
                <c:pt idx="4">
                  <c:v>2007</c:v>
                </c:pt>
                <c:pt idx="5">
                  <c:v>2009</c:v>
                </c:pt>
                <c:pt idx="6">
                  <c:v>2011</c:v>
                </c:pt>
                <c:pt idx="7">
                  <c:v>2013</c:v>
                </c:pt>
                <c:pt idx="8">
                  <c:v>2015</c:v>
                </c:pt>
              </c:numCache>
            </c:numRef>
          </c:cat>
          <c:val>
            <c:numRef>
              <c:f>Sheet1!$B$2:$B$10</c:f>
              <c:numCache>
                <c:formatCode>General</c:formatCode>
                <c:ptCount val="13"/>
                <c:pt idx="0">
                  <c:v>4.8</c:v>
                </c:pt>
                <c:pt idx="1">
                  <c:v>4.5</c:v>
                </c:pt>
                <c:pt idx="2">
                  <c:v>6.4</c:v>
                </c:pt>
                <c:pt idx="3">
                  <c:v>7.0</c:v>
                </c:pt>
                <c:pt idx="4">
                  <c:v>7.6</c:v>
                </c:pt>
                <c:pt idx="5">
                  <c:v>8.1</c:v>
                </c:pt>
                <c:pt idx="6">
                  <c:v>7.6</c:v>
                </c:pt>
                <c:pt idx="7">
                  <c:v>5.3</c:v>
                </c:pt>
                <c:pt idx="8">
                  <c:v>6.3</c:v>
                </c:pt>
              </c:numCache>
            </c:numRef>
          </c:val>
          <c:smooth val="0"/>
        </c:ser>
        <c:dLbls>
          <c:showLegendKey val="0"/>
          <c:showVal val="0"/>
          <c:showCatName val="0"/>
          <c:showSerName val="0"/>
          <c:showPercent val="0"/>
          <c:showBubbleSize val="0"/>
        </c:dLbls>
        <c:marker val="1"/>
        <c:smooth val="0"/>
        <c:axId val="127258232"/>
        <c:axId val="279162976"/>
      </c:lineChart>
      <c:catAx>
        <c:axId val="127258232"/>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162976"/>
        <c:crosses val="autoZero"/>
        <c:auto val="1"/>
        <c:lblAlgn val="ctr"/>
        <c:lblOffset val="100"/>
        <c:noMultiLvlLbl val="0"/>
      </c:catAx>
      <c:valAx>
        <c:axId val="27916297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27258232"/>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9b.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62.0</c:v>
                </c:pt>
                <c:pt idx="1">
                  <c:v/>
                </c:pt>
                <c:pt idx="2">
                  <c:v>63.5</c:v>
                </c:pt>
                <c:pt idx="3">
                  <c:v>60.7</c:v>
                </c:pt>
                <c:pt idx="4">
                  <c:v/>
                </c:pt>
                <c:pt idx="5">
                  <c:v>62.1</c:v>
                </c:pt>
                <c:pt idx="6">
                  <c:v>61.6</c:v>
                </c:pt>
                <c:pt idx="7">
                  <c:v>61.5</c:v>
                </c:pt>
                <c:pt idx="8">
                  <c:v>62.3</c:v>
                </c:pt>
                <c:pt idx="9">
                  <c:v/>
                </c:pt>
                <c:pt idx="10">
                  <c:v>59.7</c:v>
                </c:pt>
                <c:pt idx="11">
                  <c:v>63.4</c:v>
                </c:pt>
                <c:pt idx="12">
                  <c:v>63.1</c:v>
                </c:pt>
              </c:numCache>
            </c:numRef>
          </c:val>
        </c:ser>
        <c:dLbls>
          <c:showLegendKey val="0"/>
          <c:showVal val="0"/>
          <c:showCatName val="0"/>
          <c:showSerName val="0"/>
          <c:showPercent val="0"/>
          <c:showBubbleSize val="0"/>
        </c:dLbls>
        <c:gapWidth val="31"/>
        <c:overlap val="100"/>
        <c:axId val="199813024"/>
        <c:axId val="199813808"/>
      </c:barChart>
      <c:catAx>
        <c:axId val="199813024"/>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99813808"/>
        <c:crosses val="autoZero"/>
        <c:auto val="1"/>
        <c:lblAlgn val="ctr"/>
        <c:lblOffset val="100"/>
        <c:noMultiLvlLbl val="0"/>
      </c:catAx>
      <c:valAx>
        <c:axId val="199813808"/>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9981302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9c.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Sheet1!$A$2:$A$10</c:f>
              <c:numCache>
                <c:formatCode>General</c:formatCode>
                <c:ptCount val="13"/>
                <c:pt idx="0">
                  <c:v>1999</c:v>
                </c:pt>
                <c:pt idx="1">
                  <c:v>2001</c:v>
                </c:pt>
                <c:pt idx="2">
                  <c:v>2003</c:v>
                </c:pt>
                <c:pt idx="3">
                  <c:v>2005</c:v>
                </c:pt>
                <c:pt idx="4">
                  <c:v>2007</c:v>
                </c:pt>
                <c:pt idx="5">
                  <c:v>2009</c:v>
                </c:pt>
                <c:pt idx="6">
                  <c:v>2011</c:v>
                </c:pt>
                <c:pt idx="7">
                  <c:v>2013</c:v>
                </c:pt>
                <c:pt idx="8">
                  <c:v>2015</c:v>
                </c:pt>
              </c:numCache>
            </c:numRef>
          </c:cat>
          <c:val>
            <c:numRef>
              <c:f>Sheet1!$B$2:$B$10</c:f>
              <c:numCache>
                <c:formatCode>General</c:formatCode>
                <c:ptCount val="13"/>
                <c:pt idx="0">
                  <c:v>65.2</c:v>
                </c:pt>
                <c:pt idx="1">
                  <c:v>65.8</c:v>
                </c:pt>
                <c:pt idx="2">
                  <c:v>58.4</c:v>
                </c:pt>
                <c:pt idx="3">
                  <c:v>53.8</c:v>
                </c:pt>
                <c:pt idx="4">
                  <c:v>53.8</c:v>
                </c:pt>
                <c:pt idx="5">
                  <c:v>55.8</c:v>
                </c:pt>
                <c:pt idx="6">
                  <c:v>54.0</c:v>
                </c:pt>
                <c:pt idx="7">
                  <c:v>63.1</c:v>
                </c:pt>
                <c:pt idx="8">
                  <c:v>62.0</c:v>
                </c:pt>
              </c:numCache>
            </c:numRef>
          </c:val>
          <c:smooth val="0"/>
        </c:ser>
        <c:dLbls>
          <c:showLegendKey val="0"/>
          <c:showVal val="0"/>
          <c:showCatName val="0"/>
          <c:showSerName val="0"/>
          <c:showPercent val="0"/>
          <c:showBubbleSize val="0"/>
        </c:dLbls>
        <c:marker val="1"/>
        <c:smooth val="0"/>
        <c:axId val="127258232"/>
        <c:axId val="279162976"/>
      </c:lineChart>
      <c:catAx>
        <c:axId val="127258232"/>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162976"/>
        <c:crosses val="autoZero"/>
        <c:auto val="1"/>
        <c:lblAlgn val="ctr"/>
        <c:lblOffset val="100"/>
        <c:noMultiLvlLbl val="0"/>
      </c:catAx>
      <c:valAx>
        <c:axId val="27916297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27258232"/>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9d.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31.0</c:v>
                </c:pt>
                <c:pt idx="1">
                  <c:v/>
                </c:pt>
                <c:pt idx="2">
                  <c:v>33.2</c:v>
                </c:pt>
                <c:pt idx="3">
                  <c:v>28.8</c:v>
                </c:pt>
                <c:pt idx="4">
                  <c:v/>
                </c:pt>
                <c:pt idx="5">
                  <c:v>28.3</c:v>
                </c:pt>
                <c:pt idx="6">
                  <c:v>35.2</c:v>
                </c:pt>
                <c:pt idx="7">
                  <c:v>29.6</c:v>
                </c:pt>
                <c:pt idx="8">
                  <c:v>30.5</c:v>
                </c:pt>
                <c:pt idx="9">
                  <c:v/>
                </c:pt>
                <c:pt idx="10">
                  <c:v>32.9</c:v>
                </c:pt>
                <c:pt idx="11">
                  <c:v>28.8</c:v>
                </c:pt>
                <c:pt idx="12">
                  <c:v>30.2</c:v>
                </c:pt>
              </c:numCache>
            </c:numRef>
          </c:val>
        </c:ser>
        <c:dLbls>
          <c:showLegendKey val="0"/>
          <c:showVal val="0"/>
          <c:showCatName val="0"/>
          <c:showSerName val="0"/>
          <c:showPercent val="0"/>
          <c:showBubbleSize val="0"/>
        </c:dLbls>
        <c:gapWidth val="31"/>
        <c:overlap val="100"/>
        <c:axId val="199813024"/>
        <c:axId val="199813808"/>
      </c:barChart>
      <c:catAx>
        <c:axId val="199813024"/>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99813808"/>
        <c:crosses val="autoZero"/>
        <c:auto val="1"/>
        <c:lblAlgn val="ctr"/>
        <c:lblOffset val="100"/>
        <c:noMultiLvlLbl val="0"/>
      </c:catAx>
      <c:valAx>
        <c:axId val="199813808"/>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9981302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9e.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Sheet1!$A$2:$A$10</c:f>
              <c:numCache>
                <c:formatCode>General</c:formatCode>
                <c:ptCount val="13"/>
                <c:pt idx="0">
                  <c:v>1999</c:v>
                </c:pt>
                <c:pt idx="1">
                  <c:v>2001</c:v>
                </c:pt>
                <c:pt idx="2">
                  <c:v>2003</c:v>
                </c:pt>
                <c:pt idx="3">
                  <c:v>2005</c:v>
                </c:pt>
                <c:pt idx="4">
                  <c:v>2007</c:v>
                </c:pt>
                <c:pt idx="5">
                  <c:v>2009</c:v>
                </c:pt>
                <c:pt idx="6">
                  <c:v>2011</c:v>
                </c:pt>
                <c:pt idx="7">
                  <c:v>2013</c:v>
                </c:pt>
                <c:pt idx="8">
                  <c:v>2015</c:v>
                </c:pt>
              </c:numCache>
            </c:numRef>
          </c:cat>
          <c:val>
            <c:numRef>
              <c:f>Sheet1!$B$2:$B$10</c:f>
              <c:numCache>
                <c:formatCode>General</c:formatCode>
                <c:ptCount val="13"/>
                <c:pt idx="0">
                  <c:v>35.6</c:v>
                </c:pt>
                <c:pt idx="1">
                  <c:v>36.6</c:v>
                </c:pt>
                <c:pt idx="2">
                  <c:v>30.2</c:v>
                </c:pt>
                <c:pt idx="3">
                  <c:v>24.8</c:v>
                </c:pt>
                <c:pt idx="4">
                  <c:v>27.0</c:v>
                </c:pt>
                <c:pt idx="5">
                  <c:v>28.4</c:v>
                </c:pt>
                <c:pt idx="6">
                  <c:v>30.3</c:v>
                </c:pt>
                <c:pt idx="7">
                  <c:v>34.1</c:v>
                </c:pt>
                <c:pt idx="8">
                  <c:v>31.0</c:v>
                </c:pt>
              </c:numCache>
            </c:numRef>
          </c:val>
          <c:smooth val="0"/>
        </c:ser>
        <c:dLbls>
          <c:showLegendKey val="0"/>
          <c:showVal val="0"/>
          <c:showCatName val="0"/>
          <c:showSerName val="0"/>
          <c:showPercent val="0"/>
          <c:showBubbleSize val="0"/>
        </c:dLbls>
        <c:marker val="1"/>
        <c:smooth val="0"/>
        <c:axId val="127258232"/>
        <c:axId val="279162976"/>
      </c:lineChart>
      <c:catAx>
        <c:axId val="127258232"/>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162976"/>
        <c:crosses val="autoZero"/>
        <c:auto val="1"/>
        <c:lblAlgn val="ctr"/>
        <c:lblOffset val="100"/>
        <c:noMultiLvlLbl val="0"/>
      </c:catAx>
      <c:valAx>
        <c:axId val="27916297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27258232"/>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9f.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20.2</c:v>
                </c:pt>
                <c:pt idx="1">
                  <c:v/>
                </c:pt>
                <c:pt idx="2">
                  <c:v>22.5</c:v>
                </c:pt>
                <c:pt idx="3">
                  <c:v>17.9</c:v>
                </c:pt>
                <c:pt idx="4">
                  <c:v/>
                </c:pt>
                <c:pt idx="5">
                  <c:v>18.6</c:v>
                </c:pt>
                <c:pt idx="6">
                  <c:v>22.5</c:v>
                </c:pt>
                <c:pt idx="7">
                  <c:v>18.2</c:v>
                </c:pt>
                <c:pt idx="8">
                  <c:v>20.7</c:v>
                </c:pt>
                <c:pt idx="9">
                  <c:v/>
                </c:pt>
                <c:pt idx="10">
                  <c:v>25.7</c:v>
                </c:pt>
                <c:pt idx="11">
                  <c:v>20.1</c:v>
                </c:pt>
                <c:pt idx="12">
                  <c:v>16.9</c:v>
                </c:pt>
              </c:numCache>
            </c:numRef>
          </c:val>
        </c:ser>
        <c:dLbls>
          <c:showLegendKey val="0"/>
          <c:showVal val="0"/>
          <c:showCatName val="0"/>
          <c:showSerName val="0"/>
          <c:showPercent val="0"/>
          <c:showBubbleSize val="0"/>
        </c:dLbls>
        <c:gapWidth val="31"/>
        <c:overlap val="100"/>
        <c:axId val="199813024"/>
        <c:axId val="199813808"/>
      </c:barChart>
      <c:catAx>
        <c:axId val="199813024"/>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99813808"/>
        <c:crosses val="autoZero"/>
        <c:auto val="1"/>
        <c:lblAlgn val="ctr"/>
        <c:lblOffset val="100"/>
        <c:noMultiLvlLbl val="0"/>
      </c:catAx>
      <c:valAx>
        <c:axId val="199813808"/>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9981302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a.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Sheet1!$A$2:$A$3</c:f>
              <c:numCache>
                <c:formatCode>General</c:formatCode>
                <c:ptCount val="13"/>
                <c:pt idx="0">
                  <c:v>2013</c:v>
                </c:pt>
                <c:pt idx="1">
                  <c:v>2015</c:v>
                </c:pt>
              </c:numCache>
            </c:numRef>
          </c:cat>
          <c:val>
            <c:numRef>
              <c:f>Sheet1!$B$2:$B$3</c:f>
              <c:numCache>
                <c:formatCode>General</c:formatCode>
                <c:ptCount val="13"/>
                <c:pt idx="0">
                  <c:v>9.3</c:v>
                </c:pt>
                <c:pt idx="1">
                  <c:v>6.5</c:v>
                </c:pt>
              </c:numCache>
            </c:numRef>
          </c:val>
          <c:smooth val="0"/>
        </c:ser>
        <c:dLbls>
          <c:showLegendKey val="0"/>
          <c:showVal val="0"/>
          <c:showCatName val="0"/>
          <c:showSerName val="0"/>
          <c:showPercent val="0"/>
          <c:showBubbleSize val="0"/>
        </c:dLbls>
        <c:marker val="1"/>
        <c:smooth val="0"/>
        <c:axId val="127258232"/>
        <c:axId val="279162976"/>
      </c:lineChart>
      <c:catAx>
        <c:axId val="127258232"/>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162976"/>
        <c:crosses val="autoZero"/>
        <c:auto val="1"/>
        <c:lblAlgn val="ctr"/>
        <c:lblOffset val="100"/>
        <c:noMultiLvlLbl val="0"/>
      </c:catAx>
      <c:valAx>
        <c:axId val="27916297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27258232"/>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a0.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Sheet1!$A$2:$A$10</c:f>
              <c:numCache>
                <c:formatCode>General</c:formatCode>
                <c:ptCount val="13"/>
                <c:pt idx="0">
                  <c:v>1999</c:v>
                </c:pt>
                <c:pt idx="1">
                  <c:v>2001</c:v>
                </c:pt>
                <c:pt idx="2">
                  <c:v>2003</c:v>
                </c:pt>
                <c:pt idx="3">
                  <c:v>2005</c:v>
                </c:pt>
                <c:pt idx="4">
                  <c:v>2007</c:v>
                </c:pt>
                <c:pt idx="5">
                  <c:v>2009</c:v>
                </c:pt>
                <c:pt idx="6">
                  <c:v>2011</c:v>
                </c:pt>
                <c:pt idx="7">
                  <c:v>2013</c:v>
                </c:pt>
                <c:pt idx="8">
                  <c:v>2015</c:v>
                </c:pt>
              </c:numCache>
            </c:numRef>
          </c:cat>
          <c:val>
            <c:numRef>
              <c:f>Sheet1!$B$2:$B$10</c:f>
              <c:numCache>
                <c:formatCode>General</c:formatCode>
                <c:ptCount val="13"/>
                <c:pt idx="0">
                  <c:v>24.6</c:v>
                </c:pt>
                <c:pt idx="1">
                  <c:v>25.3</c:v>
                </c:pt>
                <c:pt idx="2">
                  <c:v>20.3</c:v>
                </c:pt>
                <c:pt idx="3">
                  <c:v>16.3</c:v>
                </c:pt>
                <c:pt idx="4">
                  <c:v>18.3</c:v>
                </c:pt>
                <c:pt idx="5">
                  <c:v>19.2</c:v>
                </c:pt>
                <c:pt idx="6">
                  <c:v>19.7</c:v>
                </c:pt>
                <c:pt idx="7">
                  <c:v>22.2</c:v>
                </c:pt>
                <c:pt idx="8">
                  <c:v>20.2</c:v>
                </c:pt>
              </c:numCache>
            </c:numRef>
          </c:val>
          <c:smooth val="0"/>
        </c:ser>
        <c:dLbls>
          <c:showLegendKey val="0"/>
          <c:showVal val="0"/>
          <c:showCatName val="0"/>
          <c:showSerName val="0"/>
          <c:showPercent val="0"/>
          <c:showBubbleSize val="0"/>
        </c:dLbls>
        <c:marker val="1"/>
        <c:smooth val="0"/>
        <c:axId val="127258232"/>
        <c:axId val="279162976"/>
      </c:lineChart>
      <c:catAx>
        <c:axId val="127258232"/>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162976"/>
        <c:crosses val="autoZero"/>
        <c:auto val="1"/>
        <c:lblAlgn val="ctr"/>
        <c:lblOffset val="100"/>
        <c:noMultiLvlLbl val="0"/>
      </c:catAx>
      <c:valAx>
        <c:axId val="27916297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27258232"/>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a1.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42.8</c:v>
                </c:pt>
                <c:pt idx="1">
                  <c:v/>
                </c:pt>
                <c:pt idx="2">
                  <c:v>45.6</c:v>
                </c:pt>
                <c:pt idx="3">
                  <c:v>39.3</c:v>
                </c:pt>
                <c:pt idx="4">
                  <c:v/>
                </c:pt>
                <c:pt idx="5">
                  <c:v>45.8</c:v>
                </c:pt>
                <c:pt idx="6">
                  <c:v>42.1</c:v>
                </c:pt>
                <c:pt idx="7">
                  <c:v>39.8</c:v>
                </c:pt>
                <c:pt idx="8">
                  <c:v>42.0</c:v>
                </c:pt>
                <c:pt idx="9">
                  <c:v/>
                </c:pt>
                <c:pt idx="10">
                  <c:v>53.7</c:v>
                </c:pt>
                <c:pt idx="11">
                  <c:v>43.7</c:v>
                </c:pt>
                <c:pt idx="12">
                  <c:v>36.0</c:v>
                </c:pt>
              </c:numCache>
            </c:numRef>
          </c:val>
        </c:ser>
        <c:dLbls>
          <c:showLegendKey val="0"/>
          <c:showVal val="0"/>
          <c:showCatName val="0"/>
          <c:showSerName val="0"/>
          <c:showPercent val="0"/>
          <c:showBubbleSize val="0"/>
        </c:dLbls>
        <c:gapWidth val="31"/>
        <c:overlap val="100"/>
        <c:axId val="199813024"/>
        <c:axId val="199813808"/>
      </c:barChart>
      <c:catAx>
        <c:axId val="199813024"/>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99813808"/>
        <c:crosses val="autoZero"/>
        <c:auto val="1"/>
        <c:lblAlgn val="ctr"/>
        <c:lblOffset val="100"/>
        <c:noMultiLvlLbl val="0"/>
      </c:catAx>
      <c:valAx>
        <c:axId val="199813808"/>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9981302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a2.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Sheet1!$A$2:$A$10</c:f>
              <c:numCache>
                <c:formatCode>General</c:formatCode>
                <c:ptCount val="13"/>
                <c:pt idx="0">
                  <c:v>1999</c:v>
                </c:pt>
                <c:pt idx="1">
                  <c:v>2001</c:v>
                </c:pt>
                <c:pt idx="2">
                  <c:v>2003</c:v>
                </c:pt>
                <c:pt idx="3">
                  <c:v>2005</c:v>
                </c:pt>
                <c:pt idx="4">
                  <c:v>2007</c:v>
                </c:pt>
                <c:pt idx="5">
                  <c:v>2009</c:v>
                </c:pt>
                <c:pt idx="6">
                  <c:v>2011</c:v>
                </c:pt>
                <c:pt idx="7">
                  <c:v>2013</c:v>
                </c:pt>
                <c:pt idx="8">
                  <c:v>2015</c:v>
                </c:pt>
              </c:numCache>
            </c:numRef>
          </c:cat>
          <c:val>
            <c:numRef>
              <c:f>Sheet1!$B$2:$B$10</c:f>
              <c:numCache>
                <c:formatCode>General</c:formatCode>
                <c:ptCount val="13"/>
                <c:pt idx="0">
                  <c:v>37.0</c:v>
                </c:pt>
                <c:pt idx="1">
                  <c:v>36.1</c:v>
                </c:pt>
                <c:pt idx="2">
                  <c:v>38.6</c:v>
                </c:pt>
                <c:pt idx="3">
                  <c:v>42.0</c:v>
                </c:pt>
                <c:pt idx="4">
                  <c:v>44.2</c:v>
                </c:pt>
                <c:pt idx="5">
                  <c:v>46.0</c:v>
                </c:pt>
                <c:pt idx="6">
                  <c:v>47.8</c:v>
                </c:pt>
                <c:pt idx="7">
                  <c:v>39.5</c:v>
                </c:pt>
                <c:pt idx="8">
                  <c:v>42.8</c:v>
                </c:pt>
              </c:numCache>
            </c:numRef>
          </c:val>
          <c:smooth val="0"/>
        </c:ser>
        <c:dLbls>
          <c:showLegendKey val="0"/>
          <c:showVal val="0"/>
          <c:showCatName val="0"/>
          <c:showSerName val="0"/>
          <c:showPercent val="0"/>
          <c:showBubbleSize val="0"/>
        </c:dLbls>
        <c:marker val="1"/>
        <c:smooth val="0"/>
        <c:axId val="127258232"/>
        <c:axId val="279162976"/>
      </c:lineChart>
      <c:catAx>
        <c:axId val="127258232"/>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162976"/>
        <c:crosses val="autoZero"/>
        <c:auto val="1"/>
        <c:lblAlgn val="ctr"/>
        <c:lblOffset val="100"/>
        <c:noMultiLvlLbl val="0"/>
      </c:catAx>
      <c:valAx>
        <c:axId val="27916297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27258232"/>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a3.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16.1</c:v>
                </c:pt>
                <c:pt idx="1">
                  <c:v/>
                </c:pt>
                <c:pt idx="2">
                  <c:v>17.7</c:v>
                </c:pt>
                <c:pt idx="3">
                  <c:v>13.6</c:v>
                </c:pt>
                <c:pt idx="4">
                  <c:v/>
                </c:pt>
                <c:pt idx="5">
                  <c:v>18.1</c:v>
                </c:pt>
                <c:pt idx="6">
                  <c:v>14.2</c:v>
                </c:pt>
                <c:pt idx="7">
                  <c:v>15.4</c:v>
                </c:pt>
                <c:pt idx="8">
                  <c:v>15.8</c:v>
                </c:pt>
                <c:pt idx="9">
                  <c:v/>
                </c:pt>
                <c:pt idx="10">
                  <c:v>20.7</c:v>
                </c:pt>
                <c:pt idx="11">
                  <c:v>18.8</c:v>
                </c:pt>
                <c:pt idx="12">
                  <c:v>12.4</c:v>
                </c:pt>
              </c:numCache>
            </c:numRef>
          </c:val>
        </c:ser>
        <c:dLbls>
          <c:showLegendKey val="0"/>
          <c:showVal val="0"/>
          <c:showCatName val="0"/>
          <c:showSerName val="0"/>
          <c:showPercent val="0"/>
          <c:showBubbleSize val="0"/>
        </c:dLbls>
        <c:gapWidth val="31"/>
        <c:overlap val="100"/>
        <c:axId val="199813024"/>
        <c:axId val="199813808"/>
      </c:barChart>
      <c:catAx>
        <c:axId val="199813024"/>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99813808"/>
        <c:crosses val="autoZero"/>
        <c:auto val="1"/>
        <c:lblAlgn val="ctr"/>
        <c:lblOffset val="100"/>
        <c:noMultiLvlLbl val="0"/>
      </c:catAx>
      <c:valAx>
        <c:axId val="199813808"/>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9981302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a4.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Sheet1!$A$2:$A$10</c:f>
              <c:numCache>
                <c:formatCode>General</c:formatCode>
                <c:ptCount val="13"/>
                <c:pt idx="0">
                  <c:v>1999</c:v>
                </c:pt>
                <c:pt idx="1">
                  <c:v>2001</c:v>
                </c:pt>
                <c:pt idx="2">
                  <c:v>2003</c:v>
                </c:pt>
                <c:pt idx="3">
                  <c:v>2005</c:v>
                </c:pt>
                <c:pt idx="4">
                  <c:v>2007</c:v>
                </c:pt>
                <c:pt idx="5">
                  <c:v>2009</c:v>
                </c:pt>
                <c:pt idx="6">
                  <c:v>2011</c:v>
                </c:pt>
                <c:pt idx="7">
                  <c:v>2013</c:v>
                </c:pt>
                <c:pt idx="8">
                  <c:v>2015</c:v>
                </c:pt>
              </c:numCache>
            </c:numRef>
          </c:cat>
          <c:val>
            <c:numRef>
              <c:f>Sheet1!$B$2:$B$10</c:f>
              <c:numCache>
                <c:formatCode>General</c:formatCode>
                <c:ptCount val="13"/>
                <c:pt idx="0">
                  <c:v>13.2</c:v>
                </c:pt>
                <c:pt idx="1">
                  <c:v>12.9</c:v>
                </c:pt>
                <c:pt idx="2">
                  <c:v>16.0</c:v>
                </c:pt>
                <c:pt idx="3">
                  <c:v>17.9</c:v>
                </c:pt>
                <c:pt idx="4">
                  <c:v>16.9</c:v>
                </c:pt>
                <c:pt idx="5">
                  <c:v>18.5</c:v>
                </c:pt>
                <c:pt idx="6">
                  <c:v>19.0</c:v>
                </c:pt>
                <c:pt idx="7">
                  <c:v>14.8</c:v>
                </c:pt>
                <c:pt idx="8">
                  <c:v>16.1</c:v>
                </c:pt>
              </c:numCache>
            </c:numRef>
          </c:val>
          <c:smooth val="0"/>
        </c:ser>
        <c:dLbls>
          <c:showLegendKey val="0"/>
          <c:showVal val="0"/>
          <c:showCatName val="0"/>
          <c:showSerName val="0"/>
          <c:showPercent val="0"/>
          <c:showBubbleSize val="0"/>
        </c:dLbls>
        <c:marker val="1"/>
        <c:smooth val="0"/>
        <c:axId val="127258232"/>
        <c:axId val="279162976"/>
      </c:lineChart>
      <c:catAx>
        <c:axId val="127258232"/>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162976"/>
        <c:crosses val="autoZero"/>
        <c:auto val="1"/>
        <c:lblAlgn val="ctr"/>
        <c:lblOffset val="100"/>
        <c:noMultiLvlLbl val="0"/>
      </c:catAx>
      <c:valAx>
        <c:axId val="27916297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27258232"/>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a5.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29.0</c:v>
                </c:pt>
                <c:pt idx="1">
                  <c:v/>
                </c:pt>
                <c:pt idx="2">
                  <c:v>26.6</c:v>
                </c:pt>
                <c:pt idx="3">
                  <c:v>31.2</c:v>
                </c:pt>
                <c:pt idx="4">
                  <c:v/>
                </c:pt>
                <c:pt idx="5">
                  <c:v>30.3</c:v>
                </c:pt>
                <c:pt idx="6">
                  <c:v>31.3</c:v>
                </c:pt>
                <c:pt idx="7">
                  <c:v>26.8</c:v>
                </c:pt>
                <c:pt idx="8">
                  <c:v>28.0</c:v>
                </c:pt>
                <c:pt idx="9">
                  <c:v/>
                </c:pt>
                <c:pt idx="10">
                  <c:v>27.4</c:v>
                </c:pt>
                <c:pt idx="11">
                  <c:v>22.6</c:v>
                </c:pt>
                <c:pt idx="12">
                  <c:v>30.9</c:v>
                </c:pt>
              </c:numCache>
            </c:numRef>
          </c:val>
        </c:ser>
        <c:dLbls>
          <c:showLegendKey val="0"/>
          <c:showVal val="0"/>
          <c:showCatName val="0"/>
          <c:showSerName val="0"/>
          <c:showPercent val="0"/>
          <c:showBubbleSize val="0"/>
        </c:dLbls>
        <c:gapWidth val="31"/>
        <c:overlap val="100"/>
        <c:axId val="199813024"/>
        <c:axId val="199813808"/>
      </c:barChart>
      <c:catAx>
        <c:axId val="199813024"/>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99813808"/>
        <c:crosses val="autoZero"/>
        <c:auto val="1"/>
        <c:lblAlgn val="ctr"/>
        <c:lblOffset val="100"/>
        <c:noMultiLvlLbl val="0"/>
      </c:catAx>
      <c:valAx>
        <c:axId val="199813808"/>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9981302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a6.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Sheet1!$A$2:$A$6</c:f>
              <c:numCache>
                <c:formatCode>General</c:formatCode>
                <c:ptCount val="13"/>
                <c:pt idx="0">
                  <c:v>2007</c:v>
                </c:pt>
                <c:pt idx="1">
                  <c:v>2009</c:v>
                </c:pt>
                <c:pt idx="2">
                  <c:v>2011</c:v>
                </c:pt>
                <c:pt idx="3">
                  <c:v>2013</c:v>
                </c:pt>
                <c:pt idx="4">
                  <c:v>2015</c:v>
                </c:pt>
              </c:numCache>
            </c:numRef>
          </c:cat>
          <c:val>
            <c:numRef>
              <c:f>Sheet1!$B$2:$B$6</c:f>
              <c:numCache>
                <c:formatCode>General</c:formatCode>
                <c:ptCount val="13"/>
                <c:pt idx="0">
                  <c:v>19.0</c:v>
                </c:pt>
                <c:pt idx="1">
                  <c:v>20.4</c:v>
                </c:pt>
                <c:pt idx="2">
                  <c:v>21.6</c:v>
                </c:pt>
                <c:pt idx="3">
                  <c:v>25.3</c:v>
                </c:pt>
                <c:pt idx="4">
                  <c:v>29.0</c:v>
                </c:pt>
              </c:numCache>
            </c:numRef>
          </c:val>
          <c:smooth val="0"/>
        </c:ser>
        <c:dLbls>
          <c:showLegendKey val="0"/>
          <c:showVal val="0"/>
          <c:showCatName val="0"/>
          <c:showSerName val="0"/>
          <c:showPercent val="0"/>
          <c:showBubbleSize val="0"/>
        </c:dLbls>
        <c:marker val="1"/>
        <c:smooth val="0"/>
        <c:axId val="127258232"/>
        <c:axId val="279162976"/>
      </c:lineChart>
      <c:catAx>
        <c:axId val="127258232"/>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162976"/>
        <c:crosses val="autoZero"/>
        <c:auto val="1"/>
        <c:lblAlgn val="ctr"/>
        <c:lblOffset val="100"/>
        <c:noMultiLvlLbl val="0"/>
      </c:catAx>
      <c:valAx>
        <c:axId val="27916297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27258232"/>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a7.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19.1</c:v>
                </c:pt>
                <c:pt idx="1">
                  <c:v/>
                </c:pt>
                <c:pt idx="2">
                  <c:v>20.7</c:v>
                </c:pt>
                <c:pt idx="3">
                  <c:v>16.9</c:v>
                </c:pt>
                <c:pt idx="4">
                  <c:v/>
                </c:pt>
                <c:pt idx="5">
                  <c:v>18.5</c:v>
                </c:pt>
                <c:pt idx="6">
                  <c:v>18.8</c:v>
                </c:pt>
                <c:pt idx="7">
                  <c:v>15.9</c:v>
                </c:pt>
                <c:pt idx="8">
                  <c:v>22.6</c:v>
                </c:pt>
                <c:pt idx="9">
                  <c:v/>
                </c:pt>
                <c:pt idx="10">
                  <c:v>21.2</c:v>
                </c:pt>
                <c:pt idx="11">
                  <c:v>22.8</c:v>
                </c:pt>
                <c:pt idx="12">
                  <c:v>17.2</c:v>
                </c:pt>
              </c:numCache>
            </c:numRef>
          </c:val>
        </c:ser>
        <c:dLbls>
          <c:showLegendKey val="0"/>
          <c:showVal val="0"/>
          <c:showCatName val="0"/>
          <c:showSerName val="0"/>
          <c:showPercent val="0"/>
          <c:showBubbleSize val="0"/>
        </c:dLbls>
        <c:gapWidth val="31"/>
        <c:overlap val="100"/>
        <c:axId val="199813024"/>
        <c:axId val="199813808"/>
      </c:barChart>
      <c:catAx>
        <c:axId val="199813024"/>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99813808"/>
        <c:crosses val="autoZero"/>
        <c:auto val="1"/>
        <c:lblAlgn val="ctr"/>
        <c:lblOffset val="100"/>
        <c:noMultiLvlLbl val="0"/>
      </c:catAx>
      <c:valAx>
        <c:axId val="199813808"/>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9981302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a8.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Sheet1!$A$2:$A$6</c:f>
              <c:numCache>
                <c:formatCode>General</c:formatCode>
                <c:ptCount val="13"/>
                <c:pt idx="0">
                  <c:v>2007</c:v>
                </c:pt>
                <c:pt idx="1">
                  <c:v>2009</c:v>
                </c:pt>
                <c:pt idx="2">
                  <c:v>2011</c:v>
                </c:pt>
                <c:pt idx="3">
                  <c:v>2013</c:v>
                </c:pt>
                <c:pt idx="4">
                  <c:v>2015</c:v>
                </c:pt>
              </c:numCache>
            </c:numRef>
          </c:cat>
          <c:val>
            <c:numRef>
              <c:f>Sheet1!$B$2:$B$6</c:f>
              <c:numCache>
                <c:formatCode>General</c:formatCode>
                <c:ptCount val="13"/>
                <c:pt idx="0">
                  <c:v>32.4</c:v>
                </c:pt>
                <c:pt idx="1">
                  <c:v>28.8</c:v>
                </c:pt>
                <c:pt idx="2">
                  <c:v>26.1</c:v>
                </c:pt>
                <c:pt idx="3">
                  <c:v>22.2</c:v>
                </c:pt>
                <c:pt idx="4">
                  <c:v>19.1</c:v>
                </c:pt>
              </c:numCache>
            </c:numRef>
          </c:val>
          <c:smooth val="0"/>
        </c:ser>
        <c:dLbls>
          <c:showLegendKey val="0"/>
          <c:showVal val="0"/>
          <c:showCatName val="0"/>
          <c:showSerName val="0"/>
          <c:showPercent val="0"/>
          <c:showBubbleSize val="0"/>
        </c:dLbls>
        <c:marker val="1"/>
        <c:smooth val="0"/>
        <c:axId val="127258232"/>
        <c:axId val="279162976"/>
      </c:lineChart>
      <c:catAx>
        <c:axId val="127258232"/>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162976"/>
        <c:crosses val="autoZero"/>
        <c:auto val="1"/>
        <c:lblAlgn val="ctr"/>
        <c:lblOffset val="100"/>
        <c:noMultiLvlLbl val="0"/>
      </c:catAx>
      <c:valAx>
        <c:axId val="27916297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27258232"/>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a9.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11.8</c:v>
                </c:pt>
                <c:pt idx="1">
                  <c:v/>
                </c:pt>
                <c:pt idx="2">
                  <c:v>12.7</c:v>
                </c:pt>
                <c:pt idx="3">
                  <c:v>10.8</c:v>
                </c:pt>
                <c:pt idx="4">
                  <c:v/>
                </c:pt>
                <c:pt idx="5">
                  <c:v>11.7</c:v>
                </c:pt>
                <c:pt idx="6">
                  <c:v>11.7</c:v>
                </c:pt>
                <c:pt idx="7">
                  <c:v>9.2</c:v>
                </c:pt>
                <c:pt idx="8">
                  <c:v>14.0</c:v>
                </c:pt>
                <c:pt idx="9">
                  <c:v/>
                </c:pt>
                <c:pt idx="10">
                  <c:v>14.9</c:v>
                </c:pt>
                <c:pt idx="11">
                  <c:v>14.9</c:v>
                </c:pt>
                <c:pt idx="12">
                  <c:v>9.2</c:v>
                </c:pt>
              </c:numCache>
            </c:numRef>
          </c:val>
        </c:ser>
        <c:dLbls>
          <c:showLegendKey val="0"/>
          <c:showVal val="0"/>
          <c:showCatName val="0"/>
          <c:showSerName val="0"/>
          <c:showPercent val="0"/>
          <c:showBubbleSize val="0"/>
        </c:dLbls>
        <c:gapWidth val="31"/>
        <c:overlap val="100"/>
        <c:axId val="199813024"/>
        <c:axId val="199813808"/>
      </c:barChart>
      <c:catAx>
        <c:axId val="199813024"/>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99813808"/>
        <c:crosses val="autoZero"/>
        <c:auto val="1"/>
        <c:lblAlgn val="ctr"/>
        <c:lblOffset val="100"/>
        <c:noMultiLvlLbl val="0"/>
      </c:catAx>
      <c:valAx>
        <c:axId val="199813808"/>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9981302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aa.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Sheet1!$A$2:$A$6</c:f>
              <c:numCache>
                <c:formatCode>General</c:formatCode>
                <c:ptCount val="13"/>
                <c:pt idx="0">
                  <c:v>2007</c:v>
                </c:pt>
                <c:pt idx="1">
                  <c:v>2009</c:v>
                </c:pt>
                <c:pt idx="2">
                  <c:v>2011</c:v>
                </c:pt>
                <c:pt idx="3">
                  <c:v>2013</c:v>
                </c:pt>
                <c:pt idx="4">
                  <c:v>2015</c:v>
                </c:pt>
              </c:numCache>
            </c:numRef>
          </c:cat>
          <c:val>
            <c:numRef>
              <c:f>Sheet1!$B$2:$B$6</c:f>
              <c:numCache>
                <c:formatCode>General</c:formatCode>
                <c:ptCount val="13"/>
                <c:pt idx="0">
                  <c:v>24.8</c:v>
                </c:pt>
                <c:pt idx="1">
                  <c:v>21.2</c:v>
                </c:pt>
                <c:pt idx="2">
                  <c:v>19.1</c:v>
                </c:pt>
                <c:pt idx="3">
                  <c:v>15.7</c:v>
                </c:pt>
                <c:pt idx="4">
                  <c:v>11.8</c:v>
                </c:pt>
              </c:numCache>
            </c:numRef>
          </c:val>
          <c:smooth val="0"/>
        </c:ser>
        <c:dLbls>
          <c:showLegendKey val="0"/>
          <c:showVal val="0"/>
          <c:showCatName val="0"/>
          <c:showSerName val="0"/>
          <c:showPercent val="0"/>
          <c:showBubbleSize val="0"/>
        </c:dLbls>
        <c:marker val="1"/>
        <c:smooth val="0"/>
        <c:axId val="127258232"/>
        <c:axId val="279162976"/>
      </c:lineChart>
      <c:catAx>
        <c:axId val="127258232"/>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162976"/>
        <c:crosses val="autoZero"/>
        <c:auto val="1"/>
        <c:lblAlgn val="ctr"/>
        <c:lblOffset val="100"/>
        <c:noMultiLvlLbl val="0"/>
      </c:catAx>
      <c:valAx>
        <c:axId val="27916297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27258232"/>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ab.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7.5</c:v>
                </c:pt>
                <c:pt idx="1">
                  <c:v/>
                </c:pt>
                <c:pt idx="2">
                  <c:v>8.1</c:v>
                </c:pt>
                <c:pt idx="3">
                  <c:v>6.7</c:v>
                </c:pt>
                <c:pt idx="4">
                  <c:v/>
                </c:pt>
                <c:pt idx="5">
                  <c:v>6.8</c:v>
                </c:pt>
                <c:pt idx="6">
                  <c:v>7.3</c:v>
                </c:pt>
                <c:pt idx="7">
                  <c:v>6.2</c:v>
                </c:pt>
                <c:pt idx="8">
                  <c:v>9.1</c:v>
                </c:pt>
                <c:pt idx="9">
                  <c:v/>
                </c:pt>
                <c:pt idx="10">
                  <c:v>9.5</c:v>
                </c:pt>
                <c:pt idx="11">
                  <c:v>9.9</c:v>
                </c:pt>
                <c:pt idx="12">
                  <c:v>5.6</c:v>
                </c:pt>
              </c:numCache>
            </c:numRef>
          </c:val>
        </c:ser>
        <c:dLbls>
          <c:showLegendKey val="0"/>
          <c:showVal val="0"/>
          <c:showCatName val="0"/>
          <c:showSerName val="0"/>
          <c:showPercent val="0"/>
          <c:showBubbleSize val="0"/>
        </c:dLbls>
        <c:gapWidth val="31"/>
        <c:overlap val="100"/>
        <c:axId val="199813024"/>
        <c:axId val="199813808"/>
      </c:barChart>
      <c:catAx>
        <c:axId val="199813024"/>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99813808"/>
        <c:crosses val="autoZero"/>
        <c:auto val="1"/>
        <c:lblAlgn val="ctr"/>
        <c:lblOffset val="100"/>
        <c:noMultiLvlLbl val="0"/>
      </c:catAx>
      <c:valAx>
        <c:axId val="199813808"/>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9981302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ac.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Sheet1!$A$2:$A$6</c:f>
              <c:numCache>
                <c:formatCode>General</c:formatCode>
                <c:ptCount val="13"/>
                <c:pt idx="0">
                  <c:v>2007</c:v>
                </c:pt>
                <c:pt idx="1">
                  <c:v>2009</c:v>
                </c:pt>
                <c:pt idx="2">
                  <c:v>2011</c:v>
                </c:pt>
                <c:pt idx="3">
                  <c:v>2013</c:v>
                </c:pt>
                <c:pt idx="4">
                  <c:v>2015</c:v>
                </c:pt>
              </c:numCache>
            </c:numRef>
          </c:cat>
          <c:val>
            <c:numRef>
              <c:f>Sheet1!$B$2:$B$6</c:f>
              <c:numCache>
                <c:formatCode>General</c:formatCode>
                <c:ptCount val="13"/>
                <c:pt idx="0">
                  <c:v>15.2</c:v>
                </c:pt>
                <c:pt idx="1">
                  <c:v>13.5</c:v>
                </c:pt>
                <c:pt idx="2">
                  <c:v>12.2</c:v>
                </c:pt>
                <c:pt idx="3">
                  <c:v>8.8</c:v>
                </c:pt>
                <c:pt idx="4">
                  <c:v>7.5</c:v>
                </c:pt>
              </c:numCache>
            </c:numRef>
          </c:val>
          <c:smooth val="0"/>
        </c:ser>
        <c:dLbls>
          <c:showLegendKey val="0"/>
          <c:showVal val="0"/>
          <c:showCatName val="0"/>
          <c:showSerName val="0"/>
          <c:showPercent val="0"/>
          <c:showBubbleSize val="0"/>
        </c:dLbls>
        <c:marker val="1"/>
        <c:smooth val="0"/>
        <c:axId val="127258232"/>
        <c:axId val="279162976"/>
      </c:lineChart>
      <c:catAx>
        <c:axId val="127258232"/>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162976"/>
        <c:crosses val="autoZero"/>
        <c:auto val="1"/>
        <c:lblAlgn val="ctr"/>
        <c:lblOffset val="100"/>
        <c:noMultiLvlLbl val="0"/>
      </c:catAx>
      <c:valAx>
        <c:axId val="27916297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27258232"/>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ad.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24.6</c:v>
                </c:pt>
                <c:pt idx="1">
                  <c:v/>
                </c:pt>
                <c:pt idx="2">
                  <c:v>18.3</c:v>
                </c:pt>
                <c:pt idx="3">
                  <c:v>30.9</c:v>
                </c:pt>
                <c:pt idx="4">
                  <c:v/>
                </c:pt>
                <c:pt idx="5">
                  <c:v>23.4</c:v>
                </c:pt>
                <c:pt idx="6">
                  <c:v>23.0</c:v>
                </c:pt>
                <c:pt idx="7">
                  <c:v>25.7</c:v>
                </c:pt>
                <c:pt idx="8">
                  <c:v>26.5</c:v>
                </c:pt>
                <c:pt idx="9">
                  <c:v/>
                </c:pt>
                <c:pt idx="10">
                  <c:v>35.7</c:v>
                </c:pt>
                <c:pt idx="11">
                  <c:v>20.9</c:v>
                </c:pt>
                <c:pt idx="12">
                  <c:v>18.5</c:v>
                </c:pt>
              </c:numCache>
            </c:numRef>
          </c:val>
        </c:ser>
        <c:dLbls>
          <c:showLegendKey val="0"/>
          <c:showVal val="0"/>
          <c:showCatName val="0"/>
          <c:showSerName val="0"/>
          <c:showPercent val="0"/>
          <c:showBubbleSize val="0"/>
        </c:dLbls>
        <c:gapWidth val="31"/>
        <c:overlap val="100"/>
        <c:axId val="199813024"/>
        <c:axId val="199813808"/>
      </c:barChart>
      <c:catAx>
        <c:axId val="199813024"/>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99813808"/>
        <c:crosses val="autoZero"/>
        <c:auto val="1"/>
        <c:lblAlgn val="ctr"/>
        <c:lblOffset val="100"/>
        <c:noMultiLvlLbl val="0"/>
      </c:catAx>
      <c:valAx>
        <c:axId val="199813808"/>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9981302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ae.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Sheet1!$A$2:$A$10</c:f>
              <c:numCache>
                <c:formatCode>General</c:formatCode>
                <c:ptCount val="13"/>
                <c:pt idx="0">
                  <c:v>1999</c:v>
                </c:pt>
                <c:pt idx="1">
                  <c:v>2001</c:v>
                </c:pt>
                <c:pt idx="2">
                  <c:v>2003</c:v>
                </c:pt>
                <c:pt idx="3">
                  <c:v>2005</c:v>
                </c:pt>
                <c:pt idx="4">
                  <c:v>2007</c:v>
                </c:pt>
                <c:pt idx="5">
                  <c:v>2009</c:v>
                </c:pt>
                <c:pt idx="6">
                  <c:v>2011</c:v>
                </c:pt>
                <c:pt idx="7">
                  <c:v>2013</c:v>
                </c:pt>
                <c:pt idx="8">
                  <c:v>2015</c:v>
                </c:pt>
              </c:numCache>
            </c:numRef>
          </c:cat>
          <c:val>
            <c:numRef>
              <c:f>Sheet1!$B$2:$B$10</c:f>
              <c:numCache>
                <c:formatCode>General</c:formatCode>
                <c:ptCount val="13"/>
                <c:pt idx="0">
                  <c:v>15.1</c:v>
                </c:pt>
                <c:pt idx="1">
                  <c:v>16.1</c:v>
                </c:pt>
                <c:pt idx="2">
                  <c:v>18.5</c:v>
                </c:pt>
                <c:pt idx="3">
                  <c:v>21.0</c:v>
                </c:pt>
                <c:pt idx="4">
                  <c:v>23.0</c:v>
                </c:pt>
                <c:pt idx="5">
                  <c:v>22.2</c:v>
                </c:pt>
                <c:pt idx="6">
                  <c:v>24.2</c:v>
                </c:pt>
                <c:pt idx="7">
                  <c:v>23.6</c:v>
                </c:pt>
                <c:pt idx="8">
                  <c:v>24.6</c:v>
                </c:pt>
              </c:numCache>
            </c:numRef>
          </c:val>
          <c:smooth val="0"/>
        </c:ser>
        <c:dLbls>
          <c:showLegendKey val="0"/>
          <c:showVal val="0"/>
          <c:showCatName val="0"/>
          <c:showSerName val="0"/>
          <c:showPercent val="0"/>
          <c:showBubbleSize val="0"/>
        </c:dLbls>
        <c:marker val="1"/>
        <c:smooth val="0"/>
        <c:axId val="127258232"/>
        <c:axId val="279162976"/>
      </c:lineChart>
      <c:catAx>
        <c:axId val="127258232"/>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162976"/>
        <c:crosses val="autoZero"/>
        <c:auto val="1"/>
        <c:lblAlgn val="ctr"/>
        <c:lblOffset val="100"/>
        <c:noMultiLvlLbl val="0"/>
      </c:catAx>
      <c:valAx>
        <c:axId val="27916297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27258232"/>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af.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32.9</c:v>
                </c:pt>
                <c:pt idx="1">
                  <c:v/>
                </c:pt>
                <c:pt idx="2">
                  <c:v>41.8</c:v>
                </c:pt>
                <c:pt idx="3">
                  <c:v>23.7</c:v>
                </c:pt>
                <c:pt idx="4">
                  <c:v/>
                </c:pt>
                <c:pt idx="5">
                  <c:v>33.7</c:v>
                </c:pt>
                <c:pt idx="6">
                  <c:v>36.1</c:v>
                </c:pt>
                <c:pt idx="7">
                  <c:v>28.9</c:v>
                </c:pt>
                <c:pt idx="8">
                  <c:v>31.6</c:v>
                </c:pt>
                <c:pt idx="9">
                  <c:v/>
                </c:pt>
                <c:pt idx="10">
                  <c:v>22.9</c:v>
                </c:pt>
                <c:pt idx="11">
                  <c:v>34.7</c:v>
                </c:pt>
                <c:pt idx="12">
                  <c:v>37.9</c:v>
                </c:pt>
              </c:numCache>
            </c:numRef>
          </c:val>
        </c:ser>
        <c:dLbls>
          <c:showLegendKey val="0"/>
          <c:showVal val="0"/>
          <c:showCatName val="0"/>
          <c:showSerName val="0"/>
          <c:showPercent val="0"/>
          <c:showBubbleSize val="0"/>
        </c:dLbls>
        <c:gapWidth val="31"/>
        <c:overlap val="100"/>
        <c:axId val="199813024"/>
        <c:axId val="199813808"/>
      </c:barChart>
      <c:catAx>
        <c:axId val="199813024"/>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99813808"/>
        <c:crosses val="autoZero"/>
        <c:auto val="1"/>
        <c:lblAlgn val="ctr"/>
        <c:lblOffset val="100"/>
        <c:noMultiLvlLbl val="0"/>
      </c:catAx>
      <c:valAx>
        <c:axId val="199813808"/>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9981302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b.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35.8</c:v>
                </c:pt>
                <c:pt idx="1">
                  <c:v/>
                </c:pt>
                <c:pt idx="2">
                  <c:v>37.9</c:v>
                </c:pt>
                <c:pt idx="3">
                  <c:v>33.4</c:v>
                </c:pt>
                <c:pt idx="4">
                  <c:v/>
                </c:pt>
                <c:pt idx="5">
                  <c:v>15.9</c:v>
                </c:pt>
                <c:pt idx="6">
                  <c:v>20.8</c:v>
                </c:pt>
                <c:pt idx="7">
                  <c:v>43.6</c:v>
                </c:pt>
                <c:pt idx="8">
                  <c:v>48.9</c:v>
                </c:pt>
                <c:pt idx="9">
                  <c:v/>
                </c:pt>
                <c:pt idx="10">
                  <c:v>29.0</c:v>
                </c:pt>
                <c:pt idx="11">
                  <c:v>40.7</c:v>
                </c:pt>
                <c:pt idx="12">
                  <c:v>39.7</c:v>
                </c:pt>
              </c:numCache>
            </c:numRef>
          </c:val>
        </c:ser>
        <c:dLbls>
          <c:showLegendKey val="0"/>
          <c:showVal val="0"/>
          <c:showCatName val="0"/>
          <c:showSerName val="0"/>
          <c:showPercent val="0"/>
          <c:showBubbleSize val="0"/>
        </c:dLbls>
        <c:gapWidth val="31"/>
        <c:overlap val="100"/>
        <c:axId val="199813024"/>
        <c:axId val="199813808"/>
      </c:barChart>
      <c:catAx>
        <c:axId val="199813024"/>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99813808"/>
        <c:crosses val="autoZero"/>
        <c:auto val="1"/>
        <c:lblAlgn val="ctr"/>
        <c:lblOffset val="100"/>
        <c:noMultiLvlLbl val="0"/>
      </c:catAx>
      <c:valAx>
        <c:axId val="199813808"/>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9981302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b0.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Sheet1!$A$2:$A$10</c:f>
              <c:numCache>
                <c:formatCode>General</c:formatCode>
                <c:ptCount val="13"/>
                <c:pt idx="0">
                  <c:v>1999</c:v>
                </c:pt>
                <c:pt idx="1">
                  <c:v>2001</c:v>
                </c:pt>
                <c:pt idx="2">
                  <c:v>2003</c:v>
                </c:pt>
                <c:pt idx="3">
                  <c:v>2005</c:v>
                </c:pt>
                <c:pt idx="4">
                  <c:v>2007</c:v>
                </c:pt>
                <c:pt idx="5">
                  <c:v>2009</c:v>
                </c:pt>
                <c:pt idx="6">
                  <c:v>2011</c:v>
                </c:pt>
                <c:pt idx="7">
                  <c:v>2013</c:v>
                </c:pt>
                <c:pt idx="8">
                  <c:v>2015</c:v>
                </c:pt>
              </c:numCache>
            </c:numRef>
          </c:cat>
          <c:val>
            <c:numRef>
              <c:f>Sheet1!$B$2:$B$10</c:f>
              <c:numCache>
                <c:formatCode>General</c:formatCode>
                <c:ptCount val="13"/>
                <c:pt idx="0">
                  <c:v>47.4</c:v>
                </c:pt>
                <c:pt idx="1">
                  <c:v>46.2</c:v>
                </c:pt>
                <c:pt idx="2">
                  <c:v>41.1</c:v>
                </c:pt>
                <c:pt idx="3">
                  <c:v>38.1</c:v>
                </c:pt>
                <c:pt idx="4">
                  <c:v>35.4</c:v>
                </c:pt>
                <c:pt idx="5">
                  <c:v>36.2</c:v>
                </c:pt>
                <c:pt idx="6">
                  <c:v>34.8</c:v>
                </c:pt>
                <c:pt idx="7">
                  <c:v>34.7</c:v>
                </c:pt>
                <c:pt idx="8">
                  <c:v>32.9</c:v>
                </c:pt>
              </c:numCache>
            </c:numRef>
          </c:val>
          <c:smooth val="0"/>
        </c:ser>
        <c:dLbls>
          <c:showLegendKey val="0"/>
          <c:showVal val="0"/>
          <c:showCatName val="0"/>
          <c:showSerName val="0"/>
          <c:showPercent val="0"/>
          <c:showBubbleSize val="0"/>
        </c:dLbls>
        <c:marker val="1"/>
        <c:smooth val="0"/>
        <c:axId val="127258232"/>
        <c:axId val="279162976"/>
      </c:lineChart>
      <c:catAx>
        <c:axId val="127258232"/>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162976"/>
        <c:crosses val="autoZero"/>
        <c:auto val="1"/>
        <c:lblAlgn val="ctr"/>
        <c:lblOffset val="100"/>
        <c:noMultiLvlLbl val="0"/>
      </c:catAx>
      <c:valAx>
        <c:axId val="27916297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27258232"/>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b1.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18.4</c:v>
                </c:pt>
                <c:pt idx="1">
                  <c:v/>
                </c:pt>
                <c:pt idx="2">
                  <c:v>25.6</c:v>
                </c:pt>
                <c:pt idx="3">
                  <c:v>11.3</c:v>
                </c:pt>
                <c:pt idx="4">
                  <c:v/>
                </c:pt>
                <c:pt idx="5">
                  <c:v>19.8</c:v>
                </c:pt>
                <c:pt idx="6">
                  <c:v>19.4</c:v>
                </c:pt>
                <c:pt idx="7">
                  <c:v>15.9</c:v>
                </c:pt>
                <c:pt idx="8">
                  <c:v>17.7</c:v>
                </c:pt>
                <c:pt idx="9">
                  <c:v/>
                </c:pt>
                <c:pt idx="10">
                  <c:v>11.7</c:v>
                </c:pt>
                <c:pt idx="11">
                  <c:v>22.0</c:v>
                </c:pt>
                <c:pt idx="12">
                  <c:v>21.0</c:v>
                </c:pt>
              </c:numCache>
            </c:numRef>
          </c:val>
        </c:ser>
        <c:dLbls>
          <c:showLegendKey val="0"/>
          <c:showVal val="0"/>
          <c:showCatName val="0"/>
          <c:showSerName val="0"/>
          <c:showPercent val="0"/>
          <c:showBubbleSize val="0"/>
        </c:dLbls>
        <c:gapWidth val="31"/>
        <c:overlap val="100"/>
        <c:axId val="199813024"/>
        <c:axId val="199813808"/>
      </c:barChart>
      <c:catAx>
        <c:axId val="199813024"/>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99813808"/>
        <c:crosses val="autoZero"/>
        <c:auto val="1"/>
        <c:lblAlgn val="ctr"/>
        <c:lblOffset val="100"/>
        <c:noMultiLvlLbl val="0"/>
      </c:catAx>
      <c:valAx>
        <c:axId val="199813808"/>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9981302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b2.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Sheet1!$A$2:$A$10</c:f>
              <c:numCache>
                <c:formatCode>General</c:formatCode>
                <c:ptCount val="13"/>
                <c:pt idx="0">
                  <c:v>1999</c:v>
                </c:pt>
                <c:pt idx="1">
                  <c:v>2001</c:v>
                </c:pt>
                <c:pt idx="2">
                  <c:v>2003</c:v>
                </c:pt>
                <c:pt idx="3">
                  <c:v>2005</c:v>
                </c:pt>
                <c:pt idx="4">
                  <c:v>2007</c:v>
                </c:pt>
                <c:pt idx="5">
                  <c:v>2009</c:v>
                </c:pt>
                <c:pt idx="6">
                  <c:v>2011</c:v>
                </c:pt>
                <c:pt idx="7">
                  <c:v>2013</c:v>
                </c:pt>
                <c:pt idx="8">
                  <c:v>2015</c:v>
                </c:pt>
              </c:numCache>
            </c:numRef>
          </c:cat>
          <c:val>
            <c:numRef>
              <c:f>Sheet1!$B$2:$B$10</c:f>
              <c:numCache>
                <c:formatCode>General</c:formatCode>
                <c:ptCount val="13"/>
                <c:pt idx="0">
                  <c:v>33.3</c:v>
                </c:pt>
                <c:pt idx="1">
                  <c:v>31.6</c:v>
                </c:pt>
                <c:pt idx="2">
                  <c:v>28.7</c:v>
                </c:pt>
                <c:pt idx="3">
                  <c:v>24.4</c:v>
                </c:pt>
                <c:pt idx="4">
                  <c:v>22.7</c:v>
                </c:pt>
                <c:pt idx="5">
                  <c:v>22.5</c:v>
                </c:pt>
                <c:pt idx="6">
                  <c:v>22.9</c:v>
                </c:pt>
                <c:pt idx="7">
                  <c:v>20.6</c:v>
                </c:pt>
                <c:pt idx="8">
                  <c:v>18.4</c:v>
                </c:pt>
              </c:numCache>
            </c:numRef>
          </c:val>
          <c:smooth val="0"/>
        </c:ser>
        <c:dLbls>
          <c:showLegendKey val="0"/>
          <c:showVal val="0"/>
          <c:showCatName val="0"/>
          <c:showSerName val="0"/>
          <c:showPercent val="0"/>
          <c:showBubbleSize val="0"/>
        </c:dLbls>
        <c:marker val="1"/>
        <c:smooth val="0"/>
        <c:axId val="127258232"/>
        <c:axId val="279162976"/>
      </c:lineChart>
      <c:catAx>
        <c:axId val="127258232"/>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162976"/>
        <c:crosses val="autoZero"/>
        <c:auto val="1"/>
        <c:lblAlgn val="ctr"/>
        <c:lblOffset val="100"/>
        <c:noMultiLvlLbl val="0"/>
      </c:catAx>
      <c:valAx>
        <c:axId val="27916297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27258232"/>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b3.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8.9</c:v>
                </c:pt>
                <c:pt idx="1">
                  <c:v/>
                </c:pt>
                <c:pt idx="2">
                  <c:v>12.4</c:v>
                </c:pt>
                <c:pt idx="3">
                  <c:v>5.3</c:v>
                </c:pt>
                <c:pt idx="4">
                  <c:v/>
                </c:pt>
                <c:pt idx="5">
                  <c:v>9.8</c:v>
                </c:pt>
                <c:pt idx="6">
                  <c:v>8.0</c:v>
                </c:pt>
                <c:pt idx="7">
                  <c:v>8.1</c:v>
                </c:pt>
                <c:pt idx="8">
                  <c:v>9.2</c:v>
                </c:pt>
                <c:pt idx="9">
                  <c:v/>
                </c:pt>
                <c:pt idx="10">
                  <c:v>5.3</c:v>
                </c:pt>
                <c:pt idx="11">
                  <c:v>10.4</c:v>
                </c:pt>
                <c:pt idx="12">
                  <c:v>10.1</c:v>
                </c:pt>
              </c:numCache>
            </c:numRef>
          </c:val>
        </c:ser>
        <c:dLbls>
          <c:showLegendKey val="0"/>
          <c:showVal val="0"/>
          <c:showCatName val="0"/>
          <c:showSerName val="0"/>
          <c:showPercent val="0"/>
          <c:showBubbleSize val="0"/>
        </c:dLbls>
        <c:gapWidth val="31"/>
        <c:overlap val="100"/>
        <c:axId val="199813024"/>
        <c:axId val="199813808"/>
      </c:barChart>
      <c:catAx>
        <c:axId val="199813024"/>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99813808"/>
        <c:crosses val="autoZero"/>
        <c:auto val="1"/>
        <c:lblAlgn val="ctr"/>
        <c:lblOffset val="100"/>
        <c:noMultiLvlLbl val="0"/>
      </c:catAx>
      <c:valAx>
        <c:axId val="199813808"/>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9981302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b4.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Sheet1!$A$2:$A$10</c:f>
              <c:numCache>
                <c:formatCode>General</c:formatCode>
                <c:ptCount val="13"/>
                <c:pt idx="0">
                  <c:v>1999</c:v>
                </c:pt>
                <c:pt idx="1">
                  <c:v>2001</c:v>
                </c:pt>
                <c:pt idx="2">
                  <c:v>2003</c:v>
                </c:pt>
                <c:pt idx="3">
                  <c:v>2005</c:v>
                </c:pt>
                <c:pt idx="4">
                  <c:v>2007</c:v>
                </c:pt>
                <c:pt idx="5">
                  <c:v>2009</c:v>
                </c:pt>
                <c:pt idx="6">
                  <c:v>2011</c:v>
                </c:pt>
                <c:pt idx="7">
                  <c:v>2013</c:v>
                </c:pt>
                <c:pt idx="8">
                  <c:v>2015</c:v>
                </c:pt>
              </c:numCache>
            </c:numRef>
          </c:cat>
          <c:val>
            <c:numRef>
              <c:f>Sheet1!$B$2:$B$10</c:f>
              <c:numCache>
                <c:formatCode>General</c:formatCode>
                <c:ptCount val="13"/>
                <c:pt idx="0">
                  <c:v>17.3</c:v>
                </c:pt>
                <c:pt idx="1">
                  <c:v>16.1</c:v>
                </c:pt>
                <c:pt idx="2">
                  <c:v>14.5</c:v>
                </c:pt>
                <c:pt idx="3">
                  <c:v>12.7</c:v>
                </c:pt>
                <c:pt idx="4">
                  <c:v>12.1</c:v>
                </c:pt>
                <c:pt idx="5">
                  <c:v>10.3</c:v>
                </c:pt>
                <c:pt idx="6">
                  <c:v>11.4</c:v>
                </c:pt>
                <c:pt idx="7">
                  <c:v>10.2</c:v>
                </c:pt>
                <c:pt idx="8">
                  <c:v>8.9</c:v>
                </c:pt>
              </c:numCache>
            </c:numRef>
          </c:val>
          <c:smooth val="0"/>
        </c:ser>
        <c:dLbls>
          <c:showLegendKey val="0"/>
          <c:showVal val="0"/>
          <c:showCatName val="0"/>
          <c:showSerName val="0"/>
          <c:showPercent val="0"/>
          <c:showBubbleSize val="0"/>
        </c:dLbls>
        <c:marker val="1"/>
        <c:smooth val="0"/>
        <c:axId val="127258232"/>
        <c:axId val="279162976"/>
      </c:lineChart>
      <c:catAx>
        <c:axId val="127258232"/>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162976"/>
        <c:crosses val="autoZero"/>
        <c:auto val="1"/>
        <c:lblAlgn val="ctr"/>
        <c:lblOffset val="100"/>
        <c:noMultiLvlLbl val="0"/>
      </c:catAx>
      <c:valAx>
        <c:axId val="27916297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27258232"/>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b5.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13.0</c:v>
                </c:pt>
                <c:pt idx="1">
                  <c:v/>
                </c:pt>
                <c:pt idx="2">
                  <c:v>12.4</c:v>
                </c:pt>
                <c:pt idx="3">
                  <c:v>13.5</c:v>
                </c:pt>
                <c:pt idx="4">
                  <c:v/>
                </c:pt>
                <c:pt idx="5">
                  <c:v>14.7</c:v>
                </c:pt>
                <c:pt idx="6">
                  <c:v>11.0</c:v>
                </c:pt>
                <c:pt idx="7">
                  <c:v>12.3</c:v>
                </c:pt>
                <c:pt idx="8">
                  <c:v>13.2</c:v>
                </c:pt>
                <c:pt idx="9">
                  <c:v/>
                </c:pt>
                <c:pt idx="10">
                  <c:v>14.5</c:v>
                </c:pt>
                <c:pt idx="11">
                  <c:v>14.4</c:v>
                </c:pt>
                <c:pt idx="12">
                  <c:v>11.2</c:v>
                </c:pt>
              </c:numCache>
            </c:numRef>
          </c:val>
        </c:ser>
        <c:dLbls>
          <c:showLegendKey val="0"/>
          <c:showVal val="0"/>
          <c:showCatName val="0"/>
          <c:showSerName val="0"/>
          <c:showPercent val="0"/>
          <c:showBubbleSize val="0"/>
        </c:dLbls>
        <c:gapWidth val="31"/>
        <c:overlap val="100"/>
        <c:axId val="199813024"/>
        <c:axId val="199813808"/>
      </c:barChart>
      <c:catAx>
        <c:axId val="199813024"/>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99813808"/>
        <c:crosses val="autoZero"/>
        <c:auto val="1"/>
        <c:lblAlgn val="ctr"/>
        <c:lblOffset val="100"/>
        <c:noMultiLvlLbl val="0"/>
      </c:catAx>
      <c:valAx>
        <c:axId val="199813808"/>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9981302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b6.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Sheet1!$A$2:$A$5</c:f>
              <c:numCache>
                <c:formatCode>General</c:formatCode>
                <c:ptCount val="13"/>
                <c:pt idx="0">
                  <c:v>2009</c:v>
                </c:pt>
                <c:pt idx="1">
                  <c:v>2011</c:v>
                </c:pt>
                <c:pt idx="2">
                  <c:v>2013</c:v>
                </c:pt>
                <c:pt idx="3">
                  <c:v>2015</c:v>
                </c:pt>
              </c:numCache>
            </c:numRef>
          </c:cat>
          <c:val>
            <c:numRef>
              <c:f>Sheet1!$B$2:$B$5</c:f>
              <c:numCache>
                <c:formatCode>General</c:formatCode>
                <c:ptCount val="13"/>
                <c:pt idx="0">
                  <c:v>15.1</c:v>
                </c:pt>
                <c:pt idx="1">
                  <c:v>14.8</c:v>
                </c:pt>
                <c:pt idx="2">
                  <c:v>12.2</c:v>
                </c:pt>
                <c:pt idx="3">
                  <c:v>13.0</c:v>
                </c:pt>
              </c:numCache>
            </c:numRef>
          </c:val>
          <c:smooth val="0"/>
        </c:ser>
        <c:dLbls>
          <c:showLegendKey val="0"/>
          <c:showVal val="0"/>
          <c:showCatName val="0"/>
          <c:showSerName val="0"/>
          <c:showPercent val="0"/>
          <c:showBubbleSize val="0"/>
        </c:dLbls>
        <c:marker val="1"/>
        <c:smooth val="0"/>
        <c:axId val="127258232"/>
        <c:axId val="279162976"/>
      </c:lineChart>
      <c:catAx>
        <c:axId val="127258232"/>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162976"/>
        <c:crosses val="autoZero"/>
        <c:auto val="1"/>
        <c:lblAlgn val="ctr"/>
        <c:lblOffset val="100"/>
        <c:noMultiLvlLbl val="0"/>
      </c:catAx>
      <c:valAx>
        <c:axId val="27916297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27258232"/>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b7.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39.0</c:v>
                </c:pt>
                <c:pt idx="1">
                  <c:v/>
                </c:pt>
                <c:pt idx="2">
                  <c:v>42.6</c:v>
                </c:pt>
                <c:pt idx="3">
                  <c:v>35.4</c:v>
                </c:pt>
                <c:pt idx="4">
                  <c:v/>
                </c:pt>
                <c:pt idx="5">
                  <c:v>41.1</c:v>
                </c:pt>
                <c:pt idx="6">
                  <c:v>42.7</c:v>
                </c:pt>
                <c:pt idx="7">
                  <c:v>38.7</c:v>
                </c:pt>
                <c:pt idx="8">
                  <c:v>33.2</c:v>
                </c:pt>
                <c:pt idx="9">
                  <c:v/>
                </c:pt>
                <c:pt idx="10">
                  <c:v>33.9</c:v>
                </c:pt>
                <c:pt idx="11">
                  <c:v>34.7</c:v>
                </c:pt>
                <c:pt idx="12">
                  <c:v>43.7</c:v>
                </c:pt>
              </c:numCache>
            </c:numRef>
          </c:val>
        </c:ser>
        <c:dLbls>
          <c:showLegendKey val="0"/>
          <c:showVal val="0"/>
          <c:showCatName val="0"/>
          <c:showSerName val="0"/>
          <c:showPercent val="0"/>
          <c:showBubbleSize val="0"/>
        </c:dLbls>
        <c:gapWidth val="31"/>
        <c:overlap val="100"/>
        <c:axId val="199813024"/>
        <c:axId val="199813808"/>
      </c:barChart>
      <c:catAx>
        <c:axId val="199813024"/>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99813808"/>
        <c:crosses val="autoZero"/>
        <c:auto val="1"/>
        <c:lblAlgn val="ctr"/>
        <c:lblOffset val="100"/>
        <c:noMultiLvlLbl val="0"/>
      </c:catAx>
      <c:valAx>
        <c:axId val="199813808"/>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9981302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b8.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Sheet1!$A$2:$A$5</c:f>
              <c:numCache>
                <c:formatCode>General</c:formatCode>
                <c:ptCount val="13"/>
                <c:pt idx="0">
                  <c:v>2009</c:v>
                </c:pt>
                <c:pt idx="1">
                  <c:v>2011</c:v>
                </c:pt>
                <c:pt idx="2">
                  <c:v>2013</c:v>
                </c:pt>
                <c:pt idx="3">
                  <c:v>2015</c:v>
                </c:pt>
              </c:numCache>
            </c:numRef>
          </c:cat>
          <c:val>
            <c:numRef>
              <c:f>Sheet1!$B$2:$B$5</c:f>
              <c:numCache>
                <c:formatCode>General</c:formatCode>
                <c:ptCount val="13"/>
                <c:pt idx="0">
                  <c:v>34.4</c:v>
                </c:pt>
                <c:pt idx="1">
                  <c:v>32.3</c:v>
                </c:pt>
                <c:pt idx="2">
                  <c:v>40.3</c:v>
                </c:pt>
                <c:pt idx="3">
                  <c:v>39.0</c:v>
                </c:pt>
              </c:numCache>
            </c:numRef>
          </c:val>
          <c:smooth val="0"/>
        </c:ser>
        <c:dLbls>
          <c:showLegendKey val="0"/>
          <c:showVal val="0"/>
          <c:showCatName val="0"/>
          <c:showSerName val="0"/>
          <c:showPercent val="0"/>
          <c:showBubbleSize val="0"/>
        </c:dLbls>
        <c:marker val="1"/>
        <c:smooth val="0"/>
        <c:axId val="127258232"/>
        <c:axId val="279162976"/>
      </c:lineChart>
      <c:catAx>
        <c:axId val="127258232"/>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162976"/>
        <c:crosses val="autoZero"/>
        <c:auto val="1"/>
        <c:lblAlgn val="ctr"/>
        <c:lblOffset val="100"/>
        <c:noMultiLvlLbl val="0"/>
      </c:catAx>
      <c:valAx>
        <c:axId val="27916297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27258232"/>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b9.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43.3</c:v>
                </c:pt>
                <c:pt idx="1">
                  <c:v/>
                </c:pt>
                <c:pt idx="2">
                  <c:v>53.1</c:v>
                </c:pt>
                <c:pt idx="3">
                  <c:v>33.3</c:v>
                </c:pt>
                <c:pt idx="4">
                  <c:v/>
                </c:pt>
                <c:pt idx="5">
                  <c:v>50.0</c:v>
                </c:pt>
                <c:pt idx="6">
                  <c:v>42.4</c:v>
                </c:pt>
                <c:pt idx="7">
                  <c:v>40.0</c:v>
                </c:pt>
                <c:pt idx="8">
                  <c:v>39.3</c:v>
                </c:pt>
                <c:pt idx="9">
                  <c:v/>
                </c:pt>
                <c:pt idx="10">
                  <c:v>37.3</c:v>
                </c:pt>
                <c:pt idx="11">
                  <c:v>41.2</c:v>
                </c:pt>
                <c:pt idx="12">
                  <c:v>47.2</c:v>
                </c:pt>
              </c:numCache>
            </c:numRef>
          </c:val>
        </c:ser>
        <c:dLbls>
          <c:showLegendKey val="0"/>
          <c:showVal val="0"/>
          <c:showCatName val="0"/>
          <c:showSerName val="0"/>
          <c:showPercent val="0"/>
          <c:showBubbleSize val="0"/>
        </c:dLbls>
        <c:gapWidth val="31"/>
        <c:overlap val="100"/>
        <c:axId val="199813024"/>
        <c:axId val="199813808"/>
      </c:barChart>
      <c:catAx>
        <c:axId val="199813024"/>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99813808"/>
        <c:crosses val="autoZero"/>
        <c:auto val="1"/>
        <c:lblAlgn val="ctr"/>
        <c:lblOffset val="100"/>
        <c:noMultiLvlLbl val="0"/>
      </c:catAx>
      <c:valAx>
        <c:axId val="199813808"/>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9981302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ba.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13"/>
                <c:pt idx="0">
                  <c:v>2011</c:v>
                </c:pt>
                <c:pt idx="1">
                  <c:v>2013</c:v>
                </c:pt>
                <c:pt idx="2">
                  <c:v>2015</c:v>
                </c:pt>
              </c:numCache>
            </c:numRef>
          </c:cat>
          <c:val>
            <c:numRef>
              <c:f>Sheet1!$B$2:$B$4</c:f>
              <c:numCache>
                <c:formatCode>General</c:formatCode>
                <c:ptCount val="13"/>
                <c:pt idx="0">
                  <c:v>43.5</c:v>
                </c:pt>
                <c:pt idx="1">
                  <c:v>41.4</c:v>
                </c:pt>
                <c:pt idx="2">
                  <c:v>43.3</c:v>
                </c:pt>
              </c:numCache>
            </c:numRef>
          </c:val>
          <c:smooth val="0"/>
        </c:ser>
        <c:dLbls>
          <c:showLegendKey val="0"/>
          <c:showVal val="0"/>
          <c:showCatName val="0"/>
          <c:showSerName val="0"/>
          <c:showPercent val="0"/>
          <c:showBubbleSize val="0"/>
        </c:dLbls>
        <c:marker val="1"/>
        <c:smooth val="0"/>
        <c:axId val="127258232"/>
        <c:axId val="279162976"/>
      </c:lineChart>
      <c:catAx>
        <c:axId val="127258232"/>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162976"/>
        <c:crosses val="autoZero"/>
        <c:auto val="1"/>
        <c:lblAlgn val="ctr"/>
        <c:lblOffset val="100"/>
        <c:noMultiLvlLbl val="0"/>
      </c:catAx>
      <c:valAx>
        <c:axId val="27916297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27258232"/>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bb.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18.5</c:v>
                </c:pt>
                <c:pt idx="1">
                  <c:v/>
                </c:pt>
                <c:pt idx="2">
                  <c:v>14.1</c:v>
                </c:pt>
                <c:pt idx="3">
                  <c:v>22.9</c:v>
                </c:pt>
                <c:pt idx="4">
                  <c:v/>
                </c:pt>
                <c:pt idx="5">
                  <c:v>15.1</c:v>
                </c:pt>
                <c:pt idx="6">
                  <c:v>15.6</c:v>
                </c:pt>
                <c:pt idx="7">
                  <c:v>19.6</c:v>
                </c:pt>
                <c:pt idx="8">
                  <c:v>24.3</c:v>
                </c:pt>
                <c:pt idx="9">
                  <c:v/>
                </c:pt>
                <c:pt idx="10">
                  <c:v>24.6</c:v>
                </c:pt>
                <c:pt idx="11">
                  <c:v>18.2</c:v>
                </c:pt>
                <c:pt idx="12">
                  <c:v>15.2</c:v>
                </c:pt>
              </c:numCache>
            </c:numRef>
          </c:val>
        </c:ser>
        <c:dLbls>
          <c:showLegendKey val="0"/>
          <c:showVal val="0"/>
          <c:showCatName val="0"/>
          <c:showSerName val="0"/>
          <c:showPercent val="0"/>
          <c:showBubbleSize val="0"/>
        </c:dLbls>
        <c:gapWidth val="31"/>
        <c:overlap val="100"/>
        <c:axId val="199813024"/>
        <c:axId val="199813808"/>
      </c:barChart>
      <c:catAx>
        <c:axId val="199813024"/>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99813808"/>
        <c:crosses val="autoZero"/>
        <c:auto val="1"/>
        <c:lblAlgn val="ctr"/>
        <c:lblOffset val="100"/>
        <c:noMultiLvlLbl val="0"/>
      </c:catAx>
      <c:valAx>
        <c:axId val="199813808"/>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9981302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bc.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13"/>
                <c:pt idx="0">
                  <c:v>2011</c:v>
                </c:pt>
                <c:pt idx="1">
                  <c:v>2013</c:v>
                </c:pt>
                <c:pt idx="2">
                  <c:v>2015</c:v>
                </c:pt>
              </c:numCache>
            </c:numRef>
          </c:cat>
          <c:val>
            <c:numRef>
              <c:f>Sheet1!$B$2:$B$4</c:f>
              <c:numCache>
                <c:formatCode>General</c:formatCode>
                <c:ptCount val="13"/>
                <c:pt idx="0">
                  <c:v>18.0</c:v>
                </c:pt>
                <c:pt idx="1">
                  <c:v>19.1</c:v>
                </c:pt>
                <c:pt idx="2">
                  <c:v>18.5</c:v>
                </c:pt>
              </c:numCache>
            </c:numRef>
          </c:val>
          <c:smooth val="0"/>
        </c:ser>
        <c:dLbls>
          <c:showLegendKey val="0"/>
          <c:showVal val="0"/>
          <c:showCatName val="0"/>
          <c:showSerName val="0"/>
          <c:showPercent val="0"/>
          <c:showBubbleSize val="0"/>
        </c:dLbls>
        <c:marker val="1"/>
        <c:smooth val="0"/>
        <c:axId val="127258232"/>
        <c:axId val="279162976"/>
      </c:lineChart>
      <c:catAx>
        <c:axId val="127258232"/>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162976"/>
        <c:crosses val="autoZero"/>
        <c:auto val="1"/>
        <c:lblAlgn val="ctr"/>
        <c:lblOffset val="100"/>
        <c:noMultiLvlLbl val="0"/>
      </c:catAx>
      <c:valAx>
        <c:axId val="27916297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27258232"/>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bd.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24.7</c:v>
                </c:pt>
                <c:pt idx="1">
                  <c:v/>
                </c:pt>
                <c:pt idx="2">
                  <c:v>31.4</c:v>
                </c:pt>
                <c:pt idx="3">
                  <c:v>17.6</c:v>
                </c:pt>
                <c:pt idx="4">
                  <c:v/>
                </c:pt>
                <c:pt idx="5">
                  <c:v>29.7</c:v>
                </c:pt>
                <c:pt idx="6">
                  <c:v>23.1</c:v>
                </c:pt>
                <c:pt idx="7">
                  <c:v>22.6</c:v>
                </c:pt>
                <c:pt idx="8">
                  <c:v>21.7</c:v>
                </c:pt>
                <c:pt idx="9">
                  <c:v/>
                </c:pt>
                <c:pt idx="10">
                  <c:v>23.6</c:v>
                </c:pt>
                <c:pt idx="11">
                  <c:v>20.2</c:v>
                </c:pt>
                <c:pt idx="12">
                  <c:v>25.6</c:v>
                </c:pt>
              </c:numCache>
            </c:numRef>
          </c:val>
        </c:ser>
        <c:dLbls>
          <c:showLegendKey val="0"/>
          <c:showVal val="0"/>
          <c:showCatName val="0"/>
          <c:showSerName val="0"/>
          <c:showPercent val="0"/>
          <c:showBubbleSize val="0"/>
        </c:dLbls>
        <c:gapWidth val="31"/>
        <c:overlap val="100"/>
        <c:axId val="199813024"/>
        <c:axId val="199813808"/>
      </c:barChart>
      <c:catAx>
        <c:axId val="199813024"/>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99813808"/>
        <c:crosses val="autoZero"/>
        <c:auto val="1"/>
        <c:lblAlgn val="ctr"/>
        <c:lblOffset val="100"/>
        <c:noMultiLvlLbl val="0"/>
      </c:catAx>
      <c:valAx>
        <c:axId val="199813808"/>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9981302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be.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13"/>
                <c:pt idx="0">
                  <c:v>2011</c:v>
                </c:pt>
                <c:pt idx="1">
                  <c:v>2013</c:v>
                </c:pt>
                <c:pt idx="2">
                  <c:v>2015</c:v>
                </c:pt>
              </c:numCache>
            </c:numRef>
          </c:cat>
          <c:val>
            <c:numRef>
              <c:f>Sheet1!$B$2:$B$4</c:f>
              <c:numCache>
                <c:formatCode>General</c:formatCode>
                <c:ptCount val="13"/>
                <c:pt idx="0">
                  <c:v>24.9</c:v>
                </c:pt>
                <c:pt idx="1">
                  <c:v>23.7</c:v>
                </c:pt>
                <c:pt idx="2">
                  <c:v>24.7</c:v>
                </c:pt>
              </c:numCache>
            </c:numRef>
          </c:val>
          <c:smooth val="0"/>
        </c:ser>
        <c:dLbls>
          <c:showLegendKey val="0"/>
          <c:showVal val="0"/>
          <c:showCatName val="0"/>
          <c:showSerName val="0"/>
          <c:showPercent val="0"/>
          <c:showBubbleSize val="0"/>
        </c:dLbls>
        <c:marker val="1"/>
        <c:smooth val="0"/>
        <c:axId val="127258232"/>
        <c:axId val="279162976"/>
      </c:lineChart>
      <c:catAx>
        <c:axId val="127258232"/>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162976"/>
        <c:crosses val="autoZero"/>
        <c:auto val="1"/>
        <c:lblAlgn val="ctr"/>
        <c:lblOffset val="100"/>
        <c:noMultiLvlLbl val="0"/>
      </c:catAx>
      <c:valAx>
        <c:axId val="27916297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27258232"/>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bf.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27.9</c:v>
                </c:pt>
                <c:pt idx="1">
                  <c:v/>
                </c:pt>
                <c:pt idx="2">
                  <c:v>28.1</c:v>
                </c:pt>
                <c:pt idx="3">
                  <c:v>27.2</c:v>
                </c:pt>
                <c:pt idx="4">
                  <c:v/>
                </c:pt>
                <c:pt idx="5">
                  <c:v>31.3</c:v>
                </c:pt>
                <c:pt idx="6">
                  <c:v>26.6</c:v>
                </c:pt>
                <c:pt idx="7">
                  <c:v>25.2</c:v>
                </c:pt>
                <c:pt idx="8">
                  <c:v>27.3</c:v>
                </c:pt>
                <c:pt idx="9">
                  <c:v/>
                </c:pt>
                <c:pt idx="10">
                  <c:v>41.8</c:v>
                </c:pt>
                <c:pt idx="11">
                  <c:v>30.1</c:v>
                </c:pt>
                <c:pt idx="12">
                  <c:v>19.7</c:v>
                </c:pt>
              </c:numCache>
            </c:numRef>
          </c:val>
        </c:ser>
        <c:dLbls>
          <c:showLegendKey val="0"/>
          <c:showVal val="0"/>
          <c:showCatName val="0"/>
          <c:showSerName val="0"/>
          <c:showPercent val="0"/>
          <c:showBubbleSize val="0"/>
        </c:dLbls>
        <c:gapWidth val="31"/>
        <c:overlap val="100"/>
        <c:axId val="199813024"/>
        <c:axId val="199813808"/>
      </c:barChart>
      <c:catAx>
        <c:axId val="199813024"/>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99813808"/>
        <c:crosses val="autoZero"/>
        <c:auto val="1"/>
        <c:lblAlgn val="ctr"/>
        <c:lblOffset val="100"/>
        <c:noMultiLvlLbl val="0"/>
      </c:catAx>
      <c:valAx>
        <c:axId val="199813808"/>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9981302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c.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Sheet1!$A$2:$A$3</c:f>
              <c:numCache>
                <c:formatCode>General</c:formatCode>
                <c:ptCount val="13"/>
                <c:pt idx="0">
                  <c:v>2013</c:v>
                </c:pt>
                <c:pt idx="1">
                  <c:v>2015</c:v>
                </c:pt>
              </c:numCache>
            </c:numRef>
          </c:cat>
          <c:val>
            <c:numRef>
              <c:f>Sheet1!$B$2:$B$3</c:f>
              <c:numCache>
                <c:formatCode>General</c:formatCode>
                <c:ptCount val="13"/>
                <c:pt idx="0">
                  <c:v>40.2</c:v>
                </c:pt>
                <c:pt idx="1">
                  <c:v>35.8</c:v>
                </c:pt>
              </c:numCache>
            </c:numRef>
          </c:val>
          <c:smooth val="0"/>
        </c:ser>
        <c:dLbls>
          <c:showLegendKey val="0"/>
          <c:showVal val="0"/>
          <c:showCatName val="0"/>
          <c:showSerName val="0"/>
          <c:showPercent val="0"/>
          <c:showBubbleSize val="0"/>
        </c:dLbls>
        <c:marker val="1"/>
        <c:smooth val="0"/>
        <c:axId val="127258232"/>
        <c:axId val="279162976"/>
      </c:lineChart>
      <c:catAx>
        <c:axId val="127258232"/>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162976"/>
        <c:crosses val="autoZero"/>
        <c:auto val="1"/>
        <c:lblAlgn val="ctr"/>
        <c:lblOffset val="100"/>
        <c:noMultiLvlLbl val="0"/>
      </c:catAx>
      <c:valAx>
        <c:axId val="27916297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27258232"/>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c0.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Sheet1!$A$2:$A$10</c:f>
              <c:numCache>
                <c:formatCode>General</c:formatCode>
                <c:ptCount val="13"/>
                <c:pt idx="0">
                  <c:v>1999</c:v>
                </c:pt>
                <c:pt idx="1">
                  <c:v>2001</c:v>
                </c:pt>
                <c:pt idx="2">
                  <c:v>2003</c:v>
                </c:pt>
                <c:pt idx="3">
                  <c:v>2005</c:v>
                </c:pt>
                <c:pt idx="4">
                  <c:v>2007</c:v>
                </c:pt>
                <c:pt idx="5">
                  <c:v>2009</c:v>
                </c:pt>
                <c:pt idx="6">
                  <c:v>2011</c:v>
                </c:pt>
                <c:pt idx="7">
                  <c:v>2013</c:v>
                </c:pt>
                <c:pt idx="8">
                  <c:v>2015</c:v>
                </c:pt>
              </c:numCache>
            </c:numRef>
          </c:cat>
          <c:val>
            <c:numRef>
              <c:f>Sheet1!$B$2:$B$10</c:f>
              <c:numCache>
                <c:formatCode>General</c:formatCode>
                <c:ptCount val="13"/>
                <c:pt idx="0">
                  <c:v>43.1</c:v>
                </c:pt>
                <c:pt idx="1">
                  <c:v>40.7</c:v>
                </c:pt>
                <c:pt idx="2">
                  <c:v>45.4</c:v>
                </c:pt>
                <c:pt idx="3">
                  <c:v>44.6</c:v>
                </c:pt>
                <c:pt idx="4">
                  <c:v>39.0</c:v>
                </c:pt>
                <c:pt idx="5">
                  <c:v>37.7</c:v>
                </c:pt>
                <c:pt idx="6">
                  <c:v>37.3</c:v>
                </c:pt>
                <c:pt idx="7">
                  <c:v>33.9</c:v>
                </c:pt>
                <c:pt idx="8">
                  <c:v>27.9</c:v>
                </c:pt>
              </c:numCache>
            </c:numRef>
          </c:val>
          <c:smooth val="0"/>
        </c:ser>
        <c:dLbls>
          <c:showLegendKey val="0"/>
          <c:showVal val="0"/>
          <c:showCatName val="0"/>
          <c:showSerName val="0"/>
          <c:showPercent val="0"/>
          <c:showBubbleSize val="0"/>
        </c:dLbls>
        <c:marker val="1"/>
        <c:smooth val="0"/>
        <c:axId val="127258232"/>
        <c:axId val="279162976"/>
      </c:lineChart>
      <c:catAx>
        <c:axId val="127258232"/>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162976"/>
        <c:crosses val="autoZero"/>
        <c:auto val="1"/>
        <c:lblAlgn val="ctr"/>
        <c:lblOffset val="100"/>
        <c:noMultiLvlLbl val="0"/>
      </c:catAx>
      <c:valAx>
        <c:axId val="27916297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27258232"/>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c1.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35.6</c:v>
                </c:pt>
                <c:pt idx="1">
                  <c:v/>
                </c:pt>
                <c:pt idx="2">
                  <c:v>38.3</c:v>
                </c:pt>
                <c:pt idx="3">
                  <c:v>32.7</c:v>
                </c:pt>
                <c:pt idx="4">
                  <c:v/>
                </c:pt>
                <c:pt idx="5">
                  <c:v>40.4</c:v>
                </c:pt>
                <c:pt idx="6">
                  <c:v>40.2</c:v>
                </c:pt>
                <c:pt idx="7">
                  <c:v>29.1</c:v>
                </c:pt>
                <c:pt idx="8">
                  <c:v>30.9</c:v>
                </c:pt>
                <c:pt idx="9">
                  <c:v/>
                </c:pt>
                <c:pt idx="10">
                  <c:v>38.4</c:v>
                </c:pt>
                <c:pt idx="11">
                  <c:v>38.2</c:v>
                </c:pt>
                <c:pt idx="12">
                  <c:v>32.8</c:v>
                </c:pt>
              </c:numCache>
            </c:numRef>
          </c:val>
        </c:ser>
        <c:dLbls>
          <c:showLegendKey val="0"/>
          <c:showVal val="0"/>
          <c:showCatName val="0"/>
          <c:showSerName val="0"/>
          <c:showPercent val="0"/>
          <c:showBubbleSize val="0"/>
        </c:dLbls>
        <c:gapWidth val="31"/>
        <c:overlap val="100"/>
        <c:axId val="199813024"/>
        <c:axId val="199813808"/>
      </c:barChart>
      <c:catAx>
        <c:axId val="199813024"/>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99813808"/>
        <c:crosses val="autoZero"/>
        <c:auto val="1"/>
        <c:lblAlgn val="ctr"/>
        <c:lblOffset val="100"/>
        <c:noMultiLvlLbl val="0"/>
      </c:catAx>
      <c:valAx>
        <c:axId val="199813808"/>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9981302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c2.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Sheet1!$A$2:$A$6</c:f>
              <c:numCache>
                <c:formatCode>General</c:formatCode>
                <c:ptCount val="13"/>
                <c:pt idx="0">
                  <c:v>2007</c:v>
                </c:pt>
                <c:pt idx="1">
                  <c:v>2009</c:v>
                </c:pt>
                <c:pt idx="2">
                  <c:v>2011</c:v>
                </c:pt>
                <c:pt idx="3">
                  <c:v>2013</c:v>
                </c:pt>
                <c:pt idx="4">
                  <c:v>2015</c:v>
                </c:pt>
              </c:numCache>
            </c:numRef>
          </c:cat>
          <c:val>
            <c:numRef>
              <c:f>Sheet1!$B$2:$B$6</c:f>
              <c:numCache>
                <c:formatCode>General</c:formatCode>
                <c:ptCount val="13"/>
                <c:pt idx="0">
                  <c:v>28.1</c:v>
                </c:pt>
                <c:pt idx="1">
                  <c:v>27.4</c:v>
                </c:pt>
                <c:pt idx="2">
                  <c:v>34.4</c:v>
                </c:pt>
                <c:pt idx="3">
                  <c:v>39.8</c:v>
                </c:pt>
                <c:pt idx="4">
                  <c:v>35.6</c:v>
                </c:pt>
              </c:numCache>
            </c:numRef>
          </c:val>
          <c:smooth val="0"/>
        </c:ser>
        <c:dLbls>
          <c:showLegendKey val="0"/>
          <c:showVal val="0"/>
          <c:showCatName val="0"/>
          <c:showSerName val="0"/>
          <c:showPercent val="0"/>
          <c:showBubbleSize val="0"/>
        </c:dLbls>
        <c:marker val="1"/>
        <c:smooth val="0"/>
        <c:axId val="127258232"/>
        <c:axId val="279162976"/>
      </c:lineChart>
      <c:catAx>
        <c:axId val="127258232"/>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162976"/>
        <c:crosses val="autoZero"/>
        <c:auto val="1"/>
        <c:lblAlgn val="ctr"/>
        <c:lblOffset val="100"/>
        <c:noMultiLvlLbl val="0"/>
      </c:catAx>
      <c:valAx>
        <c:axId val="27916297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27258232"/>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c3.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38.5</c:v>
                </c:pt>
                <c:pt idx="1">
                  <c:v/>
                </c:pt>
                <c:pt idx="2">
                  <c:v>40.9</c:v>
                </c:pt>
                <c:pt idx="3">
                  <c:v>36.2</c:v>
                </c:pt>
                <c:pt idx="4">
                  <c:v/>
                </c:pt>
                <c:pt idx="5">
                  <c:v>58.7</c:v>
                </c:pt>
                <c:pt idx="6">
                  <c:v>45.6</c:v>
                </c:pt>
                <c:pt idx="7">
                  <c:v>24.2</c:v>
                </c:pt>
                <c:pt idx="8">
                  <c:v>20.4</c:v>
                </c:pt>
                <c:pt idx="9">
                  <c:v/>
                </c:pt>
                <c:pt idx="10">
                  <c:v>40.0</c:v>
                </c:pt>
                <c:pt idx="11">
                  <c:v>41.8</c:v>
                </c:pt>
                <c:pt idx="12">
                  <c:v>35.9</c:v>
                </c:pt>
              </c:numCache>
            </c:numRef>
          </c:val>
        </c:ser>
        <c:dLbls>
          <c:showLegendKey val="0"/>
          <c:showVal val="0"/>
          <c:showCatName val="0"/>
          <c:showSerName val="0"/>
          <c:showPercent val="0"/>
          <c:showBubbleSize val="0"/>
        </c:dLbls>
        <c:gapWidth val="31"/>
        <c:overlap val="100"/>
        <c:axId val="199813024"/>
        <c:axId val="199813808"/>
      </c:barChart>
      <c:catAx>
        <c:axId val="199813024"/>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99813808"/>
        <c:crosses val="autoZero"/>
        <c:auto val="1"/>
        <c:lblAlgn val="ctr"/>
        <c:lblOffset val="100"/>
        <c:noMultiLvlLbl val="0"/>
      </c:catAx>
      <c:valAx>
        <c:axId val="199813808"/>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9981302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c4.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Sheet1!$A$2:$A$10</c:f>
              <c:numCache>
                <c:formatCode>General</c:formatCode>
                <c:ptCount val="13"/>
                <c:pt idx="0">
                  <c:v>1999</c:v>
                </c:pt>
                <c:pt idx="1">
                  <c:v>2001</c:v>
                </c:pt>
                <c:pt idx="2">
                  <c:v>2003</c:v>
                </c:pt>
                <c:pt idx="3">
                  <c:v>2005</c:v>
                </c:pt>
                <c:pt idx="4">
                  <c:v>2007</c:v>
                </c:pt>
                <c:pt idx="5">
                  <c:v>2009</c:v>
                </c:pt>
                <c:pt idx="6">
                  <c:v>2011</c:v>
                </c:pt>
                <c:pt idx="7">
                  <c:v>2013</c:v>
                </c:pt>
                <c:pt idx="8">
                  <c:v>2015</c:v>
                </c:pt>
              </c:numCache>
            </c:numRef>
          </c:cat>
          <c:val>
            <c:numRef>
              <c:f>Sheet1!$B$2:$B$10</c:f>
              <c:numCache>
                <c:formatCode>General</c:formatCode>
                <c:ptCount val="13"/>
                <c:pt idx="0">
                  <c:v>43.1</c:v>
                </c:pt>
                <c:pt idx="1">
                  <c:v>42.1</c:v>
                </c:pt>
                <c:pt idx="2">
                  <c:v>38.2</c:v>
                </c:pt>
                <c:pt idx="3">
                  <c:v>47.0</c:v>
                </c:pt>
                <c:pt idx="4">
                  <c:v>42.9</c:v>
                </c:pt>
                <c:pt idx="5">
                  <c:v>39.7</c:v>
                </c:pt>
                <c:pt idx="6">
                  <c:v>42.7</c:v>
                </c:pt>
                <c:pt idx="7">
                  <c:v>41.2</c:v>
                </c:pt>
                <c:pt idx="8">
                  <c:v>38.5</c:v>
                </c:pt>
              </c:numCache>
            </c:numRef>
          </c:val>
          <c:smooth val="0"/>
        </c:ser>
        <c:dLbls>
          <c:showLegendKey val="0"/>
          <c:showVal val="0"/>
          <c:showCatName val="0"/>
          <c:showSerName val="0"/>
          <c:showPercent val="0"/>
          <c:showBubbleSize val="0"/>
        </c:dLbls>
        <c:marker val="1"/>
        <c:smooth val="0"/>
        <c:axId val="127258232"/>
        <c:axId val="279162976"/>
      </c:lineChart>
      <c:catAx>
        <c:axId val="127258232"/>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162976"/>
        <c:crosses val="autoZero"/>
        <c:auto val="1"/>
        <c:lblAlgn val="ctr"/>
        <c:lblOffset val="100"/>
        <c:noMultiLvlLbl val="0"/>
      </c:catAx>
      <c:valAx>
        <c:axId val="27916297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27258232"/>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c5.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11.1</c:v>
                </c:pt>
                <c:pt idx="1">
                  <c:v/>
                </c:pt>
                <c:pt idx="2">
                  <c:v>12.3</c:v>
                </c:pt>
                <c:pt idx="3">
                  <c:v>9.6</c:v>
                </c:pt>
                <c:pt idx="4">
                  <c:v/>
                </c:pt>
                <c:pt idx="5">
                  <c:v>18.4</c:v>
                </c:pt>
                <c:pt idx="6">
                  <c:v>11.8</c:v>
                </c:pt>
                <c:pt idx="7">
                  <c:v>6.4</c:v>
                </c:pt>
                <c:pt idx="8">
                  <c:v>6.0</c:v>
                </c:pt>
                <c:pt idx="9">
                  <c:v/>
                </c:pt>
                <c:pt idx="10">
                  <c:v>11.5</c:v>
                </c:pt>
                <c:pt idx="11">
                  <c:v>14.0</c:v>
                </c:pt>
                <c:pt idx="12">
                  <c:v>9.9</c:v>
                </c:pt>
              </c:numCache>
            </c:numRef>
          </c:val>
        </c:ser>
        <c:dLbls>
          <c:showLegendKey val="0"/>
          <c:showVal val="0"/>
          <c:showCatName val="0"/>
          <c:showSerName val="0"/>
          <c:showPercent val="0"/>
          <c:showBubbleSize val="0"/>
        </c:dLbls>
        <c:gapWidth val="31"/>
        <c:overlap val="100"/>
        <c:axId val="199813024"/>
        <c:axId val="199813808"/>
      </c:barChart>
      <c:catAx>
        <c:axId val="199813024"/>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99813808"/>
        <c:crosses val="autoZero"/>
        <c:auto val="1"/>
        <c:lblAlgn val="ctr"/>
        <c:lblOffset val="100"/>
        <c:noMultiLvlLbl val="0"/>
      </c:catAx>
      <c:valAx>
        <c:axId val="199813808"/>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9981302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c6.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Sheet1!$A$2:$A$10</c:f>
              <c:numCache>
                <c:formatCode>General</c:formatCode>
                <c:ptCount val="13"/>
                <c:pt idx="0">
                  <c:v>1999</c:v>
                </c:pt>
                <c:pt idx="1">
                  <c:v>2001</c:v>
                </c:pt>
                <c:pt idx="2">
                  <c:v>2003</c:v>
                </c:pt>
                <c:pt idx="3">
                  <c:v>2005</c:v>
                </c:pt>
                <c:pt idx="4">
                  <c:v>2007</c:v>
                </c:pt>
                <c:pt idx="5">
                  <c:v>2009</c:v>
                </c:pt>
                <c:pt idx="6">
                  <c:v>2011</c:v>
                </c:pt>
                <c:pt idx="7">
                  <c:v>2013</c:v>
                </c:pt>
                <c:pt idx="8">
                  <c:v>2015</c:v>
                </c:pt>
              </c:numCache>
            </c:numRef>
          </c:cat>
          <c:val>
            <c:numRef>
              <c:f>Sheet1!$B$2:$B$10</c:f>
              <c:numCache>
                <c:formatCode>General</c:formatCode>
                <c:ptCount val="13"/>
                <c:pt idx="0">
                  <c:v>34.3</c:v>
                </c:pt>
                <c:pt idx="1">
                  <c:v>32.0</c:v>
                </c:pt>
                <c:pt idx="2">
                  <c:v>28.7</c:v>
                </c:pt>
                <c:pt idx="3">
                  <c:v>30.1</c:v>
                </c:pt>
                <c:pt idx="4">
                  <c:v>28.3</c:v>
                </c:pt>
                <c:pt idx="5">
                  <c:v>25.4</c:v>
                </c:pt>
                <c:pt idx="6">
                  <c:v>25.3</c:v>
                </c:pt>
                <c:pt idx="7">
                  <c:v>13.1</c:v>
                </c:pt>
                <c:pt idx="8">
                  <c:v>11.1</c:v>
                </c:pt>
              </c:numCache>
            </c:numRef>
          </c:val>
          <c:smooth val="0"/>
        </c:ser>
        <c:dLbls>
          <c:showLegendKey val="0"/>
          <c:showVal val="0"/>
          <c:showCatName val="0"/>
          <c:showSerName val="0"/>
          <c:showPercent val="0"/>
          <c:showBubbleSize val="0"/>
        </c:dLbls>
        <c:marker val="1"/>
        <c:smooth val="0"/>
        <c:axId val="127258232"/>
        <c:axId val="279162976"/>
      </c:lineChart>
      <c:catAx>
        <c:axId val="127258232"/>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162976"/>
        <c:crosses val="autoZero"/>
        <c:auto val="1"/>
        <c:lblAlgn val="ctr"/>
        <c:lblOffset val="100"/>
        <c:noMultiLvlLbl val="0"/>
      </c:catAx>
      <c:valAx>
        <c:axId val="27916297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27258232"/>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c7.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54.7</c:v>
                </c:pt>
                <c:pt idx="1">
                  <c:v/>
                </c:pt>
                <c:pt idx="2">
                  <c:v>58.5</c:v>
                </c:pt>
                <c:pt idx="3">
                  <c:v>50.3</c:v>
                </c:pt>
                <c:pt idx="4">
                  <c:v/>
                </c:pt>
                <c:pt idx="5">
                  <c:v>60.9</c:v>
                </c:pt>
                <c:pt idx="6">
                  <c:v>54.9</c:v>
                </c:pt>
                <c:pt idx="7">
                  <c:v>56.7</c:v>
                </c:pt>
                <c:pt idx="8">
                  <c:v>43.6</c:v>
                </c:pt>
                <c:pt idx="9">
                  <c:v/>
                </c:pt>
                <c:pt idx="10">
                  <c:v>53.5</c:v>
                </c:pt>
                <c:pt idx="11">
                  <c:v>52.2</c:v>
                </c:pt>
                <c:pt idx="12">
                  <c:v>55.9</c:v>
                </c:pt>
              </c:numCache>
            </c:numRef>
          </c:val>
        </c:ser>
        <c:dLbls>
          <c:showLegendKey val="0"/>
          <c:showVal val="0"/>
          <c:showCatName val="0"/>
          <c:showSerName val="0"/>
          <c:showPercent val="0"/>
          <c:showBubbleSize val="0"/>
        </c:dLbls>
        <c:gapWidth val="31"/>
        <c:overlap val="100"/>
        <c:axId val="199813024"/>
        <c:axId val="199813808"/>
      </c:barChart>
      <c:catAx>
        <c:axId val="199813024"/>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99813808"/>
        <c:crosses val="autoZero"/>
        <c:auto val="1"/>
        <c:lblAlgn val="ctr"/>
        <c:lblOffset val="100"/>
        <c:noMultiLvlLbl val="0"/>
      </c:catAx>
      <c:valAx>
        <c:axId val="199813808"/>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9981302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c8.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Sheet1!$A$2:$A$10</c:f>
              <c:numCache>
                <c:formatCode>General</c:formatCode>
                <c:ptCount val="13"/>
                <c:pt idx="0">
                  <c:v>1999</c:v>
                </c:pt>
                <c:pt idx="1">
                  <c:v>2001</c:v>
                </c:pt>
                <c:pt idx="2">
                  <c:v>2003</c:v>
                </c:pt>
                <c:pt idx="3">
                  <c:v>2005</c:v>
                </c:pt>
                <c:pt idx="4">
                  <c:v>2007</c:v>
                </c:pt>
                <c:pt idx="5">
                  <c:v>2009</c:v>
                </c:pt>
                <c:pt idx="6">
                  <c:v>2011</c:v>
                </c:pt>
                <c:pt idx="7">
                  <c:v>2013</c:v>
                </c:pt>
                <c:pt idx="8">
                  <c:v>2015</c:v>
                </c:pt>
              </c:numCache>
            </c:numRef>
          </c:cat>
          <c:val>
            <c:numRef>
              <c:f>Sheet1!$B$2:$B$10</c:f>
              <c:numCache>
                <c:formatCode>General</c:formatCode>
                <c:ptCount val="13"/>
                <c:pt idx="0">
                  <c:v>57.3</c:v>
                </c:pt>
                <c:pt idx="1">
                  <c:v>56.0</c:v>
                </c:pt>
                <c:pt idx="2">
                  <c:v>53.4</c:v>
                </c:pt>
                <c:pt idx="3">
                  <c:v>56.0</c:v>
                </c:pt>
                <c:pt idx="4">
                  <c:v>55.0</c:v>
                </c:pt>
                <c:pt idx="5">
                  <c:v>53.2</c:v>
                </c:pt>
                <c:pt idx="6">
                  <c:v>55.3</c:v>
                </c:pt>
                <c:pt idx="7">
                  <c:v>56.6</c:v>
                </c:pt>
                <c:pt idx="8">
                  <c:v>54.7</c:v>
                </c:pt>
              </c:numCache>
            </c:numRef>
          </c:val>
          <c:smooth val="0"/>
        </c:ser>
        <c:dLbls>
          <c:showLegendKey val="0"/>
          <c:showVal val="0"/>
          <c:showCatName val="0"/>
          <c:showSerName val="0"/>
          <c:showPercent val="0"/>
          <c:showBubbleSize val="0"/>
        </c:dLbls>
        <c:marker val="1"/>
        <c:smooth val="0"/>
        <c:axId val="127258232"/>
        <c:axId val="279162976"/>
      </c:lineChart>
      <c:catAx>
        <c:axId val="127258232"/>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162976"/>
        <c:crosses val="autoZero"/>
        <c:auto val="1"/>
        <c:lblAlgn val="ctr"/>
        <c:lblOffset val="100"/>
        <c:noMultiLvlLbl val="0"/>
      </c:catAx>
      <c:valAx>
        <c:axId val="27916297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27258232"/>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c9.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13.3</c:v>
                </c:pt>
                <c:pt idx="1">
                  <c:v/>
                </c:pt>
                <c:pt idx="2">
                  <c:v>12.2</c:v>
                </c:pt>
                <c:pt idx="3">
                  <c:v>13.6</c:v>
                </c:pt>
                <c:pt idx="4">
                  <c:v/>
                </c:pt>
                <c:pt idx="5">
                  <c:v>8.7</c:v>
                </c:pt>
                <c:pt idx="6">
                  <c:v>9.8</c:v>
                </c:pt>
                <c:pt idx="7">
                  <c:v>11.8</c:v>
                </c:pt>
                <c:pt idx="8">
                  <c:v>24.4</c:v>
                </c:pt>
                <c:pt idx="9">
                  <c:v/>
                </c:pt>
                <c:pt idx="10">
                  <c:v>16.9</c:v>
                </c:pt>
                <c:pt idx="11">
                  <c:v>18.0</c:v>
                </c:pt>
                <c:pt idx="12">
                  <c:v>9.3</c:v>
                </c:pt>
              </c:numCache>
            </c:numRef>
          </c:val>
        </c:ser>
        <c:dLbls>
          <c:showLegendKey val="0"/>
          <c:showVal val="0"/>
          <c:showCatName val="0"/>
          <c:showSerName val="0"/>
          <c:showPercent val="0"/>
          <c:showBubbleSize val="0"/>
        </c:dLbls>
        <c:gapWidth val="31"/>
        <c:overlap val="100"/>
        <c:axId val="199813024"/>
        <c:axId val="199813808"/>
      </c:barChart>
      <c:catAx>
        <c:axId val="199813024"/>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99813808"/>
        <c:crosses val="autoZero"/>
        <c:auto val="1"/>
        <c:lblAlgn val="ctr"/>
        <c:lblOffset val="100"/>
        <c:noMultiLvlLbl val="0"/>
      </c:catAx>
      <c:valAx>
        <c:axId val="199813808"/>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9981302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ca.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73.3</c:v>
                </c:pt>
                <c:pt idx="1">
                  <c:v/>
                </c:pt>
                <c:pt idx="2">
                  <c:v>70.0</c:v>
                </c:pt>
                <c:pt idx="3">
                  <c:v>77.2</c:v>
                </c:pt>
                <c:pt idx="4">
                  <c:v/>
                </c:pt>
                <c:pt idx="5">
                  <c:v>74.5</c:v>
                </c:pt>
                <c:pt idx="6">
                  <c:v>77.5</c:v>
                </c:pt>
                <c:pt idx="7">
                  <c:v>76.1</c:v>
                </c:pt>
                <c:pt idx="8">
                  <c:v>65.2</c:v>
                </c:pt>
                <c:pt idx="9">
                  <c:v/>
                </c:pt>
                <c:pt idx="10">
                  <c:v>64.1</c:v>
                </c:pt>
                <c:pt idx="11">
                  <c:v>61.7</c:v>
                </c:pt>
                <c:pt idx="12">
                  <c:v>81.6</c:v>
                </c:pt>
              </c:numCache>
            </c:numRef>
          </c:val>
        </c:ser>
        <c:dLbls>
          <c:showLegendKey val="0"/>
          <c:showVal val="0"/>
          <c:showCatName val="0"/>
          <c:showSerName val="0"/>
          <c:showPercent val="0"/>
          <c:showBubbleSize val="0"/>
        </c:dLbls>
        <c:gapWidth val="31"/>
        <c:overlap val="100"/>
        <c:axId val="199813024"/>
        <c:axId val="199813808"/>
      </c:barChart>
      <c:catAx>
        <c:axId val="199813024"/>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99813808"/>
        <c:crosses val="autoZero"/>
        <c:auto val="1"/>
        <c:lblAlgn val="ctr"/>
        <c:lblOffset val="100"/>
        <c:noMultiLvlLbl val="0"/>
      </c:catAx>
      <c:valAx>
        <c:axId val="199813808"/>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9981302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cb.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25.4</c:v>
                </c:pt>
                <c:pt idx="1">
                  <c:v/>
                </c:pt>
                <c:pt idx="2">
                  <c:v>26.5</c:v>
                </c:pt>
                <c:pt idx="3">
                  <c:v>24.4</c:v>
                </c:pt>
                <c:pt idx="4">
                  <c:v/>
                </c:pt>
                <c:pt idx="5">
                  <c:v>25.3</c:v>
                </c:pt>
                <c:pt idx="6">
                  <c:v>24.3</c:v>
                </c:pt>
                <c:pt idx="7">
                  <c:v>27.9</c:v>
                </c:pt>
                <c:pt idx="8">
                  <c:v>23.6</c:v>
                </c:pt>
                <c:pt idx="9">
                  <c:v/>
                </c:pt>
                <c:pt idx="10">
                  <c:v>28.9</c:v>
                </c:pt>
                <c:pt idx="11">
                  <c:v>25.5</c:v>
                </c:pt>
                <c:pt idx="12">
                  <c:v>23.6</c:v>
                </c:pt>
              </c:numCache>
            </c:numRef>
          </c:val>
        </c:ser>
        <c:dLbls>
          <c:showLegendKey val="0"/>
          <c:showVal val="0"/>
          <c:showCatName val="0"/>
          <c:showSerName val="0"/>
          <c:showPercent val="0"/>
          <c:showBubbleSize val="0"/>
        </c:dLbls>
        <c:gapWidth val="31"/>
        <c:overlap val="100"/>
        <c:axId val="199813024"/>
        <c:axId val="199813808"/>
      </c:barChart>
      <c:catAx>
        <c:axId val="199813024"/>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99813808"/>
        <c:crosses val="autoZero"/>
        <c:auto val="1"/>
        <c:lblAlgn val="ctr"/>
        <c:lblOffset val="100"/>
        <c:noMultiLvlLbl val="0"/>
      </c:catAx>
      <c:valAx>
        <c:axId val="199813808"/>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9981302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cc.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Sheet1!$A$2:$A$3</c:f>
              <c:numCache>
                <c:formatCode>General</c:formatCode>
                <c:ptCount val="13"/>
                <c:pt idx="0">
                  <c:v>2013</c:v>
                </c:pt>
                <c:pt idx="1">
                  <c:v>2015</c:v>
                </c:pt>
              </c:numCache>
            </c:numRef>
          </c:cat>
          <c:val>
            <c:numRef>
              <c:f>Sheet1!$B$2:$B$3</c:f>
              <c:numCache>
                <c:formatCode>General</c:formatCode>
                <c:ptCount val="13"/>
                <c:pt idx="0">
                  <c:v>25.8</c:v>
                </c:pt>
                <c:pt idx="1">
                  <c:v>25.4</c:v>
                </c:pt>
              </c:numCache>
            </c:numRef>
          </c:val>
          <c:smooth val="0"/>
        </c:ser>
        <c:dLbls>
          <c:showLegendKey val="0"/>
          <c:showVal val="0"/>
          <c:showCatName val="0"/>
          <c:showSerName val="0"/>
          <c:showPercent val="0"/>
          <c:showBubbleSize val="0"/>
        </c:dLbls>
        <c:marker val="1"/>
        <c:smooth val="0"/>
        <c:axId val="127258232"/>
        <c:axId val="279162976"/>
      </c:lineChart>
      <c:catAx>
        <c:axId val="127258232"/>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162976"/>
        <c:crosses val="autoZero"/>
        <c:auto val="1"/>
        <c:lblAlgn val="ctr"/>
        <c:lblOffset val="100"/>
        <c:noMultiLvlLbl val="0"/>
      </c:catAx>
      <c:valAx>
        <c:axId val="27916297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27258232"/>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cd.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24.2</c:v>
                </c:pt>
                <c:pt idx="1">
                  <c:v/>
                </c:pt>
                <c:pt idx="2">
                  <c:v>26.6</c:v>
                </c:pt>
                <c:pt idx="3">
                  <c:v>22.0</c:v>
                </c:pt>
                <c:pt idx="4">
                  <c:v/>
                </c:pt>
                <c:pt idx="5">
                  <c:v>33.0</c:v>
                </c:pt>
                <c:pt idx="6">
                  <c:v>21.5</c:v>
                </c:pt>
                <c:pt idx="7">
                  <c:v>19.7</c:v>
                </c:pt>
                <c:pt idx="8">
                  <c:v>21.5</c:v>
                </c:pt>
                <c:pt idx="9">
                  <c:v/>
                </c:pt>
                <c:pt idx="10">
                  <c:v>25.8</c:v>
                </c:pt>
                <c:pt idx="11">
                  <c:v>24.7</c:v>
                </c:pt>
                <c:pt idx="12">
                  <c:v>24.1</c:v>
                </c:pt>
              </c:numCache>
            </c:numRef>
          </c:val>
        </c:ser>
        <c:dLbls>
          <c:showLegendKey val="0"/>
          <c:showVal val="0"/>
          <c:showCatName val="0"/>
          <c:showSerName val="0"/>
          <c:showPercent val="0"/>
          <c:showBubbleSize val="0"/>
        </c:dLbls>
        <c:gapWidth val="31"/>
        <c:overlap val="100"/>
        <c:axId val="199813024"/>
        <c:axId val="199813808"/>
      </c:barChart>
      <c:catAx>
        <c:axId val="199813024"/>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99813808"/>
        <c:crosses val="autoZero"/>
        <c:auto val="1"/>
        <c:lblAlgn val="ctr"/>
        <c:lblOffset val="100"/>
        <c:noMultiLvlLbl val="0"/>
      </c:catAx>
      <c:valAx>
        <c:axId val="199813808"/>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9981302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ce.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Sheet1!$A$2:$A$5</c:f>
              <c:numCache>
                <c:formatCode>General</c:formatCode>
                <c:ptCount val="13"/>
                <c:pt idx="0">
                  <c:v>2009</c:v>
                </c:pt>
                <c:pt idx="1">
                  <c:v>2011</c:v>
                </c:pt>
                <c:pt idx="2">
                  <c:v>2013</c:v>
                </c:pt>
                <c:pt idx="3">
                  <c:v>2015</c:v>
                </c:pt>
              </c:numCache>
            </c:numRef>
          </c:cat>
          <c:val>
            <c:numRef>
              <c:f>Sheet1!$B$2:$B$5</c:f>
              <c:numCache>
                <c:formatCode>General</c:formatCode>
                <c:ptCount val="13"/>
                <c:pt idx="0">
                  <c:v>27.4</c:v>
                </c:pt>
                <c:pt idx="1">
                  <c:v>27.1</c:v>
                </c:pt>
                <c:pt idx="2">
                  <c:v>26.6</c:v>
                </c:pt>
                <c:pt idx="3">
                  <c:v>24.2</c:v>
                </c:pt>
              </c:numCache>
            </c:numRef>
          </c:val>
          <c:smooth val="0"/>
        </c:ser>
        <c:dLbls>
          <c:showLegendKey val="0"/>
          <c:showVal val="0"/>
          <c:showCatName val="0"/>
          <c:showSerName val="0"/>
          <c:showPercent val="0"/>
          <c:showBubbleSize val="0"/>
        </c:dLbls>
        <c:marker val="1"/>
        <c:smooth val="0"/>
        <c:axId val="127258232"/>
        <c:axId val="279162976"/>
      </c:lineChart>
      <c:catAx>
        <c:axId val="127258232"/>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162976"/>
        <c:crosses val="autoZero"/>
        <c:auto val="1"/>
        <c:lblAlgn val="ctr"/>
        <c:lblOffset val="100"/>
        <c:noMultiLvlLbl val="0"/>
      </c:catAx>
      <c:valAx>
        <c:axId val="27916297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27258232"/>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cf.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68.5</c:v>
                </c:pt>
                <c:pt idx="1">
                  <c:v/>
                </c:pt>
                <c:pt idx="2">
                  <c:v>61.9</c:v>
                </c:pt>
                <c:pt idx="3">
                  <c:v>75.1</c:v>
                </c:pt>
                <c:pt idx="4">
                  <c:v/>
                </c:pt>
                <c:pt idx="5">
                  <c:v>66.8</c:v>
                </c:pt>
                <c:pt idx="6">
                  <c:v>69.6</c:v>
                </c:pt>
                <c:pt idx="7">
                  <c:v>68.3</c:v>
                </c:pt>
                <c:pt idx="8">
                  <c:v>70.8</c:v>
                </c:pt>
                <c:pt idx="9">
                  <c:v/>
                </c:pt>
                <c:pt idx="10">
                  <c:v>58.5</c:v>
                </c:pt>
                <c:pt idx="11">
                  <c:v>62.3</c:v>
                </c:pt>
                <c:pt idx="12">
                  <c:v>75.9</c:v>
                </c:pt>
              </c:numCache>
            </c:numRef>
          </c:val>
        </c:ser>
        <c:dLbls>
          <c:showLegendKey val="0"/>
          <c:showVal val="0"/>
          <c:showCatName val="0"/>
          <c:showSerName val="0"/>
          <c:showPercent val="0"/>
          <c:showBubbleSize val="0"/>
        </c:dLbls>
        <c:gapWidth val="31"/>
        <c:overlap val="100"/>
        <c:axId val="199813024"/>
        <c:axId val="199813808"/>
      </c:barChart>
      <c:catAx>
        <c:axId val="199813024"/>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99813808"/>
        <c:crosses val="autoZero"/>
        <c:auto val="1"/>
        <c:lblAlgn val="ctr"/>
        <c:lblOffset val="100"/>
        <c:noMultiLvlLbl val="0"/>
      </c:catAx>
      <c:valAx>
        <c:axId val="199813808"/>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9981302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d.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13.0</c:v>
                </c:pt>
                <c:pt idx="1">
                  <c:v/>
                </c:pt>
                <c:pt idx="2">
                  <c:v>19.6</c:v>
                </c:pt>
                <c:pt idx="3">
                  <c:v>6.0</c:v>
                </c:pt>
                <c:pt idx="4">
                  <c:v/>
                </c:pt>
                <c:pt idx="5">
                  <c:v>12.2</c:v>
                </c:pt>
                <c:pt idx="6">
                  <c:v>10.3</c:v>
                </c:pt>
                <c:pt idx="7">
                  <c:v>11.7</c:v>
                </c:pt>
                <c:pt idx="8">
                  <c:v>18.4</c:v>
                </c:pt>
                <c:pt idx="9">
                  <c:v/>
                </c:pt>
                <c:pt idx="10">
                  <c:v>10.3</c:v>
                </c:pt>
                <c:pt idx="11">
                  <c:v>11.1</c:v>
                </c:pt>
                <c:pt idx="12">
                  <c:v>15.2</c:v>
                </c:pt>
              </c:numCache>
            </c:numRef>
          </c:val>
        </c:ser>
        <c:dLbls>
          <c:showLegendKey val="0"/>
          <c:showVal val="0"/>
          <c:showCatName val="0"/>
          <c:showSerName val="0"/>
          <c:showPercent val="0"/>
          <c:showBubbleSize val="0"/>
        </c:dLbls>
        <c:gapWidth val="31"/>
        <c:overlap val="100"/>
        <c:axId val="199813024"/>
        <c:axId val="199813808"/>
      </c:barChart>
      <c:catAx>
        <c:axId val="199813024"/>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99813808"/>
        <c:crosses val="autoZero"/>
        <c:auto val="1"/>
        <c:lblAlgn val="ctr"/>
        <c:lblOffset val="100"/>
        <c:noMultiLvlLbl val="0"/>
      </c:catAx>
      <c:valAx>
        <c:axId val="199813808"/>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9981302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d0.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Sheet1!$A$2:$A$9</c:f>
              <c:numCache>
                <c:formatCode>General</c:formatCode>
                <c:ptCount val="13"/>
                <c:pt idx="0">
                  <c:v>2001</c:v>
                </c:pt>
                <c:pt idx="1">
                  <c:v>2003</c:v>
                </c:pt>
                <c:pt idx="2">
                  <c:v>2005</c:v>
                </c:pt>
                <c:pt idx="3">
                  <c:v>2007</c:v>
                </c:pt>
                <c:pt idx="4">
                  <c:v>2009</c:v>
                </c:pt>
                <c:pt idx="5">
                  <c:v>2011</c:v>
                </c:pt>
                <c:pt idx="6">
                  <c:v>2013</c:v>
                </c:pt>
                <c:pt idx="7">
                  <c:v>2015</c:v>
                </c:pt>
              </c:numCache>
            </c:numRef>
          </c:cat>
          <c:val>
            <c:numRef>
              <c:f>Sheet1!$B$2:$B$9</c:f>
              <c:numCache>
                <c:formatCode>General</c:formatCode>
                <c:ptCount val="13"/>
                <c:pt idx="0">
                  <c:v>61.2</c:v>
                </c:pt>
                <c:pt idx="1">
                  <c:v>57.4</c:v>
                </c:pt>
                <c:pt idx="2">
                  <c:v>56.9</c:v>
                </c:pt>
                <c:pt idx="3">
                  <c:v>57.8</c:v>
                </c:pt>
                <c:pt idx="4">
                  <c:v>60.9</c:v>
                </c:pt>
                <c:pt idx="5">
                  <c:v>61.4</c:v>
                </c:pt>
                <c:pt idx="6">
                  <c:v>68.1</c:v>
                </c:pt>
                <c:pt idx="7">
                  <c:v>68.5</c:v>
                </c:pt>
              </c:numCache>
            </c:numRef>
          </c:val>
          <c:smooth val="0"/>
        </c:ser>
        <c:dLbls>
          <c:showLegendKey val="0"/>
          <c:showVal val="0"/>
          <c:showCatName val="0"/>
          <c:showSerName val="0"/>
          <c:showPercent val="0"/>
          <c:showBubbleSize val="0"/>
        </c:dLbls>
        <c:marker val="1"/>
        <c:smooth val="0"/>
        <c:axId val="127258232"/>
        <c:axId val="279162976"/>
      </c:lineChart>
      <c:catAx>
        <c:axId val="127258232"/>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162976"/>
        <c:crosses val="autoZero"/>
        <c:auto val="1"/>
        <c:lblAlgn val="ctr"/>
        <c:lblOffset val="100"/>
        <c:noMultiLvlLbl val="0"/>
      </c:catAx>
      <c:valAx>
        <c:axId val="27916297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27258232"/>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d1.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3.6</c:v>
                </c:pt>
                <c:pt idx="1">
                  <c:v/>
                </c:pt>
                <c:pt idx="2">
                  <c:v>4.2</c:v>
                </c:pt>
                <c:pt idx="3">
                  <c:v>2.9</c:v>
                </c:pt>
                <c:pt idx="4">
                  <c:v/>
                </c:pt>
                <c:pt idx="5">
                  <c:v>3.5</c:v>
                </c:pt>
                <c:pt idx="6">
                  <c:v>3.4</c:v>
                </c:pt>
                <c:pt idx="7">
                  <c:v>2.4</c:v>
                </c:pt>
                <c:pt idx="8">
                  <c:v>4.9</c:v>
                </c:pt>
                <c:pt idx="9">
                  <c:v/>
                </c:pt>
                <c:pt idx="10">
                  <c:v>4.5</c:v>
                </c:pt>
                <c:pt idx="11">
                  <c:v>5.1</c:v>
                </c:pt>
                <c:pt idx="12">
                  <c:v>2.6</c:v>
                </c:pt>
              </c:numCache>
            </c:numRef>
          </c:val>
        </c:ser>
        <c:dLbls>
          <c:showLegendKey val="0"/>
          <c:showVal val="0"/>
          <c:showCatName val="0"/>
          <c:showSerName val="0"/>
          <c:showPercent val="0"/>
          <c:showBubbleSize val="0"/>
        </c:dLbls>
        <c:gapWidth val="31"/>
        <c:overlap val="100"/>
        <c:axId val="199813024"/>
        <c:axId val="199813808"/>
      </c:barChart>
      <c:catAx>
        <c:axId val="199813024"/>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99813808"/>
        <c:crosses val="autoZero"/>
        <c:auto val="1"/>
        <c:lblAlgn val="ctr"/>
        <c:lblOffset val="100"/>
        <c:noMultiLvlLbl val="0"/>
      </c:catAx>
      <c:valAx>
        <c:axId val="199813808"/>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9981302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d2.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11.5</c:v>
                </c:pt>
                <c:pt idx="1">
                  <c:v/>
                </c:pt>
                <c:pt idx="2">
                  <c:v>12.5</c:v>
                </c:pt>
                <c:pt idx="3">
                  <c:v>10.5</c:v>
                </c:pt>
                <c:pt idx="4">
                  <c:v/>
                </c:pt>
                <c:pt idx="5">
                  <c:v>14.5</c:v>
                </c:pt>
                <c:pt idx="6">
                  <c:v>11.8</c:v>
                </c:pt>
                <c:pt idx="7">
                  <c:v>10.6</c:v>
                </c:pt>
                <c:pt idx="8">
                  <c:v>8.6</c:v>
                </c:pt>
                <c:pt idx="9">
                  <c:v/>
                </c:pt>
                <c:pt idx="10">
                  <c:v>16.0</c:v>
                </c:pt>
                <c:pt idx="11">
                  <c:v>14.3</c:v>
                </c:pt>
                <c:pt idx="12">
                  <c:v>6.8</c:v>
                </c:pt>
              </c:numCache>
            </c:numRef>
          </c:val>
        </c:ser>
        <c:dLbls>
          <c:showLegendKey val="0"/>
          <c:showVal val="0"/>
          <c:showCatName val="0"/>
          <c:showSerName val="0"/>
          <c:showPercent val="0"/>
          <c:showBubbleSize val="0"/>
        </c:dLbls>
        <c:gapWidth val="31"/>
        <c:overlap val="100"/>
        <c:axId val="199813024"/>
        <c:axId val="199813808"/>
      </c:barChart>
      <c:catAx>
        <c:axId val="199813024"/>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99813808"/>
        <c:crosses val="autoZero"/>
        <c:auto val="1"/>
        <c:lblAlgn val="ctr"/>
        <c:lblOffset val="100"/>
        <c:noMultiLvlLbl val="0"/>
      </c:catAx>
      <c:valAx>
        <c:axId val="199813808"/>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9981302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d3.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13"/>
                <c:pt idx="0">
                  <c:v>2011</c:v>
                </c:pt>
                <c:pt idx="1">
                  <c:v>2013</c:v>
                </c:pt>
                <c:pt idx="2">
                  <c:v>2015</c:v>
                </c:pt>
              </c:numCache>
            </c:numRef>
          </c:cat>
          <c:val>
            <c:numRef>
              <c:f>Sheet1!$B$2:$B$4</c:f>
              <c:numCache>
                <c:formatCode>General</c:formatCode>
                <c:ptCount val="13"/>
                <c:pt idx="0">
                  <c:v>14.7</c:v>
                </c:pt>
                <c:pt idx="1">
                  <c:v>14.7</c:v>
                </c:pt>
                <c:pt idx="2">
                  <c:v>11.5</c:v>
                </c:pt>
              </c:numCache>
            </c:numRef>
          </c:val>
          <c:smooth val="0"/>
        </c:ser>
        <c:dLbls>
          <c:showLegendKey val="0"/>
          <c:showVal val="0"/>
          <c:showCatName val="0"/>
          <c:showSerName val="0"/>
          <c:showPercent val="0"/>
          <c:showBubbleSize val="0"/>
        </c:dLbls>
        <c:marker val="1"/>
        <c:smooth val="0"/>
        <c:axId val="127258232"/>
        <c:axId val="279162976"/>
      </c:lineChart>
      <c:catAx>
        <c:axId val="127258232"/>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162976"/>
        <c:crosses val="autoZero"/>
        <c:auto val="1"/>
        <c:lblAlgn val="ctr"/>
        <c:lblOffset val="100"/>
        <c:noMultiLvlLbl val="0"/>
      </c:catAx>
      <c:valAx>
        <c:axId val="27916297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27258232"/>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d4.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1.7</c:v>
                </c:pt>
                <c:pt idx="1">
                  <c:v/>
                </c:pt>
                <c:pt idx="2">
                  <c:v>1.2</c:v>
                </c:pt>
                <c:pt idx="3">
                  <c:v>2.0</c:v>
                </c:pt>
                <c:pt idx="4">
                  <c:v/>
                </c:pt>
                <c:pt idx="5">
                  <c:v>2.0</c:v>
                </c:pt>
                <c:pt idx="6">
                  <c:v>1.2</c:v>
                </c:pt>
                <c:pt idx="7">
                  <c:v>1.0</c:v>
                </c:pt>
                <c:pt idx="8">
                  <c:v>2.1</c:v>
                </c:pt>
                <c:pt idx="9">
                  <c:v/>
                </c:pt>
                <c:pt idx="10">
                  <c:v>1.5</c:v>
                </c:pt>
                <c:pt idx="11">
                  <c:v>3.7</c:v>
                </c:pt>
                <c:pt idx="12">
                  <c:v>1.0</c:v>
                </c:pt>
              </c:numCache>
            </c:numRef>
          </c:val>
        </c:ser>
        <c:dLbls>
          <c:showLegendKey val="0"/>
          <c:showVal val="0"/>
          <c:showCatName val="0"/>
          <c:showSerName val="0"/>
          <c:showPercent val="0"/>
          <c:showBubbleSize val="0"/>
        </c:dLbls>
        <c:gapWidth val="31"/>
        <c:overlap val="100"/>
        <c:axId val="199813024"/>
        <c:axId val="199813808"/>
      </c:barChart>
      <c:catAx>
        <c:axId val="199813024"/>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99813808"/>
        <c:crosses val="autoZero"/>
        <c:auto val="1"/>
        <c:lblAlgn val="ctr"/>
        <c:lblOffset val="100"/>
        <c:noMultiLvlLbl val="0"/>
      </c:catAx>
      <c:valAx>
        <c:axId val="199813808"/>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9981302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d5.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6.9</c:v>
                </c:pt>
                <c:pt idx="1">
                  <c:v/>
                </c:pt>
                <c:pt idx="2">
                  <c:v>5.0</c:v>
                </c:pt>
                <c:pt idx="3">
                  <c:v>8.9</c:v>
                </c:pt>
                <c:pt idx="4">
                  <c:v/>
                </c:pt>
                <c:pt idx="5">
                  <c:v>7.6</c:v>
                </c:pt>
                <c:pt idx="6">
                  <c:v>6.0</c:v>
                </c:pt>
                <c:pt idx="7">
                  <c:v>5.1</c:v>
                </c:pt>
                <c:pt idx="8">
                  <c:v>8.7</c:v>
                </c:pt>
                <c:pt idx="9">
                  <c:v/>
                </c:pt>
                <c:pt idx="10">
                  <c:v>8.7</c:v>
                </c:pt>
                <c:pt idx="11">
                  <c:v>9.5</c:v>
                </c:pt>
                <c:pt idx="12">
                  <c:v>4.8</c:v>
                </c:pt>
              </c:numCache>
            </c:numRef>
          </c:val>
        </c:ser>
        <c:dLbls>
          <c:showLegendKey val="0"/>
          <c:showVal val="0"/>
          <c:showCatName val="0"/>
          <c:showSerName val="0"/>
          <c:showPercent val="0"/>
          <c:showBubbleSize val="0"/>
        </c:dLbls>
        <c:gapWidth val="31"/>
        <c:overlap val="100"/>
        <c:axId val="199813024"/>
        <c:axId val="199813808"/>
      </c:barChart>
      <c:catAx>
        <c:axId val="199813024"/>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99813808"/>
        <c:crosses val="autoZero"/>
        <c:auto val="1"/>
        <c:lblAlgn val="ctr"/>
        <c:lblOffset val="100"/>
        <c:noMultiLvlLbl val="0"/>
      </c:catAx>
      <c:valAx>
        <c:axId val="199813808"/>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9981302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d6.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18.4</c:v>
                </c:pt>
                <c:pt idx="1">
                  <c:v/>
                </c:pt>
                <c:pt idx="2">
                  <c:v>14.7</c:v>
                </c:pt>
                <c:pt idx="3">
                  <c:v>21.4</c:v>
                </c:pt>
                <c:pt idx="4">
                  <c:v/>
                </c:pt>
                <c:pt idx="5">
                  <c:v>19.4</c:v>
                </c:pt>
                <c:pt idx="6">
                  <c:v>17.2</c:v>
                </c:pt>
                <c:pt idx="7">
                  <c:v>18.4</c:v>
                </c:pt>
                <c:pt idx="8">
                  <c:v>18.1</c:v>
                </c:pt>
                <c:pt idx="9">
                  <c:v/>
                </c:pt>
                <c:pt idx="10">
                  <c:v>15.4</c:v>
                </c:pt>
                <c:pt idx="11">
                  <c:v>24.0</c:v>
                </c:pt>
                <c:pt idx="12">
                  <c:v>18.8</c:v>
                </c:pt>
              </c:numCache>
            </c:numRef>
          </c:val>
        </c:ser>
        <c:dLbls>
          <c:showLegendKey val="0"/>
          <c:showVal val="0"/>
          <c:showCatName val="0"/>
          <c:showSerName val="0"/>
          <c:showPercent val="0"/>
          <c:showBubbleSize val="0"/>
        </c:dLbls>
        <c:gapWidth val="31"/>
        <c:overlap val="100"/>
        <c:axId val="199813024"/>
        <c:axId val="199813808"/>
      </c:barChart>
      <c:catAx>
        <c:axId val="199813024"/>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99813808"/>
        <c:crosses val="autoZero"/>
        <c:auto val="1"/>
        <c:lblAlgn val="ctr"/>
        <c:lblOffset val="100"/>
        <c:noMultiLvlLbl val="0"/>
      </c:catAx>
      <c:valAx>
        <c:axId val="199813808"/>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9981302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d7.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3.0</c:v>
                </c:pt>
                <c:pt idx="1">
                  <c:v/>
                </c:pt>
                <c:pt idx="2">
                  <c:v>2.4</c:v>
                </c:pt>
                <c:pt idx="3">
                  <c:v>3.6</c:v>
                </c:pt>
                <c:pt idx="4">
                  <c:v/>
                </c:pt>
                <c:pt idx="5">
                  <c:v>2.8</c:v>
                </c:pt>
                <c:pt idx="6">
                  <c:v>2.3</c:v>
                </c:pt>
                <c:pt idx="7">
                  <c:v>2.3</c:v>
                </c:pt>
                <c:pt idx="8">
                  <c:v>4.4</c:v>
                </c:pt>
                <c:pt idx="9">
                  <c:v/>
                </c:pt>
                <c:pt idx="10">
                  <c:v>4.6</c:v>
                </c:pt>
                <c:pt idx="11">
                  <c:v>5.6</c:v>
                </c:pt>
                <c:pt idx="12">
                  <c:v>1.2</c:v>
                </c:pt>
              </c:numCache>
            </c:numRef>
          </c:val>
        </c:ser>
        <c:dLbls>
          <c:showLegendKey val="0"/>
          <c:showVal val="0"/>
          <c:showCatName val="0"/>
          <c:showSerName val="0"/>
          <c:showPercent val="0"/>
          <c:showBubbleSize val="0"/>
        </c:dLbls>
        <c:gapWidth val="31"/>
        <c:overlap val="100"/>
        <c:axId val="199813024"/>
        <c:axId val="199813808"/>
      </c:barChart>
      <c:catAx>
        <c:axId val="199813024"/>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99813808"/>
        <c:crosses val="autoZero"/>
        <c:auto val="1"/>
        <c:lblAlgn val="ctr"/>
        <c:lblOffset val="100"/>
        <c:noMultiLvlLbl val="0"/>
      </c:catAx>
      <c:valAx>
        <c:axId val="199813808"/>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9981302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d8.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15.2</c:v>
                </c:pt>
                <c:pt idx="1">
                  <c:v/>
                </c:pt>
                <c:pt idx="2">
                  <c:v>10.4</c:v>
                </c:pt>
                <c:pt idx="3">
                  <c:v>20.1</c:v>
                </c:pt>
                <c:pt idx="4">
                  <c:v/>
                </c:pt>
                <c:pt idx="5">
                  <c:v>12.3</c:v>
                </c:pt>
                <c:pt idx="6">
                  <c:v>15.5</c:v>
                </c:pt>
                <c:pt idx="7">
                  <c:v>15.1</c:v>
                </c:pt>
                <c:pt idx="8">
                  <c:v>18.7</c:v>
                </c:pt>
                <c:pt idx="9">
                  <c:v/>
                </c:pt>
                <c:pt idx="10">
                  <c:v>15.5</c:v>
                </c:pt>
                <c:pt idx="11">
                  <c:v>14.3</c:v>
                </c:pt>
                <c:pt idx="12">
                  <c:v>15.4</c:v>
                </c:pt>
              </c:numCache>
            </c:numRef>
          </c:val>
        </c:ser>
        <c:dLbls>
          <c:showLegendKey val="0"/>
          <c:showVal val="0"/>
          <c:showCatName val="0"/>
          <c:showSerName val="0"/>
          <c:showPercent val="0"/>
          <c:showBubbleSize val="0"/>
        </c:dLbls>
        <c:gapWidth val="31"/>
        <c:overlap val="100"/>
        <c:axId val="199813024"/>
        <c:axId val="199813808"/>
      </c:barChart>
      <c:catAx>
        <c:axId val="199813024"/>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99813808"/>
        <c:crosses val="autoZero"/>
        <c:auto val="1"/>
        <c:lblAlgn val="ctr"/>
        <c:lblOffset val="100"/>
        <c:noMultiLvlLbl val="0"/>
      </c:catAx>
      <c:valAx>
        <c:axId val="199813808"/>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9981302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d9.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Sheet1!$A$2:$A$3</c:f>
              <c:numCache>
                <c:formatCode>General</c:formatCode>
                <c:ptCount val="13"/>
                <c:pt idx="0">
                  <c:v>2013</c:v>
                </c:pt>
                <c:pt idx="1">
                  <c:v>2015</c:v>
                </c:pt>
              </c:numCache>
            </c:numRef>
          </c:cat>
          <c:val>
            <c:numRef>
              <c:f>Sheet1!$B$2:$B$3</c:f>
              <c:numCache>
                <c:formatCode>General</c:formatCode>
                <c:ptCount val="13"/>
                <c:pt idx="0">
                  <c:v>18.1</c:v>
                </c:pt>
                <c:pt idx="1">
                  <c:v>15.2</c:v>
                </c:pt>
              </c:numCache>
            </c:numRef>
          </c:val>
          <c:smooth val="0"/>
        </c:ser>
        <c:dLbls>
          <c:showLegendKey val="0"/>
          <c:showVal val="0"/>
          <c:showCatName val="0"/>
          <c:showSerName val="0"/>
          <c:showPercent val="0"/>
          <c:showBubbleSize val="0"/>
        </c:dLbls>
        <c:marker val="1"/>
        <c:smooth val="0"/>
        <c:axId val="127258232"/>
        <c:axId val="279162976"/>
      </c:lineChart>
      <c:catAx>
        <c:axId val="127258232"/>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162976"/>
        <c:crosses val="autoZero"/>
        <c:auto val="1"/>
        <c:lblAlgn val="ctr"/>
        <c:lblOffset val="100"/>
        <c:noMultiLvlLbl val="0"/>
      </c:catAx>
      <c:valAx>
        <c:axId val="27916297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27258232"/>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da.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19.9</c:v>
                </c:pt>
                <c:pt idx="1">
                  <c:v/>
                </c:pt>
                <c:pt idx="2">
                  <c:v>14.3</c:v>
                </c:pt>
                <c:pt idx="3">
                  <c:v>25.6</c:v>
                </c:pt>
                <c:pt idx="4">
                  <c:v/>
                </c:pt>
                <c:pt idx="5">
                  <c:v>18.7</c:v>
                </c:pt>
                <c:pt idx="6">
                  <c:v>20.5</c:v>
                </c:pt>
                <c:pt idx="7">
                  <c:v>20.6</c:v>
                </c:pt>
                <c:pt idx="8">
                  <c:v>20.0</c:v>
                </c:pt>
                <c:pt idx="9">
                  <c:v/>
                </c:pt>
                <c:pt idx="10">
                  <c:v>19.2</c:v>
                </c:pt>
                <c:pt idx="11">
                  <c:v>21.9</c:v>
                </c:pt>
                <c:pt idx="12">
                  <c:v>20.2</c:v>
                </c:pt>
              </c:numCache>
            </c:numRef>
          </c:val>
        </c:ser>
        <c:dLbls>
          <c:showLegendKey val="0"/>
          <c:showVal val="0"/>
          <c:showCatName val="0"/>
          <c:showSerName val="0"/>
          <c:showPercent val="0"/>
          <c:showBubbleSize val="0"/>
        </c:dLbls>
        <c:gapWidth val="31"/>
        <c:overlap val="100"/>
        <c:axId val="199813024"/>
        <c:axId val="199813808"/>
      </c:barChart>
      <c:catAx>
        <c:axId val="199813024"/>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99813808"/>
        <c:crosses val="autoZero"/>
        <c:auto val="1"/>
        <c:lblAlgn val="ctr"/>
        <c:lblOffset val="100"/>
        <c:noMultiLvlLbl val="0"/>
      </c:catAx>
      <c:valAx>
        <c:axId val="199813808"/>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9981302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db.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26.5</c:v>
                </c:pt>
                <c:pt idx="1">
                  <c:v/>
                </c:pt>
                <c:pt idx="2">
                  <c:v>29.2</c:v>
                </c:pt>
                <c:pt idx="3">
                  <c:v>23.4</c:v>
                </c:pt>
                <c:pt idx="4">
                  <c:v/>
                </c:pt>
                <c:pt idx="5">
                  <c:v>27.3</c:v>
                </c:pt>
                <c:pt idx="6">
                  <c:v>23.8</c:v>
                </c:pt>
                <c:pt idx="7">
                  <c:v>28.2</c:v>
                </c:pt>
                <c:pt idx="8">
                  <c:v>26.4</c:v>
                </c:pt>
                <c:pt idx="9">
                  <c:v/>
                </c:pt>
                <c:pt idx="10">
                  <c:v>29.5</c:v>
                </c:pt>
                <c:pt idx="11">
                  <c:v>27.1</c:v>
                </c:pt>
                <c:pt idx="12">
                  <c:v>24.7</c:v>
                </c:pt>
              </c:numCache>
            </c:numRef>
          </c:val>
        </c:ser>
        <c:dLbls>
          <c:showLegendKey val="0"/>
          <c:showVal val="0"/>
          <c:showCatName val="0"/>
          <c:showSerName val="0"/>
          <c:showPercent val="0"/>
          <c:showBubbleSize val="0"/>
        </c:dLbls>
        <c:gapWidth val="31"/>
        <c:overlap val="100"/>
        <c:axId val="199813024"/>
        <c:axId val="199813808"/>
      </c:barChart>
      <c:catAx>
        <c:axId val="199813024"/>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99813808"/>
        <c:crosses val="autoZero"/>
        <c:auto val="1"/>
        <c:lblAlgn val="ctr"/>
        <c:lblOffset val="100"/>
        <c:noMultiLvlLbl val="0"/>
      </c:catAx>
      <c:valAx>
        <c:axId val="199813808"/>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9981302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dc.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3.6</c:v>
                </c:pt>
                <c:pt idx="1">
                  <c:v/>
                </c:pt>
                <c:pt idx="2">
                  <c:v>4.1</c:v>
                </c:pt>
                <c:pt idx="3">
                  <c:v>2.9</c:v>
                </c:pt>
                <c:pt idx="4">
                  <c:v/>
                </c:pt>
                <c:pt idx="5">
                  <c:v>4.2</c:v>
                </c:pt>
                <c:pt idx="6">
                  <c:v>3.1</c:v>
                </c:pt>
                <c:pt idx="7">
                  <c:v>3.1</c:v>
                </c:pt>
                <c:pt idx="8">
                  <c:v>3.6</c:v>
                </c:pt>
                <c:pt idx="9">
                  <c:v/>
                </c:pt>
                <c:pt idx="10">
                  <c:v>4.5</c:v>
                </c:pt>
                <c:pt idx="11">
                  <c:v>5.0</c:v>
                </c:pt>
                <c:pt idx="12">
                  <c:v>2.6</c:v>
                </c:pt>
              </c:numCache>
            </c:numRef>
          </c:val>
        </c:ser>
        <c:dLbls>
          <c:showLegendKey val="0"/>
          <c:showVal val="0"/>
          <c:showCatName val="0"/>
          <c:showSerName val="0"/>
          <c:showPercent val="0"/>
          <c:showBubbleSize val="0"/>
        </c:dLbls>
        <c:gapWidth val="31"/>
        <c:overlap val="100"/>
        <c:axId val="199813024"/>
        <c:axId val="199813808"/>
      </c:barChart>
      <c:catAx>
        <c:axId val="199813024"/>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99813808"/>
        <c:crosses val="autoZero"/>
        <c:auto val="1"/>
        <c:lblAlgn val="ctr"/>
        <c:lblOffset val="100"/>
        <c:noMultiLvlLbl val="0"/>
      </c:catAx>
      <c:valAx>
        <c:axId val="199813808"/>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9981302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dd.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12.1</c:v>
                </c:pt>
                <c:pt idx="1">
                  <c:v/>
                </c:pt>
                <c:pt idx="2">
                  <c:v>6.4</c:v>
                </c:pt>
                <c:pt idx="3">
                  <c:v>17.7</c:v>
                </c:pt>
                <c:pt idx="4">
                  <c:v/>
                </c:pt>
                <c:pt idx="5">
                  <c:v>12.9</c:v>
                </c:pt>
                <c:pt idx="6">
                  <c:v>15.4</c:v>
                </c:pt>
                <c:pt idx="7">
                  <c:v>11.8</c:v>
                </c:pt>
                <c:pt idx="8">
                  <c:v>7.4</c:v>
                </c:pt>
                <c:pt idx="9">
                  <c:v/>
                </c:pt>
                <c:pt idx="10">
                  <c:v>6.6</c:v>
                </c:pt>
                <c:pt idx="11">
                  <c:v>14.3</c:v>
                </c:pt>
                <c:pt idx="12">
                  <c:v>14.8</c:v>
                </c:pt>
              </c:numCache>
            </c:numRef>
          </c:val>
        </c:ser>
        <c:dLbls>
          <c:showLegendKey val="0"/>
          <c:showVal val="0"/>
          <c:showCatName val="0"/>
          <c:showSerName val="0"/>
          <c:showPercent val="0"/>
          <c:showBubbleSize val="0"/>
        </c:dLbls>
        <c:gapWidth val="31"/>
        <c:overlap val="100"/>
        <c:axId val="199813024"/>
        <c:axId val="199813808"/>
      </c:barChart>
      <c:catAx>
        <c:axId val="199813024"/>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99813808"/>
        <c:crosses val="autoZero"/>
        <c:auto val="1"/>
        <c:lblAlgn val="ctr"/>
        <c:lblOffset val="100"/>
        <c:noMultiLvlLbl val="0"/>
      </c:catAx>
      <c:valAx>
        <c:axId val="199813808"/>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9981302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de.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Sheet1!$A$2:$A$7</c:f>
              <c:numCache>
                <c:formatCode>General</c:formatCode>
                <c:ptCount val="13"/>
                <c:pt idx="0">
                  <c:v>2005</c:v>
                </c:pt>
                <c:pt idx="1">
                  <c:v>2007</c:v>
                </c:pt>
                <c:pt idx="2">
                  <c:v>2009</c:v>
                </c:pt>
                <c:pt idx="3">
                  <c:v>2011</c:v>
                </c:pt>
                <c:pt idx="4">
                  <c:v>2013</c:v>
                </c:pt>
                <c:pt idx="5">
                  <c:v>2015</c:v>
                </c:pt>
              </c:numCache>
            </c:numRef>
          </c:cat>
          <c:val>
            <c:numRef>
              <c:f>Sheet1!$B$2:$B$7</c:f>
              <c:numCache>
                <c:formatCode>General</c:formatCode>
                <c:ptCount val="13"/>
                <c:pt idx="0">
                  <c:v>13.8</c:v>
                </c:pt>
                <c:pt idx="1">
                  <c:v>12.2</c:v>
                </c:pt>
                <c:pt idx="2">
                  <c:v>13.5</c:v>
                </c:pt>
                <c:pt idx="3">
                  <c:v>12.7</c:v>
                </c:pt>
                <c:pt idx="4">
                  <c:v>12.1</c:v>
                </c:pt>
                <c:pt idx="5">
                  <c:v>12.1</c:v>
                </c:pt>
              </c:numCache>
            </c:numRef>
          </c:val>
          <c:smooth val="0"/>
        </c:ser>
        <c:dLbls>
          <c:showLegendKey val="0"/>
          <c:showVal val="0"/>
          <c:showCatName val="0"/>
          <c:showSerName val="0"/>
          <c:showPercent val="0"/>
          <c:showBubbleSize val="0"/>
        </c:dLbls>
        <c:marker val="1"/>
        <c:smooth val="0"/>
        <c:axId val="127258232"/>
        <c:axId val="279162976"/>
      </c:lineChart>
      <c:catAx>
        <c:axId val="127258232"/>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162976"/>
        <c:crosses val="autoZero"/>
        <c:auto val="1"/>
        <c:lblAlgn val="ctr"/>
        <c:lblOffset val="100"/>
        <c:noMultiLvlLbl val="0"/>
      </c:catAx>
      <c:valAx>
        <c:axId val="27916297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27258232"/>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df.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25.1</c:v>
                </c:pt>
                <c:pt idx="1">
                  <c:v/>
                </c:pt>
                <c:pt idx="2">
                  <c:v>26.6</c:v>
                </c:pt>
                <c:pt idx="3">
                  <c:v>23.4</c:v>
                </c:pt>
                <c:pt idx="4">
                  <c:v/>
                </c:pt>
                <c:pt idx="5">
                  <c:v>18.0</c:v>
                </c:pt>
                <c:pt idx="6">
                  <c:v>17.2</c:v>
                </c:pt>
                <c:pt idx="7">
                  <c:v>31.9</c:v>
                </c:pt>
                <c:pt idx="8">
                  <c:v>30.4</c:v>
                </c:pt>
                <c:pt idx="9">
                  <c:v/>
                </c:pt>
                <c:pt idx="10">
                  <c:v>24.7</c:v>
                </c:pt>
                <c:pt idx="11">
                  <c:v>25.6</c:v>
                </c:pt>
                <c:pt idx="12">
                  <c:v>26.2</c:v>
                </c:pt>
              </c:numCache>
            </c:numRef>
          </c:val>
        </c:ser>
        <c:dLbls>
          <c:showLegendKey val="0"/>
          <c:showVal val="0"/>
          <c:showCatName val="0"/>
          <c:showSerName val="0"/>
          <c:showPercent val="0"/>
          <c:showBubbleSize val="0"/>
        </c:dLbls>
        <c:gapWidth val="31"/>
        <c:overlap val="100"/>
        <c:axId val="199813024"/>
        <c:axId val="199813808"/>
      </c:barChart>
      <c:catAx>
        <c:axId val="199813024"/>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99813808"/>
        <c:crosses val="autoZero"/>
        <c:auto val="1"/>
        <c:lblAlgn val="ctr"/>
        <c:lblOffset val="100"/>
        <c:noMultiLvlLbl val="0"/>
      </c:catAx>
      <c:valAx>
        <c:axId val="199813808"/>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9981302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e.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Sheet1!$A$2:$A$10</c:f>
              <c:numCache>
                <c:formatCode>General</c:formatCode>
                <c:ptCount val="13"/>
                <c:pt idx="0">
                  <c:v>1999</c:v>
                </c:pt>
                <c:pt idx="1">
                  <c:v>2001</c:v>
                </c:pt>
                <c:pt idx="2">
                  <c:v>2003</c:v>
                </c:pt>
                <c:pt idx="3">
                  <c:v>2005</c:v>
                </c:pt>
                <c:pt idx="4">
                  <c:v>2007</c:v>
                </c:pt>
                <c:pt idx="5">
                  <c:v>2009</c:v>
                </c:pt>
                <c:pt idx="6">
                  <c:v>2011</c:v>
                </c:pt>
                <c:pt idx="7">
                  <c:v>2013</c:v>
                </c:pt>
                <c:pt idx="8">
                  <c:v>2015</c:v>
                </c:pt>
              </c:numCache>
            </c:numRef>
          </c:cat>
          <c:val>
            <c:numRef>
              <c:f>Sheet1!$B$2:$B$10</c:f>
              <c:numCache>
                <c:formatCode>General</c:formatCode>
                <c:ptCount val="13"/>
                <c:pt idx="0">
                  <c:v>15.8</c:v>
                </c:pt>
                <c:pt idx="1">
                  <c:v>14.5</c:v>
                </c:pt>
                <c:pt idx="2">
                  <c:v>16.0</c:v>
                </c:pt>
                <c:pt idx="3">
                  <c:v>16.6</c:v>
                </c:pt>
                <c:pt idx="4">
                  <c:v>17.1</c:v>
                </c:pt>
                <c:pt idx="5">
                  <c:v>18.5</c:v>
                </c:pt>
                <c:pt idx="6">
                  <c:v>13.5</c:v>
                </c:pt>
                <c:pt idx="7">
                  <c:v>14.4</c:v>
                </c:pt>
                <c:pt idx="8">
                  <c:v>13.0</c:v>
                </c:pt>
              </c:numCache>
            </c:numRef>
          </c:val>
          <c:smooth val="0"/>
        </c:ser>
        <c:dLbls>
          <c:showLegendKey val="0"/>
          <c:showVal val="0"/>
          <c:showCatName val="0"/>
          <c:showSerName val="0"/>
          <c:showPercent val="0"/>
          <c:showBubbleSize val="0"/>
        </c:dLbls>
        <c:marker val="1"/>
        <c:smooth val="0"/>
        <c:axId val="127258232"/>
        <c:axId val="279162976"/>
      </c:lineChart>
      <c:catAx>
        <c:axId val="127258232"/>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162976"/>
        <c:crosses val="autoZero"/>
        <c:auto val="1"/>
        <c:lblAlgn val="ctr"/>
        <c:lblOffset val="100"/>
        <c:noMultiLvlLbl val="0"/>
      </c:catAx>
      <c:valAx>
        <c:axId val="27916297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27258232"/>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e0.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6.5</c:v>
                </c:pt>
                <c:pt idx="1">
                  <c:v/>
                </c:pt>
                <c:pt idx="2">
                  <c:v>6.7</c:v>
                </c:pt>
                <c:pt idx="3">
                  <c:v>5.8</c:v>
                </c:pt>
                <c:pt idx="4">
                  <c:v/>
                </c:pt>
                <c:pt idx="5">
                  <c:v>5.2</c:v>
                </c:pt>
                <c:pt idx="6">
                  <c:v>5.1</c:v>
                </c:pt>
                <c:pt idx="7">
                  <c:v>6.5</c:v>
                </c:pt>
                <c:pt idx="8">
                  <c:v>8.6</c:v>
                </c:pt>
                <c:pt idx="9">
                  <c:v/>
                </c:pt>
                <c:pt idx="10">
                  <c:v>6.0</c:v>
                </c:pt>
                <c:pt idx="11">
                  <c:v>9.2</c:v>
                </c:pt>
                <c:pt idx="12">
                  <c:v>6.0</c:v>
                </c:pt>
              </c:numCache>
            </c:numRef>
          </c:val>
        </c:ser>
        <c:dLbls>
          <c:showLegendKey val="0"/>
          <c:showVal val="0"/>
          <c:showCatName val="0"/>
          <c:showSerName val="0"/>
          <c:showPercent val="0"/>
          <c:showBubbleSize val="0"/>
        </c:dLbls>
        <c:gapWidth val="31"/>
        <c:overlap val="100"/>
        <c:axId val="199813024"/>
        <c:axId val="199813808"/>
      </c:barChart>
      <c:catAx>
        <c:axId val="199813024"/>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99813808"/>
        <c:crosses val="autoZero"/>
        <c:auto val="1"/>
        <c:lblAlgn val="ctr"/>
        <c:lblOffset val="100"/>
        <c:noMultiLvlLbl val="0"/>
      </c:catAx>
      <c:valAx>
        <c:axId val="199813808"/>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9981302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e1.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6.6</c:v>
                </c:pt>
                <c:pt idx="1">
                  <c:v/>
                </c:pt>
                <c:pt idx="2">
                  <c:v>10.0</c:v>
                </c:pt>
                <c:pt idx="3">
                  <c:v>2.8</c:v>
                </c:pt>
                <c:pt idx="4">
                  <c:v/>
                </c:pt>
                <c:pt idx="5">
                  <c:v>6.3</c:v>
                </c:pt>
                <c:pt idx="6">
                  <c:v>6.1</c:v>
                </c:pt>
                <c:pt idx="7">
                  <c:v>5.0</c:v>
                </c:pt>
                <c:pt idx="8">
                  <c:v>8.1</c:v>
                </c:pt>
                <c:pt idx="9">
                  <c:v/>
                </c:pt>
                <c:pt idx="10">
                  <c:v>7.6</c:v>
                </c:pt>
                <c:pt idx="11">
                  <c:v>9.4</c:v>
                </c:pt>
                <c:pt idx="12">
                  <c:v>4.7</c:v>
                </c:pt>
              </c:numCache>
            </c:numRef>
          </c:val>
        </c:ser>
        <c:dLbls>
          <c:showLegendKey val="0"/>
          <c:showVal val="0"/>
          <c:showCatName val="0"/>
          <c:showSerName val="0"/>
          <c:showPercent val="0"/>
          <c:showBubbleSize val="0"/>
        </c:dLbls>
        <c:gapWidth val="31"/>
        <c:overlap val="100"/>
        <c:axId val="199813024"/>
        <c:axId val="199813808"/>
      </c:barChart>
      <c:catAx>
        <c:axId val="199813024"/>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99813808"/>
        <c:crosses val="autoZero"/>
        <c:auto val="1"/>
        <c:lblAlgn val="ctr"/>
        <c:lblOffset val="100"/>
        <c:noMultiLvlLbl val="0"/>
      </c:catAx>
      <c:valAx>
        <c:axId val="199813808"/>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9981302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e2.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Sheet1!$A$2:$A$6</c:f>
              <c:numCache>
                <c:formatCode>General</c:formatCode>
                <c:ptCount val="13"/>
                <c:pt idx="0">
                  <c:v>2007</c:v>
                </c:pt>
                <c:pt idx="1">
                  <c:v>2009</c:v>
                </c:pt>
                <c:pt idx="2">
                  <c:v>2011</c:v>
                </c:pt>
                <c:pt idx="3">
                  <c:v>2013</c:v>
                </c:pt>
                <c:pt idx="4">
                  <c:v>2015</c:v>
                </c:pt>
              </c:numCache>
            </c:numRef>
          </c:cat>
          <c:val>
            <c:numRef>
              <c:f>Sheet1!$B$2:$B$6</c:f>
              <c:numCache>
                <c:formatCode>General</c:formatCode>
                <c:ptCount val="13"/>
                <c:pt idx="0">
                  <c:v>9.2</c:v>
                </c:pt>
                <c:pt idx="1">
                  <c:v>8.9</c:v>
                </c:pt>
                <c:pt idx="2">
                  <c:v>8.5</c:v>
                </c:pt>
                <c:pt idx="3">
                  <c:v>7.0</c:v>
                </c:pt>
                <c:pt idx="4">
                  <c:v>6.6</c:v>
                </c:pt>
              </c:numCache>
            </c:numRef>
          </c:val>
          <c:smooth val="0"/>
        </c:ser>
        <c:dLbls>
          <c:showLegendKey val="0"/>
          <c:showVal val="0"/>
          <c:showCatName val="0"/>
          <c:showSerName val="0"/>
          <c:showPercent val="0"/>
          <c:showBubbleSize val="0"/>
        </c:dLbls>
        <c:marker val="1"/>
        <c:smooth val="0"/>
        <c:axId val="127258232"/>
        <c:axId val="279162976"/>
      </c:lineChart>
      <c:catAx>
        <c:axId val="127258232"/>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162976"/>
        <c:crosses val="autoZero"/>
        <c:auto val="1"/>
        <c:lblAlgn val="ctr"/>
        <c:lblOffset val="100"/>
        <c:noMultiLvlLbl val="0"/>
      </c:catAx>
      <c:valAx>
        <c:axId val="27916297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27258232"/>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e3.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5.1</c:v>
                </c:pt>
                <c:pt idx="1">
                  <c:v/>
                </c:pt>
                <c:pt idx="2">
                  <c:v>4.7</c:v>
                </c:pt>
                <c:pt idx="3">
                  <c:v>4.9</c:v>
                </c:pt>
                <c:pt idx="4">
                  <c:v/>
                </c:pt>
                <c:pt idx="5">
                  <c:v>3.8</c:v>
                </c:pt>
                <c:pt idx="6">
                  <c:v>2.2</c:v>
                </c:pt>
                <c:pt idx="7">
                  <c:v>4.1</c:v>
                </c:pt>
                <c:pt idx="8">
                  <c:v>10.6</c:v>
                </c:pt>
                <c:pt idx="9">
                  <c:v/>
                </c:pt>
                <c:pt idx="10">
                  <c:v>10.2</c:v>
                </c:pt>
                <c:pt idx="11">
                  <c:v>5.9</c:v>
                </c:pt>
                <c:pt idx="12">
                  <c:v>2.1</c:v>
                </c:pt>
              </c:numCache>
            </c:numRef>
          </c:val>
        </c:ser>
        <c:dLbls>
          <c:showLegendKey val="0"/>
          <c:showVal val="0"/>
          <c:showCatName val="0"/>
          <c:showSerName val="0"/>
          <c:showPercent val="0"/>
          <c:showBubbleSize val="0"/>
        </c:dLbls>
        <c:gapWidth val="31"/>
        <c:overlap val="100"/>
        <c:axId val="199813024"/>
        <c:axId val="199813808"/>
      </c:barChart>
      <c:catAx>
        <c:axId val="199813024"/>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99813808"/>
        <c:crosses val="autoZero"/>
        <c:auto val="1"/>
        <c:lblAlgn val="ctr"/>
        <c:lblOffset val="100"/>
        <c:noMultiLvlLbl val="0"/>
      </c:catAx>
      <c:valAx>
        <c:axId val="199813808"/>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9981302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e4.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Sheet1!$A$2:$A$10</c:f>
              <c:numCache>
                <c:formatCode>General</c:formatCode>
                <c:ptCount val="13"/>
                <c:pt idx="0">
                  <c:v>1999</c:v>
                </c:pt>
                <c:pt idx="1">
                  <c:v>2001</c:v>
                </c:pt>
                <c:pt idx="2">
                  <c:v>2003</c:v>
                </c:pt>
                <c:pt idx="3">
                  <c:v>2005</c:v>
                </c:pt>
                <c:pt idx="4">
                  <c:v>2007</c:v>
                </c:pt>
                <c:pt idx="5">
                  <c:v>2009</c:v>
                </c:pt>
                <c:pt idx="6">
                  <c:v>2011</c:v>
                </c:pt>
                <c:pt idx="7">
                  <c:v>2013</c:v>
                </c:pt>
                <c:pt idx="8">
                  <c:v>2015</c:v>
                </c:pt>
              </c:numCache>
            </c:numRef>
          </c:cat>
          <c:val>
            <c:numRef>
              <c:f>Sheet1!$B$2:$B$10</c:f>
              <c:numCache>
                <c:formatCode>General</c:formatCode>
                <c:ptCount val="13"/>
                <c:pt idx="0">
                  <c:v>8.0</c:v>
                </c:pt>
                <c:pt idx="1">
                  <c:v>6.4</c:v>
                </c:pt>
                <c:pt idx="2">
                  <c:v>7.7</c:v>
                </c:pt>
                <c:pt idx="3">
                  <c:v>7.2</c:v>
                </c:pt>
                <c:pt idx="4">
                  <c:v>7.4</c:v>
                </c:pt>
                <c:pt idx="5">
                  <c:v>8.6</c:v>
                </c:pt>
                <c:pt idx="6">
                  <c:v>8.0</c:v>
                </c:pt>
                <c:pt idx="7">
                  <c:v>4.1</c:v>
                </c:pt>
                <c:pt idx="8">
                  <c:v>5.1</c:v>
                </c:pt>
              </c:numCache>
            </c:numRef>
          </c:val>
          <c:smooth val="0"/>
        </c:ser>
        <c:dLbls>
          <c:showLegendKey val="0"/>
          <c:showVal val="0"/>
          <c:showCatName val="0"/>
          <c:showSerName val="0"/>
          <c:showPercent val="0"/>
          <c:showBubbleSize val="0"/>
        </c:dLbls>
        <c:marker val="1"/>
        <c:smooth val="0"/>
        <c:axId val="127258232"/>
        <c:axId val="279162976"/>
      </c:lineChart>
      <c:catAx>
        <c:axId val="127258232"/>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162976"/>
        <c:crosses val="autoZero"/>
        <c:auto val="1"/>
        <c:lblAlgn val="ctr"/>
        <c:lblOffset val="100"/>
        <c:noMultiLvlLbl val="0"/>
      </c:catAx>
      <c:valAx>
        <c:axId val="27916297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27258232"/>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e5.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1.9</c:v>
                </c:pt>
                <c:pt idx="1">
                  <c:v/>
                </c:pt>
                <c:pt idx="2">
                  <c:v>1.7</c:v>
                </c:pt>
                <c:pt idx="3">
                  <c:v>1.9</c:v>
                </c:pt>
                <c:pt idx="4">
                  <c:v/>
                </c:pt>
                <c:pt idx="5">
                  <c:v>1.6</c:v>
                </c:pt>
                <c:pt idx="6">
                  <c:v>1.9</c:v>
                </c:pt>
                <c:pt idx="7">
                  <c:v>2.0</c:v>
                </c:pt>
                <c:pt idx="8">
                  <c:v>2.0</c:v>
                </c:pt>
                <c:pt idx="9">
                  <c:v/>
                </c:pt>
                <c:pt idx="10">
                  <c:v>2.6</c:v>
                </c:pt>
                <c:pt idx="11">
                  <c:v>3.2</c:v>
                </c:pt>
                <c:pt idx="12">
                  <c:v>1.0</c:v>
                </c:pt>
              </c:numCache>
            </c:numRef>
          </c:val>
        </c:ser>
        <c:dLbls>
          <c:showLegendKey val="0"/>
          <c:showVal val="0"/>
          <c:showCatName val="0"/>
          <c:showSerName val="0"/>
          <c:showPercent val="0"/>
          <c:showBubbleSize val="0"/>
        </c:dLbls>
        <c:gapWidth val="31"/>
        <c:overlap val="100"/>
        <c:axId val="199813024"/>
        <c:axId val="199813808"/>
      </c:barChart>
      <c:catAx>
        <c:axId val="199813024"/>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99813808"/>
        <c:crosses val="autoZero"/>
        <c:auto val="1"/>
        <c:lblAlgn val="ctr"/>
        <c:lblOffset val="100"/>
        <c:noMultiLvlLbl val="0"/>
      </c:catAx>
      <c:valAx>
        <c:axId val="199813808"/>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9981302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e6.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Sheet1!$A$2:$A$6</c:f>
              <c:numCache>
                <c:formatCode>General</c:formatCode>
                <c:ptCount val="13"/>
                <c:pt idx="0">
                  <c:v>2007</c:v>
                </c:pt>
                <c:pt idx="1">
                  <c:v>2009</c:v>
                </c:pt>
                <c:pt idx="2">
                  <c:v>2011</c:v>
                </c:pt>
                <c:pt idx="3">
                  <c:v>2013</c:v>
                </c:pt>
                <c:pt idx="4">
                  <c:v>2015</c:v>
                </c:pt>
              </c:numCache>
            </c:numRef>
          </c:cat>
          <c:val>
            <c:numRef>
              <c:f>Sheet1!$B$2:$B$6</c:f>
              <c:numCache>
                <c:formatCode>General</c:formatCode>
                <c:ptCount val="13"/>
                <c:pt idx="0">
                  <c:v>2.3</c:v>
                </c:pt>
                <c:pt idx="1">
                  <c:v>3.4</c:v>
                </c:pt>
                <c:pt idx="2">
                  <c:v>3.0</c:v>
                </c:pt>
                <c:pt idx="3">
                  <c:v>1.9</c:v>
                </c:pt>
                <c:pt idx="4">
                  <c:v>1.9</c:v>
                </c:pt>
              </c:numCache>
            </c:numRef>
          </c:val>
          <c:smooth val="0"/>
        </c:ser>
        <c:dLbls>
          <c:showLegendKey val="0"/>
          <c:showVal val="0"/>
          <c:showCatName val="0"/>
          <c:showSerName val="0"/>
          <c:showPercent val="0"/>
          <c:showBubbleSize val="0"/>
        </c:dLbls>
        <c:marker val="1"/>
        <c:smooth val="0"/>
        <c:axId val="127258232"/>
        <c:axId val="279162976"/>
      </c:lineChart>
      <c:catAx>
        <c:axId val="127258232"/>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162976"/>
        <c:crosses val="autoZero"/>
        <c:auto val="1"/>
        <c:lblAlgn val="ctr"/>
        <c:lblOffset val="100"/>
        <c:noMultiLvlLbl val="0"/>
      </c:catAx>
      <c:valAx>
        <c:axId val="27916297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27258232"/>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e7.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45.8</c:v>
                </c:pt>
                <c:pt idx="1">
                  <c:v/>
                </c:pt>
                <c:pt idx="2">
                  <c:v>48.2</c:v>
                </c:pt>
                <c:pt idx="3">
                  <c:v>42.7</c:v>
                </c:pt>
                <c:pt idx="4">
                  <c:v/>
                </c:pt>
                <c:pt idx="5">
                  <c:v>28.8</c:v>
                </c:pt>
                <c:pt idx="6">
                  <c:v>41.3</c:v>
                </c:pt>
                <c:pt idx="7">
                  <c:v>56.8</c:v>
                </c:pt>
                <c:pt idx="8">
                  <c:v>61.7</c:v>
                </c:pt>
                <c:pt idx="9">
                  <c:v/>
                </c:pt>
                <c:pt idx="10">
                  <c:v>51.7</c:v>
                </c:pt>
                <c:pt idx="11">
                  <c:v>44.0</c:v>
                </c:pt>
                <c:pt idx="12">
                  <c:v>44.0</c:v>
                </c:pt>
              </c:numCache>
            </c:numRef>
          </c:val>
        </c:ser>
        <c:dLbls>
          <c:showLegendKey val="0"/>
          <c:showVal val="0"/>
          <c:showCatName val="0"/>
          <c:showSerName val="0"/>
          <c:showPercent val="0"/>
          <c:showBubbleSize val="0"/>
        </c:dLbls>
        <c:gapWidth val="31"/>
        <c:overlap val="100"/>
        <c:axId val="199813024"/>
        <c:axId val="199813808"/>
      </c:barChart>
      <c:catAx>
        <c:axId val="199813024"/>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99813808"/>
        <c:crosses val="autoZero"/>
        <c:auto val="1"/>
        <c:lblAlgn val="ctr"/>
        <c:lblOffset val="100"/>
        <c:noMultiLvlLbl val="0"/>
      </c:catAx>
      <c:valAx>
        <c:axId val="199813808"/>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9981302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e8.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Sheet1!$A$2:$A$7</c:f>
              <c:numCache>
                <c:formatCode>General</c:formatCode>
                <c:ptCount val="13"/>
                <c:pt idx="0">
                  <c:v>2005</c:v>
                </c:pt>
                <c:pt idx="1">
                  <c:v>2007</c:v>
                </c:pt>
                <c:pt idx="2">
                  <c:v>2009</c:v>
                </c:pt>
                <c:pt idx="3">
                  <c:v>2011</c:v>
                </c:pt>
                <c:pt idx="4">
                  <c:v>2013</c:v>
                </c:pt>
                <c:pt idx="5">
                  <c:v>2015</c:v>
                </c:pt>
              </c:numCache>
            </c:numRef>
          </c:cat>
          <c:val>
            <c:numRef>
              <c:f>Sheet1!$B$2:$B$7</c:f>
              <c:numCache>
                <c:formatCode>General</c:formatCode>
                <c:ptCount val="13"/>
                <c:pt idx="0">
                  <c:v>53.8</c:v>
                </c:pt>
                <c:pt idx="1">
                  <c:v>57.6</c:v>
                </c:pt>
                <c:pt idx="2">
                  <c:v>54.9</c:v>
                </c:pt>
                <c:pt idx="3">
                  <c:v>56.9</c:v>
                </c:pt>
                <c:pt idx="4">
                  <c:v>47.6</c:v>
                </c:pt>
                <c:pt idx="5">
                  <c:v>45.8</c:v>
                </c:pt>
              </c:numCache>
            </c:numRef>
          </c:val>
          <c:smooth val="0"/>
        </c:ser>
        <c:dLbls>
          <c:showLegendKey val="0"/>
          <c:showVal val="0"/>
          <c:showCatName val="0"/>
          <c:showSerName val="0"/>
          <c:showPercent val="0"/>
          <c:showBubbleSize val="0"/>
        </c:dLbls>
        <c:marker val="1"/>
        <c:smooth val="0"/>
        <c:axId val="127258232"/>
        <c:axId val="279162976"/>
      </c:lineChart>
      <c:catAx>
        <c:axId val="127258232"/>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162976"/>
        <c:crosses val="autoZero"/>
        <c:auto val="1"/>
        <c:lblAlgn val="ctr"/>
        <c:lblOffset val="100"/>
        <c:noMultiLvlLbl val="0"/>
      </c:catAx>
      <c:valAx>
        <c:axId val="27916297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27258232"/>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e9.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6.3</c:v>
                </c:pt>
                <c:pt idx="1">
                  <c:v/>
                </c:pt>
                <c:pt idx="2">
                  <c:v>7.3</c:v>
                </c:pt>
                <c:pt idx="3">
                  <c:v>5.0</c:v>
                </c:pt>
                <c:pt idx="4">
                  <c:v/>
                </c:pt>
                <c:pt idx="5">
                  <c:v>7.3</c:v>
                </c:pt>
                <c:pt idx="6">
                  <c:v>6.5</c:v>
                </c:pt>
                <c:pt idx="7">
                  <c:v>4.2</c:v>
                </c:pt>
                <c:pt idx="8">
                  <c:v>6.2</c:v>
                </c:pt>
                <c:pt idx="9">
                  <c:v/>
                </c:pt>
                <c:pt idx="10">
                  <c:v>9.4</c:v>
                </c:pt>
                <c:pt idx="11">
                  <c:v>6.4</c:v>
                </c:pt>
                <c:pt idx="12">
                  <c:v>3.9</c:v>
                </c:pt>
              </c:numCache>
            </c:numRef>
          </c:val>
        </c:ser>
        <c:dLbls>
          <c:showLegendKey val="0"/>
          <c:showVal val="0"/>
          <c:showCatName val="0"/>
          <c:showSerName val="0"/>
          <c:showPercent val="0"/>
          <c:showBubbleSize val="0"/>
        </c:dLbls>
        <c:gapWidth val="31"/>
        <c:overlap val="100"/>
        <c:axId val="199813024"/>
        <c:axId val="199813808"/>
      </c:barChart>
      <c:catAx>
        <c:axId val="199813024"/>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99813808"/>
        <c:crosses val="autoZero"/>
        <c:auto val="1"/>
        <c:lblAlgn val="ctr"/>
        <c:lblOffset val="100"/>
        <c:noMultiLvlLbl val="0"/>
      </c:catAx>
      <c:valAx>
        <c:axId val="199813808"/>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9981302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ea.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24.9</c:v>
                </c:pt>
                <c:pt idx="1">
                  <c:v/>
                </c:pt>
                <c:pt idx="2">
                  <c:v>27.8</c:v>
                </c:pt>
                <c:pt idx="3">
                  <c:v>22.0</c:v>
                </c:pt>
                <c:pt idx="4">
                  <c:v/>
                </c:pt>
                <c:pt idx="5">
                  <c:v>21.2</c:v>
                </c:pt>
                <c:pt idx="6">
                  <c:v>26.3</c:v>
                </c:pt>
                <c:pt idx="7">
                  <c:v>24.3</c:v>
                </c:pt>
                <c:pt idx="8">
                  <c:v>28.8</c:v>
                </c:pt>
                <c:pt idx="9">
                  <c:v/>
                </c:pt>
                <c:pt idx="10">
                  <c:v>17.8</c:v>
                </c:pt>
                <c:pt idx="11">
                  <c:v>25.9</c:v>
                </c:pt>
                <c:pt idx="12">
                  <c:v>29.7</c:v>
                </c:pt>
              </c:numCache>
            </c:numRef>
          </c:val>
        </c:ser>
        <c:dLbls>
          <c:showLegendKey val="0"/>
          <c:showVal val="0"/>
          <c:showCatName val="0"/>
          <c:showSerName val="0"/>
          <c:showPercent val="0"/>
          <c:showBubbleSize val="0"/>
        </c:dLbls>
        <c:gapWidth val="31"/>
        <c:overlap val="100"/>
        <c:axId val="199813024"/>
        <c:axId val="199813808"/>
      </c:barChart>
      <c:catAx>
        <c:axId val="199813024"/>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99813808"/>
        <c:crosses val="autoZero"/>
        <c:auto val="1"/>
        <c:lblAlgn val="ctr"/>
        <c:lblOffset val="100"/>
        <c:noMultiLvlLbl val="0"/>
      </c:catAx>
      <c:valAx>
        <c:axId val="199813808"/>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9981302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eb.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31.6</c:v>
                </c:pt>
                <c:pt idx="1">
                  <c:v/>
                </c:pt>
                <c:pt idx="2">
                  <c:v>54.3</c:v>
                </c:pt>
                <c:pt idx="3">
                  <c:v>8.8</c:v>
                </c:pt>
                <c:pt idx="4">
                  <c:v/>
                </c:pt>
                <c:pt idx="5">
                  <c:v>35.0</c:v>
                </c:pt>
                <c:pt idx="6">
                  <c:v>30.9</c:v>
                </c:pt>
                <c:pt idx="7">
                  <c:v>27.1</c:v>
                </c:pt>
                <c:pt idx="8">
                  <c:v>32.3</c:v>
                </c:pt>
                <c:pt idx="9">
                  <c:v/>
                </c:pt>
                <c:pt idx="10">
                  <c:v>28.5</c:v>
                </c:pt>
                <c:pt idx="11">
                  <c:v>34.5</c:v>
                </c:pt>
                <c:pt idx="12">
                  <c:v>32.6</c:v>
                </c:pt>
              </c:numCache>
            </c:numRef>
          </c:val>
        </c:ser>
        <c:dLbls>
          <c:showLegendKey val="0"/>
          <c:showVal val="0"/>
          <c:showCatName val="0"/>
          <c:showSerName val="0"/>
          <c:showPercent val="0"/>
          <c:showBubbleSize val="0"/>
        </c:dLbls>
        <c:gapWidth val="31"/>
        <c:overlap val="100"/>
        <c:axId val="199813024"/>
        <c:axId val="199813808"/>
      </c:barChart>
      <c:catAx>
        <c:axId val="199813024"/>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99813808"/>
        <c:crosses val="autoZero"/>
        <c:auto val="1"/>
        <c:lblAlgn val="ctr"/>
        <c:lblOffset val="100"/>
        <c:noMultiLvlLbl val="0"/>
      </c:catAx>
      <c:valAx>
        <c:axId val="199813808"/>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9981302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ec.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68.6</c:v>
                </c:pt>
                <c:pt idx="1">
                  <c:v/>
                </c:pt>
                <c:pt idx="2">
                  <c:v>65.3</c:v>
                </c:pt>
                <c:pt idx="3">
                  <c:v>71.7</c:v>
                </c:pt>
                <c:pt idx="4">
                  <c:v/>
                </c:pt>
                <c:pt idx="5">
                  <c:v>60.7</c:v>
                </c:pt>
                <c:pt idx="6">
                  <c:v>67.5</c:v>
                </c:pt>
                <c:pt idx="7">
                  <c:v>71.1</c:v>
                </c:pt>
                <c:pt idx="8">
                  <c:v>76.8</c:v>
                </c:pt>
                <c:pt idx="9">
                  <c:v/>
                </c:pt>
                <c:pt idx="10">
                  <c:v>76.3</c:v>
                </c:pt>
                <c:pt idx="11">
                  <c:v>66.2</c:v>
                </c:pt>
                <c:pt idx="12">
                  <c:v>65.5</c:v>
                </c:pt>
              </c:numCache>
            </c:numRef>
          </c:val>
        </c:ser>
        <c:dLbls>
          <c:showLegendKey val="0"/>
          <c:showVal val="0"/>
          <c:showCatName val="0"/>
          <c:showSerName val="0"/>
          <c:showPercent val="0"/>
          <c:showBubbleSize val="0"/>
        </c:dLbls>
        <c:gapWidth val="31"/>
        <c:overlap val="100"/>
        <c:axId val="199813024"/>
        <c:axId val="199813808"/>
      </c:barChart>
      <c:catAx>
        <c:axId val="199813024"/>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99813808"/>
        <c:crosses val="autoZero"/>
        <c:auto val="1"/>
        <c:lblAlgn val="ctr"/>
        <c:lblOffset val="100"/>
        <c:noMultiLvlLbl val="0"/>
      </c:catAx>
      <c:valAx>
        <c:axId val="199813808"/>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9981302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ed.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Sheet1!$A$2:$A$6</c:f>
              <c:numCache>
                <c:formatCode>General</c:formatCode>
                <c:ptCount val="13"/>
                <c:pt idx="0">
                  <c:v>2007</c:v>
                </c:pt>
                <c:pt idx="1">
                  <c:v>2009</c:v>
                </c:pt>
                <c:pt idx="2">
                  <c:v>2011</c:v>
                </c:pt>
                <c:pt idx="3">
                  <c:v>2013</c:v>
                </c:pt>
                <c:pt idx="4">
                  <c:v>2015</c:v>
                </c:pt>
              </c:numCache>
            </c:numRef>
          </c:cat>
          <c:val>
            <c:numRef>
              <c:f>Sheet1!$B$2:$B$6</c:f>
              <c:numCache>
                <c:formatCode>General</c:formatCode>
                <c:ptCount val="13"/>
                <c:pt idx="0">
                  <c:v>77.2</c:v>
                </c:pt>
                <c:pt idx="1">
                  <c:v>74.7</c:v>
                </c:pt>
                <c:pt idx="2">
                  <c:v>68.3</c:v>
                </c:pt>
                <c:pt idx="3">
                  <c:v>65.9</c:v>
                </c:pt>
                <c:pt idx="4">
                  <c:v>68.6</c:v>
                </c:pt>
              </c:numCache>
            </c:numRef>
          </c:val>
          <c:smooth val="0"/>
        </c:ser>
        <c:dLbls>
          <c:showLegendKey val="0"/>
          <c:showVal val="0"/>
          <c:showCatName val="0"/>
          <c:showSerName val="0"/>
          <c:showPercent val="0"/>
          <c:showBubbleSize val="0"/>
        </c:dLbls>
        <c:marker val="1"/>
        <c:smooth val="0"/>
        <c:axId val="127258232"/>
        <c:axId val="279162976"/>
      </c:lineChart>
      <c:catAx>
        <c:axId val="127258232"/>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162976"/>
        <c:crosses val="autoZero"/>
        <c:auto val="1"/>
        <c:lblAlgn val="ctr"/>
        <c:lblOffset val="100"/>
        <c:noMultiLvlLbl val="0"/>
      </c:catAx>
      <c:valAx>
        <c:axId val="27916297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27258232"/>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ee.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61.8</c:v>
                </c:pt>
                <c:pt idx="1">
                  <c:v/>
                </c:pt>
                <c:pt idx="2">
                  <c:v>54.7</c:v>
                </c:pt>
                <c:pt idx="3">
                  <c:v>68.4</c:v>
                </c:pt>
                <c:pt idx="4">
                  <c:v/>
                </c:pt>
                <c:pt idx="5">
                  <c:v>58.9</c:v>
                </c:pt>
                <c:pt idx="6">
                  <c:v>66.8</c:v>
                </c:pt>
                <c:pt idx="7">
                  <c:v>57.2</c:v>
                </c:pt>
                <c:pt idx="8">
                  <c:v/>
                </c:pt>
                <c:pt idx="9">
                  <c:v/>
                </c:pt>
                <c:pt idx="10">
                  <c:v>65.2</c:v>
                </c:pt>
                <c:pt idx="11">
                  <c:v>65.9</c:v>
                </c:pt>
                <c:pt idx="12">
                  <c:v>57.2</c:v>
                </c:pt>
              </c:numCache>
            </c:numRef>
          </c:val>
        </c:ser>
        <c:dLbls>
          <c:showLegendKey val="0"/>
          <c:showVal val="0"/>
          <c:showCatName val="0"/>
          <c:showSerName val="0"/>
          <c:showPercent val="0"/>
          <c:showBubbleSize val="0"/>
        </c:dLbls>
        <c:gapWidth val="31"/>
        <c:overlap val="100"/>
        <c:axId val="199813024"/>
        <c:axId val="199813808"/>
      </c:barChart>
      <c:catAx>
        <c:axId val="199813024"/>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99813808"/>
        <c:crosses val="autoZero"/>
        <c:auto val="1"/>
        <c:lblAlgn val="ctr"/>
        <c:lblOffset val="100"/>
        <c:noMultiLvlLbl val="0"/>
      </c:catAx>
      <c:valAx>
        <c:axId val="199813808"/>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9981302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ef.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78.5</c:v>
                </c:pt>
                <c:pt idx="1">
                  <c:v/>
                </c:pt>
                <c:pt idx="2">
                  <c:v>78.2</c:v>
                </c:pt>
                <c:pt idx="3">
                  <c:v>79.0</c:v>
                </c:pt>
                <c:pt idx="4">
                  <c:v/>
                </c:pt>
                <c:pt idx="5">
                  <c:v>79.3</c:v>
                </c:pt>
                <c:pt idx="6">
                  <c:v>75.9</c:v>
                </c:pt>
                <c:pt idx="7">
                  <c:v>82.5</c:v>
                </c:pt>
                <c:pt idx="8">
                  <c:v>76.8</c:v>
                </c:pt>
                <c:pt idx="9">
                  <c:v/>
                </c:pt>
                <c:pt idx="10">
                  <c:v>78.4</c:v>
                </c:pt>
                <c:pt idx="11">
                  <c:v>75.6</c:v>
                </c:pt>
                <c:pt idx="12">
                  <c:v>80.0</c:v>
                </c:pt>
              </c:numCache>
            </c:numRef>
          </c:val>
        </c:ser>
        <c:dLbls>
          <c:showLegendKey val="0"/>
          <c:showVal val="0"/>
          <c:showCatName val="0"/>
          <c:showSerName val="0"/>
          <c:showPercent val="0"/>
          <c:showBubbleSize val="0"/>
        </c:dLbls>
        <c:gapWidth val="31"/>
        <c:overlap val="100"/>
        <c:axId val="199813024"/>
        <c:axId val="199813808"/>
      </c:barChart>
      <c:catAx>
        <c:axId val="199813024"/>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99813808"/>
        <c:crosses val="autoZero"/>
        <c:auto val="1"/>
        <c:lblAlgn val="ctr"/>
        <c:lblOffset val="100"/>
        <c:noMultiLvlLbl val="0"/>
      </c:catAx>
      <c:valAx>
        <c:axId val="199813808"/>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9981302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f.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4.7</c:v>
                </c:pt>
                <c:pt idx="1">
                  <c:v/>
                </c:pt>
                <c:pt idx="2">
                  <c:v>8.2</c:v>
                </c:pt>
                <c:pt idx="3">
                  <c:v>1.1</c:v>
                </c:pt>
                <c:pt idx="4">
                  <c:v/>
                </c:pt>
                <c:pt idx="5">
                  <c:v>5.9</c:v>
                </c:pt>
                <c:pt idx="6">
                  <c:v>3.2</c:v>
                </c:pt>
                <c:pt idx="7">
                  <c:v>2.2</c:v>
                </c:pt>
                <c:pt idx="8">
                  <c:v>7.1</c:v>
                </c:pt>
                <c:pt idx="9">
                  <c:v/>
                </c:pt>
                <c:pt idx="10">
                  <c:v>5.4</c:v>
                </c:pt>
                <c:pt idx="11">
                  <c:v>5.6</c:v>
                </c:pt>
                <c:pt idx="12">
                  <c:v>3.9</c:v>
                </c:pt>
              </c:numCache>
            </c:numRef>
          </c:val>
        </c:ser>
        <c:dLbls>
          <c:showLegendKey val="0"/>
          <c:showVal val="0"/>
          <c:showCatName val="0"/>
          <c:showSerName val="0"/>
          <c:showPercent val="0"/>
          <c:showBubbleSize val="0"/>
        </c:dLbls>
        <c:gapWidth val="31"/>
        <c:overlap val="100"/>
        <c:axId val="199813024"/>
        <c:axId val="199813808"/>
      </c:barChart>
      <c:catAx>
        <c:axId val="199813024"/>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99813808"/>
        <c:crosses val="autoZero"/>
        <c:auto val="1"/>
        <c:lblAlgn val="ctr"/>
        <c:lblOffset val="100"/>
        <c:noMultiLvlLbl val="0"/>
      </c:catAx>
      <c:valAx>
        <c:axId val="199813808"/>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9981302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f0.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63.2</c:v>
                </c:pt>
                <c:pt idx="1">
                  <c:v/>
                </c:pt>
                <c:pt idx="2">
                  <c:v>58.7</c:v>
                </c:pt>
                <c:pt idx="3">
                  <c:v>67.7</c:v>
                </c:pt>
                <c:pt idx="4">
                  <c:v/>
                </c:pt>
                <c:pt idx="5">
                  <c:v>61.4</c:v>
                </c:pt>
                <c:pt idx="6">
                  <c:v>63.5</c:v>
                </c:pt>
                <c:pt idx="7">
                  <c:v>66.0</c:v>
                </c:pt>
                <c:pt idx="8">
                  <c:v>63.5</c:v>
                </c:pt>
                <c:pt idx="9">
                  <c:v/>
                </c:pt>
                <c:pt idx="10">
                  <c:v>69.4</c:v>
                </c:pt>
                <c:pt idx="11">
                  <c:v>66.0</c:v>
                </c:pt>
                <c:pt idx="12">
                  <c:v>60.3</c:v>
                </c:pt>
              </c:numCache>
            </c:numRef>
          </c:val>
        </c:ser>
        <c:dLbls>
          <c:showLegendKey val="0"/>
          <c:showVal val="0"/>
          <c:showCatName val="0"/>
          <c:showSerName val="0"/>
          <c:showPercent val="0"/>
          <c:showBubbleSize val="0"/>
        </c:dLbls>
        <c:gapWidth val="31"/>
        <c:overlap val="100"/>
        <c:axId val="199813024"/>
        <c:axId val="199813808"/>
      </c:barChart>
      <c:catAx>
        <c:axId val="199813024"/>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99813808"/>
        <c:crosses val="autoZero"/>
        <c:auto val="1"/>
        <c:lblAlgn val="ctr"/>
        <c:lblOffset val="100"/>
        <c:noMultiLvlLbl val="0"/>
      </c:catAx>
      <c:valAx>
        <c:axId val="199813808"/>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9981302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f1.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75.4</c:v>
                </c:pt>
                <c:pt idx="1">
                  <c:v/>
                </c:pt>
                <c:pt idx="2">
                  <c:v>68.3</c:v>
                </c:pt>
                <c:pt idx="3">
                  <c:v>82.7</c:v>
                </c:pt>
                <c:pt idx="4">
                  <c:v/>
                </c:pt>
                <c:pt idx="5">
                  <c:v>73.0</c:v>
                </c:pt>
                <c:pt idx="6">
                  <c:v>79.3</c:v>
                </c:pt>
                <c:pt idx="7">
                  <c:v>77.8</c:v>
                </c:pt>
                <c:pt idx="8">
                  <c:v>72.1</c:v>
                </c:pt>
                <c:pt idx="9">
                  <c:v/>
                </c:pt>
                <c:pt idx="10">
                  <c:v>70.0</c:v>
                </c:pt>
                <c:pt idx="11">
                  <c:v>74.9</c:v>
                </c:pt>
                <c:pt idx="12">
                  <c:v>79.2</c:v>
                </c:pt>
              </c:numCache>
            </c:numRef>
          </c:val>
        </c:ser>
        <c:dLbls>
          <c:showLegendKey val="0"/>
          <c:showVal val="0"/>
          <c:showCatName val="0"/>
          <c:showSerName val="0"/>
          <c:showPercent val="0"/>
          <c:showBubbleSize val="0"/>
        </c:dLbls>
        <c:gapWidth val="31"/>
        <c:overlap val="100"/>
        <c:axId val="199813024"/>
        <c:axId val="199813808"/>
      </c:barChart>
      <c:catAx>
        <c:axId val="199813024"/>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99813808"/>
        <c:crosses val="autoZero"/>
        <c:auto val="1"/>
        <c:lblAlgn val="ctr"/>
        <c:lblOffset val="100"/>
        <c:noMultiLvlLbl val="0"/>
      </c:catAx>
      <c:valAx>
        <c:axId val="199813808"/>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9981302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f2.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70.4</c:v>
                </c:pt>
                <c:pt idx="1">
                  <c:v/>
                </c:pt>
                <c:pt idx="2">
                  <c:v>65.5</c:v>
                </c:pt>
                <c:pt idx="3">
                  <c:v>75.6</c:v>
                </c:pt>
                <c:pt idx="4">
                  <c:v/>
                </c:pt>
                <c:pt idx="5">
                  <c:v>69.3</c:v>
                </c:pt>
                <c:pt idx="6">
                  <c:v>73.5</c:v>
                </c:pt>
                <c:pt idx="7">
                  <c:v>71.4</c:v>
                </c:pt>
                <c:pt idx="8">
                  <c:v>67.6</c:v>
                </c:pt>
                <c:pt idx="9">
                  <c:v/>
                </c:pt>
                <c:pt idx="10">
                  <c:v>68.9</c:v>
                </c:pt>
                <c:pt idx="11">
                  <c:v>63.8</c:v>
                </c:pt>
                <c:pt idx="12">
                  <c:v>72.7</c:v>
                </c:pt>
              </c:numCache>
            </c:numRef>
          </c:val>
        </c:ser>
        <c:dLbls>
          <c:showLegendKey val="0"/>
          <c:showVal val="0"/>
          <c:showCatName val="0"/>
          <c:showSerName val="0"/>
          <c:showPercent val="0"/>
          <c:showBubbleSize val="0"/>
        </c:dLbls>
        <c:gapWidth val="31"/>
        <c:overlap val="100"/>
        <c:axId val="199813024"/>
        <c:axId val="199813808"/>
      </c:barChart>
      <c:catAx>
        <c:axId val="199813024"/>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99813808"/>
        <c:crosses val="autoZero"/>
        <c:auto val="1"/>
        <c:lblAlgn val="ctr"/>
        <c:lblOffset val="100"/>
        <c:noMultiLvlLbl val="0"/>
      </c:catAx>
      <c:valAx>
        <c:axId val="199813808"/>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9981302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f3.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71.3</c:v>
                </c:pt>
                <c:pt idx="1">
                  <c:v/>
                </c:pt>
                <c:pt idx="2">
                  <c:v>69.3</c:v>
                </c:pt>
                <c:pt idx="3">
                  <c:v>73.3</c:v>
                </c:pt>
                <c:pt idx="4">
                  <c:v/>
                </c:pt>
                <c:pt idx="5">
                  <c:v>68.8</c:v>
                </c:pt>
                <c:pt idx="6">
                  <c:v>72.5</c:v>
                </c:pt>
                <c:pt idx="7">
                  <c:v>76.0</c:v>
                </c:pt>
                <c:pt idx="8">
                  <c:v>67.9</c:v>
                </c:pt>
                <c:pt idx="9">
                  <c:v/>
                </c:pt>
                <c:pt idx="10">
                  <c:v>64.0</c:v>
                </c:pt>
                <c:pt idx="11">
                  <c:v>67.0</c:v>
                </c:pt>
                <c:pt idx="12">
                  <c:v>76.0</c:v>
                </c:pt>
              </c:numCache>
            </c:numRef>
          </c:val>
        </c:ser>
        <c:dLbls>
          <c:showLegendKey val="0"/>
          <c:showVal val="0"/>
          <c:showCatName val="0"/>
          <c:showSerName val="0"/>
          <c:showPercent val="0"/>
          <c:showBubbleSize val="0"/>
        </c:dLbls>
        <c:gapWidth val="31"/>
        <c:overlap val="100"/>
        <c:axId val="199813024"/>
        <c:axId val="199813808"/>
      </c:barChart>
      <c:catAx>
        <c:axId val="199813024"/>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99813808"/>
        <c:crosses val="autoZero"/>
        <c:auto val="1"/>
        <c:lblAlgn val="ctr"/>
        <c:lblOffset val="100"/>
        <c:noMultiLvlLbl val="0"/>
      </c:catAx>
      <c:valAx>
        <c:axId val="199813808"/>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9981302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f4.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41.4</c:v>
                </c:pt>
                <c:pt idx="1">
                  <c:v/>
                </c:pt>
                <c:pt idx="2">
                  <c:v>35.2</c:v>
                </c:pt>
                <c:pt idx="3">
                  <c:v>47.3</c:v>
                </c:pt>
                <c:pt idx="4">
                  <c:v/>
                </c:pt>
                <c:pt idx="5">
                  <c:v>47.6</c:v>
                </c:pt>
                <c:pt idx="6">
                  <c:v>41.7</c:v>
                </c:pt>
                <c:pt idx="7">
                  <c:v>40.4</c:v>
                </c:pt>
                <c:pt idx="8">
                  <c:v>34.4</c:v>
                </c:pt>
                <c:pt idx="9">
                  <c:v/>
                </c:pt>
                <c:pt idx="10">
                  <c:v>37.0</c:v>
                </c:pt>
                <c:pt idx="11">
                  <c:v>39.5</c:v>
                </c:pt>
                <c:pt idx="12">
                  <c:v>44.1</c:v>
                </c:pt>
              </c:numCache>
            </c:numRef>
          </c:val>
        </c:ser>
        <c:dLbls>
          <c:showLegendKey val="0"/>
          <c:showVal val="0"/>
          <c:showCatName val="0"/>
          <c:showSerName val="0"/>
          <c:showPercent val="0"/>
          <c:showBubbleSize val="0"/>
        </c:dLbls>
        <c:gapWidth val="31"/>
        <c:overlap val="100"/>
        <c:axId val="199813024"/>
        <c:axId val="199813808"/>
      </c:barChart>
      <c:catAx>
        <c:axId val="199813024"/>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99813808"/>
        <c:crosses val="autoZero"/>
        <c:auto val="1"/>
        <c:lblAlgn val="ctr"/>
        <c:lblOffset val="100"/>
        <c:noMultiLvlLbl val="0"/>
      </c:catAx>
      <c:valAx>
        <c:axId val="199813808"/>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9981302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f5.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79.2</c:v>
                </c:pt>
                <c:pt idx="1">
                  <c:v/>
                </c:pt>
                <c:pt idx="2">
                  <c:v>74.8</c:v>
                </c:pt>
                <c:pt idx="3">
                  <c:v>83.9</c:v>
                </c:pt>
                <c:pt idx="4">
                  <c:v/>
                </c:pt>
                <c:pt idx="5">
                  <c:v>76.6</c:v>
                </c:pt>
                <c:pt idx="6">
                  <c:v>78.9</c:v>
                </c:pt>
                <c:pt idx="7">
                  <c:v>81.8</c:v>
                </c:pt>
                <c:pt idx="8">
                  <c:v>81.0</c:v>
                </c:pt>
                <c:pt idx="9">
                  <c:v/>
                </c:pt>
                <c:pt idx="10">
                  <c:v>71.0</c:v>
                </c:pt>
                <c:pt idx="11">
                  <c:v>75.7</c:v>
                </c:pt>
                <c:pt idx="12">
                  <c:v>84.9</c:v>
                </c:pt>
              </c:numCache>
            </c:numRef>
          </c:val>
        </c:ser>
        <c:dLbls>
          <c:showLegendKey val="0"/>
          <c:showVal val="0"/>
          <c:showCatName val="0"/>
          <c:showSerName val="0"/>
          <c:showPercent val="0"/>
          <c:showBubbleSize val="0"/>
        </c:dLbls>
        <c:gapWidth val="31"/>
        <c:overlap val="100"/>
        <c:axId val="199813024"/>
        <c:axId val="199813808"/>
      </c:barChart>
      <c:catAx>
        <c:axId val="199813024"/>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99813808"/>
        <c:crosses val="autoZero"/>
        <c:auto val="1"/>
        <c:lblAlgn val="ctr"/>
        <c:lblOffset val="100"/>
        <c:noMultiLvlLbl val="0"/>
      </c:catAx>
      <c:valAx>
        <c:axId val="199813808"/>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9981302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f6.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83.2</c:v>
                </c:pt>
                <c:pt idx="1">
                  <c:v/>
                </c:pt>
                <c:pt idx="2">
                  <c:v>77.1</c:v>
                </c:pt>
                <c:pt idx="3">
                  <c:v>89.3</c:v>
                </c:pt>
                <c:pt idx="4">
                  <c:v/>
                </c:pt>
                <c:pt idx="5">
                  <c:v>82.1</c:v>
                </c:pt>
                <c:pt idx="6">
                  <c:v>86.7</c:v>
                </c:pt>
                <c:pt idx="7">
                  <c:v>85.6</c:v>
                </c:pt>
                <c:pt idx="8">
                  <c:v>78.3</c:v>
                </c:pt>
                <c:pt idx="9">
                  <c:v/>
                </c:pt>
                <c:pt idx="10">
                  <c:v>79.4</c:v>
                </c:pt>
                <c:pt idx="11">
                  <c:v>83.1</c:v>
                </c:pt>
                <c:pt idx="12">
                  <c:v>85.5</c:v>
                </c:pt>
              </c:numCache>
            </c:numRef>
          </c:val>
        </c:ser>
        <c:dLbls>
          <c:showLegendKey val="0"/>
          <c:showVal val="0"/>
          <c:showCatName val="0"/>
          <c:showSerName val="0"/>
          <c:showPercent val="0"/>
          <c:showBubbleSize val="0"/>
        </c:dLbls>
        <c:gapWidth val="31"/>
        <c:overlap val="100"/>
        <c:axId val="199813024"/>
        <c:axId val="199813808"/>
      </c:barChart>
      <c:catAx>
        <c:axId val="199813024"/>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99813808"/>
        <c:crosses val="autoZero"/>
        <c:auto val="1"/>
        <c:lblAlgn val="ctr"/>
        <c:lblOffset val="100"/>
        <c:noMultiLvlLbl val="0"/>
      </c:catAx>
      <c:valAx>
        <c:axId val="199813808"/>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9981302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f7.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87.7</c:v>
                </c:pt>
                <c:pt idx="1">
                  <c:v/>
                </c:pt>
                <c:pt idx="2">
                  <c:v>84.2</c:v>
                </c:pt>
                <c:pt idx="3">
                  <c:v>91.4</c:v>
                </c:pt>
                <c:pt idx="4">
                  <c:v/>
                </c:pt>
                <c:pt idx="5">
                  <c:v>89.0</c:v>
                </c:pt>
                <c:pt idx="6">
                  <c:v>90.8</c:v>
                </c:pt>
                <c:pt idx="7">
                  <c:v>91.0</c:v>
                </c:pt>
                <c:pt idx="8">
                  <c:v>79.6</c:v>
                </c:pt>
                <c:pt idx="9">
                  <c:v/>
                </c:pt>
                <c:pt idx="10">
                  <c:v>84.1</c:v>
                </c:pt>
                <c:pt idx="11">
                  <c:v>86.7</c:v>
                </c:pt>
                <c:pt idx="12">
                  <c:v>90.0</c:v>
                </c:pt>
              </c:numCache>
            </c:numRef>
          </c:val>
        </c:ser>
        <c:dLbls>
          <c:showLegendKey val="0"/>
          <c:showVal val="0"/>
          <c:showCatName val="0"/>
          <c:showSerName val="0"/>
          <c:showPercent val="0"/>
          <c:showBubbleSize val="0"/>
        </c:dLbls>
        <c:gapWidth val="31"/>
        <c:overlap val="100"/>
        <c:axId val="199813024"/>
        <c:axId val="199813808"/>
      </c:barChart>
      <c:catAx>
        <c:axId val="199813024"/>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99813808"/>
        <c:crosses val="autoZero"/>
        <c:auto val="1"/>
        <c:lblAlgn val="ctr"/>
        <c:lblOffset val="100"/>
        <c:noMultiLvlLbl val="0"/>
      </c:catAx>
      <c:valAx>
        <c:axId val="199813808"/>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9981302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f8.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79.6</c:v>
                </c:pt>
                <c:pt idx="1">
                  <c:v/>
                </c:pt>
                <c:pt idx="2">
                  <c:v>74.9</c:v>
                </c:pt>
                <c:pt idx="3">
                  <c:v>84.3</c:v>
                </c:pt>
                <c:pt idx="4">
                  <c:v/>
                </c:pt>
                <c:pt idx="5">
                  <c:v>82.2</c:v>
                </c:pt>
                <c:pt idx="6">
                  <c:v>79.5</c:v>
                </c:pt>
                <c:pt idx="7">
                  <c:v>81.4</c:v>
                </c:pt>
                <c:pt idx="8">
                  <c:v>74.7</c:v>
                </c:pt>
                <c:pt idx="9">
                  <c:v/>
                </c:pt>
                <c:pt idx="10">
                  <c:v>76.3</c:v>
                </c:pt>
                <c:pt idx="11">
                  <c:v>80.8</c:v>
                </c:pt>
                <c:pt idx="12">
                  <c:v>81.2</c:v>
                </c:pt>
              </c:numCache>
            </c:numRef>
          </c:val>
        </c:ser>
        <c:dLbls>
          <c:showLegendKey val="0"/>
          <c:showVal val="0"/>
          <c:showCatName val="0"/>
          <c:showSerName val="0"/>
          <c:showPercent val="0"/>
          <c:showBubbleSize val="0"/>
        </c:dLbls>
        <c:gapWidth val="31"/>
        <c:overlap val="100"/>
        <c:axId val="199813024"/>
        <c:axId val="199813808"/>
      </c:barChart>
      <c:catAx>
        <c:axId val="199813024"/>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99813808"/>
        <c:crosses val="autoZero"/>
        <c:auto val="1"/>
        <c:lblAlgn val="ctr"/>
        <c:lblOffset val="100"/>
        <c:noMultiLvlLbl val="0"/>
      </c:catAx>
      <c:valAx>
        <c:axId val="199813808"/>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9981302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f9.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90.5</c:v>
                </c:pt>
                <c:pt idx="1">
                  <c:v/>
                </c:pt>
                <c:pt idx="2">
                  <c:v>88.6</c:v>
                </c:pt>
                <c:pt idx="3">
                  <c:v>93.0</c:v>
                </c:pt>
                <c:pt idx="4">
                  <c:v/>
                </c:pt>
                <c:pt idx="5">
                  <c:v>90.0</c:v>
                </c:pt>
                <c:pt idx="6">
                  <c:v>91.1</c:v>
                </c:pt>
                <c:pt idx="7">
                  <c:v>94.5</c:v>
                </c:pt>
                <c:pt idx="8">
                  <c:v>87.9</c:v>
                </c:pt>
                <c:pt idx="9">
                  <c:v/>
                </c:pt>
                <c:pt idx="10">
                  <c:v>87.4</c:v>
                </c:pt>
                <c:pt idx="11">
                  <c:v>86.7</c:v>
                </c:pt>
                <c:pt idx="12">
                  <c:v>94.2</c:v>
                </c:pt>
              </c:numCache>
            </c:numRef>
          </c:val>
        </c:ser>
        <c:dLbls>
          <c:showLegendKey val="0"/>
          <c:showVal val="0"/>
          <c:showCatName val="0"/>
          <c:showSerName val="0"/>
          <c:showPercent val="0"/>
          <c:showBubbleSize val="0"/>
        </c:dLbls>
        <c:gapWidth val="31"/>
        <c:overlap val="100"/>
        <c:axId val="199813024"/>
        <c:axId val="199813808"/>
      </c:barChart>
      <c:catAx>
        <c:axId val="199813024"/>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99813808"/>
        <c:crosses val="autoZero"/>
        <c:auto val="1"/>
        <c:lblAlgn val="ctr"/>
        <c:lblOffset val="100"/>
        <c:noMultiLvlLbl val="0"/>
      </c:catAx>
      <c:valAx>
        <c:axId val="199813808"/>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9981302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fa.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62.3</c:v>
                </c:pt>
                <c:pt idx="1">
                  <c:v/>
                </c:pt>
                <c:pt idx="2">
                  <c:v>56.7</c:v>
                </c:pt>
                <c:pt idx="3">
                  <c:v>68.4</c:v>
                </c:pt>
                <c:pt idx="4">
                  <c:v/>
                </c:pt>
                <c:pt idx="5">
                  <c:v>66.8</c:v>
                </c:pt>
                <c:pt idx="6">
                  <c:v>68.1</c:v>
                </c:pt>
                <c:pt idx="7">
                  <c:v>58.4</c:v>
                </c:pt>
                <c:pt idx="8">
                  <c:v>56.5</c:v>
                </c:pt>
                <c:pt idx="9">
                  <c:v/>
                </c:pt>
                <c:pt idx="10">
                  <c:v>62.0</c:v>
                </c:pt>
                <c:pt idx="11">
                  <c:v>58.1</c:v>
                </c:pt>
                <c:pt idx="12">
                  <c:v>64.8</c:v>
                </c:pt>
              </c:numCache>
            </c:numRef>
          </c:val>
        </c:ser>
        <c:dLbls>
          <c:showLegendKey val="0"/>
          <c:showVal val="0"/>
          <c:showCatName val="0"/>
          <c:showSerName val="0"/>
          <c:showPercent val="0"/>
          <c:showBubbleSize val="0"/>
        </c:dLbls>
        <c:gapWidth val="31"/>
        <c:overlap val="100"/>
        <c:axId val="199813024"/>
        <c:axId val="199813808"/>
      </c:barChart>
      <c:catAx>
        <c:axId val="199813024"/>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99813808"/>
        <c:crosses val="autoZero"/>
        <c:auto val="1"/>
        <c:lblAlgn val="ctr"/>
        <c:lblOffset val="100"/>
        <c:noMultiLvlLbl val="0"/>
      </c:catAx>
      <c:valAx>
        <c:axId val="199813808"/>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9981302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fb.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68.4</c:v>
                </c:pt>
                <c:pt idx="1">
                  <c:v/>
                </c:pt>
                <c:pt idx="2">
                  <c:v>63.4</c:v>
                </c:pt>
                <c:pt idx="3">
                  <c:v>73.6</c:v>
                </c:pt>
                <c:pt idx="4">
                  <c:v/>
                </c:pt>
                <c:pt idx="5">
                  <c:v>74.8</c:v>
                </c:pt>
                <c:pt idx="6">
                  <c:v>74.4</c:v>
                </c:pt>
                <c:pt idx="7">
                  <c:v>67.2</c:v>
                </c:pt>
                <c:pt idx="8">
                  <c:v>56.4</c:v>
                </c:pt>
                <c:pt idx="9">
                  <c:v/>
                </c:pt>
                <c:pt idx="10">
                  <c:v>67.7</c:v>
                </c:pt>
                <c:pt idx="11">
                  <c:v>66.8</c:v>
                </c:pt>
                <c:pt idx="12">
                  <c:v>69.5</c:v>
                </c:pt>
              </c:numCache>
            </c:numRef>
          </c:val>
        </c:ser>
        <c:dLbls>
          <c:showLegendKey val="0"/>
          <c:showVal val="0"/>
          <c:showCatName val="0"/>
          <c:showSerName val="0"/>
          <c:showPercent val="0"/>
          <c:showBubbleSize val="0"/>
        </c:dLbls>
        <c:gapWidth val="31"/>
        <c:overlap val="100"/>
        <c:axId val="199813024"/>
        <c:axId val="199813808"/>
      </c:barChart>
      <c:catAx>
        <c:axId val="199813024"/>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99813808"/>
        <c:crosses val="autoZero"/>
        <c:auto val="1"/>
        <c:lblAlgn val="ctr"/>
        <c:lblOffset val="100"/>
        <c:noMultiLvlLbl val="0"/>
      </c:catAx>
      <c:valAx>
        <c:axId val="199813808"/>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9981302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fc.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40.9</c:v>
                </c:pt>
                <c:pt idx="1">
                  <c:v/>
                </c:pt>
                <c:pt idx="2">
                  <c:v>36.8</c:v>
                </c:pt>
                <c:pt idx="3">
                  <c:v>45.2</c:v>
                </c:pt>
                <c:pt idx="4">
                  <c:v/>
                </c:pt>
                <c:pt idx="5">
                  <c:v>53.2</c:v>
                </c:pt>
                <c:pt idx="6">
                  <c:v>41.5</c:v>
                </c:pt>
                <c:pt idx="7">
                  <c:v>35.6</c:v>
                </c:pt>
                <c:pt idx="8">
                  <c:v>31.5</c:v>
                </c:pt>
                <c:pt idx="9">
                  <c:v/>
                </c:pt>
                <c:pt idx="10">
                  <c:v>39.0</c:v>
                </c:pt>
                <c:pt idx="11">
                  <c:v>37.1</c:v>
                </c:pt>
                <c:pt idx="12">
                  <c:v>43.6</c:v>
                </c:pt>
              </c:numCache>
            </c:numRef>
          </c:val>
        </c:ser>
        <c:dLbls>
          <c:showLegendKey val="0"/>
          <c:showVal val="0"/>
          <c:showCatName val="0"/>
          <c:showSerName val="0"/>
          <c:showPercent val="0"/>
          <c:showBubbleSize val="0"/>
        </c:dLbls>
        <c:gapWidth val="31"/>
        <c:overlap val="100"/>
        <c:axId val="199813024"/>
        <c:axId val="199813808"/>
      </c:barChart>
      <c:catAx>
        <c:axId val="199813024"/>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99813808"/>
        <c:crosses val="autoZero"/>
        <c:auto val="1"/>
        <c:lblAlgn val="ctr"/>
        <c:lblOffset val="100"/>
        <c:noMultiLvlLbl val="0"/>
      </c:catAx>
      <c:valAx>
        <c:axId val="199813808"/>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9981302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fd.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78.6</c:v>
                </c:pt>
                <c:pt idx="1">
                  <c:v/>
                </c:pt>
                <c:pt idx="2">
                  <c:v>74.5</c:v>
                </c:pt>
                <c:pt idx="3">
                  <c:v>83.2</c:v>
                </c:pt>
                <c:pt idx="4">
                  <c:v/>
                </c:pt>
                <c:pt idx="5">
                  <c:v>81.3</c:v>
                </c:pt>
                <c:pt idx="6">
                  <c:v>79.8</c:v>
                </c:pt>
                <c:pt idx="7">
                  <c:v>81.0</c:v>
                </c:pt>
                <c:pt idx="8">
                  <c:v>73.4</c:v>
                </c:pt>
                <c:pt idx="9">
                  <c:v/>
                </c:pt>
                <c:pt idx="10">
                  <c:v>76.3</c:v>
                </c:pt>
                <c:pt idx="11">
                  <c:v>72.4</c:v>
                </c:pt>
                <c:pt idx="12">
                  <c:v>82.1</c:v>
                </c:pt>
              </c:numCache>
            </c:numRef>
          </c:val>
        </c:ser>
        <c:dLbls>
          <c:showLegendKey val="0"/>
          <c:showVal val="0"/>
          <c:showCatName val="0"/>
          <c:showSerName val="0"/>
          <c:showPercent val="0"/>
          <c:showBubbleSize val="0"/>
        </c:dLbls>
        <c:gapWidth val="31"/>
        <c:overlap val="100"/>
        <c:axId val="199813024"/>
        <c:axId val="199813808"/>
      </c:barChart>
      <c:catAx>
        <c:axId val="199813024"/>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99813808"/>
        <c:crosses val="autoZero"/>
        <c:auto val="1"/>
        <c:lblAlgn val="ctr"/>
        <c:lblOffset val="100"/>
        <c:noMultiLvlLbl val="0"/>
      </c:catAx>
      <c:valAx>
        <c:axId val="199813808"/>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9981302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fe.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67.6</c:v>
                </c:pt>
                <c:pt idx="1">
                  <c:v/>
                </c:pt>
                <c:pt idx="2">
                  <c:v>69.1</c:v>
                </c:pt>
                <c:pt idx="3">
                  <c:v>66.2</c:v>
                </c:pt>
                <c:pt idx="4">
                  <c:v/>
                </c:pt>
                <c:pt idx="5">
                  <c:v>63.2</c:v>
                </c:pt>
                <c:pt idx="6">
                  <c:v>70.1</c:v>
                </c:pt>
                <c:pt idx="7">
                  <c:v>71.6</c:v>
                </c:pt>
                <c:pt idx="8">
                  <c:v>66.7</c:v>
                </c:pt>
                <c:pt idx="9">
                  <c:v/>
                </c:pt>
                <c:pt idx="10">
                  <c:v>56.4</c:v>
                </c:pt>
                <c:pt idx="11">
                  <c:v>61.3</c:v>
                </c:pt>
                <c:pt idx="12">
                  <c:v>76.1</c:v>
                </c:pt>
              </c:numCache>
            </c:numRef>
          </c:val>
        </c:ser>
        <c:dLbls>
          <c:showLegendKey val="0"/>
          <c:showVal val="0"/>
          <c:showCatName val="0"/>
          <c:showSerName val="0"/>
          <c:showPercent val="0"/>
          <c:showBubbleSize val="0"/>
        </c:dLbls>
        <c:gapWidth val="31"/>
        <c:overlap val="100"/>
        <c:axId val="199813024"/>
        <c:axId val="199813808"/>
      </c:barChart>
      <c:catAx>
        <c:axId val="199813024"/>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99813808"/>
        <c:crosses val="autoZero"/>
        <c:auto val="1"/>
        <c:lblAlgn val="ctr"/>
        <c:lblOffset val="100"/>
        <c:noMultiLvlLbl val="0"/>
      </c:catAx>
      <c:valAx>
        <c:axId val="199813808"/>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9981302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ff.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57.0</c:v>
                </c:pt>
                <c:pt idx="1">
                  <c:v/>
                </c:pt>
                <c:pt idx="2">
                  <c:v>58.0</c:v>
                </c:pt>
                <c:pt idx="3">
                  <c:v>56.0</c:v>
                </c:pt>
                <c:pt idx="4">
                  <c:v/>
                </c:pt>
                <c:pt idx="5">
                  <c:v>53.1</c:v>
                </c:pt>
                <c:pt idx="6">
                  <c:v>58.9</c:v>
                </c:pt>
                <c:pt idx="7">
                  <c:v>62.2</c:v>
                </c:pt>
                <c:pt idx="8">
                  <c:v>54.9</c:v>
                </c:pt>
                <c:pt idx="9">
                  <c:v/>
                </c:pt>
                <c:pt idx="10">
                  <c:v>47.9</c:v>
                </c:pt>
                <c:pt idx="11">
                  <c:v>51.2</c:v>
                </c:pt>
                <c:pt idx="12">
                  <c:v>63.7</c:v>
                </c:pt>
              </c:numCache>
            </c:numRef>
          </c:val>
        </c:ser>
        <c:dLbls>
          <c:showLegendKey val="0"/>
          <c:showVal val="0"/>
          <c:showCatName val="0"/>
          <c:showSerName val="0"/>
          <c:showPercent val="0"/>
          <c:showBubbleSize val="0"/>
        </c:dLbls>
        <c:gapWidth val="31"/>
        <c:overlap val="100"/>
        <c:axId val="199813024"/>
        <c:axId val="199813808"/>
      </c:barChart>
      <c:catAx>
        <c:axId val="199813024"/>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99813808"/>
        <c:crosses val="autoZero"/>
        <c:auto val="1"/>
        <c:lblAlgn val="ctr"/>
        <c:lblOffset val="100"/>
        <c:noMultiLvlLbl val="0"/>
      </c:catAx>
      <c:valAx>
        <c:axId val="199813808"/>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9981302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slide10.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Carried a Gun,* 1999-2015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*On at least 1 day during the 30 days before the survey</a:t>
            </a:r>
          </a:p>
          <a:p>
            <a:r>
              <a:rPr lang="en-US" sz="900" b="1" baseline="50000" dirty="0">
                <a:solidFill>
                  <a:srgbClr val="FFCC00"/>
                </a:solidFill>
              </a:rPr>
              <a:t>†</a:t>
            </a:r>
            <a:r>
              <a:rPr lang="en-US" sz="1100" dirty="0" smtClean="0">
                <a:solidFill>
                  <a:srgbClr val="FFCC00"/>
                </a:solidFill>
              </a:rPr>
              <a:t>No change 1999-2015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smtClean="0">
                <a:solidFill>
                  <a:srgbClr val="FFCC00"/>
                </a:solidFill>
              </a:rPr>
              <a:t>Note: This graph contains weighted results.</a:t>
            </a:r>
          </a:p>
        </p:txBody>
      </p:sp>
      <p:sp>
        <p:nvSpPr>
          <p:cNvPr id="8" name="TrendFooter1"/>
          <p:cNvSpPr txBox="1"/>
          <p:nvPr/>
        </p:nvSpPr>
        <p:spPr>
          <a:xfrm>
            <a:off x="1752600" y="6493566"/>
            <a:ext cx="7116417" cy="338554"/>
          </a:xfrm>
          <a:prstGeom prst="rect">
            <a:avLst/>
          </a:prstGeom>
          <a:noFill/>
        </p:spPr>
        <p:txBody>
          <a:bodyPr wrap="square" rtlCol="0">
            <a:spAutoFit/>
          </a:bodyPr>
          <a:lstStyle/>
          <a:p>
            <a:pPr algn="r"/>
            <a:r>
              <a:rPr lang="en-US" sz="1600" i="1" dirty="0" smtClean="0"/>
              <a:t>Delaware - YRBS, 1999-2015 - QN14</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00.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Drank Three or More Glasses Per Day of Water,* by Sex,</a:t>
            </a:r>
            <a:r>
              <a:rPr lang="en-US" sz="1800" b="1" dirty="0" smtClean="0">
                <a:solidFill>
                  <a:srgbClr val="FFCC00"/>
                </a:solidFill>
              </a:rPr>
              <a:t> Grade,</a:t>
            </a:r>
            <a:r>
              <a:rPr lang="en-US" sz="1800" b="1" dirty="0" smtClean="0">
                <a:solidFill>
                  <a:srgbClr val="FFCC00"/>
                </a:solidFill>
              </a:rPr>
              <a:t> and Race/Ethnicity,</a:t>
            </a:r>
            <a:r>
              <a:rPr lang="en-US" sz="1700" b="1" baseline="40000" dirty="0">
                <a:solidFill>
                  <a:srgbClr val="FFCC00"/>
                </a:solidFill>
              </a:rPr>
              <a:t>†</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*During the 7 days before the survey</a:t>
            </a:r>
          </a:p>
          <a:p>
            <a:r>
              <a:rPr lang="en-US" sz="900" b="1" baseline="50000" dirty="0">
                <a:solidFill>
                  <a:srgbClr val="FFCC00"/>
                </a:solidFill>
              </a:rPr>
              <a:t>†</a:t>
            </a:r>
            <a:r>
              <a:rPr lang="en-US" sz="1100" dirty="0" smtClean="0">
                <a:solidFill>
                  <a:srgbClr val="FFCC00"/>
                </a:solidFill>
              </a:rPr>
              <a:t>W &gt; B, W &gt; H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YRBS, 2015 - QNWATER3</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1.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Carried a Weapon on School Property,* by Sex,</a:t>
            </a:r>
            <a:r>
              <a:rPr lang="en-US" sz="1700" b="1" baseline="40000" dirty="0">
                <a:solidFill>
                  <a:srgbClr val="FFCC00"/>
                </a:solidFill>
              </a:rPr>
              <a:t>†</a:t>
            </a:r>
            <a:r>
              <a:rPr lang="en-US" sz="1800" b="1" dirty="0" smtClean="0">
                <a:solidFill>
                  <a:srgbClr val="FFCC00"/>
                </a:solidFill>
              </a:rPr>
              <a:t> Grade,</a:t>
            </a:r>
            <a:r>
              <a:rPr lang="en-US" sz="1700" b="1" baseline="40000" dirty="0">
                <a:solidFill>
                  <a:srgbClr val="FFCC00"/>
                </a:solidFill>
              </a:rPr>
              <a:t>†</a:t>
            </a:r>
            <a:r>
              <a:rPr lang="en-US" sz="1800" b="1" dirty="0" smtClean="0">
                <a:solidFill>
                  <a:srgbClr val="FFCC00"/>
                </a:solidFill>
              </a:rPr>
              <a:t> and Race/Ethnicity,</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*Such as a gun, knife, or club on at least 1 day during the 30 days before the survey</a:t>
            </a:r>
          </a:p>
          <a:p>
            <a:r>
              <a:rPr lang="en-US" sz="900" b="1" baseline="50000" dirty="0">
                <a:solidFill>
                  <a:srgbClr val="FFCC00"/>
                </a:solidFill>
              </a:rPr>
              <a:t>†</a:t>
            </a:r>
            <a:r>
              <a:rPr lang="en-US" sz="1100" dirty="0" smtClean="0">
                <a:solidFill>
                  <a:srgbClr val="FFCC00"/>
                </a:solidFill>
              </a:rPr>
              <a:t>M &gt; F; 10th &gt; 11th, 12th &gt; 11th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YRBS, 2015 - QN15</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2.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Carried a Weapon on School Property,* 1999-2015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*Such as a gun, knife, or club on at least 1 day during the 30 days before the survey</a:t>
            </a:r>
          </a:p>
          <a:p>
            <a:r>
              <a:rPr lang="en-US" sz="900" b="1" baseline="50000" dirty="0">
                <a:solidFill>
                  <a:srgbClr val="FFCC00"/>
                </a:solidFill>
              </a:rPr>
              <a:t>†</a:t>
            </a:r>
            <a:r>
              <a:rPr lang="en-US" sz="1100" dirty="0" smtClean="0">
                <a:solidFill>
                  <a:srgbClr val="FFCC00"/>
                </a:solidFill>
              </a:rPr>
              <a:t>Decreased 1999-2015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smtClean="0">
                <a:solidFill>
                  <a:srgbClr val="FFCC00"/>
                </a:solidFill>
              </a:rPr>
              <a:t>Note: This graph contains weighted results.</a:t>
            </a:r>
          </a:p>
        </p:txBody>
      </p:sp>
      <p:sp>
        <p:nvSpPr>
          <p:cNvPr id="8" name="TrendFooter1"/>
          <p:cNvSpPr txBox="1"/>
          <p:nvPr/>
        </p:nvSpPr>
        <p:spPr>
          <a:xfrm>
            <a:off x="1752600" y="6493566"/>
            <a:ext cx="7116417" cy="338554"/>
          </a:xfrm>
          <a:prstGeom prst="rect">
            <a:avLst/>
          </a:prstGeom>
          <a:noFill/>
        </p:spPr>
        <p:txBody>
          <a:bodyPr wrap="square" rtlCol="0">
            <a:spAutoFit/>
          </a:bodyPr>
          <a:lstStyle/>
          <a:p>
            <a:pPr algn="r"/>
            <a:r>
              <a:rPr lang="en-US" sz="1600" i="1" dirty="0" smtClean="0"/>
              <a:t>Delaware - YRBS, 1999-2015 - QN15</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3.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Did Not Go to School Because They Felt Unsafe at School or on Their Way to or from School,* by Sex,</a:t>
            </a:r>
            <a:r>
              <a:rPr lang="en-US" sz="1700" b="1" baseline="40000" dirty="0">
                <a:solidFill>
                  <a:srgbClr val="FFCC00"/>
                </a:solidFill>
              </a:rPr>
              <a:t>†</a:t>
            </a:r>
            <a:r>
              <a:rPr lang="en-US" sz="1800" b="1" dirty="0" smtClean="0">
                <a:solidFill>
                  <a:srgbClr val="FFCC00"/>
                </a:solidFill>
              </a:rPr>
              <a:t> Grade,</a:t>
            </a:r>
            <a:r>
              <a:rPr lang="en-US" sz="1800" b="1" dirty="0" smtClean="0">
                <a:solidFill>
                  <a:srgbClr val="FFCC00"/>
                </a:solidFill>
              </a:rPr>
              <a:t> and Race/Ethnicity,</a:t>
            </a:r>
            <a:r>
              <a:rPr lang="en-US" sz="1700" b="1" baseline="40000" dirty="0">
                <a:solidFill>
                  <a:srgbClr val="FFCC00"/>
                </a:solidFill>
              </a:rPr>
              <a:t>†</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*On at least 1 day during the 30 days before the survey</a:t>
            </a:r>
          </a:p>
          <a:p>
            <a:r>
              <a:rPr lang="en-US" sz="900" b="1" baseline="50000" dirty="0">
                <a:solidFill>
                  <a:srgbClr val="FFCC00"/>
                </a:solidFill>
              </a:rPr>
              <a:t>†</a:t>
            </a:r>
            <a:r>
              <a:rPr lang="en-US" sz="1100" dirty="0" smtClean="0">
                <a:solidFill>
                  <a:srgbClr val="FFCC00"/>
                </a:solidFill>
              </a:rPr>
              <a:t>M &gt; F; H &gt; W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YRBS, 2015 - QN16</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4.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Did Not Go to School Because They Felt Unsafe at School or on Their Way to or from School,* 1999-2015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*On at least 1 day during the 30 days before the survey</a:t>
            </a:r>
          </a:p>
          <a:p>
            <a:r>
              <a:rPr lang="en-US" sz="900" b="1" baseline="50000" dirty="0">
                <a:solidFill>
                  <a:srgbClr val="FFCC00"/>
                </a:solidFill>
              </a:rPr>
              <a:t>†</a:t>
            </a:r>
            <a:r>
              <a:rPr lang="en-US" sz="1100" dirty="0" smtClean="0">
                <a:solidFill>
                  <a:srgbClr val="FFCC00"/>
                </a:solidFill>
              </a:rPr>
              <a:t>Decreased 1999-2015, decreased 1999-2003, no change 2003-2015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smtClean="0">
                <a:solidFill>
                  <a:srgbClr val="FFCC00"/>
                </a:solidFill>
              </a:rPr>
              <a:t>Note: This graph contains weighted results.</a:t>
            </a:r>
          </a:p>
        </p:txBody>
      </p:sp>
      <p:sp>
        <p:nvSpPr>
          <p:cNvPr id="8" name="TrendFooter1"/>
          <p:cNvSpPr txBox="1"/>
          <p:nvPr/>
        </p:nvSpPr>
        <p:spPr>
          <a:xfrm>
            <a:off x="1752600" y="6493566"/>
            <a:ext cx="7116417" cy="338554"/>
          </a:xfrm>
          <a:prstGeom prst="rect">
            <a:avLst/>
          </a:prstGeom>
          <a:noFill/>
        </p:spPr>
        <p:txBody>
          <a:bodyPr wrap="square" rtlCol="0">
            <a:spAutoFit/>
          </a:bodyPr>
          <a:lstStyle/>
          <a:p>
            <a:pPr algn="r"/>
            <a:r>
              <a:rPr lang="en-US" sz="1600" i="1" dirty="0" smtClean="0"/>
              <a:t>Delaware - YRBS, 1999-2015 - QN16</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5.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Were Threatened or Injured with a Weapon on School Property,* by Sex,</a:t>
            </a:r>
            <a:r>
              <a:rPr lang="en-US" sz="1700" b="1" baseline="40000" dirty="0">
                <a:solidFill>
                  <a:srgbClr val="FFCC00"/>
                </a:solidFill>
              </a:rPr>
              <a:t>†</a:t>
            </a:r>
            <a:r>
              <a:rPr lang="en-US" sz="1800" b="1" dirty="0" smtClean="0">
                <a:solidFill>
                  <a:srgbClr val="FFCC00"/>
                </a:solidFill>
              </a:rPr>
              <a:t> Grade,</a:t>
            </a:r>
            <a:r>
              <a:rPr lang="en-US" sz="1800" b="1" dirty="0" smtClean="0">
                <a:solidFill>
                  <a:srgbClr val="FFCC00"/>
                </a:solidFill>
              </a:rPr>
              <a:t> and Race/Ethnicity,</a:t>
            </a:r>
            <a:r>
              <a:rPr lang="en-US" sz="1700" b="1" baseline="40000" dirty="0">
                <a:solidFill>
                  <a:srgbClr val="FFCC00"/>
                </a:solidFill>
              </a:rPr>
              <a:t>†</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*Such as a gun, knife, or club one or more times during the 12 months before the survey</a:t>
            </a:r>
          </a:p>
          <a:p>
            <a:r>
              <a:rPr lang="en-US" sz="900" b="1" baseline="50000" dirty="0">
                <a:solidFill>
                  <a:srgbClr val="FFCC00"/>
                </a:solidFill>
              </a:rPr>
              <a:t>†</a:t>
            </a:r>
            <a:r>
              <a:rPr lang="en-US" sz="1100" dirty="0" smtClean="0">
                <a:solidFill>
                  <a:srgbClr val="FFCC00"/>
                </a:solidFill>
              </a:rPr>
              <a:t>M &gt; F; H &gt; W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YRBS, 2015 - QN17</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6.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Were Threatened or Injured with a Weapon on School Property,* 1999-2015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*Such as a gun, knife, or club one or more times during the 12 months before the survey</a:t>
            </a:r>
          </a:p>
          <a:p>
            <a:r>
              <a:rPr lang="en-US" sz="900" b="1" baseline="50000" dirty="0">
                <a:solidFill>
                  <a:srgbClr val="FFCC00"/>
                </a:solidFill>
              </a:rPr>
              <a:t>†</a:t>
            </a:r>
            <a:r>
              <a:rPr lang="en-US" sz="1100" dirty="0" smtClean="0">
                <a:solidFill>
                  <a:srgbClr val="FFCC00"/>
                </a:solidFill>
              </a:rPr>
              <a:t>Decreased 1999-2015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smtClean="0">
                <a:solidFill>
                  <a:srgbClr val="FFCC00"/>
                </a:solidFill>
              </a:rPr>
              <a:t>Note: This graph contains weighted results.</a:t>
            </a:r>
          </a:p>
        </p:txBody>
      </p:sp>
      <p:sp>
        <p:nvSpPr>
          <p:cNvPr id="8" name="TrendFooter1"/>
          <p:cNvSpPr txBox="1"/>
          <p:nvPr/>
        </p:nvSpPr>
        <p:spPr>
          <a:xfrm>
            <a:off x="1752600" y="6493566"/>
            <a:ext cx="7116417" cy="338554"/>
          </a:xfrm>
          <a:prstGeom prst="rect">
            <a:avLst/>
          </a:prstGeom>
          <a:noFill/>
        </p:spPr>
        <p:txBody>
          <a:bodyPr wrap="square" rtlCol="0">
            <a:spAutoFit/>
          </a:bodyPr>
          <a:lstStyle/>
          <a:p>
            <a:pPr algn="r"/>
            <a:r>
              <a:rPr lang="en-US" sz="1600" i="1" dirty="0" smtClean="0"/>
              <a:t>Delaware - YRBS, 1999-2015 - QN17</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7.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Were in a Physical Fight,* by Sex,</a:t>
            </a:r>
            <a:r>
              <a:rPr lang="en-US" sz="1700" b="1" baseline="40000" dirty="0">
                <a:solidFill>
                  <a:srgbClr val="FFCC00"/>
                </a:solidFill>
              </a:rPr>
              <a:t>†</a:t>
            </a:r>
            <a:r>
              <a:rPr lang="en-US" sz="1800" b="1" dirty="0" smtClean="0">
                <a:solidFill>
                  <a:srgbClr val="FFCC00"/>
                </a:solidFill>
              </a:rPr>
              <a:t> Grade,</a:t>
            </a:r>
            <a:r>
              <a:rPr lang="en-US" sz="1700" b="1" baseline="40000" dirty="0">
                <a:solidFill>
                  <a:srgbClr val="FFCC00"/>
                </a:solidFill>
              </a:rPr>
              <a:t>†</a:t>
            </a:r>
            <a:r>
              <a:rPr lang="en-US" sz="1800" b="1" dirty="0" smtClean="0">
                <a:solidFill>
                  <a:srgbClr val="FFCC00"/>
                </a:solidFill>
              </a:rPr>
              <a:t> and Race/Ethnicity,</a:t>
            </a:r>
            <a:r>
              <a:rPr lang="en-US" sz="1700" b="1" baseline="40000" dirty="0">
                <a:solidFill>
                  <a:srgbClr val="FFCC00"/>
                </a:solidFill>
              </a:rPr>
              <a:t>†</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*One or more times during the 12 months before the survey</a:t>
            </a:r>
          </a:p>
          <a:p>
            <a:r>
              <a:rPr lang="en-US" sz="900" b="1" baseline="50000" dirty="0">
                <a:solidFill>
                  <a:srgbClr val="FFCC00"/>
                </a:solidFill>
              </a:rPr>
              <a:t>†</a:t>
            </a:r>
            <a:r>
              <a:rPr lang="en-US" sz="1100" dirty="0" smtClean="0">
                <a:solidFill>
                  <a:srgbClr val="FFCC00"/>
                </a:solidFill>
              </a:rPr>
              <a:t>M &gt; F; 9th &gt; 11th; B &gt; W, H &gt; W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YRBS, 2015 - QN18</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8.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Were in a Physical Fight,* 1999-2015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*One or more times during the 12 months before the survey</a:t>
            </a:r>
          </a:p>
          <a:p>
            <a:r>
              <a:rPr lang="en-US" sz="900" b="1" baseline="50000" dirty="0">
                <a:solidFill>
                  <a:srgbClr val="FFCC00"/>
                </a:solidFill>
              </a:rPr>
              <a:t>†</a:t>
            </a:r>
            <a:r>
              <a:rPr lang="en-US" sz="1100" dirty="0" smtClean="0">
                <a:solidFill>
                  <a:srgbClr val="FFCC00"/>
                </a:solidFill>
              </a:rPr>
              <a:t>Decreased 1999-2015, decreased 1999-2011, decreased 2011-2015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smtClean="0">
                <a:solidFill>
                  <a:srgbClr val="FFCC00"/>
                </a:solidFill>
              </a:rPr>
              <a:t>Note: This graph contains weighted results.</a:t>
            </a:r>
          </a:p>
        </p:txBody>
      </p:sp>
      <p:sp>
        <p:nvSpPr>
          <p:cNvPr id="8" name="TrendFooter1"/>
          <p:cNvSpPr txBox="1"/>
          <p:nvPr/>
        </p:nvSpPr>
        <p:spPr>
          <a:xfrm>
            <a:off x="1752600" y="6493566"/>
            <a:ext cx="7116417" cy="338554"/>
          </a:xfrm>
          <a:prstGeom prst="rect">
            <a:avLst/>
          </a:prstGeom>
          <a:noFill/>
        </p:spPr>
        <p:txBody>
          <a:bodyPr wrap="square" rtlCol="0">
            <a:spAutoFit/>
          </a:bodyPr>
          <a:lstStyle/>
          <a:p>
            <a:pPr algn="r"/>
            <a:r>
              <a:rPr lang="en-US" sz="1600" i="1" dirty="0" smtClean="0"/>
              <a:t>Delaware - YRBS, 1999-2015 - QN18</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9.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Were Injured in a Physical Fight,* by Sex,</a:t>
            </a:r>
            <a:r>
              <a:rPr lang="en-US" sz="1700" b="1" baseline="40000" dirty="0">
                <a:solidFill>
                  <a:srgbClr val="FFCC00"/>
                </a:solidFill>
              </a:rPr>
              <a:t>†</a:t>
            </a:r>
            <a:r>
              <a:rPr lang="en-US" sz="1800" b="1" dirty="0" smtClean="0">
                <a:solidFill>
                  <a:srgbClr val="FFCC00"/>
                </a:solidFill>
              </a:rPr>
              <a:t> Grade,</a:t>
            </a:r>
            <a:r>
              <a:rPr lang="en-US" sz="1700" b="1" baseline="40000" dirty="0">
                <a:solidFill>
                  <a:srgbClr val="FFCC00"/>
                </a:solidFill>
              </a:rPr>
              <a:t>†</a:t>
            </a:r>
            <a:r>
              <a:rPr lang="en-US" sz="1800" b="1" dirty="0" smtClean="0">
                <a:solidFill>
                  <a:srgbClr val="FFCC00"/>
                </a:solidFill>
              </a:rPr>
              <a:t> and Race/Ethnicity,</a:t>
            </a:r>
            <a:r>
              <a:rPr lang="en-US" sz="1700" b="1" baseline="40000" dirty="0">
                <a:solidFill>
                  <a:srgbClr val="FFCC00"/>
                </a:solidFill>
              </a:rPr>
              <a:t>†</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*One or more times during the 12 months before the survey; injuries had to be treated by a doctor or nurse </a:t>
            </a:r>
          </a:p>
          <a:p>
            <a:r>
              <a:rPr lang="en-US" sz="900" b="1" baseline="50000" dirty="0">
                <a:solidFill>
                  <a:srgbClr val="FFCC00"/>
                </a:solidFill>
              </a:rPr>
              <a:t>†</a:t>
            </a:r>
            <a:r>
              <a:rPr lang="en-US" sz="1100" dirty="0" smtClean="0">
                <a:solidFill>
                  <a:srgbClr val="FFCC00"/>
                </a:solidFill>
              </a:rPr>
              <a:t>M &gt; F; 9th &gt; 11th, 10th &gt; 11th; B &gt; W, H &gt; W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YRBS, 2015 - QN19</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a.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Were Injured in a Physical Fight,* 1999-2015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*One or more times during the 12 months before the survey; injuries had to be treated by a doctor or nurse </a:t>
            </a:r>
          </a:p>
          <a:p>
            <a:r>
              <a:rPr lang="en-US" sz="900" b="1" baseline="50000" dirty="0">
                <a:solidFill>
                  <a:srgbClr val="FFCC00"/>
                </a:solidFill>
              </a:rPr>
              <a:t>†</a:t>
            </a:r>
            <a:r>
              <a:rPr lang="en-US" sz="1100" dirty="0" smtClean="0">
                <a:solidFill>
                  <a:srgbClr val="FFCC00"/>
                </a:solidFill>
              </a:rPr>
              <a:t>No change 1999-2015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smtClean="0">
                <a:solidFill>
                  <a:srgbClr val="FFCC00"/>
                </a:solidFill>
              </a:rPr>
              <a:t>Note: This graph contains weighted results.</a:t>
            </a:r>
          </a:p>
        </p:txBody>
      </p:sp>
      <p:sp>
        <p:nvSpPr>
          <p:cNvPr id="8" name="TrendFooter1"/>
          <p:cNvSpPr txBox="1"/>
          <p:nvPr/>
        </p:nvSpPr>
        <p:spPr>
          <a:xfrm>
            <a:off x="1752600" y="6493566"/>
            <a:ext cx="7116417" cy="338554"/>
          </a:xfrm>
          <a:prstGeom prst="rect">
            <a:avLst/>
          </a:prstGeom>
          <a:noFill/>
        </p:spPr>
        <p:txBody>
          <a:bodyPr wrap="square" rtlCol="0">
            <a:spAutoFit/>
          </a:bodyPr>
          <a:lstStyle/>
          <a:p>
            <a:pPr algn="r"/>
            <a:r>
              <a:rPr lang="en-US" sz="1600" i="1" dirty="0" smtClean="0"/>
              <a:t>Delaware - YRBS, 1999-2015 - QN19</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b.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Were in a Physical Fight on School Property,* by Sex,</a:t>
            </a:r>
            <a:r>
              <a:rPr lang="en-US" sz="1700" b="1" baseline="40000" dirty="0">
                <a:solidFill>
                  <a:srgbClr val="FFCC00"/>
                </a:solidFill>
              </a:rPr>
              <a:t>†</a:t>
            </a:r>
            <a:r>
              <a:rPr lang="en-US" sz="1800" b="1" dirty="0" smtClean="0">
                <a:solidFill>
                  <a:srgbClr val="FFCC00"/>
                </a:solidFill>
              </a:rPr>
              <a:t> Grade,</a:t>
            </a:r>
            <a:r>
              <a:rPr lang="en-US" sz="1700" b="1" baseline="40000" dirty="0">
                <a:solidFill>
                  <a:srgbClr val="FFCC00"/>
                </a:solidFill>
              </a:rPr>
              <a:t>†</a:t>
            </a:r>
            <a:r>
              <a:rPr lang="en-US" sz="1800" b="1" dirty="0" smtClean="0">
                <a:solidFill>
                  <a:srgbClr val="FFCC00"/>
                </a:solidFill>
              </a:rPr>
              <a:t> and Race/Ethnicity,</a:t>
            </a:r>
            <a:r>
              <a:rPr lang="en-US" sz="1700" b="1" baseline="40000" dirty="0">
                <a:solidFill>
                  <a:srgbClr val="FFCC00"/>
                </a:solidFill>
              </a:rPr>
              <a:t>†</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*One or more times during the 12 months before the survey</a:t>
            </a:r>
          </a:p>
          <a:p>
            <a:r>
              <a:rPr lang="en-US" sz="900" b="1" baseline="50000" dirty="0">
                <a:solidFill>
                  <a:srgbClr val="FFCC00"/>
                </a:solidFill>
              </a:rPr>
              <a:t>†</a:t>
            </a:r>
            <a:r>
              <a:rPr lang="en-US" sz="1100" dirty="0" smtClean="0">
                <a:solidFill>
                  <a:srgbClr val="FFCC00"/>
                </a:solidFill>
              </a:rPr>
              <a:t>M &gt; F; 9th &gt; 10th, 9th &gt; 11th; B &gt; W, H &gt; W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YRBS, 2015 - QN20</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c.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Were in a Physical Fight on School Property,* 1999-2015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*One or more times during the 12 months before the survey</a:t>
            </a:r>
          </a:p>
          <a:p>
            <a:r>
              <a:rPr lang="en-US" sz="900" b="1" baseline="50000" dirty="0">
                <a:solidFill>
                  <a:srgbClr val="FFCC00"/>
                </a:solidFill>
              </a:rPr>
              <a:t>†</a:t>
            </a:r>
            <a:r>
              <a:rPr lang="en-US" sz="1100" dirty="0" smtClean="0">
                <a:solidFill>
                  <a:srgbClr val="FFCC00"/>
                </a:solidFill>
              </a:rPr>
              <a:t>Decreased 1999-2015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smtClean="0">
                <a:solidFill>
                  <a:srgbClr val="FFCC00"/>
                </a:solidFill>
              </a:rPr>
              <a:t>Note: This graph contains weighted results.</a:t>
            </a:r>
          </a:p>
        </p:txBody>
      </p:sp>
      <p:sp>
        <p:nvSpPr>
          <p:cNvPr id="8" name="TrendFooter1"/>
          <p:cNvSpPr txBox="1"/>
          <p:nvPr/>
        </p:nvSpPr>
        <p:spPr>
          <a:xfrm>
            <a:off x="1752600" y="6493566"/>
            <a:ext cx="7116417" cy="338554"/>
          </a:xfrm>
          <a:prstGeom prst="rect">
            <a:avLst/>
          </a:prstGeom>
          <a:noFill/>
        </p:spPr>
        <p:txBody>
          <a:bodyPr wrap="square" rtlCol="0">
            <a:spAutoFit/>
          </a:bodyPr>
          <a:lstStyle/>
          <a:p>
            <a:pPr algn="r"/>
            <a:r>
              <a:rPr lang="en-US" sz="1600" i="1" dirty="0" smtClean="0"/>
              <a:t>Delaware - YRBS, 1999-2015 - QN20</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d.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Were Ever Physically Forced to Have Sexual Intercourse,* by Sex,</a:t>
            </a:r>
            <a:r>
              <a:rPr lang="en-US" sz="1700" b="1" baseline="40000" dirty="0">
                <a:solidFill>
                  <a:srgbClr val="FFCC00"/>
                </a:solidFill>
              </a:rPr>
              <a:t>†</a:t>
            </a:r>
            <a:r>
              <a:rPr lang="en-US" sz="1800" b="1" dirty="0" smtClean="0">
                <a:solidFill>
                  <a:srgbClr val="FFCC00"/>
                </a:solidFill>
              </a:rPr>
              <a:t> Grade,</a:t>
            </a:r>
            <a:r>
              <a:rPr lang="en-US" sz="1800" b="1" dirty="0" smtClean="0">
                <a:solidFill>
                  <a:srgbClr val="FFCC00"/>
                </a:solidFill>
              </a:rPr>
              <a:t> and Race/Ethnicity,</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*When they did not want to</a:t>
            </a:r>
          </a:p>
          <a:p>
            <a:r>
              <a:rPr lang="en-US" sz="900" b="1" baseline="50000" dirty="0">
                <a:solidFill>
                  <a:srgbClr val="FFCC00"/>
                </a:solidFill>
              </a:rPr>
              <a:t>†</a:t>
            </a:r>
            <a:r>
              <a:rPr lang="en-US" sz="1100" dirty="0" smtClean="0">
                <a:solidFill>
                  <a:srgbClr val="FFCC00"/>
                </a:solidFill>
              </a:rPr>
              <a:t>F &gt; M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YRBS, 2015 - QN21</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e.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Were Ever Physically Forced to Have Sexual Intercourse,* 2001-2015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*When they did not want to</a:t>
            </a:r>
          </a:p>
          <a:p>
            <a:r>
              <a:rPr lang="en-US" sz="900" b="1" baseline="50000" dirty="0">
                <a:solidFill>
                  <a:srgbClr val="FFCC00"/>
                </a:solidFill>
              </a:rPr>
              <a:t>†</a:t>
            </a:r>
            <a:r>
              <a:rPr lang="en-US" sz="1100" dirty="0" smtClean="0">
                <a:solidFill>
                  <a:srgbClr val="FFCC00"/>
                </a:solidFill>
              </a:rPr>
              <a:t>No change 2001-2015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smtClean="0">
                <a:solidFill>
                  <a:srgbClr val="FFCC00"/>
                </a:solidFill>
              </a:rPr>
              <a:t>Note: This graph contains weighted results.</a:t>
            </a:r>
          </a:p>
        </p:txBody>
      </p:sp>
      <p:sp>
        <p:nvSpPr>
          <p:cNvPr id="8" name="TrendFooter1"/>
          <p:cNvSpPr txBox="1"/>
          <p:nvPr/>
        </p:nvSpPr>
        <p:spPr>
          <a:xfrm>
            <a:off x="1752600" y="6493566"/>
            <a:ext cx="7116417" cy="338554"/>
          </a:xfrm>
          <a:prstGeom prst="rect">
            <a:avLst/>
          </a:prstGeom>
          <a:noFill/>
        </p:spPr>
        <p:txBody>
          <a:bodyPr wrap="square" rtlCol="0">
            <a:spAutoFit/>
          </a:bodyPr>
          <a:lstStyle/>
          <a:p>
            <a:pPr algn="r"/>
            <a:r>
              <a:rPr lang="en-US" sz="1600" i="1" dirty="0" smtClean="0"/>
              <a:t>Delaware - YRBS, 2001-2015 - QN21</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f.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Experienced Physical Dating Violence,* by Sex,</a:t>
            </a:r>
            <a:r>
              <a:rPr lang="en-US" sz="1800" b="1" dirty="0" smtClean="0">
                <a:solidFill>
                  <a:srgbClr val="FFCC00"/>
                </a:solidFill>
              </a:rPr>
              <a:t> Grade,</a:t>
            </a:r>
            <a:r>
              <a:rPr lang="en-US" sz="1700" b="1" baseline="40000" dirty="0">
                <a:solidFill>
                  <a:srgbClr val="FFCC00"/>
                </a:solidFill>
              </a:rPr>
              <a:t>†</a:t>
            </a:r>
            <a:r>
              <a:rPr lang="en-US" sz="1800" b="1" dirty="0" smtClean="0">
                <a:solidFill>
                  <a:srgbClr val="FFCC00"/>
                </a:solidFill>
              </a:rPr>
              <a:t> and Race/Ethnicity,</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*One or more times during the 12 months before the survey, including being hit, slammed into something, or injured with an object or weapon on purpose by someone they were dating or going out with among students who dated or went out with someone during the 12 months before the survey</a:t>
            </a:r>
          </a:p>
          <a:p>
            <a:r>
              <a:rPr lang="en-US" sz="900" b="1" baseline="50000" dirty="0">
                <a:solidFill>
                  <a:srgbClr val="FFCC00"/>
                </a:solidFill>
              </a:rPr>
              <a:t>†</a:t>
            </a:r>
            <a:r>
              <a:rPr lang="en-US" sz="1100" dirty="0" smtClean="0">
                <a:solidFill>
                  <a:srgbClr val="FFCC00"/>
                </a:solidFill>
              </a:rPr>
              <a:t>9th &gt; 11th, 10th &gt; 11th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YRBS, 2015 - QN22</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0.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Experienced Physical Dating Violence,* 2013-2015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*One or more times during the 12 months before the survey, including being hit, slammed into something, or injured with an object or weapon on purpose by someone they were dating or going out with among students who dated or went out with someone during the 12 months before the survey</a:t>
            </a:r>
          </a:p>
          <a:p>
            <a:r>
              <a:rPr lang="en-US" sz="900" b="1" baseline="50000" dirty="0">
                <a:solidFill>
                  <a:srgbClr val="FFCC00"/>
                </a:solidFill>
              </a:rPr>
              <a:t>†</a:t>
            </a:r>
            <a:r>
              <a:rPr lang="en-US" sz="1100" dirty="0" smtClean="0">
                <a:solidFill>
                  <a:srgbClr val="FFCC00"/>
                </a:solidFill>
              </a:rPr>
              <a:t>No change 2013-2015 [Based on linear trend analyses using logistic regression models controlling for sex, race/ethnicity, and grade (p &lt; 0.05).]</a:t>
            </a:r>
          </a:p>
          <a:p>
            <a:r>
              <a:rPr lang="en-US" sz="1100" dirty="0" smtClean="0">
                <a:solidFill>
                  <a:srgbClr val="FFCC00"/>
                </a:solidFill>
              </a:rPr>
              <a:t>Note: This graph contains weighted results.</a:t>
            </a:r>
          </a:p>
        </p:txBody>
      </p:sp>
      <p:sp>
        <p:nvSpPr>
          <p:cNvPr id="8" name="TrendFooter1"/>
          <p:cNvSpPr txBox="1"/>
          <p:nvPr/>
        </p:nvSpPr>
        <p:spPr>
          <a:xfrm>
            <a:off x="1752600" y="6493566"/>
            <a:ext cx="7116417" cy="338554"/>
          </a:xfrm>
          <a:prstGeom prst="rect">
            <a:avLst/>
          </a:prstGeom>
          <a:noFill/>
        </p:spPr>
        <p:txBody>
          <a:bodyPr wrap="square" rtlCol="0">
            <a:spAutoFit/>
          </a:bodyPr>
          <a:lstStyle/>
          <a:p>
            <a:pPr algn="r"/>
            <a:r>
              <a:rPr lang="en-US" sz="1600" i="1" dirty="0" smtClean="0"/>
              <a:t>Delaware - YRBS, 2013-2015 - QN22</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1.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Experienced Sexual Dating Violence,* by Sex,</a:t>
            </a:r>
            <a:r>
              <a:rPr lang="en-US" sz="1700" b="1" baseline="40000" dirty="0">
                <a:solidFill>
                  <a:srgbClr val="FFCC00"/>
                </a:solidFill>
              </a:rPr>
              <a:t>†</a:t>
            </a:r>
            <a:r>
              <a:rPr lang="en-US" sz="1800" b="1" dirty="0" smtClean="0">
                <a:solidFill>
                  <a:srgbClr val="FFCC00"/>
                </a:solidFill>
              </a:rPr>
              <a:t> Grade,</a:t>
            </a:r>
            <a:r>
              <a:rPr lang="en-US" sz="1800" b="1" dirty="0" smtClean="0">
                <a:solidFill>
                  <a:srgbClr val="FFCC00"/>
                </a:solidFill>
              </a:rPr>
              <a:t> and Race/Ethnicity,</a:t>
            </a:r>
            <a:r>
              <a:rPr lang="en-US" sz="1700" b="1" baseline="40000" dirty="0">
                <a:solidFill>
                  <a:srgbClr val="FFCC00"/>
                </a:solidFill>
              </a:rPr>
              <a:t>†</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*One or more times during the 12 months before the survey, including kissing, touching, or being physically forced to have sexual intercourse when they did not want to by someone they were dating or going out with among students who dated or went out with someone during the 12 months before the survey</a:t>
            </a:r>
          </a:p>
          <a:p>
            <a:r>
              <a:rPr lang="en-US" sz="900" b="1" baseline="50000" dirty="0">
                <a:solidFill>
                  <a:srgbClr val="FFCC00"/>
                </a:solidFill>
              </a:rPr>
              <a:t>†</a:t>
            </a:r>
            <a:r>
              <a:rPr lang="en-US" sz="1100" dirty="0" smtClean="0">
                <a:solidFill>
                  <a:srgbClr val="FFCC00"/>
                </a:solidFill>
              </a:rPr>
              <a:t>F &gt; M; H &gt; B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YRBS, 2015 - QN23</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2.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Experienced Sexual Dating Violence,* 2013-2015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*One or more times during the 12 months before the survey, including kissing, touching, or being physically forced to have sexual intercourse when they did not want to by someone they were dating or going out with among students who dated or went out with someone during the 12 months before the survey</a:t>
            </a:r>
          </a:p>
          <a:p>
            <a:r>
              <a:rPr lang="en-US" sz="900" b="1" baseline="50000" dirty="0">
                <a:solidFill>
                  <a:srgbClr val="FFCC00"/>
                </a:solidFill>
              </a:rPr>
              <a:t>†</a:t>
            </a:r>
            <a:r>
              <a:rPr lang="en-US" sz="1100" dirty="0" smtClean="0">
                <a:solidFill>
                  <a:srgbClr val="FFCC00"/>
                </a:solidFill>
              </a:rPr>
              <a:t>No change 2013-2015 [Based on linear trend analyses using logistic regression models controlling for sex, race/ethnicity, and grade (p &lt; 0.05).]</a:t>
            </a:r>
          </a:p>
          <a:p>
            <a:r>
              <a:rPr lang="en-US" sz="1100" dirty="0" smtClean="0">
                <a:solidFill>
                  <a:srgbClr val="FFCC00"/>
                </a:solidFill>
              </a:rPr>
              <a:t>Note: This graph contains weighted results.</a:t>
            </a:r>
          </a:p>
        </p:txBody>
      </p:sp>
      <p:sp>
        <p:nvSpPr>
          <p:cNvPr id="8" name="TrendFooter1"/>
          <p:cNvSpPr txBox="1"/>
          <p:nvPr/>
        </p:nvSpPr>
        <p:spPr>
          <a:xfrm>
            <a:off x="1752600" y="6493566"/>
            <a:ext cx="7116417" cy="338554"/>
          </a:xfrm>
          <a:prstGeom prst="rect">
            <a:avLst/>
          </a:prstGeom>
          <a:noFill/>
        </p:spPr>
        <p:txBody>
          <a:bodyPr wrap="square" rtlCol="0">
            <a:spAutoFit/>
          </a:bodyPr>
          <a:lstStyle/>
          <a:p>
            <a:pPr algn="r"/>
            <a:r>
              <a:rPr lang="en-US" sz="1600" i="1" dirty="0" smtClean="0"/>
              <a:t>Delaware - YRBS, 2013-2015 - QN23</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3.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Were Bullied on School Property,* by Sex,</a:t>
            </a:r>
            <a:r>
              <a:rPr lang="en-US" sz="1700" b="1" baseline="40000" dirty="0">
                <a:solidFill>
                  <a:srgbClr val="FFCC00"/>
                </a:solidFill>
              </a:rPr>
              <a:t>†</a:t>
            </a:r>
            <a:r>
              <a:rPr lang="en-US" sz="1800" b="1" dirty="0" smtClean="0">
                <a:solidFill>
                  <a:srgbClr val="FFCC00"/>
                </a:solidFill>
              </a:rPr>
              <a:t> Grade,</a:t>
            </a:r>
            <a:r>
              <a:rPr lang="en-US" sz="1800" b="1" dirty="0" smtClean="0">
                <a:solidFill>
                  <a:srgbClr val="FFCC00"/>
                </a:solidFill>
              </a:rPr>
              <a:t> and Race/Ethnicity,</a:t>
            </a:r>
            <a:r>
              <a:rPr lang="en-US" sz="1700" b="1" baseline="40000" dirty="0">
                <a:solidFill>
                  <a:srgbClr val="FFCC00"/>
                </a:solidFill>
              </a:rPr>
              <a:t>†</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*During the 12 months before the survey</a:t>
            </a:r>
          </a:p>
          <a:p>
            <a:r>
              <a:rPr lang="en-US" sz="900" b="1" baseline="50000" dirty="0">
                <a:solidFill>
                  <a:srgbClr val="FFCC00"/>
                </a:solidFill>
              </a:rPr>
              <a:t>†</a:t>
            </a:r>
            <a:r>
              <a:rPr lang="en-US" sz="1100" dirty="0" smtClean="0">
                <a:solidFill>
                  <a:srgbClr val="FFCC00"/>
                </a:solidFill>
              </a:rPr>
              <a:t>F &gt; M; W &gt; B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YRBS, 2015 - QN24</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4.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Were Bullied on School Property,* 2009-2015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*During the 12 months before the survey</a:t>
            </a:r>
          </a:p>
          <a:p>
            <a:r>
              <a:rPr lang="en-US" sz="900" b="1" baseline="50000" dirty="0">
                <a:solidFill>
                  <a:srgbClr val="FFCC00"/>
                </a:solidFill>
              </a:rPr>
              <a:t>†</a:t>
            </a:r>
            <a:r>
              <a:rPr lang="en-US" sz="1100" dirty="0" smtClean="0">
                <a:solidFill>
                  <a:srgbClr val="FFCC00"/>
                </a:solidFill>
              </a:rPr>
              <a:t>No change 2009-2015 [Based on linear trend analyses using logistic regression models controlling for sex, race/ethnicity, and grade (p &lt; 0.05).]</a:t>
            </a:r>
          </a:p>
          <a:p>
            <a:r>
              <a:rPr lang="en-US" sz="1100" dirty="0" smtClean="0">
                <a:solidFill>
                  <a:srgbClr val="FFCC00"/>
                </a:solidFill>
              </a:rPr>
              <a:t>Note: This graph contains weighted results.</a:t>
            </a:r>
          </a:p>
        </p:txBody>
      </p:sp>
      <p:sp>
        <p:nvSpPr>
          <p:cNvPr id="8" name="TrendFooter1"/>
          <p:cNvSpPr txBox="1"/>
          <p:nvPr/>
        </p:nvSpPr>
        <p:spPr>
          <a:xfrm>
            <a:off x="1752600" y="6493566"/>
            <a:ext cx="7116417" cy="338554"/>
          </a:xfrm>
          <a:prstGeom prst="rect">
            <a:avLst/>
          </a:prstGeom>
          <a:noFill/>
        </p:spPr>
        <p:txBody>
          <a:bodyPr wrap="square" rtlCol="0">
            <a:spAutoFit/>
          </a:bodyPr>
          <a:lstStyle/>
          <a:p>
            <a:pPr algn="r"/>
            <a:r>
              <a:rPr lang="en-US" sz="1600" i="1" dirty="0" smtClean="0"/>
              <a:t>Delaware - YRBS, 2009-2015 - QN24</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5.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Were Electronically Bullied,* by Sex,</a:t>
            </a:r>
            <a:r>
              <a:rPr lang="en-US" sz="1700" b="1" baseline="40000" dirty="0">
                <a:solidFill>
                  <a:srgbClr val="FFCC00"/>
                </a:solidFill>
              </a:rPr>
              <a:t>†</a:t>
            </a:r>
            <a:r>
              <a:rPr lang="en-US" sz="1800" b="1" dirty="0" smtClean="0">
                <a:solidFill>
                  <a:srgbClr val="FFCC00"/>
                </a:solidFill>
              </a:rPr>
              <a:t> Grade,</a:t>
            </a:r>
            <a:r>
              <a:rPr lang="en-US" sz="1700" b="1" baseline="40000" dirty="0">
                <a:solidFill>
                  <a:srgbClr val="FFCC00"/>
                </a:solidFill>
              </a:rPr>
              <a:t>†</a:t>
            </a:r>
            <a:r>
              <a:rPr lang="en-US" sz="1800" b="1" dirty="0" smtClean="0">
                <a:solidFill>
                  <a:srgbClr val="FFCC00"/>
                </a:solidFill>
              </a:rPr>
              <a:t> and Race/Ethnicity,</a:t>
            </a:r>
            <a:r>
              <a:rPr lang="en-US" sz="1700" b="1" baseline="40000" dirty="0">
                <a:solidFill>
                  <a:srgbClr val="FFCC00"/>
                </a:solidFill>
              </a:rPr>
              <a:t>†</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*Including being bullied through e-mail, chat rooms, instant messaging, websites, or texting during the 12 months before the survey</a:t>
            </a:r>
          </a:p>
          <a:p>
            <a:r>
              <a:rPr lang="en-US" sz="900" b="1" baseline="50000" dirty="0">
                <a:solidFill>
                  <a:srgbClr val="FFCC00"/>
                </a:solidFill>
              </a:rPr>
              <a:t>†</a:t>
            </a:r>
            <a:r>
              <a:rPr lang="en-US" sz="1100" dirty="0" smtClean="0">
                <a:solidFill>
                  <a:srgbClr val="FFCC00"/>
                </a:solidFill>
              </a:rPr>
              <a:t>F &gt; M; 9th &gt; 12th; W &gt; B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YRBS, 2015 - QN25</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6.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Were Electronically Bullied,* 2013-2015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*Including being bullied through e-mail, chat rooms, instant messaging, websites, or texting during the 12 months before the survey</a:t>
            </a:r>
          </a:p>
          <a:p>
            <a:r>
              <a:rPr lang="en-US" sz="900" b="1" baseline="50000" dirty="0">
                <a:solidFill>
                  <a:srgbClr val="FFCC00"/>
                </a:solidFill>
              </a:rPr>
              <a:t>†</a:t>
            </a:r>
            <a:r>
              <a:rPr lang="en-US" sz="1100" dirty="0" smtClean="0">
                <a:solidFill>
                  <a:srgbClr val="FFCC00"/>
                </a:solidFill>
              </a:rPr>
              <a:t>No change 2013-2015 [Based on linear trend analyses using logistic regression models controlling for sex, race/ethnicity, and grade (p &lt; 0.05).]</a:t>
            </a:r>
          </a:p>
          <a:p>
            <a:r>
              <a:rPr lang="en-US" sz="1100" dirty="0" smtClean="0">
                <a:solidFill>
                  <a:srgbClr val="FFCC00"/>
                </a:solidFill>
              </a:rPr>
              <a:t>Note: This graph contains weighted results.</a:t>
            </a:r>
          </a:p>
        </p:txBody>
      </p:sp>
      <p:sp>
        <p:nvSpPr>
          <p:cNvPr id="8" name="TrendFooter1"/>
          <p:cNvSpPr txBox="1"/>
          <p:nvPr/>
        </p:nvSpPr>
        <p:spPr>
          <a:xfrm>
            <a:off x="1752600" y="6493566"/>
            <a:ext cx="7116417" cy="338554"/>
          </a:xfrm>
          <a:prstGeom prst="rect">
            <a:avLst/>
          </a:prstGeom>
          <a:noFill/>
        </p:spPr>
        <p:txBody>
          <a:bodyPr wrap="square" rtlCol="0">
            <a:spAutoFit/>
          </a:bodyPr>
          <a:lstStyle/>
          <a:p>
            <a:pPr algn="r"/>
            <a:r>
              <a:rPr lang="en-US" sz="1600" i="1" dirty="0" smtClean="0"/>
              <a:t>Delaware - YRBS, 2013-2015 - QN25</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7.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Felt Sad or Hopeless,* by Sex,</a:t>
            </a:r>
            <a:r>
              <a:rPr lang="en-US" sz="1700" b="1" baseline="40000" dirty="0">
                <a:solidFill>
                  <a:srgbClr val="FFCC00"/>
                </a:solidFill>
              </a:rPr>
              <a:t>†</a:t>
            </a:r>
            <a:r>
              <a:rPr lang="en-US" sz="1800" b="1" dirty="0" smtClean="0">
                <a:solidFill>
                  <a:srgbClr val="FFCC00"/>
                </a:solidFill>
              </a:rPr>
              <a:t> Grade,</a:t>
            </a:r>
            <a:r>
              <a:rPr lang="en-US" sz="1800" b="1" dirty="0" smtClean="0">
                <a:solidFill>
                  <a:srgbClr val="FFCC00"/>
                </a:solidFill>
              </a:rPr>
              <a:t> and Race/Ethnicity,</a:t>
            </a:r>
            <a:r>
              <a:rPr lang="en-US" sz="1700" b="1" baseline="40000" dirty="0">
                <a:solidFill>
                  <a:srgbClr val="FFCC00"/>
                </a:solidFill>
              </a:rPr>
              <a:t>†</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*Almost every day for 2 or more weeks in a row so that they stopped doing some usual activities during the 12 months before the survey</a:t>
            </a:r>
          </a:p>
          <a:p>
            <a:r>
              <a:rPr lang="en-US" sz="900" b="1" baseline="50000" dirty="0">
                <a:solidFill>
                  <a:srgbClr val="FFCC00"/>
                </a:solidFill>
              </a:rPr>
              <a:t>†</a:t>
            </a:r>
            <a:r>
              <a:rPr lang="en-US" sz="1100" dirty="0" smtClean="0">
                <a:solidFill>
                  <a:srgbClr val="FFCC00"/>
                </a:solidFill>
              </a:rPr>
              <a:t>F &gt; M; H &gt; B, H &gt; W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YRBS, 2015 - QN26</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8.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Felt Sad or Hopeless,* 1999-2015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*Almost every day for 2 or more weeks in a row so that they stopped doing some usual activities during the 12 months before the survey</a:t>
            </a:r>
          </a:p>
          <a:p>
            <a:r>
              <a:rPr lang="en-US" sz="900" b="1" baseline="50000" dirty="0">
                <a:solidFill>
                  <a:srgbClr val="FFCC00"/>
                </a:solidFill>
              </a:rPr>
              <a:t>†</a:t>
            </a:r>
            <a:r>
              <a:rPr lang="en-US" sz="1100" dirty="0" smtClean="0">
                <a:solidFill>
                  <a:srgbClr val="FFCC00"/>
                </a:solidFill>
              </a:rPr>
              <a:t>Decreased 1999-2015, no change 1999-2005, decreased 2005-2015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smtClean="0">
                <a:solidFill>
                  <a:srgbClr val="FFCC00"/>
                </a:solidFill>
              </a:rPr>
              <a:t>Note: This graph contains weighted results.</a:t>
            </a:r>
          </a:p>
        </p:txBody>
      </p:sp>
      <p:sp>
        <p:nvSpPr>
          <p:cNvPr id="8" name="TrendFooter1"/>
          <p:cNvSpPr txBox="1"/>
          <p:nvPr/>
        </p:nvSpPr>
        <p:spPr>
          <a:xfrm>
            <a:off x="1752600" y="6493566"/>
            <a:ext cx="7116417" cy="338554"/>
          </a:xfrm>
          <a:prstGeom prst="rect">
            <a:avLst/>
          </a:prstGeom>
          <a:noFill/>
        </p:spPr>
        <p:txBody>
          <a:bodyPr wrap="square" rtlCol="0">
            <a:spAutoFit/>
          </a:bodyPr>
          <a:lstStyle/>
          <a:p>
            <a:pPr algn="r"/>
            <a:r>
              <a:rPr lang="en-US" sz="1600" i="1" dirty="0" smtClean="0"/>
              <a:t>Delaware - YRBS, 1999-2015 - QN26</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9.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Seriously Considered Attempting Suicide,* by Sex,</a:t>
            </a:r>
            <a:r>
              <a:rPr lang="en-US" sz="1700" b="1" baseline="40000" dirty="0">
                <a:solidFill>
                  <a:srgbClr val="FFCC00"/>
                </a:solidFill>
              </a:rPr>
              <a:t>†</a:t>
            </a:r>
            <a:r>
              <a:rPr lang="en-US" sz="1800" b="1" dirty="0" smtClean="0">
                <a:solidFill>
                  <a:srgbClr val="FFCC00"/>
                </a:solidFill>
              </a:rPr>
              <a:t> Grade,</a:t>
            </a:r>
            <a:r>
              <a:rPr lang="en-US" sz="1800" b="1" dirty="0" smtClean="0">
                <a:solidFill>
                  <a:srgbClr val="FFCC00"/>
                </a:solidFill>
              </a:rPr>
              <a:t> and Race/Ethnicity,</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*During the 12 months before the survey</a:t>
            </a:r>
          </a:p>
          <a:p>
            <a:r>
              <a:rPr lang="en-US" sz="900" b="1" baseline="50000" dirty="0">
                <a:solidFill>
                  <a:srgbClr val="FFCC00"/>
                </a:solidFill>
              </a:rPr>
              <a:t>†</a:t>
            </a:r>
            <a:r>
              <a:rPr lang="en-US" sz="1100" dirty="0" smtClean="0">
                <a:solidFill>
                  <a:srgbClr val="FFCC00"/>
                </a:solidFill>
              </a:rPr>
              <a:t>F &gt; M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YRBS, 2015 - QN27</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a.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Seriously Considered Attempting Suicide,* 1999-2015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*During the 12 months before the survey</a:t>
            </a:r>
          </a:p>
          <a:p>
            <a:r>
              <a:rPr lang="en-US" sz="900" b="1" baseline="50000" dirty="0">
                <a:solidFill>
                  <a:srgbClr val="FFCC00"/>
                </a:solidFill>
              </a:rPr>
              <a:t>†</a:t>
            </a:r>
            <a:r>
              <a:rPr lang="en-US" sz="1100" dirty="0" smtClean="0">
                <a:solidFill>
                  <a:srgbClr val="FFCC00"/>
                </a:solidFill>
              </a:rPr>
              <a:t>Decreased 1999-2015, decreased 1999-2007, increased 2007-2015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smtClean="0">
                <a:solidFill>
                  <a:srgbClr val="FFCC00"/>
                </a:solidFill>
              </a:rPr>
              <a:t>Note: This graph contains weighted results.</a:t>
            </a:r>
          </a:p>
        </p:txBody>
      </p:sp>
      <p:sp>
        <p:nvSpPr>
          <p:cNvPr id="8" name="TrendFooter1"/>
          <p:cNvSpPr txBox="1"/>
          <p:nvPr/>
        </p:nvSpPr>
        <p:spPr>
          <a:xfrm>
            <a:off x="1752600" y="6493566"/>
            <a:ext cx="7116417" cy="338554"/>
          </a:xfrm>
          <a:prstGeom prst="rect">
            <a:avLst/>
          </a:prstGeom>
          <a:noFill/>
        </p:spPr>
        <p:txBody>
          <a:bodyPr wrap="square" rtlCol="0">
            <a:spAutoFit/>
          </a:bodyPr>
          <a:lstStyle/>
          <a:p>
            <a:pPr algn="r"/>
            <a:r>
              <a:rPr lang="en-US" sz="1600" i="1" dirty="0" smtClean="0"/>
              <a:t>Delaware - YRBS, 1999-2015 - QN27</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b.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Made a Plan About How They Would Attempt Suicide,* by Sex,</a:t>
            </a:r>
            <a:r>
              <a:rPr lang="en-US" sz="1700" b="1" baseline="40000" dirty="0">
                <a:solidFill>
                  <a:srgbClr val="FFCC00"/>
                </a:solidFill>
              </a:rPr>
              <a:t>†</a:t>
            </a:r>
            <a:r>
              <a:rPr lang="en-US" sz="1800" b="1" dirty="0" smtClean="0">
                <a:solidFill>
                  <a:srgbClr val="FFCC00"/>
                </a:solidFill>
              </a:rPr>
              <a:t> Grade,</a:t>
            </a:r>
            <a:r>
              <a:rPr lang="en-US" sz="1800" b="1" dirty="0" smtClean="0">
                <a:solidFill>
                  <a:srgbClr val="FFCC00"/>
                </a:solidFill>
              </a:rPr>
              <a:t> and Race/Ethnicity,</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*During the 12 months before the survey</a:t>
            </a:r>
          </a:p>
          <a:p>
            <a:r>
              <a:rPr lang="en-US" sz="900" b="1" baseline="50000" dirty="0">
                <a:solidFill>
                  <a:srgbClr val="FFCC00"/>
                </a:solidFill>
              </a:rPr>
              <a:t>†</a:t>
            </a:r>
            <a:r>
              <a:rPr lang="en-US" sz="1100" dirty="0" smtClean="0">
                <a:solidFill>
                  <a:srgbClr val="FFCC00"/>
                </a:solidFill>
              </a:rPr>
              <a:t>F &gt; M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YRBS, 2015 - QN28</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c.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Made a Plan About How They Would Attempt Suicide,* 1999-2015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*During the 12 months before the survey</a:t>
            </a:r>
          </a:p>
          <a:p>
            <a:r>
              <a:rPr lang="en-US" sz="900" b="1" baseline="50000" dirty="0">
                <a:solidFill>
                  <a:srgbClr val="FFCC00"/>
                </a:solidFill>
              </a:rPr>
              <a:t>†</a:t>
            </a:r>
            <a:r>
              <a:rPr lang="en-US" sz="1100" dirty="0" smtClean="0">
                <a:solidFill>
                  <a:srgbClr val="FFCC00"/>
                </a:solidFill>
              </a:rPr>
              <a:t>Decreased 1999-2015, decreased 1999-2011, no change 2011-2015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smtClean="0">
                <a:solidFill>
                  <a:srgbClr val="FFCC00"/>
                </a:solidFill>
              </a:rPr>
              <a:t>Note: This graph contains weighted results.</a:t>
            </a:r>
          </a:p>
        </p:txBody>
      </p:sp>
      <p:sp>
        <p:nvSpPr>
          <p:cNvPr id="8" name="TrendFooter1"/>
          <p:cNvSpPr txBox="1"/>
          <p:nvPr/>
        </p:nvSpPr>
        <p:spPr>
          <a:xfrm>
            <a:off x="1752600" y="6493566"/>
            <a:ext cx="7116417" cy="338554"/>
          </a:xfrm>
          <a:prstGeom prst="rect">
            <a:avLst/>
          </a:prstGeom>
          <a:noFill/>
        </p:spPr>
        <p:txBody>
          <a:bodyPr wrap="square" rtlCol="0">
            <a:spAutoFit/>
          </a:bodyPr>
          <a:lstStyle/>
          <a:p>
            <a:pPr algn="r"/>
            <a:r>
              <a:rPr lang="en-US" sz="1600" i="1" dirty="0" smtClean="0"/>
              <a:t>Delaware - YRBS, 1999-2015 - QN28</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d.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Attempted Suicide,* by Sex,</a:t>
            </a:r>
            <a:r>
              <a:rPr lang="en-US" sz="1700" b="1" baseline="40000" dirty="0">
                <a:solidFill>
                  <a:srgbClr val="FFCC00"/>
                </a:solidFill>
              </a:rPr>
              <a:t>†</a:t>
            </a:r>
            <a:r>
              <a:rPr lang="en-US" sz="1800" b="1" dirty="0" smtClean="0">
                <a:solidFill>
                  <a:srgbClr val="FFCC00"/>
                </a:solidFill>
              </a:rPr>
              <a:t> Grade,</a:t>
            </a:r>
            <a:r>
              <a:rPr lang="en-US" sz="1800" b="1" dirty="0" smtClean="0">
                <a:solidFill>
                  <a:srgbClr val="FFCC00"/>
                </a:solidFill>
              </a:rPr>
              <a:t> and Race/Ethnicity,</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*One or more times during the 12 months before the survey</a:t>
            </a:r>
          </a:p>
          <a:p>
            <a:r>
              <a:rPr lang="en-US" sz="900" b="1" baseline="50000" dirty="0">
                <a:solidFill>
                  <a:srgbClr val="FFCC00"/>
                </a:solidFill>
              </a:rPr>
              <a:t>†</a:t>
            </a:r>
            <a:r>
              <a:rPr lang="en-US" sz="1100" dirty="0" smtClean="0">
                <a:solidFill>
                  <a:srgbClr val="FFCC00"/>
                </a:solidFill>
              </a:rPr>
              <a:t>F &gt; M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YRBS, 2015 - QN29</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e.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Attempted Suicide,* 1999-2015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*One or more times during the 12 months before the survey</a:t>
            </a:r>
          </a:p>
          <a:p>
            <a:r>
              <a:rPr lang="en-US" sz="900" b="1" baseline="50000" dirty="0">
                <a:solidFill>
                  <a:srgbClr val="FFCC00"/>
                </a:solidFill>
              </a:rPr>
              <a:t>†</a:t>
            </a:r>
            <a:r>
              <a:rPr lang="en-US" sz="1100" dirty="0" smtClean="0">
                <a:solidFill>
                  <a:srgbClr val="FFCC00"/>
                </a:solidFill>
              </a:rPr>
              <a:t>No change 1999-2015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smtClean="0">
                <a:solidFill>
                  <a:srgbClr val="FFCC00"/>
                </a:solidFill>
              </a:rPr>
              <a:t>Note: This graph contains weighted results.</a:t>
            </a:r>
          </a:p>
        </p:txBody>
      </p:sp>
      <p:sp>
        <p:nvSpPr>
          <p:cNvPr id="8" name="TrendFooter1"/>
          <p:cNvSpPr txBox="1"/>
          <p:nvPr/>
        </p:nvSpPr>
        <p:spPr>
          <a:xfrm>
            <a:off x="1752600" y="6493566"/>
            <a:ext cx="7116417" cy="338554"/>
          </a:xfrm>
          <a:prstGeom prst="rect">
            <a:avLst/>
          </a:prstGeom>
          <a:noFill/>
        </p:spPr>
        <p:txBody>
          <a:bodyPr wrap="square" rtlCol="0">
            <a:spAutoFit/>
          </a:bodyPr>
          <a:lstStyle/>
          <a:p>
            <a:pPr algn="r"/>
            <a:r>
              <a:rPr lang="en-US" sz="1600" i="1" dirty="0" smtClean="0"/>
              <a:t>Delaware - YRBS, 1999-2015 - QN29</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f.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Attempted Suicide That Resulted in an Injury, Poisoning, or Overdose That Had to Be Treated by a Doctor or Nurse,* by Sex,</a:t>
            </a:r>
            <a:r>
              <a:rPr lang="en-US" sz="1800" b="1" dirty="0" smtClean="0">
                <a:solidFill>
                  <a:srgbClr val="FFCC00"/>
                </a:solidFill>
              </a:rPr>
              <a:t> Grade,</a:t>
            </a:r>
            <a:r>
              <a:rPr lang="en-US" sz="1800" b="1" dirty="0" smtClean="0">
                <a:solidFill>
                  <a:srgbClr val="FFCC00"/>
                </a:solidFill>
              </a:rPr>
              <a:t> and Race/Ethnicity,</a:t>
            </a:r>
            <a:r>
              <a:rPr lang="en-US" sz="1700" b="1" baseline="40000" dirty="0">
                <a:solidFill>
                  <a:srgbClr val="FFCC00"/>
                </a:solidFill>
              </a:rPr>
              <a:t>†</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*During the 12 months before the survey</a:t>
            </a:r>
          </a:p>
          <a:p>
            <a:r>
              <a:rPr lang="en-US" sz="900" b="1" baseline="50000" dirty="0">
                <a:solidFill>
                  <a:srgbClr val="FFCC00"/>
                </a:solidFill>
              </a:rPr>
              <a:t>†</a:t>
            </a:r>
            <a:r>
              <a:rPr lang="en-US" sz="1100" dirty="0" smtClean="0">
                <a:solidFill>
                  <a:srgbClr val="FFCC00"/>
                </a:solidFill>
              </a:rPr>
              <a:t>H &gt; W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YRBS, 2015 - QN30</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Rarely or Never Wore a Bicycle Helmet,* by Sex,</a:t>
            </a:r>
            <a:r>
              <a:rPr lang="en-US" sz="1700" b="1" baseline="40000" dirty="0">
                <a:solidFill>
                  <a:srgbClr val="FFCC00"/>
                </a:solidFill>
              </a:rPr>
              <a:t>†</a:t>
            </a:r>
            <a:r>
              <a:rPr lang="en-US" sz="1800" b="1" dirty="0" smtClean="0">
                <a:solidFill>
                  <a:srgbClr val="FFCC00"/>
                </a:solidFill>
              </a:rPr>
              <a:t> Grade,</a:t>
            </a:r>
            <a:r>
              <a:rPr lang="en-US" sz="1800" b="1" dirty="0" smtClean="0">
                <a:solidFill>
                  <a:srgbClr val="FFCC00"/>
                </a:solidFill>
              </a:rPr>
              <a:t> and Race/Ethnicity,</a:t>
            </a:r>
            <a:r>
              <a:rPr lang="en-US" sz="1700" b="1" baseline="40000" dirty="0">
                <a:solidFill>
                  <a:srgbClr val="FFCC00"/>
                </a:solidFill>
              </a:rPr>
              <a:t>†</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*Among students who had ridden a bicycle during the 12 months before the survey</a:t>
            </a:r>
          </a:p>
          <a:p>
            <a:r>
              <a:rPr lang="en-US" sz="900" b="1" baseline="50000" dirty="0">
                <a:solidFill>
                  <a:srgbClr val="FFCC00"/>
                </a:solidFill>
              </a:rPr>
              <a:t>†</a:t>
            </a:r>
            <a:r>
              <a:rPr lang="en-US" sz="1100" dirty="0" smtClean="0">
                <a:solidFill>
                  <a:srgbClr val="FFCC00"/>
                </a:solidFill>
              </a:rPr>
              <a:t>M &gt; F; B &gt; W, H &gt; W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YRBS, 2015 - QN8</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0.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Attempted Suicide That Resulted in an Injury, Poisoning, or Overdose That Had to Be Treated by a Doctor or Nurse,* 1999-2015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*During the 12 months before the survey</a:t>
            </a:r>
          </a:p>
          <a:p>
            <a:r>
              <a:rPr lang="en-US" sz="900" b="1" baseline="50000" dirty="0">
                <a:solidFill>
                  <a:srgbClr val="FFCC00"/>
                </a:solidFill>
              </a:rPr>
              <a:t>†</a:t>
            </a:r>
            <a:r>
              <a:rPr lang="en-US" sz="1100" dirty="0" smtClean="0">
                <a:solidFill>
                  <a:srgbClr val="FFCC00"/>
                </a:solidFill>
              </a:rPr>
              <a:t>No change 1999-2015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smtClean="0">
                <a:solidFill>
                  <a:srgbClr val="FFCC00"/>
                </a:solidFill>
              </a:rPr>
              <a:t>Note: This graph contains weighted results.</a:t>
            </a:r>
          </a:p>
        </p:txBody>
      </p:sp>
      <p:sp>
        <p:nvSpPr>
          <p:cNvPr id="8" name="TrendFooter1"/>
          <p:cNvSpPr txBox="1"/>
          <p:nvPr/>
        </p:nvSpPr>
        <p:spPr>
          <a:xfrm>
            <a:off x="1752600" y="6493566"/>
            <a:ext cx="7116417" cy="338554"/>
          </a:xfrm>
          <a:prstGeom prst="rect">
            <a:avLst/>
          </a:prstGeom>
          <a:noFill/>
        </p:spPr>
        <p:txBody>
          <a:bodyPr wrap="square" rtlCol="0">
            <a:spAutoFit/>
          </a:bodyPr>
          <a:lstStyle/>
          <a:p>
            <a:pPr algn="r"/>
            <a:r>
              <a:rPr lang="en-US" sz="1600" i="1" dirty="0" smtClean="0"/>
              <a:t>Delaware - YRBS, 1999-2015 - QN30</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1.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Ever Tried Cigarette Smoking,* by Sex,</a:t>
            </a:r>
            <a:r>
              <a:rPr lang="en-US" sz="1800" b="1" dirty="0" smtClean="0">
                <a:solidFill>
                  <a:srgbClr val="FFCC00"/>
                </a:solidFill>
              </a:rPr>
              <a:t> Grade,</a:t>
            </a:r>
            <a:r>
              <a:rPr lang="en-US" sz="1700" b="1" baseline="40000" dirty="0">
                <a:solidFill>
                  <a:srgbClr val="FFCC00"/>
                </a:solidFill>
              </a:rPr>
              <a:t>†</a:t>
            </a:r>
            <a:r>
              <a:rPr lang="en-US" sz="1800" b="1" dirty="0" smtClean="0">
                <a:solidFill>
                  <a:srgbClr val="FFCC00"/>
                </a:solidFill>
              </a:rPr>
              <a:t> and Race/Ethnicity,</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*Even one or two puffs</a:t>
            </a:r>
          </a:p>
          <a:p>
            <a:r>
              <a:rPr lang="en-US" sz="900" b="1" baseline="50000" dirty="0">
                <a:solidFill>
                  <a:srgbClr val="FFCC00"/>
                </a:solidFill>
              </a:rPr>
              <a:t>†</a:t>
            </a:r>
            <a:r>
              <a:rPr lang="en-US" sz="1100" dirty="0" smtClean="0">
                <a:solidFill>
                  <a:srgbClr val="FFCC00"/>
                </a:solidFill>
              </a:rPr>
              <a:t>11th &gt; 9th, 12th &gt; 9th, 12th &gt; 10th, 12th &gt; 11th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YRBS, 2015 - QN31</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2.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Ever Tried Cigarette Smoking,* 1999-2015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*Even one or two puffs</a:t>
            </a:r>
          </a:p>
          <a:p>
            <a:r>
              <a:rPr lang="en-US" sz="900" b="1" baseline="50000" dirty="0">
                <a:solidFill>
                  <a:srgbClr val="FFCC00"/>
                </a:solidFill>
              </a:rPr>
              <a:t>†</a:t>
            </a:r>
            <a:r>
              <a:rPr lang="en-US" sz="1100" dirty="0" smtClean="0">
                <a:solidFill>
                  <a:srgbClr val="FFCC00"/>
                </a:solidFill>
              </a:rPr>
              <a:t>Decreased 1999-2015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smtClean="0">
                <a:solidFill>
                  <a:srgbClr val="FFCC00"/>
                </a:solidFill>
              </a:rPr>
              <a:t>Note: This graph contains weighted results.</a:t>
            </a:r>
          </a:p>
        </p:txBody>
      </p:sp>
      <p:sp>
        <p:nvSpPr>
          <p:cNvPr id="8" name="TrendFooter1"/>
          <p:cNvSpPr txBox="1"/>
          <p:nvPr/>
        </p:nvSpPr>
        <p:spPr>
          <a:xfrm>
            <a:off x="1752600" y="6493566"/>
            <a:ext cx="7116417" cy="338554"/>
          </a:xfrm>
          <a:prstGeom prst="rect">
            <a:avLst/>
          </a:prstGeom>
          <a:noFill/>
        </p:spPr>
        <p:txBody>
          <a:bodyPr wrap="square" rtlCol="0">
            <a:spAutoFit/>
          </a:bodyPr>
          <a:lstStyle/>
          <a:p>
            <a:pPr algn="r"/>
            <a:r>
              <a:rPr lang="en-US" sz="1600" i="1" dirty="0" smtClean="0"/>
              <a:t>Delaware - YRBS, 1999-2015 - QN31</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3.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Smoked a Whole Cigarette Before Age 13 Years,* by Sex,</a:t>
            </a:r>
            <a:r>
              <a:rPr lang="en-US" sz="1800" b="1" dirty="0" smtClean="0">
                <a:solidFill>
                  <a:srgbClr val="FFCC00"/>
                </a:solidFill>
              </a:rPr>
              <a:t> Grade,</a:t>
            </a:r>
            <a:r>
              <a:rPr lang="en-US" sz="1800" b="1" dirty="0" smtClean="0">
                <a:solidFill>
                  <a:srgbClr val="FFCC00"/>
                </a:solidFill>
              </a:rPr>
              <a:t> and Race/Ethnicity,</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*For the first time</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YRBS, 2015 - QN32</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4.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Smoked a Whole Cigarette Before Age 13 Years,* 1999-2015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*For the first time</a:t>
            </a:r>
          </a:p>
          <a:p>
            <a:r>
              <a:rPr lang="en-US" sz="900" b="1" baseline="50000" dirty="0">
                <a:solidFill>
                  <a:srgbClr val="FFCC00"/>
                </a:solidFill>
              </a:rPr>
              <a:t>†</a:t>
            </a:r>
            <a:r>
              <a:rPr lang="en-US" sz="1100" dirty="0" smtClean="0">
                <a:solidFill>
                  <a:srgbClr val="FFCC00"/>
                </a:solidFill>
              </a:rPr>
              <a:t>Decreased 1999-2015, no change 1999-2003, decreased 2003-2015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smtClean="0">
                <a:solidFill>
                  <a:srgbClr val="FFCC00"/>
                </a:solidFill>
              </a:rPr>
              <a:t>Note: This graph contains weighted results.</a:t>
            </a:r>
          </a:p>
        </p:txBody>
      </p:sp>
      <p:sp>
        <p:nvSpPr>
          <p:cNvPr id="8" name="TrendFooter1"/>
          <p:cNvSpPr txBox="1"/>
          <p:nvPr/>
        </p:nvSpPr>
        <p:spPr>
          <a:xfrm>
            <a:off x="1752600" y="6493566"/>
            <a:ext cx="7116417" cy="338554"/>
          </a:xfrm>
          <a:prstGeom prst="rect">
            <a:avLst/>
          </a:prstGeom>
          <a:noFill/>
        </p:spPr>
        <p:txBody>
          <a:bodyPr wrap="square" rtlCol="0">
            <a:spAutoFit/>
          </a:bodyPr>
          <a:lstStyle/>
          <a:p>
            <a:pPr algn="r"/>
            <a:r>
              <a:rPr lang="en-US" sz="1600" i="1" dirty="0" smtClean="0"/>
              <a:t>Delaware - YRBS, 1999-2015 - QN32</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5.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Currently Smoked Cigarettes,* by Sex,</a:t>
            </a:r>
            <a:r>
              <a:rPr lang="en-US" sz="1800" b="1" dirty="0" smtClean="0">
                <a:solidFill>
                  <a:srgbClr val="FFCC00"/>
                </a:solidFill>
              </a:rPr>
              <a:t> Grade,</a:t>
            </a:r>
            <a:r>
              <a:rPr lang="en-US" sz="1700" b="1" baseline="40000" dirty="0">
                <a:solidFill>
                  <a:srgbClr val="FFCC00"/>
                </a:solidFill>
              </a:rPr>
              <a:t>†</a:t>
            </a:r>
            <a:r>
              <a:rPr lang="en-US" sz="1800" b="1" dirty="0" smtClean="0">
                <a:solidFill>
                  <a:srgbClr val="FFCC00"/>
                </a:solidFill>
              </a:rPr>
              <a:t> and Race/Ethnicity,</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*On at least 1 day during the 30 days before the survey</a:t>
            </a:r>
          </a:p>
          <a:p>
            <a:r>
              <a:rPr lang="en-US" sz="900" b="1" baseline="50000" dirty="0">
                <a:solidFill>
                  <a:srgbClr val="FFCC00"/>
                </a:solidFill>
              </a:rPr>
              <a:t>†</a:t>
            </a:r>
            <a:r>
              <a:rPr lang="en-US" sz="1100" dirty="0" smtClean="0">
                <a:solidFill>
                  <a:srgbClr val="FFCC00"/>
                </a:solidFill>
              </a:rPr>
              <a:t>12th &gt; 9th, 12th &gt; 10th, 12th &gt; 11th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YRBS, 2015 - QN33</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6.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Currently Smoked Cigarettes,* 1999-2015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*On at least 1 day during the 30 days before the survey</a:t>
            </a:r>
          </a:p>
          <a:p>
            <a:r>
              <a:rPr lang="en-US" sz="900" b="1" baseline="50000" dirty="0">
                <a:solidFill>
                  <a:srgbClr val="FFCC00"/>
                </a:solidFill>
              </a:rPr>
              <a:t>†</a:t>
            </a:r>
            <a:r>
              <a:rPr lang="en-US" sz="1100" dirty="0" smtClean="0">
                <a:solidFill>
                  <a:srgbClr val="FFCC00"/>
                </a:solidFill>
              </a:rPr>
              <a:t>Decreased 1999-2015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smtClean="0">
                <a:solidFill>
                  <a:srgbClr val="FFCC00"/>
                </a:solidFill>
              </a:rPr>
              <a:t>Note: This graph contains weighted results.</a:t>
            </a:r>
          </a:p>
        </p:txBody>
      </p:sp>
      <p:sp>
        <p:nvSpPr>
          <p:cNvPr id="8" name="TrendFooter1"/>
          <p:cNvSpPr txBox="1"/>
          <p:nvPr/>
        </p:nvSpPr>
        <p:spPr>
          <a:xfrm>
            <a:off x="1752600" y="6493566"/>
            <a:ext cx="7116417" cy="338554"/>
          </a:xfrm>
          <a:prstGeom prst="rect">
            <a:avLst/>
          </a:prstGeom>
          <a:noFill/>
        </p:spPr>
        <p:txBody>
          <a:bodyPr wrap="square" rtlCol="0">
            <a:spAutoFit/>
          </a:bodyPr>
          <a:lstStyle/>
          <a:p>
            <a:pPr algn="r"/>
            <a:r>
              <a:rPr lang="en-US" sz="1600" i="1" dirty="0" smtClean="0"/>
              <a:t>Delaware - YRBS, 1999-2015 - QN33</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7.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Currently Frequently Smoked Cigarettes,* by Sex,</a:t>
            </a:r>
            <a:r>
              <a:rPr lang="en-US" sz="1700" b="1" baseline="40000" dirty="0">
                <a:solidFill>
                  <a:srgbClr val="FFCC00"/>
                </a:solidFill>
              </a:rPr>
              <a:t>†</a:t>
            </a:r>
            <a:r>
              <a:rPr lang="en-US" sz="1800" b="1" dirty="0" smtClean="0">
                <a:solidFill>
                  <a:srgbClr val="FFCC00"/>
                </a:solidFill>
              </a:rPr>
              <a:t> Grade,</a:t>
            </a:r>
            <a:r>
              <a:rPr lang="en-US" sz="1800" b="1" dirty="0" smtClean="0">
                <a:solidFill>
                  <a:srgbClr val="FFCC00"/>
                </a:solidFill>
              </a:rPr>
              <a:t> and Race/Ethnicity,</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*On 20 or more days during the 30 days before the survey</a:t>
            </a:r>
          </a:p>
          <a:p>
            <a:r>
              <a:rPr lang="en-US" sz="900" b="1" baseline="50000" dirty="0">
                <a:solidFill>
                  <a:srgbClr val="FFCC00"/>
                </a:solidFill>
              </a:rPr>
              <a:t>†</a:t>
            </a:r>
            <a:r>
              <a:rPr lang="en-US" sz="1100" dirty="0" smtClean="0">
                <a:solidFill>
                  <a:srgbClr val="FFCC00"/>
                </a:solidFill>
              </a:rPr>
              <a:t>M &gt; F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YRBS, 2015 - QNFRCIG</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8.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Currently Frequently Smoked Cigarettes,* 1999-2015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*On 20 or more days during the 30 days before the survey</a:t>
            </a:r>
          </a:p>
          <a:p>
            <a:r>
              <a:rPr lang="en-US" sz="900" b="1" baseline="50000" dirty="0">
                <a:solidFill>
                  <a:srgbClr val="FFCC00"/>
                </a:solidFill>
              </a:rPr>
              <a:t>†</a:t>
            </a:r>
            <a:r>
              <a:rPr lang="en-US" sz="1100" dirty="0" smtClean="0">
                <a:solidFill>
                  <a:srgbClr val="FFCC00"/>
                </a:solidFill>
              </a:rPr>
              <a:t>Decreased 1999-2015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smtClean="0">
                <a:solidFill>
                  <a:srgbClr val="FFCC00"/>
                </a:solidFill>
              </a:rPr>
              <a:t>Note: This graph contains weighted results.</a:t>
            </a:r>
          </a:p>
        </p:txBody>
      </p:sp>
      <p:sp>
        <p:nvSpPr>
          <p:cNvPr id="8" name="TrendFooter1"/>
          <p:cNvSpPr txBox="1"/>
          <p:nvPr/>
        </p:nvSpPr>
        <p:spPr>
          <a:xfrm>
            <a:off x="1752600" y="6493566"/>
            <a:ext cx="7116417" cy="338554"/>
          </a:xfrm>
          <a:prstGeom prst="rect">
            <a:avLst/>
          </a:prstGeom>
          <a:noFill/>
        </p:spPr>
        <p:txBody>
          <a:bodyPr wrap="square" rtlCol="0">
            <a:spAutoFit/>
          </a:bodyPr>
          <a:lstStyle/>
          <a:p>
            <a:pPr algn="r"/>
            <a:r>
              <a:rPr lang="en-US" sz="1600" i="1" dirty="0" smtClean="0"/>
              <a:t>Delaware - YRBS, 1999-2015 - QNFRCIG</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9.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Currently Smoked Cigarettes Daily,* by Sex,</a:t>
            </a:r>
            <a:r>
              <a:rPr lang="en-US" sz="1800" b="1" dirty="0" smtClean="0">
                <a:solidFill>
                  <a:srgbClr val="FFCC00"/>
                </a:solidFill>
              </a:rPr>
              <a:t> Grade,</a:t>
            </a:r>
            <a:r>
              <a:rPr lang="en-US" sz="1700" b="1" baseline="40000" dirty="0">
                <a:solidFill>
                  <a:srgbClr val="FFCC00"/>
                </a:solidFill>
              </a:rPr>
              <a:t>†</a:t>
            </a:r>
            <a:r>
              <a:rPr lang="en-US" sz="1800" b="1" dirty="0" smtClean="0">
                <a:solidFill>
                  <a:srgbClr val="FFCC00"/>
                </a:solidFill>
              </a:rPr>
              <a:t> and Race/Ethnicity,</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*On all 30 days during the 30 days before the survey</a:t>
            </a:r>
          </a:p>
          <a:p>
            <a:r>
              <a:rPr lang="en-US" sz="900" b="1" baseline="50000" dirty="0">
                <a:solidFill>
                  <a:srgbClr val="FFCC00"/>
                </a:solidFill>
              </a:rPr>
              <a:t>†</a:t>
            </a:r>
            <a:r>
              <a:rPr lang="en-US" sz="1100" dirty="0" smtClean="0">
                <a:solidFill>
                  <a:srgbClr val="FFCC00"/>
                </a:solidFill>
              </a:rPr>
              <a:t>12th &gt; 10th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YRBS, 2015 - QNDAYCIG</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a.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Currently Smoked Cigarettes Daily,* 1999-2015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*On all 30 days during the 30 days before the survey</a:t>
            </a:r>
          </a:p>
          <a:p>
            <a:r>
              <a:rPr lang="en-US" sz="900" b="1" baseline="50000" dirty="0">
                <a:solidFill>
                  <a:srgbClr val="FFCC00"/>
                </a:solidFill>
              </a:rPr>
              <a:t>†</a:t>
            </a:r>
            <a:r>
              <a:rPr lang="en-US" sz="1100" dirty="0" smtClean="0">
                <a:solidFill>
                  <a:srgbClr val="FFCC00"/>
                </a:solidFill>
              </a:rPr>
              <a:t>Decreased 1999-2015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smtClean="0">
                <a:solidFill>
                  <a:srgbClr val="FFCC00"/>
                </a:solidFill>
              </a:rPr>
              <a:t>Note: This graph contains weighted results.</a:t>
            </a:r>
          </a:p>
        </p:txBody>
      </p:sp>
      <p:sp>
        <p:nvSpPr>
          <p:cNvPr id="8" name="TrendFooter1"/>
          <p:cNvSpPr txBox="1"/>
          <p:nvPr/>
        </p:nvSpPr>
        <p:spPr>
          <a:xfrm>
            <a:off x="1752600" y="6493566"/>
            <a:ext cx="7116417" cy="338554"/>
          </a:xfrm>
          <a:prstGeom prst="rect">
            <a:avLst/>
          </a:prstGeom>
          <a:noFill/>
        </p:spPr>
        <p:txBody>
          <a:bodyPr wrap="square" rtlCol="0">
            <a:spAutoFit/>
          </a:bodyPr>
          <a:lstStyle/>
          <a:p>
            <a:pPr algn="r"/>
            <a:r>
              <a:rPr lang="en-US" sz="1600" i="1" dirty="0" smtClean="0"/>
              <a:t>Delaware - YRBS, 1999-2015 - QNDAYCIG</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b.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Smoked More Than 10 Cigarettes Per Day,* by Sex,</a:t>
            </a:r>
            <a:r>
              <a:rPr lang="en-US" sz="1800" b="1" dirty="0" smtClean="0">
                <a:solidFill>
                  <a:srgbClr val="FFCC00"/>
                </a:solidFill>
              </a:rPr>
              <a:t> Grade,</a:t>
            </a:r>
            <a:r>
              <a:rPr lang="en-US" sz="1800" b="1" dirty="0" smtClean="0">
                <a:solidFill>
                  <a:srgbClr val="FFCC00"/>
                </a:solidFill>
              </a:rPr>
              <a:t> and Race/Ethnicity,</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*During the 30 days before the survey among students who currently smoked cigarettes on the days they smoked</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Missing bar indicates fewer than 100 students in this subgroup.</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YRBS, 2015 - QN34</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c.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Smoked More Than 10 Cigarettes Per Day,* 1999-2015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*During the 30 days before the survey among students who currently smoked cigarettes on the days they smoked</a:t>
            </a:r>
          </a:p>
          <a:p>
            <a:r>
              <a:rPr lang="en-US" sz="900" b="1" baseline="50000" dirty="0">
                <a:solidFill>
                  <a:srgbClr val="FFCC00"/>
                </a:solidFill>
              </a:rPr>
              <a:t>†</a:t>
            </a:r>
            <a:r>
              <a:rPr lang="en-US" sz="1100" dirty="0" smtClean="0">
                <a:solidFill>
                  <a:srgbClr val="FFCC00"/>
                </a:solidFill>
              </a:rPr>
              <a:t>Decreased 1999-2015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smtClean="0">
                <a:solidFill>
                  <a:srgbClr val="FFCC00"/>
                </a:solidFill>
              </a:rPr>
              <a:t>Note: This graph contains weighted results.</a:t>
            </a:r>
          </a:p>
        </p:txBody>
      </p:sp>
      <p:sp>
        <p:nvSpPr>
          <p:cNvPr id="8" name="TrendFooter1"/>
          <p:cNvSpPr txBox="1"/>
          <p:nvPr/>
        </p:nvSpPr>
        <p:spPr>
          <a:xfrm>
            <a:off x="1752600" y="6493566"/>
            <a:ext cx="7116417" cy="338554"/>
          </a:xfrm>
          <a:prstGeom prst="rect">
            <a:avLst/>
          </a:prstGeom>
          <a:noFill/>
        </p:spPr>
        <p:txBody>
          <a:bodyPr wrap="square" rtlCol="0">
            <a:spAutoFit/>
          </a:bodyPr>
          <a:lstStyle/>
          <a:p>
            <a:pPr algn="r"/>
            <a:r>
              <a:rPr lang="en-US" sz="1600" i="1" dirty="0" smtClean="0"/>
              <a:t>Delaware - YRBS, 1999-2015 - QN34</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d.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Usually Obtained Their Own Cigarettes by Buying Them in a Store or Gas Station,* by Sex,</a:t>
            </a:r>
            <a:r>
              <a:rPr lang="en-US" sz="1800" b="1" dirty="0" smtClean="0">
                <a:solidFill>
                  <a:srgbClr val="FFCC00"/>
                </a:solidFill>
              </a:rPr>
              <a:t> Grade,</a:t>
            </a:r>
            <a:r>
              <a:rPr lang="en-US" sz="1800" b="1" dirty="0" smtClean="0">
                <a:solidFill>
                  <a:srgbClr val="FFCC00"/>
                </a:solidFill>
              </a:rPr>
              <a:t> and Race/Ethnicity,</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*During the 30 days before the survey among students who currently smoked cigarettes and who were aged &lt;18 years </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Missing bar indicates fewer than 100 students in this subgroup.</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YRBS, 2015 - QN35</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e.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Usually Obtained Their Own Cigarettes by Buying on the Internet,* by Sex,</a:t>
            </a:r>
            <a:r>
              <a:rPr lang="en-US" sz="1800" b="1" dirty="0" smtClean="0">
                <a:solidFill>
                  <a:srgbClr val="FFCC00"/>
                </a:solidFill>
              </a:rPr>
              <a:t> Grade,</a:t>
            </a:r>
            <a:r>
              <a:rPr lang="en-US" sz="1800" b="1" dirty="0" smtClean="0">
                <a:solidFill>
                  <a:srgbClr val="FFCC00"/>
                </a:solidFill>
              </a:rPr>
              <a:t> and Race/Ethnicity,</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*During the 30 days before the survey among students who currently smoked cigarettes and who were aged &lt;18 years </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Missing bar indicates fewer than 100 students in this subgroup.</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YRBS, 2015 - QNCIGINT</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f.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Tried to Quit Smoking Cigarettes,* by Sex,</a:t>
            </a:r>
            <a:r>
              <a:rPr lang="en-US" sz="1800" b="1" dirty="0" smtClean="0">
                <a:solidFill>
                  <a:srgbClr val="FFCC00"/>
                </a:solidFill>
              </a:rPr>
              <a:t> Grade,</a:t>
            </a:r>
            <a:r>
              <a:rPr lang="en-US" sz="1800" b="1" dirty="0" smtClean="0">
                <a:solidFill>
                  <a:srgbClr val="FFCC00"/>
                </a:solidFill>
              </a:rPr>
              <a:t> and Race/Ethnicity,</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*Among students who currently smoked cigarettes during the 12 months before the survey</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Missing bar indicates fewer than 100 students in this subgroup.</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YRBS, 2015 - QN36</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4.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Rarely or Never Wore a Bicycle Helmet,* 1999-2015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*Among students who had ridden a bicycle during the 12 months before the survey</a:t>
            </a:r>
          </a:p>
          <a:p>
            <a:r>
              <a:rPr lang="en-US" sz="900" b="1" baseline="50000" dirty="0">
                <a:solidFill>
                  <a:srgbClr val="FFCC00"/>
                </a:solidFill>
              </a:rPr>
              <a:t>†</a:t>
            </a:r>
            <a:r>
              <a:rPr lang="en-US" sz="1100" dirty="0" smtClean="0">
                <a:solidFill>
                  <a:srgbClr val="FFCC00"/>
                </a:solidFill>
              </a:rPr>
              <a:t>Increased, 1999-2011, decreased, 2011-2015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smtClean="0">
                <a:solidFill>
                  <a:srgbClr val="FFCC00"/>
                </a:solidFill>
              </a:rPr>
              <a:t>Note: This graph contains weighted results.</a:t>
            </a:r>
          </a:p>
        </p:txBody>
      </p:sp>
      <p:sp>
        <p:nvSpPr>
          <p:cNvPr id="8" name="TrendFooter1"/>
          <p:cNvSpPr txBox="1"/>
          <p:nvPr/>
        </p:nvSpPr>
        <p:spPr>
          <a:xfrm>
            <a:off x="1752600" y="6493566"/>
            <a:ext cx="7116417" cy="338554"/>
          </a:xfrm>
          <a:prstGeom prst="rect">
            <a:avLst/>
          </a:prstGeom>
          <a:noFill/>
        </p:spPr>
        <p:txBody>
          <a:bodyPr wrap="square" rtlCol="0">
            <a:spAutoFit/>
          </a:bodyPr>
          <a:lstStyle/>
          <a:p>
            <a:pPr algn="r"/>
            <a:r>
              <a:rPr lang="en-US" sz="1600" i="1" dirty="0" smtClean="0"/>
              <a:t>Delaware - YRBS, 1999-2015 - QN8</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40.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Tried to Quit Smoking Cigarettes,* 2001-2015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*Among students who currently smoked cigarettes during the 12 months before the survey</a:t>
            </a:r>
          </a:p>
          <a:p>
            <a:r>
              <a:rPr lang="en-US" sz="900" b="1" baseline="50000" dirty="0">
                <a:solidFill>
                  <a:srgbClr val="FFCC00"/>
                </a:solidFill>
              </a:rPr>
              <a:t>†</a:t>
            </a:r>
            <a:r>
              <a:rPr lang="en-US" sz="1100" dirty="0" smtClean="0">
                <a:solidFill>
                  <a:srgbClr val="FFCC00"/>
                </a:solidFill>
              </a:rPr>
              <a:t>Decreased 2001-2015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smtClean="0">
                <a:solidFill>
                  <a:srgbClr val="FFCC00"/>
                </a:solidFill>
              </a:rPr>
              <a:t>Note: This graph contains weighted results.</a:t>
            </a:r>
          </a:p>
        </p:txBody>
      </p:sp>
      <p:sp>
        <p:nvSpPr>
          <p:cNvPr id="8" name="TrendFooter1"/>
          <p:cNvSpPr txBox="1"/>
          <p:nvPr/>
        </p:nvSpPr>
        <p:spPr>
          <a:xfrm>
            <a:off x="1752600" y="6493566"/>
            <a:ext cx="7116417" cy="338554"/>
          </a:xfrm>
          <a:prstGeom prst="rect">
            <a:avLst/>
          </a:prstGeom>
          <a:noFill/>
        </p:spPr>
        <p:txBody>
          <a:bodyPr wrap="square" rtlCol="0">
            <a:spAutoFit/>
          </a:bodyPr>
          <a:lstStyle/>
          <a:p>
            <a:pPr algn="r"/>
            <a:r>
              <a:rPr lang="en-US" sz="1600" i="1" dirty="0" smtClean="0"/>
              <a:t>Delaware - YRBS, 2001-2015 - QN36</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41.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Currently Used Smokeless Tobacco,* by Sex,</a:t>
            </a:r>
            <a:r>
              <a:rPr lang="en-US" sz="1700" b="1" baseline="40000" dirty="0">
                <a:solidFill>
                  <a:srgbClr val="FFCC00"/>
                </a:solidFill>
              </a:rPr>
              <a:t>†</a:t>
            </a:r>
            <a:r>
              <a:rPr lang="en-US" sz="1800" b="1" dirty="0" smtClean="0">
                <a:solidFill>
                  <a:srgbClr val="FFCC00"/>
                </a:solidFill>
              </a:rPr>
              <a:t> Grade,</a:t>
            </a:r>
            <a:r>
              <a:rPr lang="en-US" sz="1800" b="1" dirty="0" smtClean="0">
                <a:solidFill>
                  <a:srgbClr val="FFCC00"/>
                </a:solidFill>
              </a:rPr>
              <a:t> and Race/Ethnicity,</a:t>
            </a:r>
            <a:r>
              <a:rPr lang="en-US" sz="1700" b="1" baseline="40000" dirty="0">
                <a:solidFill>
                  <a:srgbClr val="FFCC00"/>
                </a:solidFill>
              </a:rPr>
              <a:t>†</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*Chewing tobacco, snuff, or dip on at least 1 day during the 30 days before the survey</a:t>
            </a:r>
          </a:p>
          <a:p>
            <a:r>
              <a:rPr lang="en-US" sz="900" b="1" baseline="50000" dirty="0">
                <a:solidFill>
                  <a:srgbClr val="FFCC00"/>
                </a:solidFill>
              </a:rPr>
              <a:t>†</a:t>
            </a:r>
            <a:r>
              <a:rPr lang="en-US" sz="1100" dirty="0" smtClean="0">
                <a:solidFill>
                  <a:srgbClr val="FFCC00"/>
                </a:solidFill>
              </a:rPr>
              <a:t>M &gt; F; H &gt; B, W &gt; B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YRBS, 2015 - QN37</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42.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Currently Used Smokeless Tobacco,* 1999-2015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*Chewing tobacco, snuff, or dip on at least 1 day during the 30 days before the survey</a:t>
            </a:r>
          </a:p>
          <a:p>
            <a:r>
              <a:rPr lang="en-US" sz="900" b="1" baseline="50000" dirty="0">
                <a:solidFill>
                  <a:srgbClr val="FFCC00"/>
                </a:solidFill>
              </a:rPr>
              <a:t>†</a:t>
            </a:r>
            <a:r>
              <a:rPr lang="en-US" sz="1100" dirty="0" smtClean="0">
                <a:solidFill>
                  <a:srgbClr val="FFCC00"/>
                </a:solidFill>
              </a:rPr>
              <a:t>Increased 1999-2015, increased 1999-2011, decreased 2011-2015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smtClean="0">
                <a:solidFill>
                  <a:srgbClr val="FFCC00"/>
                </a:solidFill>
              </a:rPr>
              <a:t>Note: This graph contains weighted results.</a:t>
            </a:r>
          </a:p>
        </p:txBody>
      </p:sp>
      <p:sp>
        <p:nvSpPr>
          <p:cNvPr id="8" name="TrendFooter1"/>
          <p:cNvSpPr txBox="1"/>
          <p:nvPr/>
        </p:nvSpPr>
        <p:spPr>
          <a:xfrm>
            <a:off x="1752600" y="6493566"/>
            <a:ext cx="7116417" cy="338554"/>
          </a:xfrm>
          <a:prstGeom prst="rect">
            <a:avLst/>
          </a:prstGeom>
          <a:noFill/>
        </p:spPr>
        <p:txBody>
          <a:bodyPr wrap="square" rtlCol="0">
            <a:spAutoFit/>
          </a:bodyPr>
          <a:lstStyle/>
          <a:p>
            <a:pPr algn="r"/>
            <a:r>
              <a:rPr lang="en-US" sz="1600" i="1" dirty="0" smtClean="0"/>
              <a:t>Delaware - YRBS, 1999-2015 - QN37</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43.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Currently Smoked Cigars,* by Sex,</a:t>
            </a:r>
            <a:r>
              <a:rPr lang="en-US" sz="1700" b="1" baseline="40000" dirty="0">
                <a:solidFill>
                  <a:srgbClr val="FFCC00"/>
                </a:solidFill>
              </a:rPr>
              <a:t>†</a:t>
            </a:r>
            <a:r>
              <a:rPr lang="en-US" sz="1800" b="1" dirty="0" smtClean="0">
                <a:solidFill>
                  <a:srgbClr val="FFCC00"/>
                </a:solidFill>
              </a:rPr>
              <a:t> Grade,</a:t>
            </a:r>
            <a:r>
              <a:rPr lang="en-US" sz="1700" b="1" baseline="40000" dirty="0">
                <a:solidFill>
                  <a:srgbClr val="FFCC00"/>
                </a:solidFill>
              </a:rPr>
              <a:t>†</a:t>
            </a:r>
            <a:r>
              <a:rPr lang="en-US" sz="1800" b="1" dirty="0" smtClean="0">
                <a:solidFill>
                  <a:srgbClr val="FFCC00"/>
                </a:solidFill>
              </a:rPr>
              <a:t> and Race/Ethnicity,</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*Cigars, cigarillos, or little cigars on at least 1 day during the 30 days before the survey</a:t>
            </a:r>
          </a:p>
          <a:p>
            <a:r>
              <a:rPr lang="en-US" sz="900" b="1" baseline="50000" dirty="0">
                <a:solidFill>
                  <a:srgbClr val="FFCC00"/>
                </a:solidFill>
              </a:rPr>
              <a:t>†</a:t>
            </a:r>
            <a:r>
              <a:rPr lang="en-US" sz="1100" dirty="0" smtClean="0">
                <a:solidFill>
                  <a:srgbClr val="FFCC00"/>
                </a:solidFill>
              </a:rPr>
              <a:t>M &gt; F; 12th &gt; 9th, 12th &gt; 10th, 12th &gt; 11th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YRBS, 2015 - QN38</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44.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Currently Smoked Cigars,* 1999-2015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*Cigars, cigarillos, or little cigars on at least 1 day during the 30 days before the survey</a:t>
            </a:r>
          </a:p>
          <a:p>
            <a:r>
              <a:rPr lang="en-US" sz="900" b="1" baseline="50000" dirty="0">
                <a:solidFill>
                  <a:srgbClr val="FFCC00"/>
                </a:solidFill>
              </a:rPr>
              <a:t>†</a:t>
            </a:r>
            <a:r>
              <a:rPr lang="en-US" sz="1100" dirty="0" smtClean="0">
                <a:solidFill>
                  <a:srgbClr val="FFCC00"/>
                </a:solidFill>
              </a:rPr>
              <a:t>Decreased 1999-2015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smtClean="0">
                <a:solidFill>
                  <a:srgbClr val="FFCC00"/>
                </a:solidFill>
              </a:rPr>
              <a:t>Note: This graph contains weighted results.</a:t>
            </a:r>
          </a:p>
        </p:txBody>
      </p:sp>
      <p:sp>
        <p:nvSpPr>
          <p:cNvPr id="8" name="TrendFooter1"/>
          <p:cNvSpPr txBox="1"/>
          <p:nvPr/>
        </p:nvSpPr>
        <p:spPr>
          <a:xfrm>
            <a:off x="1752600" y="6493566"/>
            <a:ext cx="7116417" cy="338554"/>
          </a:xfrm>
          <a:prstGeom prst="rect">
            <a:avLst/>
          </a:prstGeom>
          <a:noFill/>
        </p:spPr>
        <p:txBody>
          <a:bodyPr wrap="square" rtlCol="0">
            <a:spAutoFit/>
          </a:bodyPr>
          <a:lstStyle/>
          <a:p>
            <a:pPr algn="r"/>
            <a:r>
              <a:rPr lang="en-US" sz="1600" i="1" dirty="0" smtClean="0"/>
              <a:t>Delaware - YRBS, 1999-2015 - QN38</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45.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Ever Used Electronic Vapor Products,* by Sex,</a:t>
            </a:r>
            <a:r>
              <a:rPr lang="en-US" sz="1800" b="1" dirty="0" smtClean="0">
                <a:solidFill>
                  <a:srgbClr val="FFCC00"/>
                </a:solidFill>
              </a:rPr>
              <a:t> Grade,</a:t>
            </a:r>
            <a:r>
              <a:rPr lang="en-US" sz="1800" b="1" dirty="0" smtClean="0">
                <a:solidFill>
                  <a:srgbClr val="FFCC00"/>
                </a:solidFill>
              </a:rPr>
              <a:t> and Race/Ethnicity,</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*E-cigarettes, e-cigars, e-pipes, vape pipes, vaping pens, e-hookahs, and hookah pens such as blu, NJOY, or Starbuzz</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YRBS, 2015 - QN39</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46.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Currently Used Electronic Vapor Products,* by Sex,</a:t>
            </a:r>
            <a:r>
              <a:rPr lang="en-US" sz="1700" b="1" baseline="40000" dirty="0">
                <a:solidFill>
                  <a:srgbClr val="FFCC00"/>
                </a:solidFill>
              </a:rPr>
              <a:t>†</a:t>
            </a:r>
            <a:r>
              <a:rPr lang="en-US" sz="1800" b="1" dirty="0" smtClean="0">
                <a:solidFill>
                  <a:srgbClr val="FFCC00"/>
                </a:solidFill>
              </a:rPr>
              <a:t> Grade,</a:t>
            </a:r>
            <a:r>
              <a:rPr lang="en-US" sz="1800" b="1" dirty="0" smtClean="0">
                <a:solidFill>
                  <a:srgbClr val="FFCC00"/>
                </a:solidFill>
              </a:rPr>
              <a:t> and Race/Ethnicity,</a:t>
            </a:r>
            <a:r>
              <a:rPr lang="en-US" sz="1700" b="1" baseline="40000" dirty="0">
                <a:solidFill>
                  <a:srgbClr val="FFCC00"/>
                </a:solidFill>
              </a:rPr>
              <a:t>†</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*E-cigarettes, e-cigars, e-pipes, vape pipes, vaping pens, e-hookahs, and hookah pens such as blu, NJOY, or Starbuzz on at least 1 day during the 30 days before the survey</a:t>
            </a:r>
          </a:p>
          <a:p>
            <a:r>
              <a:rPr lang="en-US" sz="900" b="1" baseline="50000" dirty="0">
                <a:solidFill>
                  <a:srgbClr val="FFCC00"/>
                </a:solidFill>
              </a:rPr>
              <a:t>†</a:t>
            </a:r>
            <a:r>
              <a:rPr lang="en-US" sz="1100" dirty="0" smtClean="0">
                <a:solidFill>
                  <a:srgbClr val="FFCC00"/>
                </a:solidFill>
              </a:rPr>
              <a:t>M &gt; F; H &gt; B, W &gt; B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YRBS, 2015 - QN40</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47.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Currently Used Tobacco,* by Sex,</a:t>
            </a:r>
            <a:r>
              <a:rPr lang="en-US" sz="1700" b="1" baseline="40000" dirty="0">
                <a:solidFill>
                  <a:srgbClr val="FFCC00"/>
                </a:solidFill>
              </a:rPr>
              <a:t>†</a:t>
            </a:r>
            <a:r>
              <a:rPr lang="en-US" sz="1800" b="1" dirty="0" smtClean="0">
                <a:solidFill>
                  <a:srgbClr val="FFCC00"/>
                </a:solidFill>
              </a:rPr>
              <a:t> Grade,</a:t>
            </a:r>
            <a:r>
              <a:rPr lang="en-US" sz="1700" b="1" baseline="40000" dirty="0">
                <a:solidFill>
                  <a:srgbClr val="FFCC00"/>
                </a:solidFill>
              </a:rPr>
              <a:t>†</a:t>
            </a:r>
            <a:r>
              <a:rPr lang="en-US" sz="1800" b="1" dirty="0" smtClean="0">
                <a:solidFill>
                  <a:srgbClr val="FFCC00"/>
                </a:solidFill>
              </a:rPr>
              <a:t> and Race/Ethnicity,</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*Current cigarette, smokeless tobacco, cigar, or electronic vapor product use on at least 1 day during the 30 days before the survey </a:t>
            </a:r>
          </a:p>
          <a:p>
            <a:r>
              <a:rPr lang="en-US" sz="900" b="1" baseline="50000" dirty="0">
                <a:solidFill>
                  <a:srgbClr val="FFCC00"/>
                </a:solidFill>
              </a:rPr>
              <a:t>†</a:t>
            </a:r>
            <a:r>
              <a:rPr lang="en-US" sz="1100" dirty="0" smtClean="0">
                <a:solidFill>
                  <a:srgbClr val="FFCC00"/>
                </a:solidFill>
              </a:rPr>
              <a:t>M &gt; F; 12th &gt; 9th, 12th &gt; 10th, 12th &gt; 11th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YRBS, 2015 - QNTOB4</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48.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Currently Used Cigarettes, Cigars, or Smokeless Tobacco,* by Sex,</a:t>
            </a:r>
            <a:r>
              <a:rPr lang="en-US" sz="1700" b="1" baseline="40000" dirty="0">
                <a:solidFill>
                  <a:srgbClr val="FFCC00"/>
                </a:solidFill>
              </a:rPr>
              <a:t>†</a:t>
            </a:r>
            <a:r>
              <a:rPr lang="en-US" sz="1800" b="1" dirty="0" smtClean="0">
                <a:solidFill>
                  <a:srgbClr val="FFCC00"/>
                </a:solidFill>
              </a:rPr>
              <a:t> Grade,</a:t>
            </a:r>
            <a:r>
              <a:rPr lang="en-US" sz="1700" b="1" baseline="40000" dirty="0">
                <a:solidFill>
                  <a:srgbClr val="FFCC00"/>
                </a:solidFill>
              </a:rPr>
              <a:t>†</a:t>
            </a:r>
            <a:r>
              <a:rPr lang="en-US" sz="1800" b="1" dirty="0" smtClean="0">
                <a:solidFill>
                  <a:srgbClr val="FFCC00"/>
                </a:solidFill>
              </a:rPr>
              <a:t> and Race/Ethnicity,</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*On at least 1 day during the 30 days before the survey</a:t>
            </a:r>
          </a:p>
          <a:p>
            <a:r>
              <a:rPr lang="en-US" sz="900" b="1" baseline="50000" dirty="0">
                <a:solidFill>
                  <a:srgbClr val="FFCC00"/>
                </a:solidFill>
              </a:rPr>
              <a:t>†</a:t>
            </a:r>
            <a:r>
              <a:rPr lang="en-US" sz="1100" dirty="0" smtClean="0">
                <a:solidFill>
                  <a:srgbClr val="FFCC00"/>
                </a:solidFill>
              </a:rPr>
              <a:t>M &gt; F; 12th &gt; 9th, 12th &gt; 10th, 12th &gt; 11th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YRBS, 2015 - QNTOB3</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49.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Currently Used Cigarettes, Cigars, or Smokeless Tobacco,* 1999-2015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*On at least 1 day during the 30 days before the survey</a:t>
            </a:r>
          </a:p>
          <a:p>
            <a:r>
              <a:rPr lang="en-US" sz="900" b="1" baseline="50000" dirty="0">
                <a:solidFill>
                  <a:srgbClr val="FFCC00"/>
                </a:solidFill>
              </a:rPr>
              <a:t>†</a:t>
            </a:r>
            <a:r>
              <a:rPr lang="en-US" sz="1100" dirty="0" smtClean="0">
                <a:solidFill>
                  <a:srgbClr val="FFCC00"/>
                </a:solidFill>
              </a:rPr>
              <a:t>Decreased 1999-2015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smtClean="0">
                <a:solidFill>
                  <a:srgbClr val="FFCC00"/>
                </a:solidFill>
              </a:rPr>
              <a:t>Note: This graph contains weighted results.</a:t>
            </a:r>
          </a:p>
        </p:txBody>
      </p:sp>
      <p:sp>
        <p:nvSpPr>
          <p:cNvPr id="8" name="TrendFooter1"/>
          <p:cNvSpPr txBox="1"/>
          <p:nvPr/>
        </p:nvSpPr>
        <p:spPr>
          <a:xfrm>
            <a:off x="1752600" y="6493566"/>
            <a:ext cx="7116417" cy="338554"/>
          </a:xfrm>
          <a:prstGeom prst="rect">
            <a:avLst/>
          </a:prstGeom>
          <a:noFill/>
        </p:spPr>
        <p:txBody>
          <a:bodyPr wrap="square" rtlCol="0">
            <a:spAutoFit/>
          </a:bodyPr>
          <a:lstStyle/>
          <a:p>
            <a:pPr algn="r"/>
            <a:r>
              <a:rPr lang="en-US" sz="1600" i="1" dirty="0" smtClean="0"/>
              <a:t>Delaware - YRBS, 1999-2015 - QNTOB3</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4a.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Currently Smoked Cigarettes or Cigars,* by Sex,</a:t>
            </a:r>
            <a:r>
              <a:rPr lang="en-US" sz="1800" b="1" dirty="0" smtClean="0">
                <a:solidFill>
                  <a:srgbClr val="FFCC00"/>
                </a:solidFill>
              </a:rPr>
              <a:t> Grade,</a:t>
            </a:r>
            <a:r>
              <a:rPr lang="en-US" sz="1700" b="1" baseline="40000" dirty="0">
                <a:solidFill>
                  <a:srgbClr val="FFCC00"/>
                </a:solidFill>
              </a:rPr>
              <a:t>†</a:t>
            </a:r>
            <a:r>
              <a:rPr lang="en-US" sz="1800" b="1" dirty="0" smtClean="0">
                <a:solidFill>
                  <a:srgbClr val="FFCC00"/>
                </a:solidFill>
              </a:rPr>
              <a:t> and Race/Ethnicity,</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*On at least 1 day during the 30 days before the survey</a:t>
            </a:r>
          </a:p>
          <a:p>
            <a:r>
              <a:rPr lang="en-US" sz="900" b="1" baseline="50000" dirty="0">
                <a:solidFill>
                  <a:srgbClr val="FFCC00"/>
                </a:solidFill>
              </a:rPr>
              <a:t>†</a:t>
            </a:r>
            <a:r>
              <a:rPr lang="en-US" sz="1100" dirty="0" smtClean="0">
                <a:solidFill>
                  <a:srgbClr val="FFCC00"/>
                </a:solidFill>
              </a:rPr>
              <a:t>12th &gt; 9th, 12th &gt; 10th, 12th &gt; 11th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YRBS, 2015 - QNTOB2</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4b.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Currently Smoked Cigarettes or Cigars,* 1999-2015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*On at least 1 day during the 30 days before the survey</a:t>
            </a:r>
          </a:p>
          <a:p>
            <a:r>
              <a:rPr lang="en-US" sz="900" b="1" baseline="50000" dirty="0">
                <a:solidFill>
                  <a:srgbClr val="FFCC00"/>
                </a:solidFill>
              </a:rPr>
              <a:t>†</a:t>
            </a:r>
            <a:r>
              <a:rPr lang="en-US" sz="1100" dirty="0" smtClean="0">
                <a:solidFill>
                  <a:srgbClr val="FFCC00"/>
                </a:solidFill>
              </a:rPr>
              <a:t>Decreased 1999-2015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smtClean="0">
                <a:solidFill>
                  <a:srgbClr val="FFCC00"/>
                </a:solidFill>
              </a:rPr>
              <a:t>Note: This graph contains weighted results.</a:t>
            </a:r>
          </a:p>
        </p:txBody>
      </p:sp>
      <p:sp>
        <p:nvSpPr>
          <p:cNvPr id="8" name="TrendFooter1"/>
          <p:cNvSpPr txBox="1"/>
          <p:nvPr/>
        </p:nvSpPr>
        <p:spPr>
          <a:xfrm>
            <a:off x="1752600" y="6493566"/>
            <a:ext cx="7116417" cy="338554"/>
          </a:xfrm>
          <a:prstGeom prst="rect">
            <a:avLst/>
          </a:prstGeom>
          <a:noFill/>
        </p:spPr>
        <p:txBody>
          <a:bodyPr wrap="square" rtlCol="0">
            <a:spAutoFit/>
          </a:bodyPr>
          <a:lstStyle/>
          <a:p>
            <a:pPr algn="r"/>
            <a:r>
              <a:rPr lang="en-US" sz="1600" i="1" dirty="0" smtClean="0"/>
              <a:t>Delaware - YRBS, 1999-2015 - QNTOB2</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4c.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Did Not Currently Use Tobacco,* by Sex,</a:t>
            </a:r>
            <a:r>
              <a:rPr lang="en-US" sz="1800" b="1" dirty="0" smtClean="0">
                <a:solidFill>
                  <a:srgbClr val="FFCC00"/>
                </a:solidFill>
              </a:rPr>
              <a:t> Grade,</a:t>
            </a:r>
            <a:r>
              <a:rPr lang="en-US" sz="1700" b="1" baseline="40000" dirty="0">
                <a:solidFill>
                  <a:srgbClr val="FFCC00"/>
                </a:solidFill>
              </a:rPr>
              <a:t>†</a:t>
            </a:r>
            <a:r>
              <a:rPr lang="en-US" sz="1800" b="1" dirty="0" smtClean="0">
                <a:solidFill>
                  <a:srgbClr val="FFCC00"/>
                </a:solidFill>
              </a:rPr>
              <a:t> and Race/Ethnicity,</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*Current cigarette, smokeless tobacco, cigar, or electronic vapor product use on at least 1 day during the 30 days before the survey </a:t>
            </a:r>
          </a:p>
          <a:p>
            <a:r>
              <a:rPr lang="en-US" sz="900" b="1" baseline="50000" dirty="0">
                <a:solidFill>
                  <a:srgbClr val="FFCC00"/>
                </a:solidFill>
              </a:rPr>
              <a:t>†</a:t>
            </a:r>
            <a:r>
              <a:rPr lang="en-US" sz="1100" dirty="0" smtClean="0">
                <a:solidFill>
                  <a:srgbClr val="FFCC00"/>
                </a:solidFill>
              </a:rPr>
              <a:t>9th &gt; 12th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YRBS, 2015 - QNNOTOB4</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4d.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Did Not Currently Use Cigarettes, Cigars, or Smokeless Tobacco,* by Sex,</a:t>
            </a:r>
            <a:r>
              <a:rPr lang="en-US" sz="1800" b="1" dirty="0" smtClean="0">
                <a:solidFill>
                  <a:srgbClr val="FFCC00"/>
                </a:solidFill>
              </a:rPr>
              <a:t> Grade,</a:t>
            </a:r>
            <a:r>
              <a:rPr lang="en-US" sz="1700" b="1" baseline="40000" dirty="0">
                <a:solidFill>
                  <a:srgbClr val="FFCC00"/>
                </a:solidFill>
              </a:rPr>
              <a:t>†</a:t>
            </a:r>
            <a:r>
              <a:rPr lang="en-US" sz="1800" b="1" dirty="0" smtClean="0">
                <a:solidFill>
                  <a:srgbClr val="FFCC00"/>
                </a:solidFill>
              </a:rPr>
              <a:t> and Race/Ethnicity,</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*On at least 1 day during the 30 days before the survey</a:t>
            </a:r>
          </a:p>
          <a:p>
            <a:r>
              <a:rPr lang="en-US" sz="900" b="1" baseline="50000" dirty="0">
                <a:solidFill>
                  <a:srgbClr val="FFCC00"/>
                </a:solidFill>
              </a:rPr>
              <a:t>†</a:t>
            </a:r>
            <a:r>
              <a:rPr lang="en-US" sz="1100" dirty="0" smtClean="0">
                <a:solidFill>
                  <a:srgbClr val="FFCC00"/>
                </a:solidFill>
              </a:rPr>
              <a:t>9th &gt; 12th, 10th &gt; 12th, 11th &gt; 12th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YRBS, 2015 - QNNOTOB3</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4e.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Did Not Currently Use Cigarettes, Cigars, or Smokeless Tobacco,* 1999-2015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*On at least 1 day during the 30 days before the survey</a:t>
            </a:r>
          </a:p>
          <a:p>
            <a:r>
              <a:rPr lang="en-US" sz="900" b="1" baseline="50000" dirty="0">
                <a:solidFill>
                  <a:srgbClr val="FFCC00"/>
                </a:solidFill>
              </a:rPr>
              <a:t>†</a:t>
            </a:r>
            <a:r>
              <a:rPr lang="en-US" sz="1100" dirty="0" smtClean="0">
                <a:solidFill>
                  <a:srgbClr val="FFCC00"/>
                </a:solidFill>
              </a:rPr>
              <a:t>Increased 1999-2015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smtClean="0">
                <a:solidFill>
                  <a:srgbClr val="FFCC00"/>
                </a:solidFill>
              </a:rPr>
              <a:t>Note: This graph contains weighted results.</a:t>
            </a:r>
          </a:p>
        </p:txBody>
      </p:sp>
      <p:sp>
        <p:nvSpPr>
          <p:cNvPr id="8" name="TrendFooter1"/>
          <p:cNvSpPr txBox="1"/>
          <p:nvPr/>
        </p:nvSpPr>
        <p:spPr>
          <a:xfrm>
            <a:off x="1752600" y="6493566"/>
            <a:ext cx="7116417" cy="338554"/>
          </a:xfrm>
          <a:prstGeom prst="rect">
            <a:avLst/>
          </a:prstGeom>
          <a:noFill/>
        </p:spPr>
        <p:txBody>
          <a:bodyPr wrap="square" rtlCol="0">
            <a:spAutoFit/>
          </a:bodyPr>
          <a:lstStyle/>
          <a:p>
            <a:pPr algn="r"/>
            <a:r>
              <a:rPr lang="en-US" sz="1600" i="1" dirty="0" smtClean="0"/>
              <a:t>Delaware - YRBS, 1999-2015 - QNNOTOB3</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4f.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Did Not Currently Smoke Cigarettes or Cigars,* by Sex,</a:t>
            </a:r>
            <a:r>
              <a:rPr lang="en-US" sz="1800" b="1" dirty="0" smtClean="0">
                <a:solidFill>
                  <a:srgbClr val="FFCC00"/>
                </a:solidFill>
              </a:rPr>
              <a:t> Grade,</a:t>
            </a:r>
            <a:r>
              <a:rPr lang="en-US" sz="1700" b="1" baseline="40000" dirty="0">
                <a:solidFill>
                  <a:srgbClr val="FFCC00"/>
                </a:solidFill>
              </a:rPr>
              <a:t>†</a:t>
            </a:r>
            <a:r>
              <a:rPr lang="en-US" sz="1800" b="1" dirty="0" smtClean="0">
                <a:solidFill>
                  <a:srgbClr val="FFCC00"/>
                </a:solidFill>
              </a:rPr>
              <a:t> and Race/Ethnicity,</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*On at least 1 day during the 30 days before the survey</a:t>
            </a:r>
          </a:p>
          <a:p>
            <a:r>
              <a:rPr lang="en-US" sz="900" b="1" baseline="50000" dirty="0">
                <a:solidFill>
                  <a:srgbClr val="FFCC00"/>
                </a:solidFill>
              </a:rPr>
              <a:t>†</a:t>
            </a:r>
            <a:r>
              <a:rPr lang="en-US" sz="1100" dirty="0" smtClean="0">
                <a:solidFill>
                  <a:srgbClr val="FFCC00"/>
                </a:solidFill>
              </a:rPr>
              <a:t>9th &gt; 12th, 10th &gt; 12th, 11th &gt; 12th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YRBS, 2015 - QNNOTOB2</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5.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Rarely or Never Wore a Seat Belt,* by Sex,</a:t>
            </a:r>
            <a:r>
              <a:rPr lang="en-US" sz="1800" b="1" dirty="0" smtClean="0">
                <a:solidFill>
                  <a:srgbClr val="FFCC00"/>
                </a:solidFill>
              </a:rPr>
              <a:t> Grade,</a:t>
            </a:r>
            <a:r>
              <a:rPr lang="en-US" sz="1700" b="1" baseline="40000" dirty="0">
                <a:solidFill>
                  <a:srgbClr val="FFCC00"/>
                </a:solidFill>
              </a:rPr>
              <a:t>†</a:t>
            </a:r>
            <a:r>
              <a:rPr lang="en-US" sz="1800" b="1" dirty="0" smtClean="0">
                <a:solidFill>
                  <a:srgbClr val="FFCC00"/>
                </a:solidFill>
              </a:rPr>
              <a:t> and Race/Ethnicity,</a:t>
            </a:r>
            <a:r>
              <a:rPr lang="en-US" sz="1700" b="1" baseline="40000" dirty="0">
                <a:solidFill>
                  <a:srgbClr val="FFCC00"/>
                </a:solidFill>
              </a:rPr>
              <a:t>†</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*When riding in a car driven by someone else</a:t>
            </a:r>
          </a:p>
          <a:p>
            <a:r>
              <a:rPr lang="en-US" sz="900" b="1" baseline="50000" dirty="0">
                <a:solidFill>
                  <a:srgbClr val="FFCC00"/>
                </a:solidFill>
              </a:rPr>
              <a:t>†</a:t>
            </a:r>
            <a:r>
              <a:rPr lang="en-US" sz="1100" dirty="0" smtClean="0">
                <a:solidFill>
                  <a:srgbClr val="FFCC00"/>
                </a:solidFill>
              </a:rPr>
              <a:t>9th &gt; 11th, 12th &gt; 11th; B &gt; W, H &gt; W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YRBS, 2015 - QN9</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50.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Did Not Currently Smoke Cigarettes or Cigars,* 1999-2015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*On at least 1 day during the 30 days before the survey</a:t>
            </a:r>
          </a:p>
          <a:p>
            <a:r>
              <a:rPr lang="en-US" sz="900" b="1" baseline="50000" dirty="0">
                <a:solidFill>
                  <a:srgbClr val="FFCC00"/>
                </a:solidFill>
              </a:rPr>
              <a:t>†</a:t>
            </a:r>
            <a:r>
              <a:rPr lang="en-US" sz="1100" dirty="0" smtClean="0">
                <a:solidFill>
                  <a:srgbClr val="FFCC00"/>
                </a:solidFill>
              </a:rPr>
              <a:t>Increased 1999-2015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smtClean="0">
                <a:solidFill>
                  <a:srgbClr val="FFCC00"/>
                </a:solidFill>
              </a:rPr>
              <a:t>Note: This graph contains weighted results.</a:t>
            </a:r>
          </a:p>
        </p:txBody>
      </p:sp>
      <p:sp>
        <p:nvSpPr>
          <p:cNvPr id="8" name="TrendFooter1"/>
          <p:cNvSpPr txBox="1"/>
          <p:nvPr/>
        </p:nvSpPr>
        <p:spPr>
          <a:xfrm>
            <a:off x="1752600" y="6493566"/>
            <a:ext cx="7116417" cy="338554"/>
          </a:xfrm>
          <a:prstGeom prst="rect">
            <a:avLst/>
          </a:prstGeom>
          <a:noFill/>
        </p:spPr>
        <p:txBody>
          <a:bodyPr wrap="square" rtlCol="0">
            <a:spAutoFit/>
          </a:bodyPr>
          <a:lstStyle/>
          <a:p>
            <a:pPr algn="r"/>
            <a:r>
              <a:rPr lang="en-US" sz="1600" i="1" dirty="0" smtClean="0"/>
              <a:t>Delaware - YRBS, 1999-2015 - QNNOTOB2</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51.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Ever Drank Alcohol,* by Sex,</a:t>
            </a:r>
            <a:r>
              <a:rPr lang="en-US" sz="1700" b="1" baseline="40000" dirty="0">
                <a:solidFill>
                  <a:srgbClr val="FFCC00"/>
                </a:solidFill>
              </a:rPr>
              <a:t>†</a:t>
            </a:r>
            <a:r>
              <a:rPr lang="en-US" sz="1800" b="1" dirty="0" smtClean="0">
                <a:solidFill>
                  <a:srgbClr val="FFCC00"/>
                </a:solidFill>
              </a:rPr>
              <a:t> Grade,</a:t>
            </a:r>
            <a:r>
              <a:rPr lang="en-US" sz="1700" b="1" baseline="40000" dirty="0">
                <a:solidFill>
                  <a:srgbClr val="FFCC00"/>
                </a:solidFill>
              </a:rPr>
              <a:t>†</a:t>
            </a:r>
            <a:r>
              <a:rPr lang="en-US" sz="1800" b="1" dirty="0" smtClean="0">
                <a:solidFill>
                  <a:srgbClr val="FFCC00"/>
                </a:solidFill>
              </a:rPr>
              <a:t> and Race/Ethnicity,</a:t>
            </a:r>
            <a:r>
              <a:rPr lang="en-US" sz="1700" b="1" baseline="40000" dirty="0">
                <a:solidFill>
                  <a:srgbClr val="FFCC00"/>
                </a:solidFill>
              </a:rPr>
              <a:t>†</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*At least one drink of alcohol on at least 1 day during their life</a:t>
            </a:r>
          </a:p>
          <a:p>
            <a:r>
              <a:rPr lang="en-US" sz="900" b="1" baseline="50000" dirty="0">
                <a:solidFill>
                  <a:srgbClr val="FFCC00"/>
                </a:solidFill>
              </a:rPr>
              <a:t>†</a:t>
            </a:r>
            <a:r>
              <a:rPr lang="en-US" sz="1100" dirty="0" smtClean="0">
                <a:solidFill>
                  <a:srgbClr val="FFCC00"/>
                </a:solidFill>
              </a:rPr>
              <a:t>F &gt; M; 10th &gt; 9th, 11th &gt; 9th, 12th &gt; 9th; H &gt; B, W &gt; B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YRBS, 2015 - QN41</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52.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Ever Drank Alcohol,* 1999-2015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*At least one drink of alcohol on at least 1 day during their life</a:t>
            </a:r>
          </a:p>
          <a:p>
            <a:r>
              <a:rPr lang="en-US" sz="900" b="1" baseline="50000" dirty="0">
                <a:solidFill>
                  <a:srgbClr val="FFCC00"/>
                </a:solidFill>
              </a:rPr>
              <a:t>†</a:t>
            </a:r>
            <a:r>
              <a:rPr lang="en-US" sz="1100" dirty="0" smtClean="0">
                <a:solidFill>
                  <a:srgbClr val="FFCC00"/>
                </a:solidFill>
              </a:rPr>
              <a:t>Decreased 1999-2015, decreased 1999-2011, decreased 2011-2015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smtClean="0">
                <a:solidFill>
                  <a:srgbClr val="FFCC00"/>
                </a:solidFill>
              </a:rPr>
              <a:t>Note: This graph contains weighted results.</a:t>
            </a:r>
          </a:p>
        </p:txBody>
      </p:sp>
      <p:sp>
        <p:nvSpPr>
          <p:cNvPr id="8" name="TrendFooter1"/>
          <p:cNvSpPr txBox="1"/>
          <p:nvPr/>
        </p:nvSpPr>
        <p:spPr>
          <a:xfrm>
            <a:off x="1752600" y="6493566"/>
            <a:ext cx="7116417" cy="338554"/>
          </a:xfrm>
          <a:prstGeom prst="rect">
            <a:avLst/>
          </a:prstGeom>
          <a:noFill/>
        </p:spPr>
        <p:txBody>
          <a:bodyPr wrap="square" rtlCol="0">
            <a:spAutoFit/>
          </a:bodyPr>
          <a:lstStyle/>
          <a:p>
            <a:pPr algn="r"/>
            <a:r>
              <a:rPr lang="en-US" sz="1600" i="1" dirty="0" smtClean="0"/>
              <a:t>Delaware - YRBS, 1999-2015 - QN41</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53.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Drank Alcohol Before Age 13 Years,* by Sex,</a:t>
            </a:r>
            <a:r>
              <a:rPr lang="en-US" sz="1800" b="1" dirty="0" smtClean="0">
                <a:solidFill>
                  <a:srgbClr val="FFCC00"/>
                </a:solidFill>
              </a:rPr>
              <a:t> Grade,</a:t>
            </a:r>
            <a:r>
              <a:rPr lang="en-US" sz="1700" b="1" baseline="40000" dirty="0">
                <a:solidFill>
                  <a:srgbClr val="FFCC00"/>
                </a:solidFill>
              </a:rPr>
              <a:t>†</a:t>
            </a:r>
            <a:r>
              <a:rPr lang="en-US" sz="1800" b="1" dirty="0" smtClean="0">
                <a:solidFill>
                  <a:srgbClr val="FFCC00"/>
                </a:solidFill>
              </a:rPr>
              <a:t> and Race/Ethnicity,</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*For the first time other than a few sips</a:t>
            </a:r>
          </a:p>
          <a:p>
            <a:r>
              <a:rPr lang="en-US" sz="900" b="1" baseline="50000" dirty="0">
                <a:solidFill>
                  <a:srgbClr val="FFCC00"/>
                </a:solidFill>
              </a:rPr>
              <a:t>†</a:t>
            </a:r>
            <a:r>
              <a:rPr lang="en-US" sz="1100" dirty="0" smtClean="0">
                <a:solidFill>
                  <a:srgbClr val="FFCC00"/>
                </a:solidFill>
              </a:rPr>
              <a:t>9th &gt; 12th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YRBS, 2015 - QN42</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54.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Drank Alcohol Before Age 13 Years,* 1999-2015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*For the first time other than a few sips</a:t>
            </a:r>
          </a:p>
          <a:p>
            <a:r>
              <a:rPr lang="en-US" sz="900" b="1" baseline="50000" dirty="0">
                <a:solidFill>
                  <a:srgbClr val="FFCC00"/>
                </a:solidFill>
              </a:rPr>
              <a:t>†</a:t>
            </a:r>
            <a:r>
              <a:rPr lang="en-US" sz="1100" dirty="0" smtClean="0">
                <a:solidFill>
                  <a:srgbClr val="FFCC00"/>
                </a:solidFill>
              </a:rPr>
              <a:t>Decreased 1999-2015, decreased 1999-2011, decreased 2011-2015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smtClean="0">
                <a:solidFill>
                  <a:srgbClr val="FFCC00"/>
                </a:solidFill>
              </a:rPr>
              <a:t>Note: This graph contains weighted results.</a:t>
            </a:r>
          </a:p>
        </p:txBody>
      </p:sp>
      <p:sp>
        <p:nvSpPr>
          <p:cNvPr id="8" name="TrendFooter1"/>
          <p:cNvSpPr txBox="1"/>
          <p:nvPr/>
        </p:nvSpPr>
        <p:spPr>
          <a:xfrm>
            <a:off x="1752600" y="6493566"/>
            <a:ext cx="7116417" cy="338554"/>
          </a:xfrm>
          <a:prstGeom prst="rect">
            <a:avLst/>
          </a:prstGeom>
          <a:noFill/>
        </p:spPr>
        <p:txBody>
          <a:bodyPr wrap="square" rtlCol="0">
            <a:spAutoFit/>
          </a:bodyPr>
          <a:lstStyle/>
          <a:p>
            <a:pPr algn="r"/>
            <a:r>
              <a:rPr lang="en-US" sz="1600" i="1" dirty="0" smtClean="0"/>
              <a:t>Delaware - YRBS, 1999-2015 - QN42</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55.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Currently Drank Alcohol,* by Sex,</a:t>
            </a:r>
            <a:r>
              <a:rPr lang="en-US" sz="1700" b="1" baseline="40000" dirty="0">
                <a:solidFill>
                  <a:srgbClr val="FFCC00"/>
                </a:solidFill>
              </a:rPr>
              <a:t>†</a:t>
            </a:r>
            <a:r>
              <a:rPr lang="en-US" sz="1800" b="1" dirty="0" smtClean="0">
                <a:solidFill>
                  <a:srgbClr val="FFCC00"/>
                </a:solidFill>
              </a:rPr>
              <a:t> Grade,</a:t>
            </a:r>
            <a:r>
              <a:rPr lang="en-US" sz="1700" b="1" baseline="40000" dirty="0">
                <a:solidFill>
                  <a:srgbClr val="FFCC00"/>
                </a:solidFill>
              </a:rPr>
              <a:t>†</a:t>
            </a:r>
            <a:r>
              <a:rPr lang="en-US" sz="1800" b="1" dirty="0" smtClean="0">
                <a:solidFill>
                  <a:srgbClr val="FFCC00"/>
                </a:solidFill>
              </a:rPr>
              <a:t> and Race/Ethnicity,</a:t>
            </a:r>
            <a:r>
              <a:rPr lang="en-US" sz="1700" b="1" baseline="40000" dirty="0">
                <a:solidFill>
                  <a:srgbClr val="FFCC00"/>
                </a:solidFill>
              </a:rPr>
              <a:t>†</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*At least one drink of alcohol on at least 1 day during the 30 days before the survey</a:t>
            </a:r>
          </a:p>
          <a:p>
            <a:r>
              <a:rPr lang="en-US" sz="900" b="1" baseline="50000" dirty="0">
                <a:solidFill>
                  <a:srgbClr val="FFCC00"/>
                </a:solidFill>
              </a:rPr>
              <a:t>†</a:t>
            </a:r>
            <a:r>
              <a:rPr lang="en-US" sz="1100" dirty="0" smtClean="0">
                <a:solidFill>
                  <a:srgbClr val="FFCC00"/>
                </a:solidFill>
              </a:rPr>
              <a:t>F &gt; M; 11th &gt; 9th, 11th &gt; 10th, 12th &gt; 9th, 12th &gt; 10th, 12th &gt; 11th; H &gt; B, W &gt; B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YRBS, 2015 - QN43</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56.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Currently Drank Alcohol,* 1999-2015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*At least one drink of alcohol on at least 1 day during the 30 days before the survey</a:t>
            </a:r>
          </a:p>
          <a:p>
            <a:r>
              <a:rPr lang="en-US" sz="900" b="1" baseline="50000" dirty="0">
                <a:solidFill>
                  <a:srgbClr val="FFCC00"/>
                </a:solidFill>
              </a:rPr>
              <a:t>†</a:t>
            </a:r>
            <a:r>
              <a:rPr lang="en-US" sz="1100" dirty="0" smtClean="0">
                <a:solidFill>
                  <a:srgbClr val="FFCC00"/>
                </a:solidFill>
              </a:rPr>
              <a:t>Decreased 1999-2015, decreased 1999-2011, decreased 2011-2015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smtClean="0">
                <a:solidFill>
                  <a:srgbClr val="FFCC00"/>
                </a:solidFill>
              </a:rPr>
              <a:t>Note: This graph contains weighted results.</a:t>
            </a:r>
          </a:p>
        </p:txBody>
      </p:sp>
      <p:sp>
        <p:nvSpPr>
          <p:cNvPr id="8" name="TrendFooter1"/>
          <p:cNvSpPr txBox="1"/>
          <p:nvPr/>
        </p:nvSpPr>
        <p:spPr>
          <a:xfrm>
            <a:off x="1752600" y="6493566"/>
            <a:ext cx="7116417" cy="338554"/>
          </a:xfrm>
          <a:prstGeom prst="rect">
            <a:avLst/>
          </a:prstGeom>
          <a:noFill/>
        </p:spPr>
        <p:txBody>
          <a:bodyPr wrap="square" rtlCol="0">
            <a:spAutoFit/>
          </a:bodyPr>
          <a:lstStyle/>
          <a:p>
            <a:pPr algn="r"/>
            <a:r>
              <a:rPr lang="en-US" sz="1600" i="1" dirty="0" smtClean="0"/>
              <a:t>Delaware - YRBS, 1999-2015 - QN43</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57.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Drank Five or More Drinks of Alcohol in a Row,* by Sex,</a:t>
            </a:r>
            <a:r>
              <a:rPr lang="en-US" sz="1800" b="1" dirty="0" smtClean="0">
                <a:solidFill>
                  <a:srgbClr val="FFCC00"/>
                </a:solidFill>
              </a:rPr>
              <a:t> Grade,</a:t>
            </a:r>
            <a:r>
              <a:rPr lang="en-US" sz="1700" b="1" baseline="40000" dirty="0">
                <a:solidFill>
                  <a:srgbClr val="FFCC00"/>
                </a:solidFill>
              </a:rPr>
              <a:t>†</a:t>
            </a:r>
            <a:r>
              <a:rPr lang="en-US" sz="1800" b="1" dirty="0" smtClean="0">
                <a:solidFill>
                  <a:srgbClr val="FFCC00"/>
                </a:solidFill>
              </a:rPr>
              <a:t> and Race/Ethnicity,</a:t>
            </a:r>
            <a:r>
              <a:rPr lang="en-US" sz="1700" b="1" baseline="40000" dirty="0">
                <a:solidFill>
                  <a:srgbClr val="FFCC00"/>
                </a:solidFill>
              </a:rPr>
              <a:t>†</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*Within a couple of hours on at least 1 day during the 30 days before the survey</a:t>
            </a:r>
          </a:p>
          <a:p>
            <a:r>
              <a:rPr lang="en-US" sz="900" b="1" baseline="50000" dirty="0">
                <a:solidFill>
                  <a:srgbClr val="FFCC00"/>
                </a:solidFill>
              </a:rPr>
              <a:t>†</a:t>
            </a:r>
            <a:r>
              <a:rPr lang="en-US" sz="1100" dirty="0" smtClean="0">
                <a:solidFill>
                  <a:srgbClr val="FFCC00"/>
                </a:solidFill>
              </a:rPr>
              <a:t>11th &gt; 9th, 12th &gt; 9th, 12th &gt; 10th, 12th &gt; 11th; W &gt; B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YRBS, 2015 - QN44</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58.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Drank Five or More Drinks of Alcohol in a Row,* 1999-2015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*Within a couple of hours on at least 1 day during the 30 days before the survey</a:t>
            </a:r>
          </a:p>
          <a:p>
            <a:r>
              <a:rPr lang="en-US" sz="900" b="1" baseline="50000" dirty="0">
                <a:solidFill>
                  <a:srgbClr val="FFCC00"/>
                </a:solidFill>
              </a:rPr>
              <a:t>†</a:t>
            </a:r>
            <a:r>
              <a:rPr lang="en-US" sz="1100" dirty="0" smtClean="0">
                <a:solidFill>
                  <a:srgbClr val="FFCC00"/>
                </a:solidFill>
              </a:rPr>
              <a:t>Decreased 1999-2015, decreased 1999-2011, decreased 2011-2015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smtClean="0">
                <a:solidFill>
                  <a:srgbClr val="FFCC00"/>
                </a:solidFill>
              </a:rPr>
              <a:t>Note: This graph contains weighted results.</a:t>
            </a:r>
          </a:p>
        </p:txBody>
      </p:sp>
      <p:sp>
        <p:nvSpPr>
          <p:cNvPr id="8" name="TrendFooter1"/>
          <p:cNvSpPr txBox="1"/>
          <p:nvPr/>
        </p:nvSpPr>
        <p:spPr>
          <a:xfrm>
            <a:off x="1752600" y="6493566"/>
            <a:ext cx="7116417" cy="338554"/>
          </a:xfrm>
          <a:prstGeom prst="rect">
            <a:avLst/>
          </a:prstGeom>
          <a:noFill/>
        </p:spPr>
        <p:txBody>
          <a:bodyPr wrap="square" rtlCol="0">
            <a:spAutoFit/>
          </a:bodyPr>
          <a:lstStyle/>
          <a:p>
            <a:pPr algn="r"/>
            <a:r>
              <a:rPr lang="en-US" sz="1600" i="1" dirty="0" smtClean="0"/>
              <a:t>Delaware - YRBS, 1999-2015 - QN44</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59.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Reported That the Largest Number of Drinks They Had in a Row Was 10 or More,* by Sex,</a:t>
            </a:r>
            <a:r>
              <a:rPr lang="en-US" sz="1700" b="1" baseline="40000" dirty="0">
                <a:solidFill>
                  <a:srgbClr val="FFCC00"/>
                </a:solidFill>
              </a:rPr>
              <a:t>†</a:t>
            </a:r>
            <a:r>
              <a:rPr lang="en-US" sz="1800" b="1" dirty="0" smtClean="0">
                <a:solidFill>
                  <a:srgbClr val="FFCC00"/>
                </a:solidFill>
              </a:rPr>
              <a:t> Grade,</a:t>
            </a:r>
            <a:r>
              <a:rPr lang="en-US" sz="1700" b="1" baseline="40000" dirty="0">
                <a:solidFill>
                  <a:srgbClr val="FFCC00"/>
                </a:solidFill>
              </a:rPr>
              <a:t>†</a:t>
            </a:r>
            <a:r>
              <a:rPr lang="en-US" sz="1800" b="1" dirty="0" smtClean="0">
                <a:solidFill>
                  <a:srgbClr val="FFCC00"/>
                </a:solidFill>
              </a:rPr>
              <a:t> and Race/Ethnicity,</a:t>
            </a:r>
            <a:r>
              <a:rPr lang="en-US" sz="1700" b="1" baseline="40000" dirty="0">
                <a:solidFill>
                  <a:srgbClr val="FFCC00"/>
                </a:solidFill>
              </a:rPr>
              <a:t>†</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*Within a couple of hours during the 30 days before the survey</a:t>
            </a:r>
          </a:p>
          <a:p>
            <a:r>
              <a:rPr lang="en-US" sz="900" b="1" baseline="50000" dirty="0">
                <a:solidFill>
                  <a:srgbClr val="FFCC00"/>
                </a:solidFill>
              </a:rPr>
              <a:t>†</a:t>
            </a:r>
            <a:r>
              <a:rPr lang="en-US" sz="1100" dirty="0" smtClean="0">
                <a:solidFill>
                  <a:srgbClr val="FFCC00"/>
                </a:solidFill>
              </a:rPr>
              <a:t>M &gt; F; 12th &gt; 9th, 12th &gt; 10th, 12th &gt; 11th; H &gt; B, W &gt; B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YRBS, 2015 - QN45</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5a.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Reported That the Largest Number of Drinks They Had in a Row Was 10 or More,* 2013-2015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*Within a couple of hours during the 30 days before the survey</a:t>
            </a:r>
          </a:p>
          <a:p>
            <a:r>
              <a:rPr lang="en-US" sz="900" b="1" baseline="50000" dirty="0">
                <a:solidFill>
                  <a:srgbClr val="FFCC00"/>
                </a:solidFill>
              </a:rPr>
              <a:t>†</a:t>
            </a:r>
            <a:r>
              <a:rPr lang="en-US" sz="1100" dirty="0" smtClean="0">
                <a:solidFill>
                  <a:srgbClr val="FFCC00"/>
                </a:solidFill>
              </a:rPr>
              <a:t>Decreased 2013-2015 [Based on linear trend analyses using logistic regression models controlling for sex, race/ethnicity, and grade (p &lt; 0.05).]</a:t>
            </a:r>
          </a:p>
          <a:p>
            <a:r>
              <a:rPr lang="en-US" sz="1100" dirty="0" smtClean="0">
                <a:solidFill>
                  <a:srgbClr val="FFCC00"/>
                </a:solidFill>
              </a:rPr>
              <a:t>Note: This graph contains weighted results.</a:t>
            </a:r>
          </a:p>
        </p:txBody>
      </p:sp>
      <p:sp>
        <p:nvSpPr>
          <p:cNvPr id="8" name="TrendFooter1"/>
          <p:cNvSpPr txBox="1"/>
          <p:nvPr/>
        </p:nvSpPr>
        <p:spPr>
          <a:xfrm>
            <a:off x="1752600" y="6493566"/>
            <a:ext cx="7116417" cy="338554"/>
          </a:xfrm>
          <a:prstGeom prst="rect">
            <a:avLst/>
          </a:prstGeom>
          <a:noFill/>
        </p:spPr>
        <p:txBody>
          <a:bodyPr wrap="square" rtlCol="0">
            <a:spAutoFit/>
          </a:bodyPr>
          <a:lstStyle/>
          <a:p>
            <a:pPr algn="r"/>
            <a:r>
              <a:rPr lang="en-US" sz="1600" i="1" dirty="0" smtClean="0"/>
              <a:t>Delaware - YRBS, 2013-2015 - QN45</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5b.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Usually Obtained the Alcohol They Drank by Someone Giving It to Them,* by Sex,</a:t>
            </a:r>
            <a:r>
              <a:rPr lang="en-US" sz="1700" b="1" baseline="40000" dirty="0">
                <a:solidFill>
                  <a:srgbClr val="FFCC00"/>
                </a:solidFill>
              </a:rPr>
              <a:t>†</a:t>
            </a:r>
            <a:r>
              <a:rPr lang="en-US" sz="1800" b="1" dirty="0" smtClean="0">
                <a:solidFill>
                  <a:srgbClr val="FFCC00"/>
                </a:solidFill>
              </a:rPr>
              <a:t> Grade,</a:t>
            </a:r>
            <a:r>
              <a:rPr lang="en-US" sz="1700" b="1" baseline="40000" dirty="0">
                <a:solidFill>
                  <a:srgbClr val="FFCC00"/>
                </a:solidFill>
              </a:rPr>
              <a:t>†</a:t>
            </a:r>
            <a:r>
              <a:rPr lang="en-US" sz="1800" b="1" dirty="0" smtClean="0">
                <a:solidFill>
                  <a:srgbClr val="FFCC00"/>
                </a:solidFill>
              </a:rPr>
              <a:t> and Race/Ethnicity,</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*Among students who currently drank alcohol </a:t>
            </a:r>
          </a:p>
          <a:p>
            <a:r>
              <a:rPr lang="en-US" sz="900" b="1" baseline="50000" dirty="0">
                <a:solidFill>
                  <a:srgbClr val="FFCC00"/>
                </a:solidFill>
              </a:rPr>
              <a:t>†</a:t>
            </a:r>
            <a:r>
              <a:rPr lang="en-US" sz="1100" dirty="0" smtClean="0">
                <a:solidFill>
                  <a:srgbClr val="FFCC00"/>
                </a:solidFill>
              </a:rPr>
              <a:t>F &gt; M; 11th &gt; 9th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YRBS, 2015 - QN46</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5c.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Usually Obtained the Alcohol They Drank by Someone Giving It to Them,* 2007-2015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*Among students who currently drank alcohol </a:t>
            </a:r>
          </a:p>
          <a:p>
            <a:r>
              <a:rPr lang="en-US" sz="900" b="1" baseline="50000" dirty="0">
                <a:solidFill>
                  <a:srgbClr val="FFCC00"/>
                </a:solidFill>
              </a:rPr>
              <a:t>†</a:t>
            </a:r>
            <a:r>
              <a:rPr lang="en-US" sz="1100" dirty="0" smtClean="0">
                <a:solidFill>
                  <a:srgbClr val="FFCC00"/>
                </a:solidFill>
              </a:rPr>
              <a:t>No change 2007-2015 [Based on linear trend analyses using logistic regression models controlling for sex, race/ethnicity, and grade (p &lt; 0.05).]</a:t>
            </a:r>
          </a:p>
          <a:p>
            <a:r>
              <a:rPr lang="en-US" sz="1100" dirty="0" smtClean="0">
                <a:solidFill>
                  <a:srgbClr val="FFCC00"/>
                </a:solidFill>
              </a:rPr>
              <a:t>Note: This graph contains weighted results.</a:t>
            </a:r>
          </a:p>
        </p:txBody>
      </p:sp>
      <p:sp>
        <p:nvSpPr>
          <p:cNvPr id="8" name="TrendFooter1"/>
          <p:cNvSpPr txBox="1"/>
          <p:nvPr/>
        </p:nvSpPr>
        <p:spPr>
          <a:xfrm>
            <a:off x="1752600" y="6493566"/>
            <a:ext cx="7116417" cy="338554"/>
          </a:xfrm>
          <a:prstGeom prst="rect">
            <a:avLst/>
          </a:prstGeom>
          <a:noFill/>
        </p:spPr>
        <p:txBody>
          <a:bodyPr wrap="square" rtlCol="0">
            <a:spAutoFit/>
          </a:bodyPr>
          <a:lstStyle/>
          <a:p>
            <a:pPr algn="r"/>
            <a:r>
              <a:rPr lang="en-US" sz="1600" i="1" dirty="0" smtClean="0"/>
              <a:t>Delaware - YRBS, 2007-2015 - QN46</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5d.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Ever Used Marijuana,* by Sex,</a:t>
            </a:r>
            <a:r>
              <a:rPr lang="en-US" sz="1800" b="1" dirty="0" smtClean="0">
                <a:solidFill>
                  <a:srgbClr val="FFCC00"/>
                </a:solidFill>
              </a:rPr>
              <a:t> Grade,</a:t>
            </a:r>
            <a:r>
              <a:rPr lang="en-US" sz="1700" b="1" baseline="40000" dirty="0">
                <a:solidFill>
                  <a:srgbClr val="FFCC00"/>
                </a:solidFill>
              </a:rPr>
              <a:t>†</a:t>
            </a:r>
            <a:r>
              <a:rPr lang="en-US" sz="1800" b="1" dirty="0" smtClean="0">
                <a:solidFill>
                  <a:srgbClr val="FFCC00"/>
                </a:solidFill>
              </a:rPr>
              <a:t> and Race/Ethnicity,</a:t>
            </a:r>
            <a:r>
              <a:rPr lang="en-US" sz="1700" b="1" baseline="40000" dirty="0">
                <a:solidFill>
                  <a:srgbClr val="FFCC00"/>
                </a:solidFill>
              </a:rPr>
              <a:t>†</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*One or more times during their life</a:t>
            </a:r>
          </a:p>
          <a:p>
            <a:r>
              <a:rPr lang="en-US" sz="900" b="1" baseline="50000" dirty="0">
                <a:solidFill>
                  <a:srgbClr val="FFCC00"/>
                </a:solidFill>
              </a:rPr>
              <a:t>†</a:t>
            </a:r>
            <a:r>
              <a:rPr lang="en-US" sz="1100" dirty="0" smtClean="0">
                <a:solidFill>
                  <a:srgbClr val="FFCC00"/>
                </a:solidFill>
              </a:rPr>
              <a:t>11th &gt; 9th, 12th &gt; 9th; B &gt; W, H &gt; W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YRBS, 2015 - QN47</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5e.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Ever Used Marijuana,* 1999-2015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*One or more times during their life</a:t>
            </a:r>
          </a:p>
          <a:p>
            <a:r>
              <a:rPr lang="en-US" sz="900" b="1" baseline="50000" dirty="0">
                <a:solidFill>
                  <a:srgbClr val="FFCC00"/>
                </a:solidFill>
              </a:rPr>
              <a:t>†</a:t>
            </a:r>
            <a:r>
              <a:rPr lang="en-US" sz="1100" dirty="0" smtClean="0">
                <a:solidFill>
                  <a:srgbClr val="FFCC00"/>
                </a:solidFill>
              </a:rPr>
              <a:t>Decreased 1999-2015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smtClean="0">
                <a:solidFill>
                  <a:srgbClr val="FFCC00"/>
                </a:solidFill>
              </a:rPr>
              <a:t>Note: This graph contains weighted results.</a:t>
            </a:r>
          </a:p>
        </p:txBody>
      </p:sp>
      <p:sp>
        <p:nvSpPr>
          <p:cNvPr id="8" name="TrendFooter1"/>
          <p:cNvSpPr txBox="1"/>
          <p:nvPr/>
        </p:nvSpPr>
        <p:spPr>
          <a:xfrm>
            <a:off x="1752600" y="6493566"/>
            <a:ext cx="7116417" cy="338554"/>
          </a:xfrm>
          <a:prstGeom prst="rect">
            <a:avLst/>
          </a:prstGeom>
          <a:noFill/>
        </p:spPr>
        <p:txBody>
          <a:bodyPr wrap="square" rtlCol="0">
            <a:spAutoFit/>
          </a:bodyPr>
          <a:lstStyle/>
          <a:p>
            <a:pPr algn="r"/>
            <a:r>
              <a:rPr lang="en-US" sz="1600" i="1" dirty="0" smtClean="0"/>
              <a:t>Delaware - YRBS, 1999-2015 - QN47</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5f.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Tried Marijuana Before Age 13 Years,* by Sex,</a:t>
            </a:r>
            <a:r>
              <a:rPr lang="en-US" sz="1700" b="1" baseline="40000" dirty="0">
                <a:solidFill>
                  <a:srgbClr val="FFCC00"/>
                </a:solidFill>
              </a:rPr>
              <a:t>†</a:t>
            </a:r>
            <a:r>
              <a:rPr lang="en-US" sz="1800" b="1" dirty="0" smtClean="0">
                <a:solidFill>
                  <a:srgbClr val="FFCC00"/>
                </a:solidFill>
              </a:rPr>
              <a:t> Grade,</a:t>
            </a:r>
            <a:r>
              <a:rPr lang="en-US" sz="1800" b="1" dirty="0" smtClean="0">
                <a:solidFill>
                  <a:srgbClr val="FFCC00"/>
                </a:solidFill>
              </a:rPr>
              <a:t> and Race/Ethnicity,</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*For the first time</a:t>
            </a:r>
          </a:p>
          <a:p>
            <a:r>
              <a:rPr lang="en-US" sz="900" b="1" baseline="50000" dirty="0">
                <a:solidFill>
                  <a:srgbClr val="FFCC00"/>
                </a:solidFill>
              </a:rPr>
              <a:t>†</a:t>
            </a:r>
            <a:r>
              <a:rPr lang="en-US" sz="1100" dirty="0" smtClean="0">
                <a:solidFill>
                  <a:srgbClr val="FFCC00"/>
                </a:solidFill>
              </a:rPr>
              <a:t>M &gt; F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YRBS, 2015 - QN48</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6.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Rarely or Never Wore a Seat Belt,* 1999-2015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*When riding in a car driven by someone else</a:t>
            </a:r>
          </a:p>
          <a:p>
            <a:r>
              <a:rPr lang="en-US" sz="900" b="1" baseline="50000" dirty="0">
                <a:solidFill>
                  <a:srgbClr val="FFCC00"/>
                </a:solidFill>
              </a:rPr>
              <a:t>†</a:t>
            </a:r>
            <a:r>
              <a:rPr lang="en-US" sz="1100" dirty="0" smtClean="0">
                <a:solidFill>
                  <a:srgbClr val="FFCC00"/>
                </a:solidFill>
              </a:rPr>
              <a:t>Decreased 1999-2015, decreased 1999-2009, no change 2009-2015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smtClean="0">
                <a:solidFill>
                  <a:srgbClr val="FFCC00"/>
                </a:solidFill>
              </a:rPr>
              <a:t>Note: This graph contains weighted results.</a:t>
            </a:r>
          </a:p>
        </p:txBody>
      </p:sp>
      <p:sp>
        <p:nvSpPr>
          <p:cNvPr id="8" name="TrendFooter1"/>
          <p:cNvSpPr txBox="1"/>
          <p:nvPr/>
        </p:nvSpPr>
        <p:spPr>
          <a:xfrm>
            <a:off x="1752600" y="6493566"/>
            <a:ext cx="7116417" cy="338554"/>
          </a:xfrm>
          <a:prstGeom prst="rect">
            <a:avLst/>
          </a:prstGeom>
          <a:noFill/>
        </p:spPr>
        <p:txBody>
          <a:bodyPr wrap="square" rtlCol="0">
            <a:spAutoFit/>
          </a:bodyPr>
          <a:lstStyle/>
          <a:p>
            <a:pPr algn="r"/>
            <a:r>
              <a:rPr lang="en-US" sz="1600" i="1" dirty="0" smtClean="0"/>
              <a:t>Delaware - YRBS, 1999-2015 - QN9</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60.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Tried Marijuana Before Age 13 Years,* 1999-2015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*For the first time</a:t>
            </a:r>
          </a:p>
          <a:p>
            <a:r>
              <a:rPr lang="en-US" sz="900" b="1" baseline="50000" dirty="0">
                <a:solidFill>
                  <a:srgbClr val="FFCC00"/>
                </a:solidFill>
              </a:rPr>
              <a:t>†</a:t>
            </a:r>
            <a:r>
              <a:rPr lang="en-US" sz="1100" dirty="0" smtClean="0">
                <a:solidFill>
                  <a:srgbClr val="FFCC00"/>
                </a:solidFill>
              </a:rPr>
              <a:t>Decreased 1999-2015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smtClean="0">
                <a:solidFill>
                  <a:srgbClr val="FFCC00"/>
                </a:solidFill>
              </a:rPr>
              <a:t>Note: This graph contains weighted results.</a:t>
            </a:r>
          </a:p>
        </p:txBody>
      </p:sp>
      <p:sp>
        <p:nvSpPr>
          <p:cNvPr id="8" name="TrendFooter1"/>
          <p:cNvSpPr txBox="1"/>
          <p:nvPr/>
        </p:nvSpPr>
        <p:spPr>
          <a:xfrm>
            <a:off x="1752600" y="6493566"/>
            <a:ext cx="7116417" cy="338554"/>
          </a:xfrm>
          <a:prstGeom prst="rect">
            <a:avLst/>
          </a:prstGeom>
          <a:noFill/>
        </p:spPr>
        <p:txBody>
          <a:bodyPr wrap="square" rtlCol="0">
            <a:spAutoFit/>
          </a:bodyPr>
          <a:lstStyle/>
          <a:p>
            <a:pPr algn="r"/>
            <a:r>
              <a:rPr lang="en-US" sz="1600" i="1" dirty="0" smtClean="0"/>
              <a:t>Delaware - YRBS, 1999-2015 - QN48</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61.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Currently Used Marijuana,* by Sex,</a:t>
            </a:r>
            <a:r>
              <a:rPr lang="en-US" sz="1800" b="1" dirty="0" smtClean="0">
                <a:solidFill>
                  <a:srgbClr val="FFCC00"/>
                </a:solidFill>
              </a:rPr>
              <a:t> Grade,</a:t>
            </a:r>
            <a:r>
              <a:rPr lang="en-US" sz="1700" b="1" baseline="40000" dirty="0">
                <a:solidFill>
                  <a:srgbClr val="FFCC00"/>
                </a:solidFill>
              </a:rPr>
              <a:t>†</a:t>
            </a:r>
            <a:r>
              <a:rPr lang="en-US" sz="1800" b="1" dirty="0" smtClean="0">
                <a:solidFill>
                  <a:srgbClr val="FFCC00"/>
                </a:solidFill>
              </a:rPr>
              <a:t> and Race/Ethnicity,</a:t>
            </a:r>
            <a:r>
              <a:rPr lang="en-US" sz="1700" b="1" baseline="40000" dirty="0">
                <a:solidFill>
                  <a:srgbClr val="FFCC00"/>
                </a:solidFill>
              </a:rPr>
              <a:t>†</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*One or more times during the 30 days before the survey</a:t>
            </a:r>
          </a:p>
          <a:p>
            <a:r>
              <a:rPr lang="en-US" sz="900" b="1" baseline="50000" dirty="0">
                <a:solidFill>
                  <a:srgbClr val="FFCC00"/>
                </a:solidFill>
              </a:rPr>
              <a:t>†</a:t>
            </a:r>
            <a:r>
              <a:rPr lang="en-US" sz="1100" dirty="0" smtClean="0">
                <a:solidFill>
                  <a:srgbClr val="FFCC00"/>
                </a:solidFill>
              </a:rPr>
              <a:t>11th &gt; 9th, 12th &gt; 9th, 12th &gt; 10th; B &gt; W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YRBS, 2015 - QN49</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62.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Currently Used Marijuana,* 1999-2015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*One or more times during the 30 days before the survey</a:t>
            </a:r>
          </a:p>
          <a:p>
            <a:r>
              <a:rPr lang="en-US" sz="900" b="1" baseline="50000" dirty="0">
                <a:solidFill>
                  <a:srgbClr val="FFCC00"/>
                </a:solidFill>
              </a:rPr>
              <a:t>†</a:t>
            </a:r>
            <a:r>
              <a:rPr lang="en-US" sz="1100" dirty="0" smtClean="0">
                <a:solidFill>
                  <a:srgbClr val="FFCC00"/>
                </a:solidFill>
              </a:rPr>
              <a:t>Decreased 1999-2015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smtClean="0">
                <a:solidFill>
                  <a:srgbClr val="FFCC00"/>
                </a:solidFill>
              </a:rPr>
              <a:t>Note: This graph contains weighted results.</a:t>
            </a:r>
          </a:p>
        </p:txBody>
      </p:sp>
      <p:sp>
        <p:nvSpPr>
          <p:cNvPr id="8" name="TrendFooter1"/>
          <p:cNvSpPr txBox="1"/>
          <p:nvPr/>
        </p:nvSpPr>
        <p:spPr>
          <a:xfrm>
            <a:off x="1752600" y="6493566"/>
            <a:ext cx="7116417" cy="338554"/>
          </a:xfrm>
          <a:prstGeom prst="rect">
            <a:avLst/>
          </a:prstGeom>
          <a:noFill/>
        </p:spPr>
        <p:txBody>
          <a:bodyPr wrap="square" rtlCol="0">
            <a:spAutoFit/>
          </a:bodyPr>
          <a:lstStyle/>
          <a:p>
            <a:pPr algn="r"/>
            <a:r>
              <a:rPr lang="en-US" sz="1600" i="1" dirty="0" smtClean="0"/>
              <a:t>Delaware - YRBS, 1999-2015 - QN49</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63.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Ever Used Cocaine,* by Sex,</a:t>
            </a:r>
            <a:r>
              <a:rPr lang="en-US" sz="1800" b="1" dirty="0" smtClean="0">
                <a:solidFill>
                  <a:srgbClr val="FFCC00"/>
                </a:solidFill>
              </a:rPr>
              <a:t> Grade,</a:t>
            </a:r>
            <a:r>
              <a:rPr lang="en-US" sz="1700" b="1" baseline="40000" dirty="0">
                <a:solidFill>
                  <a:srgbClr val="FFCC00"/>
                </a:solidFill>
              </a:rPr>
              <a:t>†</a:t>
            </a:r>
            <a:r>
              <a:rPr lang="en-US" sz="1800" b="1" dirty="0" smtClean="0">
                <a:solidFill>
                  <a:srgbClr val="FFCC00"/>
                </a:solidFill>
              </a:rPr>
              <a:t> and Race/Ethnicity,</a:t>
            </a:r>
            <a:r>
              <a:rPr lang="en-US" sz="1700" b="1" baseline="40000" dirty="0">
                <a:solidFill>
                  <a:srgbClr val="FFCC00"/>
                </a:solidFill>
              </a:rPr>
              <a:t>†</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*Any form of cocaine, such as powder, crack, or freebase, one or more times during their life</a:t>
            </a:r>
          </a:p>
          <a:p>
            <a:r>
              <a:rPr lang="en-US" sz="900" b="1" baseline="50000" dirty="0">
                <a:solidFill>
                  <a:srgbClr val="FFCC00"/>
                </a:solidFill>
              </a:rPr>
              <a:t>†</a:t>
            </a:r>
            <a:r>
              <a:rPr lang="en-US" sz="1100" dirty="0" smtClean="0">
                <a:solidFill>
                  <a:srgbClr val="FFCC00"/>
                </a:solidFill>
              </a:rPr>
              <a:t>12th &gt; 9th, 12th &gt; 10th, 12th &gt; 11th; H &gt; B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YRBS, 2015 - QN50</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64.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Ever Used Cocaine,* 1999-2015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*Any form of cocaine, such as powder, crack, or freebase, one or more times during their life</a:t>
            </a:r>
          </a:p>
          <a:p>
            <a:r>
              <a:rPr lang="en-US" sz="900" b="1" baseline="50000" dirty="0">
                <a:solidFill>
                  <a:srgbClr val="FFCC00"/>
                </a:solidFill>
              </a:rPr>
              <a:t>†</a:t>
            </a:r>
            <a:r>
              <a:rPr lang="en-US" sz="1100" dirty="0" smtClean="0">
                <a:solidFill>
                  <a:srgbClr val="FFCC00"/>
                </a:solidFill>
              </a:rPr>
              <a:t>Decreased 1999-2015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smtClean="0">
                <a:solidFill>
                  <a:srgbClr val="FFCC00"/>
                </a:solidFill>
              </a:rPr>
              <a:t>Note: This graph contains weighted results.</a:t>
            </a:r>
          </a:p>
        </p:txBody>
      </p:sp>
      <p:sp>
        <p:nvSpPr>
          <p:cNvPr id="8" name="TrendFooter1"/>
          <p:cNvSpPr txBox="1"/>
          <p:nvPr/>
        </p:nvSpPr>
        <p:spPr>
          <a:xfrm>
            <a:off x="1752600" y="6493566"/>
            <a:ext cx="7116417" cy="338554"/>
          </a:xfrm>
          <a:prstGeom prst="rect">
            <a:avLst/>
          </a:prstGeom>
          <a:noFill/>
        </p:spPr>
        <p:txBody>
          <a:bodyPr wrap="square" rtlCol="0">
            <a:spAutoFit/>
          </a:bodyPr>
          <a:lstStyle/>
          <a:p>
            <a:pPr algn="r"/>
            <a:r>
              <a:rPr lang="en-US" sz="1600" i="1" dirty="0" smtClean="0"/>
              <a:t>Delaware - YRBS, 1999-2015 - QN50</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65.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Ever Used Inhalants,* by Sex,</a:t>
            </a:r>
            <a:r>
              <a:rPr lang="en-US" sz="1800" b="1" dirty="0" smtClean="0">
                <a:solidFill>
                  <a:srgbClr val="FFCC00"/>
                </a:solidFill>
              </a:rPr>
              <a:t> Grade,</a:t>
            </a:r>
            <a:r>
              <a:rPr lang="en-US" sz="1800" b="1" dirty="0" smtClean="0">
                <a:solidFill>
                  <a:srgbClr val="FFCC00"/>
                </a:solidFill>
              </a:rPr>
              <a:t> and Race/Ethnicity,</a:t>
            </a:r>
            <a:r>
              <a:rPr lang="en-US" sz="1700" b="1" baseline="40000" dirty="0">
                <a:solidFill>
                  <a:srgbClr val="FFCC00"/>
                </a:solidFill>
              </a:rPr>
              <a:t>†</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*Sniffed glue, breathed the contents of aerosol spray cans, or inhaled any paints or sprays to get high, one or more times during their life</a:t>
            </a:r>
          </a:p>
          <a:p>
            <a:r>
              <a:rPr lang="en-US" sz="900" b="1" baseline="50000" dirty="0">
                <a:solidFill>
                  <a:srgbClr val="FFCC00"/>
                </a:solidFill>
              </a:rPr>
              <a:t>†</a:t>
            </a:r>
            <a:r>
              <a:rPr lang="en-US" sz="1100" dirty="0" smtClean="0">
                <a:solidFill>
                  <a:srgbClr val="FFCC00"/>
                </a:solidFill>
              </a:rPr>
              <a:t>H &gt; W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YRBS, 2015 - QN51</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66.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Ever Used Inhalants,* 1999-2015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*Sniffed glue, breathed the contents of aerosol spray cans, or inhaled any paints or sprays to get high, one or more times during their life</a:t>
            </a:r>
          </a:p>
          <a:p>
            <a:r>
              <a:rPr lang="en-US" sz="900" b="1" baseline="50000" dirty="0">
                <a:solidFill>
                  <a:srgbClr val="FFCC00"/>
                </a:solidFill>
              </a:rPr>
              <a:t>†</a:t>
            </a:r>
            <a:r>
              <a:rPr lang="en-US" sz="1100" dirty="0" smtClean="0">
                <a:solidFill>
                  <a:srgbClr val="FFCC00"/>
                </a:solidFill>
              </a:rPr>
              <a:t>Decreased 1999-2015, no change 1999-2011, decreased 2011-2015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smtClean="0">
                <a:solidFill>
                  <a:srgbClr val="FFCC00"/>
                </a:solidFill>
              </a:rPr>
              <a:t>Note: This graph contains weighted results.</a:t>
            </a:r>
          </a:p>
        </p:txBody>
      </p:sp>
      <p:sp>
        <p:nvSpPr>
          <p:cNvPr id="8" name="TrendFooter1"/>
          <p:cNvSpPr txBox="1"/>
          <p:nvPr/>
        </p:nvSpPr>
        <p:spPr>
          <a:xfrm>
            <a:off x="1752600" y="6493566"/>
            <a:ext cx="7116417" cy="338554"/>
          </a:xfrm>
          <a:prstGeom prst="rect">
            <a:avLst/>
          </a:prstGeom>
          <a:noFill/>
        </p:spPr>
        <p:txBody>
          <a:bodyPr wrap="square" rtlCol="0">
            <a:spAutoFit/>
          </a:bodyPr>
          <a:lstStyle/>
          <a:p>
            <a:pPr algn="r"/>
            <a:r>
              <a:rPr lang="en-US" sz="1600" i="1" dirty="0" smtClean="0"/>
              <a:t>Delaware - YRBS, 1999-2015 - QN51</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67.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Ever Used Heroin,* by Sex,</a:t>
            </a:r>
            <a:r>
              <a:rPr lang="en-US" sz="1700" b="1" baseline="40000" dirty="0">
                <a:solidFill>
                  <a:srgbClr val="FFCC00"/>
                </a:solidFill>
              </a:rPr>
              <a:t>†</a:t>
            </a:r>
            <a:r>
              <a:rPr lang="en-US" sz="1800" b="1" dirty="0" smtClean="0">
                <a:solidFill>
                  <a:srgbClr val="FFCC00"/>
                </a:solidFill>
              </a:rPr>
              <a:t> Grade,</a:t>
            </a:r>
            <a:r>
              <a:rPr lang="en-US" sz="1800" b="1" dirty="0" smtClean="0">
                <a:solidFill>
                  <a:srgbClr val="FFCC00"/>
                </a:solidFill>
              </a:rPr>
              <a:t> and Race/Ethnicity,</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*Also called "smack," "junk," or "China white," one or more times during their life</a:t>
            </a:r>
          </a:p>
          <a:p>
            <a:r>
              <a:rPr lang="en-US" sz="900" b="1" baseline="50000" dirty="0">
                <a:solidFill>
                  <a:srgbClr val="FFCC00"/>
                </a:solidFill>
              </a:rPr>
              <a:t>†</a:t>
            </a:r>
            <a:r>
              <a:rPr lang="en-US" sz="1100" dirty="0" smtClean="0">
                <a:solidFill>
                  <a:srgbClr val="FFCC00"/>
                </a:solidFill>
              </a:rPr>
              <a:t>M &gt; F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YRBS, 2015 - QN52</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68.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Ever Used Heroin,* 1999-2015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*Also called "smack," "junk," or "China white," one or more times during their life</a:t>
            </a:r>
          </a:p>
          <a:p>
            <a:r>
              <a:rPr lang="en-US" sz="900" b="1" baseline="50000" dirty="0">
                <a:solidFill>
                  <a:srgbClr val="FFCC00"/>
                </a:solidFill>
              </a:rPr>
              <a:t>†</a:t>
            </a:r>
            <a:r>
              <a:rPr lang="en-US" sz="1100" dirty="0" smtClean="0">
                <a:solidFill>
                  <a:srgbClr val="FFCC00"/>
                </a:solidFill>
              </a:rPr>
              <a:t>No change 1999-2015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smtClean="0">
                <a:solidFill>
                  <a:srgbClr val="FFCC00"/>
                </a:solidFill>
              </a:rPr>
              <a:t>Note: This graph contains weighted results.</a:t>
            </a:r>
          </a:p>
        </p:txBody>
      </p:sp>
      <p:sp>
        <p:nvSpPr>
          <p:cNvPr id="8" name="TrendFooter1"/>
          <p:cNvSpPr txBox="1"/>
          <p:nvPr/>
        </p:nvSpPr>
        <p:spPr>
          <a:xfrm>
            <a:off x="1752600" y="6493566"/>
            <a:ext cx="7116417" cy="338554"/>
          </a:xfrm>
          <a:prstGeom prst="rect">
            <a:avLst/>
          </a:prstGeom>
          <a:noFill/>
        </p:spPr>
        <p:txBody>
          <a:bodyPr wrap="square" rtlCol="0">
            <a:spAutoFit/>
          </a:bodyPr>
          <a:lstStyle/>
          <a:p>
            <a:pPr algn="r"/>
            <a:r>
              <a:rPr lang="en-US" sz="1600" i="1" dirty="0" smtClean="0"/>
              <a:t>Delaware - YRBS, 1999-2015 - QN52</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69.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Ever Used Methamphetamines,* by Sex,</a:t>
            </a:r>
            <a:r>
              <a:rPr lang="en-US" sz="1800" b="1" dirty="0" smtClean="0">
                <a:solidFill>
                  <a:srgbClr val="FFCC00"/>
                </a:solidFill>
              </a:rPr>
              <a:t> Grade,</a:t>
            </a:r>
            <a:r>
              <a:rPr lang="en-US" sz="1800" b="1" dirty="0" smtClean="0">
                <a:solidFill>
                  <a:srgbClr val="FFCC00"/>
                </a:solidFill>
              </a:rPr>
              <a:t> and Race/Ethnicity,</a:t>
            </a:r>
            <a:r>
              <a:rPr lang="en-US" sz="1700" b="1" baseline="40000" dirty="0">
                <a:solidFill>
                  <a:srgbClr val="FFCC00"/>
                </a:solidFill>
              </a:rPr>
              <a:t>†</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*Also called "speed," "crystal," "crank," or "ice," one or more times during their life</a:t>
            </a:r>
          </a:p>
          <a:p>
            <a:r>
              <a:rPr lang="en-US" sz="900" b="1" baseline="50000" dirty="0">
                <a:solidFill>
                  <a:srgbClr val="FFCC00"/>
                </a:solidFill>
              </a:rPr>
              <a:t>†</a:t>
            </a:r>
            <a:r>
              <a:rPr lang="en-US" sz="1100" dirty="0" smtClean="0">
                <a:solidFill>
                  <a:srgbClr val="FFCC00"/>
                </a:solidFill>
              </a:rPr>
              <a:t>H &gt; B, H &gt; W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YRBS, 2015 - QN53</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6a.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Ever Used Methamphetamines,* 1999-2015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*Also called "speed," "crystal," "crank," or "ice," one or more times during their life</a:t>
            </a:r>
          </a:p>
          <a:p>
            <a:r>
              <a:rPr lang="en-US" sz="900" b="1" baseline="50000" dirty="0">
                <a:solidFill>
                  <a:srgbClr val="FFCC00"/>
                </a:solidFill>
              </a:rPr>
              <a:t>†</a:t>
            </a:r>
            <a:r>
              <a:rPr lang="en-US" sz="1100" dirty="0" smtClean="0">
                <a:solidFill>
                  <a:srgbClr val="FFCC00"/>
                </a:solidFill>
              </a:rPr>
              <a:t>Decreased 1999-2015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smtClean="0">
                <a:solidFill>
                  <a:srgbClr val="FFCC00"/>
                </a:solidFill>
              </a:rPr>
              <a:t>Note: This graph contains weighted results.</a:t>
            </a:r>
          </a:p>
        </p:txBody>
      </p:sp>
      <p:sp>
        <p:nvSpPr>
          <p:cNvPr id="8" name="TrendFooter1"/>
          <p:cNvSpPr txBox="1"/>
          <p:nvPr/>
        </p:nvSpPr>
        <p:spPr>
          <a:xfrm>
            <a:off x="1752600" y="6493566"/>
            <a:ext cx="7116417" cy="338554"/>
          </a:xfrm>
          <a:prstGeom prst="rect">
            <a:avLst/>
          </a:prstGeom>
          <a:noFill/>
        </p:spPr>
        <p:txBody>
          <a:bodyPr wrap="square" rtlCol="0">
            <a:spAutoFit/>
          </a:bodyPr>
          <a:lstStyle/>
          <a:p>
            <a:pPr algn="r"/>
            <a:r>
              <a:rPr lang="en-US" sz="1600" i="1" dirty="0" smtClean="0"/>
              <a:t>Delaware - YRBS, 1999-2015 - QN53</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6b.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Ever Used Ecstasy,* by Sex,</a:t>
            </a:r>
            <a:r>
              <a:rPr lang="en-US" sz="1800" b="1" dirty="0" smtClean="0">
                <a:solidFill>
                  <a:srgbClr val="FFCC00"/>
                </a:solidFill>
              </a:rPr>
              <a:t> Grade,</a:t>
            </a:r>
            <a:r>
              <a:rPr lang="en-US" sz="1700" b="1" baseline="40000" dirty="0">
                <a:solidFill>
                  <a:srgbClr val="FFCC00"/>
                </a:solidFill>
              </a:rPr>
              <a:t>†</a:t>
            </a:r>
            <a:r>
              <a:rPr lang="en-US" sz="1800" b="1" dirty="0" smtClean="0">
                <a:solidFill>
                  <a:srgbClr val="FFCC00"/>
                </a:solidFill>
              </a:rPr>
              <a:t> and Race/Ethnicity,</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*Also called "MDMA," one or more times during their life</a:t>
            </a:r>
          </a:p>
          <a:p>
            <a:r>
              <a:rPr lang="en-US" sz="900" b="1" baseline="50000" dirty="0">
                <a:solidFill>
                  <a:srgbClr val="FFCC00"/>
                </a:solidFill>
              </a:rPr>
              <a:t>†</a:t>
            </a:r>
            <a:r>
              <a:rPr lang="en-US" sz="1100" dirty="0" smtClean="0">
                <a:solidFill>
                  <a:srgbClr val="FFCC00"/>
                </a:solidFill>
              </a:rPr>
              <a:t>12th &gt; 9th, 12th &gt; 10th, 12th &gt; 11th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YRBS, 2015 - QN54</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6c.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Ever Used Ecstasy,* 2003-2015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*Also called "MDMA," one or more times during their life</a:t>
            </a:r>
          </a:p>
          <a:p>
            <a:r>
              <a:rPr lang="en-US" sz="900" b="1" baseline="50000" dirty="0">
                <a:solidFill>
                  <a:srgbClr val="FFCC00"/>
                </a:solidFill>
              </a:rPr>
              <a:t>†</a:t>
            </a:r>
            <a:r>
              <a:rPr lang="en-US" sz="1100" dirty="0" smtClean="0">
                <a:solidFill>
                  <a:srgbClr val="FFCC00"/>
                </a:solidFill>
              </a:rPr>
              <a:t>Decreased 2003-2015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smtClean="0">
                <a:solidFill>
                  <a:srgbClr val="FFCC00"/>
                </a:solidFill>
              </a:rPr>
              <a:t>Note: This graph contains weighted results.</a:t>
            </a:r>
          </a:p>
        </p:txBody>
      </p:sp>
      <p:sp>
        <p:nvSpPr>
          <p:cNvPr id="8" name="TrendFooter1"/>
          <p:cNvSpPr txBox="1"/>
          <p:nvPr/>
        </p:nvSpPr>
        <p:spPr>
          <a:xfrm>
            <a:off x="1752600" y="6493566"/>
            <a:ext cx="7116417" cy="338554"/>
          </a:xfrm>
          <a:prstGeom prst="rect">
            <a:avLst/>
          </a:prstGeom>
          <a:noFill/>
        </p:spPr>
        <p:txBody>
          <a:bodyPr wrap="square" rtlCol="0">
            <a:spAutoFit/>
          </a:bodyPr>
          <a:lstStyle/>
          <a:p>
            <a:pPr algn="r"/>
            <a:r>
              <a:rPr lang="en-US" sz="1600" i="1" dirty="0" smtClean="0"/>
              <a:t>Delaware - YRBS, 2003-2015 - QN54</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6d.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Ever Used Synthetic Marijuana,* by Sex,</a:t>
            </a:r>
            <a:r>
              <a:rPr lang="en-US" sz="1700" b="1" baseline="40000" dirty="0">
                <a:solidFill>
                  <a:srgbClr val="FFCC00"/>
                </a:solidFill>
              </a:rPr>
              <a:t>†</a:t>
            </a:r>
            <a:r>
              <a:rPr lang="en-US" sz="1800" b="1" dirty="0" smtClean="0">
                <a:solidFill>
                  <a:srgbClr val="FFCC00"/>
                </a:solidFill>
              </a:rPr>
              <a:t> Grade,</a:t>
            </a:r>
            <a:r>
              <a:rPr lang="en-US" sz="1700" b="1" baseline="40000" dirty="0">
                <a:solidFill>
                  <a:srgbClr val="FFCC00"/>
                </a:solidFill>
              </a:rPr>
              <a:t>†</a:t>
            </a:r>
            <a:r>
              <a:rPr lang="en-US" sz="1800" b="1" dirty="0" smtClean="0">
                <a:solidFill>
                  <a:srgbClr val="FFCC00"/>
                </a:solidFill>
              </a:rPr>
              <a:t> and Race/Ethnicity,</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*Also called "K2", "Spice", "fake weed", "King Kong", "Yucatan Fire", "Skunk", or "Moon Rocks", one or more times during their life</a:t>
            </a:r>
          </a:p>
          <a:p>
            <a:r>
              <a:rPr lang="en-US" sz="900" b="1" baseline="50000" dirty="0">
                <a:solidFill>
                  <a:srgbClr val="FFCC00"/>
                </a:solidFill>
              </a:rPr>
              <a:t>†</a:t>
            </a:r>
            <a:r>
              <a:rPr lang="en-US" sz="1100" dirty="0" smtClean="0">
                <a:solidFill>
                  <a:srgbClr val="FFCC00"/>
                </a:solidFill>
              </a:rPr>
              <a:t>M &gt; F; 12th &gt; 9th, 12th &gt; 10th, 12th &gt; 11th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YRBS, 2015 - QN55</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6e.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Ever Took Steroids Without a Doctor's Prescription,* by Sex,</a:t>
            </a:r>
            <a:r>
              <a:rPr lang="en-US" sz="1700" b="1" baseline="40000" dirty="0">
                <a:solidFill>
                  <a:srgbClr val="FFCC00"/>
                </a:solidFill>
              </a:rPr>
              <a:t>†</a:t>
            </a:r>
            <a:r>
              <a:rPr lang="en-US" sz="1800" b="1" dirty="0" smtClean="0">
                <a:solidFill>
                  <a:srgbClr val="FFCC00"/>
                </a:solidFill>
              </a:rPr>
              <a:t> Grade,</a:t>
            </a:r>
            <a:r>
              <a:rPr lang="en-US" sz="1700" b="1" baseline="40000" dirty="0">
                <a:solidFill>
                  <a:srgbClr val="FFCC00"/>
                </a:solidFill>
              </a:rPr>
              <a:t>†</a:t>
            </a:r>
            <a:r>
              <a:rPr lang="en-US" sz="1800" b="1" dirty="0" smtClean="0">
                <a:solidFill>
                  <a:srgbClr val="FFCC00"/>
                </a:solidFill>
              </a:rPr>
              <a:t> and Race/Ethnicity,</a:t>
            </a:r>
            <a:r>
              <a:rPr lang="en-US" sz="1700" b="1" baseline="40000" dirty="0">
                <a:solidFill>
                  <a:srgbClr val="FFCC00"/>
                </a:solidFill>
              </a:rPr>
              <a:t>†</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*Pills or shots, one or more times during their life</a:t>
            </a:r>
          </a:p>
          <a:p>
            <a:r>
              <a:rPr lang="en-US" sz="900" b="1" baseline="50000" dirty="0">
                <a:solidFill>
                  <a:srgbClr val="FFCC00"/>
                </a:solidFill>
              </a:rPr>
              <a:t>†</a:t>
            </a:r>
            <a:r>
              <a:rPr lang="en-US" sz="1100" dirty="0" smtClean="0">
                <a:solidFill>
                  <a:srgbClr val="FFCC00"/>
                </a:solidFill>
              </a:rPr>
              <a:t>M &gt; F; 9th &gt; 11th; H &gt; W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YRBS, 2015 - QN56</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6f.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Ever Took Steroids Without a Doctor's Prescription,* 1999-2015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*Pills or shots, one or more times during their life</a:t>
            </a:r>
          </a:p>
          <a:p>
            <a:r>
              <a:rPr lang="en-US" sz="900" b="1" baseline="50000" dirty="0">
                <a:solidFill>
                  <a:srgbClr val="FFCC00"/>
                </a:solidFill>
              </a:rPr>
              <a:t>†</a:t>
            </a:r>
            <a:r>
              <a:rPr lang="en-US" sz="1100" dirty="0" smtClean="0">
                <a:solidFill>
                  <a:srgbClr val="FFCC00"/>
                </a:solidFill>
              </a:rPr>
              <a:t>Decreased 1999-2015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smtClean="0">
                <a:solidFill>
                  <a:srgbClr val="FFCC00"/>
                </a:solidFill>
              </a:rPr>
              <a:t>Note: This graph contains weighted results.</a:t>
            </a:r>
          </a:p>
        </p:txBody>
      </p:sp>
      <p:sp>
        <p:nvSpPr>
          <p:cNvPr id="8" name="TrendFooter1"/>
          <p:cNvSpPr txBox="1"/>
          <p:nvPr/>
        </p:nvSpPr>
        <p:spPr>
          <a:xfrm>
            <a:off x="1752600" y="6493566"/>
            <a:ext cx="7116417" cy="338554"/>
          </a:xfrm>
          <a:prstGeom prst="rect">
            <a:avLst/>
          </a:prstGeom>
          <a:noFill/>
        </p:spPr>
        <p:txBody>
          <a:bodyPr wrap="square" rtlCol="0">
            <a:spAutoFit/>
          </a:bodyPr>
          <a:lstStyle/>
          <a:p>
            <a:pPr algn="r"/>
            <a:r>
              <a:rPr lang="en-US" sz="1600" i="1" dirty="0" smtClean="0"/>
              <a:t>Delaware - YRBS, 1999-2015 - QN56</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7.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Rode with a Driver Who Had Been Drinking Alcohol,* by Sex,</a:t>
            </a:r>
            <a:r>
              <a:rPr lang="en-US" sz="1800" b="1" dirty="0" smtClean="0">
                <a:solidFill>
                  <a:srgbClr val="FFCC00"/>
                </a:solidFill>
              </a:rPr>
              <a:t> Grade,</a:t>
            </a:r>
            <a:r>
              <a:rPr lang="en-US" sz="1800" b="1" dirty="0" smtClean="0">
                <a:solidFill>
                  <a:srgbClr val="FFCC00"/>
                </a:solidFill>
              </a:rPr>
              <a:t> and Race/Ethnicity,</a:t>
            </a:r>
            <a:r>
              <a:rPr lang="en-US" sz="1700" b="1" baseline="40000" dirty="0">
                <a:solidFill>
                  <a:srgbClr val="FFCC00"/>
                </a:solidFill>
              </a:rPr>
              <a:t>†</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*In a car or other vehicle one or more times during the 30 days before the survey</a:t>
            </a:r>
          </a:p>
          <a:p>
            <a:r>
              <a:rPr lang="en-US" sz="900" b="1" baseline="50000" dirty="0">
                <a:solidFill>
                  <a:srgbClr val="FFCC00"/>
                </a:solidFill>
              </a:rPr>
              <a:t>†</a:t>
            </a:r>
            <a:r>
              <a:rPr lang="en-US" sz="1100" dirty="0" smtClean="0">
                <a:solidFill>
                  <a:srgbClr val="FFCC00"/>
                </a:solidFill>
              </a:rPr>
              <a:t>H &gt; W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YRBS, 2015 - QN10</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70.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Ever Took Prescription Drugs Without a Doctor's Prescription,* by Sex,</a:t>
            </a:r>
            <a:r>
              <a:rPr lang="en-US" sz="1800" b="1" dirty="0" smtClean="0">
                <a:solidFill>
                  <a:srgbClr val="FFCC00"/>
                </a:solidFill>
              </a:rPr>
              <a:t> Grade,</a:t>
            </a:r>
            <a:r>
              <a:rPr lang="en-US" sz="1700" b="1" baseline="40000" dirty="0">
                <a:solidFill>
                  <a:srgbClr val="FFCC00"/>
                </a:solidFill>
              </a:rPr>
              <a:t>†</a:t>
            </a:r>
            <a:r>
              <a:rPr lang="en-US" sz="1800" b="1" dirty="0" smtClean="0">
                <a:solidFill>
                  <a:srgbClr val="FFCC00"/>
                </a:solidFill>
              </a:rPr>
              <a:t> and Race/Ethnicity,</a:t>
            </a:r>
            <a:r>
              <a:rPr lang="en-US" sz="1700" b="1" baseline="40000" dirty="0">
                <a:solidFill>
                  <a:srgbClr val="FFCC00"/>
                </a:solidFill>
              </a:rPr>
              <a:t>†</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*Such as OxyContin, Percocet, Vicodin, codeine, Adderall, Ritalin, or Xanax, one or more times during their life</a:t>
            </a:r>
          </a:p>
          <a:p>
            <a:r>
              <a:rPr lang="en-US" sz="900" b="1" baseline="50000" dirty="0">
                <a:solidFill>
                  <a:srgbClr val="FFCC00"/>
                </a:solidFill>
              </a:rPr>
              <a:t>†</a:t>
            </a:r>
            <a:r>
              <a:rPr lang="en-US" sz="1100" dirty="0" smtClean="0">
                <a:solidFill>
                  <a:srgbClr val="FFCC00"/>
                </a:solidFill>
              </a:rPr>
              <a:t>12th &gt; 9th; H &gt; B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YRBS, 2015 - QN57</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71.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Ever Injected Any Illegal Drug,* by Sex,</a:t>
            </a:r>
            <a:r>
              <a:rPr lang="en-US" sz="1700" b="1" baseline="40000" dirty="0">
                <a:solidFill>
                  <a:srgbClr val="FFCC00"/>
                </a:solidFill>
              </a:rPr>
              <a:t>†</a:t>
            </a:r>
            <a:r>
              <a:rPr lang="en-US" sz="1800" b="1" dirty="0" smtClean="0">
                <a:solidFill>
                  <a:srgbClr val="FFCC00"/>
                </a:solidFill>
              </a:rPr>
              <a:t> Grade,</a:t>
            </a:r>
            <a:r>
              <a:rPr lang="en-US" sz="1800" b="1" dirty="0" smtClean="0">
                <a:solidFill>
                  <a:srgbClr val="FFCC00"/>
                </a:solidFill>
              </a:rPr>
              <a:t> and Race/Ethnicity,</a:t>
            </a:r>
            <a:r>
              <a:rPr lang="en-US" sz="1700" b="1" baseline="40000" dirty="0">
                <a:solidFill>
                  <a:srgbClr val="FFCC00"/>
                </a:solidFill>
              </a:rPr>
              <a:t>†</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*Used a needle to inject any illegal drug into their body one or more times during their life</a:t>
            </a:r>
          </a:p>
          <a:p>
            <a:r>
              <a:rPr lang="en-US" sz="900" b="1" baseline="50000" dirty="0">
                <a:solidFill>
                  <a:srgbClr val="FFCC00"/>
                </a:solidFill>
              </a:rPr>
              <a:t>†</a:t>
            </a:r>
            <a:r>
              <a:rPr lang="en-US" sz="1100" dirty="0" smtClean="0">
                <a:solidFill>
                  <a:srgbClr val="FFCC00"/>
                </a:solidFill>
              </a:rPr>
              <a:t>M &gt; F; H &gt; W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YRBS, 2015 - QN58</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72.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Ever Injected Any Illegal Drug,* 1999-2015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*Used a needle to inject any illegal drug into their body one or more times during their life</a:t>
            </a:r>
          </a:p>
          <a:p>
            <a:r>
              <a:rPr lang="en-US" sz="900" b="1" baseline="50000" dirty="0">
                <a:solidFill>
                  <a:srgbClr val="FFCC00"/>
                </a:solidFill>
              </a:rPr>
              <a:t>†</a:t>
            </a:r>
            <a:r>
              <a:rPr lang="en-US" sz="1100" dirty="0" smtClean="0">
                <a:solidFill>
                  <a:srgbClr val="FFCC00"/>
                </a:solidFill>
              </a:rPr>
              <a:t>No change 1999-2015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smtClean="0">
                <a:solidFill>
                  <a:srgbClr val="FFCC00"/>
                </a:solidFill>
              </a:rPr>
              <a:t>Note: This graph contains weighted results.</a:t>
            </a:r>
          </a:p>
        </p:txBody>
      </p:sp>
      <p:sp>
        <p:nvSpPr>
          <p:cNvPr id="8" name="TrendFooter1"/>
          <p:cNvSpPr txBox="1"/>
          <p:nvPr/>
        </p:nvSpPr>
        <p:spPr>
          <a:xfrm>
            <a:off x="1752600" y="6493566"/>
            <a:ext cx="7116417" cy="338554"/>
          </a:xfrm>
          <a:prstGeom prst="rect">
            <a:avLst/>
          </a:prstGeom>
          <a:noFill/>
        </p:spPr>
        <p:txBody>
          <a:bodyPr wrap="square" rtlCol="0">
            <a:spAutoFit/>
          </a:bodyPr>
          <a:lstStyle/>
          <a:p>
            <a:pPr algn="r"/>
            <a:r>
              <a:rPr lang="en-US" sz="1600" i="1" dirty="0" smtClean="0"/>
              <a:t>Delaware - YRBS, 1999-2015 - QN58</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73.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Were Offered, Sold, or Given an Illegal Drug on School Property,* by Sex,</a:t>
            </a:r>
            <a:r>
              <a:rPr lang="en-US" sz="1700" b="1" baseline="40000" dirty="0">
                <a:solidFill>
                  <a:srgbClr val="FFCC00"/>
                </a:solidFill>
              </a:rPr>
              <a:t>†</a:t>
            </a:r>
            <a:r>
              <a:rPr lang="en-US" sz="1800" b="1" dirty="0" smtClean="0">
                <a:solidFill>
                  <a:srgbClr val="FFCC00"/>
                </a:solidFill>
              </a:rPr>
              <a:t> Grade,</a:t>
            </a:r>
            <a:r>
              <a:rPr lang="en-US" sz="1800" b="1" dirty="0" smtClean="0">
                <a:solidFill>
                  <a:srgbClr val="FFCC00"/>
                </a:solidFill>
              </a:rPr>
              <a:t> and Race/Ethnicity,</a:t>
            </a:r>
            <a:r>
              <a:rPr lang="en-US" sz="1700" b="1" baseline="40000" dirty="0">
                <a:solidFill>
                  <a:srgbClr val="FFCC00"/>
                </a:solidFill>
              </a:rPr>
              <a:t>†</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*During the 12 months before the survey</a:t>
            </a:r>
          </a:p>
          <a:p>
            <a:r>
              <a:rPr lang="en-US" sz="900" b="1" baseline="50000" dirty="0">
                <a:solidFill>
                  <a:srgbClr val="FFCC00"/>
                </a:solidFill>
              </a:rPr>
              <a:t>†</a:t>
            </a:r>
            <a:r>
              <a:rPr lang="en-US" sz="1100" dirty="0" smtClean="0">
                <a:solidFill>
                  <a:srgbClr val="FFCC00"/>
                </a:solidFill>
              </a:rPr>
              <a:t>M &gt; F; H &gt; B, W &gt; B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YRBS, 2015 - QN59</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74.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Were Offered, Sold, or Given an Illegal Drug on School Property,* 1999-2015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*During the 12 months before the survey</a:t>
            </a:r>
          </a:p>
          <a:p>
            <a:r>
              <a:rPr lang="en-US" sz="900" b="1" baseline="50000" dirty="0">
                <a:solidFill>
                  <a:srgbClr val="FFCC00"/>
                </a:solidFill>
              </a:rPr>
              <a:t>†</a:t>
            </a:r>
            <a:r>
              <a:rPr lang="en-US" sz="1100" dirty="0" smtClean="0">
                <a:solidFill>
                  <a:srgbClr val="FFCC00"/>
                </a:solidFill>
              </a:rPr>
              <a:t>Decreased 1999-2015, decreased 1999-2011, decreased 2011-2015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smtClean="0">
                <a:solidFill>
                  <a:srgbClr val="FFCC00"/>
                </a:solidFill>
              </a:rPr>
              <a:t>Note: This graph contains weighted results.</a:t>
            </a:r>
          </a:p>
        </p:txBody>
      </p:sp>
      <p:sp>
        <p:nvSpPr>
          <p:cNvPr id="8" name="TrendFooter1"/>
          <p:cNvSpPr txBox="1"/>
          <p:nvPr/>
        </p:nvSpPr>
        <p:spPr>
          <a:xfrm>
            <a:off x="1752600" y="6493566"/>
            <a:ext cx="7116417" cy="338554"/>
          </a:xfrm>
          <a:prstGeom prst="rect">
            <a:avLst/>
          </a:prstGeom>
          <a:noFill/>
        </p:spPr>
        <p:txBody>
          <a:bodyPr wrap="square" rtlCol="0">
            <a:spAutoFit/>
          </a:bodyPr>
          <a:lstStyle/>
          <a:p>
            <a:pPr algn="r"/>
            <a:r>
              <a:rPr lang="en-US" sz="1600" i="1" dirty="0" smtClean="0"/>
              <a:t>Delaware - YRBS, 1999-2015 - QN59</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75.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Ever Had Sexual Intercourse, by Sex,</a:t>
            </a:r>
            <a:r>
              <a:rPr lang="en-US" sz="1800" b="1" dirty="0" smtClean="0">
                <a:solidFill>
                  <a:srgbClr val="FFCC00"/>
                </a:solidFill>
              </a:rPr>
              <a:t>*</a:t>
            </a:r>
            <a:r>
              <a:rPr lang="en-US" sz="1800" b="1" dirty="0" smtClean="0">
                <a:solidFill>
                  <a:srgbClr val="FFCC00"/>
                </a:solidFill>
              </a:rPr>
              <a:t> Grade,</a:t>
            </a:r>
            <a:r>
              <a:rPr lang="en-US" sz="1800" b="1" dirty="0" smtClean="0">
                <a:solidFill>
                  <a:srgbClr val="FFCC00"/>
                </a:solidFill>
              </a:rPr>
              <a:t>*</a:t>
            </a:r>
            <a:r>
              <a:rPr lang="en-US" sz="1800" b="1" dirty="0" smtClean="0">
                <a:solidFill>
                  <a:srgbClr val="FFCC00"/>
                </a:solidFill>
              </a:rPr>
              <a:t> and Race/Ethnicity,</a:t>
            </a:r>
            <a:r>
              <a:rPr lang="en-US" sz="1800" b="1" dirty="0" smtClean="0">
                <a:solidFill>
                  <a:srgbClr val="FFCC00"/>
                </a:solidFill>
              </a:rPr>
              <a:t>*</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
            </a:r>
          </a:p>
          <a:p>
            <a:r>
              <a:rPr lang="en-US" sz="900" b="1" baseline="50000" dirty="0">
                <a:solidFill>
                  <a:srgbClr val="FFCC00"/>
                </a:solidFill>
              </a:rPr>
              <a:t>*</a:t>
            </a:r>
            <a:r>
              <a:rPr lang="en-US" sz="1100" dirty="0" smtClean="0">
                <a:solidFill>
                  <a:srgbClr val="FFCC00"/>
                </a:solidFill>
              </a:rPr>
              <a:t>M &gt; F; 11th &gt; 9th, 11th &gt; 10th, 12th &gt; 9th, 12th &gt; 10th; B &gt; H, B &gt; W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YRBS, 2015 - QN60</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76.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Ever Had Sexual Intercourse, 1999-2015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
            </a:r>
          </a:p>
          <a:p>
            <a:r>
              <a:rPr lang="en-US" sz="900" b="1" baseline="50000" dirty="0">
                <a:solidFill>
                  <a:srgbClr val="FFCC00"/>
                </a:solidFill>
              </a:rPr>
              <a:t>*</a:t>
            </a:r>
            <a:r>
              <a:rPr lang="en-US" sz="1100" dirty="0" smtClean="0">
                <a:solidFill>
                  <a:srgbClr val="FFCC00"/>
                </a:solidFill>
              </a:rPr>
              <a:t>Decreased 1999-2015, no change 1999-2011, decreased 2011-2015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smtClean="0">
                <a:solidFill>
                  <a:srgbClr val="FFCC00"/>
                </a:solidFill>
              </a:rPr>
              <a:t>Note: This graph contains weighted results.</a:t>
            </a:r>
          </a:p>
        </p:txBody>
      </p:sp>
      <p:sp>
        <p:nvSpPr>
          <p:cNvPr id="8" name="TrendFooter1"/>
          <p:cNvSpPr txBox="1"/>
          <p:nvPr/>
        </p:nvSpPr>
        <p:spPr>
          <a:xfrm>
            <a:off x="1752600" y="6493566"/>
            <a:ext cx="7116417" cy="338554"/>
          </a:xfrm>
          <a:prstGeom prst="rect">
            <a:avLst/>
          </a:prstGeom>
          <a:noFill/>
        </p:spPr>
        <p:txBody>
          <a:bodyPr wrap="square" rtlCol="0">
            <a:spAutoFit/>
          </a:bodyPr>
          <a:lstStyle/>
          <a:p>
            <a:pPr algn="r"/>
            <a:r>
              <a:rPr lang="en-US" sz="1600" i="1" dirty="0" smtClean="0"/>
              <a:t>Delaware - YRBS, 1999-2015 - QN60</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77.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Had Sexual Intercourse Before Age 13 Years,* by Sex,</a:t>
            </a:r>
            <a:r>
              <a:rPr lang="en-US" sz="1700" b="1" baseline="40000" dirty="0">
                <a:solidFill>
                  <a:srgbClr val="FFCC00"/>
                </a:solidFill>
              </a:rPr>
              <a:t>†</a:t>
            </a:r>
            <a:r>
              <a:rPr lang="en-US" sz="1800" b="1" dirty="0" smtClean="0">
                <a:solidFill>
                  <a:srgbClr val="FFCC00"/>
                </a:solidFill>
              </a:rPr>
              <a:t> Grade,</a:t>
            </a:r>
            <a:r>
              <a:rPr lang="en-US" sz="1700" b="1" baseline="40000" dirty="0">
                <a:solidFill>
                  <a:srgbClr val="FFCC00"/>
                </a:solidFill>
              </a:rPr>
              <a:t>†</a:t>
            </a:r>
            <a:r>
              <a:rPr lang="en-US" sz="1800" b="1" dirty="0" smtClean="0">
                <a:solidFill>
                  <a:srgbClr val="FFCC00"/>
                </a:solidFill>
              </a:rPr>
              <a:t> and Race/Ethnicity,</a:t>
            </a:r>
            <a:r>
              <a:rPr lang="en-US" sz="1700" b="1" baseline="40000" dirty="0">
                <a:solidFill>
                  <a:srgbClr val="FFCC00"/>
                </a:solidFill>
              </a:rPr>
              <a:t>†</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*For the first time </a:t>
            </a:r>
          </a:p>
          <a:p>
            <a:r>
              <a:rPr lang="en-US" sz="900" b="1" baseline="50000" dirty="0">
                <a:solidFill>
                  <a:srgbClr val="FFCC00"/>
                </a:solidFill>
              </a:rPr>
              <a:t>†</a:t>
            </a:r>
            <a:r>
              <a:rPr lang="en-US" sz="1100" dirty="0" smtClean="0">
                <a:solidFill>
                  <a:srgbClr val="FFCC00"/>
                </a:solidFill>
              </a:rPr>
              <a:t>M &gt; F; 9th &gt; 11th; B &gt; H, B &gt; W, H &gt; W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YRBS, 2015 - QN61</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78.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Had Sexual Intercourse Before Age 13 Years,* 1999-2015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*For the first time </a:t>
            </a:r>
          </a:p>
          <a:p>
            <a:r>
              <a:rPr lang="en-US" sz="900" b="1" baseline="50000" dirty="0">
                <a:solidFill>
                  <a:srgbClr val="FFCC00"/>
                </a:solidFill>
              </a:rPr>
              <a:t>†</a:t>
            </a:r>
            <a:r>
              <a:rPr lang="en-US" sz="1100" dirty="0" smtClean="0">
                <a:solidFill>
                  <a:srgbClr val="FFCC00"/>
                </a:solidFill>
              </a:rPr>
              <a:t>Decreased 1999-2015, no change 1999-2003, decreased 2003-2015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smtClean="0">
                <a:solidFill>
                  <a:srgbClr val="FFCC00"/>
                </a:solidFill>
              </a:rPr>
              <a:t>Note: This graph contains weighted results.</a:t>
            </a:r>
          </a:p>
        </p:txBody>
      </p:sp>
      <p:sp>
        <p:nvSpPr>
          <p:cNvPr id="8" name="TrendFooter1"/>
          <p:cNvSpPr txBox="1"/>
          <p:nvPr/>
        </p:nvSpPr>
        <p:spPr>
          <a:xfrm>
            <a:off x="1752600" y="6493566"/>
            <a:ext cx="7116417" cy="338554"/>
          </a:xfrm>
          <a:prstGeom prst="rect">
            <a:avLst/>
          </a:prstGeom>
          <a:noFill/>
        </p:spPr>
        <p:txBody>
          <a:bodyPr wrap="square" rtlCol="0">
            <a:spAutoFit/>
          </a:bodyPr>
          <a:lstStyle/>
          <a:p>
            <a:pPr algn="r"/>
            <a:r>
              <a:rPr lang="en-US" sz="1600" i="1" dirty="0" smtClean="0"/>
              <a:t>Delaware - YRBS, 1999-2015 - QN61</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79.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Had Sexual Intercourse with Four or More Persons,* by Sex,</a:t>
            </a:r>
            <a:r>
              <a:rPr lang="en-US" sz="1700" b="1" baseline="40000" dirty="0">
                <a:solidFill>
                  <a:srgbClr val="FFCC00"/>
                </a:solidFill>
              </a:rPr>
              <a:t>†</a:t>
            </a:r>
            <a:r>
              <a:rPr lang="en-US" sz="1800" b="1" dirty="0" smtClean="0">
                <a:solidFill>
                  <a:srgbClr val="FFCC00"/>
                </a:solidFill>
              </a:rPr>
              <a:t> Grade,</a:t>
            </a:r>
            <a:r>
              <a:rPr lang="en-US" sz="1700" b="1" baseline="40000" dirty="0">
                <a:solidFill>
                  <a:srgbClr val="FFCC00"/>
                </a:solidFill>
              </a:rPr>
              <a:t>†</a:t>
            </a:r>
            <a:r>
              <a:rPr lang="en-US" sz="1800" b="1" dirty="0" smtClean="0">
                <a:solidFill>
                  <a:srgbClr val="FFCC00"/>
                </a:solidFill>
              </a:rPr>
              <a:t> and Race/Ethnicity,</a:t>
            </a:r>
            <a:r>
              <a:rPr lang="en-US" sz="1700" b="1" baseline="40000" dirty="0">
                <a:solidFill>
                  <a:srgbClr val="FFCC00"/>
                </a:solidFill>
              </a:rPr>
              <a:t>†</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*During their life</a:t>
            </a:r>
          </a:p>
          <a:p>
            <a:r>
              <a:rPr lang="en-US" sz="900" b="1" baseline="50000" dirty="0">
                <a:solidFill>
                  <a:srgbClr val="FFCC00"/>
                </a:solidFill>
              </a:rPr>
              <a:t>†</a:t>
            </a:r>
            <a:r>
              <a:rPr lang="en-US" sz="1100" dirty="0" smtClean="0">
                <a:solidFill>
                  <a:srgbClr val="FFCC00"/>
                </a:solidFill>
              </a:rPr>
              <a:t>M &gt; F; 12th &gt; 9th, 12th &gt; 10th, 12th &gt; 11th; B &gt; H, B &gt; W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YRBS, 2015 - QN62</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7a.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Had Sexual Intercourse with Four or More Persons,* 1999-2015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*During their life</a:t>
            </a:r>
          </a:p>
          <a:p>
            <a:r>
              <a:rPr lang="en-US" sz="900" b="1" baseline="50000" dirty="0">
                <a:solidFill>
                  <a:srgbClr val="FFCC00"/>
                </a:solidFill>
              </a:rPr>
              <a:t>†</a:t>
            </a:r>
            <a:r>
              <a:rPr lang="en-US" sz="1100" dirty="0" smtClean="0">
                <a:solidFill>
                  <a:srgbClr val="FFCC00"/>
                </a:solidFill>
              </a:rPr>
              <a:t>Decreased 1999-2015, no change 1999-2011, decreased 2011-2015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smtClean="0">
                <a:solidFill>
                  <a:srgbClr val="FFCC00"/>
                </a:solidFill>
              </a:rPr>
              <a:t>Note: This graph contains weighted results.</a:t>
            </a:r>
          </a:p>
        </p:txBody>
      </p:sp>
      <p:sp>
        <p:nvSpPr>
          <p:cNvPr id="8" name="TrendFooter1"/>
          <p:cNvSpPr txBox="1"/>
          <p:nvPr/>
        </p:nvSpPr>
        <p:spPr>
          <a:xfrm>
            <a:off x="1752600" y="6493566"/>
            <a:ext cx="7116417" cy="338554"/>
          </a:xfrm>
          <a:prstGeom prst="rect">
            <a:avLst/>
          </a:prstGeom>
          <a:noFill/>
        </p:spPr>
        <p:txBody>
          <a:bodyPr wrap="square" rtlCol="0">
            <a:spAutoFit/>
          </a:bodyPr>
          <a:lstStyle/>
          <a:p>
            <a:pPr algn="r"/>
            <a:r>
              <a:rPr lang="en-US" sz="1600" i="1" dirty="0" smtClean="0"/>
              <a:t>Delaware - YRBS, 1999-2015 - QN62</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7b.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Were Currently Sexually Active,* by Sex,</a:t>
            </a:r>
            <a:r>
              <a:rPr lang="en-US" sz="1800" b="1" dirty="0" smtClean="0">
                <a:solidFill>
                  <a:srgbClr val="FFCC00"/>
                </a:solidFill>
              </a:rPr>
              <a:t> Grade,</a:t>
            </a:r>
            <a:r>
              <a:rPr lang="en-US" sz="1700" b="1" baseline="40000" dirty="0">
                <a:solidFill>
                  <a:srgbClr val="FFCC00"/>
                </a:solidFill>
              </a:rPr>
              <a:t>†</a:t>
            </a:r>
            <a:r>
              <a:rPr lang="en-US" sz="1800" b="1" dirty="0" smtClean="0">
                <a:solidFill>
                  <a:srgbClr val="FFCC00"/>
                </a:solidFill>
              </a:rPr>
              <a:t> and Race/Ethnicity,</a:t>
            </a:r>
            <a:r>
              <a:rPr lang="en-US" sz="1700" b="1" baseline="40000" dirty="0">
                <a:solidFill>
                  <a:srgbClr val="FFCC00"/>
                </a:solidFill>
              </a:rPr>
              <a:t>†</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*Sexual intercourse with at least one person during the 3 months before the survey</a:t>
            </a:r>
          </a:p>
          <a:p>
            <a:r>
              <a:rPr lang="en-US" sz="900" b="1" baseline="50000" dirty="0">
                <a:solidFill>
                  <a:srgbClr val="FFCC00"/>
                </a:solidFill>
              </a:rPr>
              <a:t>†</a:t>
            </a:r>
            <a:r>
              <a:rPr lang="en-US" sz="1100" dirty="0" smtClean="0">
                <a:solidFill>
                  <a:srgbClr val="FFCC00"/>
                </a:solidFill>
              </a:rPr>
              <a:t>11th &gt; 9th, 11th &gt; 10th, 12th &gt; 9th, 12th &gt; 10th; B &gt; W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YRBS, 2015 - QN63</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7c.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Were Currently Sexually Active,* 1999-2015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*Sexual intercourse with at least one person during the 3 months before the survey</a:t>
            </a:r>
          </a:p>
          <a:p>
            <a:r>
              <a:rPr lang="en-US" sz="900" b="1" baseline="50000" dirty="0">
                <a:solidFill>
                  <a:srgbClr val="FFCC00"/>
                </a:solidFill>
              </a:rPr>
              <a:t>†</a:t>
            </a:r>
            <a:r>
              <a:rPr lang="en-US" sz="1100" dirty="0" smtClean="0">
                <a:solidFill>
                  <a:srgbClr val="FFCC00"/>
                </a:solidFill>
              </a:rPr>
              <a:t>Decreased 1999-2015, no change 1999-2011, decreased 2011-2015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smtClean="0">
                <a:solidFill>
                  <a:srgbClr val="FFCC00"/>
                </a:solidFill>
              </a:rPr>
              <a:t>Note: This graph contains weighted results.</a:t>
            </a:r>
          </a:p>
        </p:txBody>
      </p:sp>
      <p:sp>
        <p:nvSpPr>
          <p:cNvPr id="8" name="TrendFooter1"/>
          <p:cNvSpPr txBox="1"/>
          <p:nvPr/>
        </p:nvSpPr>
        <p:spPr>
          <a:xfrm>
            <a:off x="1752600" y="6493566"/>
            <a:ext cx="7116417" cy="338554"/>
          </a:xfrm>
          <a:prstGeom prst="rect">
            <a:avLst/>
          </a:prstGeom>
          <a:noFill/>
        </p:spPr>
        <p:txBody>
          <a:bodyPr wrap="square" rtlCol="0">
            <a:spAutoFit/>
          </a:bodyPr>
          <a:lstStyle/>
          <a:p>
            <a:pPr algn="r"/>
            <a:r>
              <a:rPr lang="en-US" sz="1600" i="1" dirty="0" smtClean="0"/>
              <a:t>Delaware - YRBS, 1999-2015 - QN63</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7d.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Drank Alcohol or Used Drugs Before Last Sexual Intercourse,* by Sex,</a:t>
            </a:r>
            <a:r>
              <a:rPr lang="en-US" sz="1800" b="1" dirty="0" smtClean="0">
                <a:solidFill>
                  <a:srgbClr val="FFCC00"/>
                </a:solidFill>
              </a:rPr>
              <a:t> Grade,</a:t>
            </a:r>
            <a:r>
              <a:rPr lang="en-US" sz="1700" b="1" baseline="40000" dirty="0">
                <a:solidFill>
                  <a:srgbClr val="FFCC00"/>
                </a:solidFill>
              </a:rPr>
              <a:t>†</a:t>
            </a:r>
            <a:r>
              <a:rPr lang="en-US" sz="1800" b="1" dirty="0" smtClean="0">
                <a:solidFill>
                  <a:srgbClr val="FFCC00"/>
                </a:solidFill>
              </a:rPr>
              <a:t> and Race/Ethnicity,</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*Among students who were currently sexually active</a:t>
            </a:r>
          </a:p>
          <a:p>
            <a:r>
              <a:rPr lang="en-US" sz="900" b="1" baseline="50000" dirty="0">
                <a:solidFill>
                  <a:srgbClr val="FFCC00"/>
                </a:solidFill>
              </a:rPr>
              <a:t>†</a:t>
            </a:r>
            <a:r>
              <a:rPr lang="en-US" sz="1100" dirty="0" smtClean="0">
                <a:solidFill>
                  <a:srgbClr val="FFCC00"/>
                </a:solidFill>
              </a:rPr>
              <a:t>12th &gt; 10th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YRBS, 2015 - QN64</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7e.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Drank Alcohol or Used Drugs Before Last Sexual Intercourse,* 1999-2015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*Among students who were currently sexually active</a:t>
            </a:r>
          </a:p>
          <a:p>
            <a:r>
              <a:rPr lang="en-US" sz="900" b="1" baseline="50000" dirty="0">
                <a:solidFill>
                  <a:srgbClr val="FFCC00"/>
                </a:solidFill>
              </a:rPr>
              <a:t>†</a:t>
            </a:r>
            <a:r>
              <a:rPr lang="en-US" sz="1100" dirty="0" smtClean="0">
                <a:solidFill>
                  <a:srgbClr val="FFCC00"/>
                </a:solidFill>
              </a:rPr>
              <a:t>No change 1999-2015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smtClean="0">
                <a:solidFill>
                  <a:srgbClr val="FFCC00"/>
                </a:solidFill>
              </a:rPr>
              <a:t>Note: This graph contains weighted results.</a:t>
            </a:r>
          </a:p>
        </p:txBody>
      </p:sp>
      <p:sp>
        <p:nvSpPr>
          <p:cNvPr id="8" name="TrendFooter1"/>
          <p:cNvSpPr txBox="1"/>
          <p:nvPr/>
        </p:nvSpPr>
        <p:spPr>
          <a:xfrm>
            <a:off x="1752600" y="6493566"/>
            <a:ext cx="7116417" cy="338554"/>
          </a:xfrm>
          <a:prstGeom prst="rect">
            <a:avLst/>
          </a:prstGeom>
          <a:noFill/>
        </p:spPr>
        <p:txBody>
          <a:bodyPr wrap="square" rtlCol="0">
            <a:spAutoFit/>
          </a:bodyPr>
          <a:lstStyle/>
          <a:p>
            <a:pPr algn="r"/>
            <a:r>
              <a:rPr lang="en-US" sz="1600" i="1" dirty="0" smtClean="0"/>
              <a:t>Delaware - YRBS, 1999-2015 - QN64</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7f.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Used a Condom,* by Sex,</a:t>
            </a:r>
            <a:r>
              <a:rPr lang="en-US" sz="1700" b="1" baseline="40000" dirty="0">
                <a:solidFill>
                  <a:srgbClr val="FFCC00"/>
                </a:solidFill>
              </a:rPr>
              <a:t>†</a:t>
            </a:r>
            <a:r>
              <a:rPr lang="en-US" sz="1800" b="1" dirty="0" smtClean="0">
                <a:solidFill>
                  <a:srgbClr val="FFCC00"/>
                </a:solidFill>
              </a:rPr>
              <a:t> Grade,</a:t>
            </a:r>
            <a:r>
              <a:rPr lang="en-US" sz="1700" b="1" baseline="40000" dirty="0">
                <a:solidFill>
                  <a:srgbClr val="FFCC00"/>
                </a:solidFill>
              </a:rPr>
              <a:t>†</a:t>
            </a:r>
            <a:r>
              <a:rPr lang="en-US" sz="1800" b="1" dirty="0" smtClean="0">
                <a:solidFill>
                  <a:srgbClr val="FFCC00"/>
                </a:solidFill>
              </a:rPr>
              <a:t> and Race/Ethnicity,</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*During last sexual intercourse among students who were currently sexually active</a:t>
            </a:r>
          </a:p>
          <a:p>
            <a:r>
              <a:rPr lang="en-US" sz="900" b="1" baseline="50000" dirty="0">
                <a:solidFill>
                  <a:srgbClr val="FFCC00"/>
                </a:solidFill>
              </a:rPr>
              <a:t>†</a:t>
            </a:r>
            <a:r>
              <a:rPr lang="en-US" sz="1100" dirty="0" smtClean="0">
                <a:solidFill>
                  <a:srgbClr val="FFCC00"/>
                </a:solidFill>
              </a:rPr>
              <a:t>M &gt; F; 9th &gt; 12th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YRBS, 2015 - QN65</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8.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Rode with a Driver Who Had Been Drinking Alcohol,* 1999-2015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*In a car or other vehicle one or more times during the 30 days before the survey</a:t>
            </a:r>
          </a:p>
          <a:p>
            <a:r>
              <a:rPr lang="en-US" sz="900" b="1" baseline="50000" dirty="0">
                <a:solidFill>
                  <a:srgbClr val="FFCC00"/>
                </a:solidFill>
              </a:rPr>
              <a:t>†</a:t>
            </a:r>
            <a:r>
              <a:rPr lang="en-US" sz="1100" dirty="0" smtClean="0">
                <a:solidFill>
                  <a:srgbClr val="FFCC00"/>
                </a:solidFill>
              </a:rPr>
              <a:t>Decreased 1999-2015, decreased 1999-2011, decreased 2011-2015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smtClean="0">
                <a:solidFill>
                  <a:srgbClr val="FFCC00"/>
                </a:solidFill>
              </a:rPr>
              <a:t>Note: This graph contains weighted results.</a:t>
            </a:r>
          </a:p>
        </p:txBody>
      </p:sp>
      <p:sp>
        <p:nvSpPr>
          <p:cNvPr id="8" name="TrendFooter1"/>
          <p:cNvSpPr txBox="1"/>
          <p:nvPr/>
        </p:nvSpPr>
        <p:spPr>
          <a:xfrm>
            <a:off x="1752600" y="6493566"/>
            <a:ext cx="7116417" cy="338554"/>
          </a:xfrm>
          <a:prstGeom prst="rect">
            <a:avLst/>
          </a:prstGeom>
          <a:noFill/>
        </p:spPr>
        <p:txBody>
          <a:bodyPr wrap="square" rtlCol="0">
            <a:spAutoFit/>
          </a:bodyPr>
          <a:lstStyle/>
          <a:p>
            <a:pPr algn="r"/>
            <a:r>
              <a:rPr lang="en-US" sz="1600" i="1" dirty="0" smtClean="0"/>
              <a:t>Delaware - YRBS, 1999-2015 - QN10</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80.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Used a Condom,* 1999-2015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*During last sexual intercourse among students who were currently sexually active</a:t>
            </a:r>
          </a:p>
          <a:p>
            <a:r>
              <a:rPr lang="en-US" sz="900" b="1" baseline="50000" dirty="0">
                <a:solidFill>
                  <a:srgbClr val="FFCC00"/>
                </a:solidFill>
              </a:rPr>
              <a:t>†</a:t>
            </a:r>
            <a:r>
              <a:rPr lang="en-US" sz="1100" dirty="0" smtClean="0">
                <a:solidFill>
                  <a:srgbClr val="FFCC00"/>
                </a:solidFill>
              </a:rPr>
              <a:t>Increased, 1999-2007, decreased, 2007-2015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smtClean="0">
                <a:solidFill>
                  <a:srgbClr val="FFCC00"/>
                </a:solidFill>
              </a:rPr>
              <a:t>Note: This graph contains weighted results.</a:t>
            </a:r>
          </a:p>
        </p:txBody>
      </p:sp>
      <p:sp>
        <p:nvSpPr>
          <p:cNvPr id="8" name="TrendFooter1"/>
          <p:cNvSpPr txBox="1"/>
          <p:nvPr/>
        </p:nvSpPr>
        <p:spPr>
          <a:xfrm>
            <a:off x="1752600" y="6493566"/>
            <a:ext cx="7116417" cy="338554"/>
          </a:xfrm>
          <a:prstGeom prst="rect">
            <a:avLst/>
          </a:prstGeom>
          <a:noFill/>
        </p:spPr>
        <p:txBody>
          <a:bodyPr wrap="square" rtlCol="0">
            <a:spAutoFit/>
          </a:bodyPr>
          <a:lstStyle/>
          <a:p>
            <a:pPr algn="r"/>
            <a:r>
              <a:rPr lang="en-US" sz="1600" i="1" dirty="0" smtClean="0"/>
              <a:t>Delaware - YRBS, 1999-2015 - QN65</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81.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Used Birth Control Pills,* by Sex,</a:t>
            </a:r>
            <a:r>
              <a:rPr lang="en-US" sz="1700" b="1" baseline="40000" dirty="0">
                <a:solidFill>
                  <a:srgbClr val="FFCC00"/>
                </a:solidFill>
              </a:rPr>
              <a:t>†</a:t>
            </a:r>
            <a:r>
              <a:rPr lang="en-US" sz="1800" b="1" dirty="0" smtClean="0">
                <a:solidFill>
                  <a:srgbClr val="FFCC00"/>
                </a:solidFill>
              </a:rPr>
              <a:t> Grade,</a:t>
            </a:r>
            <a:r>
              <a:rPr lang="en-US" sz="1700" b="1" baseline="40000" dirty="0">
                <a:solidFill>
                  <a:srgbClr val="FFCC00"/>
                </a:solidFill>
              </a:rPr>
              <a:t>†</a:t>
            </a:r>
            <a:r>
              <a:rPr lang="en-US" sz="1800" b="1" dirty="0" smtClean="0">
                <a:solidFill>
                  <a:srgbClr val="FFCC00"/>
                </a:solidFill>
              </a:rPr>
              <a:t> and Race/Ethnicity,</a:t>
            </a:r>
            <a:r>
              <a:rPr lang="en-US" sz="1700" b="1" baseline="40000" dirty="0">
                <a:solidFill>
                  <a:srgbClr val="FFCC00"/>
                </a:solidFill>
              </a:rPr>
              <a:t>†</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*Before last sexual intercourse to prevent pregnancy among students who were currently sexually active</a:t>
            </a:r>
          </a:p>
          <a:p>
            <a:r>
              <a:rPr lang="en-US" sz="900" b="1" baseline="50000" dirty="0">
                <a:solidFill>
                  <a:srgbClr val="FFCC00"/>
                </a:solidFill>
              </a:rPr>
              <a:t>†</a:t>
            </a:r>
            <a:r>
              <a:rPr lang="en-US" sz="1100" dirty="0" smtClean="0">
                <a:solidFill>
                  <a:srgbClr val="FFCC00"/>
                </a:solidFill>
              </a:rPr>
              <a:t>F &gt; M; 10th &gt; 9th, 11th &gt; 9th; W &gt; B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YRBS, 2015 - QN66</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82.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Used Birth Control Pills,* 1999-2015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*Before last sexual intercourse to prevent pregnancy among students who were currently sexually active</a:t>
            </a:r>
          </a:p>
          <a:p>
            <a:r>
              <a:rPr lang="en-US" sz="900" b="1" baseline="50000" dirty="0">
                <a:solidFill>
                  <a:srgbClr val="FFCC00"/>
                </a:solidFill>
              </a:rPr>
              <a:t>†</a:t>
            </a:r>
            <a:r>
              <a:rPr lang="en-US" sz="1100" dirty="0" smtClean="0">
                <a:solidFill>
                  <a:srgbClr val="FFCC00"/>
                </a:solidFill>
              </a:rPr>
              <a:t>No change 1999-2015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smtClean="0">
                <a:solidFill>
                  <a:srgbClr val="FFCC00"/>
                </a:solidFill>
              </a:rPr>
              <a:t>Note: This graph contains weighted results.</a:t>
            </a:r>
          </a:p>
        </p:txBody>
      </p:sp>
      <p:sp>
        <p:nvSpPr>
          <p:cNvPr id="8" name="TrendFooter1"/>
          <p:cNvSpPr txBox="1"/>
          <p:nvPr/>
        </p:nvSpPr>
        <p:spPr>
          <a:xfrm>
            <a:off x="1752600" y="6493566"/>
            <a:ext cx="7116417" cy="338554"/>
          </a:xfrm>
          <a:prstGeom prst="rect">
            <a:avLst/>
          </a:prstGeom>
          <a:noFill/>
        </p:spPr>
        <p:txBody>
          <a:bodyPr wrap="square" rtlCol="0">
            <a:spAutoFit/>
          </a:bodyPr>
          <a:lstStyle/>
          <a:p>
            <a:pPr algn="r"/>
            <a:r>
              <a:rPr lang="en-US" sz="1600" i="1" dirty="0" smtClean="0"/>
              <a:t>Delaware - YRBS, 1999-2015 - QN66</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83.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Used an IUD (e.g., Mirena or Paragard) or Implant (e.g., Implanon or Nexplanon),* by Sex,</a:t>
            </a:r>
            <a:r>
              <a:rPr lang="en-US" sz="1800" b="1" dirty="0" smtClean="0">
                <a:solidFill>
                  <a:srgbClr val="FFCC00"/>
                </a:solidFill>
              </a:rPr>
              <a:t> Grade,</a:t>
            </a:r>
            <a:r>
              <a:rPr lang="en-US" sz="1800" b="1" dirty="0" smtClean="0">
                <a:solidFill>
                  <a:srgbClr val="FFCC00"/>
                </a:solidFill>
              </a:rPr>
              <a:t> and Race/Ethnicity,</a:t>
            </a:r>
            <a:r>
              <a:rPr lang="en-US" sz="1700" b="1" baseline="40000" dirty="0">
                <a:solidFill>
                  <a:srgbClr val="FFCC00"/>
                </a:solidFill>
              </a:rPr>
              <a:t>†</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*Before last sexual intercourse to prevent pregnancy among students who were currently sexually active</a:t>
            </a:r>
          </a:p>
          <a:p>
            <a:r>
              <a:rPr lang="en-US" sz="900" b="1" baseline="50000" dirty="0">
                <a:solidFill>
                  <a:srgbClr val="FFCC00"/>
                </a:solidFill>
              </a:rPr>
              <a:t>†</a:t>
            </a:r>
            <a:r>
              <a:rPr lang="en-US" sz="1100" dirty="0" smtClean="0">
                <a:solidFill>
                  <a:srgbClr val="FFCC00"/>
                </a:solidFill>
              </a:rPr>
              <a:t>W &gt; B, W &gt; H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YRBS, 2015 - QNIUDIMP</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84.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Used an IUD (e.g., Mirena or Paragard) or Implant (e.g., Implanon or Nexplanon),* 2013-2015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*Before last sexual intercourse to prevent pregnancy among students who were currently sexually active</a:t>
            </a:r>
          </a:p>
          <a:p>
            <a:r>
              <a:rPr lang="en-US" sz="900" b="1" baseline="50000" dirty="0">
                <a:solidFill>
                  <a:srgbClr val="FFCC00"/>
                </a:solidFill>
              </a:rPr>
              <a:t>†</a:t>
            </a:r>
            <a:r>
              <a:rPr lang="en-US" sz="1100" dirty="0" smtClean="0">
                <a:solidFill>
                  <a:srgbClr val="FFCC00"/>
                </a:solidFill>
              </a:rPr>
              <a:t>Increased 2013-2015 [Based on linear trend analyses using logistic regression models controlling for sex, race/ethnicity, and grade (p &lt; 0.05).]</a:t>
            </a:r>
          </a:p>
          <a:p>
            <a:r>
              <a:rPr lang="en-US" sz="1100" dirty="0" smtClean="0">
                <a:solidFill>
                  <a:srgbClr val="FFCC00"/>
                </a:solidFill>
              </a:rPr>
              <a:t>Note: This graph contains weighted results.</a:t>
            </a:r>
          </a:p>
        </p:txBody>
      </p:sp>
      <p:sp>
        <p:nvSpPr>
          <p:cNvPr id="8" name="TrendFooter1"/>
          <p:cNvSpPr txBox="1"/>
          <p:nvPr/>
        </p:nvSpPr>
        <p:spPr>
          <a:xfrm>
            <a:off x="1752600" y="6493566"/>
            <a:ext cx="7116417" cy="338554"/>
          </a:xfrm>
          <a:prstGeom prst="rect">
            <a:avLst/>
          </a:prstGeom>
          <a:noFill/>
        </p:spPr>
        <p:txBody>
          <a:bodyPr wrap="square" rtlCol="0">
            <a:spAutoFit/>
          </a:bodyPr>
          <a:lstStyle/>
          <a:p>
            <a:pPr algn="r"/>
            <a:r>
              <a:rPr lang="en-US" sz="1600" i="1" dirty="0" smtClean="0"/>
              <a:t>Delaware - YRBS, 2013-2015 - QNIUDIMP</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85.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Used a Shot (e.g., Depo-Provera), Patch (e.g., Orthoevra), or Birth Control Ring (e.g., Nuvaring),* by Sex,</a:t>
            </a:r>
            <a:r>
              <a:rPr lang="en-US" sz="1800" b="1" dirty="0" smtClean="0">
                <a:solidFill>
                  <a:srgbClr val="FFCC00"/>
                </a:solidFill>
              </a:rPr>
              <a:t> Grade,</a:t>
            </a:r>
            <a:r>
              <a:rPr lang="en-US" sz="1800" b="1" dirty="0" smtClean="0">
                <a:solidFill>
                  <a:srgbClr val="FFCC00"/>
                </a:solidFill>
              </a:rPr>
              <a:t> and Race/Ethnicity,</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*During last sexual intercourse among students who were currently sexually active</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YRBS, 2015 - QNSHPARG</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86.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Used a Shot (e.g., Depo-Provera), Patch (e.g., Orthoevra), or Birth Control Ring (e.g., Nuvaring),* 2013-2015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*During last sexual intercourse among students who were currently sexually active</a:t>
            </a:r>
          </a:p>
          <a:p>
            <a:r>
              <a:rPr lang="en-US" sz="900" b="1" baseline="50000" dirty="0">
                <a:solidFill>
                  <a:srgbClr val="FFCC00"/>
                </a:solidFill>
              </a:rPr>
              <a:t>†</a:t>
            </a:r>
            <a:r>
              <a:rPr lang="en-US" sz="1100" dirty="0" smtClean="0">
                <a:solidFill>
                  <a:srgbClr val="FFCC00"/>
                </a:solidFill>
              </a:rPr>
              <a:t>No change 2013-2015 [Based on linear trend analyses using logistic regression models controlling for sex, race/ethnicity, and grade (p &lt; 0.05).]</a:t>
            </a:r>
          </a:p>
          <a:p>
            <a:r>
              <a:rPr lang="en-US" sz="1100" dirty="0" smtClean="0">
                <a:solidFill>
                  <a:srgbClr val="FFCC00"/>
                </a:solidFill>
              </a:rPr>
              <a:t>Note: This graph contains weighted results.</a:t>
            </a:r>
          </a:p>
        </p:txBody>
      </p:sp>
      <p:sp>
        <p:nvSpPr>
          <p:cNvPr id="8" name="TrendFooter1"/>
          <p:cNvSpPr txBox="1"/>
          <p:nvPr/>
        </p:nvSpPr>
        <p:spPr>
          <a:xfrm>
            <a:off x="1752600" y="6493566"/>
            <a:ext cx="7116417" cy="338554"/>
          </a:xfrm>
          <a:prstGeom prst="rect">
            <a:avLst/>
          </a:prstGeom>
          <a:noFill/>
        </p:spPr>
        <p:txBody>
          <a:bodyPr wrap="square" rtlCol="0">
            <a:spAutoFit/>
          </a:bodyPr>
          <a:lstStyle/>
          <a:p>
            <a:pPr algn="r"/>
            <a:r>
              <a:rPr lang="en-US" sz="1600" i="1" dirty="0" smtClean="0"/>
              <a:t>Delaware - YRBS, 2013-2015 - QNSHPARG</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87.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Used Birth Control Pills; an IUD or Implant; or a Shot, Patch, or Birth Control Ring,* by Sex,</a:t>
            </a:r>
            <a:r>
              <a:rPr lang="en-US" sz="1700" b="1" baseline="40000" dirty="0">
                <a:solidFill>
                  <a:srgbClr val="FFCC00"/>
                </a:solidFill>
              </a:rPr>
              <a:t>†</a:t>
            </a:r>
            <a:r>
              <a:rPr lang="en-US" sz="1800" b="1" dirty="0" smtClean="0">
                <a:solidFill>
                  <a:srgbClr val="FFCC00"/>
                </a:solidFill>
              </a:rPr>
              <a:t> Grade,</a:t>
            </a:r>
            <a:r>
              <a:rPr lang="en-US" sz="1700" b="1" baseline="40000" dirty="0">
                <a:solidFill>
                  <a:srgbClr val="FFCC00"/>
                </a:solidFill>
              </a:rPr>
              <a:t>†</a:t>
            </a:r>
            <a:r>
              <a:rPr lang="en-US" sz="1800" b="1" dirty="0" smtClean="0">
                <a:solidFill>
                  <a:srgbClr val="FFCC00"/>
                </a:solidFill>
              </a:rPr>
              <a:t> and Race/Ethnicity,</a:t>
            </a:r>
            <a:r>
              <a:rPr lang="en-US" sz="1700" b="1" baseline="40000" dirty="0">
                <a:solidFill>
                  <a:srgbClr val="FFCC00"/>
                </a:solidFill>
              </a:rPr>
              <a:t>†</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*Before last sexual intercourse to prevent pregnancy among students who were currently sexually active</a:t>
            </a:r>
          </a:p>
          <a:p>
            <a:r>
              <a:rPr lang="en-US" sz="900" b="1" baseline="50000" dirty="0">
                <a:solidFill>
                  <a:srgbClr val="FFCC00"/>
                </a:solidFill>
              </a:rPr>
              <a:t>†</a:t>
            </a:r>
            <a:r>
              <a:rPr lang="en-US" sz="1100" dirty="0" smtClean="0">
                <a:solidFill>
                  <a:srgbClr val="FFCC00"/>
                </a:solidFill>
              </a:rPr>
              <a:t>F &gt; M; 10th &gt; 9th, 11th &gt; 9th; W &gt; B, W &gt; H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YRBS, 2015 - QNOTHHPL</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88.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Used Birth Control Pills; an IUD or Implant; or a Shot, Patch, or Birth Control Ring,* 2013-2015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*Before last sexual intercourse to prevent pregnancy among students who were currently sexually active</a:t>
            </a:r>
          </a:p>
          <a:p>
            <a:r>
              <a:rPr lang="en-US" sz="900" b="1" baseline="50000" dirty="0">
                <a:solidFill>
                  <a:srgbClr val="FFCC00"/>
                </a:solidFill>
              </a:rPr>
              <a:t>†</a:t>
            </a:r>
            <a:r>
              <a:rPr lang="en-US" sz="1100" dirty="0" smtClean="0">
                <a:solidFill>
                  <a:srgbClr val="FFCC00"/>
                </a:solidFill>
              </a:rPr>
              <a:t>No change 2013-2015 [Based on linear trend analyses using logistic regression models controlling for sex, race/ethnicity, and grade (p &lt; 0.05).]</a:t>
            </a:r>
          </a:p>
          <a:p>
            <a:r>
              <a:rPr lang="en-US" sz="1100" dirty="0" smtClean="0">
                <a:solidFill>
                  <a:srgbClr val="FFCC00"/>
                </a:solidFill>
              </a:rPr>
              <a:t>Note: This graph contains weighted results.</a:t>
            </a:r>
          </a:p>
        </p:txBody>
      </p:sp>
      <p:sp>
        <p:nvSpPr>
          <p:cNvPr id="8" name="TrendFooter1"/>
          <p:cNvSpPr txBox="1"/>
          <p:nvPr/>
        </p:nvSpPr>
        <p:spPr>
          <a:xfrm>
            <a:off x="1752600" y="6493566"/>
            <a:ext cx="7116417" cy="338554"/>
          </a:xfrm>
          <a:prstGeom prst="rect">
            <a:avLst/>
          </a:prstGeom>
          <a:noFill/>
        </p:spPr>
        <p:txBody>
          <a:bodyPr wrap="square" rtlCol="0">
            <a:spAutoFit/>
          </a:bodyPr>
          <a:lstStyle/>
          <a:p>
            <a:pPr algn="r"/>
            <a:r>
              <a:rPr lang="en-US" sz="1600" i="1" dirty="0" smtClean="0"/>
              <a:t>Delaware - YRBS, 2013-2015 - QNOTHHPL</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89.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Used Both a Condom During and Birth Control Pills; an IUD or Implant; or a Shot, Patch, or Birth Control Ring Before Last Sexual Intercourse,* by Sex,</a:t>
            </a:r>
            <a:r>
              <a:rPr lang="en-US" sz="1800" b="1" dirty="0" smtClean="0">
                <a:solidFill>
                  <a:srgbClr val="FFCC00"/>
                </a:solidFill>
              </a:rPr>
              <a:t> Grade,</a:t>
            </a:r>
            <a:r>
              <a:rPr lang="en-US" sz="1800" b="1" dirty="0" smtClean="0">
                <a:solidFill>
                  <a:srgbClr val="FFCC00"/>
                </a:solidFill>
              </a:rPr>
              <a:t> and Race/Ethnicity,</a:t>
            </a:r>
            <a:r>
              <a:rPr lang="en-US" sz="1700" b="1" baseline="40000" dirty="0">
                <a:solidFill>
                  <a:srgbClr val="FFCC00"/>
                </a:solidFill>
              </a:rPr>
              <a:t>†</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*To prevent STD and pregnancy among students who were currently sexually active</a:t>
            </a:r>
          </a:p>
          <a:p>
            <a:r>
              <a:rPr lang="en-US" sz="900" b="1" baseline="50000" dirty="0">
                <a:solidFill>
                  <a:srgbClr val="FFCC00"/>
                </a:solidFill>
              </a:rPr>
              <a:t>†</a:t>
            </a:r>
            <a:r>
              <a:rPr lang="en-US" sz="1100" dirty="0" smtClean="0">
                <a:solidFill>
                  <a:srgbClr val="FFCC00"/>
                </a:solidFill>
              </a:rPr>
              <a:t>W &gt; B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YRBS, 2015 - QNDUALBC</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8a.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Used Both a Condom During and Birth Control Pills; an IUD or Implant; or a Shot, Patch, or Birth Control Ring Before Last Sexual Intercourse,* 2013-2015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*To prevent STD and pregnancy among students who were currently sexually active</a:t>
            </a:r>
          </a:p>
          <a:p>
            <a:r>
              <a:rPr lang="en-US" sz="900" b="1" baseline="50000" dirty="0">
                <a:solidFill>
                  <a:srgbClr val="FFCC00"/>
                </a:solidFill>
              </a:rPr>
              <a:t>†</a:t>
            </a:r>
            <a:r>
              <a:rPr lang="en-US" sz="1100" dirty="0" smtClean="0">
                <a:solidFill>
                  <a:srgbClr val="FFCC00"/>
                </a:solidFill>
              </a:rPr>
              <a:t>No change 2013-2015 [Based on linear trend analyses using logistic regression models controlling for sex, race/ethnicity, and grade (p &lt; 0.05).]</a:t>
            </a:r>
          </a:p>
          <a:p>
            <a:r>
              <a:rPr lang="en-US" sz="1100" dirty="0" smtClean="0">
                <a:solidFill>
                  <a:srgbClr val="FFCC00"/>
                </a:solidFill>
              </a:rPr>
              <a:t>Note: This graph contains weighted results.</a:t>
            </a:r>
          </a:p>
        </p:txBody>
      </p:sp>
      <p:sp>
        <p:nvSpPr>
          <p:cNvPr id="8" name="TrendFooter1"/>
          <p:cNvSpPr txBox="1"/>
          <p:nvPr/>
        </p:nvSpPr>
        <p:spPr>
          <a:xfrm>
            <a:off x="1752600" y="6493566"/>
            <a:ext cx="7116417" cy="338554"/>
          </a:xfrm>
          <a:prstGeom prst="rect">
            <a:avLst/>
          </a:prstGeom>
          <a:noFill/>
        </p:spPr>
        <p:txBody>
          <a:bodyPr wrap="square" rtlCol="0">
            <a:spAutoFit/>
          </a:bodyPr>
          <a:lstStyle/>
          <a:p>
            <a:pPr algn="r"/>
            <a:r>
              <a:rPr lang="en-US" sz="1600" i="1" dirty="0" smtClean="0"/>
              <a:t>Delaware - YRBS, 2013-2015 - QNDUALBC</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8b.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Did Not Use Any Method to Prevent Pregnancy,* by Sex,</a:t>
            </a:r>
            <a:r>
              <a:rPr lang="en-US" sz="1800" b="1" dirty="0" smtClean="0">
                <a:solidFill>
                  <a:srgbClr val="FFCC00"/>
                </a:solidFill>
              </a:rPr>
              <a:t> Grade,</a:t>
            </a:r>
            <a:r>
              <a:rPr lang="en-US" sz="1800" b="1" dirty="0" smtClean="0">
                <a:solidFill>
                  <a:srgbClr val="FFCC00"/>
                </a:solidFill>
              </a:rPr>
              <a:t> and Race/Ethnicity,</a:t>
            </a:r>
            <a:r>
              <a:rPr lang="en-US" sz="1700" b="1" baseline="40000" dirty="0">
                <a:solidFill>
                  <a:srgbClr val="FFCC00"/>
                </a:solidFill>
              </a:rPr>
              <a:t>†</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*During last sexual intercourse among students who were currently sexually active</a:t>
            </a:r>
          </a:p>
          <a:p>
            <a:r>
              <a:rPr lang="en-US" sz="900" b="1" baseline="50000" dirty="0">
                <a:solidFill>
                  <a:srgbClr val="FFCC00"/>
                </a:solidFill>
              </a:rPr>
              <a:t>†</a:t>
            </a:r>
            <a:r>
              <a:rPr lang="en-US" sz="1100" dirty="0" smtClean="0">
                <a:solidFill>
                  <a:srgbClr val="FFCC00"/>
                </a:solidFill>
              </a:rPr>
              <a:t>B &gt; W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YRBS, 2015 - QNBCNONE</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8c.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Did Not Use Any Method to Prevent Pregnancy,* 1999-2015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*During last sexual intercourse among students who were currently sexually active</a:t>
            </a:r>
          </a:p>
          <a:p>
            <a:r>
              <a:rPr lang="en-US" sz="900" b="1" baseline="50000" dirty="0">
                <a:solidFill>
                  <a:srgbClr val="FFCC00"/>
                </a:solidFill>
              </a:rPr>
              <a:t>†</a:t>
            </a:r>
            <a:r>
              <a:rPr lang="en-US" sz="1100" dirty="0" smtClean="0">
                <a:solidFill>
                  <a:srgbClr val="FFCC00"/>
                </a:solidFill>
              </a:rPr>
              <a:t>No change 1999-2015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smtClean="0">
                <a:solidFill>
                  <a:srgbClr val="FFCC00"/>
                </a:solidFill>
              </a:rPr>
              <a:t>Note: This graph contains weighted results.</a:t>
            </a:r>
          </a:p>
        </p:txBody>
      </p:sp>
      <p:sp>
        <p:nvSpPr>
          <p:cNvPr id="8" name="TrendFooter1"/>
          <p:cNvSpPr txBox="1"/>
          <p:nvPr/>
        </p:nvSpPr>
        <p:spPr>
          <a:xfrm>
            <a:off x="1752600" y="6493566"/>
            <a:ext cx="7116417" cy="338554"/>
          </a:xfrm>
          <a:prstGeom prst="rect">
            <a:avLst/>
          </a:prstGeom>
          <a:noFill/>
        </p:spPr>
        <p:txBody>
          <a:bodyPr wrap="square" rtlCol="0">
            <a:spAutoFit/>
          </a:bodyPr>
          <a:lstStyle/>
          <a:p>
            <a:pPr algn="r"/>
            <a:r>
              <a:rPr lang="en-US" sz="1600" i="1" dirty="0" smtClean="0"/>
              <a:t>Delaware - YRBS, 1999-2015 - QNBCNONE</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8d.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Were Obese,* by Sex,</a:t>
            </a:r>
            <a:r>
              <a:rPr lang="en-US" sz="1700" b="1" baseline="40000" dirty="0">
                <a:solidFill>
                  <a:srgbClr val="FFCC00"/>
                </a:solidFill>
              </a:rPr>
              <a:t>†</a:t>
            </a:r>
            <a:r>
              <a:rPr lang="en-US" sz="1800" b="1" dirty="0" smtClean="0">
                <a:solidFill>
                  <a:srgbClr val="FFCC00"/>
                </a:solidFill>
              </a:rPr>
              <a:t> Grade,</a:t>
            </a:r>
            <a:r>
              <a:rPr lang="en-US" sz="1800" b="1" dirty="0" smtClean="0">
                <a:solidFill>
                  <a:srgbClr val="FFCC00"/>
                </a:solidFill>
              </a:rPr>
              <a:t> and Race/Ethnicity,</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 ≥ 95th percentile for body mass index, based on sex- and age-specific reference data from the 2000 CDC growth charts</a:t>
            </a:r>
          </a:p>
          <a:p>
            <a:r>
              <a:rPr lang="en-US" sz="900" b="1" baseline="50000" dirty="0">
                <a:solidFill>
                  <a:srgbClr val="FFCC00"/>
                </a:solidFill>
              </a:rPr>
              <a:t>†</a:t>
            </a:r>
            <a:r>
              <a:rPr lang="en-US" sz="1100" dirty="0" smtClean="0">
                <a:solidFill>
                  <a:srgbClr val="FFCC00"/>
                </a:solidFill>
              </a:rPr>
              <a:t>M &gt; F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YRBS, 2015 - QNOBESE</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8e.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Were Obese,* 1999-2015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 ≥ 95th percentile for body mass index, based on sex- and age-specific reference data from the 2000 CDC growth charts</a:t>
            </a:r>
          </a:p>
          <a:p>
            <a:r>
              <a:rPr lang="en-US" sz="900" b="1" baseline="50000" dirty="0">
                <a:solidFill>
                  <a:srgbClr val="FFCC00"/>
                </a:solidFill>
              </a:rPr>
              <a:t>†</a:t>
            </a:r>
            <a:r>
              <a:rPr lang="en-US" sz="1100" dirty="0" smtClean="0">
                <a:solidFill>
                  <a:srgbClr val="FFCC00"/>
                </a:solidFill>
              </a:rPr>
              <a:t>Increased 1999-2015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smtClean="0">
                <a:solidFill>
                  <a:srgbClr val="FFCC00"/>
                </a:solidFill>
              </a:rPr>
              <a:t>Note: This graph contains weighted results.</a:t>
            </a:r>
          </a:p>
        </p:txBody>
      </p:sp>
      <p:sp>
        <p:nvSpPr>
          <p:cNvPr id="8" name="TrendFooter1"/>
          <p:cNvSpPr txBox="1"/>
          <p:nvPr/>
        </p:nvSpPr>
        <p:spPr>
          <a:xfrm>
            <a:off x="1752600" y="6493566"/>
            <a:ext cx="7116417" cy="338554"/>
          </a:xfrm>
          <a:prstGeom prst="rect">
            <a:avLst/>
          </a:prstGeom>
          <a:noFill/>
        </p:spPr>
        <p:txBody>
          <a:bodyPr wrap="square" rtlCol="0">
            <a:spAutoFit/>
          </a:bodyPr>
          <a:lstStyle/>
          <a:p>
            <a:pPr algn="r"/>
            <a:r>
              <a:rPr lang="en-US" sz="1600" i="1" dirty="0" smtClean="0"/>
              <a:t>Delaware - YRBS, 1999-2015 - QNOBESE</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8f.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Were Overweight,* by Sex,</a:t>
            </a:r>
            <a:r>
              <a:rPr lang="en-US" sz="1800" b="1" dirty="0" smtClean="0">
                <a:solidFill>
                  <a:srgbClr val="FFCC00"/>
                </a:solidFill>
              </a:rPr>
              <a:t> Grade,</a:t>
            </a:r>
            <a:r>
              <a:rPr lang="en-US" sz="1800" b="1" dirty="0" smtClean="0">
                <a:solidFill>
                  <a:srgbClr val="FFCC00"/>
                </a:solidFill>
              </a:rPr>
              <a:t> and Race/Ethnicity,</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 ≥ 85th percentile but &lt;95th percentile for body mass index, based on sex- and age-specific reference data from the 2000 CDC growth charts</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YRBS, 2015 - QNOWT</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9.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Drove When Drinking Alcohol,* by Sex,</a:t>
            </a:r>
            <a:r>
              <a:rPr lang="en-US" sz="1800" b="1" dirty="0" smtClean="0">
                <a:solidFill>
                  <a:srgbClr val="FFCC00"/>
                </a:solidFill>
              </a:rPr>
              <a:t> Grade,</a:t>
            </a:r>
            <a:r>
              <a:rPr lang="en-US" sz="1700" b="1" baseline="40000" dirty="0">
                <a:solidFill>
                  <a:srgbClr val="FFCC00"/>
                </a:solidFill>
              </a:rPr>
              <a:t>†</a:t>
            </a:r>
            <a:r>
              <a:rPr lang="en-US" sz="1800" b="1" dirty="0" smtClean="0">
                <a:solidFill>
                  <a:srgbClr val="FFCC00"/>
                </a:solidFill>
              </a:rPr>
              <a:t> and Race/Ethnicity,</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*One or more times during the 30 days before the survey, among students who had driven a car or other vehicle during the 30 days before the survey</a:t>
            </a:r>
          </a:p>
          <a:p>
            <a:r>
              <a:rPr lang="en-US" sz="900" b="1" baseline="50000" dirty="0">
                <a:solidFill>
                  <a:srgbClr val="FFCC00"/>
                </a:solidFill>
              </a:rPr>
              <a:t>†</a:t>
            </a:r>
            <a:r>
              <a:rPr lang="en-US" sz="1100" dirty="0" smtClean="0">
                <a:solidFill>
                  <a:srgbClr val="FFCC00"/>
                </a:solidFill>
              </a:rPr>
              <a:t>12th &gt; 11th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YRBS, 2015 - QN11</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90.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Were Overweight,* 1999-2015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 ≥ 85th percentile but &lt;95th percentile for body mass index, based on sex- and age-specific reference data from the 2000 CDC growth charts</a:t>
            </a:r>
          </a:p>
          <a:p>
            <a:r>
              <a:rPr lang="en-US" sz="900" b="1" baseline="50000" dirty="0">
                <a:solidFill>
                  <a:srgbClr val="FFCC00"/>
                </a:solidFill>
              </a:rPr>
              <a:t>†</a:t>
            </a:r>
            <a:r>
              <a:rPr lang="en-US" sz="1100" dirty="0" smtClean="0">
                <a:solidFill>
                  <a:srgbClr val="FFCC00"/>
                </a:solidFill>
              </a:rPr>
              <a:t>No change 1999-2015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smtClean="0">
                <a:solidFill>
                  <a:srgbClr val="FFCC00"/>
                </a:solidFill>
              </a:rPr>
              <a:t>Note: This graph contains weighted results.</a:t>
            </a:r>
          </a:p>
        </p:txBody>
      </p:sp>
      <p:sp>
        <p:nvSpPr>
          <p:cNvPr id="8" name="TrendFooter1"/>
          <p:cNvSpPr txBox="1"/>
          <p:nvPr/>
        </p:nvSpPr>
        <p:spPr>
          <a:xfrm>
            <a:off x="1752600" y="6493566"/>
            <a:ext cx="7116417" cy="338554"/>
          </a:xfrm>
          <a:prstGeom prst="rect">
            <a:avLst/>
          </a:prstGeom>
          <a:noFill/>
        </p:spPr>
        <p:txBody>
          <a:bodyPr wrap="square" rtlCol="0">
            <a:spAutoFit/>
          </a:bodyPr>
          <a:lstStyle/>
          <a:p>
            <a:pPr algn="r"/>
            <a:r>
              <a:rPr lang="en-US" sz="1600" i="1" dirty="0" smtClean="0"/>
              <a:t>Delaware - YRBS, 1999-2015 - QNOWT</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91.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Described Themselves As Slightly or Very Overweight, by Sex,</a:t>
            </a:r>
            <a:r>
              <a:rPr lang="en-US" sz="1800" b="1" dirty="0" smtClean="0">
                <a:solidFill>
                  <a:srgbClr val="FFCC00"/>
                </a:solidFill>
              </a:rPr>
              <a:t>*</a:t>
            </a:r>
            <a:r>
              <a:rPr lang="en-US" sz="1800" b="1" dirty="0" smtClean="0">
                <a:solidFill>
                  <a:srgbClr val="FFCC00"/>
                </a:solidFill>
              </a:rPr>
              <a:t> Grade,</a:t>
            </a:r>
            <a:r>
              <a:rPr lang="en-US" sz="1800" b="1" dirty="0" smtClean="0">
                <a:solidFill>
                  <a:srgbClr val="FFCC00"/>
                </a:solidFill>
              </a:rPr>
              <a:t> and Race/Ethnicity,</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
            </a:r>
          </a:p>
          <a:p>
            <a:r>
              <a:rPr lang="en-US" sz="900" b="1" baseline="50000" dirty="0">
                <a:solidFill>
                  <a:srgbClr val="FFCC00"/>
                </a:solidFill>
              </a:rPr>
              <a:t>*</a:t>
            </a:r>
            <a:r>
              <a:rPr lang="en-US" sz="1100" dirty="0" smtClean="0">
                <a:solidFill>
                  <a:srgbClr val="FFCC00"/>
                </a:solidFill>
              </a:rPr>
              <a:t>F &gt; M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YRBS, 2015 - QN69</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92.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Described Themselves As Slightly or Very Overweight, 1999-2015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
            </a:r>
          </a:p>
          <a:p>
            <a:r>
              <a:rPr lang="en-US" sz="900" b="1" baseline="50000" dirty="0">
                <a:solidFill>
                  <a:srgbClr val="FFCC00"/>
                </a:solidFill>
              </a:rPr>
              <a:t>*</a:t>
            </a:r>
            <a:r>
              <a:rPr lang="en-US" sz="1100" dirty="0" smtClean="0">
                <a:solidFill>
                  <a:srgbClr val="FFCC00"/>
                </a:solidFill>
              </a:rPr>
              <a:t>No change 1999-2015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smtClean="0">
                <a:solidFill>
                  <a:srgbClr val="FFCC00"/>
                </a:solidFill>
              </a:rPr>
              <a:t>Note: This graph contains weighted results.</a:t>
            </a:r>
          </a:p>
        </p:txBody>
      </p:sp>
      <p:sp>
        <p:nvSpPr>
          <p:cNvPr id="8" name="TrendFooter1"/>
          <p:cNvSpPr txBox="1"/>
          <p:nvPr/>
        </p:nvSpPr>
        <p:spPr>
          <a:xfrm>
            <a:off x="1752600" y="6493566"/>
            <a:ext cx="7116417" cy="338554"/>
          </a:xfrm>
          <a:prstGeom prst="rect">
            <a:avLst/>
          </a:prstGeom>
          <a:noFill/>
        </p:spPr>
        <p:txBody>
          <a:bodyPr wrap="square" rtlCol="0">
            <a:spAutoFit/>
          </a:bodyPr>
          <a:lstStyle/>
          <a:p>
            <a:pPr algn="r"/>
            <a:r>
              <a:rPr lang="en-US" sz="1600" i="1" dirty="0" smtClean="0"/>
              <a:t>Delaware - YRBS, 1999-2015 - QN69</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93.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Were Trying to Lose Weight, by Sex,</a:t>
            </a:r>
            <a:r>
              <a:rPr lang="en-US" sz="1800" b="1" dirty="0" smtClean="0">
                <a:solidFill>
                  <a:srgbClr val="FFCC00"/>
                </a:solidFill>
              </a:rPr>
              <a:t>*</a:t>
            </a:r>
            <a:r>
              <a:rPr lang="en-US" sz="1800" b="1" dirty="0" smtClean="0">
                <a:solidFill>
                  <a:srgbClr val="FFCC00"/>
                </a:solidFill>
              </a:rPr>
              <a:t> Grade,</a:t>
            </a:r>
            <a:r>
              <a:rPr lang="en-US" sz="1800" b="1" dirty="0" smtClean="0">
                <a:solidFill>
                  <a:srgbClr val="FFCC00"/>
                </a:solidFill>
              </a:rPr>
              <a:t> and Race/Ethnicity,</a:t>
            </a:r>
            <a:r>
              <a:rPr lang="en-US" sz="1800" b="1" dirty="0" smtClean="0">
                <a:solidFill>
                  <a:srgbClr val="FFCC00"/>
                </a:solidFill>
              </a:rPr>
              <a:t>*</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
            </a:r>
          </a:p>
          <a:p>
            <a:r>
              <a:rPr lang="en-US" sz="900" b="1" baseline="50000" dirty="0">
                <a:solidFill>
                  <a:srgbClr val="FFCC00"/>
                </a:solidFill>
              </a:rPr>
              <a:t>*</a:t>
            </a:r>
            <a:r>
              <a:rPr lang="en-US" sz="1100" dirty="0" smtClean="0">
                <a:solidFill>
                  <a:srgbClr val="FFCC00"/>
                </a:solidFill>
              </a:rPr>
              <a:t>F &gt; M; W &gt; B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YRBS, 2015 - QN70</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94.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Were Trying to Lose Weight, 1999-2015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
            </a:r>
          </a:p>
          <a:p>
            <a:r>
              <a:rPr lang="en-US" sz="900" b="1" baseline="50000" dirty="0">
                <a:solidFill>
                  <a:srgbClr val="FFCC00"/>
                </a:solidFill>
              </a:rPr>
              <a:t>*</a:t>
            </a:r>
            <a:r>
              <a:rPr lang="en-US" sz="1100" dirty="0" smtClean="0">
                <a:solidFill>
                  <a:srgbClr val="FFCC00"/>
                </a:solidFill>
              </a:rPr>
              <a:t>Increased 1999-2015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smtClean="0">
                <a:solidFill>
                  <a:srgbClr val="FFCC00"/>
                </a:solidFill>
              </a:rPr>
              <a:t>Note: This graph contains weighted results.</a:t>
            </a:r>
          </a:p>
        </p:txBody>
      </p:sp>
      <p:sp>
        <p:nvSpPr>
          <p:cNvPr id="8" name="TrendFooter1"/>
          <p:cNvSpPr txBox="1"/>
          <p:nvPr/>
        </p:nvSpPr>
        <p:spPr>
          <a:xfrm>
            <a:off x="1752600" y="6493566"/>
            <a:ext cx="7116417" cy="338554"/>
          </a:xfrm>
          <a:prstGeom prst="rect">
            <a:avLst/>
          </a:prstGeom>
          <a:noFill/>
        </p:spPr>
        <p:txBody>
          <a:bodyPr wrap="square" rtlCol="0">
            <a:spAutoFit/>
          </a:bodyPr>
          <a:lstStyle/>
          <a:p>
            <a:pPr algn="r"/>
            <a:r>
              <a:rPr lang="en-US" sz="1600" i="1" dirty="0" smtClean="0"/>
              <a:t>Delaware - YRBS, 1999-2015 - QN70</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95.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Did Not Drink Fruit Juice,* by Sex,</a:t>
            </a:r>
            <a:r>
              <a:rPr lang="en-US" sz="1800" b="1" dirty="0" smtClean="0">
                <a:solidFill>
                  <a:srgbClr val="FFCC00"/>
                </a:solidFill>
              </a:rPr>
              <a:t> Grade,</a:t>
            </a:r>
            <a:r>
              <a:rPr lang="en-US" sz="1700" b="1" baseline="40000" dirty="0">
                <a:solidFill>
                  <a:srgbClr val="FFCC00"/>
                </a:solidFill>
              </a:rPr>
              <a:t>†</a:t>
            </a:r>
            <a:r>
              <a:rPr lang="en-US" sz="1800" b="1" dirty="0" smtClean="0">
                <a:solidFill>
                  <a:srgbClr val="FFCC00"/>
                </a:solidFill>
              </a:rPr>
              <a:t> and Race/Ethnicity,</a:t>
            </a:r>
            <a:r>
              <a:rPr lang="en-US" sz="1700" b="1" baseline="40000" dirty="0">
                <a:solidFill>
                  <a:srgbClr val="FFCC00"/>
                </a:solidFill>
              </a:rPr>
              <a:t>†</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*100% fruit juices one or more times during the 7 days before the survey</a:t>
            </a:r>
          </a:p>
          <a:p>
            <a:r>
              <a:rPr lang="en-US" sz="900" b="1" baseline="50000" dirty="0">
                <a:solidFill>
                  <a:srgbClr val="FFCC00"/>
                </a:solidFill>
              </a:rPr>
              <a:t>†</a:t>
            </a:r>
            <a:r>
              <a:rPr lang="en-US" sz="1100" dirty="0" smtClean="0">
                <a:solidFill>
                  <a:srgbClr val="FFCC00"/>
                </a:solidFill>
              </a:rPr>
              <a:t>10th &gt; 11th; W &gt; B, W &gt; H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YRBS, 2015 - QN71</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96.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Did Not Drink Fruit Juice,* 1999-2015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*100% fruit juices one or more times during the 7 days before the survey</a:t>
            </a:r>
          </a:p>
          <a:p>
            <a:r>
              <a:rPr lang="en-US" sz="900" b="1" baseline="50000" dirty="0">
                <a:solidFill>
                  <a:srgbClr val="FFCC00"/>
                </a:solidFill>
              </a:rPr>
              <a:t>†</a:t>
            </a:r>
            <a:r>
              <a:rPr lang="en-US" sz="1100" dirty="0" smtClean="0">
                <a:solidFill>
                  <a:srgbClr val="FFCC00"/>
                </a:solidFill>
              </a:rPr>
              <a:t>Increased 1999-2015, increased 1999-2007, no change 2007-2015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smtClean="0">
                <a:solidFill>
                  <a:srgbClr val="FFCC00"/>
                </a:solidFill>
              </a:rPr>
              <a:t>Note: This graph contains weighted results.</a:t>
            </a:r>
          </a:p>
        </p:txBody>
      </p:sp>
      <p:sp>
        <p:nvSpPr>
          <p:cNvPr id="8" name="TrendFooter1"/>
          <p:cNvSpPr txBox="1"/>
          <p:nvPr/>
        </p:nvSpPr>
        <p:spPr>
          <a:xfrm>
            <a:off x="1752600" y="6493566"/>
            <a:ext cx="7116417" cy="338554"/>
          </a:xfrm>
          <a:prstGeom prst="rect">
            <a:avLst/>
          </a:prstGeom>
          <a:noFill/>
        </p:spPr>
        <p:txBody>
          <a:bodyPr wrap="square" rtlCol="0">
            <a:spAutoFit/>
          </a:bodyPr>
          <a:lstStyle/>
          <a:p>
            <a:pPr algn="r"/>
            <a:r>
              <a:rPr lang="en-US" sz="1600" i="1" dirty="0" smtClean="0"/>
              <a:t>Delaware - YRBS, 1999-2015 - QN71</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97.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Did Not Eat Fruit,* by Sex,</a:t>
            </a:r>
            <a:r>
              <a:rPr lang="en-US" sz="1700" b="1" baseline="40000" dirty="0">
                <a:solidFill>
                  <a:srgbClr val="FFCC00"/>
                </a:solidFill>
              </a:rPr>
              <a:t>†</a:t>
            </a:r>
            <a:r>
              <a:rPr lang="en-US" sz="1800" b="1" dirty="0" smtClean="0">
                <a:solidFill>
                  <a:srgbClr val="FFCC00"/>
                </a:solidFill>
              </a:rPr>
              <a:t> Grade,</a:t>
            </a:r>
            <a:r>
              <a:rPr lang="en-US" sz="1800" b="1" dirty="0" smtClean="0">
                <a:solidFill>
                  <a:srgbClr val="FFCC00"/>
                </a:solidFill>
              </a:rPr>
              <a:t> and Race/Ethnicity,</a:t>
            </a:r>
            <a:r>
              <a:rPr lang="en-US" sz="1700" b="1" baseline="40000" dirty="0">
                <a:solidFill>
                  <a:srgbClr val="FFCC00"/>
                </a:solidFill>
              </a:rPr>
              <a:t>†</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*One or more times during the 7 days before the survey</a:t>
            </a:r>
          </a:p>
          <a:p>
            <a:r>
              <a:rPr lang="en-US" sz="900" b="1" baseline="50000" dirty="0">
                <a:solidFill>
                  <a:srgbClr val="FFCC00"/>
                </a:solidFill>
              </a:rPr>
              <a:t>†</a:t>
            </a:r>
            <a:r>
              <a:rPr lang="en-US" sz="1100" dirty="0" smtClean="0">
                <a:solidFill>
                  <a:srgbClr val="FFCC00"/>
                </a:solidFill>
              </a:rPr>
              <a:t>M &gt; F; B &gt; H, B &gt; W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YRBS, 2015 - QN72</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98.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Did Not Eat Fruit,* 1999-2015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*One or more times during the 7 days before the survey</a:t>
            </a:r>
          </a:p>
          <a:p>
            <a:r>
              <a:rPr lang="en-US" sz="900" b="1" baseline="50000" dirty="0">
                <a:solidFill>
                  <a:srgbClr val="FFCC00"/>
                </a:solidFill>
              </a:rPr>
              <a:t>†</a:t>
            </a:r>
            <a:r>
              <a:rPr lang="en-US" sz="1100" dirty="0" smtClean="0">
                <a:solidFill>
                  <a:srgbClr val="FFCC00"/>
                </a:solidFill>
              </a:rPr>
              <a:t>Decreased 1999-2015, increased 1999-2005, decreased 2005-2015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smtClean="0">
                <a:solidFill>
                  <a:srgbClr val="FFCC00"/>
                </a:solidFill>
              </a:rPr>
              <a:t>Note: This graph contains weighted results.</a:t>
            </a:r>
          </a:p>
        </p:txBody>
      </p:sp>
      <p:sp>
        <p:nvSpPr>
          <p:cNvPr id="8" name="TrendFooter1"/>
          <p:cNvSpPr txBox="1"/>
          <p:nvPr/>
        </p:nvSpPr>
        <p:spPr>
          <a:xfrm>
            <a:off x="1752600" y="6493566"/>
            <a:ext cx="7116417" cy="338554"/>
          </a:xfrm>
          <a:prstGeom prst="rect">
            <a:avLst/>
          </a:prstGeom>
          <a:noFill/>
        </p:spPr>
        <p:txBody>
          <a:bodyPr wrap="square" rtlCol="0">
            <a:spAutoFit/>
          </a:bodyPr>
          <a:lstStyle/>
          <a:p>
            <a:pPr algn="r"/>
            <a:r>
              <a:rPr lang="en-US" sz="1600" i="1" dirty="0" smtClean="0"/>
              <a:t>Delaware - YRBS, 1999-2015 - QN72</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99.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Did Not Eat Fruit or Drink 100% Fruit Juices,* by Sex,</a:t>
            </a:r>
            <a:r>
              <a:rPr lang="en-US" sz="1700" b="1" baseline="40000" dirty="0">
                <a:solidFill>
                  <a:srgbClr val="FFCC00"/>
                </a:solidFill>
              </a:rPr>
              <a:t>†</a:t>
            </a:r>
            <a:r>
              <a:rPr lang="en-US" sz="1800" b="1" dirty="0" smtClean="0">
                <a:solidFill>
                  <a:srgbClr val="FFCC00"/>
                </a:solidFill>
              </a:rPr>
              <a:t> Grade,</a:t>
            </a:r>
            <a:r>
              <a:rPr lang="en-US" sz="1800" b="1" dirty="0" smtClean="0">
                <a:solidFill>
                  <a:srgbClr val="FFCC00"/>
                </a:solidFill>
              </a:rPr>
              <a:t> and Race/Ethnicity,</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*During the 7 days before the survey</a:t>
            </a:r>
          </a:p>
          <a:p>
            <a:r>
              <a:rPr lang="en-US" sz="900" b="1" baseline="50000" dirty="0">
                <a:solidFill>
                  <a:srgbClr val="FFCC00"/>
                </a:solidFill>
              </a:rPr>
              <a:t>†</a:t>
            </a:r>
            <a:r>
              <a:rPr lang="en-US" sz="1100" dirty="0" smtClean="0">
                <a:solidFill>
                  <a:srgbClr val="FFCC00"/>
                </a:solidFill>
              </a:rPr>
              <a:t>M &gt; F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YRBS, 2015 - QNFR0</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9a.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Did Not Eat Fruit or Drink 100% Fruit Juices,* 1999-2015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*During the 7 days before the survey</a:t>
            </a:r>
          </a:p>
          <a:p>
            <a:r>
              <a:rPr lang="en-US" sz="900" b="1" baseline="50000" dirty="0">
                <a:solidFill>
                  <a:srgbClr val="FFCC00"/>
                </a:solidFill>
              </a:rPr>
              <a:t>†</a:t>
            </a:r>
            <a:r>
              <a:rPr lang="en-US" sz="1100" dirty="0" smtClean="0">
                <a:solidFill>
                  <a:srgbClr val="FFCC00"/>
                </a:solidFill>
              </a:rPr>
              <a:t>Increased 1999-2015, increased 1999-2009, decreased 2009-2015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smtClean="0">
                <a:solidFill>
                  <a:srgbClr val="FFCC00"/>
                </a:solidFill>
              </a:rPr>
              <a:t>Note: This graph contains weighted results.</a:t>
            </a:r>
          </a:p>
        </p:txBody>
      </p:sp>
      <p:sp>
        <p:nvSpPr>
          <p:cNvPr id="8" name="TrendFooter1"/>
          <p:cNvSpPr txBox="1"/>
          <p:nvPr/>
        </p:nvSpPr>
        <p:spPr>
          <a:xfrm>
            <a:off x="1752600" y="6493566"/>
            <a:ext cx="7116417" cy="338554"/>
          </a:xfrm>
          <a:prstGeom prst="rect">
            <a:avLst/>
          </a:prstGeom>
          <a:noFill/>
        </p:spPr>
        <p:txBody>
          <a:bodyPr wrap="square" rtlCol="0">
            <a:spAutoFit/>
          </a:bodyPr>
          <a:lstStyle/>
          <a:p>
            <a:pPr algn="r"/>
            <a:r>
              <a:rPr lang="en-US" sz="1600" i="1" dirty="0" smtClean="0"/>
              <a:t>Delaware - YRBS, 1999-2015 - QNFR0</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9b.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Ate Fruit or Drank 100% Fruit Juices One or More Times Per Day,* by Sex,</a:t>
            </a:r>
            <a:r>
              <a:rPr lang="en-US" sz="1800" b="1" dirty="0" smtClean="0">
                <a:solidFill>
                  <a:srgbClr val="FFCC00"/>
                </a:solidFill>
              </a:rPr>
              <a:t> Grade,</a:t>
            </a:r>
            <a:r>
              <a:rPr lang="en-US" sz="1800" b="1" dirty="0" smtClean="0">
                <a:solidFill>
                  <a:srgbClr val="FFCC00"/>
                </a:solidFill>
              </a:rPr>
              <a:t> and Race/Ethnicity,</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*During the 7 days before the survey</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YRBS, 2015 - QNFR1</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9c.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Ate Fruit or Drank 100% Fruit Juices One or More Times Per Day,* 1999-2015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*During the 7 days before the survey</a:t>
            </a:r>
          </a:p>
          <a:p>
            <a:r>
              <a:rPr lang="en-US" sz="900" b="1" baseline="50000" dirty="0">
                <a:solidFill>
                  <a:srgbClr val="FFCC00"/>
                </a:solidFill>
              </a:rPr>
              <a:t>†</a:t>
            </a:r>
            <a:r>
              <a:rPr lang="en-US" sz="1100" dirty="0" smtClean="0">
                <a:solidFill>
                  <a:srgbClr val="FFCC00"/>
                </a:solidFill>
              </a:rPr>
              <a:t>Decreased 1999-2015, decreased 1999-2007, increased 2007-2015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smtClean="0">
                <a:solidFill>
                  <a:srgbClr val="FFCC00"/>
                </a:solidFill>
              </a:rPr>
              <a:t>Note: This graph contains weighted results.</a:t>
            </a:r>
          </a:p>
        </p:txBody>
      </p:sp>
      <p:sp>
        <p:nvSpPr>
          <p:cNvPr id="8" name="TrendFooter1"/>
          <p:cNvSpPr txBox="1"/>
          <p:nvPr/>
        </p:nvSpPr>
        <p:spPr>
          <a:xfrm>
            <a:off x="1752600" y="6493566"/>
            <a:ext cx="7116417" cy="338554"/>
          </a:xfrm>
          <a:prstGeom prst="rect">
            <a:avLst/>
          </a:prstGeom>
          <a:noFill/>
        </p:spPr>
        <p:txBody>
          <a:bodyPr wrap="square" rtlCol="0">
            <a:spAutoFit/>
          </a:bodyPr>
          <a:lstStyle/>
          <a:p>
            <a:pPr algn="r"/>
            <a:r>
              <a:rPr lang="en-US" sz="1600" i="1" dirty="0" smtClean="0"/>
              <a:t>Delaware - YRBS, 1999-2015 - QNFR1</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9d.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Ate Fruit or Drank 100% Fruit Juices Two or More Times Per Day,* by Sex,</a:t>
            </a:r>
            <a:r>
              <a:rPr lang="en-US" sz="1700" b="1" baseline="40000" dirty="0">
                <a:solidFill>
                  <a:srgbClr val="FFCC00"/>
                </a:solidFill>
              </a:rPr>
              <a:t>†</a:t>
            </a:r>
            <a:r>
              <a:rPr lang="en-US" sz="1800" b="1" dirty="0" smtClean="0">
                <a:solidFill>
                  <a:srgbClr val="FFCC00"/>
                </a:solidFill>
              </a:rPr>
              <a:t> Grade,</a:t>
            </a:r>
            <a:r>
              <a:rPr lang="en-US" sz="1800" b="1" dirty="0" smtClean="0">
                <a:solidFill>
                  <a:srgbClr val="FFCC00"/>
                </a:solidFill>
              </a:rPr>
              <a:t> and Race/Ethnicity,</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*During the 7 days before the survey</a:t>
            </a:r>
          </a:p>
          <a:p>
            <a:r>
              <a:rPr lang="en-US" sz="900" b="1" baseline="50000" dirty="0">
                <a:solidFill>
                  <a:srgbClr val="FFCC00"/>
                </a:solidFill>
              </a:rPr>
              <a:t>†</a:t>
            </a:r>
            <a:r>
              <a:rPr lang="en-US" sz="1100" dirty="0" smtClean="0">
                <a:solidFill>
                  <a:srgbClr val="FFCC00"/>
                </a:solidFill>
              </a:rPr>
              <a:t>M &gt; F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YRBS, 2015 - QNFR2</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9e.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Ate Fruit or Drank 100% Fruit Juices Two or More Times Per Day,* 1999-2015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*During the 7 days before the survey</a:t>
            </a:r>
          </a:p>
          <a:p>
            <a:r>
              <a:rPr lang="en-US" sz="900" b="1" baseline="50000" dirty="0">
                <a:solidFill>
                  <a:srgbClr val="FFCC00"/>
                </a:solidFill>
              </a:rPr>
              <a:t>†</a:t>
            </a:r>
            <a:r>
              <a:rPr lang="en-US" sz="1100" dirty="0" smtClean="0">
                <a:solidFill>
                  <a:srgbClr val="FFCC00"/>
                </a:solidFill>
              </a:rPr>
              <a:t>Decreased 1999-2015, decreased 1999-2005, increased 2005-2015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smtClean="0">
                <a:solidFill>
                  <a:srgbClr val="FFCC00"/>
                </a:solidFill>
              </a:rPr>
              <a:t>Note: This graph contains weighted results.</a:t>
            </a:r>
          </a:p>
        </p:txBody>
      </p:sp>
      <p:sp>
        <p:nvSpPr>
          <p:cNvPr id="8" name="TrendFooter1"/>
          <p:cNvSpPr txBox="1"/>
          <p:nvPr/>
        </p:nvSpPr>
        <p:spPr>
          <a:xfrm>
            <a:off x="1752600" y="6493566"/>
            <a:ext cx="7116417" cy="338554"/>
          </a:xfrm>
          <a:prstGeom prst="rect">
            <a:avLst/>
          </a:prstGeom>
          <a:noFill/>
        </p:spPr>
        <p:txBody>
          <a:bodyPr wrap="square" rtlCol="0">
            <a:spAutoFit/>
          </a:bodyPr>
          <a:lstStyle/>
          <a:p>
            <a:pPr algn="r"/>
            <a:r>
              <a:rPr lang="en-US" sz="1600" i="1" dirty="0" smtClean="0"/>
              <a:t>Delaware - YRBS, 1999-2015 - QNFR2</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9f.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Ate Fruit or Drank 100% Fruit Juices Three or More Times Per Day,* by Sex,</a:t>
            </a:r>
            <a:r>
              <a:rPr lang="en-US" sz="1700" b="1" baseline="40000" dirty="0">
                <a:solidFill>
                  <a:srgbClr val="FFCC00"/>
                </a:solidFill>
              </a:rPr>
              <a:t>†</a:t>
            </a:r>
            <a:r>
              <a:rPr lang="en-US" sz="1800" b="1" dirty="0" smtClean="0">
                <a:solidFill>
                  <a:srgbClr val="FFCC00"/>
                </a:solidFill>
              </a:rPr>
              <a:t> Grade,</a:t>
            </a:r>
            <a:r>
              <a:rPr lang="en-US" sz="1800" b="1" dirty="0" smtClean="0">
                <a:solidFill>
                  <a:srgbClr val="FFCC00"/>
                </a:solidFill>
              </a:rPr>
              <a:t> and Race/Ethnicity,</a:t>
            </a:r>
            <a:r>
              <a:rPr lang="en-US" sz="1700" b="1" baseline="40000" dirty="0">
                <a:solidFill>
                  <a:srgbClr val="FFCC00"/>
                </a:solidFill>
              </a:rPr>
              <a:t>†</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*During the 7 days before the survey</a:t>
            </a:r>
          </a:p>
          <a:p>
            <a:r>
              <a:rPr lang="en-US" sz="900" b="1" baseline="50000" dirty="0">
                <a:solidFill>
                  <a:srgbClr val="FFCC00"/>
                </a:solidFill>
              </a:rPr>
              <a:t>†</a:t>
            </a:r>
            <a:r>
              <a:rPr lang="en-US" sz="1100" dirty="0" smtClean="0">
                <a:solidFill>
                  <a:srgbClr val="FFCC00"/>
                </a:solidFill>
              </a:rPr>
              <a:t>M &gt; F; B &gt; W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YRBS, 2015 - QNFR3</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a.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Drove When Drinking Alcohol,* 2013-2015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*One or more times during the 30 days before the survey, among students who had driven a car or other vehicle during the 30 days before the survey</a:t>
            </a:r>
          </a:p>
          <a:p>
            <a:r>
              <a:rPr lang="en-US" sz="900" b="1" baseline="50000" dirty="0">
                <a:solidFill>
                  <a:srgbClr val="FFCC00"/>
                </a:solidFill>
              </a:rPr>
              <a:t>†</a:t>
            </a:r>
            <a:r>
              <a:rPr lang="en-US" sz="1100" dirty="0" smtClean="0">
                <a:solidFill>
                  <a:srgbClr val="FFCC00"/>
                </a:solidFill>
              </a:rPr>
              <a:t>Decreased 2013-2015 [Based on linear trend analyses using logistic regression models controlling for sex, race/ethnicity, and grade (p &lt; 0.05).]</a:t>
            </a:r>
          </a:p>
          <a:p>
            <a:r>
              <a:rPr lang="en-US" sz="1100" dirty="0" smtClean="0">
                <a:solidFill>
                  <a:srgbClr val="FFCC00"/>
                </a:solidFill>
              </a:rPr>
              <a:t>Note: This graph contains weighted results.</a:t>
            </a:r>
          </a:p>
        </p:txBody>
      </p:sp>
      <p:sp>
        <p:nvSpPr>
          <p:cNvPr id="8" name="TrendFooter1"/>
          <p:cNvSpPr txBox="1"/>
          <p:nvPr/>
        </p:nvSpPr>
        <p:spPr>
          <a:xfrm>
            <a:off x="1752600" y="6493566"/>
            <a:ext cx="7116417" cy="338554"/>
          </a:xfrm>
          <a:prstGeom prst="rect">
            <a:avLst/>
          </a:prstGeom>
          <a:noFill/>
        </p:spPr>
        <p:txBody>
          <a:bodyPr wrap="square" rtlCol="0">
            <a:spAutoFit/>
          </a:bodyPr>
          <a:lstStyle/>
          <a:p>
            <a:pPr algn="r"/>
            <a:r>
              <a:rPr lang="en-US" sz="1600" i="1" dirty="0" smtClean="0"/>
              <a:t>Delaware - YRBS, 2013-2015 - QN11</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a0.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Ate Fruit or Drank 100% Fruit Juices Three or More Times Per Day,* 1999-2015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*During the 7 days before the survey</a:t>
            </a:r>
          </a:p>
          <a:p>
            <a:r>
              <a:rPr lang="en-US" sz="900" b="1" baseline="50000" dirty="0">
                <a:solidFill>
                  <a:srgbClr val="FFCC00"/>
                </a:solidFill>
              </a:rPr>
              <a:t>†</a:t>
            </a:r>
            <a:r>
              <a:rPr lang="en-US" sz="1100" dirty="0" smtClean="0">
                <a:solidFill>
                  <a:srgbClr val="FFCC00"/>
                </a:solidFill>
              </a:rPr>
              <a:t>Decreased 1999-2015, decreased 1999-2005, increased 2005-2015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smtClean="0">
                <a:solidFill>
                  <a:srgbClr val="FFCC00"/>
                </a:solidFill>
              </a:rPr>
              <a:t>Note: This graph contains weighted results.</a:t>
            </a:r>
          </a:p>
        </p:txBody>
      </p:sp>
      <p:sp>
        <p:nvSpPr>
          <p:cNvPr id="8" name="TrendFooter1"/>
          <p:cNvSpPr txBox="1"/>
          <p:nvPr/>
        </p:nvSpPr>
        <p:spPr>
          <a:xfrm>
            <a:off x="1752600" y="6493566"/>
            <a:ext cx="7116417" cy="338554"/>
          </a:xfrm>
          <a:prstGeom prst="rect">
            <a:avLst/>
          </a:prstGeom>
          <a:noFill/>
        </p:spPr>
        <p:txBody>
          <a:bodyPr wrap="square" rtlCol="0">
            <a:spAutoFit/>
          </a:bodyPr>
          <a:lstStyle/>
          <a:p>
            <a:pPr algn="r"/>
            <a:r>
              <a:rPr lang="en-US" sz="1600" i="1" dirty="0" smtClean="0"/>
              <a:t>Delaware - YRBS, 1999-2015 - QNFR3</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a1.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Did Not Eat Salad,* by Sex,</a:t>
            </a:r>
            <a:r>
              <a:rPr lang="en-US" sz="1700" b="1" baseline="40000" dirty="0">
                <a:solidFill>
                  <a:srgbClr val="FFCC00"/>
                </a:solidFill>
              </a:rPr>
              <a:t>†</a:t>
            </a:r>
            <a:r>
              <a:rPr lang="en-US" sz="1800" b="1" dirty="0" smtClean="0">
                <a:solidFill>
                  <a:srgbClr val="FFCC00"/>
                </a:solidFill>
              </a:rPr>
              <a:t> Grade,</a:t>
            </a:r>
            <a:r>
              <a:rPr lang="en-US" sz="1800" b="1" dirty="0" smtClean="0">
                <a:solidFill>
                  <a:srgbClr val="FFCC00"/>
                </a:solidFill>
              </a:rPr>
              <a:t> and Race/Ethnicity,</a:t>
            </a:r>
            <a:r>
              <a:rPr lang="en-US" sz="1700" b="1" baseline="40000" dirty="0">
                <a:solidFill>
                  <a:srgbClr val="FFCC00"/>
                </a:solidFill>
              </a:rPr>
              <a:t>†</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*During the 7 days before the survey</a:t>
            </a:r>
          </a:p>
          <a:p>
            <a:r>
              <a:rPr lang="en-US" sz="900" b="1" baseline="50000" dirty="0">
                <a:solidFill>
                  <a:srgbClr val="FFCC00"/>
                </a:solidFill>
              </a:rPr>
              <a:t>†</a:t>
            </a:r>
            <a:r>
              <a:rPr lang="en-US" sz="1100" dirty="0" smtClean="0">
                <a:solidFill>
                  <a:srgbClr val="FFCC00"/>
                </a:solidFill>
              </a:rPr>
              <a:t>M &gt; F; B &gt; H, B &gt; W, H &gt; W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YRBS, 2015 - QN73</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a2.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Did Not Eat Salad,* 1999-2015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*During the 7 days before the survey</a:t>
            </a:r>
          </a:p>
          <a:p>
            <a:r>
              <a:rPr lang="en-US" sz="900" b="1" baseline="50000" dirty="0">
                <a:solidFill>
                  <a:srgbClr val="FFCC00"/>
                </a:solidFill>
              </a:rPr>
              <a:t>†</a:t>
            </a:r>
            <a:r>
              <a:rPr lang="en-US" sz="1100" dirty="0" smtClean="0">
                <a:solidFill>
                  <a:srgbClr val="FFCC00"/>
                </a:solidFill>
              </a:rPr>
              <a:t>Increased 1999-2015, increased 1999-2011, decreased 2011-2015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smtClean="0">
                <a:solidFill>
                  <a:srgbClr val="FFCC00"/>
                </a:solidFill>
              </a:rPr>
              <a:t>Note: This graph contains weighted results.</a:t>
            </a:r>
          </a:p>
        </p:txBody>
      </p:sp>
      <p:sp>
        <p:nvSpPr>
          <p:cNvPr id="8" name="TrendFooter1"/>
          <p:cNvSpPr txBox="1"/>
          <p:nvPr/>
        </p:nvSpPr>
        <p:spPr>
          <a:xfrm>
            <a:off x="1752600" y="6493566"/>
            <a:ext cx="7116417" cy="338554"/>
          </a:xfrm>
          <a:prstGeom prst="rect">
            <a:avLst/>
          </a:prstGeom>
          <a:noFill/>
        </p:spPr>
        <p:txBody>
          <a:bodyPr wrap="square" rtlCol="0">
            <a:spAutoFit/>
          </a:bodyPr>
          <a:lstStyle/>
          <a:p>
            <a:pPr algn="r"/>
            <a:r>
              <a:rPr lang="en-US" sz="1600" i="1" dirty="0" smtClean="0"/>
              <a:t>Delaware - YRBS, 1999-2015 - QN73</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a3.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Did Not Eat Other Vegetables,* by Sex,</a:t>
            </a:r>
            <a:r>
              <a:rPr lang="en-US" sz="1700" b="1" baseline="40000" dirty="0">
                <a:solidFill>
                  <a:srgbClr val="FFCC00"/>
                </a:solidFill>
              </a:rPr>
              <a:t>†</a:t>
            </a:r>
            <a:r>
              <a:rPr lang="en-US" sz="1800" b="1" dirty="0" smtClean="0">
                <a:solidFill>
                  <a:srgbClr val="FFCC00"/>
                </a:solidFill>
              </a:rPr>
              <a:t> Grade,</a:t>
            </a:r>
            <a:r>
              <a:rPr lang="en-US" sz="1800" b="1" dirty="0" smtClean="0">
                <a:solidFill>
                  <a:srgbClr val="FFCC00"/>
                </a:solidFill>
              </a:rPr>
              <a:t> and Race/Ethnicity,</a:t>
            </a:r>
            <a:r>
              <a:rPr lang="en-US" sz="1700" b="1" baseline="40000" dirty="0">
                <a:solidFill>
                  <a:srgbClr val="FFCC00"/>
                </a:solidFill>
              </a:rPr>
              <a:t>†</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*During the 7 days before the survey</a:t>
            </a:r>
          </a:p>
          <a:p>
            <a:r>
              <a:rPr lang="en-US" sz="900" b="1" baseline="50000" dirty="0">
                <a:solidFill>
                  <a:srgbClr val="FFCC00"/>
                </a:solidFill>
              </a:rPr>
              <a:t>†</a:t>
            </a:r>
            <a:r>
              <a:rPr lang="en-US" sz="1100" dirty="0" smtClean="0">
                <a:solidFill>
                  <a:srgbClr val="FFCC00"/>
                </a:solidFill>
              </a:rPr>
              <a:t>M &gt; F; B &gt; W, H &gt; W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YRBS, 2015 - QN76</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a4.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Did Not Eat Other Vegetables,* 1999-2015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*During the 7 days before the survey</a:t>
            </a:r>
          </a:p>
          <a:p>
            <a:r>
              <a:rPr lang="en-US" sz="900" b="1" baseline="50000" dirty="0">
                <a:solidFill>
                  <a:srgbClr val="FFCC00"/>
                </a:solidFill>
              </a:rPr>
              <a:t>†</a:t>
            </a:r>
            <a:r>
              <a:rPr lang="en-US" sz="1100" dirty="0" smtClean="0">
                <a:solidFill>
                  <a:srgbClr val="FFCC00"/>
                </a:solidFill>
              </a:rPr>
              <a:t>Increased, 1999-2009, decreased, 2009-2015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smtClean="0">
                <a:solidFill>
                  <a:srgbClr val="FFCC00"/>
                </a:solidFill>
              </a:rPr>
              <a:t>Note: This graph contains weighted results.</a:t>
            </a:r>
          </a:p>
        </p:txBody>
      </p:sp>
      <p:sp>
        <p:nvSpPr>
          <p:cNvPr id="8" name="TrendFooter1"/>
          <p:cNvSpPr txBox="1"/>
          <p:nvPr/>
        </p:nvSpPr>
        <p:spPr>
          <a:xfrm>
            <a:off x="1752600" y="6493566"/>
            <a:ext cx="7116417" cy="338554"/>
          </a:xfrm>
          <a:prstGeom prst="rect">
            <a:avLst/>
          </a:prstGeom>
          <a:noFill/>
        </p:spPr>
        <p:txBody>
          <a:bodyPr wrap="square" rtlCol="0">
            <a:spAutoFit/>
          </a:bodyPr>
          <a:lstStyle/>
          <a:p>
            <a:pPr algn="r"/>
            <a:r>
              <a:rPr lang="en-US" sz="1600" i="1" dirty="0" smtClean="0"/>
              <a:t>Delaware - YRBS, 1999-2015 - QN76</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a5.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Did Not Drink a Can, Bottle, or Glass of Soda or Pop,* by Sex,</a:t>
            </a:r>
            <a:r>
              <a:rPr lang="en-US" sz="1700" b="1" baseline="40000" dirty="0">
                <a:solidFill>
                  <a:srgbClr val="FFCC00"/>
                </a:solidFill>
              </a:rPr>
              <a:t>†</a:t>
            </a:r>
            <a:r>
              <a:rPr lang="en-US" sz="1800" b="1" dirty="0" smtClean="0">
                <a:solidFill>
                  <a:srgbClr val="FFCC00"/>
                </a:solidFill>
              </a:rPr>
              <a:t> Grade,</a:t>
            </a:r>
            <a:r>
              <a:rPr lang="en-US" sz="1800" b="1" dirty="0" smtClean="0">
                <a:solidFill>
                  <a:srgbClr val="FFCC00"/>
                </a:solidFill>
              </a:rPr>
              <a:t> and Race/Ethnicity,</a:t>
            </a:r>
            <a:r>
              <a:rPr lang="en-US" sz="1700" b="1" baseline="40000" dirty="0">
                <a:solidFill>
                  <a:srgbClr val="FFCC00"/>
                </a:solidFill>
              </a:rPr>
              <a:t>†</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*Not including diet soda or diet pop, during the 7 days before the survey</a:t>
            </a:r>
          </a:p>
          <a:p>
            <a:r>
              <a:rPr lang="en-US" sz="900" b="1" baseline="50000" dirty="0">
                <a:solidFill>
                  <a:srgbClr val="FFCC00"/>
                </a:solidFill>
              </a:rPr>
              <a:t>†</a:t>
            </a:r>
            <a:r>
              <a:rPr lang="en-US" sz="1100" dirty="0" smtClean="0">
                <a:solidFill>
                  <a:srgbClr val="FFCC00"/>
                </a:solidFill>
              </a:rPr>
              <a:t>F &gt; M; W &gt; H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YRBS, 2015 - QN77</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a6.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Did Not Drink a Can, Bottle, or Glass of Soda or Pop,* 2007-2015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*Not including diet soda or diet pop, during the 7 days before the survey</a:t>
            </a:r>
          </a:p>
          <a:p>
            <a:r>
              <a:rPr lang="en-US" sz="900" b="1" baseline="50000" dirty="0">
                <a:solidFill>
                  <a:srgbClr val="FFCC00"/>
                </a:solidFill>
              </a:rPr>
              <a:t>†</a:t>
            </a:r>
            <a:r>
              <a:rPr lang="en-US" sz="1100" dirty="0" smtClean="0">
                <a:solidFill>
                  <a:srgbClr val="FFCC00"/>
                </a:solidFill>
              </a:rPr>
              <a:t>Increased 2007-2015 [Based on linear trend analyses using logistic regression models controlling for sex, race/ethnicity, and grade (p &lt; 0.05).]</a:t>
            </a:r>
          </a:p>
          <a:p>
            <a:r>
              <a:rPr lang="en-US" sz="1100" dirty="0" smtClean="0">
                <a:solidFill>
                  <a:srgbClr val="FFCC00"/>
                </a:solidFill>
              </a:rPr>
              <a:t>Note: This graph contains weighted results.</a:t>
            </a:r>
          </a:p>
        </p:txBody>
      </p:sp>
      <p:sp>
        <p:nvSpPr>
          <p:cNvPr id="8" name="TrendFooter1"/>
          <p:cNvSpPr txBox="1"/>
          <p:nvPr/>
        </p:nvSpPr>
        <p:spPr>
          <a:xfrm>
            <a:off x="1752600" y="6493566"/>
            <a:ext cx="7116417" cy="338554"/>
          </a:xfrm>
          <a:prstGeom prst="rect">
            <a:avLst/>
          </a:prstGeom>
          <a:noFill/>
        </p:spPr>
        <p:txBody>
          <a:bodyPr wrap="square" rtlCol="0">
            <a:spAutoFit/>
          </a:bodyPr>
          <a:lstStyle/>
          <a:p>
            <a:pPr algn="r"/>
            <a:r>
              <a:rPr lang="en-US" sz="1600" i="1" dirty="0" smtClean="0"/>
              <a:t>Delaware - YRBS, 2007-2015 - QN77</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a7.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Drank a Can, Bottle, or Glass of Soda or Pop One or More Times Per Day,* by Sex,</a:t>
            </a:r>
            <a:r>
              <a:rPr lang="en-US" sz="1800" b="1" dirty="0" smtClean="0">
                <a:solidFill>
                  <a:srgbClr val="FFCC00"/>
                </a:solidFill>
              </a:rPr>
              <a:t> Grade,</a:t>
            </a:r>
            <a:r>
              <a:rPr lang="en-US" sz="1800" b="1" dirty="0" smtClean="0">
                <a:solidFill>
                  <a:srgbClr val="FFCC00"/>
                </a:solidFill>
              </a:rPr>
              <a:t> and Race/Ethnicity,</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*Not including diet soda or diet pop, during the 7 days before the survey</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YRBS, 2015 - QNSODA1</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a8.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Drank a Can, Bottle, or Glass of Soda or Pop One or More Times Per Day,* 2007-2015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*Not including diet soda or diet pop, during the 7 days before the survey</a:t>
            </a:r>
          </a:p>
          <a:p>
            <a:r>
              <a:rPr lang="en-US" sz="900" b="1" baseline="50000" dirty="0">
                <a:solidFill>
                  <a:srgbClr val="FFCC00"/>
                </a:solidFill>
              </a:rPr>
              <a:t>†</a:t>
            </a:r>
            <a:r>
              <a:rPr lang="en-US" sz="1100" dirty="0" smtClean="0">
                <a:solidFill>
                  <a:srgbClr val="FFCC00"/>
                </a:solidFill>
              </a:rPr>
              <a:t>Decreased 2007-2015 [Based on linear trend analyses using logistic regression models controlling for sex, race/ethnicity, and grade (p &lt; 0.05).]</a:t>
            </a:r>
          </a:p>
          <a:p>
            <a:r>
              <a:rPr lang="en-US" sz="1100" dirty="0" smtClean="0">
                <a:solidFill>
                  <a:srgbClr val="FFCC00"/>
                </a:solidFill>
              </a:rPr>
              <a:t>Note: This graph contains weighted results.</a:t>
            </a:r>
          </a:p>
        </p:txBody>
      </p:sp>
      <p:sp>
        <p:nvSpPr>
          <p:cNvPr id="8" name="TrendFooter1"/>
          <p:cNvSpPr txBox="1"/>
          <p:nvPr/>
        </p:nvSpPr>
        <p:spPr>
          <a:xfrm>
            <a:off x="1752600" y="6493566"/>
            <a:ext cx="7116417" cy="338554"/>
          </a:xfrm>
          <a:prstGeom prst="rect">
            <a:avLst/>
          </a:prstGeom>
          <a:noFill/>
        </p:spPr>
        <p:txBody>
          <a:bodyPr wrap="square" rtlCol="0">
            <a:spAutoFit/>
          </a:bodyPr>
          <a:lstStyle/>
          <a:p>
            <a:pPr algn="r"/>
            <a:r>
              <a:rPr lang="en-US" sz="1600" i="1" dirty="0" smtClean="0"/>
              <a:t>Delaware - YRBS, 2007-2015 - QNSODA1</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a9.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Drank a Can, Bottle, or Glass of Soda or Pop Two or More Times Per Day,* by Sex,</a:t>
            </a:r>
            <a:r>
              <a:rPr lang="en-US" sz="1800" b="1" dirty="0" smtClean="0">
                <a:solidFill>
                  <a:srgbClr val="FFCC00"/>
                </a:solidFill>
              </a:rPr>
              <a:t> Grade,</a:t>
            </a:r>
            <a:r>
              <a:rPr lang="en-US" sz="1800" b="1" dirty="0" smtClean="0">
                <a:solidFill>
                  <a:srgbClr val="FFCC00"/>
                </a:solidFill>
              </a:rPr>
              <a:t> and Race/Ethnicity,</a:t>
            </a:r>
            <a:r>
              <a:rPr lang="en-US" sz="1700" b="1" baseline="40000" dirty="0">
                <a:solidFill>
                  <a:srgbClr val="FFCC00"/>
                </a:solidFill>
              </a:rPr>
              <a:t>†</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*Not including diet soda or diet pop, during the 7 days before the survey</a:t>
            </a:r>
          </a:p>
          <a:p>
            <a:r>
              <a:rPr lang="en-US" sz="900" b="1" baseline="50000" dirty="0">
                <a:solidFill>
                  <a:srgbClr val="FFCC00"/>
                </a:solidFill>
              </a:rPr>
              <a:t>†</a:t>
            </a:r>
            <a:r>
              <a:rPr lang="en-US" sz="1100" dirty="0" smtClean="0">
                <a:solidFill>
                  <a:srgbClr val="FFCC00"/>
                </a:solidFill>
              </a:rPr>
              <a:t>B &gt; W, H &gt; W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YRBS, 2015 - QNSODA2</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aa.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Drank a Can, Bottle, or Glass of Soda or Pop Two or More Times Per Day,* 2007-2015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*Not including diet soda or diet pop, during the 7 days before the survey</a:t>
            </a:r>
          </a:p>
          <a:p>
            <a:r>
              <a:rPr lang="en-US" sz="900" b="1" baseline="50000" dirty="0">
                <a:solidFill>
                  <a:srgbClr val="FFCC00"/>
                </a:solidFill>
              </a:rPr>
              <a:t>†</a:t>
            </a:r>
            <a:r>
              <a:rPr lang="en-US" sz="1100" dirty="0" smtClean="0">
                <a:solidFill>
                  <a:srgbClr val="FFCC00"/>
                </a:solidFill>
              </a:rPr>
              <a:t>Decreased 2007-2015 [Based on linear trend analyses using logistic regression models controlling for sex, race/ethnicity, and grade (p &lt; 0.05).]</a:t>
            </a:r>
          </a:p>
          <a:p>
            <a:r>
              <a:rPr lang="en-US" sz="1100" dirty="0" smtClean="0">
                <a:solidFill>
                  <a:srgbClr val="FFCC00"/>
                </a:solidFill>
              </a:rPr>
              <a:t>Note: This graph contains weighted results.</a:t>
            </a:r>
          </a:p>
        </p:txBody>
      </p:sp>
      <p:sp>
        <p:nvSpPr>
          <p:cNvPr id="8" name="TrendFooter1"/>
          <p:cNvSpPr txBox="1"/>
          <p:nvPr/>
        </p:nvSpPr>
        <p:spPr>
          <a:xfrm>
            <a:off x="1752600" y="6493566"/>
            <a:ext cx="7116417" cy="338554"/>
          </a:xfrm>
          <a:prstGeom prst="rect">
            <a:avLst/>
          </a:prstGeom>
          <a:noFill/>
        </p:spPr>
        <p:txBody>
          <a:bodyPr wrap="square" rtlCol="0">
            <a:spAutoFit/>
          </a:bodyPr>
          <a:lstStyle/>
          <a:p>
            <a:pPr algn="r"/>
            <a:r>
              <a:rPr lang="en-US" sz="1600" i="1" dirty="0" smtClean="0"/>
              <a:t>Delaware - YRBS, 2007-2015 - QNSODA2</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ab.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Drank a Can, Bottle, or Glass of Soda or Pop Three or More Times Per Day,* by Sex,</a:t>
            </a:r>
            <a:r>
              <a:rPr lang="en-US" sz="1800" b="1" dirty="0" smtClean="0">
                <a:solidFill>
                  <a:srgbClr val="FFCC00"/>
                </a:solidFill>
              </a:rPr>
              <a:t> Grade,</a:t>
            </a:r>
            <a:r>
              <a:rPr lang="en-US" sz="1800" b="1" dirty="0" smtClean="0">
                <a:solidFill>
                  <a:srgbClr val="FFCC00"/>
                </a:solidFill>
              </a:rPr>
              <a:t> and Race/Ethnicity,</a:t>
            </a:r>
            <a:r>
              <a:rPr lang="en-US" sz="1700" b="1" baseline="40000" dirty="0">
                <a:solidFill>
                  <a:srgbClr val="FFCC00"/>
                </a:solidFill>
              </a:rPr>
              <a:t>†</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*Not including diet soda or diet pop, during the 7 days before the survey</a:t>
            </a:r>
          </a:p>
          <a:p>
            <a:r>
              <a:rPr lang="en-US" sz="900" b="1" baseline="50000" dirty="0">
                <a:solidFill>
                  <a:srgbClr val="FFCC00"/>
                </a:solidFill>
              </a:rPr>
              <a:t>†</a:t>
            </a:r>
            <a:r>
              <a:rPr lang="en-US" sz="1100" dirty="0" smtClean="0">
                <a:solidFill>
                  <a:srgbClr val="FFCC00"/>
                </a:solidFill>
              </a:rPr>
              <a:t>B &gt; W, H &gt; W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YRBS, 2015 - QNSODA3</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ac.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Drank a Can, Bottle, or Glass of Soda or Pop Three or More Times Per Day,* 2007-2015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*Not including diet soda or diet pop, during the 7 days before the survey</a:t>
            </a:r>
          </a:p>
          <a:p>
            <a:r>
              <a:rPr lang="en-US" sz="900" b="1" baseline="50000" dirty="0">
                <a:solidFill>
                  <a:srgbClr val="FFCC00"/>
                </a:solidFill>
              </a:rPr>
              <a:t>†</a:t>
            </a:r>
            <a:r>
              <a:rPr lang="en-US" sz="1100" dirty="0" smtClean="0">
                <a:solidFill>
                  <a:srgbClr val="FFCC00"/>
                </a:solidFill>
              </a:rPr>
              <a:t>Decreased 2007-2015 [Based on linear trend analyses using logistic regression models controlling for sex, race/ethnicity, and grade (p &lt; 0.05).]</a:t>
            </a:r>
          </a:p>
          <a:p>
            <a:r>
              <a:rPr lang="en-US" sz="1100" dirty="0" smtClean="0">
                <a:solidFill>
                  <a:srgbClr val="FFCC00"/>
                </a:solidFill>
              </a:rPr>
              <a:t>Note: This graph contains weighted results.</a:t>
            </a:r>
          </a:p>
        </p:txBody>
      </p:sp>
      <p:sp>
        <p:nvSpPr>
          <p:cNvPr id="8" name="TrendFooter1"/>
          <p:cNvSpPr txBox="1"/>
          <p:nvPr/>
        </p:nvSpPr>
        <p:spPr>
          <a:xfrm>
            <a:off x="1752600" y="6493566"/>
            <a:ext cx="7116417" cy="338554"/>
          </a:xfrm>
          <a:prstGeom prst="rect">
            <a:avLst/>
          </a:prstGeom>
          <a:noFill/>
        </p:spPr>
        <p:txBody>
          <a:bodyPr wrap="square" rtlCol="0">
            <a:spAutoFit/>
          </a:bodyPr>
          <a:lstStyle/>
          <a:p>
            <a:pPr algn="r"/>
            <a:r>
              <a:rPr lang="en-US" sz="1600" i="1" dirty="0" smtClean="0"/>
              <a:t>Delaware - YRBS, 2007-2015 - QNSODA3</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ad.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Did Not Drink Milk,* by Sex,</a:t>
            </a:r>
            <a:r>
              <a:rPr lang="en-US" sz="1700" b="1" baseline="40000" dirty="0">
                <a:solidFill>
                  <a:srgbClr val="FFCC00"/>
                </a:solidFill>
              </a:rPr>
              <a:t>†</a:t>
            </a:r>
            <a:r>
              <a:rPr lang="en-US" sz="1800" b="1" dirty="0" smtClean="0">
                <a:solidFill>
                  <a:srgbClr val="FFCC00"/>
                </a:solidFill>
              </a:rPr>
              <a:t> Grade,</a:t>
            </a:r>
            <a:r>
              <a:rPr lang="en-US" sz="1800" b="1" dirty="0" smtClean="0">
                <a:solidFill>
                  <a:srgbClr val="FFCC00"/>
                </a:solidFill>
              </a:rPr>
              <a:t> and Race/Ethnicity,</a:t>
            </a:r>
            <a:r>
              <a:rPr lang="en-US" sz="1700" b="1" baseline="40000" dirty="0">
                <a:solidFill>
                  <a:srgbClr val="FFCC00"/>
                </a:solidFill>
              </a:rPr>
              <a:t>†</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*During the 7 days before the survey</a:t>
            </a:r>
          </a:p>
          <a:p>
            <a:r>
              <a:rPr lang="en-US" sz="900" b="1" baseline="50000" dirty="0">
                <a:solidFill>
                  <a:srgbClr val="FFCC00"/>
                </a:solidFill>
              </a:rPr>
              <a:t>†</a:t>
            </a:r>
            <a:r>
              <a:rPr lang="en-US" sz="1100" dirty="0" smtClean="0">
                <a:solidFill>
                  <a:srgbClr val="FFCC00"/>
                </a:solidFill>
              </a:rPr>
              <a:t>F &gt; M; B &gt; H, B &gt; W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YRBS, 2015 - QN78</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ae.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Did Not Drink Milk,* 1999-2015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*During the 7 days before the survey</a:t>
            </a:r>
          </a:p>
          <a:p>
            <a:r>
              <a:rPr lang="en-US" sz="900" b="1" baseline="50000" dirty="0">
                <a:solidFill>
                  <a:srgbClr val="FFCC00"/>
                </a:solidFill>
              </a:rPr>
              <a:t>†</a:t>
            </a:r>
            <a:r>
              <a:rPr lang="en-US" sz="1100" dirty="0" smtClean="0">
                <a:solidFill>
                  <a:srgbClr val="FFCC00"/>
                </a:solidFill>
              </a:rPr>
              <a:t>Increased 1999-2015, increased 1999-2007, no change 2007-2015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smtClean="0">
                <a:solidFill>
                  <a:srgbClr val="FFCC00"/>
                </a:solidFill>
              </a:rPr>
              <a:t>Note: This graph contains weighted results.</a:t>
            </a:r>
          </a:p>
        </p:txBody>
      </p:sp>
      <p:sp>
        <p:nvSpPr>
          <p:cNvPr id="8" name="TrendFooter1"/>
          <p:cNvSpPr txBox="1"/>
          <p:nvPr/>
        </p:nvSpPr>
        <p:spPr>
          <a:xfrm>
            <a:off x="1752600" y="6493566"/>
            <a:ext cx="7116417" cy="338554"/>
          </a:xfrm>
          <a:prstGeom prst="rect">
            <a:avLst/>
          </a:prstGeom>
          <a:noFill/>
        </p:spPr>
        <p:txBody>
          <a:bodyPr wrap="square" rtlCol="0">
            <a:spAutoFit/>
          </a:bodyPr>
          <a:lstStyle/>
          <a:p>
            <a:pPr algn="r"/>
            <a:r>
              <a:rPr lang="en-US" sz="1600" i="1" dirty="0" smtClean="0"/>
              <a:t>Delaware - YRBS, 1999-2015 - QN78</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af.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Drank One or More Glasses Per Day of Milk,* by Sex,</a:t>
            </a:r>
            <a:r>
              <a:rPr lang="en-US" sz="1700" b="1" baseline="40000" dirty="0">
                <a:solidFill>
                  <a:srgbClr val="FFCC00"/>
                </a:solidFill>
              </a:rPr>
              <a:t>†</a:t>
            </a:r>
            <a:r>
              <a:rPr lang="en-US" sz="1800" b="1" dirty="0" smtClean="0">
                <a:solidFill>
                  <a:srgbClr val="FFCC00"/>
                </a:solidFill>
              </a:rPr>
              <a:t> Grade,</a:t>
            </a:r>
            <a:r>
              <a:rPr lang="en-US" sz="1700" b="1" baseline="40000" dirty="0">
                <a:solidFill>
                  <a:srgbClr val="FFCC00"/>
                </a:solidFill>
              </a:rPr>
              <a:t>†</a:t>
            </a:r>
            <a:r>
              <a:rPr lang="en-US" sz="1800" b="1" dirty="0" smtClean="0">
                <a:solidFill>
                  <a:srgbClr val="FFCC00"/>
                </a:solidFill>
              </a:rPr>
              <a:t> and Race/Ethnicity,</a:t>
            </a:r>
            <a:r>
              <a:rPr lang="en-US" sz="1700" b="1" baseline="40000" dirty="0">
                <a:solidFill>
                  <a:srgbClr val="FFCC00"/>
                </a:solidFill>
              </a:rPr>
              <a:t>†</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*During the 7 days before the survey</a:t>
            </a:r>
          </a:p>
          <a:p>
            <a:r>
              <a:rPr lang="en-US" sz="900" b="1" baseline="50000" dirty="0">
                <a:solidFill>
                  <a:srgbClr val="FFCC00"/>
                </a:solidFill>
              </a:rPr>
              <a:t>†</a:t>
            </a:r>
            <a:r>
              <a:rPr lang="en-US" sz="1100" dirty="0" smtClean="0">
                <a:solidFill>
                  <a:srgbClr val="FFCC00"/>
                </a:solidFill>
              </a:rPr>
              <a:t>M &gt; F; 10th &gt; 11th; H &gt; B, W &gt; B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YRBS, 2015 - QNMILK1</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b.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Texted or E-Mailed While Driving a Car or Other Vehicle,* by Sex,</a:t>
            </a:r>
            <a:r>
              <a:rPr lang="en-US" sz="1800" b="1" dirty="0" smtClean="0">
                <a:solidFill>
                  <a:srgbClr val="FFCC00"/>
                </a:solidFill>
              </a:rPr>
              <a:t> Grade,</a:t>
            </a:r>
            <a:r>
              <a:rPr lang="en-US" sz="1700" b="1" baseline="40000" dirty="0">
                <a:solidFill>
                  <a:srgbClr val="FFCC00"/>
                </a:solidFill>
              </a:rPr>
              <a:t>†</a:t>
            </a:r>
            <a:r>
              <a:rPr lang="en-US" sz="1800" b="1" dirty="0" smtClean="0">
                <a:solidFill>
                  <a:srgbClr val="FFCC00"/>
                </a:solidFill>
              </a:rPr>
              <a:t> and Race/Ethnicity,</a:t>
            </a:r>
            <a:r>
              <a:rPr lang="en-US" sz="1700" b="1" baseline="40000" dirty="0">
                <a:solidFill>
                  <a:srgbClr val="FFCC00"/>
                </a:solidFill>
              </a:rPr>
              <a:t>†</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*On at least 1 day during the 30 days before the survey, among students who had driven a car or other vehicle during the 30 days before the survey</a:t>
            </a:r>
          </a:p>
          <a:p>
            <a:r>
              <a:rPr lang="en-US" sz="900" b="1" baseline="50000" dirty="0">
                <a:solidFill>
                  <a:srgbClr val="FFCC00"/>
                </a:solidFill>
              </a:rPr>
              <a:t>†</a:t>
            </a:r>
            <a:r>
              <a:rPr lang="en-US" sz="1100" dirty="0" smtClean="0">
                <a:solidFill>
                  <a:srgbClr val="FFCC00"/>
                </a:solidFill>
              </a:rPr>
              <a:t>11th &gt; 9th, 11th &gt; 10th, 12th &gt; 9th, 12th &gt; 10th; W &gt; B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YRBS, 2015 - QN12</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b0.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Drank One or More Glasses Per Day of Milk,* 1999-2015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*During the 7 days before the survey</a:t>
            </a:r>
          </a:p>
          <a:p>
            <a:r>
              <a:rPr lang="en-US" sz="900" b="1" baseline="50000" dirty="0">
                <a:solidFill>
                  <a:srgbClr val="FFCC00"/>
                </a:solidFill>
              </a:rPr>
              <a:t>†</a:t>
            </a:r>
            <a:r>
              <a:rPr lang="en-US" sz="1100" dirty="0" smtClean="0">
                <a:solidFill>
                  <a:srgbClr val="FFCC00"/>
                </a:solidFill>
              </a:rPr>
              <a:t>Decreased 1999-2015, decreased 1999-2007, no change 2007-2015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smtClean="0">
                <a:solidFill>
                  <a:srgbClr val="FFCC00"/>
                </a:solidFill>
              </a:rPr>
              <a:t>Note: This graph contains weighted results.</a:t>
            </a:r>
          </a:p>
        </p:txBody>
      </p:sp>
      <p:sp>
        <p:nvSpPr>
          <p:cNvPr id="8" name="TrendFooter1"/>
          <p:cNvSpPr txBox="1"/>
          <p:nvPr/>
        </p:nvSpPr>
        <p:spPr>
          <a:xfrm>
            <a:off x="1752600" y="6493566"/>
            <a:ext cx="7116417" cy="338554"/>
          </a:xfrm>
          <a:prstGeom prst="rect">
            <a:avLst/>
          </a:prstGeom>
          <a:noFill/>
        </p:spPr>
        <p:txBody>
          <a:bodyPr wrap="square" rtlCol="0">
            <a:spAutoFit/>
          </a:bodyPr>
          <a:lstStyle/>
          <a:p>
            <a:pPr algn="r"/>
            <a:r>
              <a:rPr lang="en-US" sz="1600" i="1" dirty="0" smtClean="0"/>
              <a:t>Delaware - YRBS, 1999-2015 - QNMILK1</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b1.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Drank Two or More Glasses Per Day of Milk,* by Sex,</a:t>
            </a:r>
            <a:r>
              <a:rPr lang="en-US" sz="1700" b="1" baseline="40000" dirty="0">
                <a:solidFill>
                  <a:srgbClr val="FFCC00"/>
                </a:solidFill>
              </a:rPr>
              <a:t>†</a:t>
            </a:r>
            <a:r>
              <a:rPr lang="en-US" sz="1800" b="1" dirty="0" smtClean="0">
                <a:solidFill>
                  <a:srgbClr val="FFCC00"/>
                </a:solidFill>
              </a:rPr>
              <a:t> Grade,</a:t>
            </a:r>
            <a:r>
              <a:rPr lang="en-US" sz="1800" b="1" dirty="0" smtClean="0">
                <a:solidFill>
                  <a:srgbClr val="FFCC00"/>
                </a:solidFill>
              </a:rPr>
              <a:t> and Race/Ethnicity,</a:t>
            </a:r>
            <a:r>
              <a:rPr lang="en-US" sz="1700" b="1" baseline="40000" dirty="0">
                <a:solidFill>
                  <a:srgbClr val="FFCC00"/>
                </a:solidFill>
              </a:rPr>
              <a:t>†</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*During the 7 days before the survey</a:t>
            </a:r>
          </a:p>
          <a:p>
            <a:r>
              <a:rPr lang="en-US" sz="900" b="1" baseline="50000" dirty="0">
                <a:solidFill>
                  <a:srgbClr val="FFCC00"/>
                </a:solidFill>
              </a:rPr>
              <a:t>†</a:t>
            </a:r>
            <a:r>
              <a:rPr lang="en-US" sz="1100" dirty="0" smtClean="0">
                <a:solidFill>
                  <a:srgbClr val="FFCC00"/>
                </a:solidFill>
              </a:rPr>
              <a:t>M &gt; F; H &gt; B, W &gt; B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YRBS, 2015 - QNMILK2</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b2.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Drank Two or More Glasses Per Day of Milk,* 1999-2015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*During the 7 days before the survey</a:t>
            </a:r>
          </a:p>
          <a:p>
            <a:r>
              <a:rPr lang="en-US" sz="900" b="1" baseline="50000" dirty="0">
                <a:solidFill>
                  <a:srgbClr val="FFCC00"/>
                </a:solidFill>
              </a:rPr>
              <a:t>†</a:t>
            </a:r>
            <a:r>
              <a:rPr lang="en-US" sz="1100" dirty="0" smtClean="0">
                <a:solidFill>
                  <a:srgbClr val="FFCC00"/>
                </a:solidFill>
              </a:rPr>
              <a:t>Decreased 1999-2015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smtClean="0">
                <a:solidFill>
                  <a:srgbClr val="FFCC00"/>
                </a:solidFill>
              </a:rPr>
              <a:t>Note: This graph contains weighted results.</a:t>
            </a:r>
          </a:p>
        </p:txBody>
      </p:sp>
      <p:sp>
        <p:nvSpPr>
          <p:cNvPr id="8" name="TrendFooter1"/>
          <p:cNvSpPr txBox="1"/>
          <p:nvPr/>
        </p:nvSpPr>
        <p:spPr>
          <a:xfrm>
            <a:off x="1752600" y="6493566"/>
            <a:ext cx="7116417" cy="338554"/>
          </a:xfrm>
          <a:prstGeom prst="rect">
            <a:avLst/>
          </a:prstGeom>
          <a:noFill/>
        </p:spPr>
        <p:txBody>
          <a:bodyPr wrap="square" rtlCol="0">
            <a:spAutoFit/>
          </a:bodyPr>
          <a:lstStyle/>
          <a:p>
            <a:pPr algn="r"/>
            <a:r>
              <a:rPr lang="en-US" sz="1600" i="1" dirty="0" smtClean="0"/>
              <a:t>Delaware - YRBS, 1999-2015 - QNMILK2</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b3.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Drank Three or More Glasses Per Day of Milk,* by Sex,</a:t>
            </a:r>
            <a:r>
              <a:rPr lang="en-US" sz="1700" b="1" baseline="40000" dirty="0">
                <a:solidFill>
                  <a:srgbClr val="FFCC00"/>
                </a:solidFill>
              </a:rPr>
              <a:t>†</a:t>
            </a:r>
            <a:r>
              <a:rPr lang="en-US" sz="1800" b="1" dirty="0" smtClean="0">
                <a:solidFill>
                  <a:srgbClr val="FFCC00"/>
                </a:solidFill>
              </a:rPr>
              <a:t> Grade,</a:t>
            </a:r>
            <a:r>
              <a:rPr lang="en-US" sz="1800" b="1" dirty="0" smtClean="0">
                <a:solidFill>
                  <a:srgbClr val="FFCC00"/>
                </a:solidFill>
              </a:rPr>
              <a:t> and Race/Ethnicity,</a:t>
            </a:r>
            <a:r>
              <a:rPr lang="en-US" sz="1700" b="1" baseline="40000" dirty="0">
                <a:solidFill>
                  <a:srgbClr val="FFCC00"/>
                </a:solidFill>
              </a:rPr>
              <a:t>†</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*During the 7 days before the survey</a:t>
            </a:r>
          </a:p>
          <a:p>
            <a:r>
              <a:rPr lang="en-US" sz="900" b="1" baseline="50000" dirty="0">
                <a:solidFill>
                  <a:srgbClr val="FFCC00"/>
                </a:solidFill>
              </a:rPr>
              <a:t>†</a:t>
            </a:r>
            <a:r>
              <a:rPr lang="en-US" sz="1100" dirty="0" smtClean="0">
                <a:solidFill>
                  <a:srgbClr val="FFCC00"/>
                </a:solidFill>
              </a:rPr>
              <a:t>M &gt; F; H &gt; B, W &gt; B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YRBS, 2015 - QNMILK3</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b4.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Drank Three or More Glasses Per Day of Milk,* 1999-2015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*During the 7 days before the survey</a:t>
            </a:r>
          </a:p>
          <a:p>
            <a:r>
              <a:rPr lang="en-US" sz="900" b="1" baseline="50000" dirty="0">
                <a:solidFill>
                  <a:srgbClr val="FFCC00"/>
                </a:solidFill>
              </a:rPr>
              <a:t>†</a:t>
            </a:r>
            <a:r>
              <a:rPr lang="en-US" sz="1100" dirty="0" smtClean="0">
                <a:solidFill>
                  <a:srgbClr val="FFCC00"/>
                </a:solidFill>
              </a:rPr>
              <a:t>Decreased 1999-2015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smtClean="0">
                <a:solidFill>
                  <a:srgbClr val="FFCC00"/>
                </a:solidFill>
              </a:rPr>
              <a:t>Note: This graph contains weighted results.</a:t>
            </a:r>
          </a:p>
        </p:txBody>
      </p:sp>
      <p:sp>
        <p:nvSpPr>
          <p:cNvPr id="8" name="TrendFooter1"/>
          <p:cNvSpPr txBox="1"/>
          <p:nvPr/>
        </p:nvSpPr>
        <p:spPr>
          <a:xfrm>
            <a:off x="1752600" y="6493566"/>
            <a:ext cx="7116417" cy="338554"/>
          </a:xfrm>
          <a:prstGeom prst="rect">
            <a:avLst/>
          </a:prstGeom>
          <a:noFill/>
        </p:spPr>
        <p:txBody>
          <a:bodyPr wrap="square" rtlCol="0">
            <a:spAutoFit/>
          </a:bodyPr>
          <a:lstStyle/>
          <a:p>
            <a:pPr algn="r"/>
            <a:r>
              <a:rPr lang="en-US" sz="1600" i="1" dirty="0" smtClean="0"/>
              <a:t>Delaware - YRBS, 1999-2015 - QNMILK3</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b5.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Did Not Eat Breakfast,* by Sex,</a:t>
            </a:r>
            <a:r>
              <a:rPr lang="en-US" sz="1800" b="1" dirty="0" smtClean="0">
                <a:solidFill>
                  <a:srgbClr val="FFCC00"/>
                </a:solidFill>
              </a:rPr>
              <a:t> Grade,</a:t>
            </a:r>
            <a:r>
              <a:rPr lang="en-US" sz="1800" b="1" dirty="0" smtClean="0">
                <a:solidFill>
                  <a:srgbClr val="FFCC00"/>
                </a:solidFill>
              </a:rPr>
              <a:t> and Race/Ethnicity,</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*During the 7 days before the survey</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YRBS, 2015 - QN79</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b6.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Did Not Eat Breakfast,* 2009-2015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*During the 7 days before the survey</a:t>
            </a:r>
          </a:p>
          <a:p>
            <a:r>
              <a:rPr lang="en-US" sz="900" b="1" baseline="50000" dirty="0">
                <a:solidFill>
                  <a:srgbClr val="FFCC00"/>
                </a:solidFill>
              </a:rPr>
              <a:t>†</a:t>
            </a:r>
            <a:r>
              <a:rPr lang="en-US" sz="1100" dirty="0" smtClean="0">
                <a:solidFill>
                  <a:srgbClr val="FFCC00"/>
                </a:solidFill>
              </a:rPr>
              <a:t>Decreased 2009-2015 [Based on linear trend analyses using logistic regression models controlling for sex, race/ethnicity, and grade (p &lt; 0.05).]</a:t>
            </a:r>
          </a:p>
          <a:p>
            <a:r>
              <a:rPr lang="en-US" sz="1100" dirty="0" smtClean="0">
                <a:solidFill>
                  <a:srgbClr val="FFCC00"/>
                </a:solidFill>
              </a:rPr>
              <a:t>Note: This graph contains weighted results.</a:t>
            </a:r>
          </a:p>
        </p:txBody>
      </p:sp>
      <p:sp>
        <p:nvSpPr>
          <p:cNvPr id="8" name="TrendFooter1"/>
          <p:cNvSpPr txBox="1"/>
          <p:nvPr/>
        </p:nvSpPr>
        <p:spPr>
          <a:xfrm>
            <a:off x="1752600" y="6493566"/>
            <a:ext cx="7116417" cy="338554"/>
          </a:xfrm>
          <a:prstGeom prst="rect">
            <a:avLst/>
          </a:prstGeom>
          <a:noFill/>
        </p:spPr>
        <p:txBody>
          <a:bodyPr wrap="square" rtlCol="0">
            <a:spAutoFit/>
          </a:bodyPr>
          <a:lstStyle/>
          <a:p>
            <a:pPr algn="r"/>
            <a:r>
              <a:rPr lang="en-US" sz="1600" i="1" dirty="0" smtClean="0"/>
              <a:t>Delaware - YRBS, 2009-2015 - QN79</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b7.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Ate Breakfast on All 7 Days,* by Sex,</a:t>
            </a:r>
            <a:r>
              <a:rPr lang="en-US" sz="1700" b="1" baseline="40000" dirty="0">
                <a:solidFill>
                  <a:srgbClr val="FFCC00"/>
                </a:solidFill>
              </a:rPr>
              <a:t>†</a:t>
            </a:r>
            <a:r>
              <a:rPr lang="en-US" sz="1800" b="1" dirty="0" smtClean="0">
                <a:solidFill>
                  <a:srgbClr val="FFCC00"/>
                </a:solidFill>
              </a:rPr>
              <a:t> Grade,</a:t>
            </a:r>
            <a:r>
              <a:rPr lang="en-US" sz="1800" b="1" dirty="0" smtClean="0">
                <a:solidFill>
                  <a:srgbClr val="FFCC00"/>
                </a:solidFill>
              </a:rPr>
              <a:t> and Race/Ethnicity,</a:t>
            </a:r>
            <a:r>
              <a:rPr lang="en-US" sz="1700" b="1" baseline="40000" dirty="0">
                <a:solidFill>
                  <a:srgbClr val="FFCC00"/>
                </a:solidFill>
              </a:rPr>
              <a:t>†</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*During the 7 days before the survey</a:t>
            </a:r>
          </a:p>
          <a:p>
            <a:r>
              <a:rPr lang="en-US" sz="900" b="1" baseline="50000" dirty="0">
                <a:solidFill>
                  <a:srgbClr val="FFCC00"/>
                </a:solidFill>
              </a:rPr>
              <a:t>†</a:t>
            </a:r>
            <a:r>
              <a:rPr lang="en-US" sz="1100" dirty="0" smtClean="0">
                <a:solidFill>
                  <a:srgbClr val="FFCC00"/>
                </a:solidFill>
              </a:rPr>
              <a:t>M &gt; F; W &gt; B, W &gt; H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YRBS, 2015 - QNBK7DAY</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b8.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Ate Breakfast on All 7 Days,* 2009-2015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*During the 7 days before the survey</a:t>
            </a:r>
          </a:p>
          <a:p>
            <a:r>
              <a:rPr lang="en-US" sz="900" b="1" baseline="50000" dirty="0">
                <a:solidFill>
                  <a:srgbClr val="FFCC00"/>
                </a:solidFill>
              </a:rPr>
              <a:t>†</a:t>
            </a:r>
            <a:r>
              <a:rPr lang="en-US" sz="1100" dirty="0" smtClean="0">
                <a:solidFill>
                  <a:srgbClr val="FFCC00"/>
                </a:solidFill>
              </a:rPr>
              <a:t>Increased 2009-2015 [Based on linear trend analyses using logistic regression models controlling for sex, race/ethnicity, and grade (p &lt; 0.05).]</a:t>
            </a:r>
          </a:p>
          <a:p>
            <a:r>
              <a:rPr lang="en-US" sz="1100" dirty="0" smtClean="0">
                <a:solidFill>
                  <a:srgbClr val="FFCC00"/>
                </a:solidFill>
              </a:rPr>
              <a:t>Note: This graph contains weighted results.</a:t>
            </a:r>
          </a:p>
        </p:txBody>
      </p:sp>
      <p:sp>
        <p:nvSpPr>
          <p:cNvPr id="8" name="TrendFooter1"/>
          <p:cNvSpPr txBox="1"/>
          <p:nvPr/>
        </p:nvSpPr>
        <p:spPr>
          <a:xfrm>
            <a:off x="1752600" y="6493566"/>
            <a:ext cx="7116417" cy="338554"/>
          </a:xfrm>
          <a:prstGeom prst="rect">
            <a:avLst/>
          </a:prstGeom>
          <a:noFill/>
        </p:spPr>
        <p:txBody>
          <a:bodyPr wrap="square" rtlCol="0">
            <a:spAutoFit/>
          </a:bodyPr>
          <a:lstStyle/>
          <a:p>
            <a:pPr algn="r"/>
            <a:r>
              <a:rPr lang="en-US" sz="1600" i="1" dirty="0" smtClean="0"/>
              <a:t>Delaware - YRBS, 2009-2015 - QNBK7DAY</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b9.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Were Physically Active at Least 60 Minutes Per Day on 5 or More Days,* by Sex,</a:t>
            </a:r>
            <a:r>
              <a:rPr lang="en-US" sz="1700" b="1" baseline="40000" dirty="0">
                <a:solidFill>
                  <a:srgbClr val="FFCC00"/>
                </a:solidFill>
              </a:rPr>
              <a:t>†</a:t>
            </a:r>
            <a:r>
              <a:rPr lang="en-US" sz="1800" b="1" dirty="0" smtClean="0">
                <a:solidFill>
                  <a:srgbClr val="FFCC00"/>
                </a:solidFill>
              </a:rPr>
              <a:t> Grade,</a:t>
            </a:r>
            <a:r>
              <a:rPr lang="en-US" sz="1700" b="1" baseline="40000" dirty="0">
                <a:solidFill>
                  <a:srgbClr val="FFCC00"/>
                </a:solidFill>
              </a:rPr>
              <a:t>†</a:t>
            </a:r>
            <a:r>
              <a:rPr lang="en-US" sz="1800" b="1" dirty="0" smtClean="0">
                <a:solidFill>
                  <a:srgbClr val="FFCC00"/>
                </a:solidFill>
              </a:rPr>
              <a:t> and Race/Ethnicity,</a:t>
            </a:r>
            <a:r>
              <a:rPr lang="en-US" sz="1700" b="1" baseline="40000" dirty="0">
                <a:solidFill>
                  <a:srgbClr val="FFCC00"/>
                </a:solidFill>
              </a:rPr>
              <a:t>†</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*Doing any kind of physical activity that increased their heart rate and made them breathe hard some of the time during the 7 days before the survey</a:t>
            </a:r>
          </a:p>
          <a:p>
            <a:r>
              <a:rPr lang="en-US" sz="900" b="1" baseline="50000" dirty="0">
                <a:solidFill>
                  <a:srgbClr val="FFCC00"/>
                </a:solidFill>
              </a:rPr>
              <a:t>†</a:t>
            </a:r>
            <a:r>
              <a:rPr lang="en-US" sz="1100" dirty="0" smtClean="0">
                <a:solidFill>
                  <a:srgbClr val="FFCC00"/>
                </a:solidFill>
              </a:rPr>
              <a:t>M &gt; F; 9th &gt; 11th, 9th &gt; 12th; W &gt; B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YRBS, 2015 - QN80</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ba.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Were Physically Active at Least 60 Minutes Per Day on 5 or More Days,* 2011-2015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*Doing any kind of physical activity that increased their heart rate and made them breathe hard some of the time during the 7 days before the survey</a:t>
            </a:r>
          </a:p>
          <a:p>
            <a:r>
              <a:rPr lang="en-US" sz="900" b="1" baseline="50000" dirty="0">
                <a:solidFill>
                  <a:srgbClr val="FFCC00"/>
                </a:solidFill>
              </a:rPr>
              <a:t>†</a:t>
            </a:r>
            <a:r>
              <a:rPr lang="en-US" sz="1100" dirty="0" smtClean="0">
                <a:solidFill>
                  <a:srgbClr val="FFCC00"/>
                </a:solidFill>
              </a:rPr>
              <a:t>No change 2011-2015 [Based on linear trend analyses using logistic regression models controlling for sex, race/ethnicity, and grade (p &lt; 0.05).]</a:t>
            </a:r>
          </a:p>
          <a:p>
            <a:r>
              <a:rPr lang="en-US" sz="1100" dirty="0" smtClean="0">
                <a:solidFill>
                  <a:srgbClr val="FFCC00"/>
                </a:solidFill>
              </a:rPr>
              <a:t>Note: This graph contains weighted results.</a:t>
            </a:r>
          </a:p>
        </p:txBody>
      </p:sp>
      <p:sp>
        <p:nvSpPr>
          <p:cNvPr id="8" name="TrendFooter1"/>
          <p:cNvSpPr txBox="1"/>
          <p:nvPr/>
        </p:nvSpPr>
        <p:spPr>
          <a:xfrm>
            <a:off x="1752600" y="6493566"/>
            <a:ext cx="7116417" cy="338554"/>
          </a:xfrm>
          <a:prstGeom prst="rect">
            <a:avLst/>
          </a:prstGeom>
          <a:noFill/>
        </p:spPr>
        <p:txBody>
          <a:bodyPr wrap="square" rtlCol="0">
            <a:spAutoFit/>
          </a:bodyPr>
          <a:lstStyle/>
          <a:p>
            <a:pPr algn="r"/>
            <a:r>
              <a:rPr lang="en-US" sz="1600" i="1" dirty="0" smtClean="0"/>
              <a:t>Delaware - YRBS, 2011-2015 - QN80</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bb.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Did Not Participate in at Least 60 Minutes of Physical Activity on at Least 1 Day,* by Sex,</a:t>
            </a:r>
            <a:r>
              <a:rPr lang="en-US" sz="1700" b="1" baseline="40000" dirty="0">
                <a:solidFill>
                  <a:srgbClr val="FFCC00"/>
                </a:solidFill>
              </a:rPr>
              <a:t>†</a:t>
            </a:r>
            <a:r>
              <a:rPr lang="en-US" sz="1800" b="1" dirty="0" smtClean="0">
                <a:solidFill>
                  <a:srgbClr val="FFCC00"/>
                </a:solidFill>
              </a:rPr>
              <a:t> Grade,</a:t>
            </a:r>
            <a:r>
              <a:rPr lang="en-US" sz="1700" b="1" baseline="40000" dirty="0">
                <a:solidFill>
                  <a:srgbClr val="FFCC00"/>
                </a:solidFill>
              </a:rPr>
              <a:t>†</a:t>
            </a:r>
            <a:r>
              <a:rPr lang="en-US" sz="1800" b="1" dirty="0" smtClean="0">
                <a:solidFill>
                  <a:srgbClr val="FFCC00"/>
                </a:solidFill>
              </a:rPr>
              <a:t> and Race/Ethnicity,</a:t>
            </a:r>
            <a:r>
              <a:rPr lang="en-US" sz="1700" b="1" baseline="40000" dirty="0">
                <a:solidFill>
                  <a:srgbClr val="FFCC00"/>
                </a:solidFill>
              </a:rPr>
              <a:t>†</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*Doing any kind of physical activity that increased their heart rate and made them breathe hard some of the time during the 7 days before the survey</a:t>
            </a:r>
          </a:p>
          <a:p>
            <a:r>
              <a:rPr lang="en-US" sz="900" b="1" baseline="50000" dirty="0">
                <a:solidFill>
                  <a:srgbClr val="FFCC00"/>
                </a:solidFill>
              </a:rPr>
              <a:t>†</a:t>
            </a:r>
            <a:r>
              <a:rPr lang="en-US" sz="1100" dirty="0" smtClean="0">
                <a:solidFill>
                  <a:srgbClr val="FFCC00"/>
                </a:solidFill>
              </a:rPr>
              <a:t>F &gt; M; 11th &gt; 9th, 12th &gt; 9th, 12th &gt; 10th; B &gt; H, B &gt; W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YRBS, 2015 - QNPA0DAY</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bc.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Did Not Participate in at Least 60 Minutes of Physical Activity on at Least 1 Day,* 2011-2015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*Doing any kind of physical activity that increased their heart rate and made them breathe hard some of the time during the 7 days before the survey</a:t>
            </a:r>
          </a:p>
          <a:p>
            <a:r>
              <a:rPr lang="en-US" sz="900" b="1" baseline="50000" dirty="0">
                <a:solidFill>
                  <a:srgbClr val="FFCC00"/>
                </a:solidFill>
              </a:rPr>
              <a:t>†</a:t>
            </a:r>
            <a:r>
              <a:rPr lang="en-US" sz="1100" dirty="0" smtClean="0">
                <a:solidFill>
                  <a:srgbClr val="FFCC00"/>
                </a:solidFill>
              </a:rPr>
              <a:t>No change 2011-2015 [Based on linear trend analyses using logistic regression models controlling for sex, race/ethnicity, and grade (p &lt; 0.05).]</a:t>
            </a:r>
          </a:p>
          <a:p>
            <a:r>
              <a:rPr lang="en-US" sz="1100" dirty="0" smtClean="0">
                <a:solidFill>
                  <a:srgbClr val="FFCC00"/>
                </a:solidFill>
              </a:rPr>
              <a:t>Note: This graph contains weighted results.</a:t>
            </a:r>
          </a:p>
        </p:txBody>
      </p:sp>
      <p:sp>
        <p:nvSpPr>
          <p:cNvPr id="8" name="TrendFooter1"/>
          <p:cNvSpPr txBox="1"/>
          <p:nvPr/>
        </p:nvSpPr>
        <p:spPr>
          <a:xfrm>
            <a:off x="1752600" y="6493566"/>
            <a:ext cx="7116417" cy="338554"/>
          </a:xfrm>
          <a:prstGeom prst="rect">
            <a:avLst/>
          </a:prstGeom>
          <a:noFill/>
        </p:spPr>
        <p:txBody>
          <a:bodyPr wrap="square" rtlCol="0">
            <a:spAutoFit/>
          </a:bodyPr>
          <a:lstStyle/>
          <a:p>
            <a:pPr algn="r"/>
            <a:r>
              <a:rPr lang="en-US" sz="1600" i="1" dirty="0" smtClean="0"/>
              <a:t>Delaware - YRBS, 2011-2015 - QNPA0DAY</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bd.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Were Physically Active at Least 60 Minutes Per Day on All 7 Days,* by Sex,</a:t>
            </a:r>
            <a:r>
              <a:rPr lang="en-US" sz="1700" b="1" baseline="40000" dirty="0">
                <a:solidFill>
                  <a:srgbClr val="FFCC00"/>
                </a:solidFill>
              </a:rPr>
              <a:t>†</a:t>
            </a:r>
            <a:r>
              <a:rPr lang="en-US" sz="1800" b="1" dirty="0" smtClean="0">
                <a:solidFill>
                  <a:srgbClr val="FFCC00"/>
                </a:solidFill>
              </a:rPr>
              <a:t> Grade,</a:t>
            </a:r>
            <a:r>
              <a:rPr lang="en-US" sz="1700" b="1" baseline="40000" dirty="0">
                <a:solidFill>
                  <a:srgbClr val="FFCC00"/>
                </a:solidFill>
              </a:rPr>
              <a:t>†</a:t>
            </a:r>
            <a:r>
              <a:rPr lang="en-US" sz="1800" b="1" dirty="0" smtClean="0">
                <a:solidFill>
                  <a:srgbClr val="FFCC00"/>
                </a:solidFill>
              </a:rPr>
              <a:t> and Race/Ethnicity,</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*Doing any kind of physical activity that increased their heart rate and made them breathe hard some of the time during the 7 days before the survey</a:t>
            </a:r>
          </a:p>
          <a:p>
            <a:r>
              <a:rPr lang="en-US" sz="900" b="1" baseline="50000" dirty="0">
                <a:solidFill>
                  <a:srgbClr val="FFCC00"/>
                </a:solidFill>
              </a:rPr>
              <a:t>†</a:t>
            </a:r>
            <a:r>
              <a:rPr lang="en-US" sz="1100" dirty="0" smtClean="0">
                <a:solidFill>
                  <a:srgbClr val="FFCC00"/>
                </a:solidFill>
              </a:rPr>
              <a:t>M &gt; F; 9th &gt; 10th, 9th &gt; 11th, 9th &gt; 12th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YRBS, 2015 - QNPA7DAY</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be.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Were Physically Active at Least 60 Minutes Per Day on All 7 Days,* 2011-2015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*Doing any kind of physical activity that increased their heart rate and made them breathe hard some of the time during the 7 days before the survey</a:t>
            </a:r>
          </a:p>
          <a:p>
            <a:r>
              <a:rPr lang="en-US" sz="900" b="1" baseline="50000" dirty="0">
                <a:solidFill>
                  <a:srgbClr val="FFCC00"/>
                </a:solidFill>
              </a:rPr>
              <a:t>†</a:t>
            </a:r>
            <a:r>
              <a:rPr lang="en-US" sz="1100" dirty="0" smtClean="0">
                <a:solidFill>
                  <a:srgbClr val="FFCC00"/>
                </a:solidFill>
              </a:rPr>
              <a:t>No change 2011-2015 [Based on linear trend analyses using logistic regression models controlling for sex, race/ethnicity, and grade (p &lt; 0.05).]</a:t>
            </a:r>
          </a:p>
          <a:p>
            <a:r>
              <a:rPr lang="en-US" sz="1100" dirty="0" smtClean="0">
                <a:solidFill>
                  <a:srgbClr val="FFCC00"/>
                </a:solidFill>
              </a:rPr>
              <a:t>Note: This graph contains weighted results.</a:t>
            </a:r>
          </a:p>
        </p:txBody>
      </p:sp>
      <p:sp>
        <p:nvSpPr>
          <p:cNvPr id="8" name="TrendFooter1"/>
          <p:cNvSpPr txBox="1"/>
          <p:nvPr/>
        </p:nvSpPr>
        <p:spPr>
          <a:xfrm>
            <a:off x="1752600" y="6493566"/>
            <a:ext cx="7116417" cy="338554"/>
          </a:xfrm>
          <a:prstGeom prst="rect">
            <a:avLst/>
          </a:prstGeom>
          <a:noFill/>
        </p:spPr>
        <p:txBody>
          <a:bodyPr wrap="square" rtlCol="0">
            <a:spAutoFit/>
          </a:bodyPr>
          <a:lstStyle/>
          <a:p>
            <a:pPr algn="r"/>
            <a:r>
              <a:rPr lang="en-US" sz="1600" i="1" dirty="0" smtClean="0"/>
              <a:t>Delaware - YRBS, 2011-2015 - QNPA7DAY</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bf.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Watched Television 3 or More Hours Per Day,* by Sex,</a:t>
            </a:r>
            <a:r>
              <a:rPr lang="en-US" sz="1800" b="1" dirty="0" smtClean="0">
                <a:solidFill>
                  <a:srgbClr val="FFCC00"/>
                </a:solidFill>
              </a:rPr>
              <a:t> Grade,</a:t>
            </a:r>
            <a:r>
              <a:rPr lang="en-US" sz="1800" b="1" dirty="0" smtClean="0">
                <a:solidFill>
                  <a:srgbClr val="FFCC00"/>
                </a:solidFill>
              </a:rPr>
              <a:t> and Race/Ethnicity,</a:t>
            </a:r>
            <a:r>
              <a:rPr lang="en-US" sz="1700" b="1" baseline="40000" dirty="0">
                <a:solidFill>
                  <a:srgbClr val="FFCC00"/>
                </a:solidFill>
              </a:rPr>
              <a:t>†</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*On an average school day</a:t>
            </a:r>
          </a:p>
          <a:p>
            <a:r>
              <a:rPr lang="en-US" sz="900" b="1" baseline="50000" dirty="0">
                <a:solidFill>
                  <a:srgbClr val="FFCC00"/>
                </a:solidFill>
              </a:rPr>
              <a:t>†</a:t>
            </a:r>
            <a:r>
              <a:rPr lang="en-US" sz="1100" dirty="0" smtClean="0">
                <a:solidFill>
                  <a:srgbClr val="FFCC00"/>
                </a:solidFill>
              </a:rPr>
              <a:t>B &gt; H, B &gt; W, H &gt; W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YRBS, 2015 - QN81</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c.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Texted or E-Mailed While Driving a Car or Other Vehicle,* 2013-2015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*On at least 1 day during the 30 days before the survey, among students who had driven a car or other vehicle during the 30 days before the survey</a:t>
            </a:r>
          </a:p>
          <a:p>
            <a:r>
              <a:rPr lang="en-US" sz="900" b="1" baseline="50000" dirty="0">
                <a:solidFill>
                  <a:srgbClr val="FFCC00"/>
                </a:solidFill>
              </a:rPr>
              <a:t>†</a:t>
            </a:r>
            <a:r>
              <a:rPr lang="en-US" sz="1100" dirty="0" smtClean="0">
                <a:solidFill>
                  <a:srgbClr val="FFCC00"/>
                </a:solidFill>
              </a:rPr>
              <a:t>No change 2013-2015 [Based on linear trend analyses using logistic regression models controlling for sex, race/ethnicity, and grade (p &lt; 0.05).]</a:t>
            </a:r>
          </a:p>
          <a:p>
            <a:r>
              <a:rPr lang="en-US" sz="1100" dirty="0" smtClean="0">
                <a:solidFill>
                  <a:srgbClr val="FFCC00"/>
                </a:solidFill>
              </a:rPr>
              <a:t>Note: This graph contains weighted results.</a:t>
            </a:r>
          </a:p>
        </p:txBody>
      </p:sp>
      <p:sp>
        <p:nvSpPr>
          <p:cNvPr id="8" name="TrendFooter1"/>
          <p:cNvSpPr txBox="1"/>
          <p:nvPr/>
        </p:nvSpPr>
        <p:spPr>
          <a:xfrm>
            <a:off x="1752600" y="6493566"/>
            <a:ext cx="7116417" cy="338554"/>
          </a:xfrm>
          <a:prstGeom prst="rect">
            <a:avLst/>
          </a:prstGeom>
          <a:noFill/>
        </p:spPr>
        <p:txBody>
          <a:bodyPr wrap="square" rtlCol="0">
            <a:spAutoFit/>
          </a:bodyPr>
          <a:lstStyle/>
          <a:p>
            <a:pPr algn="r"/>
            <a:r>
              <a:rPr lang="en-US" sz="1600" i="1" dirty="0" smtClean="0"/>
              <a:t>Delaware - YRBS, 2013-2015 - QN12</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c0.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Watched Television 3 or More Hours Per Day,* 1999-2015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*On an average school day</a:t>
            </a:r>
          </a:p>
          <a:p>
            <a:r>
              <a:rPr lang="en-US" sz="900" b="1" baseline="50000" dirty="0">
                <a:solidFill>
                  <a:srgbClr val="FFCC00"/>
                </a:solidFill>
              </a:rPr>
              <a:t>†</a:t>
            </a:r>
            <a:r>
              <a:rPr lang="en-US" sz="1100" dirty="0" smtClean="0">
                <a:solidFill>
                  <a:srgbClr val="FFCC00"/>
                </a:solidFill>
              </a:rPr>
              <a:t>Decreased 1999-2015, no change 1999-2005, decreased 2005-2015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smtClean="0">
                <a:solidFill>
                  <a:srgbClr val="FFCC00"/>
                </a:solidFill>
              </a:rPr>
              <a:t>Note: This graph contains weighted results.</a:t>
            </a:r>
          </a:p>
        </p:txBody>
      </p:sp>
      <p:sp>
        <p:nvSpPr>
          <p:cNvPr id="8" name="TrendFooter1"/>
          <p:cNvSpPr txBox="1"/>
          <p:nvPr/>
        </p:nvSpPr>
        <p:spPr>
          <a:xfrm>
            <a:off x="1752600" y="6493566"/>
            <a:ext cx="7116417" cy="338554"/>
          </a:xfrm>
          <a:prstGeom prst="rect">
            <a:avLst/>
          </a:prstGeom>
          <a:noFill/>
        </p:spPr>
        <p:txBody>
          <a:bodyPr wrap="square" rtlCol="0">
            <a:spAutoFit/>
          </a:bodyPr>
          <a:lstStyle/>
          <a:p>
            <a:pPr algn="r"/>
            <a:r>
              <a:rPr lang="en-US" sz="1600" i="1" dirty="0" smtClean="0"/>
              <a:t>Delaware - YRBS, 1999-2015 - QN81</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c1.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Played Video or Computer Games or Used a Computer 3 or More Hours Per Day,* by Sex,</a:t>
            </a:r>
            <a:r>
              <a:rPr lang="en-US" sz="1700" b="1" baseline="40000" dirty="0">
                <a:solidFill>
                  <a:srgbClr val="FFCC00"/>
                </a:solidFill>
              </a:rPr>
              <a:t>†</a:t>
            </a:r>
            <a:r>
              <a:rPr lang="en-US" sz="1800" b="1" dirty="0" smtClean="0">
                <a:solidFill>
                  <a:srgbClr val="FFCC00"/>
                </a:solidFill>
              </a:rPr>
              <a:t> Grade,</a:t>
            </a:r>
            <a:r>
              <a:rPr lang="en-US" sz="1700" b="1" baseline="40000" dirty="0">
                <a:solidFill>
                  <a:srgbClr val="FFCC00"/>
                </a:solidFill>
              </a:rPr>
              <a:t>†</a:t>
            </a:r>
            <a:r>
              <a:rPr lang="en-US" sz="1800" b="1" dirty="0" smtClean="0">
                <a:solidFill>
                  <a:srgbClr val="FFCC00"/>
                </a:solidFill>
              </a:rPr>
              <a:t> and Race/Ethnicity,</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*For something that was not school work on an average school day</a:t>
            </a:r>
          </a:p>
          <a:p>
            <a:r>
              <a:rPr lang="en-US" sz="900" b="1" baseline="50000" dirty="0">
                <a:solidFill>
                  <a:srgbClr val="FFCC00"/>
                </a:solidFill>
              </a:rPr>
              <a:t>†</a:t>
            </a:r>
            <a:r>
              <a:rPr lang="en-US" sz="1100" dirty="0" smtClean="0">
                <a:solidFill>
                  <a:srgbClr val="FFCC00"/>
                </a:solidFill>
              </a:rPr>
              <a:t>M &gt; F; 9th &gt; 11th, 10th &gt; 11th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YRBS, 2015 - QN82</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c2.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Played Video or Computer Games or Used a Computer 3 or More Hours Per Day,* 2007-2015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*For something that was not school work on an average school day</a:t>
            </a:r>
          </a:p>
          <a:p>
            <a:r>
              <a:rPr lang="en-US" sz="900" b="1" baseline="50000" dirty="0">
                <a:solidFill>
                  <a:srgbClr val="FFCC00"/>
                </a:solidFill>
              </a:rPr>
              <a:t>†</a:t>
            </a:r>
            <a:r>
              <a:rPr lang="en-US" sz="1100" dirty="0" smtClean="0">
                <a:solidFill>
                  <a:srgbClr val="FFCC00"/>
                </a:solidFill>
              </a:rPr>
              <a:t>Increased 2007-2015 [Based on linear trend analyses using logistic regression models controlling for sex, race/ethnicity, and grade (p &lt; 0.05).]</a:t>
            </a:r>
          </a:p>
          <a:p>
            <a:r>
              <a:rPr lang="en-US" sz="1100" dirty="0" smtClean="0">
                <a:solidFill>
                  <a:srgbClr val="FFCC00"/>
                </a:solidFill>
              </a:rPr>
              <a:t>Note: This graph contains weighted results.</a:t>
            </a:r>
          </a:p>
        </p:txBody>
      </p:sp>
      <p:sp>
        <p:nvSpPr>
          <p:cNvPr id="8" name="TrendFooter1"/>
          <p:cNvSpPr txBox="1"/>
          <p:nvPr/>
        </p:nvSpPr>
        <p:spPr>
          <a:xfrm>
            <a:off x="1752600" y="6493566"/>
            <a:ext cx="7116417" cy="338554"/>
          </a:xfrm>
          <a:prstGeom prst="rect">
            <a:avLst/>
          </a:prstGeom>
          <a:noFill/>
        </p:spPr>
        <p:txBody>
          <a:bodyPr wrap="square" rtlCol="0">
            <a:spAutoFit/>
          </a:bodyPr>
          <a:lstStyle/>
          <a:p>
            <a:pPr algn="r"/>
            <a:r>
              <a:rPr lang="en-US" sz="1600" i="1" dirty="0" smtClean="0"/>
              <a:t>Delaware - YRBS, 2007-2015 - QN82</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c3.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Attended Physical Education Classes on 1 or More Days,* by Sex,</a:t>
            </a:r>
            <a:r>
              <a:rPr lang="en-US" sz="1800" b="1" dirty="0" smtClean="0">
                <a:solidFill>
                  <a:srgbClr val="FFCC00"/>
                </a:solidFill>
              </a:rPr>
              <a:t> Grade,</a:t>
            </a:r>
            <a:r>
              <a:rPr lang="en-US" sz="1700" b="1" baseline="40000" dirty="0">
                <a:solidFill>
                  <a:srgbClr val="FFCC00"/>
                </a:solidFill>
              </a:rPr>
              <a:t>†</a:t>
            </a:r>
            <a:r>
              <a:rPr lang="en-US" sz="1800" b="1" dirty="0" smtClean="0">
                <a:solidFill>
                  <a:srgbClr val="FFCC00"/>
                </a:solidFill>
              </a:rPr>
              <a:t> and Race/Ethnicity,</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*In an average week when they were in school</a:t>
            </a:r>
          </a:p>
          <a:p>
            <a:r>
              <a:rPr lang="en-US" sz="900" b="1" baseline="50000" dirty="0">
                <a:solidFill>
                  <a:srgbClr val="FFCC00"/>
                </a:solidFill>
              </a:rPr>
              <a:t>†</a:t>
            </a:r>
            <a:r>
              <a:rPr lang="en-US" sz="1100" dirty="0" smtClean="0">
                <a:solidFill>
                  <a:srgbClr val="FFCC00"/>
                </a:solidFill>
              </a:rPr>
              <a:t>9th &gt; 11th, 9th &gt; 12th, 10th &gt; 11th, 10th &gt; 12th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YRBS, 2015 - QN83</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c4.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Attended Physical Education Classes on 1 or More Days,* 1999-2015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*In an average week when they were in school</a:t>
            </a:r>
          </a:p>
          <a:p>
            <a:r>
              <a:rPr lang="en-US" sz="900" b="1" baseline="50000" dirty="0">
                <a:solidFill>
                  <a:srgbClr val="FFCC00"/>
                </a:solidFill>
              </a:rPr>
              <a:t>†</a:t>
            </a:r>
            <a:r>
              <a:rPr lang="en-US" sz="1100" dirty="0" smtClean="0">
                <a:solidFill>
                  <a:srgbClr val="FFCC00"/>
                </a:solidFill>
              </a:rPr>
              <a:t>No change 1999-2015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smtClean="0">
                <a:solidFill>
                  <a:srgbClr val="FFCC00"/>
                </a:solidFill>
              </a:rPr>
              <a:t>Note: This graph contains weighted results.</a:t>
            </a:r>
          </a:p>
        </p:txBody>
      </p:sp>
      <p:sp>
        <p:nvSpPr>
          <p:cNvPr id="8" name="TrendFooter1"/>
          <p:cNvSpPr txBox="1"/>
          <p:nvPr/>
        </p:nvSpPr>
        <p:spPr>
          <a:xfrm>
            <a:off x="1752600" y="6493566"/>
            <a:ext cx="7116417" cy="338554"/>
          </a:xfrm>
          <a:prstGeom prst="rect">
            <a:avLst/>
          </a:prstGeom>
          <a:noFill/>
        </p:spPr>
        <p:txBody>
          <a:bodyPr wrap="square" rtlCol="0">
            <a:spAutoFit/>
          </a:bodyPr>
          <a:lstStyle/>
          <a:p>
            <a:pPr algn="r"/>
            <a:r>
              <a:rPr lang="en-US" sz="1600" i="1" dirty="0" smtClean="0"/>
              <a:t>Delaware - YRBS, 1999-2015 - QN83</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c5.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Attended Physical Education Classes on All 5 Days,* by Sex,</a:t>
            </a:r>
            <a:r>
              <a:rPr lang="en-US" sz="1800" b="1" dirty="0" smtClean="0">
                <a:solidFill>
                  <a:srgbClr val="FFCC00"/>
                </a:solidFill>
              </a:rPr>
              <a:t> Grade,</a:t>
            </a:r>
            <a:r>
              <a:rPr lang="en-US" sz="1700" b="1" baseline="40000" dirty="0">
                <a:solidFill>
                  <a:srgbClr val="FFCC00"/>
                </a:solidFill>
              </a:rPr>
              <a:t>†</a:t>
            </a:r>
            <a:r>
              <a:rPr lang="en-US" sz="1800" b="1" dirty="0" smtClean="0">
                <a:solidFill>
                  <a:srgbClr val="FFCC00"/>
                </a:solidFill>
              </a:rPr>
              <a:t> and Race/Ethnicity,</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*In an average week when they were in school</a:t>
            </a:r>
          </a:p>
          <a:p>
            <a:r>
              <a:rPr lang="en-US" sz="900" b="1" baseline="50000" dirty="0">
                <a:solidFill>
                  <a:srgbClr val="FFCC00"/>
                </a:solidFill>
              </a:rPr>
              <a:t>†</a:t>
            </a:r>
            <a:r>
              <a:rPr lang="en-US" sz="1100" dirty="0" smtClean="0">
                <a:solidFill>
                  <a:srgbClr val="FFCC00"/>
                </a:solidFill>
              </a:rPr>
              <a:t>9th &gt; 11th, 9th &gt; 12th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YRBS, 2015 - QNDLYPE</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c6.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Attended Physical Education Classes on All 5 Days,* 1999-2015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*In an average week when they were in school</a:t>
            </a:r>
          </a:p>
          <a:p>
            <a:r>
              <a:rPr lang="en-US" sz="900" b="1" baseline="50000" dirty="0">
                <a:solidFill>
                  <a:srgbClr val="FFCC00"/>
                </a:solidFill>
              </a:rPr>
              <a:t>†</a:t>
            </a:r>
            <a:r>
              <a:rPr lang="en-US" sz="1100" dirty="0" smtClean="0">
                <a:solidFill>
                  <a:srgbClr val="FFCC00"/>
                </a:solidFill>
              </a:rPr>
              <a:t>Decreased 1999-2015, decreased 1999-2011, decreased 2011-2015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smtClean="0">
                <a:solidFill>
                  <a:srgbClr val="FFCC00"/>
                </a:solidFill>
              </a:rPr>
              <a:t>Note: This graph contains weighted results.</a:t>
            </a:r>
          </a:p>
        </p:txBody>
      </p:sp>
      <p:sp>
        <p:nvSpPr>
          <p:cNvPr id="8" name="TrendFooter1"/>
          <p:cNvSpPr txBox="1"/>
          <p:nvPr/>
        </p:nvSpPr>
        <p:spPr>
          <a:xfrm>
            <a:off x="1752600" y="6493566"/>
            <a:ext cx="7116417" cy="338554"/>
          </a:xfrm>
          <a:prstGeom prst="rect">
            <a:avLst/>
          </a:prstGeom>
          <a:noFill/>
        </p:spPr>
        <p:txBody>
          <a:bodyPr wrap="square" rtlCol="0">
            <a:spAutoFit/>
          </a:bodyPr>
          <a:lstStyle/>
          <a:p>
            <a:pPr algn="r"/>
            <a:r>
              <a:rPr lang="en-US" sz="1600" i="1" dirty="0" smtClean="0"/>
              <a:t>Delaware - YRBS, 1999-2015 - QNDLYPE</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c7.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Played on at Least One Sports Team,* by Sex,</a:t>
            </a:r>
            <a:r>
              <a:rPr lang="en-US" sz="1700" b="1" baseline="40000" dirty="0">
                <a:solidFill>
                  <a:srgbClr val="FFCC00"/>
                </a:solidFill>
              </a:rPr>
              <a:t>†</a:t>
            </a:r>
            <a:r>
              <a:rPr lang="en-US" sz="1800" b="1" dirty="0" smtClean="0">
                <a:solidFill>
                  <a:srgbClr val="FFCC00"/>
                </a:solidFill>
              </a:rPr>
              <a:t> Grade,</a:t>
            </a:r>
            <a:r>
              <a:rPr lang="en-US" sz="1700" b="1" baseline="40000" dirty="0">
                <a:solidFill>
                  <a:srgbClr val="FFCC00"/>
                </a:solidFill>
              </a:rPr>
              <a:t>†</a:t>
            </a:r>
            <a:r>
              <a:rPr lang="en-US" sz="1800" b="1" dirty="0" smtClean="0">
                <a:solidFill>
                  <a:srgbClr val="FFCC00"/>
                </a:solidFill>
              </a:rPr>
              <a:t> and Race/Ethnicity,</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*Run by their school or community groups during the 12 months before the survey</a:t>
            </a:r>
          </a:p>
          <a:p>
            <a:r>
              <a:rPr lang="en-US" sz="900" b="1" baseline="50000" dirty="0">
                <a:solidFill>
                  <a:srgbClr val="FFCC00"/>
                </a:solidFill>
              </a:rPr>
              <a:t>†</a:t>
            </a:r>
            <a:r>
              <a:rPr lang="en-US" sz="1100" dirty="0" smtClean="0">
                <a:solidFill>
                  <a:srgbClr val="FFCC00"/>
                </a:solidFill>
              </a:rPr>
              <a:t>M &gt; F; 9th &gt; 12th, 11th &gt; 12th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YRBS, 2015 - QN84</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c8.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Played on at Least One Sports Team,* 1999-2015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*Run by their school or community groups during the 12 months before the survey</a:t>
            </a:r>
          </a:p>
          <a:p>
            <a:r>
              <a:rPr lang="en-US" sz="900" b="1" baseline="50000" dirty="0">
                <a:solidFill>
                  <a:srgbClr val="FFCC00"/>
                </a:solidFill>
              </a:rPr>
              <a:t>†</a:t>
            </a:r>
            <a:r>
              <a:rPr lang="en-US" sz="1100" dirty="0" smtClean="0">
                <a:solidFill>
                  <a:srgbClr val="FFCC00"/>
                </a:solidFill>
              </a:rPr>
              <a:t>No change 1999-2015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smtClean="0">
                <a:solidFill>
                  <a:srgbClr val="FFCC00"/>
                </a:solidFill>
              </a:rPr>
              <a:t>Note: This graph contains weighted results.</a:t>
            </a:r>
          </a:p>
        </p:txBody>
      </p:sp>
      <p:sp>
        <p:nvSpPr>
          <p:cNvPr id="8" name="TrendFooter1"/>
          <p:cNvSpPr txBox="1"/>
          <p:nvPr/>
        </p:nvSpPr>
        <p:spPr>
          <a:xfrm>
            <a:off x="1752600" y="6493566"/>
            <a:ext cx="7116417" cy="338554"/>
          </a:xfrm>
          <a:prstGeom prst="rect">
            <a:avLst/>
          </a:prstGeom>
          <a:noFill/>
        </p:spPr>
        <p:txBody>
          <a:bodyPr wrap="square" rtlCol="0">
            <a:spAutoFit/>
          </a:bodyPr>
          <a:lstStyle/>
          <a:p>
            <a:pPr algn="r"/>
            <a:r>
              <a:rPr lang="en-US" sz="1600" i="1" dirty="0" smtClean="0"/>
              <a:t>Delaware - YRBS, 1999-2015 - QN84</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c9.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Were Ever Tested for HIV,* by Sex,</a:t>
            </a:r>
            <a:r>
              <a:rPr lang="en-US" sz="1800" b="1" dirty="0" smtClean="0">
                <a:solidFill>
                  <a:srgbClr val="FFCC00"/>
                </a:solidFill>
              </a:rPr>
              <a:t> Grade,</a:t>
            </a:r>
            <a:r>
              <a:rPr lang="en-US" sz="1700" b="1" baseline="40000" dirty="0">
                <a:solidFill>
                  <a:srgbClr val="FFCC00"/>
                </a:solidFill>
              </a:rPr>
              <a:t>†</a:t>
            </a:r>
            <a:r>
              <a:rPr lang="en-US" sz="1800" b="1" dirty="0" smtClean="0">
                <a:solidFill>
                  <a:srgbClr val="FFCC00"/>
                </a:solidFill>
              </a:rPr>
              <a:t> and Race/Ethnicity,</a:t>
            </a:r>
            <a:r>
              <a:rPr lang="en-US" sz="1700" b="1" baseline="40000" dirty="0">
                <a:solidFill>
                  <a:srgbClr val="FFCC00"/>
                </a:solidFill>
              </a:rPr>
              <a:t>†</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*Not including tests done when donating blood</a:t>
            </a:r>
          </a:p>
          <a:p>
            <a:r>
              <a:rPr lang="en-US" sz="900" b="1" baseline="50000" dirty="0">
                <a:solidFill>
                  <a:srgbClr val="FFCC00"/>
                </a:solidFill>
              </a:rPr>
              <a:t>†</a:t>
            </a:r>
            <a:r>
              <a:rPr lang="en-US" sz="1100" dirty="0" smtClean="0">
                <a:solidFill>
                  <a:srgbClr val="FFCC00"/>
                </a:solidFill>
              </a:rPr>
              <a:t>12th &gt; 9th, 12th &gt; 10th, 12th &gt; 11th; B &gt; W, H &gt; W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YRBS, 2015 - QN85</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ca.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Saw a Dentist,* by Sex,</a:t>
            </a:r>
            <a:r>
              <a:rPr lang="en-US" sz="1700" b="1" baseline="40000" dirty="0">
                <a:solidFill>
                  <a:srgbClr val="FFCC00"/>
                </a:solidFill>
              </a:rPr>
              <a:t>†</a:t>
            </a:r>
            <a:r>
              <a:rPr lang="en-US" sz="1800" b="1" dirty="0" smtClean="0">
                <a:solidFill>
                  <a:srgbClr val="FFCC00"/>
                </a:solidFill>
              </a:rPr>
              <a:t> Grade,</a:t>
            </a:r>
            <a:r>
              <a:rPr lang="en-US" sz="1700" b="1" baseline="40000" dirty="0">
                <a:solidFill>
                  <a:srgbClr val="FFCC00"/>
                </a:solidFill>
              </a:rPr>
              <a:t>†</a:t>
            </a:r>
            <a:r>
              <a:rPr lang="en-US" sz="1800" b="1" dirty="0" smtClean="0">
                <a:solidFill>
                  <a:srgbClr val="FFCC00"/>
                </a:solidFill>
              </a:rPr>
              <a:t> and Race/Ethnicity,</a:t>
            </a:r>
            <a:r>
              <a:rPr lang="en-US" sz="1700" b="1" baseline="40000" dirty="0">
                <a:solidFill>
                  <a:srgbClr val="FFCC00"/>
                </a:solidFill>
              </a:rPr>
              <a:t>†</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*For a check-up, exam, teeth cleaning, or other dental work during the 12 months before the survey</a:t>
            </a:r>
          </a:p>
          <a:p>
            <a:r>
              <a:rPr lang="en-US" sz="900" b="1" baseline="50000" dirty="0">
                <a:solidFill>
                  <a:srgbClr val="FFCC00"/>
                </a:solidFill>
              </a:rPr>
              <a:t>†</a:t>
            </a:r>
            <a:r>
              <a:rPr lang="en-US" sz="1100" dirty="0" smtClean="0">
                <a:solidFill>
                  <a:srgbClr val="FFCC00"/>
                </a:solidFill>
              </a:rPr>
              <a:t>F &gt; M; 10th &gt; 12th, 11th &gt; 12th; W &gt; B, W &gt; H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YRBS, 2015 - QN86</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cb.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Had Ever Been Told by a Doctor or Nurse That They Had Asthma, by Sex,</a:t>
            </a:r>
            <a:r>
              <a:rPr lang="en-US" sz="1800" b="1" dirty="0" smtClean="0">
                <a:solidFill>
                  <a:srgbClr val="FFCC00"/>
                </a:solidFill>
              </a:rPr>
              <a:t> Grade,</a:t>
            </a:r>
            <a:r>
              <a:rPr lang="en-US" sz="1800" b="1" dirty="0" smtClean="0">
                <a:solidFill>
                  <a:srgbClr val="FFCC00"/>
                </a:solidFill>
              </a:rPr>
              <a:t> and Race/Ethnicity,</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YRBS, 2015 - QN87</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cc.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Had Ever Been Told by a Doctor or Nurse That They Had Asthma, 2013-2015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
            </a:r>
          </a:p>
          <a:p>
            <a:r>
              <a:rPr lang="en-US" sz="900" b="1" baseline="50000" dirty="0">
                <a:solidFill>
                  <a:srgbClr val="FFCC00"/>
                </a:solidFill>
              </a:rPr>
              <a:t>*</a:t>
            </a:r>
            <a:r>
              <a:rPr lang="en-US" sz="1100" dirty="0" smtClean="0">
                <a:solidFill>
                  <a:srgbClr val="FFCC00"/>
                </a:solidFill>
              </a:rPr>
              <a:t>No change 2013-2015 [Based on linear trend analyses using logistic regression models controlling for sex, race/ethnicity, and grade (p &lt; 0.05).]</a:t>
            </a:r>
          </a:p>
          <a:p>
            <a:r>
              <a:rPr lang="en-US" sz="1100" dirty="0" smtClean="0">
                <a:solidFill>
                  <a:srgbClr val="FFCC00"/>
                </a:solidFill>
              </a:rPr>
              <a:t>Note: This graph contains weighted results.</a:t>
            </a:r>
          </a:p>
        </p:txBody>
      </p:sp>
      <p:sp>
        <p:nvSpPr>
          <p:cNvPr id="8" name="TrendFooter1"/>
          <p:cNvSpPr txBox="1"/>
          <p:nvPr/>
        </p:nvSpPr>
        <p:spPr>
          <a:xfrm>
            <a:off x="1752600" y="6493566"/>
            <a:ext cx="7116417" cy="338554"/>
          </a:xfrm>
          <a:prstGeom prst="rect">
            <a:avLst/>
          </a:prstGeom>
          <a:noFill/>
        </p:spPr>
        <p:txBody>
          <a:bodyPr wrap="square" rtlCol="0">
            <a:spAutoFit/>
          </a:bodyPr>
          <a:lstStyle/>
          <a:p>
            <a:pPr algn="r"/>
            <a:r>
              <a:rPr lang="en-US" sz="1600" i="1" dirty="0" smtClean="0"/>
              <a:t>Delaware - YRBS, 2013-2015 - QN87</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cd.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Had 8 or More Hours of Sleep,* by Sex,</a:t>
            </a:r>
            <a:r>
              <a:rPr lang="en-US" sz="1700" b="1" baseline="40000" dirty="0">
                <a:solidFill>
                  <a:srgbClr val="FFCC00"/>
                </a:solidFill>
              </a:rPr>
              <a:t>†</a:t>
            </a:r>
            <a:r>
              <a:rPr lang="en-US" sz="1800" b="1" dirty="0" smtClean="0">
                <a:solidFill>
                  <a:srgbClr val="FFCC00"/>
                </a:solidFill>
              </a:rPr>
              <a:t> Grade,</a:t>
            </a:r>
            <a:r>
              <a:rPr lang="en-US" sz="1700" b="1" baseline="40000" dirty="0">
                <a:solidFill>
                  <a:srgbClr val="FFCC00"/>
                </a:solidFill>
              </a:rPr>
              <a:t>†</a:t>
            </a:r>
            <a:r>
              <a:rPr lang="en-US" sz="1800" b="1" dirty="0" smtClean="0">
                <a:solidFill>
                  <a:srgbClr val="FFCC00"/>
                </a:solidFill>
              </a:rPr>
              <a:t> and Race/Ethnicity,</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*On an average school night</a:t>
            </a:r>
          </a:p>
          <a:p>
            <a:r>
              <a:rPr lang="en-US" sz="900" b="1" baseline="50000" dirty="0">
                <a:solidFill>
                  <a:srgbClr val="FFCC00"/>
                </a:solidFill>
              </a:rPr>
              <a:t>†</a:t>
            </a:r>
            <a:r>
              <a:rPr lang="en-US" sz="1100" dirty="0" smtClean="0">
                <a:solidFill>
                  <a:srgbClr val="FFCC00"/>
                </a:solidFill>
              </a:rPr>
              <a:t>M &gt; F; 9th &gt; 10th, 9th &gt; 11th, 9th &gt; 12th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YRBS, 2015 - QN88</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ce.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Had 8 or More Hours of Sleep,* 2009-2015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*On an average school night</a:t>
            </a:r>
          </a:p>
          <a:p>
            <a:r>
              <a:rPr lang="en-US" sz="900" b="1" baseline="50000" dirty="0">
                <a:solidFill>
                  <a:srgbClr val="FFCC00"/>
                </a:solidFill>
              </a:rPr>
              <a:t>†</a:t>
            </a:r>
            <a:r>
              <a:rPr lang="en-US" sz="1100" dirty="0" smtClean="0">
                <a:solidFill>
                  <a:srgbClr val="FFCC00"/>
                </a:solidFill>
              </a:rPr>
              <a:t>No change 2009-2015 [Based on linear trend analyses using logistic regression models controlling for sex, race/ethnicity, and grade (p &lt; 0.05).]</a:t>
            </a:r>
          </a:p>
        </p:txBody>
      </p:sp>
      <p:sp>
        <p:nvSpPr>
          <p:cNvPr id="8" name="TrendFooter1"/>
          <p:cNvSpPr txBox="1"/>
          <p:nvPr/>
        </p:nvSpPr>
        <p:spPr>
          <a:xfrm>
            <a:off x="1752600" y="6493566"/>
            <a:ext cx="7116417" cy="338554"/>
          </a:xfrm>
          <a:prstGeom prst="rect">
            <a:avLst/>
          </a:prstGeom>
          <a:noFill/>
        </p:spPr>
        <p:txBody>
          <a:bodyPr wrap="square" rtlCol="0">
            <a:spAutoFit/>
          </a:bodyPr>
          <a:lstStyle/>
          <a:p>
            <a:pPr algn="r"/>
            <a:r>
              <a:rPr lang="en-US" sz="1600" i="1" dirty="0" smtClean="0"/>
              <a:t>Delaware - YRBS, 2009-2015 - QN88</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cf.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Made Mostly A's or B's in School,* by Sex,</a:t>
            </a:r>
            <a:r>
              <a:rPr lang="en-US" sz="1700" b="1" baseline="40000" dirty="0">
                <a:solidFill>
                  <a:srgbClr val="FFCC00"/>
                </a:solidFill>
              </a:rPr>
              <a:t>†</a:t>
            </a:r>
            <a:r>
              <a:rPr lang="en-US" sz="1800" b="1" dirty="0" smtClean="0">
                <a:solidFill>
                  <a:srgbClr val="FFCC00"/>
                </a:solidFill>
              </a:rPr>
              <a:t> Grade,</a:t>
            </a:r>
            <a:r>
              <a:rPr lang="en-US" sz="1800" b="1" dirty="0" smtClean="0">
                <a:solidFill>
                  <a:srgbClr val="FFCC00"/>
                </a:solidFill>
              </a:rPr>
              <a:t> and Race/Ethnicity,</a:t>
            </a:r>
            <a:r>
              <a:rPr lang="en-US" sz="1700" b="1" baseline="40000" dirty="0">
                <a:solidFill>
                  <a:srgbClr val="FFCC00"/>
                </a:solidFill>
              </a:rPr>
              <a:t>†</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*During the 12 months before the survey</a:t>
            </a:r>
          </a:p>
          <a:p>
            <a:r>
              <a:rPr lang="en-US" sz="900" b="1" baseline="50000" dirty="0">
                <a:solidFill>
                  <a:srgbClr val="FFCC00"/>
                </a:solidFill>
              </a:rPr>
              <a:t>†</a:t>
            </a:r>
            <a:r>
              <a:rPr lang="en-US" sz="1100" dirty="0" smtClean="0">
                <a:solidFill>
                  <a:srgbClr val="FFCC00"/>
                </a:solidFill>
              </a:rPr>
              <a:t>F &gt; M; W &gt; B, W &gt; H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YRBS, 2015 - QN89</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d.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Carried a Weapon,* by Sex,</a:t>
            </a:r>
            <a:r>
              <a:rPr lang="en-US" sz="1700" b="1" baseline="40000" dirty="0">
                <a:solidFill>
                  <a:srgbClr val="FFCC00"/>
                </a:solidFill>
              </a:rPr>
              <a:t>†</a:t>
            </a:r>
            <a:r>
              <a:rPr lang="en-US" sz="1800" b="1" dirty="0" smtClean="0">
                <a:solidFill>
                  <a:srgbClr val="FFCC00"/>
                </a:solidFill>
              </a:rPr>
              <a:t> Grade,</a:t>
            </a:r>
            <a:r>
              <a:rPr lang="en-US" sz="1700" b="1" baseline="40000" dirty="0">
                <a:solidFill>
                  <a:srgbClr val="FFCC00"/>
                </a:solidFill>
              </a:rPr>
              <a:t>†</a:t>
            </a:r>
            <a:r>
              <a:rPr lang="en-US" sz="1800" b="1" dirty="0" smtClean="0">
                <a:solidFill>
                  <a:srgbClr val="FFCC00"/>
                </a:solidFill>
              </a:rPr>
              <a:t> and Race/Ethnicity,</a:t>
            </a:r>
            <a:r>
              <a:rPr lang="en-US" sz="1700" b="1" baseline="40000" dirty="0">
                <a:solidFill>
                  <a:srgbClr val="FFCC00"/>
                </a:solidFill>
              </a:rPr>
              <a:t>†</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*Such as a gun, knife, or club on at least 1 day during the 30 days before the survey</a:t>
            </a:r>
          </a:p>
          <a:p>
            <a:r>
              <a:rPr lang="en-US" sz="900" b="1" baseline="50000" dirty="0">
                <a:solidFill>
                  <a:srgbClr val="FFCC00"/>
                </a:solidFill>
              </a:rPr>
              <a:t>†</a:t>
            </a:r>
            <a:r>
              <a:rPr lang="en-US" sz="1100" dirty="0" smtClean="0">
                <a:solidFill>
                  <a:srgbClr val="FFCC00"/>
                </a:solidFill>
              </a:rPr>
              <a:t>M &gt; F; 12th &gt; 9th, 12th &gt; 10th, 12th &gt; 11th; W &gt; B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YRBS, 2015 - QN13</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d0.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Made Mostly A's or B's in School,* 2001-2015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*During the 12 months before the survey</a:t>
            </a:r>
          </a:p>
          <a:p>
            <a:r>
              <a:rPr lang="en-US" sz="900" b="1" baseline="50000" dirty="0">
                <a:solidFill>
                  <a:srgbClr val="FFCC00"/>
                </a:solidFill>
              </a:rPr>
              <a:t>†</a:t>
            </a:r>
            <a:r>
              <a:rPr lang="en-US" sz="1100" dirty="0" smtClean="0">
                <a:solidFill>
                  <a:srgbClr val="FFCC00"/>
                </a:solidFill>
              </a:rPr>
              <a:t>Increased 2001-2015, no change 2001-2005, increased 2005-2015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p:txBody>
      </p:sp>
      <p:sp>
        <p:nvSpPr>
          <p:cNvPr id="8" name="TrendFooter1"/>
          <p:cNvSpPr txBox="1"/>
          <p:nvPr/>
        </p:nvSpPr>
        <p:spPr>
          <a:xfrm>
            <a:off x="1752600" y="6493566"/>
            <a:ext cx="7116417" cy="338554"/>
          </a:xfrm>
          <a:prstGeom prst="rect">
            <a:avLst/>
          </a:prstGeom>
          <a:noFill/>
        </p:spPr>
        <p:txBody>
          <a:bodyPr wrap="square" rtlCol="0">
            <a:spAutoFit/>
          </a:bodyPr>
          <a:lstStyle/>
          <a:p>
            <a:pPr algn="r"/>
            <a:r>
              <a:rPr lang="en-US" sz="1600" i="1" dirty="0" smtClean="0"/>
              <a:t>Delaware - YRBS, 2001-2015 - QN89</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d1.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Sleep Somewhere Other Than at Home with Their Parents or Guardians, by Sex,</a:t>
            </a:r>
            <a:r>
              <a:rPr lang="en-US" sz="1800" b="1" dirty="0" smtClean="0">
                <a:solidFill>
                  <a:srgbClr val="FFCC00"/>
                </a:solidFill>
              </a:rPr>
              <a:t> Grade,</a:t>
            </a:r>
            <a:r>
              <a:rPr lang="en-US" sz="1800" b="1" dirty="0" smtClean="0">
                <a:solidFill>
                  <a:srgbClr val="FFCC00"/>
                </a:solidFill>
              </a:rPr>
              <a:t> and Race/Ethnicity,</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YRBS, 2015 - QN90</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d2.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Reported That Either of Their Parents or Other Adults in Their Family Are Serving on Active Duty in the Military, by Sex,</a:t>
            </a:r>
            <a:r>
              <a:rPr lang="en-US" sz="1800" b="1" dirty="0" smtClean="0">
                <a:solidFill>
                  <a:srgbClr val="FFCC00"/>
                </a:solidFill>
              </a:rPr>
              <a:t> Grade,</a:t>
            </a:r>
            <a:r>
              <a:rPr lang="en-US" sz="1800" b="1" dirty="0" smtClean="0">
                <a:solidFill>
                  <a:srgbClr val="FFCC00"/>
                </a:solidFill>
              </a:rPr>
              <a:t>*</a:t>
            </a:r>
            <a:r>
              <a:rPr lang="en-US" sz="1800" b="1" dirty="0" smtClean="0">
                <a:solidFill>
                  <a:srgbClr val="FFCC00"/>
                </a:solidFill>
              </a:rPr>
              <a:t> and Race/Ethnicity,</a:t>
            </a:r>
            <a:r>
              <a:rPr lang="en-US" sz="1800" b="1" dirty="0" smtClean="0">
                <a:solidFill>
                  <a:srgbClr val="FFCC00"/>
                </a:solidFill>
              </a:rPr>
              <a:t>*</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
            </a:r>
          </a:p>
          <a:p>
            <a:r>
              <a:rPr lang="en-US" sz="900" b="1" baseline="50000" dirty="0">
                <a:solidFill>
                  <a:srgbClr val="FFCC00"/>
                </a:solidFill>
              </a:rPr>
              <a:t>*</a:t>
            </a:r>
            <a:r>
              <a:rPr lang="en-US" sz="1100" dirty="0" smtClean="0">
                <a:solidFill>
                  <a:srgbClr val="FFCC00"/>
                </a:solidFill>
              </a:rPr>
              <a:t>9th &gt; 11th, 9th &gt; 12th; B &gt; W, H &gt; W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YRBS, 2015 - QN91</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d3.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Reported That Either of Their Parents or Other Adults in Their Family Are Serving on Active Duty in the Military, 2011-2015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
            </a:r>
          </a:p>
          <a:p>
            <a:r>
              <a:rPr lang="en-US" sz="900" b="1" baseline="50000" dirty="0">
                <a:solidFill>
                  <a:srgbClr val="FFCC00"/>
                </a:solidFill>
              </a:rPr>
              <a:t>*</a:t>
            </a:r>
            <a:r>
              <a:rPr lang="en-US" sz="1100" dirty="0" smtClean="0">
                <a:solidFill>
                  <a:srgbClr val="FFCC00"/>
                </a:solidFill>
              </a:rPr>
              <a:t>Decreased 2011-2015 [Based on linear trend analyses using logistic regression models controlling for sex, race/ethnicity, and grade (p &lt; 0.05).]</a:t>
            </a:r>
          </a:p>
        </p:txBody>
      </p:sp>
      <p:sp>
        <p:nvSpPr>
          <p:cNvPr id="8" name="TrendFooter1"/>
          <p:cNvSpPr txBox="1"/>
          <p:nvPr/>
        </p:nvSpPr>
        <p:spPr>
          <a:xfrm>
            <a:off x="1752600" y="6493566"/>
            <a:ext cx="7116417" cy="338554"/>
          </a:xfrm>
          <a:prstGeom prst="rect">
            <a:avLst/>
          </a:prstGeom>
          <a:noFill/>
        </p:spPr>
        <p:txBody>
          <a:bodyPr wrap="square" rtlCol="0">
            <a:spAutoFit/>
          </a:bodyPr>
          <a:lstStyle/>
          <a:p>
            <a:pPr algn="r"/>
            <a:r>
              <a:rPr lang="en-US" sz="1600" i="1" dirty="0" smtClean="0"/>
              <a:t>Delaware - YRBS, 2011-2015 - QN91</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d4.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Are Deaf or Have Serious Difficulty Hearing, by Sex,</a:t>
            </a:r>
            <a:r>
              <a:rPr lang="en-US" sz="1800" b="1" dirty="0" smtClean="0">
                <a:solidFill>
                  <a:srgbClr val="FFCC00"/>
                </a:solidFill>
              </a:rPr>
              <a:t> Grade,</a:t>
            </a:r>
            <a:r>
              <a:rPr lang="en-US" sz="1800" b="1" dirty="0" smtClean="0">
                <a:solidFill>
                  <a:srgbClr val="FFCC00"/>
                </a:solidFill>
              </a:rPr>
              <a:t> and Race/Ethnicity,</a:t>
            </a:r>
            <a:r>
              <a:rPr lang="en-US" sz="1800" b="1" dirty="0" smtClean="0">
                <a:solidFill>
                  <a:srgbClr val="FFCC00"/>
                </a:solidFill>
              </a:rPr>
              <a:t>*</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
            </a:r>
          </a:p>
          <a:p>
            <a:r>
              <a:rPr lang="en-US" sz="900" b="1" baseline="50000" dirty="0">
                <a:solidFill>
                  <a:srgbClr val="FFCC00"/>
                </a:solidFill>
              </a:rPr>
              <a:t>*</a:t>
            </a:r>
            <a:r>
              <a:rPr lang="en-US" sz="1100" dirty="0" smtClean="0">
                <a:solidFill>
                  <a:srgbClr val="FFCC00"/>
                </a:solidFill>
              </a:rPr>
              <a:t>H &gt; W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YRBS, 2015 - QN92</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d5.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Have Serious Difficulty Seeing Even When Wearing Glasses, by Sex,</a:t>
            </a:r>
            <a:r>
              <a:rPr lang="en-US" sz="1800" b="1" dirty="0" smtClean="0">
                <a:solidFill>
                  <a:srgbClr val="FFCC00"/>
                </a:solidFill>
              </a:rPr>
              <a:t>*</a:t>
            </a:r>
            <a:r>
              <a:rPr lang="en-US" sz="1800" b="1" dirty="0" smtClean="0">
                <a:solidFill>
                  <a:srgbClr val="FFCC00"/>
                </a:solidFill>
              </a:rPr>
              <a:t> Grade,</a:t>
            </a:r>
            <a:r>
              <a:rPr lang="en-US" sz="1800" b="1" dirty="0" smtClean="0">
                <a:solidFill>
                  <a:srgbClr val="FFCC00"/>
                </a:solidFill>
              </a:rPr>
              <a:t> and Race/Ethnicity,</a:t>
            </a:r>
            <a:r>
              <a:rPr lang="en-US" sz="1800" b="1" dirty="0" smtClean="0">
                <a:solidFill>
                  <a:srgbClr val="FFCC00"/>
                </a:solidFill>
              </a:rPr>
              <a:t>*</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
            </a:r>
          </a:p>
          <a:p>
            <a:r>
              <a:rPr lang="en-US" sz="900" b="1" baseline="50000" dirty="0">
                <a:solidFill>
                  <a:srgbClr val="FFCC00"/>
                </a:solidFill>
              </a:rPr>
              <a:t>*</a:t>
            </a:r>
            <a:r>
              <a:rPr lang="en-US" sz="1100" dirty="0" smtClean="0">
                <a:solidFill>
                  <a:srgbClr val="FFCC00"/>
                </a:solidFill>
              </a:rPr>
              <a:t>F &gt; M; B &gt; W, H &gt; W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YRBS, 2015 - QN93</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d6.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Have Serious Difficulty Concentrating, Remembering, or Making Decisions,* by Sex,</a:t>
            </a:r>
            <a:r>
              <a:rPr lang="en-US" sz="1700" b="1" baseline="40000" dirty="0">
                <a:solidFill>
                  <a:srgbClr val="FFCC00"/>
                </a:solidFill>
              </a:rPr>
              <a:t>†</a:t>
            </a:r>
            <a:r>
              <a:rPr lang="en-US" sz="1800" b="1" dirty="0" smtClean="0">
                <a:solidFill>
                  <a:srgbClr val="FFCC00"/>
                </a:solidFill>
              </a:rPr>
              <a:t> Grade,</a:t>
            </a:r>
            <a:r>
              <a:rPr lang="en-US" sz="1800" b="1" dirty="0" smtClean="0">
                <a:solidFill>
                  <a:srgbClr val="FFCC00"/>
                </a:solidFill>
              </a:rPr>
              <a:t> and Race/Ethnicity,</a:t>
            </a:r>
            <a:r>
              <a:rPr lang="en-US" sz="1700" b="1" baseline="40000" dirty="0">
                <a:solidFill>
                  <a:srgbClr val="FFCC00"/>
                </a:solidFill>
              </a:rPr>
              <a:t>†</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*Because of a physical, mental, or emotional condition</a:t>
            </a:r>
          </a:p>
          <a:p>
            <a:r>
              <a:rPr lang="en-US" sz="900" b="1" baseline="50000" dirty="0">
                <a:solidFill>
                  <a:srgbClr val="FFCC00"/>
                </a:solidFill>
              </a:rPr>
              <a:t>†</a:t>
            </a:r>
            <a:r>
              <a:rPr lang="en-US" sz="1100" dirty="0" smtClean="0">
                <a:solidFill>
                  <a:srgbClr val="FFCC00"/>
                </a:solidFill>
              </a:rPr>
              <a:t>F &gt; M; H &gt; B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YRBS, 2015 - QN94</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d7.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Have Serious Difficulty Walking or Climbing Stairs, by Sex,</a:t>
            </a:r>
            <a:r>
              <a:rPr lang="en-US" sz="1800" b="1" dirty="0" smtClean="0">
                <a:solidFill>
                  <a:srgbClr val="FFCC00"/>
                </a:solidFill>
              </a:rPr>
              <a:t> Grade,</a:t>
            </a:r>
            <a:r>
              <a:rPr lang="en-US" sz="1800" b="1" dirty="0" smtClean="0">
                <a:solidFill>
                  <a:srgbClr val="FFCC00"/>
                </a:solidFill>
              </a:rPr>
              <a:t> and Race/Ethnicity,</a:t>
            </a:r>
            <a:r>
              <a:rPr lang="en-US" sz="1800" b="1" dirty="0" smtClean="0">
                <a:solidFill>
                  <a:srgbClr val="FFCC00"/>
                </a:solidFill>
              </a:rPr>
              <a:t>*</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
            </a:r>
          </a:p>
          <a:p>
            <a:r>
              <a:rPr lang="en-US" sz="900" b="1" baseline="50000" dirty="0">
                <a:solidFill>
                  <a:srgbClr val="FFCC00"/>
                </a:solidFill>
              </a:rPr>
              <a:t>*</a:t>
            </a:r>
            <a:r>
              <a:rPr lang="en-US" sz="1100" dirty="0" smtClean="0">
                <a:solidFill>
                  <a:srgbClr val="FFCC00"/>
                </a:solidFill>
              </a:rPr>
              <a:t>B &gt; W, H &gt; W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YRBS, 2015 - QN95</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d8.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Reported Someone They Were Dating or Going out with Said Things to Them or Said Things to Other People About Them to Purposely Hurt Them, by Sex,</a:t>
            </a:r>
            <a:r>
              <a:rPr lang="en-US" sz="1800" b="1" dirty="0" smtClean="0">
                <a:solidFill>
                  <a:srgbClr val="FFCC00"/>
                </a:solidFill>
              </a:rPr>
              <a:t>*</a:t>
            </a:r>
            <a:r>
              <a:rPr lang="en-US" sz="1800" b="1" dirty="0" smtClean="0">
                <a:solidFill>
                  <a:srgbClr val="FFCC00"/>
                </a:solidFill>
              </a:rPr>
              <a:t> Grade,</a:t>
            </a:r>
            <a:r>
              <a:rPr lang="en-US" sz="1800" b="1" dirty="0" smtClean="0">
                <a:solidFill>
                  <a:srgbClr val="FFCC00"/>
                </a:solidFill>
              </a:rPr>
              <a:t>*</a:t>
            </a:r>
            <a:r>
              <a:rPr lang="en-US" sz="1800" b="1" dirty="0" smtClean="0">
                <a:solidFill>
                  <a:srgbClr val="FFCC00"/>
                </a:solidFill>
              </a:rPr>
              <a:t> and Race/Ethnicity,</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
            </a:r>
          </a:p>
          <a:p>
            <a:r>
              <a:rPr lang="en-US" sz="900" b="1" baseline="50000" dirty="0">
                <a:solidFill>
                  <a:srgbClr val="FFCC00"/>
                </a:solidFill>
              </a:rPr>
              <a:t>*</a:t>
            </a:r>
            <a:r>
              <a:rPr lang="en-US" sz="1100" dirty="0" smtClean="0">
                <a:solidFill>
                  <a:srgbClr val="FFCC00"/>
                </a:solidFill>
              </a:rPr>
              <a:t>F &gt; M; 12th &gt; 9th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YRBS, 2015 - QN96</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d9.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Reported Someone They Were Dating or Going out with Said Things to Them or Said Things to Other People About Them to Purposely Hurt Them, 2013-2015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
            </a:r>
          </a:p>
          <a:p>
            <a:r>
              <a:rPr lang="en-US" sz="900" b="1" baseline="50000" dirty="0">
                <a:solidFill>
                  <a:srgbClr val="FFCC00"/>
                </a:solidFill>
              </a:rPr>
              <a:t>*</a:t>
            </a:r>
            <a:r>
              <a:rPr lang="en-US" sz="1100" dirty="0" smtClean="0">
                <a:solidFill>
                  <a:srgbClr val="FFCC00"/>
                </a:solidFill>
              </a:rPr>
              <a:t>Decreased 2013-2015 [Based on linear trend analyses using logistic regression models controlling for sex, race/ethnicity, and grade (p &lt; 0.05).]</a:t>
            </a:r>
          </a:p>
        </p:txBody>
      </p:sp>
      <p:sp>
        <p:nvSpPr>
          <p:cNvPr id="8" name="TrendFooter1"/>
          <p:cNvSpPr txBox="1"/>
          <p:nvPr/>
        </p:nvSpPr>
        <p:spPr>
          <a:xfrm>
            <a:off x="1752600" y="6493566"/>
            <a:ext cx="7116417" cy="338554"/>
          </a:xfrm>
          <a:prstGeom prst="rect">
            <a:avLst/>
          </a:prstGeom>
          <a:noFill/>
        </p:spPr>
        <p:txBody>
          <a:bodyPr wrap="square" rtlCol="0">
            <a:spAutoFit/>
          </a:bodyPr>
          <a:lstStyle/>
          <a:p>
            <a:pPr algn="r"/>
            <a:r>
              <a:rPr lang="en-US" sz="1600" i="1" dirty="0" smtClean="0"/>
              <a:t>Delaware - YRBS, 2013-2015 - QN96</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da.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Have Been Asked to Text a Revealing, Sexual Photo of Themselves,* by Sex,</a:t>
            </a:r>
            <a:r>
              <a:rPr lang="en-US" sz="1700" b="1" baseline="40000" dirty="0">
                <a:solidFill>
                  <a:srgbClr val="FFCC00"/>
                </a:solidFill>
              </a:rPr>
              <a:t>†</a:t>
            </a:r>
            <a:r>
              <a:rPr lang="en-US" sz="1800" b="1" dirty="0" smtClean="0">
                <a:solidFill>
                  <a:srgbClr val="FFCC00"/>
                </a:solidFill>
              </a:rPr>
              <a:t> Grade,</a:t>
            </a:r>
            <a:r>
              <a:rPr lang="en-US" sz="1800" b="1" dirty="0" smtClean="0">
                <a:solidFill>
                  <a:srgbClr val="FFCC00"/>
                </a:solidFill>
              </a:rPr>
              <a:t> and Race/Ethnicity,</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*During the 30 days before the survey</a:t>
            </a:r>
          </a:p>
          <a:p>
            <a:r>
              <a:rPr lang="en-US" sz="900" b="1" baseline="50000" dirty="0">
                <a:solidFill>
                  <a:srgbClr val="FFCC00"/>
                </a:solidFill>
              </a:rPr>
              <a:t>†</a:t>
            </a:r>
            <a:r>
              <a:rPr lang="en-US" sz="1100" dirty="0" smtClean="0">
                <a:solidFill>
                  <a:srgbClr val="FFCC00"/>
                </a:solidFill>
              </a:rPr>
              <a:t>F &gt; M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YRBS, 2015 - QN97</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db.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Have Received a Text with a Revealing, Sexual Photo of Someone,* by Sex,</a:t>
            </a:r>
            <a:r>
              <a:rPr lang="en-US" sz="1700" b="1" baseline="40000" dirty="0">
                <a:solidFill>
                  <a:srgbClr val="FFCC00"/>
                </a:solidFill>
              </a:rPr>
              <a:t>†</a:t>
            </a:r>
            <a:r>
              <a:rPr lang="en-US" sz="1800" b="1" dirty="0" smtClean="0">
                <a:solidFill>
                  <a:srgbClr val="FFCC00"/>
                </a:solidFill>
              </a:rPr>
              <a:t> Grade,</a:t>
            </a:r>
            <a:r>
              <a:rPr lang="en-US" sz="1800" b="1" dirty="0" smtClean="0">
                <a:solidFill>
                  <a:srgbClr val="FFCC00"/>
                </a:solidFill>
              </a:rPr>
              <a:t> and Race/Ethnicity,</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*During the 30 days before the survey</a:t>
            </a:r>
          </a:p>
          <a:p>
            <a:r>
              <a:rPr lang="en-US" sz="900" b="1" baseline="50000" dirty="0">
                <a:solidFill>
                  <a:srgbClr val="FFCC00"/>
                </a:solidFill>
              </a:rPr>
              <a:t>†</a:t>
            </a:r>
            <a:r>
              <a:rPr lang="en-US" sz="1100" dirty="0" smtClean="0">
                <a:solidFill>
                  <a:srgbClr val="FFCC00"/>
                </a:solidFill>
              </a:rPr>
              <a:t>M &gt; F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YRBS, 2015 - QN98</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dc.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Have Had a Revealing Photo of Themselves Sent to Others Without Their Permission,* by Sex,</a:t>
            </a:r>
            <a:r>
              <a:rPr lang="en-US" sz="1800" b="1" dirty="0" smtClean="0">
                <a:solidFill>
                  <a:srgbClr val="FFCC00"/>
                </a:solidFill>
              </a:rPr>
              <a:t> Grade,</a:t>
            </a:r>
            <a:r>
              <a:rPr lang="en-US" sz="1800" b="1" dirty="0" smtClean="0">
                <a:solidFill>
                  <a:srgbClr val="FFCC00"/>
                </a:solidFill>
              </a:rPr>
              <a:t> and Race/Ethnicity,</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*During the 30 days before the survey</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YRBS, 2015 - QN99</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dd.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Did Something to Purposely Hurt Themselves Without Wanting to Die,* by Sex,</a:t>
            </a:r>
            <a:r>
              <a:rPr lang="en-US" sz="1700" b="1" baseline="40000" dirty="0">
                <a:solidFill>
                  <a:srgbClr val="FFCC00"/>
                </a:solidFill>
              </a:rPr>
              <a:t>†</a:t>
            </a:r>
            <a:r>
              <a:rPr lang="en-US" sz="1800" b="1" dirty="0" smtClean="0">
                <a:solidFill>
                  <a:srgbClr val="FFCC00"/>
                </a:solidFill>
              </a:rPr>
              <a:t> Grade,</a:t>
            </a:r>
            <a:r>
              <a:rPr lang="en-US" sz="1700" b="1" baseline="40000" dirty="0">
                <a:solidFill>
                  <a:srgbClr val="FFCC00"/>
                </a:solidFill>
              </a:rPr>
              <a:t>†</a:t>
            </a:r>
            <a:r>
              <a:rPr lang="en-US" sz="1800" b="1" dirty="0" smtClean="0">
                <a:solidFill>
                  <a:srgbClr val="FFCC00"/>
                </a:solidFill>
              </a:rPr>
              <a:t> and Race/Ethnicity,</a:t>
            </a:r>
            <a:r>
              <a:rPr lang="en-US" sz="1700" b="1" baseline="40000" dirty="0">
                <a:solidFill>
                  <a:srgbClr val="FFCC00"/>
                </a:solidFill>
              </a:rPr>
              <a:t>†</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*Such as cutting, scraping, or burning themselves on purpose during the 12 months before the survey</a:t>
            </a:r>
          </a:p>
          <a:p>
            <a:r>
              <a:rPr lang="en-US" sz="900" b="1" baseline="50000" dirty="0">
                <a:solidFill>
                  <a:srgbClr val="FFCC00"/>
                </a:solidFill>
              </a:rPr>
              <a:t>†</a:t>
            </a:r>
            <a:r>
              <a:rPr lang="en-US" sz="1100" dirty="0" smtClean="0">
                <a:solidFill>
                  <a:srgbClr val="FFCC00"/>
                </a:solidFill>
              </a:rPr>
              <a:t>F &gt; M; 9th &gt; 12th, 10th &gt; 12th, 11th &gt; 12th; H &gt; B, W &gt; B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YRBS, 2015 - QN100</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de.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Did Something to Purposely Hurt Themselves Without Wanting to Die,* 2005-2015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*Such as cutting, scraping, or burning themselves on purpose during the 12 months before the survey</a:t>
            </a:r>
          </a:p>
          <a:p>
            <a:r>
              <a:rPr lang="en-US" sz="900" b="1" baseline="50000" dirty="0">
                <a:solidFill>
                  <a:srgbClr val="FFCC00"/>
                </a:solidFill>
              </a:rPr>
              <a:t>†</a:t>
            </a:r>
            <a:r>
              <a:rPr lang="en-US" sz="1100" dirty="0" smtClean="0">
                <a:solidFill>
                  <a:srgbClr val="FFCC00"/>
                </a:solidFill>
              </a:rPr>
              <a:t>No change 2005-2015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p:txBody>
      </p:sp>
      <p:sp>
        <p:nvSpPr>
          <p:cNvPr id="8" name="TrendFooter1"/>
          <p:cNvSpPr txBox="1"/>
          <p:nvPr/>
        </p:nvSpPr>
        <p:spPr>
          <a:xfrm>
            <a:off x="1752600" y="6493566"/>
            <a:ext cx="7116417" cy="338554"/>
          </a:xfrm>
          <a:prstGeom prst="rect">
            <a:avLst/>
          </a:prstGeom>
          <a:noFill/>
        </p:spPr>
        <p:txBody>
          <a:bodyPr wrap="square" rtlCol="0">
            <a:spAutoFit/>
          </a:bodyPr>
          <a:lstStyle/>
          <a:p>
            <a:pPr algn="r"/>
            <a:r>
              <a:rPr lang="en-US" sz="1600" i="1" dirty="0" smtClean="0"/>
              <a:t>Delaware - YRBS, 2005-2015 - QN100</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df.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Pregame, Drinking Before Going out to a Social or Sports Event Where There May Be More Drinking,* by Sex,</a:t>
            </a:r>
            <a:r>
              <a:rPr lang="en-US" sz="1800" b="1" dirty="0" smtClean="0">
                <a:solidFill>
                  <a:srgbClr val="FFCC00"/>
                </a:solidFill>
              </a:rPr>
              <a:t> Grade,</a:t>
            </a:r>
            <a:r>
              <a:rPr lang="en-US" sz="1700" b="1" baseline="40000" dirty="0">
                <a:solidFill>
                  <a:srgbClr val="FFCC00"/>
                </a:solidFill>
              </a:rPr>
              <a:t>†</a:t>
            </a:r>
            <a:r>
              <a:rPr lang="en-US" sz="1800" b="1" dirty="0" smtClean="0">
                <a:solidFill>
                  <a:srgbClr val="FFCC00"/>
                </a:solidFill>
              </a:rPr>
              <a:t> and Race/Ethnicity,</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*Among students who drink alcohol</a:t>
            </a:r>
          </a:p>
          <a:p>
            <a:r>
              <a:rPr lang="en-US" sz="900" b="1" baseline="50000" dirty="0">
                <a:solidFill>
                  <a:srgbClr val="FFCC00"/>
                </a:solidFill>
              </a:rPr>
              <a:t>†</a:t>
            </a:r>
            <a:r>
              <a:rPr lang="en-US" sz="1100" dirty="0" smtClean="0">
                <a:solidFill>
                  <a:srgbClr val="FFCC00"/>
                </a:solidFill>
              </a:rPr>
              <a:t>11th &gt; 9th, 11th &gt; 10th, 12th &gt; 9th, 12th &gt; 10th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YRBS, 2015 - QN101</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e.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Carried a Weapon,* 1999-2015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*Such as a gun, knife, or club on at least 1 day during the 30 days before the survey</a:t>
            </a:r>
          </a:p>
          <a:p>
            <a:r>
              <a:rPr lang="en-US" sz="900" b="1" baseline="50000" dirty="0">
                <a:solidFill>
                  <a:srgbClr val="FFCC00"/>
                </a:solidFill>
              </a:rPr>
              <a:t>†</a:t>
            </a:r>
            <a:r>
              <a:rPr lang="en-US" sz="1100" dirty="0" smtClean="0">
                <a:solidFill>
                  <a:srgbClr val="FFCC00"/>
                </a:solidFill>
              </a:rPr>
              <a:t>Decreased 1999-2015, increased 1999-2009, decreased 2009-2015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smtClean="0">
                <a:solidFill>
                  <a:srgbClr val="FFCC00"/>
                </a:solidFill>
              </a:rPr>
              <a:t>Note: This graph contains weighted results.</a:t>
            </a:r>
          </a:p>
        </p:txBody>
      </p:sp>
      <p:sp>
        <p:nvSpPr>
          <p:cNvPr id="8" name="TrendFooter1"/>
          <p:cNvSpPr txBox="1"/>
          <p:nvPr/>
        </p:nvSpPr>
        <p:spPr>
          <a:xfrm>
            <a:off x="1752600" y="6493566"/>
            <a:ext cx="7116417" cy="338554"/>
          </a:xfrm>
          <a:prstGeom prst="rect">
            <a:avLst/>
          </a:prstGeom>
          <a:noFill/>
        </p:spPr>
        <p:txBody>
          <a:bodyPr wrap="square" rtlCol="0">
            <a:spAutoFit/>
          </a:bodyPr>
          <a:lstStyle/>
          <a:p>
            <a:pPr algn="r"/>
            <a:r>
              <a:rPr lang="en-US" sz="1600" i="1" dirty="0" smtClean="0"/>
              <a:t>Delaware - YRBS, 1999-2015 - QN13</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e0.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Currently Took a Prescription Drug Without a Doctor's Prescription,* by Sex,</a:t>
            </a:r>
            <a:r>
              <a:rPr lang="en-US" sz="1800" b="1" dirty="0" smtClean="0">
                <a:solidFill>
                  <a:srgbClr val="FFCC00"/>
                </a:solidFill>
              </a:rPr>
              <a:t> Grade,</a:t>
            </a:r>
            <a:r>
              <a:rPr lang="en-US" sz="1800" b="1" dirty="0" smtClean="0">
                <a:solidFill>
                  <a:srgbClr val="FFCC00"/>
                </a:solidFill>
              </a:rPr>
              <a:t> and Race/Ethnicity,</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*Such as OxyContin, Percocet, Vicodin, codeine, Adderall, Ritalin, or Xanax, one or more times during the 30 days before the survey</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YRBS, 2015 - QN102</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e1.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Have Offered, Sold, or Given Anyone an Illegal Drug on School Property,* by Sex,</a:t>
            </a:r>
            <a:r>
              <a:rPr lang="en-US" sz="1700" b="1" baseline="40000" dirty="0">
                <a:solidFill>
                  <a:srgbClr val="FFCC00"/>
                </a:solidFill>
              </a:rPr>
              <a:t>†</a:t>
            </a:r>
            <a:r>
              <a:rPr lang="en-US" sz="1800" b="1" dirty="0" smtClean="0">
                <a:solidFill>
                  <a:srgbClr val="FFCC00"/>
                </a:solidFill>
              </a:rPr>
              <a:t> Grade,</a:t>
            </a:r>
            <a:r>
              <a:rPr lang="en-US" sz="1800" b="1" dirty="0" smtClean="0">
                <a:solidFill>
                  <a:srgbClr val="FFCC00"/>
                </a:solidFill>
              </a:rPr>
              <a:t> and Race/Ethnicity,</a:t>
            </a:r>
            <a:r>
              <a:rPr lang="en-US" sz="1700" b="1" baseline="40000" dirty="0">
                <a:solidFill>
                  <a:srgbClr val="FFCC00"/>
                </a:solidFill>
              </a:rPr>
              <a:t>†</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*During the 12 months before the survey</a:t>
            </a:r>
          </a:p>
          <a:p>
            <a:r>
              <a:rPr lang="en-US" sz="900" b="1" baseline="50000" dirty="0">
                <a:solidFill>
                  <a:srgbClr val="FFCC00"/>
                </a:solidFill>
              </a:rPr>
              <a:t>†</a:t>
            </a:r>
            <a:r>
              <a:rPr lang="en-US" sz="1100" dirty="0" smtClean="0">
                <a:solidFill>
                  <a:srgbClr val="FFCC00"/>
                </a:solidFill>
              </a:rPr>
              <a:t>M &gt; F; H &gt; W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YRBS, 2015 - QN103</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e2.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Have Offered, Sold, or Given Anyone an Illegal Drug on School Property,* 2007-2015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*During the 12 months before the survey</a:t>
            </a:r>
          </a:p>
          <a:p>
            <a:r>
              <a:rPr lang="en-US" sz="900" b="1" baseline="50000" dirty="0">
                <a:solidFill>
                  <a:srgbClr val="FFCC00"/>
                </a:solidFill>
              </a:rPr>
              <a:t>†</a:t>
            </a:r>
            <a:r>
              <a:rPr lang="en-US" sz="1100" dirty="0" smtClean="0">
                <a:solidFill>
                  <a:srgbClr val="FFCC00"/>
                </a:solidFill>
              </a:rPr>
              <a:t>Decreased 2007-2015 [Based on linear trend analyses using logistic regression models controlling for sex, race/ethnicity, and grade (p &lt; 0.05).]</a:t>
            </a:r>
          </a:p>
        </p:txBody>
      </p:sp>
      <p:sp>
        <p:nvSpPr>
          <p:cNvPr id="8" name="TrendFooter1"/>
          <p:cNvSpPr txBox="1"/>
          <p:nvPr/>
        </p:nvSpPr>
        <p:spPr>
          <a:xfrm>
            <a:off x="1752600" y="6493566"/>
            <a:ext cx="7116417" cy="338554"/>
          </a:xfrm>
          <a:prstGeom prst="rect">
            <a:avLst/>
          </a:prstGeom>
          <a:noFill/>
        </p:spPr>
        <p:txBody>
          <a:bodyPr wrap="square" rtlCol="0">
            <a:spAutoFit/>
          </a:bodyPr>
          <a:lstStyle/>
          <a:p>
            <a:pPr algn="r"/>
            <a:r>
              <a:rPr lang="en-US" sz="1600" i="1" dirty="0" smtClean="0"/>
              <a:t>Delaware - YRBS, 2007-2015 - QN103</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e3.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Have Been Pregnant or Gotten Someone Pregnant,* by Sex,</a:t>
            </a:r>
            <a:r>
              <a:rPr lang="en-US" sz="1800" b="1" dirty="0" smtClean="0">
                <a:solidFill>
                  <a:srgbClr val="FFCC00"/>
                </a:solidFill>
              </a:rPr>
              <a:t> Grade,</a:t>
            </a:r>
            <a:r>
              <a:rPr lang="en-US" sz="1700" b="1" baseline="40000" dirty="0">
                <a:solidFill>
                  <a:srgbClr val="FFCC00"/>
                </a:solidFill>
              </a:rPr>
              <a:t>†</a:t>
            </a:r>
            <a:r>
              <a:rPr lang="en-US" sz="1800" b="1" dirty="0" smtClean="0">
                <a:solidFill>
                  <a:srgbClr val="FFCC00"/>
                </a:solidFill>
              </a:rPr>
              <a:t> and Race/Ethnicity,</a:t>
            </a:r>
            <a:r>
              <a:rPr lang="en-US" sz="1700" b="1" baseline="40000" dirty="0">
                <a:solidFill>
                  <a:srgbClr val="FFCC00"/>
                </a:solidFill>
              </a:rPr>
              <a:t>†</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*One or more times</a:t>
            </a:r>
          </a:p>
          <a:p>
            <a:r>
              <a:rPr lang="en-US" sz="900" b="1" baseline="50000" dirty="0">
                <a:solidFill>
                  <a:srgbClr val="FFCC00"/>
                </a:solidFill>
              </a:rPr>
              <a:t>†</a:t>
            </a:r>
            <a:r>
              <a:rPr lang="en-US" sz="1100" dirty="0" smtClean="0">
                <a:solidFill>
                  <a:srgbClr val="FFCC00"/>
                </a:solidFill>
              </a:rPr>
              <a:t>12th &gt; 9th, 12th &gt; 10th, 12th &gt; 11th; B &gt; W, H &gt; W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YRBS, 2015 - QN104</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e4.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Have Been Pregnant or Gotten Someone Pregnant,* 1999-2015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*One or more times</a:t>
            </a:r>
          </a:p>
          <a:p>
            <a:r>
              <a:rPr lang="en-US" sz="900" b="1" baseline="50000" dirty="0">
                <a:solidFill>
                  <a:srgbClr val="FFCC00"/>
                </a:solidFill>
              </a:rPr>
              <a:t>†</a:t>
            </a:r>
            <a:r>
              <a:rPr lang="en-US" sz="1100" dirty="0" smtClean="0">
                <a:solidFill>
                  <a:srgbClr val="FFCC00"/>
                </a:solidFill>
              </a:rPr>
              <a:t>Decreased 1999-2015, no change 1999-2011, decreased 2011-2015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p:txBody>
      </p:sp>
      <p:sp>
        <p:nvSpPr>
          <p:cNvPr id="8" name="TrendFooter1"/>
          <p:cNvSpPr txBox="1"/>
          <p:nvPr/>
        </p:nvSpPr>
        <p:spPr>
          <a:xfrm>
            <a:off x="1752600" y="6493566"/>
            <a:ext cx="7116417" cy="338554"/>
          </a:xfrm>
          <a:prstGeom prst="rect">
            <a:avLst/>
          </a:prstGeom>
          <a:noFill/>
        </p:spPr>
        <p:txBody>
          <a:bodyPr wrap="square" rtlCol="0">
            <a:spAutoFit/>
          </a:bodyPr>
          <a:lstStyle/>
          <a:p>
            <a:pPr algn="r"/>
            <a:r>
              <a:rPr lang="en-US" sz="1600" i="1" dirty="0" smtClean="0"/>
              <a:t>Delaware - YRBS, 1999-2015 - QN104</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e5.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Have Been Told by a Doctor or Nurse That They Had a Sexually Transmitted Disease (STD), by Sex,</a:t>
            </a:r>
            <a:r>
              <a:rPr lang="en-US" sz="1800" b="1" dirty="0" smtClean="0">
                <a:solidFill>
                  <a:srgbClr val="FFCC00"/>
                </a:solidFill>
              </a:rPr>
              <a:t> Grade,</a:t>
            </a:r>
            <a:r>
              <a:rPr lang="en-US" sz="1800" b="1" dirty="0" smtClean="0">
                <a:solidFill>
                  <a:srgbClr val="FFCC00"/>
                </a:solidFill>
              </a:rPr>
              <a:t> and Race/Ethnicity,</a:t>
            </a:r>
            <a:r>
              <a:rPr lang="en-US" sz="1800" b="1" dirty="0" smtClean="0">
                <a:solidFill>
                  <a:srgbClr val="FFCC00"/>
                </a:solidFill>
              </a:rPr>
              <a:t>*</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
            </a:r>
          </a:p>
          <a:p>
            <a:r>
              <a:rPr lang="en-US" sz="900" b="1" baseline="50000" dirty="0">
                <a:solidFill>
                  <a:srgbClr val="FFCC00"/>
                </a:solidFill>
              </a:rPr>
              <a:t>*</a:t>
            </a:r>
            <a:r>
              <a:rPr lang="en-US" sz="1100" dirty="0" smtClean="0">
                <a:solidFill>
                  <a:srgbClr val="FFCC00"/>
                </a:solidFill>
              </a:rPr>
              <a:t>B &gt; W, H &gt; W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YRBS, 2015 - QN105</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e6.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Have Been Told by a Doctor or Nurse That They Had a Sexually Transmitted Disease (STD), 2007-2015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
            </a:r>
          </a:p>
          <a:p>
            <a:r>
              <a:rPr lang="en-US" sz="900" b="1" baseline="50000" dirty="0">
                <a:solidFill>
                  <a:srgbClr val="FFCC00"/>
                </a:solidFill>
              </a:rPr>
              <a:t>*</a:t>
            </a:r>
            <a:r>
              <a:rPr lang="en-US" sz="1100" dirty="0" smtClean="0">
                <a:solidFill>
                  <a:srgbClr val="FFCC00"/>
                </a:solidFill>
              </a:rPr>
              <a:t>Decreased 2007-2015 [Based on linear trend analyses using logistic regression models controlling for sex, race/ethnicity, and grade (p &lt; 0.05).]</a:t>
            </a:r>
          </a:p>
        </p:txBody>
      </p:sp>
      <p:sp>
        <p:nvSpPr>
          <p:cNvPr id="8" name="TrendFooter1"/>
          <p:cNvSpPr txBox="1"/>
          <p:nvPr/>
        </p:nvSpPr>
        <p:spPr>
          <a:xfrm>
            <a:off x="1752600" y="6493566"/>
            <a:ext cx="7116417" cy="338554"/>
          </a:xfrm>
          <a:prstGeom prst="rect">
            <a:avLst/>
          </a:prstGeom>
          <a:noFill/>
        </p:spPr>
        <p:txBody>
          <a:bodyPr wrap="square" rtlCol="0">
            <a:spAutoFit/>
          </a:bodyPr>
          <a:lstStyle/>
          <a:p>
            <a:pPr algn="r"/>
            <a:r>
              <a:rPr lang="en-US" sz="1600" i="1" dirty="0" smtClean="0"/>
              <a:t>Delaware - YRBS, 2007-2015 - QN105</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e7.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Ever Given or Received Oral Sex, by Sex,</a:t>
            </a:r>
            <a:r>
              <a:rPr lang="en-US" sz="1800" b="1" dirty="0" smtClean="0">
                <a:solidFill>
                  <a:srgbClr val="FFCC00"/>
                </a:solidFill>
              </a:rPr>
              <a:t>*</a:t>
            </a:r>
            <a:r>
              <a:rPr lang="en-US" sz="1800" b="1" dirty="0" smtClean="0">
                <a:solidFill>
                  <a:srgbClr val="FFCC00"/>
                </a:solidFill>
              </a:rPr>
              <a:t> Grade,</a:t>
            </a:r>
            <a:r>
              <a:rPr lang="en-US" sz="1800" b="1" dirty="0" smtClean="0">
                <a:solidFill>
                  <a:srgbClr val="FFCC00"/>
                </a:solidFill>
              </a:rPr>
              <a:t>*</a:t>
            </a:r>
            <a:r>
              <a:rPr lang="en-US" sz="1800" b="1" dirty="0" smtClean="0">
                <a:solidFill>
                  <a:srgbClr val="FFCC00"/>
                </a:solidFill>
              </a:rPr>
              <a:t> and Race/Ethnicity,</a:t>
            </a:r>
            <a:r>
              <a:rPr lang="en-US" sz="1800" b="1" dirty="0" smtClean="0">
                <a:solidFill>
                  <a:srgbClr val="FFCC00"/>
                </a:solidFill>
              </a:rPr>
              <a:t>*</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
            </a:r>
          </a:p>
          <a:p>
            <a:r>
              <a:rPr lang="en-US" sz="900" b="1" baseline="50000" dirty="0">
                <a:solidFill>
                  <a:srgbClr val="FFCC00"/>
                </a:solidFill>
              </a:rPr>
              <a:t>*</a:t>
            </a:r>
            <a:r>
              <a:rPr lang="en-US" sz="1100" dirty="0" smtClean="0">
                <a:solidFill>
                  <a:srgbClr val="FFCC00"/>
                </a:solidFill>
              </a:rPr>
              <a:t>M &gt; F; 10th &gt; 9th, 11th &gt; 9th, 11th &gt; 10th, 12th &gt; 9th, 12th &gt; 10th; B &gt; W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YRBS, 2015 - QN106</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e8.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Ever Given or Received Oral Sex, 2005-2015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
            </a:r>
          </a:p>
          <a:p>
            <a:r>
              <a:rPr lang="en-US" sz="900" b="1" baseline="50000" dirty="0">
                <a:solidFill>
                  <a:srgbClr val="FFCC00"/>
                </a:solidFill>
              </a:rPr>
              <a:t>*</a:t>
            </a:r>
            <a:r>
              <a:rPr lang="en-US" sz="1100" dirty="0" smtClean="0">
                <a:solidFill>
                  <a:srgbClr val="FFCC00"/>
                </a:solidFill>
              </a:rPr>
              <a:t>Decreased 2005-2015, no change 2005-2011, decreased 2011-2015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p:txBody>
      </p:sp>
      <p:sp>
        <p:nvSpPr>
          <p:cNvPr id="8" name="TrendFooter1"/>
          <p:cNvSpPr txBox="1"/>
          <p:nvPr/>
        </p:nvSpPr>
        <p:spPr>
          <a:xfrm>
            <a:off x="1752600" y="6493566"/>
            <a:ext cx="7116417" cy="338554"/>
          </a:xfrm>
          <a:prstGeom prst="rect">
            <a:avLst/>
          </a:prstGeom>
          <a:noFill/>
        </p:spPr>
        <p:txBody>
          <a:bodyPr wrap="square" rtlCol="0">
            <a:spAutoFit/>
          </a:bodyPr>
          <a:lstStyle/>
          <a:p>
            <a:pPr algn="r"/>
            <a:r>
              <a:rPr lang="en-US" sz="1600" i="1" dirty="0" smtClean="0"/>
              <a:t>Delaware - YRBS, 2005-2015 - QN106</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e9.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Did Not Drink a Bottle or Glass of Plain Water,* by Sex,</a:t>
            </a:r>
            <a:r>
              <a:rPr lang="en-US" sz="1800" b="1" dirty="0" smtClean="0">
                <a:solidFill>
                  <a:srgbClr val="FFCC00"/>
                </a:solidFill>
              </a:rPr>
              <a:t> Grade,</a:t>
            </a:r>
            <a:r>
              <a:rPr lang="en-US" sz="1700" b="1" baseline="40000" dirty="0">
                <a:solidFill>
                  <a:srgbClr val="FFCC00"/>
                </a:solidFill>
              </a:rPr>
              <a:t>†</a:t>
            </a:r>
            <a:r>
              <a:rPr lang="en-US" sz="1800" b="1" dirty="0" smtClean="0">
                <a:solidFill>
                  <a:srgbClr val="FFCC00"/>
                </a:solidFill>
              </a:rPr>
              <a:t> and Race/Ethnicity,</a:t>
            </a:r>
            <a:r>
              <a:rPr lang="en-US" sz="1700" b="1" baseline="40000" dirty="0">
                <a:solidFill>
                  <a:srgbClr val="FFCC00"/>
                </a:solidFill>
              </a:rPr>
              <a:t>†</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*Including tap, bottled, and unflavored sparkling water, during the 7 days before the survey</a:t>
            </a:r>
          </a:p>
          <a:p>
            <a:r>
              <a:rPr lang="en-US" sz="900" b="1" baseline="50000" dirty="0">
                <a:solidFill>
                  <a:srgbClr val="FFCC00"/>
                </a:solidFill>
              </a:rPr>
              <a:t>†</a:t>
            </a:r>
            <a:r>
              <a:rPr lang="en-US" sz="1100" dirty="0" smtClean="0">
                <a:solidFill>
                  <a:srgbClr val="FFCC00"/>
                </a:solidFill>
              </a:rPr>
              <a:t>9th &gt; 11th; B &gt; W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YRBS, 2015 - QN107</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ea.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Drank a Caffeinated Drink,* by Sex,</a:t>
            </a:r>
            <a:r>
              <a:rPr lang="en-US" sz="1700" b="1" baseline="40000" dirty="0">
                <a:solidFill>
                  <a:srgbClr val="FFCC00"/>
                </a:solidFill>
              </a:rPr>
              <a:t>†</a:t>
            </a:r>
            <a:r>
              <a:rPr lang="en-US" sz="1800" b="1" dirty="0" smtClean="0">
                <a:solidFill>
                  <a:srgbClr val="FFCC00"/>
                </a:solidFill>
              </a:rPr>
              <a:t> Grade,</a:t>
            </a:r>
            <a:r>
              <a:rPr lang="en-US" sz="1700" b="1" baseline="40000" dirty="0">
                <a:solidFill>
                  <a:srgbClr val="FFCC00"/>
                </a:solidFill>
              </a:rPr>
              <a:t>†</a:t>
            </a:r>
            <a:r>
              <a:rPr lang="en-US" sz="1800" b="1" dirty="0" smtClean="0">
                <a:solidFill>
                  <a:srgbClr val="FFCC00"/>
                </a:solidFill>
              </a:rPr>
              <a:t> and Race/Ethnicity,</a:t>
            </a:r>
            <a:r>
              <a:rPr lang="en-US" sz="1700" b="1" baseline="40000" dirty="0">
                <a:solidFill>
                  <a:srgbClr val="FFCC00"/>
                </a:solidFill>
              </a:rPr>
              <a:t>†</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*Such as coffee, tea, sodas, power drinks, energy drinks or other drinks, one or more times per day during the 7 days before the survey</a:t>
            </a:r>
          </a:p>
          <a:p>
            <a:r>
              <a:rPr lang="en-US" sz="900" b="1" baseline="50000" dirty="0">
                <a:solidFill>
                  <a:srgbClr val="FFCC00"/>
                </a:solidFill>
              </a:rPr>
              <a:t>†</a:t>
            </a:r>
            <a:r>
              <a:rPr lang="en-US" sz="1100" dirty="0" smtClean="0">
                <a:solidFill>
                  <a:srgbClr val="FFCC00"/>
                </a:solidFill>
              </a:rPr>
              <a:t>M &gt; F; 12th &gt; 9th; H &gt; B, W &gt; B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YRBS, 2015 - QN108</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eb.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Play Violent Video Games 2 or More Hours Per Week,* by Sex,</a:t>
            </a:r>
            <a:r>
              <a:rPr lang="en-US" sz="1700" b="1" baseline="40000" dirty="0">
                <a:solidFill>
                  <a:srgbClr val="FFCC00"/>
                </a:solidFill>
              </a:rPr>
              <a:t>†</a:t>
            </a:r>
            <a:r>
              <a:rPr lang="en-US" sz="1800" b="1" dirty="0" smtClean="0">
                <a:solidFill>
                  <a:srgbClr val="FFCC00"/>
                </a:solidFill>
              </a:rPr>
              <a:t> Grade,</a:t>
            </a:r>
            <a:r>
              <a:rPr lang="en-US" sz="1700" b="1" baseline="40000" dirty="0">
                <a:solidFill>
                  <a:srgbClr val="FFCC00"/>
                </a:solidFill>
              </a:rPr>
              <a:t>†</a:t>
            </a:r>
            <a:r>
              <a:rPr lang="en-US" sz="1800" b="1" dirty="0" smtClean="0">
                <a:solidFill>
                  <a:srgbClr val="FFCC00"/>
                </a:solidFill>
              </a:rPr>
              <a:t> and Race/Ethnicity,</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*Games that are rated M</a:t>
            </a:r>
          </a:p>
          <a:p>
            <a:r>
              <a:rPr lang="en-US" sz="900" b="1" baseline="50000" dirty="0">
                <a:solidFill>
                  <a:srgbClr val="FFCC00"/>
                </a:solidFill>
              </a:rPr>
              <a:t>†</a:t>
            </a:r>
            <a:r>
              <a:rPr lang="en-US" sz="1100" dirty="0" smtClean="0">
                <a:solidFill>
                  <a:srgbClr val="FFCC00"/>
                </a:solidFill>
              </a:rPr>
              <a:t>M &gt; F; 9th &gt; 11th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YRBS, 2015 - QN109</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ec.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Would Know Where to Have an HIV Test If They Wanted One, by Sex,</a:t>
            </a:r>
            <a:r>
              <a:rPr lang="en-US" sz="1800" b="1" dirty="0" smtClean="0">
                <a:solidFill>
                  <a:srgbClr val="FFCC00"/>
                </a:solidFill>
              </a:rPr>
              <a:t>*</a:t>
            </a:r>
            <a:r>
              <a:rPr lang="en-US" sz="1800" b="1" dirty="0" smtClean="0">
                <a:solidFill>
                  <a:srgbClr val="FFCC00"/>
                </a:solidFill>
              </a:rPr>
              <a:t> Grade,</a:t>
            </a:r>
            <a:r>
              <a:rPr lang="en-US" sz="1800" b="1" dirty="0" smtClean="0">
                <a:solidFill>
                  <a:srgbClr val="FFCC00"/>
                </a:solidFill>
              </a:rPr>
              <a:t>*</a:t>
            </a:r>
            <a:r>
              <a:rPr lang="en-US" sz="1800" b="1" dirty="0" smtClean="0">
                <a:solidFill>
                  <a:srgbClr val="FFCC00"/>
                </a:solidFill>
              </a:rPr>
              <a:t> and Race/Ethnicity,</a:t>
            </a:r>
            <a:r>
              <a:rPr lang="en-US" sz="1800" b="1" dirty="0" smtClean="0">
                <a:solidFill>
                  <a:srgbClr val="FFCC00"/>
                </a:solidFill>
              </a:rPr>
              <a:t>*</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
            </a:r>
          </a:p>
          <a:p>
            <a:r>
              <a:rPr lang="en-US" sz="900" b="1" baseline="50000" dirty="0">
                <a:solidFill>
                  <a:srgbClr val="FFCC00"/>
                </a:solidFill>
              </a:rPr>
              <a:t>*</a:t>
            </a:r>
            <a:r>
              <a:rPr lang="en-US" sz="1100" dirty="0" smtClean="0">
                <a:solidFill>
                  <a:srgbClr val="FFCC00"/>
                </a:solidFill>
              </a:rPr>
              <a:t>F &gt; M; 11th &gt; 9th, 12th &gt; 9th, 12th &gt; 10th; B &gt; H, B &gt; W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YRBS, 2015 - QN110</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ed.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Would Know Where to Have an HIV Test If They Wanted One, 2007-2015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
            </a:r>
          </a:p>
          <a:p>
            <a:r>
              <a:rPr lang="en-US" sz="900" b="1" baseline="50000" dirty="0">
                <a:solidFill>
                  <a:srgbClr val="FFCC00"/>
                </a:solidFill>
              </a:rPr>
              <a:t>*</a:t>
            </a:r>
            <a:r>
              <a:rPr lang="en-US" sz="1100" dirty="0" smtClean="0">
                <a:solidFill>
                  <a:srgbClr val="FFCC00"/>
                </a:solidFill>
              </a:rPr>
              <a:t>Decreased 2007-2015 [Based on linear trend analyses using logistic regression models controlling for sex, race/ethnicity, and grade (p &lt; 0.05).]</a:t>
            </a:r>
          </a:p>
        </p:txBody>
      </p:sp>
      <p:sp>
        <p:nvSpPr>
          <p:cNvPr id="8" name="TrendFooter1"/>
          <p:cNvSpPr txBox="1"/>
          <p:nvPr/>
        </p:nvSpPr>
        <p:spPr>
          <a:xfrm>
            <a:off x="1752600" y="6493566"/>
            <a:ext cx="7116417" cy="338554"/>
          </a:xfrm>
          <a:prstGeom prst="rect">
            <a:avLst/>
          </a:prstGeom>
          <a:noFill/>
        </p:spPr>
        <p:txBody>
          <a:bodyPr wrap="square" rtlCol="0">
            <a:spAutoFit/>
          </a:bodyPr>
          <a:lstStyle/>
          <a:p>
            <a:pPr algn="r"/>
            <a:r>
              <a:rPr lang="en-US" sz="1600" i="1" dirty="0" smtClean="0"/>
              <a:t>Delaware - YRBS, 2007-2015 - QN110</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ee.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Take Medication for Asthma,* by Sex,</a:t>
            </a:r>
            <a:r>
              <a:rPr lang="en-US" sz="1700" b="1" baseline="40000" dirty="0">
                <a:solidFill>
                  <a:srgbClr val="FFCC00"/>
                </a:solidFill>
              </a:rPr>
              <a:t>†</a:t>
            </a:r>
            <a:r>
              <a:rPr lang="en-US" sz="1800" b="1" dirty="0" smtClean="0">
                <a:solidFill>
                  <a:srgbClr val="FFCC00"/>
                </a:solidFill>
              </a:rPr>
              <a:t> Grade,</a:t>
            </a:r>
            <a:r>
              <a:rPr lang="en-US" sz="1800" b="1" dirty="0" smtClean="0">
                <a:solidFill>
                  <a:srgbClr val="FFCC00"/>
                </a:solidFill>
              </a:rPr>
              <a:t> and Race/Ethnicity,</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*Take regular medication, emergency medication or both, among students who have had asthma</a:t>
            </a:r>
          </a:p>
          <a:p>
            <a:r>
              <a:rPr lang="en-US" sz="900" b="1" baseline="50000" dirty="0">
                <a:solidFill>
                  <a:srgbClr val="FFCC00"/>
                </a:solidFill>
              </a:rPr>
              <a:t>†</a:t>
            </a:r>
            <a:r>
              <a:rPr lang="en-US" sz="1100" dirty="0" smtClean="0">
                <a:solidFill>
                  <a:srgbClr val="FFCC00"/>
                </a:solidFill>
              </a:rPr>
              <a:t>F &gt; M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Missing bar indicates fewer than 100 students in this subgroup.</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YRBS, 2015 - QN111</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ef.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Strongly Agree or Agree That Their Parents or Other Adults in Their Family Have Clear Rules and Consequences for Their Behavior, by Sex,</a:t>
            </a:r>
            <a:r>
              <a:rPr lang="en-US" sz="1800" b="1" dirty="0" smtClean="0">
                <a:solidFill>
                  <a:srgbClr val="FFCC00"/>
                </a:solidFill>
              </a:rPr>
              <a:t> Grade,</a:t>
            </a:r>
            <a:r>
              <a:rPr lang="en-US" sz="1800" b="1" dirty="0" smtClean="0">
                <a:solidFill>
                  <a:srgbClr val="FFCC00"/>
                </a:solidFill>
              </a:rPr>
              <a:t>*</a:t>
            </a:r>
            <a:r>
              <a:rPr lang="en-US" sz="1800" b="1" dirty="0" smtClean="0">
                <a:solidFill>
                  <a:srgbClr val="FFCC00"/>
                </a:solidFill>
              </a:rPr>
              <a:t> and Race/Ethnicity,</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
            </a:r>
          </a:p>
          <a:p>
            <a:r>
              <a:rPr lang="en-US" sz="900" b="1" baseline="50000" dirty="0">
                <a:solidFill>
                  <a:srgbClr val="FFCC00"/>
                </a:solidFill>
              </a:rPr>
              <a:t>*</a:t>
            </a:r>
            <a:r>
              <a:rPr lang="en-US" sz="1100" dirty="0" smtClean="0">
                <a:solidFill>
                  <a:srgbClr val="FFCC00"/>
                </a:solidFill>
              </a:rPr>
              <a:t>11th &gt; 10th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YRBS, 2015 - QN112</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f.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Carried a Gun,* by Sex,</a:t>
            </a:r>
            <a:r>
              <a:rPr lang="en-US" sz="1700" b="1" baseline="40000" dirty="0">
                <a:solidFill>
                  <a:srgbClr val="FFCC00"/>
                </a:solidFill>
              </a:rPr>
              <a:t>†</a:t>
            </a:r>
            <a:r>
              <a:rPr lang="en-US" sz="1800" b="1" dirty="0" smtClean="0">
                <a:solidFill>
                  <a:srgbClr val="FFCC00"/>
                </a:solidFill>
              </a:rPr>
              <a:t> Grade,</a:t>
            </a:r>
            <a:r>
              <a:rPr lang="en-US" sz="1700" b="1" baseline="40000" dirty="0">
                <a:solidFill>
                  <a:srgbClr val="FFCC00"/>
                </a:solidFill>
              </a:rPr>
              <a:t>†</a:t>
            </a:r>
            <a:r>
              <a:rPr lang="en-US" sz="1800" b="1" dirty="0" smtClean="0">
                <a:solidFill>
                  <a:srgbClr val="FFCC00"/>
                </a:solidFill>
              </a:rPr>
              <a:t> and Race/Ethnicity,</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*On at least 1 day during the 30 days before the survey</a:t>
            </a:r>
          </a:p>
          <a:p>
            <a:r>
              <a:rPr lang="en-US" sz="900" b="1" baseline="50000" dirty="0">
                <a:solidFill>
                  <a:srgbClr val="FFCC00"/>
                </a:solidFill>
              </a:rPr>
              <a:t>†</a:t>
            </a:r>
            <a:r>
              <a:rPr lang="en-US" sz="1100" dirty="0" smtClean="0">
                <a:solidFill>
                  <a:srgbClr val="FFCC00"/>
                </a:solidFill>
              </a:rPr>
              <a:t>M &gt; F; 9th &gt; 11th, 12th &gt; 11th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YRBS, 2015 - QN14</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f0.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Reported Their Parents or Other Adults in Their Family Have Talked with Them About What They Expect Them to Do or Not Do When It Comes to Sex, by Sex,</a:t>
            </a:r>
            <a:r>
              <a:rPr lang="en-US" sz="1800" b="1" dirty="0" smtClean="0">
                <a:solidFill>
                  <a:srgbClr val="FFCC00"/>
                </a:solidFill>
              </a:rPr>
              <a:t>*</a:t>
            </a:r>
            <a:r>
              <a:rPr lang="en-US" sz="1800" b="1" dirty="0" smtClean="0">
                <a:solidFill>
                  <a:srgbClr val="FFCC00"/>
                </a:solidFill>
              </a:rPr>
              <a:t> Grade,</a:t>
            </a:r>
            <a:r>
              <a:rPr lang="en-US" sz="1800" b="1" dirty="0" smtClean="0">
                <a:solidFill>
                  <a:srgbClr val="FFCC00"/>
                </a:solidFill>
              </a:rPr>
              <a:t> and Race/Ethnicity,</a:t>
            </a:r>
            <a:r>
              <a:rPr lang="en-US" sz="1800" b="1" dirty="0" smtClean="0">
                <a:solidFill>
                  <a:srgbClr val="FFCC00"/>
                </a:solidFill>
              </a:rPr>
              <a:t>*</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
            </a:r>
          </a:p>
          <a:p>
            <a:r>
              <a:rPr lang="en-US" sz="900" b="1" baseline="50000" dirty="0">
                <a:solidFill>
                  <a:srgbClr val="FFCC00"/>
                </a:solidFill>
              </a:rPr>
              <a:t>*</a:t>
            </a:r>
            <a:r>
              <a:rPr lang="en-US" sz="1100" dirty="0" smtClean="0">
                <a:solidFill>
                  <a:srgbClr val="FFCC00"/>
                </a:solidFill>
              </a:rPr>
              <a:t>F &gt; M; B &gt; W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YRBS, 2015 - QN113</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f1.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Reported Their Parents or Other Adults in Their Family Most of the Time or Always Ask Where They Are Going or with Whom They Will Be, by Sex,</a:t>
            </a:r>
            <a:r>
              <a:rPr lang="en-US" sz="1800" b="1" dirty="0" smtClean="0">
                <a:solidFill>
                  <a:srgbClr val="FFCC00"/>
                </a:solidFill>
              </a:rPr>
              <a:t>*</a:t>
            </a:r>
            <a:r>
              <a:rPr lang="en-US" sz="1800" b="1" dirty="0" smtClean="0">
                <a:solidFill>
                  <a:srgbClr val="FFCC00"/>
                </a:solidFill>
              </a:rPr>
              <a:t> Grade,</a:t>
            </a:r>
            <a:r>
              <a:rPr lang="en-US" sz="1800" b="1" dirty="0" smtClean="0">
                <a:solidFill>
                  <a:srgbClr val="FFCC00"/>
                </a:solidFill>
              </a:rPr>
              <a:t>*</a:t>
            </a:r>
            <a:r>
              <a:rPr lang="en-US" sz="1800" b="1" dirty="0" smtClean="0">
                <a:solidFill>
                  <a:srgbClr val="FFCC00"/>
                </a:solidFill>
              </a:rPr>
              <a:t> and Race/Ethnicity,</a:t>
            </a:r>
            <a:r>
              <a:rPr lang="en-US" sz="1800" b="1" dirty="0" smtClean="0">
                <a:solidFill>
                  <a:srgbClr val="FFCC00"/>
                </a:solidFill>
              </a:rPr>
              <a:t>*</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
            </a:r>
          </a:p>
          <a:p>
            <a:r>
              <a:rPr lang="en-US" sz="900" b="1" baseline="50000" dirty="0">
                <a:solidFill>
                  <a:srgbClr val="FFCC00"/>
                </a:solidFill>
              </a:rPr>
              <a:t>*</a:t>
            </a:r>
            <a:r>
              <a:rPr lang="en-US" sz="1100" dirty="0" smtClean="0">
                <a:solidFill>
                  <a:srgbClr val="FFCC00"/>
                </a:solidFill>
              </a:rPr>
              <a:t>F &gt; M; 10th &gt; 9th; W &gt; B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YRBS, 2015 - QN114</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f2.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Think People Moderately or Greatly Risk Harming Themselves Physically or in Other Ways When They Have Five or More Drinks of an Alcoholic Beverage,* by Sex,</a:t>
            </a:r>
            <a:r>
              <a:rPr lang="en-US" sz="1700" b="1" baseline="40000" dirty="0">
                <a:solidFill>
                  <a:srgbClr val="FFCC00"/>
                </a:solidFill>
              </a:rPr>
              <a:t>†</a:t>
            </a:r>
            <a:r>
              <a:rPr lang="en-US" sz="1800" b="1" dirty="0" smtClean="0">
                <a:solidFill>
                  <a:srgbClr val="FFCC00"/>
                </a:solidFill>
              </a:rPr>
              <a:t> Grade,</a:t>
            </a:r>
            <a:r>
              <a:rPr lang="en-US" sz="1800" b="1" dirty="0" smtClean="0">
                <a:solidFill>
                  <a:srgbClr val="FFCC00"/>
                </a:solidFill>
              </a:rPr>
              <a:t> and Race/Ethnicity,</a:t>
            </a:r>
            <a:r>
              <a:rPr lang="en-US" sz="1700" b="1" baseline="40000" dirty="0">
                <a:solidFill>
                  <a:srgbClr val="FFCC00"/>
                </a:solidFill>
              </a:rPr>
              <a:t>†</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*Once or twice a week</a:t>
            </a:r>
          </a:p>
          <a:p>
            <a:r>
              <a:rPr lang="en-US" sz="900" b="1" baseline="50000" dirty="0">
                <a:solidFill>
                  <a:srgbClr val="FFCC00"/>
                </a:solidFill>
              </a:rPr>
              <a:t>†</a:t>
            </a:r>
            <a:r>
              <a:rPr lang="en-US" sz="1100" dirty="0" smtClean="0">
                <a:solidFill>
                  <a:srgbClr val="FFCC00"/>
                </a:solidFill>
              </a:rPr>
              <a:t>F &gt; M; W &gt; H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YRBS, 2015 - QN115</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f3.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Think People Moderately or Greatly Risk Harming Themselves Physically or in Other Ways When They Smoke One or More Packs of Cigarettes Per Day, by Sex,</a:t>
            </a:r>
            <a:r>
              <a:rPr lang="en-US" sz="1800" b="1" dirty="0" smtClean="0">
                <a:solidFill>
                  <a:srgbClr val="FFCC00"/>
                </a:solidFill>
              </a:rPr>
              <a:t> Grade,</a:t>
            </a:r>
            <a:r>
              <a:rPr lang="en-US" sz="1800" b="1" dirty="0" smtClean="0">
                <a:solidFill>
                  <a:srgbClr val="FFCC00"/>
                </a:solidFill>
              </a:rPr>
              <a:t>*</a:t>
            </a:r>
            <a:r>
              <a:rPr lang="en-US" sz="1800" b="1" dirty="0" smtClean="0">
                <a:solidFill>
                  <a:srgbClr val="FFCC00"/>
                </a:solidFill>
              </a:rPr>
              <a:t> and Race/Ethnicity,</a:t>
            </a:r>
            <a:r>
              <a:rPr lang="en-US" sz="1800" b="1" dirty="0" smtClean="0">
                <a:solidFill>
                  <a:srgbClr val="FFCC00"/>
                </a:solidFill>
              </a:rPr>
              <a:t>*</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
            </a:r>
          </a:p>
          <a:p>
            <a:r>
              <a:rPr lang="en-US" sz="900" b="1" baseline="50000" dirty="0">
                <a:solidFill>
                  <a:srgbClr val="FFCC00"/>
                </a:solidFill>
              </a:rPr>
              <a:t>*</a:t>
            </a:r>
            <a:r>
              <a:rPr lang="en-US" sz="1100" dirty="0" smtClean="0">
                <a:solidFill>
                  <a:srgbClr val="FFCC00"/>
                </a:solidFill>
              </a:rPr>
              <a:t>11th &gt; 9th; W &gt; B, W &gt; H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YRBS, 2015 - QN116</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f4.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Think People Moderately or Greatly Risk Harming Themselves Physically or in Other Ways When They Smoke Marijuana Once or Twice a Week, by Sex,</a:t>
            </a:r>
            <a:r>
              <a:rPr lang="en-US" sz="1800" b="1" dirty="0" smtClean="0">
                <a:solidFill>
                  <a:srgbClr val="FFCC00"/>
                </a:solidFill>
              </a:rPr>
              <a:t>*</a:t>
            </a:r>
            <a:r>
              <a:rPr lang="en-US" sz="1800" b="1" dirty="0" smtClean="0">
                <a:solidFill>
                  <a:srgbClr val="FFCC00"/>
                </a:solidFill>
              </a:rPr>
              <a:t> Grade,</a:t>
            </a:r>
            <a:r>
              <a:rPr lang="en-US" sz="1800" b="1" dirty="0" smtClean="0">
                <a:solidFill>
                  <a:srgbClr val="FFCC00"/>
                </a:solidFill>
              </a:rPr>
              <a:t>*</a:t>
            </a:r>
            <a:r>
              <a:rPr lang="en-US" sz="1800" b="1" dirty="0" smtClean="0">
                <a:solidFill>
                  <a:srgbClr val="FFCC00"/>
                </a:solidFill>
              </a:rPr>
              <a:t> and Race/Ethnicity,</a:t>
            </a:r>
            <a:r>
              <a:rPr lang="en-US" sz="1800" b="1" dirty="0" smtClean="0">
                <a:solidFill>
                  <a:srgbClr val="FFCC00"/>
                </a:solidFill>
              </a:rPr>
              <a:t>*</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
            </a:r>
          </a:p>
          <a:p>
            <a:r>
              <a:rPr lang="en-US" sz="900" b="1" baseline="50000" dirty="0">
                <a:solidFill>
                  <a:srgbClr val="FFCC00"/>
                </a:solidFill>
              </a:rPr>
              <a:t>*</a:t>
            </a:r>
            <a:r>
              <a:rPr lang="en-US" sz="1100" dirty="0" smtClean="0">
                <a:solidFill>
                  <a:srgbClr val="FFCC00"/>
                </a:solidFill>
              </a:rPr>
              <a:t>F &gt; M; 9th &gt; 12th; W &gt; B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YRBS, 2015 - QN117</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f5.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Think People Moderately or Greatly Risk Harming Themselves Physically or in Other Ways When They Use Prescription Drugs That Are Not Prescribed to Them, by Sex,</a:t>
            </a:r>
            <a:r>
              <a:rPr lang="en-US" sz="1800" b="1" dirty="0" smtClean="0">
                <a:solidFill>
                  <a:srgbClr val="FFCC00"/>
                </a:solidFill>
              </a:rPr>
              <a:t>*</a:t>
            </a:r>
            <a:r>
              <a:rPr lang="en-US" sz="1800" b="1" dirty="0" smtClean="0">
                <a:solidFill>
                  <a:srgbClr val="FFCC00"/>
                </a:solidFill>
              </a:rPr>
              <a:t> Grade,</a:t>
            </a:r>
            <a:r>
              <a:rPr lang="en-US" sz="1800" b="1" dirty="0" smtClean="0">
                <a:solidFill>
                  <a:srgbClr val="FFCC00"/>
                </a:solidFill>
              </a:rPr>
              <a:t>*</a:t>
            </a:r>
            <a:r>
              <a:rPr lang="en-US" sz="1800" b="1" dirty="0" smtClean="0">
                <a:solidFill>
                  <a:srgbClr val="FFCC00"/>
                </a:solidFill>
              </a:rPr>
              <a:t> and Race/Ethnicity,</a:t>
            </a:r>
            <a:r>
              <a:rPr lang="en-US" sz="1800" b="1" dirty="0" smtClean="0">
                <a:solidFill>
                  <a:srgbClr val="FFCC00"/>
                </a:solidFill>
              </a:rPr>
              <a:t>*</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
            </a:r>
          </a:p>
          <a:p>
            <a:r>
              <a:rPr lang="en-US" sz="900" b="1" baseline="50000" dirty="0">
                <a:solidFill>
                  <a:srgbClr val="FFCC00"/>
                </a:solidFill>
              </a:rPr>
              <a:t>*</a:t>
            </a:r>
            <a:r>
              <a:rPr lang="en-US" sz="1100" dirty="0" smtClean="0">
                <a:solidFill>
                  <a:srgbClr val="FFCC00"/>
                </a:solidFill>
              </a:rPr>
              <a:t>F &gt; M; 11th &gt; 9th; W &gt; B, W &gt; H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YRBS, 2015 - QN118</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f6.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Reported Parents Feel It Wrong or Very Wrong for Them to Have One or Two Drinks of an Alcoholic Beverage Nearly Every Day, by Sex,</a:t>
            </a:r>
            <a:r>
              <a:rPr lang="en-US" sz="1800" b="1" dirty="0" smtClean="0">
                <a:solidFill>
                  <a:srgbClr val="FFCC00"/>
                </a:solidFill>
              </a:rPr>
              <a:t>*</a:t>
            </a:r>
            <a:r>
              <a:rPr lang="en-US" sz="1800" b="1" dirty="0" smtClean="0">
                <a:solidFill>
                  <a:srgbClr val="FFCC00"/>
                </a:solidFill>
              </a:rPr>
              <a:t> Grade,</a:t>
            </a:r>
            <a:r>
              <a:rPr lang="en-US" sz="1800" b="1" dirty="0" smtClean="0">
                <a:solidFill>
                  <a:srgbClr val="FFCC00"/>
                </a:solidFill>
              </a:rPr>
              <a:t>*</a:t>
            </a:r>
            <a:r>
              <a:rPr lang="en-US" sz="1800" b="1" dirty="0" smtClean="0">
                <a:solidFill>
                  <a:srgbClr val="FFCC00"/>
                </a:solidFill>
              </a:rPr>
              <a:t> and Race/Ethnicity,</a:t>
            </a:r>
            <a:r>
              <a:rPr lang="en-US" sz="1800" b="1" dirty="0" smtClean="0">
                <a:solidFill>
                  <a:srgbClr val="FFCC00"/>
                </a:solidFill>
              </a:rPr>
              <a:t>*</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
            </a:r>
          </a:p>
          <a:p>
            <a:r>
              <a:rPr lang="en-US" sz="900" b="1" baseline="50000" dirty="0">
                <a:solidFill>
                  <a:srgbClr val="FFCC00"/>
                </a:solidFill>
              </a:rPr>
              <a:t>*</a:t>
            </a:r>
            <a:r>
              <a:rPr lang="en-US" sz="1100" dirty="0" smtClean="0">
                <a:solidFill>
                  <a:srgbClr val="FFCC00"/>
                </a:solidFill>
              </a:rPr>
              <a:t>F &gt; M; 10th &gt; 12th, 11th &gt; 12th; W &gt; B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YRBS, 2015 - QN119</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f7.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Reported Parents Feel It Wrong or Very Wrong for Them to Smoke Tobacco, by Sex,</a:t>
            </a:r>
            <a:r>
              <a:rPr lang="en-US" sz="1800" b="1" dirty="0" smtClean="0">
                <a:solidFill>
                  <a:srgbClr val="FFCC00"/>
                </a:solidFill>
              </a:rPr>
              <a:t>*</a:t>
            </a:r>
            <a:r>
              <a:rPr lang="en-US" sz="1800" b="1" dirty="0" smtClean="0">
                <a:solidFill>
                  <a:srgbClr val="FFCC00"/>
                </a:solidFill>
              </a:rPr>
              <a:t> Grade,</a:t>
            </a:r>
            <a:r>
              <a:rPr lang="en-US" sz="1800" b="1" dirty="0" smtClean="0">
                <a:solidFill>
                  <a:srgbClr val="FFCC00"/>
                </a:solidFill>
              </a:rPr>
              <a:t>*</a:t>
            </a:r>
            <a:r>
              <a:rPr lang="en-US" sz="1800" b="1" dirty="0" smtClean="0">
                <a:solidFill>
                  <a:srgbClr val="FFCC00"/>
                </a:solidFill>
              </a:rPr>
              <a:t> and Race/Ethnicity,</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
            </a:r>
          </a:p>
          <a:p>
            <a:r>
              <a:rPr lang="en-US" sz="900" b="1" baseline="50000" dirty="0">
                <a:solidFill>
                  <a:srgbClr val="FFCC00"/>
                </a:solidFill>
              </a:rPr>
              <a:t>*</a:t>
            </a:r>
            <a:r>
              <a:rPr lang="en-US" sz="1100" dirty="0" smtClean="0">
                <a:solidFill>
                  <a:srgbClr val="FFCC00"/>
                </a:solidFill>
              </a:rPr>
              <a:t>F &gt; M; 9th &gt; 12th, 10th &gt; 12th, 11th &gt; 12th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YRBS, 2015 - QN120</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f8.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Reported Parents Feel It Wrong or Very Wrong for Them to Smoke Marijuana, by Sex,</a:t>
            </a:r>
            <a:r>
              <a:rPr lang="en-US" sz="1800" b="1" dirty="0" smtClean="0">
                <a:solidFill>
                  <a:srgbClr val="FFCC00"/>
                </a:solidFill>
              </a:rPr>
              <a:t>*</a:t>
            </a:r>
            <a:r>
              <a:rPr lang="en-US" sz="1800" b="1" dirty="0" smtClean="0">
                <a:solidFill>
                  <a:srgbClr val="FFCC00"/>
                </a:solidFill>
              </a:rPr>
              <a:t> Grade,</a:t>
            </a:r>
            <a:r>
              <a:rPr lang="en-US" sz="1800" b="1" dirty="0" smtClean="0">
                <a:solidFill>
                  <a:srgbClr val="FFCC00"/>
                </a:solidFill>
              </a:rPr>
              <a:t> and Race/Ethnicity,</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
            </a:r>
          </a:p>
          <a:p>
            <a:r>
              <a:rPr lang="en-US" sz="900" b="1" baseline="50000" dirty="0">
                <a:solidFill>
                  <a:srgbClr val="FFCC00"/>
                </a:solidFill>
              </a:rPr>
              <a:t>*</a:t>
            </a:r>
            <a:r>
              <a:rPr lang="en-US" sz="1100" dirty="0" smtClean="0">
                <a:solidFill>
                  <a:srgbClr val="FFCC00"/>
                </a:solidFill>
              </a:rPr>
              <a:t>F &gt; M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YRBS, 2015 - QN121</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f9.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Reported Parents Feel It Wrong or Very Wrong for Them to Use Prescription Drugs,* by Sex,</a:t>
            </a:r>
            <a:r>
              <a:rPr lang="en-US" sz="1700" b="1" baseline="40000" dirty="0">
                <a:solidFill>
                  <a:srgbClr val="FFCC00"/>
                </a:solidFill>
              </a:rPr>
              <a:t>†</a:t>
            </a:r>
            <a:r>
              <a:rPr lang="en-US" sz="1800" b="1" dirty="0" smtClean="0">
                <a:solidFill>
                  <a:srgbClr val="FFCC00"/>
                </a:solidFill>
              </a:rPr>
              <a:t> Grade,</a:t>
            </a:r>
            <a:r>
              <a:rPr lang="en-US" sz="1700" b="1" baseline="40000" dirty="0">
                <a:solidFill>
                  <a:srgbClr val="FFCC00"/>
                </a:solidFill>
              </a:rPr>
              <a:t>†</a:t>
            </a:r>
            <a:r>
              <a:rPr lang="en-US" sz="1800" b="1" dirty="0" smtClean="0">
                <a:solidFill>
                  <a:srgbClr val="FFCC00"/>
                </a:solidFill>
              </a:rPr>
              <a:t> and Race/Ethnicity,</a:t>
            </a:r>
            <a:r>
              <a:rPr lang="en-US" sz="1700" b="1" baseline="40000" dirty="0">
                <a:solidFill>
                  <a:srgbClr val="FFCC00"/>
                </a:solidFill>
              </a:rPr>
              <a:t>†</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*Not prescribed to the student</a:t>
            </a:r>
          </a:p>
          <a:p>
            <a:r>
              <a:rPr lang="en-US" sz="900" b="1" baseline="50000" dirty="0">
                <a:solidFill>
                  <a:srgbClr val="FFCC00"/>
                </a:solidFill>
              </a:rPr>
              <a:t>†</a:t>
            </a:r>
            <a:r>
              <a:rPr lang="en-US" sz="1100" dirty="0" smtClean="0">
                <a:solidFill>
                  <a:srgbClr val="FFCC00"/>
                </a:solidFill>
              </a:rPr>
              <a:t>F &gt; M; 11th &gt; 9th, 11th &gt; 12th; W &gt; B, W &gt; H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YRBS, 2015 - QN122</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fa.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Reported Friends Feel It Would Be Wrong or Very Wrong for Them to Have One or Two Drinks of an Alcoholic Beverage Nearly Every Day, by Sex,</a:t>
            </a:r>
            <a:r>
              <a:rPr lang="en-US" sz="1800" b="1" dirty="0" smtClean="0">
                <a:solidFill>
                  <a:srgbClr val="FFCC00"/>
                </a:solidFill>
              </a:rPr>
              <a:t>*</a:t>
            </a:r>
            <a:r>
              <a:rPr lang="en-US" sz="1800" b="1" dirty="0" smtClean="0">
                <a:solidFill>
                  <a:srgbClr val="FFCC00"/>
                </a:solidFill>
              </a:rPr>
              <a:t> Grade,</a:t>
            </a:r>
            <a:r>
              <a:rPr lang="en-US" sz="1800" b="1" dirty="0" smtClean="0">
                <a:solidFill>
                  <a:srgbClr val="FFCC00"/>
                </a:solidFill>
              </a:rPr>
              <a:t>*</a:t>
            </a:r>
            <a:r>
              <a:rPr lang="en-US" sz="1800" b="1" dirty="0" smtClean="0">
                <a:solidFill>
                  <a:srgbClr val="FFCC00"/>
                </a:solidFill>
              </a:rPr>
              <a:t> and Race/Ethnicity,</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
            </a:r>
          </a:p>
          <a:p>
            <a:r>
              <a:rPr lang="en-US" sz="900" b="1" baseline="50000" dirty="0">
                <a:solidFill>
                  <a:srgbClr val="FFCC00"/>
                </a:solidFill>
              </a:rPr>
              <a:t>*</a:t>
            </a:r>
            <a:r>
              <a:rPr lang="en-US" sz="1100" dirty="0" smtClean="0">
                <a:solidFill>
                  <a:srgbClr val="FFCC00"/>
                </a:solidFill>
              </a:rPr>
              <a:t>F &gt; M; 9th &gt; 11th, 9th &gt; 12th, 10th &gt; 11th, 10th &gt; 12th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YRBS, 2015 - QN123</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fb.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Reported Friends Feel It Would Be Wrong or Very Wrong for Them to Smoke Tobacco, by Sex,</a:t>
            </a:r>
            <a:r>
              <a:rPr lang="en-US" sz="1800" b="1" dirty="0" smtClean="0">
                <a:solidFill>
                  <a:srgbClr val="FFCC00"/>
                </a:solidFill>
              </a:rPr>
              <a:t>*</a:t>
            </a:r>
            <a:r>
              <a:rPr lang="en-US" sz="1800" b="1" dirty="0" smtClean="0">
                <a:solidFill>
                  <a:srgbClr val="FFCC00"/>
                </a:solidFill>
              </a:rPr>
              <a:t> Grade,</a:t>
            </a:r>
            <a:r>
              <a:rPr lang="en-US" sz="1800" b="1" dirty="0" smtClean="0">
                <a:solidFill>
                  <a:srgbClr val="FFCC00"/>
                </a:solidFill>
              </a:rPr>
              <a:t>*</a:t>
            </a:r>
            <a:r>
              <a:rPr lang="en-US" sz="1800" b="1" dirty="0" smtClean="0">
                <a:solidFill>
                  <a:srgbClr val="FFCC00"/>
                </a:solidFill>
              </a:rPr>
              <a:t> and Race/Ethnicity,</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
            </a:r>
          </a:p>
          <a:p>
            <a:r>
              <a:rPr lang="en-US" sz="900" b="1" baseline="50000" dirty="0">
                <a:solidFill>
                  <a:srgbClr val="FFCC00"/>
                </a:solidFill>
              </a:rPr>
              <a:t>*</a:t>
            </a:r>
            <a:r>
              <a:rPr lang="en-US" sz="1100" dirty="0" smtClean="0">
                <a:solidFill>
                  <a:srgbClr val="FFCC00"/>
                </a:solidFill>
              </a:rPr>
              <a:t>F &gt; M; 9th &gt; 11th, 9th &gt; 12th, 10th &gt; 11th, 10th &gt; 12th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YRBS, 2015 - QN124</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fc.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Reported Friends Feel It Would Be Wrong or Very Wrong for Them to Smoke Marijuana, by Sex,</a:t>
            </a:r>
            <a:r>
              <a:rPr lang="en-US" sz="1800" b="1" dirty="0" smtClean="0">
                <a:solidFill>
                  <a:srgbClr val="FFCC00"/>
                </a:solidFill>
              </a:rPr>
              <a:t>*</a:t>
            </a:r>
            <a:r>
              <a:rPr lang="en-US" sz="1800" b="1" dirty="0" smtClean="0">
                <a:solidFill>
                  <a:srgbClr val="FFCC00"/>
                </a:solidFill>
              </a:rPr>
              <a:t> Grade,</a:t>
            </a:r>
            <a:r>
              <a:rPr lang="en-US" sz="1800" b="1" dirty="0" smtClean="0">
                <a:solidFill>
                  <a:srgbClr val="FFCC00"/>
                </a:solidFill>
              </a:rPr>
              <a:t>*</a:t>
            </a:r>
            <a:r>
              <a:rPr lang="en-US" sz="1800" b="1" dirty="0" smtClean="0">
                <a:solidFill>
                  <a:srgbClr val="FFCC00"/>
                </a:solidFill>
              </a:rPr>
              <a:t> and Race/Ethnicity,</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
            </a:r>
          </a:p>
          <a:p>
            <a:r>
              <a:rPr lang="en-US" sz="900" b="1" baseline="50000" dirty="0">
                <a:solidFill>
                  <a:srgbClr val="FFCC00"/>
                </a:solidFill>
              </a:rPr>
              <a:t>*</a:t>
            </a:r>
            <a:r>
              <a:rPr lang="en-US" sz="1100" dirty="0" smtClean="0">
                <a:solidFill>
                  <a:srgbClr val="FFCC00"/>
                </a:solidFill>
              </a:rPr>
              <a:t>F &gt; M; 9th &gt; 10th, 9th &gt; 11th, 9th &gt; 12th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YRBS, 2015 - QN125</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fd.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Reported Friends Feel It Would Be Wrong or Very Wrong for Them to Use Prescription Drugs,* by Sex,</a:t>
            </a:r>
            <a:r>
              <a:rPr lang="en-US" sz="1700" b="1" baseline="40000" dirty="0">
                <a:solidFill>
                  <a:srgbClr val="FFCC00"/>
                </a:solidFill>
              </a:rPr>
              <a:t>†</a:t>
            </a:r>
            <a:r>
              <a:rPr lang="en-US" sz="1800" b="1" dirty="0" smtClean="0">
                <a:solidFill>
                  <a:srgbClr val="FFCC00"/>
                </a:solidFill>
              </a:rPr>
              <a:t> Grade,</a:t>
            </a:r>
            <a:r>
              <a:rPr lang="en-US" sz="1700" b="1" baseline="40000" dirty="0">
                <a:solidFill>
                  <a:srgbClr val="FFCC00"/>
                </a:solidFill>
              </a:rPr>
              <a:t>†</a:t>
            </a:r>
            <a:r>
              <a:rPr lang="en-US" sz="1800" b="1" dirty="0" smtClean="0">
                <a:solidFill>
                  <a:srgbClr val="FFCC00"/>
                </a:solidFill>
              </a:rPr>
              <a:t> and Race/Ethnicity,</a:t>
            </a:r>
            <a:r>
              <a:rPr lang="en-US" sz="1700" b="1" baseline="40000" dirty="0">
                <a:solidFill>
                  <a:srgbClr val="FFCC00"/>
                </a:solidFill>
              </a:rPr>
              <a:t>†</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*Not prescribed to the student</a:t>
            </a:r>
          </a:p>
          <a:p>
            <a:r>
              <a:rPr lang="en-US" sz="900" b="1" baseline="50000" dirty="0">
                <a:solidFill>
                  <a:srgbClr val="FFCC00"/>
                </a:solidFill>
              </a:rPr>
              <a:t>†</a:t>
            </a:r>
            <a:r>
              <a:rPr lang="en-US" sz="1100" dirty="0" smtClean="0">
                <a:solidFill>
                  <a:srgbClr val="FFCC00"/>
                </a:solidFill>
              </a:rPr>
              <a:t>F &gt; M; 9th &gt; 12th, 10th &gt; 12th, 11th &gt; 12th; W &gt; B, W &gt; H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YRBS, 2015 - QN126</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fe.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Drank One or More Glasses Per Day of Water,* by Sex,</a:t>
            </a:r>
            <a:r>
              <a:rPr lang="en-US" sz="1800" b="1" dirty="0" smtClean="0">
                <a:solidFill>
                  <a:srgbClr val="FFCC00"/>
                </a:solidFill>
              </a:rPr>
              <a:t> Grade,</a:t>
            </a:r>
            <a:r>
              <a:rPr lang="en-US" sz="1700" b="1" baseline="40000" dirty="0">
                <a:solidFill>
                  <a:srgbClr val="FFCC00"/>
                </a:solidFill>
              </a:rPr>
              <a:t>†</a:t>
            </a:r>
            <a:r>
              <a:rPr lang="en-US" sz="1800" b="1" dirty="0" smtClean="0">
                <a:solidFill>
                  <a:srgbClr val="FFCC00"/>
                </a:solidFill>
              </a:rPr>
              <a:t> and Race/Ethnicity,</a:t>
            </a:r>
            <a:r>
              <a:rPr lang="en-US" sz="1700" b="1" baseline="40000" dirty="0">
                <a:solidFill>
                  <a:srgbClr val="FFCC00"/>
                </a:solidFill>
              </a:rPr>
              <a:t>†</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*During the 7 days before the survey</a:t>
            </a:r>
          </a:p>
          <a:p>
            <a:r>
              <a:rPr lang="en-US" sz="900" b="1" baseline="50000" dirty="0">
                <a:solidFill>
                  <a:srgbClr val="FFCC00"/>
                </a:solidFill>
              </a:rPr>
              <a:t>†</a:t>
            </a:r>
            <a:r>
              <a:rPr lang="en-US" sz="1100" dirty="0" smtClean="0">
                <a:solidFill>
                  <a:srgbClr val="FFCC00"/>
                </a:solidFill>
              </a:rPr>
              <a:t>11th &gt; 9th; W &gt; B, W &gt; H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YRBS, 2015 - QNWATER1</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ff.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Drank Two or More Glasses Per Day of Water,* by Sex,</a:t>
            </a:r>
            <a:r>
              <a:rPr lang="en-US" sz="1800" b="1" dirty="0" smtClean="0">
                <a:solidFill>
                  <a:srgbClr val="FFCC00"/>
                </a:solidFill>
              </a:rPr>
              <a:t> Grade,</a:t>
            </a:r>
            <a:r>
              <a:rPr lang="en-US" sz="1700" b="1" baseline="40000" dirty="0">
                <a:solidFill>
                  <a:srgbClr val="FFCC00"/>
                </a:solidFill>
              </a:rPr>
              <a:t>†</a:t>
            </a:r>
            <a:r>
              <a:rPr lang="en-US" sz="1800" b="1" dirty="0" smtClean="0">
                <a:solidFill>
                  <a:srgbClr val="FFCC00"/>
                </a:solidFill>
              </a:rPr>
              <a:t> and Race/Ethnicity,</a:t>
            </a:r>
            <a:r>
              <a:rPr lang="en-US" sz="1700" b="1" baseline="40000" dirty="0">
                <a:solidFill>
                  <a:srgbClr val="FFCC00"/>
                </a:solidFill>
              </a:rPr>
              <a:t>†</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*During the 7 days before the survey</a:t>
            </a:r>
          </a:p>
          <a:p>
            <a:r>
              <a:rPr lang="en-US" sz="900" b="1" baseline="50000" dirty="0">
                <a:solidFill>
                  <a:srgbClr val="FFCC00"/>
                </a:solidFill>
              </a:rPr>
              <a:t>†</a:t>
            </a:r>
            <a:r>
              <a:rPr lang="en-US" sz="1100" dirty="0" smtClean="0">
                <a:solidFill>
                  <a:srgbClr val="FFCC00"/>
                </a:solidFill>
              </a:rPr>
              <a:t>11th &gt; 9th; W &gt; B, W &gt; H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YRBS, 2015 - QNWATER2</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Dashtem">
  <a:themeElements>
    <a:clrScheme name="">
      <a:dk1>
        <a:srgbClr val="00279F"/>
      </a:dk1>
      <a:lt1>
        <a:srgbClr val="FFFFFF"/>
      </a:lt1>
      <a:dk2>
        <a:srgbClr val="0000FF"/>
      </a:dk2>
      <a:lt2>
        <a:srgbClr val="FFFF00"/>
      </a:lt2>
      <a:accent1>
        <a:srgbClr val="26CA59"/>
      </a:accent1>
      <a:accent2>
        <a:srgbClr val="6E4EAE"/>
      </a:accent2>
      <a:accent3>
        <a:srgbClr val="AAAAFF"/>
      </a:accent3>
      <a:accent4>
        <a:srgbClr val="DADADA"/>
      </a:accent4>
      <a:accent5>
        <a:srgbClr val="ACE1B5"/>
      </a:accent5>
      <a:accent6>
        <a:srgbClr val="63469D"/>
      </a:accent6>
      <a:hlink>
        <a:srgbClr val="00FFFF"/>
      </a:hlink>
      <a:folHlink>
        <a:srgbClr val="EF3333"/>
      </a:folHlink>
    </a:clrScheme>
    <a:fontScheme name="Dashtem">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0488" tIns="44450" rIns="90488" bIns="44450" numCol="1" anchor="b"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rgbClr val="FFCC00"/>
            </a:solidFill>
            <a:effectLst/>
            <a:latin typeface="Arial" charset="0"/>
          </a:defRPr>
        </a:defPPr>
      </a:lstStyle>
    </a:spDef>
    <a:ln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0488" tIns="44450" rIns="90488" bIns="44450" numCol="1" anchor="b"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rgbClr val="FFCC00"/>
            </a:solidFill>
            <a:effectLst/>
            <a:latin typeface="Arial" charset="0"/>
          </a:defRPr>
        </a:defPPr>
      </a:lstStyle>
    </a:lnDef>
  </a:objectDefaults>
  <a:extraClrSchemeLst>
    <a:extraClrScheme>
      <a:clrScheme name="Dashtem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ashtem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ashtem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ashtem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ashtem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ashtem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ashtem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0474D6A93773D4A91F20C1DBBB27D24" ma:contentTypeVersion="1" ma:contentTypeDescription="Create a new document." ma:contentTypeScope="" ma:versionID="f1525ed06d7092246183ec63352e845d">
  <xsd:schema xmlns:xsd="http://www.w3.org/2001/XMLSchema" xmlns:xs="http://www.w3.org/2001/XMLSchema" xmlns:p="http://schemas.microsoft.com/office/2006/metadata/properties" xmlns:ns1="http://schemas.microsoft.com/sharepoint/v3" targetNamespace="http://schemas.microsoft.com/office/2006/metadata/properties" ma:root="true" ma:fieldsID="4dcce58c87e9fcebab8021569449a8d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107F47ED-4D6A-416E-8932-A45A585554B8}"/>
</file>

<file path=customXml/itemProps2.xml><?xml version="1.0" encoding="utf-8"?>
<ds:datastoreItem xmlns:ds="http://schemas.openxmlformats.org/officeDocument/2006/customXml" ds:itemID="{DA9D2C05-2E21-444C-A031-964C6D5F1A3C}"/>
</file>

<file path=customXml/itemProps3.xml><?xml version="1.0" encoding="utf-8"?>
<ds:datastoreItem xmlns:ds="http://schemas.openxmlformats.org/officeDocument/2006/customXml" ds:itemID="{F691F0F0-D5C9-4BFD-AF0D-ACA9023C13AE}"/>
</file>

<file path=docProps/app.xml><?xml version="1.0" encoding="utf-8"?>
<Properties xmlns="http://schemas.openxmlformats.org/officeDocument/2006/extended-properties" xmlns:vt="http://schemas.openxmlformats.org/officeDocument/2006/docPropsVTypes">
  <TotalTime>610</TotalTime>
  <Words>10</Words>
  <Application>Microsoft Office PowerPoint</Application>
  <PresentationFormat>On-screen Show (4:3)</PresentationFormat>
  <Paragraphs>10</Paragraphs>
  <Slides>2</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vt:i4>
      </vt:variant>
    </vt:vector>
  </HeadingPairs>
  <TitlesOfParts>
    <vt:vector size="7" baseType="lpstr">
      <vt:lpstr>Arial</vt:lpstr>
      <vt:lpstr>Calibri</vt:lpstr>
      <vt:lpstr>Monotype Sorts</vt:lpstr>
      <vt:lpstr>Times New Roman</vt:lpstr>
      <vt:lpstr>Dashtem</vt:lpstr>
      <vt:lpstr>PowerPoint Presentation</vt:lpstr>
      <vt:lpstr>PowerPoint Presentation</vt:lpstr>
    </vt:vector>
  </TitlesOfParts>
  <Company>Centers for Disease Control and Prevention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2011 YRBS Results Tobacco Use</dc:title>
  <dc:creator>CDC User</dc:creator>
  <cp:lastModifiedBy>Harris, William A. (CDC/OID/NCHHSTP) (CTR)-SU</cp:lastModifiedBy>
  <cp:revision>72</cp:revision>
  <dcterms:created xsi:type="dcterms:W3CDTF">2012-05-31T17:35:52Z</dcterms:created>
  <dcterms:modified xsi:type="dcterms:W3CDTF">2015-11-05T16:13:25Z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0x01010070474D6A93773D4A91F20C1DBBB27D24</vt:lpwstr>
  </property>
</Properties>
</file>