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ustomXml" Target="../customXml/item3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2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506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chemeClr val="bg1"/>
                </a:solidFill>
                <a:latin typeface="Arial-BoldItalicMT"/>
                <a:cs typeface="Arial-BoldItalic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506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580" y="1086230"/>
            <a:ext cx="3810000" cy="310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506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506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506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495799"/>
            <a:ext cx="9143999" cy="6476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950" y="1176782"/>
            <a:ext cx="7390099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A8A8A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2716" y="1529142"/>
            <a:ext cx="8118566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chemeClr val="bg1"/>
                </a:solidFill>
                <a:latin typeface="Arial-BoldItalicMT"/>
                <a:cs typeface="Arial-BoldItalic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406519" y="4815840"/>
            <a:ext cx="344170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506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Relationship Id="rId3" Type="http://schemas.openxmlformats.org/officeDocument/2006/relationships/hyperlink" Target="mailto:mjscales@udel.edu" TargetMode="External"/><Relationship Id="rId4" Type="http://schemas.openxmlformats.org/officeDocument/2006/relationships/hyperlink" Target="mailto:rryding@udel.edu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s://www.cdhs.udel.edu/seow/what-is-seow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hs.udel.edu/content-sub-site/Documents/Violence%20Delaware%20Youth%20Data.pdf" TargetMode="External"/><Relationship Id="rId3" Type="http://schemas.openxmlformats.org/officeDocument/2006/relationships/hyperlink" Target="https://www.cdhs.udel.edu/content-sub-site/Documents/LGBTQ%2B%20Affirming%20Spaces%20Final%20Product%2023%20June%2021.pdf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813" y="645556"/>
            <a:ext cx="4704715" cy="2037714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400" spc="-250">
                <a:solidFill>
                  <a:srgbClr val="FFFFFF"/>
                </a:solidFill>
              </a:rPr>
              <a:t>3D:</a:t>
            </a:r>
            <a:endParaRPr sz="4400"/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4400" spc="-390">
                <a:solidFill>
                  <a:srgbClr val="FFFFFF"/>
                </a:solidFill>
              </a:rPr>
              <a:t>A</a:t>
            </a:r>
            <a:r>
              <a:rPr dirty="0" sz="4400" spc="-220">
                <a:solidFill>
                  <a:srgbClr val="FFFFFF"/>
                </a:solidFill>
              </a:rPr>
              <a:t> </a:t>
            </a:r>
            <a:r>
              <a:rPr dirty="0" sz="4400" spc="-310">
                <a:solidFill>
                  <a:srgbClr val="FFFFFF"/>
                </a:solidFill>
              </a:rPr>
              <a:t>Di</a:t>
            </a:r>
            <a:r>
              <a:rPr dirty="0" sz="4400" spc="-320">
                <a:solidFill>
                  <a:srgbClr val="FFFFFF"/>
                </a:solidFill>
              </a:rPr>
              <a:t>s</a:t>
            </a:r>
            <a:r>
              <a:rPr dirty="0" sz="4400" spc="-320">
                <a:solidFill>
                  <a:srgbClr val="FFFFFF"/>
                </a:solidFill>
              </a:rPr>
              <a:t>cus</a:t>
            </a:r>
            <a:r>
              <a:rPr dirty="0" sz="4400" spc="-170">
                <a:solidFill>
                  <a:srgbClr val="FFFFFF"/>
                </a:solidFill>
              </a:rPr>
              <a:t>si</a:t>
            </a:r>
            <a:r>
              <a:rPr dirty="0" sz="4400" spc="-250">
                <a:solidFill>
                  <a:srgbClr val="FFFFFF"/>
                </a:solidFill>
              </a:rPr>
              <a:t>o</a:t>
            </a:r>
            <a:r>
              <a:rPr dirty="0" sz="4400" spc="-140">
                <a:solidFill>
                  <a:srgbClr val="FFFFFF"/>
                </a:solidFill>
              </a:rPr>
              <a:t>n</a:t>
            </a:r>
            <a:r>
              <a:rPr dirty="0" sz="4400" spc="-200">
                <a:solidFill>
                  <a:srgbClr val="FFFFFF"/>
                </a:solidFill>
              </a:rPr>
              <a:t> </a:t>
            </a:r>
            <a:r>
              <a:rPr dirty="0" sz="4400" spc="-130">
                <a:solidFill>
                  <a:srgbClr val="FFFFFF"/>
                </a:solidFill>
              </a:rPr>
              <a:t>o</a:t>
            </a:r>
            <a:r>
              <a:rPr dirty="0" sz="4400" spc="-95">
                <a:solidFill>
                  <a:srgbClr val="FFFFFF"/>
                </a:solidFill>
              </a:rPr>
              <a:t>n  </a:t>
            </a:r>
            <a:r>
              <a:rPr dirty="0" sz="4400" spc="-1130">
                <a:solidFill>
                  <a:srgbClr val="FFFFFF"/>
                </a:solidFill>
              </a:rPr>
              <a:t>Y</a:t>
            </a:r>
            <a:r>
              <a:rPr dirty="0" sz="4400" spc="-130">
                <a:solidFill>
                  <a:srgbClr val="FFFFFF"/>
                </a:solidFill>
              </a:rPr>
              <a:t>o</a:t>
            </a:r>
            <a:r>
              <a:rPr dirty="0" sz="4400" spc="70">
                <a:solidFill>
                  <a:srgbClr val="FFFFFF"/>
                </a:solidFill>
              </a:rPr>
              <a:t>u</a:t>
            </a:r>
            <a:r>
              <a:rPr dirty="0" sz="4400" spc="35">
                <a:solidFill>
                  <a:srgbClr val="FFFFFF"/>
                </a:solidFill>
              </a:rPr>
              <a:t>t</a:t>
            </a:r>
            <a:r>
              <a:rPr dirty="0" sz="4400" spc="-140">
                <a:solidFill>
                  <a:srgbClr val="FFFFFF"/>
                </a:solidFill>
              </a:rPr>
              <a:t>h</a:t>
            </a:r>
            <a:r>
              <a:rPr dirty="0" sz="4400" spc="-215">
                <a:solidFill>
                  <a:srgbClr val="FFFFFF"/>
                </a:solidFill>
              </a:rPr>
              <a:t> </a:t>
            </a:r>
            <a:r>
              <a:rPr dirty="0" sz="4400" spc="-110">
                <a:solidFill>
                  <a:srgbClr val="FFFFFF"/>
                </a:solidFill>
              </a:rPr>
              <a:t>Me</a:t>
            </a:r>
            <a:r>
              <a:rPr dirty="0" sz="4400" spc="-135">
                <a:solidFill>
                  <a:srgbClr val="FFFFFF"/>
                </a:solidFill>
              </a:rPr>
              <a:t>n</a:t>
            </a:r>
            <a:r>
              <a:rPr dirty="0" sz="4400" spc="195">
                <a:solidFill>
                  <a:srgbClr val="FFFFFF"/>
                </a:solidFill>
              </a:rPr>
              <a:t>t</a:t>
            </a:r>
            <a:r>
              <a:rPr dirty="0" sz="4400" spc="-155">
                <a:solidFill>
                  <a:srgbClr val="FFFFFF"/>
                </a:solidFill>
              </a:rPr>
              <a:t>al</a:t>
            </a:r>
            <a:r>
              <a:rPr dirty="0" sz="4400" spc="-210">
                <a:solidFill>
                  <a:srgbClr val="FFFFFF"/>
                </a:solidFill>
              </a:rPr>
              <a:t> </a:t>
            </a:r>
            <a:r>
              <a:rPr dirty="0" sz="4400" spc="-175">
                <a:solidFill>
                  <a:srgbClr val="FFFFFF"/>
                </a:solidFill>
              </a:rPr>
              <a:t>Heal</a:t>
            </a:r>
            <a:r>
              <a:rPr dirty="0" sz="4400" spc="-90">
                <a:solidFill>
                  <a:srgbClr val="FFFFFF"/>
                </a:solidFill>
              </a:rPr>
              <a:t>t</a:t>
            </a:r>
            <a:r>
              <a:rPr dirty="0" sz="4400" spc="-140">
                <a:solidFill>
                  <a:srgbClr val="FFFFFF"/>
                </a:solidFill>
              </a:rPr>
              <a:t>h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69035" y="2827505"/>
            <a:ext cx="7206615" cy="976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10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2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1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434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spc="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2400" spc="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2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19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2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9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26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4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400" spc="-15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400" spc="-17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oup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25"/>
              </a:spcBef>
            </a:pP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Delaware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Center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 Drug </a:t>
            </a:r>
            <a:r>
              <a:rPr dirty="0" sz="2400" spc="-114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30">
                <a:solidFill>
                  <a:srgbClr val="FFFFFF"/>
                </a:solidFill>
                <a:latin typeface="Arial"/>
                <a:cs typeface="Arial"/>
              </a:rPr>
              <a:t>Studies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600" y="603376"/>
            <a:ext cx="714565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006096"/>
                </a:solidFill>
              </a:rPr>
              <a:t>Emo</a:t>
            </a:r>
            <a:r>
              <a:rPr dirty="0" spc="-75">
                <a:solidFill>
                  <a:srgbClr val="006096"/>
                </a:solidFill>
              </a:rPr>
              <a:t>t</a:t>
            </a:r>
            <a:r>
              <a:rPr dirty="0" spc="-55">
                <a:solidFill>
                  <a:srgbClr val="006096"/>
                </a:solidFill>
              </a:rPr>
              <a:t>io</a:t>
            </a:r>
            <a:r>
              <a:rPr dirty="0" spc="-70">
                <a:solidFill>
                  <a:srgbClr val="006096"/>
                </a:solidFill>
              </a:rPr>
              <a:t>n</a:t>
            </a:r>
            <a:r>
              <a:rPr dirty="0" spc="-250">
                <a:solidFill>
                  <a:srgbClr val="006096"/>
                </a:solidFill>
              </a:rPr>
              <a:t>a</a:t>
            </a:r>
            <a:r>
              <a:rPr dirty="0" spc="20">
                <a:solidFill>
                  <a:srgbClr val="006096"/>
                </a:solidFill>
              </a:rPr>
              <a:t>l</a:t>
            </a:r>
            <a:r>
              <a:rPr dirty="0" spc="-145">
                <a:solidFill>
                  <a:srgbClr val="006096"/>
                </a:solidFill>
              </a:rPr>
              <a:t> </a:t>
            </a:r>
            <a:r>
              <a:rPr dirty="0" spc="-260">
                <a:solidFill>
                  <a:srgbClr val="006096"/>
                </a:solidFill>
              </a:rPr>
              <a:t>He</a:t>
            </a:r>
            <a:r>
              <a:rPr dirty="0" spc="-254">
                <a:solidFill>
                  <a:srgbClr val="006096"/>
                </a:solidFill>
              </a:rPr>
              <a:t>a</a:t>
            </a:r>
            <a:r>
              <a:rPr dirty="0" spc="85">
                <a:solidFill>
                  <a:srgbClr val="006096"/>
                </a:solidFill>
              </a:rPr>
              <a:t>l</a:t>
            </a:r>
            <a:r>
              <a:rPr dirty="0" spc="110">
                <a:solidFill>
                  <a:srgbClr val="006096"/>
                </a:solidFill>
              </a:rPr>
              <a:t>t</a:t>
            </a:r>
            <a:r>
              <a:rPr dirty="0" spc="-95">
                <a:solidFill>
                  <a:srgbClr val="006096"/>
                </a:solidFill>
              </a:rPr>
              <a:t>h</a:t>
            </a:r>
            <a:r>
              <a:rPr dirty="0" spc="-35">
                <a:solidFill>
                  <a:srgbClr val="006096"/>
                </a:solidFill>
              </a:rPr>
              <a:t>:</a:t>
            </a:r>
            <a:r>
              <a:rPr dirty="0" spc="-135">
                <a:solidFill>
                  <a:srgbClr val="006096"/>
                </a:solidFill>
              </a:rPr>
              <a:t> </a:t>
            </a:r>
            <a:r>
              <a:rPr dirty="0" spc="-515">
                <a:solidFill>
                  <a:srgbClr val="006096"/>
                </a:solidFill>
              </a:rPr>
              <a:t>L</a:t>
            </a:r>
            <a:r>
              <a:rPr dirty="0" spc="-480">
                <a:solidFill>
                  <a:srgbClr val="006096"/>
                </a:solidFill>
              </a:rPr>
              <a:t>G</a:t>
            </a:r>
            <a:r>
              <a:rPr dirty="0" spc="-395">
                <a:solidFill>
                  <a:srgbClr val="006096"/>
                </a:solidFill>
              </a:rPr>
              <a:t>B</a:t>
            </a:r>
            <a:r>
              <a:rPr dirty="0" spc="-155">
                <a:solidFill>
                  <a:srgbClr val="006096"/>
                </a:solidFill>
              </a:rPr>
              <a:t> </a:t>
            </a:r>
            <a:r>
              <a:rPr dirty="0" spc="-160">
                <a:solidFill>
                  <a:srgbClr val="006096"/>
                </a:solidFill>
              </a:rPr>
              <a:t>11</a:t>
            </a:r>
            <a:r>
              <a:rPr dirty="0" baseline="25132" sz="3150" spc="30">
                <a:solidFill>
                  <a:srgbClr val="006096"/>
                </a:solidFill>
              </a:rPr>
              <a:t>t</a:t>
            </a:r>
            <a:r>
              <a:rPr dirty="0" baseline="25132" sz="3150" spc="82">
                <a:solidFill>
                  <a:srgbClr val="006096"/>
                </a:solidFill>
              </a:rPr>
              <a:t>h</a:t>
            </a:r>
            <a:r>
              <a:rPr dirty="0" baseline="25132" sz="3150" spc="225">
                <a:solidFill>
                  <a:srgbClr val="006096"/>
                </a:solidFill>
              </a:rPr>
              <a:t> </a:t>
            </a:r>
            <a:r>
              <a:rPr dirty="0" sz="3200" spc="-480">
                <a:solidFill>
                  <a:srgbClr val="006096"/>
                </a:solidFill>
              </a:rPr>
              <a:t>G</a:t>
            </a:r>
            <a:r>
              <a:rPr dirty="0" sz="3200" spc="-20">
                <a:solidFill>
                  <a:srgbClr val="006096"/>
                </a:solidFill>
              </a:rPr>
              <a:t>r</a:t>
            </a:r>
            <a:r>
              <a:rPr dirty="0" sz="3200" spc="-254">
                <a:solidFill>
                  <a:srgbClr val="006096"/>
                </a:solidFill>
              </a:rPr>
              <a:t>a</a:t>
            </a:r>
            <a:r>
              <a:rPr dirty="0" sz="3200" spc="-150">
                <a:solidFill>
                  <a:srgbClr val="006096"/>
                </a:solidFill>
              </a:rPr>
              <a:t>d</a:t>
            </a:r>
            <a:r>
              <a:rPr dirty="0" sz="3200" spc="-145">
                <a:solidFill>
                  <a:srgbClr val="006096"/>
                </a:solidFill>
              </a:rPr>
              <a:t>e</a:t>
            </a:r>
            <a:r>
              <a:rPr dirty="0" sz="3200" spc="-150">
                <a:solidFill>
                  <a:srgbClr val="006096"/>
                </a:solidFill>
              </a:rPr>
              <a:t> </a:t>
            </a:r>
            <a:r>
              <a:rPr dirty="0" sz="3200" spc="-665">
                <a:solidFill>
                  <a:srgbClr val="006096"/>
                </a:solidFill>
              </a:rPr>
              <a:t>S</a:t>
            </a:r>
            <a:r>
              <a:rPr dirty="0" sz="3200" spc="180">
                <a:solidFill>
                  <a:srgbClr val="006096"/>
                </a:solidFill>
              </a:rPr>
              <a:t>t</a:t>
            </a:r>
            <a:r>
              <a:rPr dirty="0" sz="3200" spc="-135">
                <a:solidFill>
                  <a:srgbClr val="006096"/>
                </a:solidFill>
              </a:rPr>
              <a:t>ude</a:t>
            </a:r>
            <a:r>
              <a:rPr dirty="0" sz="3200" spc="-135">
                <a:solidFill>
                  <a:srgbClr val="006096"/>
                </a:solidFill>
              </a:rPr>
              <a:t>n</a:t>
            </a:r>
            <a:r>
              <a:rPr dirty="0" sz="3200" spc="180">
                <a:solidFill>
                  <a:srgbClr val="006096"/>
                </a:solidFill>
              </a:rPr>
              <a:t>t</a:t>
            </a:r>
            <a:r>
              <a:rPr dirty="0" sz="3200" spc="-350">
                <a:solidFill>
                  <a:srgbClr val="006096"/>
                </a:solidFill>
              </a:rPr>
              <a:t>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97026" y="2197607"/>
            <a:ext cx="7950200" cy="1411605"/>
            <a:chOff x="597026" y="2197607"/>
            <a:chExt cx="7950200" cy="1411605"/>
          </a:xfrm>
        </p:grpSpPr>
        <p:sp>
          <p:nvSpPr>
            <p:cNvPr id="4" name="object 4"/>
            <p:cNvSpPr/>
            <p:nvPr/>
          </p:nvSpPr>
          <p:spPr>
            <a:xfrm>
              <a:off x="987552" y="2577083"/>
              <a:ext cx="6716395" cy="1026794"/>
            </a:xfrm>
            <a:custGeom>
              <a:avLst/>
              <a:gdLst/>
              <a:ahLst/>
              <a:cxnLst/>
              <a:rect l="l" t="t" r="r" b="b"/>
              <a:pathLst>
                <a:path w="6716395" h="1026795">
                  <a:moveTo>
                    <a:pt x="356616" y="304038"/>
                  </a:moveTo>
                  <a:lnTo>
                    <a:pt x="0" y="304038"/>
                  </a:lnTo>
                  <a:lnTo>
                    <a:pt x="0" y="1026426"/>
                  </a:lnTo>
                  <a:lnTo>
                    <a:pt x="356616" y="1026426"/>
                  </a:lnTo>
                  <a:lnTo>
                    <a:pt x="356616" y="304038"/>
                  </a:lnTo>
                  <a:close/>
                </a:path>
                <a:path w="6716395" h="1026795">
                  <a:moveTo>
                    <a:pt x="1946148" y="114300"/>
                  </a:moveTo>
                  <a:lnTo>
                    <a:pt x="1589532" y="114300"/>
                  </a:lnTo>
                  <a:lnTo>
                    <a:pt x="1589532" y="1026414"/>
                  </a:lnTo>
                  <a:lnTo>
                    <a:pt x="1946148" y="1026414"/>
                  </a:lnTo>
                  <a:lnTo>
                    <a:pt x="1946148" y="114300"/>
                  </a:lnTo>
                  <a:close/>
                </a:path>
                <a:path w="6716395" h="1026795">
                  <a:moveTo>
                    <a:pt x="3536429" y="0"/>
                  </a:moveTo>
                  <a:lnTo>
                    <a:pt x="3179826" y="0"/>
                  </a:lnTo>
                  <a:lnTo>
                    <a:pt x="3179826" y="1026414"/>
                  </a:lnTo>
                  <a:lnTo>
                    <a:pt x="3536429" y="1026414"/>
                  </a:lnTo>
                  <a:lnTo>
                    <a:pt x="3536429" y="0"/>
                  </a:lnTo>
                  <a:close/>
                </a:path>
                <a:path w="6716395" h="1026795">
                  <a:moveTo>
                    <a:pt x="5126736" y="190500"/>
                  </a:moveTo>
                  <a:lnTo>
                    <a:pt x="4770120" y="190500"/>
                  </a:lnTo>
                  <a:lnTo>
                    <a:pt x="4770120" y="1026414"/>
                  </a:lnTo>
                  <a:lnTo>
                    <a:pt x="5126736" y="1026414"/>
                  </a:lnTo>
                  <a:lnTo>
                    <a:pt x="5126736" y="190500"/>
                  </a:lnTo>
                  <a:close/>
                </a:path>
                <a:path w="6716395" h="1026795">
                  <a:moveTo>
                    <a:pt x="6716268" y="684276"/>
                  </a:moveTo>
                  <a:lnTo>
                    <a:pt x="6359652" y="684276"/>
                  </a:lnTo>
                  <a:lnTo>
                    <a:pt x="6359652" y="1026426"/>
                  </a:lnTo>
                  <a:lnTo>
                    <a:pt x="6716268" y="1026426"/>
                  </a:lnTo>
                  <a:lnTo>
                    <a:pt x="6716268" y="684276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40180" y="2197607"/>
              <a:ext cx="6716395" cy="1406525"/>
            </a:xfrm>
            <a:custGeom>
              <a:avLst/>
              <a:gdLst/>
              <a:ahLst/>
              <a:cxnLst/>
              <a:rect l="l" t="t" r="r" b="b"/>
              <a:pathLst>
                <a:path w="6716395" h="1406525">
                  <a:moveTo>
                    <a:pt x="356616" y="1291602"/>
                  </a:moveTo>
                  <a:lnTo>
                    <a:pt x="0" y="1291602"/>
                  </a:lnTo>
                  <a:lnTo>
                    <a:pt x="0" y="1405902"/>
                  </a:lnTo>
                  <a:lnTo>
                    <a:pt x="356616" y="1405902"/>
                  </a:lnTo>
                  <a:lnTo>
                    <a:pt x="356616" y="1291602"/>
                  </a:lnTo>
                  <a:close/>
                </a:path>
                <a:path w="6716395" h="1406525">
                  <a:moveTo>
                    <a:pt x="1946148" y="1178052"/>
                  </a:moveTo>
                  <a:lnTo>
                    <a:pt x="1589532" y="1178052"/>
                  </a:lnTo>
                  <a:lnTo>
                    <a:pt x="1589532" y="1405902"/>
                  </a:lnTo>
                  <a:lnTo>
                    <a:pt x="1946148" y="1405902"/>
                  </a:lnTo>
                  <a:lnTo>
                    <a:pt x="1946148" y="1178052"/>
                  </a:lnTo>
                  <a:close/>
                </a:path>
                <a:path w="6716395" h="1406525">
                  <a:moveTo>
                    <a:pt x="3536429" y="683514"/>
                  </a:moveTo>
                  <a:lnTo>
                    <a:pt x="3179826" y="683514"/>
                  </a:lnTo>
                  <a:lnTo>
                    <a:pt x="3179826" y="1405902"/>
                  </a:lnTo>
                  <a:lnTo>
                    <a:pt x="3536429" y="1405902"/>
                  </a:lnTo>
                  <a:lnTo>
                    <a:pt x="3536429" y="683514"/>
                  </a:lnTo>
                  <a:close/>
                </a:path>
                <a:path w="6716395" h="1406525">
                  <a:moveTo>
                    <a:pt x="5126736" y="0"/>
                  </a:moveTo>
                  <a:lnTo>
                    <a:pt x="4770120" y="0"/>
                  </a:lnTo>
                  <a:lnTo>
                    <a:pt x="4770120" y="1405890"/>
                  </a:lnTo>
                  <a:lnTo>
                    <a:pt x="5126736" y="1405890"/>
                  </a:lnTo>
                  <a:lnTo>
                    <a:pt x="5126736" y="0"/>
                  </a:lnTo>
                  <a:close/>
                </a:path>
                <a:path w="6716395" h="1406525">
                  <a:moveTo>
                    <a:pt x="6716268" y="75438"/>
                  </a:moveTo>
                  <a:lnTo>
                    <a:pt x="6359652" y="75438"/>
                  </a:lnTo>
                  <a:lnTo>
                    <a:pt x="6359652" y="1405890"/>
                  </a:lnTo>
                  <a:lnTo>
                    <a:pt x="6716268" y="1405890"/>
                  </a:lnTo>
                  <a:lnTo>
                    <a:pt x="6716268" y="75438"/>
                  </a:lnTo>
                  <a:close/>
                </a:path>
              </a:pathLst>
            </a:custGeom>
            <a:solidFill>
              <a:srgbClr val="BED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7026" y="3603878"/>
              <a:ext cx="7950200" cy="0"/>
            </a:xfrm>
            <a:custGeom>
              <a:avLst/>
              <a:gdLst/>
              <a:ahLst/>
              <a:cxnLst/>
              <a:rect l="l" t="t" r="r" b="b"/>
              <a:pathLst>
                <a:path w="7950200" h="0">
                  <a:moveTo>
                    <a:pt x="0" y="0"/>
                  </a:moveTo>
                  <a:lnTo>
                    <a:pt x="7949946" y="0"/>
                  </a:lnTo>
                </a:path>
              </a:pathLst>
            </a:custGeom>
            <a:ln w="9525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021041" y="2618436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19%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11031" y="2428393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24%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1020" y="2314398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27%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91009" y="2504441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22%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19861" y="2998522"/>
            <a:ext cx="21145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0">
                <a:solidFill>
                  <a:srgbClr val="3E3E3E"/>
                </a:solidFill>
                <a:latin typeface="Arial"/>
                <a:cs typeface="Arial"/>
              </a:rPr>
              <a:t>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2531" y="3226512"/>
            <a:ext cx="21145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0">
                <a:solidFill>
                  <a:srgbClr val="3E3E3E"/>
                </a:solidFill>
                <a:latin typeface="Arial"/>
                <a:cs typeface="Arial"/>
              </a:rPr>
              <a:t>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02521" y="3112517"/>
            <a:ext cx="21145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0">
                <a:solidFill>
                  <a:srgbClr val="3E3E3E"/>
                </a:solidFill>
                <a:latin typeface="Arial"/>
                <a:cs typeface="Arial"/>
              </a:rPr>
              <a:t>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3800" y="2618436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19%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43789" y="1934312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37%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33779" y="2010360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35%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0899" y="3679750"/>
            <a:ext cx="582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solidFill>
                  <a:srgbClr val="595958"/>
                </a:solidFill>
                <a:latin typeface="Arial"/>
                <a:cs typeface="Arial"/>
              </a:rPr>
              <a:t>Excellent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41968" y="3679750"/>
            <a:ext cx="680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5">
                <a:solidFill>
                  <a:srgbClr val="595958"/>
                </a:solidFill>
                <a:latin typeface="Arial"/>
                <a:cs typeface="Arial"/>
              </a:rPr>
              <a:t>V</a:t>
            </a:r>
            <a:r>
              <a:rPr dirty="0" sz="1200" spc="-40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dirty="0" sz="1200" spc="-2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dirty="0" sz="1200" spc="-60">
                <a:solidFill>
                  <a:srgbClr val="595958"/>
                </a:solidFill>
                <a:latin typeface="Arial"/>
                <a:cs typeface="Arial"/>
              </a:rPr>
              <a:t>y</a:t>
            </a:r>
            <a:r>
              <a:rPr dirty="0" sz="1200" spc="-7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200" spc="-185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dirty="0" sz="1200" spc="-4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dirty="0" sz="1200" spc="-35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dirty="0" sz="1200" spc="-40">
                <a:solidFill>
                  <a:srgbClr val="595958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16713" y="3679750"/>
            <a:ext cx="256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5">
                <a:solidFill>
                  <a:srgbClr val="595958"/>
                </a:solidFill>
                <a:latin typeface="Arial"/>
                <a:cs typeface="Arial"/>
              </a:rPr>
              <a:t>F</a:t>
            </a:r>
            <a:r>
              <a:rPr dirty="0" sz="1200" spc="-145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dirty="0" sz="1200" spc="10">
                <a:solidFill>
                  <a:srgbClr val="595958"/>
                </a:solidFill>
                <a:latin typeface="Arial"/>
                <a:cs typeface="Arial"/>
              </a:rPr>
              <a:t>ir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93291" y="3679750"/>
            <a:ext cx="317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>
                <a:solidFill>
                  <a:srgbClr val="595958"/>
                </a:solidFill>
                <a:latin typeface="Arial"/>
                <a:cs typeface="Arial"/>
              </a:rPr>
              <a:t>Poor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39316" y="1329182"/>
            <a:ext cx="5864860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20">
                <a:solidFill>
                  <a:srgbClr val="595958"/>
                </a:solidFill>
                <a:latin typeface="Arial"/>
                <a:cs typeface="Arial"/>
              </a:rPr>
              <a:t>“In</a:t>
            </a:r>
            <a:r>
              <a:rPr dirty="0" sz="1850" spc="-9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80">
                <a:solidFill>
                  <a:srgbClr val="595958"/>
                </a:solidFill>
                <a:latin typeface="Arial"/>
                <a:cs typeface="Arial"/>
              </a:rPr>
              <a:t>general,</a:t>
            </a:r>
            <a:r>
              <a:rPr dirty="0" sz="1850" spc="-7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40">
                <a:solidFill>
                  <a:srgbClr val="595958"/>
                </a:solidFill>
                <a:latin typeface="Arial"/>
                <a:cs typeface="Arial"/>
              </a:rPr>
              <a:t>how</a:t>
            </a:r>
            <a:r>
              <a:rPr dirty="0" sz="1850" spc="-9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35">
                <a:solidFill>
                  <a:srgbClr val="595958"/>
                </a:solidFill>
                <a:latin typeface="Arial"/>
                <a:cs typeface="Arial"/>
              </a:rPr>
              <a:t>would</a:t>
            </a:r>
            <a:r>
              <a:rPr dirty="0" sz="1850" spc="-8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75">
                <a:solidFill>
                  <a:srgbClr val="595958"/>
                </a:solidFill>
                <a:latin typeface="Arial"/>
                <a:cs typeface="Arial"/>
              </a:rPr>
              <a:t>you</a:t>
            </a:r>
            <a:r>
              <a:rPr dirty="0" sz="1850" spc="-8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50">
                <a:solidFill>
                  <a:srgbClr val="595958"/>
                </a:solidFill>
                <a:latin typeface="Arial"/>
                <a:cs typeface="Arial"/>
              </a:rPr>
              <a:t>rate</a:t>
            </a:r>
            <a:r>
              <a:rPr dirty="0" sz="1850" spc="-9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50">
                <a:solidFill>
                  <a:srgbClr val="595958"/>
                </a:solidFill>
                <a:latin typeface="Arial"/>
                <a:cs typeface="Arial"/>
              </a:rPr>
              <a:t>your</a:t>
            </a:r>
            <a:r>
              <a:rPr dirty="0" sz="1850" spc="-8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40">
                <a:solidFill>
                  <a:srgbClr val="595958"/>
                </a:solidFill>
                <a:latin typeface="Arial"/>
                <a:cs typeface="Arial"/>
              </a:rPr>
              <a:t>emotional</a:t>
            </a:r>
            <a:r>
              <a:rPr dirty="0" sz="1850" spc="-7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595958"/>
                </a:solidFill>
                <a:latin typeface="Arial"/>
                <a:cs typeface="Arial"/>
              </a:rPr>
              <a:t>health?”</a:t>
            </a:r>
            <a:r>
              <a:rPr dirty="0" sz="1850" spc="-8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145">
                <a:solidFill>
                  <a:srgbClr val="595958"/>
                </a:solidFill>
                <a:latin typeface="Arial"/>
                <a:cs typeface="Arial"/>
              </a:rPr>
              <a:t>(%)</a:t>
            </a:r>
            <a:endParaRPr sz="18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79341" y="4000500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83058" y="0"/>
                </a:moveTo>
                <a:lnTo>
                  <a:pt x="0" y="0"/>
                </a:lnTo>
                <a:lnTo>
                  <a:pt x="0" y="83058"/>
                </a:lnTo>
                <a:lnTo>
                  <a:pt x="83058" y="83058"/>
                </a:lnTo>
                <a:lnTo>
                  <a:pt x="8305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57571" y="4000500"/>
            <a:ext cx="83820" cy="83185"/>
          </a:xfrm>
          <a:custGeom>
            <a:avLst/>
            <a:gdLst/>
            <a:ahLst/>
            <a:cxnLst/>
            <a:rect l="l" t="t" r="r" b="b"/>
            <a:pathLst>
              <a:path w="83820" h="83185">
                <a:moveTo>
                  <a:pt x="83820" y="0"/>
                </a:moveTo>
                <a:lnTo>
                  <a:pt x="0" y="0"/>
                </a:lnTo>
                <a:lnTo>
                  <a:pt x="0" y="83058"/>
                </a:lnTo>
                <a:lnTo>
                  <a:pt x="83820" y="83058"/>
                </a:lnTo>
                <a:lnTo>
                  <a:pt x="83820" y="0"/>
                </a:lnTo>
                <a:close/>
              </a:path>
            </a:pathLst>
          </a:custGeom>
          <a:solidFill>
            <a:srgbClr val="BED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987048" y="3621852"/>
            <a:ext cx="1346835" cy="507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03860">
              <a:lnSpc>
                <a:spcPct val="131700"/>
              </a:lnSpc>
              <a:spcBef>
                <a:spcPts val="100"/>
              </a:spcBef>
              <a:tabLst>
                <a:tab pos="1090930" algn="l"/>
              </a:tabLst>
            </a:pPr>
            <a:r>
              <a:rPr dirty="0" sz="1200" spc="-80">
                <a:solidFill>
                  <a:srgbClr val="595958"/>
                </a:solidFill>
                <a:latin typeface="Arial"/>
                <a:cs typeface="Arial"/>
              </a:rPr>
              <a:t>Good </a:t>
            </a:r>
            <a:r>
              <a:rPr dirty="0" sz="1200" spc="-7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200" spc="-125">
                <a:solidFill>
                  <a:srgbClr val="595958"/>
                </a:solidFill>
                <a:latin typeface="Arial"/>
                <a:cs typeface="Arial"/>
              </a:rPr>
              <a:t>H</a:t>
            </a:r>
            <a:r>
              <a:rPr dirty="0" sz="1200" spc="-5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dirty="0" sz="1200" spc="-15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dirty="0" sz="1200" spc="-35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dirty="0" sz="1200" spc="-25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dirty="0" sz="1200" spc="-4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dirty="0" sz="1200" spc="-140">
                <a:solidFill>
                  <a:srgbClr val="595958"/>
                </a:solidFill>
                <a:latin typeface="Arial"/>
                <a:cs typeface="Arial"/>
              </a:rPr>
              <a:t>s</a:t>
            </a:r>
            <a:r>
              <a:rPr dirty="0" sz="1200" spc="-80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dirty="0" sz="1200" spc="-80">
                <a:solidFill>
                  <a:srgbClr val="595958"/>
                </a:solidFill>
                <a:latin typeface="Arial"/>
                <a:cs typeface="Arial"/>
              </a:rPr>
              <a:t>x</a:t>
            </a:r>
            <a:r>
              <a:rPr dirty="0" sz="1200" spc="-45">
                <a:solidFill>
                  <a:srgbClr val="595958"/>
                </a:solidFill>
                <a:latin typeface="Arial"/>
                <a:cs typeface="Arial"/>
              </a:rPr>
              <a:t>u</a:t>
            </a:r>
            <a:r>
              <a:rPr dirty="0" sz="1200" spc="-95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dirty="0" sz="1200" spc="5">
                <a:solidFill>
                  <a:srgbClr val="595958"/>
                </a:solidFill>
                <a:latin typeface="Arial"/>
                <a:cs typeface="Arial"/>
              </a:rPr>
              <a:t>l</a:t>
            </a:r>
            <a:r>
              <a:rPr dirty="0" sz="1200">
                <a:solidFill>
                  <a:srgbClr val="595958"/>
                </a:solidFill>
                <a:latin typeface="Arial"/>
                <a:cs typeface="Arial"/>
              </a:rPr>
              <a:t>	</a:t>
            </a:r>
            <a:r>
              <a:rPr dirty="0" sz="1200" spc="-170">
                <a:solidFill>
                  <a:srgbClr val="595958"/>
                </a:solidFill>
                <a:latin typeface="Arial"/>
                <a:cs typeface="Arial"/>
              </a:rPr>
              <a:t>L</a:t>
            </a:r>
            <a:r>
              <a:rPr dirty="0" sz="1200" spc="-170">
                <a:solidFill>
                  <a:srgbClr val="595958"/>
                </a:solidFill>
                <a:latin typeface="Arial"/>
                <a:cs typeface="Arial"/>
              </a:rPr>
              <a:t>GB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r>
              <a:rPr dirty="0" spc="-5"/>
              <a:t>9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35940" y="4313379"/>
            <a:ext cx="229425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 i="1">
                <a:latin typeface="Arial"/>
                <a:cs typeface="Arial"/>
              </a:rPr>
              <a:t>Source:</a:t>
            </a:r>
            <a:r>
              <a:rPr dirty="0" sz="800" spc="25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2021</a:t>
            </a:r>
            <a:r>
              <a:rPr dirty="0" sz="800" spc="30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Delaware</a:t>
            </a:r>
            <a:r>
              <a:rPr dirty="0" sz="800" spc="20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School</a:t>
            </a:r>
            <a:r>
              <a:rPr dirty="0" sz="800" spc="30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Survey</a:t>
            </a:r>
            <a:r>
              <a:rPr dirty="0" sz="800" spc="15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Secondary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08585" marR="5080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Q:</a:t>
            </a:r>
            <a:r>
              <a:rPr dirty="0" spc="-165"/>
              <a:t> </a:t>
            </a:r>
            <a:r>
              <a:rPr dirty="0" spc="-100"/>
              <a:t>What</a:t>
            </a:r>
            <a:r>
              <a:rPr dirty="0" spc="-135"/>
              <a:t> </a:t>
            </a:r>
            <a:r>
              <a:rPr dirty="0" spc="-170"/>
              <a:t>is</a:t>
            </a:r>
            <a:r>
              <a:rPr dirty="0" spc="-160"/>
              <a:t> </a:t>
            </a:r>
            <a:r>
              <a:rPr dirty="0" spc="-135"/>
              <a:t>one</a:t>
            </a:r>
            <a:r>
              <a:rPr dirty="0" spc="-160"/>
              <a:t> </a:t>
            </a:r>
            <a:r>
              <a:rPr dirty="0" spc="-180"/>
              <a:t>way</a:t>
            </a:r>
            <a:r>
              <a:rPr dirty="0" spc="-150"/>
              <a:t> </a:t>
            </a:r>
            <a:r>
              <a:rPr dirty="0" spc="-10"/>
              <a:t>that</a:t>
            </a:r>
            <a:r>
              <a:rPr dirty="0" spc="-145"/>
              <a:t> </a:t>
            </a:r>
            <a:r>
              <a:rPr dirty="0" spc="-135"/>
              <a:t>you</a:t>
            </a:r>
            <a:r>
              <a:rPr dirty="0" spc="-155"/>
              <a:t> </a:t>
            </a:r>
            <a:r>
              <a:rPr dirty="0" spc="-150"/>
              <a:t>are</a:t>
            </a:r>
            <a:r>
              <a:rPr dirty="0" spc="-160"/>
              <a:t> </a:t>
            </a:r>
            <a:r>
              <a:rPr dirty="0" spc="-70"/>
              <a:t>promoting </a:t>
            </a:r>
            <a:r>
              <a:rPr dirty="0" spc="-869"/>
              <a:t> </a:t>
            </a:r>
            <a:r>
              <a:rPr dirty="0" spc="-60"/>
              <a:t>equity </a:t>
            </a:r>
            <a:r>
              <a:rPr dirty="0" spc="-155"/>
              <a:t>and </a:t>
            </a:r>
            <a:r>
              <a:rPr dirty="0" spc="-110"/>
              <a:t>inclusion </a:t>
            </a:r>
            <a:r>
              <a:rPr dirty="0" spc="-170"/>
              <a:t>among </a:t>
            </a:r>
            <a:r>
              <a:rPr dirty="0" spc="-40"/>
              <a:t>the </a:t>
            </a:r>
            <a:r>
              <a:rPr dirty="0" spc="-65"/>
              <a:t>youth </a:t>
            </a:r>
            <a:r>
              <a:rPr dirty="0" spc="-135"/>
              <a:t>you </a:t>
            </a:r>
            <a:r>
              <a:rPr dirty="0" spc="-130"/>
              <a:t> </a:t>
            </a:r>
            <a:r>
              <a:rPr dirty="0" spc="-195"/>
              <a:t>serve?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r>
              <a:rPr dirty="0" spc="-5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95799"/>
            <a:ext cx="9143999" cy="6476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7133" y="359316"/>
            <a:ext cx="219011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>
                <a:solidFill>
                  <a:srgbClr val="006096"/>
                </a:solidFill>
              </a:rPr>
              <a:t>Mind</a:t>
            </a:r>
            <a:r>
              <a:rPr dirty="0" spc="-185">
                <a:solidFill>
                  <a:srgbClr val="006096"/>
                </a:solidFill>
              </a:rPr>
              <a:t> </a:t>
            </a:r>
            <a:r>
              <a:rPr dirty="0" spc="45">
                <a:solidFill>
                  <a:srgbClr val="006096"/>
                </a:solidFill>
              </a:rPr>
              <a:t>&amp;</a:t>
            </a:r>
            <a:r>
              <a:rPr dirty="0" spc="-210">
                <a:solidFill>
                  <a:srgbClr val="006096"/>
                </a:solidFill>
              </a:rPr>
              <a:t> </a:t>
            </a:r>
            <a:r>
              <a:rPr dirty="0" spc="-185">
                <a:solidFill>
                  <a:srgbClr val="006096"/>
                </a:solidFill>
              </a:rPr>
              <a:t>Body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r>
              <a:rPr dirty="0" spc="-5"/>
              <a:t>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9980" y="1086230"/>
            <a:ext cx="4419600" cy="3108960"/>
          </a:xfrm>
          <a:prstGeom prst="rect">
            <a:avLst/>
          </a:prstGeom>
          <a:ln w="9525">
            <a:solidFill>
              <a:srgbClr val="808080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15"/>
              </a:spcBef>
            </a:pPr>
            <a:r>
              <a:rPr dirty="0" sz="2200" spc="-65">
                <a:solidFill>
                  <a:srgbClr val="006096"/>
                </a:solidFill>
                <a:latin typeface="Arial"/>
                <a:cs typeface="Arial"/>
              </a:rPr>
              <a:t>I</a:t>
            </a:r>
            <a:r>
              <a:rPr dirty="0" sz="2200" spc="-70">
                <a:solidFill>
                  <a:srgbClr val="006096"/>
                </a:solidFill>
                <a:latin typeface="Arial"/>
                <a:cs typeface="Arial"/>
              </a:rPr>
              <a:t>n</a:t>
            </a:r>
            <a:r>
              <a:rPr dirty="0" sz="2200" spc="-12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125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sz="2200" spc="-100">
                <a:solidFill>
                  <a:srgbClr val="006096"/>
                </a:solidFill>
                <a:latin typeface="Arial"/>
                <a:cs typeface="Arial"/>
              </a:rPr>
              <a:t>he</a:t>
            </a:r>
            <a:r>
              <a:rPr dirty="0" sz="2200" spc="-12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40">
                <a:solidFill>
                  <a:srgbClr val="006096"/>
                </a:solidFill>
                <a:latin typeface="Arial"/>
                <a:cs typeface="Arial"/>
              </a:rPr>
              <a:t>w</a:t>
            </a:r>
            <a:r>
              <a:rPr dirty="0" sz="2200" spc="-120">
                <a:solidFill>
                  <a:srgbClr val="006096"/>
                </a:solidFill>
                <a:latin typeface="Arial"/>
                <a:cs typeface="Arial"/>
              </a:rPr>
              <a:t>eek</a:t>
            </a:r>
            <a:r>
              <a:rPr dirty="0" sz="2200" spc="-11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00">
                <a:solidFill>
                  <a:srgbClr val="006096"/>
                </a:solidFill>
                <a:latin typeface="Arial"/>
                <a:cs typeface="Arial"/>
              </a:rPr>
              <a:t>b</a:t>
            </a:r>
            <a:r>
              <a:rPr dirty="0" sz="2200" spc="-120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2200" spc="10">
                <a:solidFill>
                  <a:srgbClr val="006096"/>
                </a:solidFill>
                <a:latin typeface="Arial"/>
                <a:cs typeface="Arial"/>
              </a:rPr>
              <a:t>f</a:t>
            </a:r>
            <a:r>
              <a:rPr dirty="0" sz="2200" spc="-65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2200" spc="5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-130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2200" spc="-12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125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sz="2200" spc="-100">
                <a:solidFill>
                  <a:srgbClr val="006096"/>
                </a:solidFill>
                <a:latin typeface="Arial"/>
                <a:cs typeface="Arial"/>
              </a:rPr>
              <a:t>he</a:t>
            </a:r>
            <a:r>
              <a:rPr dirty="0" sz="2200" spc="-12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05">
                <a:solidFill>
                  <a:srgbClr val="006096"/>
                </a:solidFill>
                <a:latin typeface="Arial"/>
                <a:cs typeface="Arial"/>
              </a:rPr>
              <a:t>su</a:t>
            </a:r>
            <a:r>
              <a:rPr dirty="0" sz="2200" spc="-50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-135">
                <a:solidFill>
                  <a:srgbClr val="006096"/>
                </a:solidFill>
                <a:latin typeface="Arial"/>
                <a:cs typeface="Arial"/>
              </a:rPr>
              <a:t>v</a:t>
            </a:r>
            <a:r>
              <a:rPr dirty="0" sz="2200" spc="-140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2200" spc="-110">
                <a:solidFill>
                  <a:srgbClr val="006096"/>
                </a:solidFill>
                <a:latin typeface="Arial"/>
                <a:cs typeface="Arial"/>
              </a:rPr>
              <a:t>y</a:t>
            </a:r>
            <a:r>
              <a:rPr dirty="0" sz="2200" spc="-680">
                <a:solidFill>
                  <a:srgbClr val="006096"/>
                </a:solidFill>
                <a:latin typeface="Arial"/>
                <a:cs typeface="Arial"/>
              </a:rPr>
              <a:t>…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50">
              <a:latin typeface="Arial"/>
              <a:cs typeface="Arial"/>
            </a:endParaRPr>
          </a:p>
          <a:p>
            <a:pPr algn="ctr" marL="1143635" marR="1137920">
              <a:lnSpc>
                <a:spcPct val="120100"/>
              </a:lnSpc>
            </a:pPr>
            <a:r>
              <a:rPr dirty="0" sz="2200" spc="-190" b="1">
                <a:solidFill>
                  <a:srgbClr val="006096"/>
                </a:solidFill>
                <a:latin typeface="Arial"/>
                <a:cs typeface="Arial"/>
              </a:rPr>
              <a:t>56%</a:t>
            </a:r>
            <a:r>
              <a:rPr dirty="0" sz="2200" spc="-125" b="1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70" b="1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2200" spc="-40" b="1">
                <a:solidFill>
                  <a:srgbClr val="006096"/>
                </a:solidFill>
                <a:latin typeface="Arial"/>
                <a:cs typeface="Arial"/>
              </a:rPr>
              <a:t>f</a:t>
            </a:r>
            <a:r>
              <a:rPr dirty="0" sz="2200" spc="-105" b="1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14" b="1">
                <a:solidFill>
                  <a:srgbClr val="006096"/>
                </a:solidFill>
                <a:latin typeface="Arial"/>
                <a:cs typeface="Arial"/>
              </a:rPr>
              <a:t>8</a:t>
            </a:r>
            <a:r>
              <a:rPr dirty="0" baseline="24904" sz="2175" spc="30" b="1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baseline="24904" sz="2175" spc="-157" b="1">
                <a:solidFill>
                  <a:srgbClr val="006096"/>
                </a:solidFill>
                <a:latin typeface="Arial"/>
                <a:cs typeface="Arial"/>
              </a:rPr>
              <a:t>h</a:t>
            </a:r>
            <a:r>
              <a:rPr dirty="0" baseline="24904" sz="2175" spc="142" b="1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310" b="1">
                <a:solidFill>
                  <a:srgbClr val="006096"/>
                </a:solidFill>
                <a:latin typeface="Arial"/>
                <a:cs typeface="Arial"/>
              </a:rPr>
              <a:t>G</a:t>
            </a:r>
            <a:r>
              <a:rPr dirty="0" sz="2200" spc="-130" b="1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-145" b="1">
                <a:solidFill>
                  <a:srgbClr val="006096"/>
                </a:solidFill>
                <a:latin typeface="Arial"/>
                <a:cs typeface="Arial"/>
              </a:rPr>
              <a:t>a</a:t>
            </a:r>
            <a:r>
              <a:rPr dirty="0" sz="2200" spc="-140" b="1">
                <a:solidFill>
                  <a:srgbClr val="006096"/>
                </a:solidFill>
                <a:latin typeface="Arial"/>
                <a:cs typeface="Arial"/>
              </a:rPr>
              <a:t>de</a:t>
            </a:r>
            <a:r>
              <a:rPr dirty="0" sz="2200" spc="-110" b="1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-229" b="1">
                <a:solidFill>
                  <a:srgbClr val="006096"/>
                </a:solidFill>
                <a:latin typeface="Arial"/>
                <a:cs typeface="Arial"/>
              </a:rPr>
              <a:t>s  </a:t>
            </a:r>
            <a:r>
              <a:rPr dirty="0" sz="2200" spc="-40" b="1">
                <a:solidFill>
                  <a:srgbClr val="006096"/>
                </a:solidFill>
                <a:latin typeface="Arial"/>
                <a:cs typeface="Arial"/>
              </a:rPr>
              <a:t>&amp;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dirty="0" sz="2200" spc="-190" b="1">
                <a:solidFill>
                  <a:srgbClr val="006096"/>
                </a:solidFill>
                <a:latin typeface="Arial"/>
                <a:cs typeface="Arial"/>
              </a:rPr>
              <a:t>53%</a:t>
            </a:r>
            <a:r>
              <a:rPr dirty="0" sz="2200" spc="-125" b="1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70" b="1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2200" spc="-40" b="1">
                <a:solidFill>
                  <a:srgbClr val="006096"/>
                </a:solidFill>
                <a:latin typeface="Arial"/>
                <a:cs typeface="Arial"/>
              </a:rPr>
              <a:t>f</a:t>
            </a:r>
            <a:r>
              <a:rPr dirty="0" sz="2200" spc="-105" b="1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10" b="1">
                <a:solidFill>
                  <a:srgbClr val="006096"/>
                </a:solidFill>
                <a:latin typeface="Arial"/>
                <a:cs typeface="Arial"/>
              </a:rPr>
              <a:t>1</a:t>
            </a:r>
            <a:r>
              <a:rPr dirty="0" sz="2200" spc="-114" b="1">
                <a:solidFill>
                  <a:srgbClr val="006096"/>
                </a:solidFill>
                <a:latin typeface="Arial"/>
                <a:cs typeface="Arial"/>
              </a:rPr>
              <a:t>1</a:t>
            </a:r>
            <a:r>
              <a:rPr dirty="0" baseline="24904" sz="2175" spc="30" b="1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baseline="24904" sz="2175" spc="-157" b="1">
                <a:solidFill>
                  <a:srgbClr val="006096"/>
                </a:solidFill>
                <a:latin typeface="Arial"/>
                <a:cs typeface="Arial"/>
              </a:rPr>
              <a:t>h</a:t>
            </a:r>
            <a:r>
              <a:rPr dirty="0" baseline="24904" sz="2175" spc="142" b="1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310" b="1">
                <a:solidFill>
                  <a:srgbClr val="006096"/>
                </a:solidFill>
                <a:latin typeface="Arial"/>
                <a:cs typeface="Arial"/>
              </a:rPr>
              <a:t>G</a:t>
            </a:r>
            <a:r>
              <a:rPr dirty="0" sz="2200" spc="-130" b="1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-145" b="1">
                <a:solidFill>
                  <a:srgbClr val="006096"/>
                </a:solidFill>
                <a:latin typeface="Arial"/>
                <a:cs typeface="Arial"/>
              </a:rPr>
              <a:t>a</a:t>
            </a:r>
            <a:r>
              <a:rPr dirty="0" sz="2200" spc="-140" b="1">
                <a:solidFill>
                  <a:srgbClr val="006096"/>
                </a:solidFill>
                <a:latin typeface="Arial"/>
                <a:cs typeface="Arial"/>
              </a:rPr>
              <a:t>de</a:t>
            </a:r>
            <a:r>
              <a:rPr dirty="0" sz="2200" spc="-110" b="1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-350" b="1">
                <a:solidFill>
                  <a:srgbClr val="006096"/>
                </a:solidFill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Arial"/>
              <a:cs typeface="Arial"/>
            </a:endParaRPr>
          </a:p>
          <a:p>
            <a:pPr marL="559435" marR="83820" indent="-390525">
              <a:lnSpc>
                <a:spcPct val="100000"/>
              </a:lnSpc>
            </a:pPr>
            <a:r>
              <a:rPr dirty="0" sz="2200" spc="-685">
                <a:solidFill>
                  <a:srgbClr val="006096"/>
                </a:solidFill>
                <a:latin typeface="Arial"/>
                <a:cs typeface="Arial"/>
              </a:rPr>
              <a:t>…</a:t>
            </a:r>
            <a:r>
              <a:rPr dirty="0" sz="2200" spc="5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-90">
                <a:solidFill>
                  <a:srgbClr val="006096"/>
                </a:solidFill>
                <a:latin typeface="Arial"/>
                <a:cs typeface="Arial"/>
              </a:rPr>
              <a:t>epo</a:t>
            </a:r>
            <a:r>
              <a:rPr dirty="0" sz="2200" spc="35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100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sz="2200" spc="-100">
                <a:solidFill>
                  <a:srgbClr val="006096"/>
                </a:solidFill>
                <a:latin typeface="Arial"/>
                <a:cs typeface="Arial"/>
              </a:rPr>
              <a:t>ed</a:t>
            </a:r>
            <a:r>
              <a:rPr dirty="0" sz="2200" spc="-12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75">
                <a:solidFill>
                  <a:srgbClr val="006096"/>
                </a:solidFill>
                <a:latin typeface="Arial"/>
                <a:cs typeface="Arial"/>
              </a:rPr>
              <a:t>be</a:t>
            </a:r>
            <a:r>
              <a:rPr dirty="0" sz="2200" spc="-35">
                <a:solidFill>
                  <a:srgbClr val="006096"/>
                </a:solidFill>
                <a:latin typeface="Arial"/>
                <a:cs typeface="Arial"/>
              </a:rPr>
              <a:t>i</a:t>
            </a:r>
            <a:r>
              <a:rPr dirty="0" sz="2200" spc="-130">
                <a:solidFill>
                  <a:srgbClr val="006096"/>
                </a:solidFill>
                <a:latin typeface="Arial"/>
                <a:cs typeface="Arial"/>
              </a:rPr>
              <a:t>ng</a:t>
            </a:r>
            <a:r>
              <a:rPr dirty="0" sz="2200" spc="-13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70">
                <a:solidFill>
                  <a:srgbClr val="006096"/>
                </a:solidFill>
                <a:latin typeface="Arial"/>
                <a:cs typeface="Arial"/>
              </a:rPr>
              <a:t>p</a:t>
            </a:r>
            <a:r>
              <a:rPr dirty="0" sz="2200" spc="-114">
                <a:solidFill>
                  <a:srgbClr val="006096"/>
                </a:solidFill>
                <a:latin typeface="Arial"/>
                <a:cs typeface="Arial"/>
              </a:rPr>
              <a:t>h</a:t>
            </a:r>
            <a:r>
              <a:rPr dirty="0" sz="2200" spc="-125">
                <a:solidFill>
                  <a:srgbClr val="006096"/>
                </a:solidFill>
                <a:latin typeface="Arial"/>
                <a:cs typeface="Arial"/>
              </a:rPr>
              <a:t>y</a:t>
            </a:r>
            <a:r>
              <a:rPr dirty="0" sz="2200" spc="-155">
                <a:solidFill>
                  <a:srgbClr val="006096"/>
                </a:solidFill>
                <a:latin typeface="Arial"/>
                <a:cs typeface="Arial"/>
              </a:rPr>
              <a:t>s</a:t>
            </a:r>
            <a:r>
              <a:rPr dirty="0" sz="2200" spc="-75">
                <a:solidFill>
                  <a:srgbClr val="006096"/>
                </a:solidFill>
                <a:latin typeface="Arial"/>
                <a:cs typeface="Arial"/>
              </a:rPr>
              <a:t>i</a:t>
            </a:r>
            <a:r>
              <a:rPr dirty="0" sz="2200" spc="-200">
                <a:solidFill>
                  <a:srgbClr val="006096"/>
                </a:solidFill>
                <a:latin typeface="Arial"/>
                <a:cs typeface="Arial"/>
              </a:rPr>
              <a:t>c</a:t>
            </a:r>
            <a:r>
              <a:rPr dirty="0" sz="2200" spc="-175">
                <a:solidFill>
                  <a:srgbClr val="006096"/>
                </a:solidFill>
                <a:latin typeface="Arial"/>
                <a:cs typeface="Arial"/>
              </a:rPr>
              <a:t>a</a:t>
            </a:r>
            <a:r>
              <a:rPr dirty="0" sz="2200" spc="5">
                <a:solidFill>
                  <a:srgbClr val="006096"/>
                </a:solidFill>
                <a:latin typeface="Arial"/>
                <a:cs typeface="Arial"/>
              </a:rPr>
              <a:t>ll</a:t>
            </a:r>
            <a:r>
              <a:rPr dirty="0" sz="2200" spc="-105">
                <a:solidFill>
                  <a:srgbClr val="006096"/>
                </a:solidFill>
                <a:latin typeface="Arial"/>
                <a:cs typeface="Arial"/>
              </a:rPr>
              <a:t>y</a:t>
            </a:r>
            <a:r>
              <a:rPr dirty="0" sz="2200" spc="-13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70">
                <a:solidFill>
                  <a:srgbClr val="006096"/>
                </a:solidFill>
                <a:latin typeface="Arial"/>
                <a:cs typeface="Arial"/>
              </a:rPr>
              <a:t>a</a:t>
            </a:r>
            <a:r>
              <a:rPr dirty="0" sz="2200" spc="-175">
                <a:solidFill>
                  <a:srgbClr val="006096"/>
                </a:solidFill>
                <a:latin typeface="Arial"/>
                <a:cs typeface="Arial"/>
              </a:rPr>
              <a:t>c</a:t>
            </a:r>
            <a:r>
              <a:rPr dirty="0" sz="2200" spc="125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sz="2200" spc="10">
                <a:solidFill>
                  <a:srgbClr val="006096"/>
                </a:solidFill>
                <a:latin typeface="Arial"/>
                <a:cs typeface="Arial"/>
              </a:rPr>
              <a:t>i</a:t>
            </a:r>
            <a:r>
              <a:rPr dirty="0" sz="2200" spc="-135">
                <a:solidFill>
                  <a:srgbClr val="006096"/>
                </a:solidFill>
                <a:latin typeface="Arial"/>
                <a:cs typeface="Arial"/>
              </a:rPr>
              <a:t>v</a:t>
            </a:r>
            <a:r>
              <a:rPr dirty="0" sz="2200" spc="-130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2200" spc="-12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10">
                <a:solidFill>
                  <a:srgbClr val="006096"/>
                </a:solidFill>
                <a:latin typeface="Arial"/>
                <a:cs typeface="Arial"/>
              </a:rPr>
              <a:t>f</a:t>
            </a:r>
            <a:r>
              <a:rPr dirty="0" sz="2200" spc="-65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2200" spc="30">
                <a:solidFill>
                  <a:srgbClr val="006096"/>
                </a:solidFill>
                <a:latin typeface="Arial"/>
                <a:cs typeface="Arial"/>
              </a:rPr>
              <a:t>r  </a:t>
            </a:r>
            <a:r>
              <a:rPr dirty="0" sz="2200" spc="-190">
                <a:solidFill>
                  <a:srgbClr val="006096"/>
                </a:solidFill>
                <a:latin typeface="Arial"/>
                <a:cs typeface="Arial"/>
              </a:rPr>
              <a:t>a</a:t>
            </a:r>
            <a:r>
              <a:rPr dirty="0" sz="2200" spc="125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sz="2200" spc="-12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10">
                <a:solidFill>
                  <a:srgbClr val="006096"/>
                </a:solidFill>
                <a:latin typeface="Arial"/>
                <a:cs typeface="Arial"/>
              </a:rPr>
              <a:t>l</a:t>
            </a:r>
            <a:r>
              <a:rPr dirty="0" sz="2200" spc="-150">
                <a:solidFill>
                  <a:srgbClr val="006096"/>
                </a:solidFill>
                <a:latin typeface="Arial"/>
                <a:cs typeface="Arial"/>
              </a:rPr>
              <a:t>ea</a:t>
            </a:r>
            <a:r>
              <a:rPr dirty="0" sz="2200" spc="-265">
                <a:solidFill>
                  <a:srgbClr val="006096"/>
                </a:solidFill>
                <a:latin typeface="Arial"/>
                <a:cs typeface="Arial"/>
              </a:rPr>
              <a:t>s</a:t>
            </a:r>
            <a:r>
              <a:rPr dirty="0" sz="2200" spc="125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sz="2200" spc="-12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006096"/>
                </a:solidFill>
                <a:latin typeface="Arial"/>
                <a:cs typeface="Arial"/>
              </a:rPr>
              <a:t>an</a:t>
            </a:r>
            <a:r>
              <a:rPr dirty="0" sz="2200" spc="-12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65">
                <a:solidFill>
                  <a:srgbClr val="006096"/>
                </a:solidFill>
                <a:latin typeface="Arial"/>
                <a:cs typeface="Arial"/>
              </a:rPr>
              <a:t>ho</a:t>
            </a:r>
            <a:r>
              <a:rPr dirty="0" sz="2200" spc="-20">
                <a:solidFill>
                  <a:srgbClr val="006096"/>
                </a:solidFill>
                <a:latin typeface="Arial"/>
                <a:cs typeface="Arial"/>
              </a:rPr>
              <a:t>ur</a:t>
            </a:r>
            <a:r>
              <a:rPr dirty="0" sz="2200" spc="-13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65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2200" spc="-70">
                <a:solidFill>
                  <a:srgbClr val="006096"/>
                </a:solidFill>
                <a:latin typeface="Arial"/>
                <a:cs typeface="Arial"/>
              </a:rPr>
              <a:t>n</a:t>
            </a:r>
            <a:r>
              <a:rPr dirty="0" sz="2200" spc="-12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10">
                <a:solidFill>
                  <a:srgbClr val="006096"/>
                </a:solidFill>
                <a:latin typeface="Arial"/>
                <a:cs typeface="Arial"/>
              </a:rPr>
              <a:t>3</a:t>
            </a:r>
            <a:r>
              <a:rPr dirty="0" sz="2200" spc="-12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006096"/>
                </a:solidFill>
                <a:latin typeface="Arial"/>
                <a:cs typeface="Arial"/>
              </a:rPr>
              <a:t>d</a:t>
            </a:r>
            <a:r>
              <a:rPr dirty="0" sz="2200" spc="-165">
                <a:solidFill>
                  <a:srgbClr val="006096"/>
                </a:solidFill>
                <a:latin typeface="Arial"/>
                <a:cs typeface="Arial"/>
              </a:rPr>
              <a:t>a</a:t>
            </a:r>
            <a:r>
              <a:rPr dirty="0" sz="2200" spc="-125">
                <a:solidFill>
                  <a:srgbClr val="006096"/>
                </a:solidFill>
                <a:latin typeface="Arial"/>
                <a:cs typeface="Arial"/>
              </a:rPr>
              <a:t>y</a:t>
            </a:r>
            <a:r>
              <a:rPr dirty="0" sz="2200" spc="-240">
                <a:solidFill>
                  <a:srgbClr val="006096"/>
                </a:solidFill>
                <a:latin typeface="Arial"/>
                <a:cs typeface="Arial"/>
              </a:rPr>
              <a:t>s</a:t>
            </a:r>
            <a:r>
              <a:rPr dirty="0" sz="2200" spc="-12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65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2200" spc="35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-12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10">
                <a:solidFill>
                  <a:srgbClr val="006096"/>
                </a:solidFill>
                <a:latin typeface="Arial"/>
                <a:cs typeface="Arial"/>
              </a:rPr>
              <a:t>l</a:t>
            </a:r>
            <a:r>
              <a:rPr dirty="0" sz="2200" spc="-170">
                <a:solidFill>
                  <a:srgbClr val="006096"/>
                </a:solidFill>
                <a:latin typeface="Arial"/>
                <a:cs typeface="Arial"/>
              </a:rPr>
              <a:t>ess.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313379"/>
            <a:ext cx="229425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 i="1">
                <a:latin typeface="Arial"/>
                <a:cs typeface="Arial"/>
              </a:rPr>
              <a:t>Source:</a:t>
            </a:r>
            <a:r>
              <a:rPr dirty="0" sz="800" spc="25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2021</a:t>
            </a:r>
            <a:r>
              <a:rPr dirty="0" sz="800" spc="30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Delaware</a:t>
            </a:r>
            <a:r>
              <a:rPr dirty="0" sz="800" spc="20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School</a:t>
            </a:r>
            <a:r>
              <a:rPr dirty="0" sz="800" spc="30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Survey</a:t>
            </a:r>
            <a:r>
              <a:rPr dirty="0" sz="800" spc="15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Secondary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580" y="1086230"/>
            <a:ext cx="3810000" cy="3108960"/>
          </a:xfrm>
          <a:prstGeom prst="rect">
            <a:avLst/>
          </a:prstGeom>
          <a:ln w="9525">
            <a:solidFill>
              <a:srgbClr val="808080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15"/>
              </a:spcBef>
            </a:pPr>
            <a:r>
              <a:rPr dirty="0" sz="2200" spc="-254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2200" spc="-70">
                <a:solidFill>
                  <a:srgbClr val="006096"/>
                </a:solidFill>
                <a:latin typeface="Arial"/>
                <a:cs typeface="Arial"/>
              </a:rPr>
              <a:t>n</a:t>
            </a:r>
            <a:r>
              <a:rPr dirty="0" sz="2200" spc="-114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20">
                <a:solidFill>
                  <a:srgbClr val="006096"/>
                </a:solidFill>
                <a:latin typeface="Arial"/>
                <a:cs typeface="Arial"/>
              </a:rPr>
              <a:t>an</a:t>
            </a:r>
            <a:r>
              <a:rPr dirty="0" sz="2200" spc="-12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204">
                <a:solidFill>
                  <a:srgbClr val="006096"/>
                </a:solidFill>
                <a:latin typeface="Arial"/>
                <a:cs typeface="Arial"/>
              </a:rPr>
              <a:t>a</a:t>
            </a:r>
            <a:r>
              <a:rPr dirty="0" sz="2200" spc="-135">
                <a:solidFill>
                  <a:srgbClr val="006096"/>
                </a:solidFill>
                <a:latin typeface="Arial"/>
                <a:cs typeface="Arial"/>
              </a:rPr>
              <a:t>v</a:t>
            </a:r>
            <a:r>
              <a:rPr dirty="0" sz="2200" spc="-60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2200" spc="-85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-180">
                <a:solidFill>
                  <a:srgbClr val="006096"/>
                </a:solidFill>
                <a:latin typeface="Arial"/>
                <a:cs typeface="Arial"/>
              </a:rPr>
              <a:t>a</a:t>
            </a:r>
            <a:r>
              <a:rPr dirty="0" sz="2200" spc="-204">
                <a:solidFill>
                  <a:srgbClr val="006096"/>
                </a:solidFill>
                <a:latin typeface="Arial"/>
                <a:cs typeface="Arial"/>
              </a:rPr>
              <a:t>g</a:t>
            </a:r>
            <a:r>
              <a:rPr dirty="0" sz="2200" spc="-130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2200" spc="-12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204">
                <a:solidFill>
                  <a:srgbClr val="006096"/>
                </a:solidFill>
                <a:latin typeface="Arial"/>
                <a:cs typeface="Arial"/>
              </a:rPr>
              <a:t>s</a:t>
            </a:r>
            <a:r>
              <a:rPr dirty="0" sz="2200" spc="-210">
                <a:solidFill>
                  <a:srgbClr val="006096"/>
                </a:solidFill>
                <a:latin typeface="Arial"/>
                <a:cs typeface="Arial"/>
              </a:rPr>
              <a:t>c</a:t>
            </a:r>
            <a:r>
              <a:rPr dirty="0" sz="2200" spc="-65">
                <a:solidFill>
                  <a:srgbClr val="006096"/>
                </a:solidFill>
                <a:latin typeface="Arial"/>
                <a:cs typeface="Arial"/>
              </a:rPr>
              <a:t>ho</a:t>
            </a:r>
            <a:r>
              <a:rPr dirty="0" sz="2200" spc="-65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2200" spc="15">
                <a:solidFill>
                  <a:srgbClr val="006096"/>
                </a:solidFill>
                <a:latin typeface="Arial"/>
                <a:cs typeface="Arial"/>
              </a:rPr>
              <a:t>l</a:t>
            </a:r>
            <a:r>
              <a:rPr dirty="0" sz="2200" spc="-13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40">
                <a:solidFill>
                  <a:srgbClr val="006096"/>
                </a:solidFill>
                <a:latin typeface="Arial"/>
                <a:cs typeface="Arial"/>
              </a:rPr>
              <a:t>n</a:t>
            </a:r>
            <a:r>
              <a:rPr dirty="0" sz="2200" spc="-20">
                <a:solidFill>
                  <a:srgbClr val="006096"/>
                </a:solidFill>
                <a:latin typeface="Arial"/>
                <a:cs typeface="Arial"/>
              </a:rPr>
              <a:t>i</a:t>
            </a:r>
            <a:r>
              <a:rPr dirty="0" sz="2200" spc="-190">
                <a:solidFill>
                  <a:srgbClr val="006096"/>
                </a:solidFill>
                <a:latin typeface="Arial"/>
                <a:cs typeface="Arial"/>
              </a:rPr>
              <a:t>g</a:t>
            </a:r>
            <a:r>
              <a:rPr dirty="0" sz="2200" spc="-95">
                <a:solidFill>
                  <a:srgbClr val="006096"/>
                </a:solidFill>
                <a:latin typeface="Arial"/>
                <a:cs typeface="Arial"/>
              </a:rPr>
              <a:t>h</a:t>
            </a:r>
            <a:r>
              <a:rPr dirty="0" sz="2200" spc="125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sz="2200" spc="-680">
                <a:solidFill>
                  <a:srgbClr val="006096"/>
                </a:solidFill>
                <a:latin typeface="Arial"/>
                <a:cs typeface="Arial"/>
              </a:rPr>
              <a:t>…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50">
              <a:latin typeface="Arial"/>
              <a:cs typeface="Arial"/>
            </a:endParaRPr>
          </a:p>
          <a:p>
            <a:pPr algn="ctr" marL="838835" marR="833119">
              <a:lnSpc>
                <a:spcPct val="120100"/>
              </a:lnSpc>
            </a:pPr>
            <a:r>
              <a:rPr dirty="0" sz="2200" spc="-190" b="1">
                <a:solidFill>
                  <a:srgbClr val="006096"/>
                </a:solidFill>
                <a:latin typeface="Arial"/>
                <a:cs typeface="Arial"/>
              </a:rPr>
              <a:t>37%</a:t>
            </a:r>
            <a:r>
              <a:rPr dirty="0" sz="2200" spc="-125" b="1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70" b="1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2200" spc="-40" b="1">
                <a:solidFill>
                  <a:srgbClr val="006096"/>
                </a:solidFill>
                <a:latin typeface="Arial"/>
                <a:cs typeface="Arial"/>
              </a:rPr>
              <a:t>f</a:t>
            </a:r>
            <a:r>
              <a:rPr dirty="0" sz="2200" spc="-105" b="1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14" b="1">
                <a:solidFill>
                  <a:srgbClr val="006096"/>
                </a:solidFill>
                <a:latin typeface="Arial"/>
                <a:cs typeface="Arial"/>
              </a:rPr>
              <a:t>8</a:t>
            </a:r>
            <a:r>
              <a:rPr dirty="0" baseline="24904" sz="2175" spc="30" b="1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baseline="24904" sz="2175" spc="-157" b="1">
                <a:solidFill>
                  <a:srgbClr val="006096"/>
                </a:solidFill>
                <a:latin typeface="Arial"/>
                <a:cs typeface="Arial"/>
              </a:rPr>
              <a:t>h</a:t>
            </a:r>
            <a:r>
              <a:rPr dirty="0" baseline="24904" sz="2175" spc="142" b="1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310" b="1">
                <a:solidFill>
                  <a:srgbClr val="006096"/>
                </a:solidFill>
                <a:latin typeface="Arial"/>
                <a:cs typeface="Arial"/>
              </a:rPr>
              <a:t>G</a:t>
            </a:r>
            <a:r>
              <a:rPr dirty="0" sz="2200" spc="-130" b="1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-145" b="1">
                <a:solidFill>
                  <a:srgbClr val="006096"/>
                </a:solidFill>
                <a:latin typeface="Arial"/>
                <a:cs typeface="Arial"/>
              </a:rPr>
              <a:t>a</a:t>
            </a:r>
            <a:r>
              <a:rPr dirty="0" sz="2200" spc="-140" b="1">
                <a:solidFill>
                  <a:srgbClr val="006096"/>
                </a:solidFill>
                <a:latin typeface="Arial"/>
                <a:cs typeface="Arial"/>
              </a:rPr>
              <a:t>de</a:t>
            </a:r>
            <a:r>
              <a:rPr dirty="0" sz="2200" spc="-110" b="1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-229" b="1">
                <a:solidFill>
                  <a:srgbClr val="006096"/>
                </a:solidFill>
                <a:latin typeface="Arial"/>
                <a:cs typeface="Arial"/>
              </a:rPr>
              <a:t>s  </a:t>
            </a:r>
            <a:r>
              <a:rPr dirty="0" sz="2200" spc="-40" b="1">
                <a:solidFill>
                  <a:srgbClr val="006096"/>
                </a:solidFill>
                <a:latin typeface="Arial"/>
                <a:cs typeface="Arial"/>
              </a:rPr>
              <a:t>&amp;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dirty="0" sz="2200" spc="-190" b="1">
                <a:solidFill>
                  <a:srgbClr val="006096"/>
                </a:solidFill>
                <a:latin typeface="Arial"/>
                <a:cs typeface="Arial"/>
              </a:rPr>
              <a:t>52%</a:t>
            </a:r>
            <a:r>
              <a:rPr dirty="0" sz="2200" spc="-125" b="1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70" b="1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2200" spc="-40" b="1">
                <a:solidFill>
                  <a:srgbClr val="006096"/>
                </a:solidFill>
                <a:latin typeface="Arial"/>
                <a:cs typeface="Arial"/>
              </a:rPr>
              <a:t>f</a:t>
            </a:r>
            <a:r>
              <a:rPr dirty="0" sz="2200" spc="-105" b="1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10" b="1">
                <a:solidFill>
                  <a:srgbClr val="006096"/>
                </a:solidFill>
                <a:latin typeface="Arial"/>
                <a:cs typeface="Arial"/>
              </a:rPr>
              <a:t>1</a:t>
            </a:r>
            <a:r>
              <a:rPr dirty="0" sz="2200" spc="-114" b="1">
                <a:solidFill>
                  <a:srgbClr val="006096"/>
                </a:solidFill>
                <a:latin typeface="Arial"/>
                <a:cs typeface="Arial"/>
              </a:rPr>
              <a:t>1</a:t>
            </a:r>
            <a:r>
              <a:rPr dirty="0" baseline="24904" sz="2175" spc="30" b="1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baseline="24904" sz="2175" spc="-157" b="1">
                <a:solidFill>
                  <a:srgbClr val="006096"/>
                </a:solidFill>
                <a:latin typeface="Arial"/>
                <a:cs typeface="Arial"/>
              </a:rPr>
              <a:t>h</a:t>
            </a:r>
            <a:r>
              <a:rPr dirty="0" baseline="24904" sz="2175" spc="142" b="1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310" b="1">
                <a:solidFill>
                  <a:srgbClr val="006096"/>
                </a:solidFill>
                <a:latin typeface="Arial"/>
                <a:cs typeface="Arial"/>
              </a:rPr>
              <a:t>G</a:t>
            </a:r>
            <a:r>
              <a:rPr dirty="0" sz="2200" spc="-130" b="1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-145" b="1">
                <a:solidFill>
                  <a:srgbClr val="006096"/>
                </a:solidFill>
                <a:latin typeface="Arial"/>
                <a:cs typeface="Arial"/>
              </a:rPr>
              <a:t>a</a:t>
            </a:r>
            <a:r>
              <a:rPr dirty="0" sz="2200" spc="-140" b="1">
                <a:solidFill>
                  <a:srgbClr val="006096"/>
                </a:solidFill>
                <a:latin typeface="Arial"/>
                <a:cs typeface="Arial"/>
              </a:rPr>
              <a:t>de</a:t>
            </a:r>
            <a:r>
              <a:rPr dirty="0" sz="2200" spc="-110" b="1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-350" b="1">
                <a:solidFill>
                  <a:srgbClr val="006096"/>
                </a:solidFill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Arial"/>
              <a:cs typeface="Arial"/>
            </a:endParaRPr>
          </a:p>
          <a:p>
            <a:pPr algn="r" marR="83185">
              <a:lnSpc>
                <a:spcPct val="100000"/>
              </a:lnSpc>
            </a:pPr>
            <a:r>
              <a:rPr dirty="0" sz="2200" spc="-685">
                <a:solidFill>
                  <a:srgbClr val="006096"/>
                </a:solidFill>
                <a:latin typeface="Arial"/>
                <a:cs typeface="Arial"/>
              </a:rPr>
              <a:t>…</a:t>
            </a:r>
            <a:r>
              <a:rPr dirty="0" sz="2200" spc="5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-90">
                <a:solidFill>
                  <a:srgbClr val="006096"/>
                </a:solidFill>
                <a:latin typeface="Arial"/>
                <a:cs typeface="Arial"/>
              </a:rPr>
              <a:t>epo</a:t>
            </a:r>
            <a:r>
              <a:rPr dirty="0" sz="2200" spc="35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100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sz="2200" spc="-100">
                <a:solidFill>
                  <a:srgbClr val="006096"/>
                </a:solidFill>
                <a:latin typeface="Arial"/>
                <a:cs typeface="Arial"/>
              </a:rPr>
              <a:t>ed</a:t>
            </a:r>
            <a:r>
              <a:rPr dirty="0" sz="2200" spc="-12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210">
                <a:solidFill>
                  <a:srgbClr val="006096"/>
                </a:solidFill>
                <a:latin typeface="Arial"/>
                <a:cs typeface="Arial"/>
              </a:rPr>
              <a:t>g</a:t>
            </a:r>
            <a:r>
              <a:rPr dirty="0" sz="2200" spc="-140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2200" spc="95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sz="2200" spc="125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sz="2200" spc="10">
                <a:solidFill>
                  <a:srgbClr val="006096"/>
                </a:solidFill>
                <a:latin typeface="Arial"/>
                <a:cs typeface="Arial"/>
              </a:rPr>
              <a:t>i</a:t>
            </a:r>
            <a:r>
              <a:rPr dirty="0" sz="2200" spc="-130">
                <a:solidFill>
                  <a:srgbClr val="006096"/>
                </a:solidFill>
                <a:latin typeface="Arial"/>
                <a:cs typeface="Arial"/>
              </a:rPr>
              <a:t>ng</a:t>
            </a:r>
            <a:r>
              <a:rPr dirty="0" sz="2200" spc="-12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10">
                <a:solidFill>
                  <a:srgbClr val="006096"/>
                </a:solidFill>
                <a:latin typeface="Arial"/>
                <a:cs typeface="Arial"/>
              </a:rPr>
              <a:t>l</a:t>
            </a:r>
            <a:r>
              <a:rPr dirty="0" sz="2200" spc="-204">
                <a:solidFill>
                  <a:srgbClr val="006096"/>
                </a:solidFill>
                <a:latin typeface="Arial"/>
                <a:cs typeface="Arial"/>
              </a:rPr>
              <a:t>ess</a:t>
            </a:r>
            <a:r>
              <a:rPr dirty="0" sz="2200" spc="-12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125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sz="2200" spc="-105">
                <a:solidFill>
                  <a:srgbClr val="006096"/>
                </a:solidFill>
                <a:latin typeface="Arial"/>
                <a:cs typeface="Arial"/>
              </a:rPr>
              <a:t>han</a:t>
            </a:r>
            <a:r>
              <a:rPr dirty="0" sz="2200" spc="-12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10">
                <a:solidFill>
                  <a:srgbClr val="006096"/>
                </a:solidFill>
                <a:latin typeface="Arial"/>
                <a:cs typeface="Arial"/>
              </a:rPr>
              <a:t>7</a:t>
            </a:r>
            <a:endParaRPr sz="2200">
              <a:latin typeface="Arial"/>
              <a:cs typeface="Arial"/>
            </a:endParaRPr>
          </a:p>
          <a:p>
            <a:pPr algn="r" marR="85090">
              <a:lnSpc>
                <a:spcPts val="2620"/>
              </a:lnSpc>
            </a:pPr>
            <a:r>
              <a:rPr dirty="0" sz="2200" spc="-65">
                <a:solidFill>
                  <a:srgbClr val="006096"/>
                </a:solidFill>
                <a:latin typeface="Arial"/>
                <a:cs typeface="Arial"/>
              </a:rPr>
              <a:t>ho</a:t>
            </a:r>
            <a:r>
              <a:rPr dirty="0" sz="2200" spc="-20">
                <a:solidFill>
                  <a:srgbClr val="006096"/>
                </a:solidFill>
                <a:latin typeface="Arial"/>
                <a:cs typeface="Arial"/>
              </a:rPr>
              <a:t>u</a:t>
            </a:r>
            <a:r>
              <a:rPr dirty="0" sz="2200" spc="-60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200" spc="-240">
                <a:solidFill>
                  <a:srgbClr val="006096"/>
                </a:solidFill>
                <a:latin typeface="Arial"/>
                <a:cs typeface="Arial"/>
              </a:rPr>
              <a:t>s</a:t>
            </a:r>
            <a:r>
              <a:rPr dirty="0" sz="2200" spc="-13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65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2200" spc="60">
                <a:solidFill>
                  <a:srgbClr val="006096"/>
                </a:solidFill>
                <a:latin typeface="Arial"/>
                <a:cs typeface="Arial"/>
              </a:rPr>
              <a:t>f</a:t>
            </a:r>
            <a:r>
              <a:rPr dirty="0" sz="2200" spc="-11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200" spc="-155">
                <a:solidFill>
                  <a:srgbClr val="006096"/>
                </a:solidFill>
                <a:latin typeface="Arial"/>
                <a:cs typeface="Arial"/>
              </a:rPr>
              <a:t>s</a:t>
            </a:r>
            <a:r>
              <a:rPr dirty="0" sz="2200" spc="-75">
                <a:solidFill>
                  <a:srgbClr val="006096"/>
                </a:solidFill>
                <a:latin typeface="Arial"/>
                <a:cs typeface="Arial"/>
              </a:rPr>
              <a:t>l</a:t>
            </a:r>
            <a:r>
              <a:rPr dirty="0" sz="2200" spc="-95">
                <a:solidFill>
                  <a:srgbClr val="006096"/>
                </a:solidFill>
                <a:latin typeface="Arial"/>
                <a:cs typeface="Arial"/>
              </a:rPr>
              <a:t>eep.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4754" y="1469044"/>
            <a:ext cx="4033520" cy="11963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26695" marR="5080" indent="-214629">
              <a:lnSpc>
                <a:spcPct val="120000"/>
              </a:lnSpc>
              <a:spcBef>
                <a:spcPts val="100"/>
              </a:spcBef>
            </a:pPr>
            <a:r>
              <a:rPr dirty="0" spc="-190"/>
              <a:t>Q:</a:t>
            </a:r>
            <a:r>
              <a:rPr dirty="0" spc="-165"/>
              <a:t> </a:t>
            </a:r>
            <a:r>
              <a:rPr dirty="0" spc="-240"/>
              <a:t>H</a:t>
            </a:r>
            <a:r>
              <a:rPr dirty="0" spc="-195"/>
              <a:t>o</a:t>
            </a:r>
            <a:r>
              <a:rPr dirty="0" spc="-25"/>
              <a:t>w</a:t>
            </a:r>
            <a:r>
              <a:rPr dirty="0" spc="-150"/>
              <a:t> </a:t>
            </a:r>
            <a:r>
              <a:rPr dirty="0" spc="-60"/>
              <a:t>w</a:t>
            </a:r>
            <a:r>
              <a:rPr dirty="0" spc="-190"/>
              <a:t>e</a:t>
            </a:r>
            <a:r>
              <a:rPr dirty="0" spc="-165"/>
              <a:t> </a:t>
            </a:r>
            <a:r>
              <a:rPr dirty="0" spc="-280"/>
              <a:t>c</a:t>
            </a:r>
            <a:r>
              <a:rPr dirty="0" spc="-254"/>
              <a:t>a</a:t>
            </a:r>
            <a:r>
              <a:rPr dirty="0" spc="-100"/>
              <a:t>n</a:t>
            </a:r>
            <a:r>
              <a:rPr dirty="0" spc="-160"/>
              <a:t> </a:t>
            </a:r>
            <a:r>
              <a:rPr dirty="0" spc="-40"/>
              <a:t>p</a:t>
            </a:r>
            <a:r>
              <a:rPr dirty="0" spc="-80"/>
              <a:t>r</a:t>
            </a:r>
            <a:r>
              <a:rPr dirty="0" spc="-40"/>
              <a:t>omo</a:t>
            </a:r>
            <a:r>
              <a:rPr dirty="0" spc="-50"/>
              <a:t>t</a:t>
            </a:r>
            <a:r>
              <a:rPr dirty="0" spc="-130"/>
              <a:t>e  </a:t>
            </a:r>
            <a:r>
              <a:rPr dirty="0" spc="-80"/>
              <a:t>whole</a:t>
            </a:r>
            <a:r>
              <a:rPr dirty="0" spc="-155"/>
              <a:t> </a:t>
            </a:r>
            <a:r>
              <a:rPr dirty="0" spc="-254"/>
              <a:t>c</a:t>
            </a:r>
            <a:r>
              <a:rPr dirty="0" spc="-40"/>
              <a:t>hil</a:t>
            </a:r>
            <a:r>
              <a:rPr dirty="0" spc="-55"/>
              <a:t>d</a:t>
            </a:r>
            <a:r>
              <a:rPr dirty="0" spc="-145"/>
              <a:t> </a:t>
            </a:r>
            <a:r>
              <a:rPr dirty="0" spc="-60"/>
              <a:t>w</a:t>
            </a:r>
            <a:r>
              <a:rPr dirty="0" spc="-195"/>
              <a:t>e</a:t>
            </a:r>
            <a:r>
              <a:rPr dirty="0" spc="-70"/>
              <a:t>llne</a:t>
            </a:r>
            <a:r>
              <a:rPr dirty="0" spc="-355"/>
              <a:t>ss</a:t>
            </a:r>
            <a:r>
              <a:rPr dirty="0" spc="-300"/>
              <a:t>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r>
              <a:rPr dirty="0" spc="-5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68" y="603376"/>
            <a:ext cx="243014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60">
                <a:solidFill>
                  <a:srgbClr val="006096"/>
                </a:solidFill>
              </a:rPr>
              <a:t>He</a:t>
            </a:r>
            <a:r>
              <a:rPr dirty="0" spc="-40">
                <a:solidFill>
                  <a:srgbClr val="006096"/>
                </a:solidFill>
              </a:rPr>
              <a:t>lpi</a:t>
            </a:r>
            <a:r>
              <a:rPr dirty="0" spc="-50">
                <a:solidFill>
                  <a:srgbClr val="006096"/>
                </a:solidFill>
              </a:rPr>
              <a:t>n</a:t>
            </a:r>
            <a:r>
              <a:rPr dirty="0" spc="-275">
                <a:solidFill>
                  <a:srgbClr val="006096"/>
                </a:solidFill>
              </a:rPr>
              <a:t>g</a:t>
            </a:r>
            <a:r>
              <a:rPr dirty="0" spc="-135">
                <a:solidFill>
                  <a:srgbClr val="006096"/>
                </a:solidFill>
              </a:rPr>
              <a:t> </a:t>
            </a:r>
            <a:r>
              <a:rPr dirty="0" spc="-290">
                <a:solidFill>
                  <a:srgbClr val="006096"/>
                </a:solidFill>
              </a:rPr>
              <a:t>A</a:t>
            </a:r>
            <a:r>
              <a:rPr dirty="0" spc="-5">
                <a:solidFill>
                  <a:srgbClr val="006096"/>
                </a:solidFill>
              </a:rPr>
              <a:t>dul</a:t>
            </a:r>
            <a:r>
              <a:rPr dirty="0">
                <a:solidFill>
                  <a:srgbClr val="006096"/>
                </a:solidFill>
              </a:rPr>
              <a:t>t</a:t>
            </a:r>
            <a:r>
              <a:rPr dirty="0" spc="-350">
                <a:solidFill>
                  <a:srgbClr val="006096"/>
                </a:solidFill>
              </a:rPr>
              <a:t>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93582" y="1883282"/>
            <a:ext cx="5813425" cy="1610360"/>
            <a:chOff x="1993582" y="1883282"/>
            <a:chExt cx="5813425" cy="1610360"/>
          </a:xfrm>
        </p:grpSpPr>
        <p:sp>
          <p:nvSpPr>
            <p:cNvPr id="4" name="object 4"/>
            <p:cNvSpPr/>
            <p:nvPr/>
          </p:nvSpPr>
          <p:spPr>
            <a:xfrm>
              <a:off x="1997964" y="2044445"/>
              <a:ext cx="604520" cy="85090"/>
            </a:xfrm>
            <a:custGeom>
              <a:avLst/>
              <a:gdLst/>
              <a:ahLst/>
              <a:cxnLst/>
              <a:rect l="l" t="t" r="r" b="b"/>
              <a:pathLst>
                <a:path w="604519" h="85089">
                  <a:moveTo>
                    <a:pt x="604265" y="0"/>
                  </a:moveTo>
                  <a:lnTo>
                    <a:pt x="0" y="0"/>
                  </a:lnTo>
                  <a:lnTo>
                    <a:pt x="0" y="84581"/>
                  </a:lnTo>
                  <a:lnTo>
                    <a:pt x="604265" y="84581"/>
                  </a:lnTo>
                  <a:lnTo>
                    <a:pt x="60426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997964" y="1959863"/>
              <a:ext cx="604520" cy="85090"/>
            </a:xfrm>
            <a:custGeom>
              <a:avLst/>
              <a:gdLst/>
              <a:ahLst/>
              <a:cxnLst/>
              <a:rect l="l" t="t" r="r" b="b"/>
              <a:pathLst>
                <a:path w="604519" h="85089">
                  <a:moveTo>
                    <a:pt x="604265" y="0"/>
                  </a:moveTo>
                  <a:lnTo>
                    <a:pt x="0" y="0"/>
                  </a:lnTo>
                  <a:lnTo>
                    <a:pt x="0" y="84581"/>
                  </a:lnTo>
                  <a:lnTo>
                    <a:pt x="604265" y="84581"/>
                  </a:lnTo>
                  <a:lnTo>
                    <a:pt x="604265" y="0"/>
                  </a:lnTo>
                  <a:close/>
                </a:path>
              </a:pathLst>
            </a:custGeom>
            <a:solidFill>
              <a:srgbClr val="BED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97964" y="2366771"/>
              <a:ext cx="1134745" cy="83820"/>
            </a:xfrm>
            <a:custGeom>
              <a:avLst/>
              <a:gdLst/>
              <a:ahLst/>
              <a:cxnLst/>
              <a:rect l="l" t="t" r="r" b="b"/>
              <a:pathLst>
                <a:path w="1134745" h="83819">
                  <a:moveTo>
                    <a:pt x="1134618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1134618" y="83819"/>
                  </a:lnTo>
                  <a:lnTo>
                    <a:pt x="113461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97964" y="2282189"/>
              <a:ext cx="805815" cy="85090"/>
            </a:xfrm>
            <a:custGeom>
              <a:avLst/>
              <a:gdLst/>
              <a:ahLst/>
              <a:cxnLst/>
              <a:rect l="l" t="t" r="r" b="b"/>
              <a:pathLst>
                <a:path w="805814" h="85089">
                  <a:moveTo>
                    <a:pt x="805434" y="0"/>
                  </a:moveTo>
                  <a:lnTo>
                    <a:pt x="0" y="0"/>
                  </a:lnTo>
                  <a:lnTo>
                    <a:pt x="0" y="84581"/>
                  </a:lnTo>
                  <a:lnTo>
                    <a:pt x="805434" y="84581"/>
                  </a:lnTo>
                  <a:lnTo>
                    <a:pt x="805434" y="0"/>
                  </a:lnTo>
                  <a:close/>
                </a:path>
              </a:pathLst>
            </a:custGeom>
            <a:solidFill>
              <a:srgbClr val="BED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97964" y="2688335"/>
              <a:ext cx="1494790" cy="85090"/>
            </a:xfrm>
            <a:custGeom>
              <a:avLst/>
              <a:gdLst/>
              <a:ahLst/>
              <a:cxnLst/>
              <a:rect l="l" t="t" r="r" b="b"/>
              <a:pathLst>
                <a:path w="1494789" h="85089">
                  <a:moveTo>
                    <a:pt x="1494282" y="0"/>
                  </a:moveTo>
                  <a:lnTo>
                    <a:pt x="0" y="0"/>
                  </a:lnTo>
                  <a:lnTo>
                    <a:pt x="0" y="84581"/>
                  </a:lnTo>
                  <a:lnTo>
                    <a:pt x="1494282" y="84581"/>
                  </a:lnTo>
                  <a:lnTo>
                    <a:pt x="149428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97964" y="2603753"/>
              <a:ext cx="2194560" cy="85090"/>
            </a:xfrm>
            <a:custGeom>
              <a:avLst/>
              <a:gdLst/>
              <a:ahLst/>
              <a:cxnLst/>
              <a:rect l="l" t="t" r="r" b="b"/>
              <a:pathLst>
                <a:path w="2194560" h="85089">
                  <a:moveTo>
                    <a:pt x="2194560" y="0"/>
                  </a:moveTo>
                  <a:lnTo>
                    <a:pt x="0" y="0"/>
                  </a:lnTo>
                  <a:lnTo>
                    <a:pt x="0" y="84581"/>
                  </a:lnTo>
                  <a:lnTo>
                    <a:pt x="2194560" y="84581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BED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97964" y="3010661"/>
              <a:ext cx="4664710" cy="83820"/>
            </a:xfrm>
            <a:custGeom>
              <a:avLst/>
              <a:gdLst/>
              <a:ahLst/>
              <a:cxnLst/>
              <a:rect l="l" t="t" r="r" b="b"/>
              <a:pathLst>
                <a:path w="4664709" h="83819">
                  <a:moveTo>
                    <a:pt x="4664201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4664201" y="83819"/>
                  </a:lnTo>
                  <a:lnTo>
                    <a:pt x="466420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97964" y="2926079"/>
              <a:ext cx="5152390" cy="85090"/>
            </a:xfrm>
            <a:custGeom>
              <a:avLst/>
              <a:gdLst/>
              <a:ahLst/>
              <a:cxnLst/>
              <a:rect l="l" t="t" r="r" b="b"/>
              <a:pathLst>
                <a:path w="5152390" h="85089">
                  <a:moveTo>
                    <a:pt x="5151882" y="0"/>
                  </a:moveTo>
                  <a:lnTo>
                    <a:pt x="0" y="0"/>
                  </a:lnTo>
                  <a:lnTo>
                    <a:pt x="0" y="84581"/>
                  </a:lnTo>
                  <a:lnTo>
                    <a:pt x="5151882" y="84581"/>
                  </a:lnTo>
                  <a:lnTo>
                    <a:pt x="5151882" y="0"/>
                  </a:lnTo>
                  <a:close/>
                </a:path>
              </a:pathLst>
            </a:custGeom>
            <a:solidFill>
              <a:srgbClr val="BED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97964" y="3332225"/>
              <a:ext cx="4674870" cy="85090"/>
            </a:xfrm>
            <a:custGeom>
              <a:avLst/>
              <a:gdLst/>
              <a:ahLst/>
              <a:cxnLst/>
              <a:rect l="l" t="t" r="r" b="b"/>
              <a:pathLst>
                <a:path w="4674870" h="85089">
                  <a:moveTo>
                    <a:pt x="4674870" y="0"/>
                  </a:moveTo>
                  <a:lnTo>
                    <a:pt x="0" y="0"/>
                  </a:lnTo>
                  <a:lnTo>
                    <a:pt x="0" y="84581"/>
                  </a:lnTo>
                  <a:lnTo>
                    <a:pt x="4674870" y="84581"/>
                  </a:lnTo>
                  <a:lnTo>
                    <a:pt x="467487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97964" y="3248405"/>
              <a:ext cx="5808980" cy="83820"/>
            </a:xfrm>
            <a:custGeom>
              <a:avLst/>
              <a:gdLst/>
              <a:ahLst/>
              <a:cxnLst/>
              <a:rect l="l" t="t" r="r" b="b"/>
              <a:pathLst>
                <a:path w="5808980" h="83820">
                  <a:moveTo>
                    <a:pt x="5808726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5808726" y="83819"/>
                  </a:lnTo>
                  <a:lnTo>
                    <a:pt x="5808726" y="0"/>
                  </a:lnTo>
                  <a:close/>
                </a:path>
              </a:pathLst>
            </a:custGeom>
            <a:solidFill>
              <a:srgbClr val="BED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98345" y="1883282"/>
              <a:ext cx="0" cy="1610360"/>
            </a:xfrm>
            <a:custGeom>
              <a:avLst/>
              <a:gdLst/>
              <a:ahLst/>
              <a:cxnLst/>
              <a:rect l="l" t="t" r="r" b="b"/>
              <a:pathLst>
                <a:path w="0" h="1610360">
                  <a:moveTo>
                    <a:pt x="0" y="161010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815735" y="3620465"/>
          <a:ext cx="6763384" cy="448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"/>
                <a:gridCol w="1008380"/>
                <a:gridCol w="1104900"/>
                <a:gridCol w="1091564"/>
                <a:gridCol w="1052830"/>
                <a:gridCol w="1059814"/>
                <a:gridCol w="750569"/>
              </a:tblGrid>
              <a:tr h="224154">
                <a:tc>
                  <a:txBody>
                    <a:bodyPr/>
                    <a:lstStyle/>
                    <a:p>
                      <a:pPr marL="31750">
                        <a:lnSpc>
                          <a:spcPts val="1140"/>
                        </a:lnSpc>
                      </a:pPr>
                      <a:r>
                        <a:rPr dirty="0" sz="1200" spc="-95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ts val="1140"/>
                        </a:lnSpc>
                      </a:pPr>
                      <a:r>
                        <a:rPr dirty="0" sz="1200" spc="-9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885">
                        <a:lnSpc>
                          <a:spcPts val="1140"/>
                        </a:lnSpc>
                      </a:pPr>
                      <a:r>
                        <a:rPr dirty="0" sz="1200" spc="-9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20.0%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39725">
                        <a:lnSpc>
                          <a:spcPts val="1140"/>
                        </a:lnSpc>
                      </a:pPr>
                      <a:r>
                        <a:rPr dirty="0" sz="1200" spc="-9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30.0%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ts val="1140"/>
                        </a:lnSpc>
                      </a:pPr>
                      <a:r>
                        <a:rPr dirty="0" sz="1200" spc="-9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40.0%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ts val="1140"/>
                        </a:lnSpc>
                      </a:pPr>
                      <a:r>
                        <a:rPr dirty="0" sz="1200" spc="-9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50.0%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40360">
                        <a:lnSpc>
                          <a:spcPts val="1140"/>
                        </a:lnSpc>
                      </a:pPr>
                      <a:r>
                        <a:rPr dirty="0" sz="1200" spc="-9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60.0%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241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1445">
                        <a:lnSpc>
                          <a:spcPts val="1400"/>
                        </a:lnSpc>
                        <a:spcBef>
                          <a:spcPts val="265"/>
                        </a:spcBef>
                      </a:pPr>
                      <a:r>
                        <a:rPr dirty="0" sz="1200" spc="-5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dirty="0" sz="120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dirty="0" sz="1200" spc="-65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 spc="-5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3655"/>
                </a:tc>
                <a:tc>
                  <a:txBody>
                    <a:bodyPr/>
                    <a:lstStyle/>
                    <a:p>
                      <a:pPr algn="r" marR="325755">
                        <a:lnSpc>
                          <a:spcPts val="1400"/>
                        </a:lnSpc>
                        <a:spcBef>
                          <a:spcPts val="265"/>
                        </a:spcBef>
                      </a:pPr>
                      <a:r>
                        <a:rPr dirty="0" sz="1200" spc="-5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20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dirty="0" sz="1200" spc="-65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 spc="-5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solidFill>
                            <a:srgbClr val="595958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36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374336" y="1331468"/>
            <a:ext cx="7203440" cy="2087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037590">
              <a:lnSpc>
                <a:spcPct val="100000"/>
              </a:lnSpc>
              <a:spcBef>
                <a:spcPts val="95"/>
              </a:spcBef>
            </a:pPr>
            <a:r>
              <a:rPr dirty="0" sz="1400" spc="35">
                <a:solidFill>
                  <a:srgbClr val="595958"/>
                </a:solidFill>
                <a:latin typeface="Arial"/>
                <a:cs typeface="Arial"/>
              </a:rPr>
              <a:t>“If</a:t>
            </a:r>
            <a:r>
              <a:rPr dirty="0" sz="1400" spc="-8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400" spc="-60">
                <a:solidFill>
                  <a:srgbClr val="595958"/>
                </a:solidFill>
                <a:latin typeface="Arial"/>
                <a:cs typeface="Arial"/>
              </a:rPr>
              <a:t>you </a:t>
            </a:r>
            <a:r>
              <a:rPr dirty="0" sz="1400" spc="-70">
                <a:solidFill>
                  <a:srgbClr val="595958"/>
                </a:solidFill>
                <a:latin typeface="Arial"/>
                <a:cs typeface="Arial"/>
              </a:rPr>
              <a:t>had </a:t>
            </a:r>
            <a:r>
              <a:rPr dirty="0" sz="1400" spc="-110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dirty="0" sz="1400" spc="-7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595958"/>
                </a:solidFill>
                <a:latin typeface="Arial"/>
                <a:cs typeface="Arial"/>
              </a:rPr>
              <a:t>problem</a:t>
            </a:r>
            <a:r>
              <a:rPr dirty="0" sz="1400" spc="-5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595958"/>
                </a:solidFill>
                <a:latin typeface="Arial"/>
                <a:cs typeface="Arial"/>
              </a:rPr>
              <a:t>and</a:t>
            </a:r>
            <a:r>
              <a:rPr dirty="0" sz="1400" spc="-6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595958"/>
                </a:solidFill>
                <a:latin typeface="Arial"/>
                <a:cs typeface="Arial"/>
              </a:rPr>
              <a:t>wanted</a:t>
            </a:r>
            <a:r>
              <a:rPr dirty="0" sz="1400" spc="-6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400" spc="10">
                <a:solidFill>
                  <a:srgbClr val="595958"/>
                </a:solidFill>
                <a:latin typeface="Arial"/>
                <a:cs typeface="Arial"/>
              </a:rPr>
              <a:t>to</a:t>
            </a:r>
            <a:r>
              <a:rPr dirty="0" sz="1400" spc="-8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400" spc="-100">
                <a:solidFill>
                  <a:srgbClr val="595958"/>
                </a:solidFill>
                <a:latin typeface="Arial"/>
                <a:cs typeface="Arial"/>
              </a:rPr>
              <a:t>discuss</a:t>
            </a:r>
            <a:r>
              <a:rPr dirty="0" sz="1400" spc="-5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400" spc="40">
                <a:solidFill>
                  <a:srgbClr val="595958"/>
                </a:solidFill>
                <a:latin typeface="Arial"/>
                <a:cs typeface="Arial"/>
              </a:rPr>
              <a:t>it</a:t>
            </a:r>
            <a:r>
              <a:rPr dirty="0" sz="1400" spc="-6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400" spc="5">
                <a:solidFill>
                  <a:srgbClr val="595958"/>
                </a:solidFill>
                <a:latin typeface="Arial"/>
                <a:cs typeface="Arial"/>
              </a:rPr>
              <a:t>with</a:t>
            </a:r>
            <a:r>
              <a:rPr dirty="0" sz="1400" spc="-6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400" spc="-80">
                <a:solidFill>
                  <a:srgbClr val="595958"/>
                </a:solidFill>
                <a:latin typeface="Arial"/>
                <a:cs typeface="Arial"/>
              </a:rPr>
              <a:t>an</a:t>
            </a:r>
            <a:r>
              <a:rPr dirty="0" sz="1400" spc="-7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595958"/>
                </a:solidFill>
                <a:latin typeface="Arial"/>
                <a:cs typeface="Arial"/>
              </a:rPr>
              <a:t>adult</a:t>
            </a:r>
            <a:r>
              <a:rPr dirty="0" sz="1400" spc="-6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595958"/>
                </a:solidFill>
                <a:latin typeface="Arial"/>
                <a:cs typeface="Arial"/>
              </a:rPr>
              <a:t>who</a:t>
            </a:r>
            <a:r>
              <a:rPr dirty="0" sz="1400" spc="-7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595958"/>
                </a:solidFill>
                <a:latin typeface="Arial"/>
                <a:cs typeface="Arial"/>
              </a:rPr>
              <a:t>would</a:t>
            </a:r>
            <a:r>
              <a:rPr dirty="0" sz="1400" spc="-60">
                <a:solidFill>
                  <a:srgbClr val="595958"/>
                </a:solidFill>
                <a:latin typeface="Arial"/>
                <a:cs typeface="Arial"/>
              </a:rPr>
              <a:t> you</a:t>
            </a:r>
            <a:r>
              <a:rPr dirty="0" sz="1400" spc="-7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595958"/>
                </a:solidFill>
                <a:latin typeface="Arial"/>
                <a:cs typeface="Arial"/>
              </a:rPr>
              <a:t>talk</a:t>
            </a:r>
            <a:r>
              <a:rPr dirty="0" sz="1400" spc="-7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400" spc="5">
                <a:solidFill>
                  <a:srgbClr val="595958"/>
                </a:solidFill>
                <a:latin typeface="Arial"/>
                <a:cs typeface="Arial"/>
              </a:rPr>
              <a:t>to?”</a:t>
            </a:r>
            <a:endParaRPr sz="1400">
              <a:latin typeface="Arial"/>
              <a:cs typeface="Arial"/>
            </a:endParaRPr>
          </a:p>
          <a:p>
            <a:pPr algn="ctr" marL="1039494">
              <a:lnSpc>
                <a:spcPct val="100000"/>
              </a:lnSpc>
              <a:spcBef>
                <a:spcPts val="55"/>
              </a:spcBef>
            </a:pPr>
            <a:r>
              <a:rPr dirty="0" sz="1000" spc="-5">
                <a:solidFill>
                  <a:srgbClr val="595958"/>
                </a:solidFill>
                <a:latin typeface="Arial"/>
                <a:cs typeface="Arial"/>
              </a:rPr>
              <a:t>(M</a:t>
            </a:r>
            <a:r>
              <a:rPr dirty="0" sz="1000" spc="-80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dirty="0" sz="1000" spc="1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dirty="0" sz="1000" spc="-45">
                <a:solidFill>
                  <a:srgbClr val="595958"/>
                </a:solidFill>
                <a:latin typeface="Arial"/>
                <a:cs typeface="Arial"/>
              </a:rPr>
              <a:t>k</a:t>
            </a:r>
            <a:r>
              <a:rPr dirty="0" sz="1000" spc="-6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000" spc="-60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dirty="0" sz="1000" spc="-25">
                <a:solidFill>
                  <a:srgbClr val="595958"/>
                </a:solidFill>
                <a:latin typeface="Arial"/>
                <a:cs typeface="Arial"/>
              </a:rPr>
              <a:t>l</a:t>
            </a:r>
            <a:r>
              <a:rPr dirty="0" sz="1000" spc="5">
                <a:solidFill>
                  <a:srgbClr val="595958"/>
                </a:solidFill>
                <a:latin typeface="Arial"/>
                <a:cs typeface="Arial"/>
              </a:rPr>
              <a:t>l</a:t>
            </a:r>
            <a:r>
              <a:rPr dirty="0" sz="1000" spc="-5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000" spc="-130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dirty="0" sz="1000" spc="-55">
                <a:solidFill>
                  <a:srgbClr val="595958"/>
                </a:solidFill>
                <a:latin typeface="Arial"/>
                <a:cs typeface="Arial"/>
              </a:rPr>
              <a:t>h</a:t>
            </a:r>
            <a:r>
              <a:rPr dirty="0" sz="1000" spc="-60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dirty="0" sz="1000" spc="55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dirty="0" sz="1000" spc="-6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000" spc="-45">
                <a:solidFill>
                  <a:srgbClr val="595958"/>
                </a:solidFill>
                <a:latin typeface="Arial"/>
                <a:cs typeface="Arial"/>
              </a:rPr>
              <a:t>App</a:t>
            </a:r>
            <a:r>
              <a:rPr dirty="0" sz="1000" spc="-25">
                <a:solidFill>
                  <a:srgbClr val="595958"/>
                </a:solidFill>
                <a:latin typeface="Arial"/>
                <a:cs typeface="Arial"/>
              </a:rPr>
              <a:t>l</a:t>
            </a:r>
            <a:r>
              <a:rPr dirty="0" sz="1000" spc="-40">
                <a:solidFill>
                  <a:srgbClr val="595958"/>
                </a:solidFill>
                <a:latin typeface="Arial"/>
                <a:cs typeface="Arial"/>
              </a:rPr>
              <a:t>y)</a:t>
            </a:r>
            <a:endParaRPr sz="1000">
              <a:latin typeface="Arial"/>
              <a:cs typeface="Arial"/>
            </a:endParaRPr>
          </a:p>
          <a:p>
            <a:pPr algn="r" marL="248920" marR="5711825" indent="-236854">
              <a:lnSpc>
                <a:spcPct val="176100"/>
              </a:lnSpc>
              <a:spcBef>
                <a:spcPts val="630"/>
              </a:spcBef>
            </a:pPr>
            <a:r>
              <a:rPr dirty="0" sz="1200" spc="-250">
                <a:solidFill>
                  <a:srgbClr val="595958"/>
                </a:solidFill>
                <a:latin typeface="Arial"/>
                <a:cs typeface="Arial"/>
              </a:rPr>
              <a:t>S</a:t>
            </a:r>
            <a:r>
              <a:rPr dirty="0" sz="1200" spc="-70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dirty="0" sz="1200" spc="-70">
                <a:solidFill>
                  <a:srgbClr val="595958"/>
                </a:solidFill>
                <a:latin typeface="Arial"/>
                <a:cs typeface="Arial"/>
              </a:rPr>
              <a:t>h</a:t>
            </a:r>
            <a:r>
              <a:rPr dirty="0" sz="1200" spc="-40">
                <a:solidFill>
                  <a:srgbClr val="595958"/>
                </a:solidFill>
                <a:latin typeface="Arial"/>
                <a:cs typeface="Arial"/>
              </a:rPr>
              <a:t>oo</a:t>
            </a:r>
            <a:r>
              <a:rPr dirty="0" sz="1200" spc="5">
                <a:solidFill>
                  <a:srgbClr val="595958"/>
                </a:solidFill>
                <a:latin typeface="Arial"/>
                <a:cs typeface="Arial"/>
              </a:rPr>
              <a:t>l</a:t>
            </a:r>
            <a:r>
              <a:rPr dirty="0" sz="1200" spc="-6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200" spc="-17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dirty="0" sz="1200" spc="-125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dirty="0" sz="1200" spc="-140">
                <a:solidFill>
                  <a:srgbClr val="595958"/>
                </a:solidFill>
                <a:latin typeface="Arial"/>
                <a:cs typeface="Arial"/>
              </a:rPr>
              <a:t>s</a:t>
            </a:r>
            <a:r>
              <a:rPr dirty="0" sz="1200" spc="-4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dirty="0" sz="1200" spc="-45">
                <a:solidFill>
                  <a:srgbClr val="595958"/>
                </a:solidFill>
                <a:latin typeface="Arial"/>
                <a:cs typeface="Arial"/>
              </a:rPr>
              <a:t>u</a:t>
            </a:r>
            <a:r>
              <a:rPr dirty="0" sz="1200" spc="1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dirty="0" sz="1200" spc="-95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dirty="0" sz="1200" spc="-75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dirty="0" sz="1200" spc="-7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200" spc="-145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dirty="0" sz="1200" spc="25">
                <a:solidFill>
                  <a:srgbClr val="595958"/>
                </a:solidFill>
                <a:latin typeface="Arial"/>
                <a:cs typeface="Arial"/>
              </a:rPr>
              <a:t>ff</a:t>
            </a:r>
            <a:r>
              <a:rPr dirty="0" sz="1200" spc="5">
                <a:solidFill>
                  <a:srgbClr val="595958"/>
                </a:solidFill>
                <a:latin typeface="Arial"/>
                <a:cs typeface="Arial"/>
              </a:rPr>
              <a:t>i</a:t>
            </a:r>
            <a:r>
              <a:rPr dirty="0" sz="1200" spc="-50">
                <a:solidFill>
                  <a:srgbClr val="595958"/>
                </a:solidFill>
                <a:latin typeface="Arial"/>
                <a:cs typeface="Arial"/>
              </a:rPr>
              <a:t>cer  </a:t>
            </a:r>
            <a:r>
              <a:rPr dirty="0" sz="1200" spc="-190">
                <a:solidFill>
                  <a:srgbClr val="595958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dirty="0" sz="1200" spc="5">
                <a:solidFill>
                  <a:srgbClr val="595958"/>
                </a:solidFill>
                <a:latin typeface="Arial"/>
                <a:cs typeface="Arial"/>
              </a:rPr>
              <a:t>i</a:t>
            </a:r>
            <a:r>
              <a:rPr dirty="0" sz="1200" spc="-45">
                <a:solidFill>
                  <a:srgbClr val="595958"/>
                </a:solidFill>
                <a:latin typeface="Arial"/>
                <a:cs typeface="Arial"/>
              </a:rPr>
              <a:t>n</a:t>
            </a:r>
            <a:r>
              <a:rPr dirty="0" sz="1200" spc="-95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dirty="0" sz="1200" spc="-5">
                <a:solidFill>
                  <a:srgbClr val="595958"/>
                </a:solidFill>
                <a:latin typeface="Arial"/>
                <a:cs typeface="Arial"/>
              </a:rPr>
              <a:t>i</a:t>
            </a:r>
            <a:r>
              <a:rPr dirty="0" sz="1200" spc="-45">
                <a:solidFill>
                  <a:srgbClr val="595958"/>
                </a:solidFill>
                <a:latin typeface="Arial"/>
                <a:cs typeface="Arial"/>
              </a:rPr>
              <a:t>p</a:t>
            </a:r>
            <a:r>
              <a:rPr dirty="0" sz="1200" spc="15">
                <a:solidFill>
                  <a:srgbClr val="595958"/>
                </a:solidFill>
                <a:latin typeface="Arial"/>
                <a:cs typeface="Arial"/>
              </a:rPr>
              <a:t>al</a:t>
            </a:r>
            <a:r>
              <a:rPr dirty="0" sz="1200" spc="5">
                <a:solidFill>
                  <a:srgbClr val="595958"/>
                </a:solidFill>
                <a:latin typeface="Arial"/>
                <a:cs typeface="Arial"/>
              </a:rPr>
              <a:t>/</a:t>
            </a:r>
            <a:r>
              <a:rPr dirty="0" sz="1200" spc="-114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dirty="0" sz="1200" spc="-140">
                <a:solidFill>
                  <a:srgbClr val="595958"/>
                </a:solidFill>
                <a:latin typeface="Arial"/>
                <a:cs typeface="Arial"/>
              </a:rPr>
              <a:t>ss</a:t>
            </a:r>
            <a:r>
              <a:rPr dirty="0" sz="1200" spc="65">
                <a:solidFill>
                  <a:srgbClr val="595958"/>
                </a:solidFill>
                <a:latin typeface="Arial"/>
                <a:cs typeface="Arial"/>
              </a:rPr>
              <a:t>t</a:t>
            </a:r>
            <a:r>
              <a:rPr dirty="0" sz="1200" spc="-35">
                <a:solidFill>
                  <a:srgbClr val="595958"/>
                </a:solidFill>
                <a:latin typeface="Arial"/>
                <a:cs typeface="Arial"/>
              </a:rPr>
              <a:t>.</a:t>
            </a:r>
            <a:r>
              <a:rPr dirty="0" sz="1200" spc="-7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200" spc="-190">
                <a:solidFill>
                  <a:srgbClr val="595958"/>
                </a:solidFill>
                <a:latin typeface="Arial"/>
                <a:cs typeface="Arial"/>
              </a:rPr>
              <a:t>P</a:t>
            </a:r>
            <a:r>
              <a:rPr dirty="0" sz="1200" spc="-5">
                <a:solidFill>
                  <a:srgbClr val="595958"/>
                </a:solidFill>
                <a:latin typeface="Arial"/>
                <a:cs typeface="Arial"/>
              </a:rPr>
              <a:t>rin</a:t>
            </a:r>
            <a:r>
              <a:rPr dirty="0" sz="1200" spc="-95">
                <a:solidFill>
                  <a:srgbClr val="595958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  <a:p>
            <a:pPr algn="r" marL="240665" marR="5712460" indent="862965">
              <a:lnSpc>
                <a:spcPct val="176100"/>
              </a:lnSpc>
            </a:pPr>
            <a:r>
              <a:rPr dirty="0" sz="1200" spc="-155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dirty="0" sz="1200" spc="-114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dirty="0" sz="1200" spc="-100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dirty="0" sz="1200" spc="-55">
                <a:solidFill>
                  <a:srgbClr val="595958"/>
                </a:solidFill>
                <a:latin typeface="Arial"/>
                <a:cs typeface="Arial"/>
              </a:rPr>
              <a:t>ch  </a:t>
            </a:r>
            <a:r>
              <a:rPr dirty="0" sz="1200" spc="-185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dirty="0" sz="1200" spc="-30">
                <a:solidFill>
                  <a:srgbClr val="595958"/>
                </a:solidFill>
                <a:latin typeface="Arial"/>
                <a:cs typeface="Arial"/>
              </a:rPr>
              <a:t>u</a:t>
            </a:r>
            <a:r>
              <a:rPr dirty="0" sz="1200" spc="-20">
                <a:solidFill>
                  <a:srgbClr val="595958"/>
                </a:solidFill>
                <a:latin typeface="Arial"/>
                <a:cs typeface="Arial"/>
              </a:rPr>
              <a:t>i</a:t>
            </a:r>
            <a:r>
              <a:rPr dirty="0" sz="1200" spc="-70">
                <a:solidFill>
                  <a:srgbClr val="595958"/>
                </a:solidFill>
                <a:latin typeface="Arial"/>
                <a:cs typeface="Arial"/>
              </a:rPr>
              <a:t>d</a:t>
            </a:r>
            <a:r>
              <a:rPr dirty="0" sz="1200" spc="-65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dirty="0" sz="1200" spc="-70">
                <a:solidFill>
                  <a:srgbClr val="595958"/>
                </a:solidFill>
                <a:latin typeface="Arial"/>
                <a:cs typeface="Arial"/>
              </a:rPr>
              <a:t>nc</a:t>
            </a:r>
            <a:r>
              <a:rPr dirty="0" sz="1200" spc="-75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dirty="0" sz="1200" spc="-7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200" spc="-229">
                <a:solidFill>
                  <a:srgbClr val="595958"/>
                </a:solidFill>
                <a:latin typeface="Arial"/>
                <a:cs typeface="Arial"/>
              </a:rPr>
              <a:t>C</a:t>
            </a:r>
            <a:r>
              <a:rPr dirty="0" sz="1200" spc="-4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dirty="0" sz="1200" spc="-75">
                <a:solidFill>
                  <a:srgbClr val="595958"/>
                </a:solidFill>
                <a:latin typeface="Arial"/>
                <a:cs typeface="Arial"/>
              </a:rPr>
              <a:t>uns</a:t>
            </a:r>
            <a:r>
              <a:rPr dirty="0" sz="1200" spc="-80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595958"/>
                </a:solidFill>
                <a:latin typeface="Arial"/>
                <a:cs typeface="Arial"/>
              </a:rPr>
              <a:t>l</a:t>
            </a:r>
            <a:r>
              <a:rPr dirty="0" sz="1200" spc="-4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dirty="0" sz="1200" spc="15">
                <a:solidFill>
                  <a:srgbClr val="595958"/>
                </a:solidFill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50">
              <a:latin typeface="Arial"/>
              <a:cs typeface="Arial"/>
            </a:endParaRPr>
          </a:p>
          <a:p>
            <a:pPr algn="r" marR="5711825">
              <a:lnSpc>
                <a:spcPct val="100000"/>
              </a:lnSpc>
              <a:spcBef>
                <a:spcPts val="5"/>
              </a:spcBef>
            </a:pPr>
            <a:r>
              <a:rPr dirty="0" sz="1200" spc="-75">
                <a:solidFill>
                  <a:srgbClr val="595958"/>
                </a:solidFill>
                <a:latin typeface="Arial"/>
                <a:cs typeface="Arial"/>
              </a:rPr>
              <a:t>Teacher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67505" y="3946397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83058" y="0"/>
                </a:moveTo>
                <a:lnTo>
                  <a:pt x="0" y="0"/>
                </a:lnTo>
                <a:lnTo>
                  <a:pt x="0" y="83057"/>
                </a:lnTo>
                <a:lnTo>
                  <a:pt x="83058" y="83057"/>
                </a:lnTo>
                <a:lnTo>
                  <a:pt x="83058" y="0"/>
                </a:lnTo>
                <a:close/>
              </a:path>
            </a:pathLst>
          </a:custGeom>
          <a:solidFill>
            <a:srgbClr val="BED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40579" y="3946397"/>
            <a:ext cx="83820" cy="83185"/>
          </a:xfrm>
          <a:custGeom>
            <a:avLst/>
            <a:gdLst/>
            <a:ahLst/>
            <a:cxnLst/>
            <a:rect l="l" t="t" r="r" b="b"/>
            <a:pathLst>
              <a:path w="83820" h="83185">
                <a:moveTo>
                  <a:pt x="83820" y="0"/>
                </a:moveTo>
                <a:lnTo>
                  <a:pt x="0" y="0"/>
                </a:lnTo>
                <a:lnTo>
                  <a:pt x="0" y="83057"/>
                </a:lnTo>
                <a:lnTo>
                  <a:pt x="83820" y="83057"/>
                </a:lnTo>
                <a:lnTo>
                  <a:pt x="8382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35940" y="4313379"/>
            <a:ext cx="229425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 i="1">
                <a:latin typeface="Arial"/>
                <a:cs typeface="Arial"/>
              </a:rPr>
              <a:t>Source:</a:t>
            </a:r>
            <a:r>
              <a:rPr dirty="0" sz="800" spc="25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2021</a:t>
            </a:r>
            <a:r>
              <a:rPr dirty="0" sz="800" spc="30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Delaware</a:t>
            </a:r>
            <a:r>
              <a:rPr dirty="0" sz="800" spc="20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School</a:t>
            </a:r>
            <a:r>
              <a:rPr dirty="0" sz="800" spc="30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Survey</a:t>
            </a:r>
            <a:r>
              <a:rPr dirty="0" sz="800" spc="15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Secondary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r>
              <a:rPr dirty="0" spc="-5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09220" marR="5080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Q:</a:t>
            </a:r>
            <a:r>
              <a:rPr dirty="0" spc="-165"/>
              <a:t> </a:t>
            </a:r>
            <a:r>
              <a:rPr dirty="0" spc="-100"/>
              <a:t>What</a:t>
            </a:r>
            <a:r>
              <a:rPr dirty="0" spc="-140"/>
              <a:t> </a:t>
            </a:r>
            <a:r>
              <a:rPr dirty="0" spc="-210"/>
              <a:t>can</a:t>
            </a:r>
            <a:r>
              <a:rPr dirty="0" spc="-160"/>
              <a:t> </a:t>
            </a:r>
            <a:r>
              <a:rPr dirty="0" spc="-105"/>
              <a:t>adults</a:t>
            </a:r>
            <a:r>
              <a:rPr dirty="0" spc="-145"/>
              <a:t> </a:t>
            </a:r>
            <a:r>
              <a:rPr dirty="0" spc="-100"/>
              <a:t>do</a:t>
            </a:r>
            <a:r>
              <a:rPr dirty="0" spc="-150"/>
              <a:t> </a:t>
            </a:r>
            <a:r>
              <a:rPr dirty="0" spc="25"/>
              <a:t>to</a:t>
            </a:r>
            <a:r>
              <a:rPr dirty="0" spc="-170"/>
              <a:t> </a:t>
            </a:r>
            <a:r>
              <a:rPr dirty="0" spc="-95"/>
              <a:t>provide</a:t>
            </a:r>
            <a:r>
              <a:rPr dirty="0" spc="-150"/>
              <a:t> </a:t>
            </a:r>
            <a:r>
              <a:rPr dirty="0" spc="-65"/>
              <a:t>youth</a:t>
            </a:r>
            <a:r>
              <a:rPr dirty="0" spc="-150"/>
              <a:t> </a:t>
            </a:r>
            <a:r>
              <a:rPr dirty="0" spc="-204"/>
              <a:t>safe </a:t>
            </a:r>
            <a:r>
              <a:rPr dirty="0" spc="-875"/>
              <a:t> </a:t>
            </a:r>
            <a:r>
              <a:rPr dirty="0" spc="-254"/>
              <a:t>spaces </a:t>
            </a:r>
            <a:r>
              <a:rPr dirty="0" spc="25"/>
              <a:t>to </a:t>
            </a:r>
            <a:r>
              <a:rPr dirty="0" spc="-65"/>
              <a:t>work </a:t>
            </a:r>
            <a:r>
              <a:rPr dirty="0" spc="-75"/>
              <a:t>through </a:t>
            </a:r>
            <a:r>
              <a:rPr dirty="0" spc="-175"/>
              <a:t>challenges </a:t>
            </a:r>
            <a:r>
              <a:rPr dirty="0" spc="-75"/>
              <a:t>they </a:t>
            </a:r>
            <a:r>
              <a:rPr dirty="0" spc="-150"/>
              <a:t>are </a:t>
            </a:r>
            <a:r>
              <a:rPr dirty="0" spc="-145"/>
              <a:t> </a:t>
            </a:r>
            <a:r>
              <a:rPr dirty="0" spc="-150"/>
              <a:t>experiencing?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r>
              <a:rPr dirty="0" spc="-5"/>
              <a:t>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8942" y="2271776"/>
            <a:ext cx="21875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</a:rPr>
              <a:t>Thank</a:t>
            </a:r>
            <a:r>
              <a:rPr dirty="0" sz="3600" spc="-145">
                <a:solidFill>
                  <a:srgbClr val="FFFFFF"/>
                </a:solidFill>
              </a:rPr>
              <a:t> </a:t>
            </a:r>
            <a:r>
              <a:rPr dirty="0" sz="3600" spc="-114">
                <a:solidFill>
                  <a:srgbClr val="FFFFFF"/>
                </a:solidFill>
              </a:rPr>
              <a:t>You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424" y="500128"/>
            <a:ext cx="3037205" cy="46735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900" spc="-550">
                <a:solidFill>
                  <a:srgbClr val="FFFFFF"/>
                </a:solidFill>
              </a:rPr>
              <a:t>C</a:t>
            </a:r>
            <a:r>
              <a:rPr dirty="0" sz="2900" spc="-85">
                <a:solidFill>
                  <a:srgbClr val="FFFFFF"/>
                </a:solidFill>
              </a:rPr>
              <a:t>o</a:t>
            </a:r>
            <a:r>
              <a:rPr dirty="0" sz="2900" spc="-125">
                <a:solidFill>
                  <a:srgbClr val="FFFFFF"/>
                </a:solidFill>
              </a:rPr>
              <a:t>n</a:t>
            </a:r>
            <a:r>
              <a:rPr dirty="0" sz="2900" spc="130">
                <a:solidFill>
                  <a:srgbClr val="FFFFFF"/>
                </a:solidFill>
              </a:rPr>
              <a:t>t</a:t>
            </a:r>
            <a:r>
              <a:rPr dirty="0" sz="2900" spc="-229">
                <a:solidFill>
                  <a:srgbClr val="FFFFFF"/>
                </a:solidFill>
              </a:rPr>
              <a:t>a</a:t>
            </a:r>
            <a:r>
              <a:rPr dirty="0" sz="2900" spc="-229">
                <a:solidFill>
                  <a:srgbClr val="FFFFFF"/>
                </a:solidFill>
              </a:rPr>
              <a:t>c</a:t>
            </a:r>
            <a:r>
              <a:rPr dirty="0" sz="2900" spc="165">
                <a:solidFill>
                  <a:srgbClr val="FFFFFF"/>
                </a:solidFill>
              </a:rPr>
              <a:t>t</a:t>
            </a:r>
            <a:r>
              <a:rPr dirty="0" sz="2900" spc="-145">
                <a:solidFill>
                  <a:srgbClr val="FFFFFF"/>
                </a:solidFill>
              </a:rPr>
              <a:t> </a:t>
            </a:r>
            <a:r>
              <a:rPr dirty="0" sz="2900" spc="-80">
                <a:solidFill>
                  <a:srgbClr val="FFFFFF"/>
                </a:solidFill>
              </a:rPr>
              <a:t>I</a:t>
            </a:r>
            <a:r>
              <a:rPr dirty="0" sz="2900" spc="-114">
                <a:solidFill>
                  <a:srgbClr val="FFFFFF"/>
                </a:solidFill>
              </a:rPr>
              <a:t>n</a:t>
            </a:r>
            <a:r>
              <a:rPr dirty="0" sz="2900" spc="10">
                <a:solidFill>
                  <a:srgbClr val="FFFFFF"/>
                </a:solidFill>
              </a:rPr>
              <a:t>f</a:t>
            </a:r>
            <a:r>
              <a:rPr dirty="0" sz="2900" spc="-85">
                <a:solidFill>
                  <a:srgbClr val="FFFFFF"/>
                </a:solidFill>
              </a:rPr>
              <a:t>o</a:t>
            </a:r>
            <a:r>
              <a:rPr dirty="0" sz="2900" spc="35">
                <a:solidFill>
                  <a:srgbClr val="FFFFFF"/>
                </a:solidFill>
              </a:rPr>
              <a:t>r</a:t>
            </a:r>
            <a:r>
              <a:rPr dirty="0" sz="2900" spc="-200">
                <a:solidFill>
                  <a:srgbClr val="FFFFFF"/>
                </a:solidFill>
              </a:rPr>
              <a:t>m</a:t>
            </a:r>
            <a:r>
              <a:rPr dirty="0" sz="2900" spc="-170">
                <a:solidFill>
                  <a:srgbClr val="FFFFFF"/>
                </a:solidFill>
              </a:rPr>
              <a:t>a</a:t>
            </a:r>
            <a:r>
              <a:rPr dirty="0" sz="2900" spc="90">
                <a:solidFill>
                  <a:srgbClr val="FFFFFF"/>
                </a:solidFill>
              </a:rPr>
              <a:t>ti</a:t>
            </a:r>
            <a:r>
              <a:rPr dirty="0" sz="2900" spc="-85">
                <a:solidFill>
                  <a:srgbClr val="FFFFFF"/>
                </a:solidFill>
              </a:rPr>
              <a:t>o</a:t>
            </a:r>
            <a:r>
              <a:rPr dirty="0" sz="2900" spc="-95">
                <a:solidFill>
                  <a:srgbClr val="FFFFFF"/>
                </a:solidFill>
              </a:rPr>
              <a:t>n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390424" y="1499424"/>
            <a:ext cx="2502535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56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M.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J.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Scales,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MPH,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CPS </a:t>
            </a:r>
            <a:r>
              <a:rPr dirty="0" sz="1800" spc="-48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mjscales@udel.edu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1124" y="1499424"/>
            <a:ext cx="206375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56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Dana Holz, PhD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u="sng" sz="1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danaholz</a:t>
            </a:r>
            <a:r>
              <a:rPr dirty="0" u="sng" sz="1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@</a:t>
            </a:r>
            <a:r>
              <a:rPr dirty="0" u="sng" sz="1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u</a:t>
            </a:r>
            <a:r>
              <a:rPr dirty="0" u="sng" sz="1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d</a:t>
            </a:r>
            <a:r>
              <a:rPr dirty="0" u="sng" sz="1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el</a:t>
            </a:r>
            <a:r>
              <a:rPr dirty="0" u="sng" sz="1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.</a:t>
            </a:r>
            <a:r>
              <a:rPr dirty="0" u="sng" sz="1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e</a:t>
            </a:r>
            <a:r>
              <a:rPr dirty="0" u="sng" sz="18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d</a:t>
            </a:r>
            <a:r>
              <a:rPr dirty="0" u="sng" sz="18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424" y="500128"/>
            <a:ext cx="6592570" cy="46735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900" spc="-605">
                <a:solidFill>
                  <a:srgbClr val="FFFFFF"/>
                </a:solidFill>
              </a:rPr>
              <a:t>S</a:t>
            </a:r>
            <a:r>
              <a:rPr dirty="0" sz="2900" spc="130">
                <a:solidFill>
                  <a:srgbClr val="FFFFFF"/>
                </a:solidFill>
              </a:rPr>
              <a:t>t</a:t>
            </a:r>
            <a:r>
              <a:rPr dirty="0" sz="2900" spc="-260">
                <a:solidFill>
                  <a:srgbClr val="FFFFFF"/>
                </a:solidFill>
              </a:rPr>
              <a:t>a</a:t>
            </a:r>
            <a:r>
              <a:rPr dirty="0" sz="2900" spc="135">
                <a:solidFill>
                  <a:srgbClr val="FFFFFF"/>
                </a:solidFill>
              </a:rPr>
              <a:t>t</a:t>
            </a:r>
            <a:r>
              <a:rPr dirty="0" sz="2900" spc="-175">
                <a:solidFill>
                  <a:srgbClr val="FFFFFF"/>
                </a:solidFill>
              </a:rPr>
              <a:t>e</a:t>
            </a:r>
            <a:r>
              <a:rPr dirty="0" sz="2900" spc="-145">
                <a:solidFill>
                  <a:srgbClr val="FFFFFF"/>
                </a:solidFill>
              </a:rPr>
              <a:t> </a:t>
            </a:r>
            <a:r>
              <a:rPr dirty="0" sz="2900" spc="-520">
                <a:solidFill>
                  <a:srgbClr val="FFFFFF"/>
                </a:solidFill>
              </a:rPr>
              <a:t>E</a:t>
            </a:r>
            <a:r>
              <a:rPr dirty="0" sz="2900" spc="-95">
                <a:solidFill>
                  <a:srgbClr val="FFFFFF"/>
                </a:solidFill>
              </a:rPr>
              <a:t>p</a:t>
            </a:r>
            <a:r>
              <a:rPr dirty="0" sz="2900" spc="20">
                <a:solidFill>
                  <a:srgbClr val="FFFFFF"/>
                </a:solidFill>
              </a:rPr>
              <a:t>i</a:t>
            </a:r>
            <a:r>
              <a:rPr dirty="0" sz="2900" spc="-95">
                <a:solidFill>
                  <a:srgbClr val="FFFFFF"/>
                </a:solidFill>
              </a:rPr>
              <a:t>d</a:t>
            </a:r>
            <a:r>
              <a:rPr dirty="0" sz="2900" spc="-180">
                <a:solidFill>
                  <a:srgbClr val="FFFFFF"/>
                </a:solidFill>
              </a:rPr>
              <a:t>e</a:t>
            </a:r>
            <a:r>
              <a:rPr dirty="0" sz="2900" spc="-40">
                <a:solidFill>
                  <a:srgbClr val="FFFFFF"/>
                </a:solidFill>
              </a:rPr>
              <a:t>mi</a:t>
            </a:r>
            <a:r>
              <a:rPr dirty="0" sz="2900" spc="-90">
                <a:solidFill>
                  <a:srgbClr val="FFFFFF"/>
                </a:solidFill>
              </a:rPr>
              <a:t>o</a:t>
            </a:r>
            <a:r>
              <a:rPr dirty="0" sz="2900" spc="20">
                <a:solidFill>
                  <a:srgbClr val="FFFFFF"/>
                </a:solidFill>
              </a:rPr>
              <a:t>l</a:t>
            </a:r>
            <a:r>
              <a:rPr dirty="0" sz="2900" spc="-90">
                <a:solidFill>
                  <a:srgbClr val="FFFFFF"/>
                </a:solidFill>
              </a:rPr>
              <a:t>o</a:t>
            </a:r>
            <a:r>
              <a:rPr dirty="0" sz="2900" spc="-254">
                <a:solidFill>
                  <a:srgbClr val="FFFFFF"/>
                </a:solidFill>
              </a:rPr>
              <a:t>g</a:t>
            </a:r>
            <a:r>
              <a:rPr dirty="0" sz="2900" spc="10">
                <a:solidFill>
                  <a:srgbClr val="FFFFFF"/>
                </a:solidFill>
              </a:rPr>
              <a:t>i</a:t>
            </a:r>
            <a:r>
              <a:rPr dirty="0" sz="2900" spc="-254">
                <a:solidFill>
                  <a:srgbClr val="FFFFFF"/>
                </a:solidFill>
              </a:rPr>
              <a:t>c</a:t>
            </a:r>
            <a:r>
              <a:rPr dirty="0" sz="2900" spc="-229">
                <a:solidFill>
                  <a:srgbClr val="FFFFFF"/>
                </a:solidFill>
              </a:rPr>
              <a:t>a</a:t>
            </a:r>
            <a:r>
              <a:rPr dirty="0" sz="2900" spc="20">
                <a:solidFill>
                  <a:srgbClr val="FFFFFF"/>
                </a:solidFill>
              </a:rPr>
              <a:t>l</a:t>
            </a:r>
            <a:r>
              <a:rPr dirty="0" sz="2900" spc="-175">
                <a:solidFill>
                  <a:srgbClr val="FFFFFF"/>
                </a:solidFill>
              </a:rPr>
              <a:t> </a:t>
            </a:r>
            <a:r>
              <a:rPr dirty="0" sz="2900" spc="-254">
                <a:solidFill>
                  <a:srgbClr val="FFFFFF"/>
                </a:solidFill>
              </a:rPr>
              <a:t>O</a:t>
            </a:r>
            <a:r>
              <a:rPr dirty="0" sz="2900" spc="-180">
                <a:solidFill>
                  <a:srgbClr val="FFFFFF"/>
                </a:solidFill>
              </a:rPr>
              <a:t>u</a:t>
            </a:r>
            <a:r>
              <a:rPr dirty="0" sz="2900" spc="130">
                <a:solidFill>
                  <a:srgbClr val="FFFFFF"/>
                </a:solidFill>
              </a:rPr>
              <a:t>t</a:t>
            </a:r>
            <a:r>
              <a:rPr dirty="0" sz="2900" spc="-254">
                <a:solidFill>
                  <a:srgbClr val="FFFFFF"/>
                </a:solidFill>
              </a:rPr>
              <a:t>c</a:t>
            </a:r>
            <a:r>
              <a:rPr dirty="0" sz="2900" spc="-85">
                <a:solidFill>
                  <a:srgbClr val="FFFFFF"/>
                </a:solidFill>
              </a:rPr>
              <a:t>o</a:t>
            </a:r>
            <a:r>
              <a:rPr dirty="0" sz="2900" spc="-165">
                <a:solidFill>
                  <a:srgbClr val="FFFFFF"/>
                </a:solidFill>
              </a:rPr>
              <a:t>m</a:t>
            </a:r>
            <a:r>
              <a:rPr dirty="0" sz="2900" spc="-114">
                <a:solidFill>
                  <a:srgbClr val="FFFFFF"/>
                </a:solidFill>
              </a:rPr>
              <a:t>e</a:t>
            </a:r>
            <a:r>
              <a:rPr dirty="0" sz="2900" spc="-320">
                <a:solidFill>
                  <a:srgbClr val="FFFFFF"/>
                </a:solidFill>
              </a:rPr>
              <a:t>s</a:t>
            </a:r>
            <a:r>
              <a:rPr dirty="0" sz="2900" spc="-160">
                <a:solidFill>
                  <a:srgbClr val="FFFFFF"/>
                </a:solidFill>
              </a:rPr>
              <a:t> </a:t>
            </a:r>
            <a:r>
              <a:rPr dirty="0" sz="2900" spc="-280">
                <a:solidFill>
                  <a:srgbClr val="FFFFFF"/>
                </a:solidFill>
              </a:rPr>
              <a:t>W</a:t>
            </a:r>
            <a:r>
              <a:rPr dirty="0" sz="2900" spc="-85">
                <a:solidFill>
                  <a:srgbClr val="FFFFFF"/>
                </a:solidFill>
              </a:rPr>
              <a:t>o</a:t>
            </a:r>
            <a:r>
              <a:rPr dirty="0" sz="2900" spc="35">
                <a:solidFill>
                  <a:srgbClr val="FFFFFF"/>
                </a:solidFill>
              </a:rPr>
              <a:t>r</a:t>
            </a:r>
            <a:r>
              <a:rPr dirty="0" sz="2900" spc="-185">
                <a:solidFill>
                  <a:srgbClr val="FFFFFF"/>
                </a:solidFill>
              </a:rPr>
              <a:t>k</a:t>
            </a:r>
            <a:r>
              <a:rPr dirty="0" sz="2900" spc="-210">
                <a:solidFill>
                  <a:srgbClr val="FFFFFF"/>
                </a:solidFill>
              </a:rPr>
              <a:t>g</a:t>
            </a:r>
            <a:r>
              <a:rPr dirty="0" sz="2900" spc="-15">
                <a:solidFill>
                  <a:srgbClr val="FFFFFF"/>
                </a:solidFill>
              </a:rPr>
              <a:t>r</a:t>
            </a:r>
            <a:r>
              <a:rPr dirty="0" sz="2900" spc="-85">
                <a:solidFill>
                  <a:srgbClr val="FFFFFF"/>
                </a:solidFill>
              </a:rPr>
              <a:t>o</a:t>
            </a:r>
            <a:r>
              <a:rPr dirty="0" sz="2900" spc="-95">
                <a:solidFill>
                  <a:srgbClr val="FFFFFF"/>
                </a:solidFill>
              </a:rPr>
              <a:t>up</a:t>
            </a:r>
            <a:endParaRPr sz="29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3970" marR="508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Funding</a:t>
            </a:r>
            <a:r>
              <a:rPr dirty="0" spc="10"/>
              <a:t> </a:t>
            </a:r>
            <a:r>
              <a:rPr dirty="0" spc="-5"/>
              <a:t>for this</a:t>
            </a:r>
            <a:r>
              <a:rPr dirty="0" spc="-20"/>
              <a:t> </a:t>
            </a:r>
            <a:r>
              <a:rPr dirty="0" spc="-5"/>
              <a:t>project has</a:t>
            </a:r>
            <a:r>
              <a:rPr dirty="0" spc="5"/>
              <a:t> </a:t>
            </a:r>
            <a:r>
              <a:rPr dirty="0" spc="-5"/>
              <a:t>been</a:t>
            </a:r>
            <a:r>
              <a:rPr dirty="0" spc="5"/>
              <a:t> </a:t>
            </a:r>
            <a:r>
              <a:rPr dirty="0" spc="-5"/>
              <a:t>provided</a:t>
            </a:r>
            <a:r>
              <a:rPr dirty="0" spc="10"/>
              <a:t> </a:t>
            </a:r>
            <a:r>
              <a:rPr dirty="0" spc="-5"/>
              <a:t>by</a:t>
            </a:r>
            <a:r>
              <a:rPr dirty="0"/>
              <a:t> </a:t>
            </a:r>
            <a:r>
              <a:rPr dirty="0" spc="-5"/>
              <a:t>the Delaware </a:t>
            </a:r>
            <a:r>
              <a:rPr dirty="0"/>
              <a:t> </a:t>
            </a:r>
            <a:r>
              <a:rPr dirty="0" spc="-5"/>
              <a:t>Department</a:t>
            </a:r>
            <a:r>
              <a:rPr dirty="0" spc="10"/>
              <a:t> </a:t>
            </a:r>
            <a:r>
              <a:rPr dirty="0" spc="-5"/>
              <a:t>for</a:t>
            </a:r>
            <a:r>
              <a:rPr dirty="0" spc="-10"/>
              <a:t> </a:t>
            </a:r>
            <a:r>
              <a:rPr dirty="0" spc="-5"/>
              <a:t>Health</a:t>
            </a:r>
            <a:r>
              <a:rPr dirty="0" spc="5"/>
              <a:t> </a:t>
            </a:r>
            <a:r>
              <a:rPr dirty="0" spc="-5"/>
              <a:t>and</a:t>
            </a:r>
            <a:r>
              <a:rPr dirty="0" spc="5"/>
              <a:t> </a:t>
            </a:r>
            <a:r>
              <a:rPr dirty="0" spc="-5"/>
              <a:t>Social Services,</a:t>
            </a:r>
            <a:r>
              <a:rPr dirty="0" spc="-15"/>
              <a:t> </a:t>
            </a:r>
            <a:r>
              <a:rPr dirty="0" spc="-5"/>
              <a:t>Division</a:t>
            </a:r>
            <a:r>
              <a:rPr dirty="0"/>
              <a:t> </a:t>
            </a:r>
            <a:r>
              <a:rPr dirty="0" spc="-5"/>
              <a:t>of </a:t>
            </a:r>
            <a:r>
              <a:rPr dirty="0" spc="-10"/>
              <a:t>Substance </a:t>
            </a:r>
            <a:r>
              <a:rPr dirty="0" spc="-5"/>
              <a:t> </a:t>
            </a:r>
            <a:r>
              <a:rPr dirty="0" spc="-10"/>
              <a:t>Abuse</a:t>
            </a:r>
            <a:r>
              <a:rPr dirty="0" spc="25"/>
              <a:t> </a:t>
            </a:r>
            <a:r>
              <a:rPr dirty="0" spc="-5"/>
              <a:t>and</a:t>
            </a:r>
            <a:r>
              <a:rPr dirty="0" spc="10"/>
              <a:t> </a:t>
            </a:r>
            <a:r>
              <a:rPr dirty="0" spc="-5"/>
              <a:t>Mental Health</a:t>
            </a:r>
            <a:r>
              <a:rPr dirty="0" spc="5"/>
              <a:t> </a:t>
            </a:r>
            <a:r>
              <a:rPr dirty="0" spc="-5"/>
              <a:t>through</a:t>
            </a:r>
            <a:r>
              <a:rPr dirty="0" spc="15"/>
              <a:t> </a:t>
            </a:r>
            <a:r>
              <a:rPr dirty="0" spc="-5"/>
              <a:t>the</a:t>
            </a:r>
            <a:r>
              <a:rPr dirty="0" spc="5"/>
              <a:t> </a:t>
            </a:r>
            <a:r>
              <a:rPr dirty="0" spc="-10"/>
              <a:t>Substance</a:t>
            </a:r>
            <a:r>
              <a:rPr dirty="0" spc="-50"/>
              <a:t> </a:t>
            </a:r>
            <a:r>
              <a:rPr dirty="0" spc="-10"/>
              <a:t>Abuse</a:t>
            </a:r>
            <a:r>
              <a:rPr dirty="0" spc="20"/>
              <a:t> </a:t>
            </a:r>
            <a:r>
              <a:rPr dirty="0" spc="-5"/>
              <a:t>and</a:t>
            </a:r>
            <a:r>
              <a:rPr dirty="0" spc="15"/>
              <a:t> </a:t>
            </a:r>
            <a:r>
              <a:rPr dirty="0" spc="-5"/>
              <a:t>Mental </a:t>
            </a:r>
            <a:r>
              <a:rPr dirty="0" spc="-540"/>
              <a:t> </a:t>
            </a:r>
            <a:r>
              <a:rPr dirty="0" spc="-5"/>
              <a:t>Health Services</a:t>
            </a:r>
            <a:r>
              <a:rPr dirty="0" spc="-75"/>
              <a:t> </a:t>
            </a:r>
            <a:r>
              <a:rPr dirty="0" spc="-5"/>
              <a:t>Administration</a:t>
            </a:r>
            <a:r>
              <a:rPr dirty="0" spc="-10"/>
              <a:t> </a:t>
            </a:r>
            <a:r>
              <a:rPr dirty="0" spc="-5"/>
              <a:t>(SAMHSA).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55722" y="3859338"/>
            <a:ext cx="283210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100" spc="-55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-BoldItalicMT"/>
                <a:cs typeface="Arial-BoldItalicMT"/>
                <a:hlinkClick r:id="rId3"/>
              </a:rPr>
              <a:t>https://www.cdhs.udel.edu/seow/what-is-seow</a:t>
            </a:r>
            <a:endParaRPr sz="1100">
              <a:latin typeface="Arial-BoldItalicMT"/>
              <a:cs typeface="Arial-BoldItalic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2550" y="546997"/>
            <a:ext cx="4119879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0">
                <a:solidFill>
                  <a:srgbClr val="002060"/>
                </a:solidFill>
              </a:rPr>
              <a:t>T</a:t>
            </a:r>
            <a:r>
              <a:rPr dirty="0" spc="-150">
                <a:solidFill>
                  <a:srgbClr val="002060"/>
                </a:solidFill>
              </a:rPr>
              <a:t>h</a:t>
            </a:r>
            <a:r>
              <a:rPr dirty="0" spc="-145">
                <a:solidFill>
                  <a:srgbClr val="002060"/>
                </a:solidFill>
              </a:rPr>
              <a:t>e</a:t>
            </a:r>
            <a:r>
              <a:rPr dirty="0" spc="-165">
                <a:solidFill>
                  <a:srgbClr val="002060"/>
                </a:solidFill>
              </a:rPr>
              <a:t> </a:t>
            </a:r>
            <a:r>
              <a:rPr dirty="0" spc="-160">
                <a:solidFill>
                  <a:srgbClr val="002060"/>
                </a:solidFill>
              </a:rPr>
              <a:t>4</a:t>
            </a:r>
            <a:r>
              <a:rPr dirty="0" spc="-160">
                <a:solidFill>
                  <a:srgbClr val="002060"/>
                </a:solidFill>
              </a:rPr>
              <a:t> </a:t>
            </a:r>
            <a:r>
              <a:rPr dirty="0" spc="-480">
                <a:solidFill>
                  <a:srgbClr val="002060"/>
                </a:solidFill>
              </a:rPr>
              <a:t>G</a:t>
            </a:r>
            <a:r>
              <a:rPr dirty="0" spc="-180">
                <a:solidFill>
                  <a:srgbClr val="002060"/>
                </a:solidFill>
              </a:rPr>
              <a:t>oa</a:t>
            </a:r>
            <a:r>
              <a:rPr dirty="0" spc="-110">
                <a:solidFill>
                  <a:srgbClr val="002060"/>
                </a:solidFill>
              </a:rPr>
              <a:t>l</a:t>
            </a:r>
            <a:r>
              <a:rPr dirty="0" spc="-229">
                <a:solidFill>
                  <a:srgbClr val="002060"/>
                </a:solidFill>
              </a:rPr>
              <a:t>s</a:t>
            </a:r>
            <a:r>
              <a:rPr dirty="0" spc="-145">
                <a:solidFill>
                  <a:srgbClr val="002060"/>
                </a:solidFill>
              </a:rPr>
              <a:t> </a:t>
            </a:r>
            <a:r>
              <a:rPr dirty="0" spc="-10">
                <a:solidFill>
                  <a:srgbClr val="002060"/>
                </a:solidFill>
              </a:rPr>
              <a:t>o</a:t>
            </a:r>
            <a:r>
              <a:rPr dirty="0" spc="-5">
                <a:solidFill>
                  <a:srgbClr val="002060"/>
                </a:solidFill>
              </a:rPr>
              <a:t>f</a:t>
            </a:r>
            <a:r>
              <a:rPr dirty="0" spc="-170">
                <a:solidFill>
                  <a:srgbClr val="002060"/>
                </a:solidFill>
              </a:rPr>
              <a:t> </a:t>
            </a:r>
            <a:r>
              <a:rPr dirty="0" spc="180">
                <a:solidFill>
                  <a:srgbClr val="002060"/>
                </a:solidFill>
              </a:rPr>
              <a:t>t</a:t>
            </a:r>
            <a:r>
              <a:rPr dirty="0" spc="-150">
                <a:solidFill>
                  <a:srgbClr val="002060"/>
                </a:solidFill>
              </a:rPr>
              <a:t>h</a:t>
            </a:r>
            <a:r>
              <a:rPr dirty="0" spc="-145">
                <a:solidFill>
                  <a:srgbClr val="002060"/>
                </a:solidFill>
              </a:rPr>
              <a:t>e</a:t>
            </a:r>
            <a:r>
              <a:rPr dirty="0" spc="-165">
                <a:solidFill>
                  <a:srgbClr val="002060"/>
                </a:solidFill>
              </a:rPr>
              <a:t> </a:t>
            </a:r>
            <a:r>
              <a:rPr dirty="0" spc="-665">
                <a:solidFill>
                  <a:srgbClr val="002060"/>
                </a:solidFill>
              </a:rPr>
              <a:t>S</a:t>
            </a:r>
            <a:r>
              <a:rPr dirty="0" spc="-625">
                <a:solidFill>
                  <a:srgbClr val="002060"/>
                </a:solidFill>
              </a:rPr>
              <a:t>E</a:t>
            </a:r>
            <a:r>
              <a:rPr dirty="0" spc="-415">
                <a:solidFill>
                  <a:srgbClr val="002060"/>
                </a:solidFill>
              </a:rPr>
              <a:t>O</a:t>
            </a:r>
            <a:r>
              <a:rPr dirty="0" spc="-180">
                <a:solidFill>
                  <a:srgbClr val="002060"/>
                </a:solidFill>
              </a:rPr>
              <a:t>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24620" y="1096341"/>
            <a:ext cx="2766695" cy="315214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ts val="1960"/>
              </a:lnSpc>
              <a:spcBef>
                <a:spcPts val="330"/>
              </a:spcBef>
              <a:buFont typeface="Arial"/>
              <a:buChar char="•"/>
              <a:tabLst>
                <a:tab pos="127000" algn="l"/>
              </a:tabLst>
            </a:pPr>
            <a:r>
              <a:rPr dirty="0" sz="1800" spc="-90" b="1">
                <a:solidFill>
                  <a:srgbClr val="002060"/>
                </a:solidFill>
                <a:latin typeface="Arial"/>
                <a:cs typeface="Arial"/>
              </a:rPr>
              <a:t>Ide</a:t>
            </a:r>
            <a:r>
              <a:rPr dirty="0" sz="1800" spc="-135" b="1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dirty="0" sz="1800" spc="-20" b="1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dirty="0" sz="1800" spc="-25" b="1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dirty="0" sz="1800" spc="-20" b="1">
                <a:solidFill>
                  <a:srgbClr val="002060"/>
                </a:solidFill>
                <a:latin typeface="Arial"/>
                <a:cs typeface="Arial"/>
              </a:rPr>
              <a:t>f</a:t>
            </a:r>
            <a:r>
              <a:rPr dirty="0" sz="1800" spc="-260" b="1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dirty="0" sz="1800" spc="-40" b="1">
                <a:solidFill>
                  <a:srgbClr val="002060"/>
                </a:solidFill>
                <a:latin typeface="Arial"/>
                <a:cs typeface="Arial"/>
              </a:rPr>
              <a:t>,</a:t>
            </a:r>
            <a:r>
              <a:rPr dirty="0" sz="1800" spc="-11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210" b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1800" spc="-130" b="1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dirty="0" sz="1800" spc="-125" b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1800" spc="-60" b="1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dirty="0" sz="1800" spc="-165" b="1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dirty="0" sz="1800" spc="-225" b="1">
                <a:solidFill>
                  <a:srgbClr val="002060"/>
                </a:solidFill>
                <a:latin typeface="Arial"/>
                <a:cs typeface="Arial"/>
              </a:rPr>
              <a:t>z</a:t>
            </a:r>
            <a:r>
              <a:rPr dirty="0" sz="1800" spc="-95" b="1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dirty="0" sz="1800" spc="-45" b="1">
                <a:solidFill>
                  <a:srgbClr val="002060"/>
                </a:solidFill>
                <a:latin typeface="Arial"/>
                <a:cs typeface="Arial"/>
              </a:rPr>
              <a:t>,</a:t>
            </a:r>
            <a:r>
              <a:rPr dirty="0" sz="1800" spc="-114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120" b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1800" spc="-135" b="1">
                <a:solidFill>
                  <a:srgbClr val="002060"/>
                </a:solidFill>
                <a:latin typeface="Arial"/>
                <a:cs typeface="Arial"/>
              </a:rPr>
              <a:t>nd</a:t>
            </a:r>
            <a:r>
              <a:rPr dirty="0" sz="1800" spc="-95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210" b="1">
                <a:solidFill>
                  <a:srgbClr val="002060"/>
                </a:solidFill>
                <a:latin typeface="Arial"/>
                <a:cs typeface="Arial"/>
              </a:rPr>
              <a:t>Sh</a:t>
            </a:r>
            <a:r>
              <a:rPr dirty="0" sz="1800" spc="-190" b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1800" spc="-85" b="1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dirty="0" sz="1800" spc="-65" b="1">
                <a:solidFill>
                  <a:srgbClr val="002060"/>
                </a:solidFill>
                <a:latin typeface="Arial"/>
                <a:cs typeface="Arial"/>
              </a:rPr>
              <a:t>e  </a:t>
            </a:r>
            <a:r>
              <a:rPr dirty="0" sz="1800" spc="-110" b="1">
                <a:solidFill>
                  <a:srgbClr val="002060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2060"/>
              </a:buClr>
              <a:buFont typeface="Arial"/>
              <a:buChar char="•"/>
            </a:pPr>
            <a:endParaRPr sz="23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7000" algn="l"/>
              </a:tabLst>
            </a:pPr>
            <a:r>
              <a:rPr dirty="0" sz="1800" spc="-350" b="1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dirty="0" sz="1800" spc="-85" b="1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dirty="0" sz="1800" spc="-110" b="1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dirty="0" sz="1800" spc="-125" b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dirty="0" sz="1800" spc="-95" b="1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dirty="0" sz="1800" spc="-11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165" b="1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dirty="0" sz="1800" spc="-145" b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dirty="0" sz="1800" spc="-114" b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1800" spc="-9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245" b="1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dirty="0" sz="1800" spc="-90" b="1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dirty="0" sz="1800" spc="-140" b="1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dirty="0" sz="1800" spc="-175" b="1">
                <a:solidFill>
                  <a:srgbClr val="002060"/>
                </a:solidFill>
                <a:latin typeface="Arial"/>
                <a:cs typeface="Arial"/>
              </a:rPr>
              <a:t>duc</a:t>
            </a:r>
            <a:r>
              <a:rPr dirty="0" sz="1800" spc="-130" b="1">
                <a:solidFill>
                  <a:srgbClr val="002060"/>
                </a:solidFill>
                <a:latin typeface="Arial"/>
                <a:cs typeface="Arial"/>
              </a:rPr>
              <a:t>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2060"/>
              </a:buClr>
              <a:buFont typeface="Arial"/>
              <a:buChar char="•"/>
            </a:pPr>
            <a:endParaRPr sz="2550">
              <a:latin typeface="Arial"/>
              <a:cs typeface="Arial"/>
            </a:endParaRPr>
          </a:p>
          <a:p>
            <a:pPr marL="12700" marR="360045">
              <a:lnSpc>
                <a:spcPct val="90300"/>
              </a:lnSpc>
              <a:buFont typeface="Arial"/>
              <a:buChar char="•"/>
              <a:tabLst>
                <a:tab pos="127000" algn="l"/>
              </a:tabLst>
            </a:pPr>
            <a:r>
              <a:rPr dirty="0" sz="1800" spc="-300" b="1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dirty="0" sz="1800" spc="-105" b="1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dirty="0" sz="1800" spc="-120" b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1800" spc="-60" b="1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dirty="0" sz="1800" spc="-135" b="1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dirty="0" sz="1800" spc="-1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350" b="1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dirty="0" sz="1800" spc="-140" b="1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dirty="0" sz="1800" spc="-145" b="1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dirty="0" sz="1800" spc="-170" b="1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dirty="0" sz="1800" spc="-114" b="1">
                <a:solidFill>
                  <a:srgbClr val="002060"/>
                </a:solidFill>
                <a:latin typeface="Arial"/>
                <a:cs typeface="Arial"/>
              </a:rPr>
              <a:t>u</a:t>
            </a:r>
            <a:r>
              <a:rPr dirty="0" sz="1800" spc="-145" b="1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dirty="0" sz="1800" spc="-25" b="1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dirty="0" sz="1800" spc="-20" b="1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dirty="0" sz="1800" spc="-140" b="1">
                <a:solidFill>
                  <a:srgbClr val="002060"/>
                </a:solidFill>
                <a:latin typeface="Arial"/>
                <a:cs typeface="Arial"/>
              </a:rPr>
              <a:t>ie</a:t>
            </a:r>
            <a:r>
              <a:rPr dirty="0" sz="1800" spc="-175" b="1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dirty="0" sz="1800" spc="-95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dirty="0" sz="1800" spc="-85" b="1">
                <a:solidFill>
                  <a:srgbClr val="002060"/>
                </a:solidFill>
                <a:latin typeface="Arial"/>
                <a:cs typeface="Arial"/>
              </a:rPr>
              <a:t>n  </a:t>
            </a:r>
            <a:r>
              <a:rPr dirty="0" sz="1800" spc="-120" b="1">
                <a:solidFill>
                  <a:srgbClr val="002060"/>
                </a:solidFill>
                <a:latin typeface="Arial"/>
                <a:cs typeface="Arial"/>
              </a:rPr>
              <a:t>Unde</a:t>
            </a:r>
            <a:r>
              <a:rPr dirty="0" sz="1800" spc="-100" b="1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dirty="0" sz="1800" spc="-310" b="1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dirty="0" sz="1800" spc="-120" b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1800" spc="-145" b="1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dirty="0" sz="1800" spc="-135" b="1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dirty="0" sz="1800" spc="-65" b="1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dirty="0" sz="1800" spc="-145" b="1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dirty="0" sz="1800" spc="-250" b="1">
                <a:solidFill>
                  <a:srgbClr val="002060"/>
                </a:solidFill>
                <a:latin typeface="Arial"/>
                <a:cs typeface="Arial"/>
              </a:rPr>
              <a:t>g</a:t>
            </a:r>
            <a:r>
              <a:rPr dirty="0" sz="1800" spc="-114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120" b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1800" spc="-135" b="1">
                <a:solidFill>
                  <a:srgbClr val="002060"/>
                </a:solidFill>
                <a:latin typeface="Arial"/>
                <a:cs typeface="Arial"/>
              </a:rPr>
              <a:t>nd</a:t>
            </a:r>
            <a:r>
              <a:rPr dirty="0" sz="1800" spc="-95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204" b="1">
                <a:solidFill>
                  <a:srgbClr val="002060"/>
                </a:solidFill>
                <a:latin typeface="Arial"/>
                <a:cs typeface="Arial"/>
              </a:rPr>
              <a:t>Us</a:t>
            </a:r>
            <a:r>
              <a:rPr dirty="0" sz="1800" spc="-60" b="1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dirty="0" sz="1800" spc="-140" b="1">
                <a:solidFill>
                  <a:srgbClr val="002060"/>
                </a:solidFill>
                <a:latin typeface="Arial"/>
                <a:cs typeface="Arial"/>
              </a:rPr>
              <a:t>ng  </a:t>
            </a:r>
            <a:r>
              <a:rPr dirty="0" sz="1800" spc="-110" b="1">
                <a:solidFill>
                  <a:srgbClr val="002060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060"/>
              </a:buClr>
              <a:buFont typeface="Arial"/>
              <a:buChar char="•"/>
            </a:pPr>
            <a:endParaRPr sz="2550">
              <a:latin typeface="Arial"/>
              <a:cs typeface="Arial"/>
            </a:endParaRPr>
          </a:p>
          <a:p>
            <a:pPr marL="12700" marR="125095">
              <a:lnSpc>
                <a:spcPts val="1960"/>
              </a:lnSpc>
              <a:buFont typeface="Arial"/>
              <a:buChar char="•"/>
              <a:tabLst>
                <a:tab pos="127000" algn="l"/>
              </a:tabLst>
            </a:pPr>
            <a:r>
              <a:rPr dirty="0" sz="1800" spc="-300" b="1">
                <a:solidFill>
                  <a:srgbClr val="002060"/>
                </a:solidFill>
                <a:latin typeface="Arial"/>
                <a:cs typeface="Arial"/>
              </a:rPr>
              <a:t>B</a:t>
            </a:r>
            <a:r>
              <a:rPr dirty="0" sz="1800" spc="-100" b="1">
                <a:solidFill>
                  <a:srgbClr val="002060"/>
                </a:solidFill>
                <a:latin typeface="Arial"/>
                <a:cs typeface="Arial"/>
              </a:rPr>
              <a:t>ui</a:t>
            </a:r>
            <a:r>
              <a:rPr dirty="0" sz="1800" spc="-60" b="1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dirty="0" sz="1800" spc="-135" b="1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dirty="0" sz="1800" spc="-105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220" b="1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dirty="0" sz="1800" spc="-130" b="1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dirty="0" sz="1800" spc="-135" b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dirty="0" sz="1800" spc="-95" b="1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dirty="0" sz="1800" spc="-9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120" b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1800" spc="-135" b="1">
                <a:solidFill>
                  <a:srgbClr val="002060"/>
                </a:solidFill>
                <a:latin typeface="Arial"/>
                <a:cs typeface="Arial"/>
              </a:rPr>
              <a:t>nd</a:t>
            </a:r>
            <a:r>
              <a:rPr dirty="0" sz="1800" spc="-1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240" b="1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dirty="0" sz="1800" spc="-245" b="1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dirty="0" sz="1800" spc="-260" b="1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dirty="0" sz="1800" spc="-120" b="1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1800" spc="-60" b="1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dirty="0" sz="1800" spc="-105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229" b="1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dirty="0" sz="1800" spc="-225" b="1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dirty="0" sz="1800" spc="-170" b="1">
                <a:solidFill>
                  <a:srgbClr val="002060"/>
                </a:solidFill>
                <a:latin typeface="Arial"/>
                <a:cs typeface="Arial"/>
              </a:rPr>
              <a:t>v</a:t>
            </a:r>
            <a:r>
              <a:rPr dirty="0" sz="1800" spc="-70" b="1">
                <a:solidFill>
                  <a:srgbClr val="002060"/>
                </a:solidFill>
                <a:latin typeface="Arial"/>
                <a:cs typeface="Arial"/>
              </a:rPr>
              <a:t>el  </a:t>
            </a:r>
            <a:r>
              <a:rPr dirty="0" sz="1800" spc="-70" b="1">
                <a:solidFill>
                  <a:srgbClr val="002060"/>
                </a:solidFill>
                <a:latin typeface="Arial"/>
                <a:cs typeface="Arial"/>
              </a:rPr>
              <a:t>Mon</a:t>
            </a:r>
            <a:r>
              <a:rPr dirty="0" sz="1800" spc="-60" b="1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dirty="0" sz="1800" spc="-125" b="1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dirty="0" sz="1800" spc="-75" b="1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dirty="0" sz="1800" spc="-65" b="1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dirty="0" sz="1800" spc="-135" b="1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dirty="0" sz="1800" spc="-250" b="1">
                <a:solidFill>
                  <a:srgbClr val="002060"/>
                </a:solidFill>
                <a:latin typeface="Arial"/>
                <a:cs typeface="Arial"/>
              </a:rPr>
              <a:t>g</a:t>
            </a:r>
            <a:r>
              <a:rPr dirty="0" sz="1800" spc="-1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375" b="1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dirty="0" sz="1800" spc="-165" b="1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dirty="0" sz="1800" spc="-310" b="1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dirty="0" sz="1800" spc="-5" b="1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dirty="0" sz="1800" spc="-105" b="1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dirty="0" sz="1800" spc="-145" b="1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dirty="0" sz="1800" spc="-285" b="1">
                <a:solidFill>
                  <a:srgbClr val="00206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323" y="1162050"/>
            <a:ext cx="4491227" cy="32632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524" y="464112"/>
            <a:ext cx="343662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665">
                <a:solidFill>
                  <a:srgbClr val="002060"/>
                </a:solidFill>
              </a:rPr>
              <a:t>S</a:t>
            </a:r>
            <a:r>
              <a:rPr dirty="0" spc="-625">
                <a:solidFill>
                  <a:srgbClr val="002060"/>
                </a:solidFill>
              </a:rPr>
              <a:t>E</a:t>
            </a:r>
            <a:r>
              <a:rPr dirty="0" spc="-415">
                <a:solidFill>
                  <a:srgbClr val="002060"/>
                </a:solidFill>
              </a:rPr>
              <a:t>O</a:t>
            </a:r>
            <a:r>
              <a:rPr dirty="0" spc="-180">
                <a:solidFill>
                  <a:srgbClr val="002060"/>
                </a:solidFill>
              </a:rPr>
              <a:t>W</a:t>
            </a:r>
            <a:r>
              <a:rPr dirty="0" spc="-145">
                <a:solidFill>
                  <a:srgbClr val="002060"/>
                </a:solidFill>
              </a:rPr>
              <a:t> </a:t>
            </a:r>
            <a:r>
              <a:rPr dirty="0" spc="-340">
                <a:solidFill>
                  <a:srgbClr val="002060"/>
                </a:solidFill>
              </a:rPr>
              <a:t>D</a:t>
            </a:r>
            <a:r>
              <a:rPr dirty="0" spc="-295">
                <a:solidFill>
                  <a:srgbClr val="002060"/>
                </a:solidFill>
              </a:rPr>
              <a:t>a</a:t>
            </a:r>
            <a:r>
              <a:rPr dirty="0" spc="140">
                <a:solidFill>
                  <a:srgbClr val="002060"/>
                </a:solidFill>
              </a:rPr>
              <a:t>t</a:t>
            </a:r>
            <a:r>
              <a:rPr dirty="0" spc="-250">
                <a:solidFill>
                  <a:srgbClr val="002060"/>
                </a:solidFill>
              </a:rPr>
              <a:t>a</a:t>
            </a:r>
            <a:r>
              <a:rPr dirty="0" spc="-145">
                <a:solidFill>
                  <a:srgbClr val="002060"/>
                </a:solidFill>
              </a:rPr>
              <a:t> </a:t>
            </a:r>
            <a:r>
              <a:rPr dirty="0" spc="-490">
                <a:solidFill>
                  <a:srgbClr val="002060"/>
                </a:solidFill>
              </a:rPr>
              <a:t>P</a:t>
            </a:r>
            <a:r>
              <a:rPr dirty="0" spc="-10">
                <a:solidFill>
                  <a:srgbClr val="002060"/>
                </a:solidFill>
              </a:rPr>
              <a:t>r</a:t>
            </a:r>
            <a:r>
              <a:rPr dirty="0" spc="-140">
                <a:solidFill>
                  <a:srgbClr val="002060"/>
                </a:solidFill>
              </a:rPr>
              <a:t>oduc</a:t>
            </a:r>
            <a:r>
              <a:rPr dirty="0" spc="180">
                <a:solidFill>
                  <a:srgbClr val="002060"/>
                </a:solidFill>
              </a:rPr>
              <a:t>t</a:t>
            </a:r>
            <a:r>
              <a:rPr dirty="0" spc="-350">
                <a:solidFill>
                  <a:srgbClr val="002060"/>
                </a:solidFill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3520" y="1342025"/>
            <a:ext cx="5477510" cy="246126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84150" marR="1669414" indent="-171450">
              <a:lnSpc>
                <a:spcPts val="2270"/>
              </a:lnSpc>
              <a:spcBef>
                <a:spcPts val="380"/>
              </a:spcBef>
              <a:buChar char="•"/>
              <a:tabLst>
                <a:tab pos="184150" algn="l"/>
              </a:tabLst>
            </a:pPr>
            <a:r>
              <a:rPr dirty="0" sz="2100" spc="-19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2100" spc="-65">
                <a:solidFill>
                  <a:srgbClr val="002060"/>
                </a:solidFill>
                <a:latin typeface="Arial"/>
                <a:cs typeface="Arial"/>
              </a:rPr>
              <a:t>nnu</a:t>
            </a:r>
            <a:r>
              <a:rPr dirty="0" sz="2100" spc="-17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2100" spc="15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dirty="0" sz="2100" spc="-1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100" spc="-229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dirty="0" sz="2100" spc="-13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dirty="0" sz="2100" spc="-5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dirty="0" sz="2100" spc="-120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2100" spc="-50">
                <a:solidFill>
                  <a:srgbClr val="002060"/>
                </a:solidFill>
                <a:latin typeface="Arial"/>
                <a:cs typeface="Arial"/>
              </a:rPr>
              <a:t>w</a:t>
            </a:r>
            <a:r>
              <a:rPr dirty="0" sz="2100" spc="-165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2100" spc="-5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dirty="0" sz="2100" spc="-125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dirty="0" sz="2100" spc="-1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100" spc="-13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dirty="0" sz="2100" spc="-65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dirty="0" sz="2100" spc="-2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dirty="0" sz="2100" spc="-40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dirty="0" sz="2100" spc="-13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dirty="0" sz="2100" spc="-75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dirty="0" sz="2100" spc="-2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dirty="0" sz="2100" spc="-35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dirty="0" sz="2100" spc="10">
                <a:solidFill>
                  <a:srgbClr val="002060"/>
                </a:solidFill>
                <a:latin typeface="Arial"/>
                <a:cs typeface="Arial"/>
              </a:rPr>
              <a:t>l</a:t>
            </a:r>
            <a:r>
              <a:rPr dirty="0" sz="2100" spc="-65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dirty="0" sz="2100" spc="-100">
                <a:solidFill>
                  <a:srgbClr val="002060"/>
                </a:solidFill>
                <a:latin typeface="Arial"/>
                <a:cs typeface="Arial"/>
              </a:rPr>
              <a:t>gi</a:t>
            </a:r>
            <a:r>
              <a:rPr dirty="0" sz="2100" spc="-150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dirty="0" sz="2100" spc="-165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2100" spc="15">
                <a:solidFill>
                  <a:srgbClr val="002060"/>
                </a:solidFill>
                <a:latin typeface="Arial"/>
                <a:cs typeface="Arial"/>
              </a:rPr>
              <a:t>l  </a:t>
            </a:r>
            <a:r>
              <a:rPr dirty="0" sz="2100" spc="-65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dirty="0" sz="2100" spc="-10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dirty="0" sz="2100" spc="-65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dirty="0" sz="2100" spc="55">
                <a:solidFill>
                  <a:srgbClr val="002060"/>
                </a:solidFill>
                <a:latin typeface="Arial"/>
                <a:cs typeface="Arial"/>
              </a:rPr>
              <a:t>f</a:t>
            </a:r>
            <a:r>
              <a:rPr dirty="0" sz="2100" spc="10">
                <a:solidFill>
                  <a:srgbClr val="002060"/>
                </a:solidFill>
                <a:latin typeface="Arial"/>
                <a:cs typeface="Arial"/>
              </a:rPr>
              <a:t>il</a:t>
            </a:r>
            <a:r>
              <a:rPr dirty="0" sz="2100" spc="-125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dirty="0" sz="2100" spc="-8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100" spc="-125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dirty="0" sz="2100" spc="-10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100" spc="-110">
                <a:solidFill>
                  <a:srgbClr val="002060"/>
                </a:solidFill>
                <a:latin typeface="Arial"/>
                <a:cs typeface="Arial"/>
              </a:rPr>
              <a:t>202</a:t>
            </a:r>
            <a:r>
              <a:rPr dirty="0" sz="2100" spc="-105">
                <a:solidFill>
                  <a:srgbClr val="002060"/>
                </a:solidFill>
                <a:latin typeface="Arial"/>
                <a:cs typeface="Arial"/>
              </a:rPr>
              <a:t>1</a:t>
            </a:r>
            <a:r>
              <a:rPr dirty="0" sz="2100" spc="-11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100" spc="-229">
                <a:solidFill>
                  <a:srgbClr val="002060"/>
                </a:solidFill>
                <a:latin typeface="Arial"/>
                <a:cs typeface="Arial"/>
              </a:rPr>
              <a:t>Co</a:t>
            </a:r>
            <a:r>
              <a:rPr dirty="0" sz="2100" spc="-45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dirty="0" sz="2100" spc="-2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dirty="0" sz="2100" spc="-125">
                <a:solidFill>
                  <a:srgbClr val="002060"/>
                </a:solidFill>
                <a:latin typeface="Arial"/>
                <a:cs typeface="Arial"/>
              </a:rPr>
              <a:t>ng</a:t>
            </a:r>
            <a:r>
              <a:rPr dirty="0" sz="2100" spc="-11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100" spc="-250">
                <a:solidFill>
                  <a:srgbClr val="002060"/>
                </a:solidFill>
                <a:latin typeface="Arial"/>
                <a:cs typeface="Arial"/>
              </a:rPr>
              <a:t>So</a:t>
            </a:r>
            <a:r>
              <a:rPr dirty="0" sz="2100" spc="-65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dirty="0" sz="2100" spc="15">
                <a:solidFill>
                  <a:srgbClr val="002060"/>
                </a:solidFill>
                <a:latin typeface="Arial"/>
                <a:cs typeface="Arial"/>
              </a:rPr>
              <a:t>n!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515"/>
              </a:spcBef>
              <a:buChar char="•"/>
              <a:tabLst>
                <a:tab pos="184150" algn="l"/>
              </a:tabLst>
            </a:pPr>
            <a:r>
              <a:rPr dirty="0" sz="2100" spc="-240">
                <a:solidFill>
                  <a:srgbClr val="002060"/>
                </a:solidFill>
                <a:latin typeface="Arial"/>
                <a:cs typeface="Arial"/>
              </a:rPr>
              <a:t>Ga</a:t>
            </a:r>
            <a:r>
              <a:rPr dirty="0" sz="2100" spc="-65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dirty="0" sz="2100" spc="-1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dirty="0" sz="2100" spc="-13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dirty="0" sz="2100" spc="-65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dirty="0" sz="2100" spc="-65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dirty="0" sz="2100" spc="25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dirty="0" sz="2100" spc="114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dirty="0" sz="2100" spc="-229">
                <a:solidFill>
                  <a:srgbClr val="002060"/>
                </a:solidFill>
                <a:latin typeface="Arial"/>
                <a:cs typeface="Arial"/>
              </a:rPr>
              <a:t>s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545"/>
              </a:spcBef>
              <a:buChar char="•"/>
              <a:tabLst>
                <a:tab pos="184150" algn="l"/>
              </a:tabLst>
            </a:pPr>
            <a:r>
              <a:rPr dirty="0" sz="2100" spc="-90">
                <a:solidFill>
                  <a:srgbClr val="002060"/>
                </a:solidFill>
                <a:latin typeface="Arial"/>
                <a:cs typeface="Arial"/>
              </a:rPr>
              <a:t>Infographics</a:t>
            </a:r>
            <a:endParaRPr sz="2100">
              <a:latin typeface="Arial"/>
              <a:cs typeface="Arial"/>
            </a:endParaRPr>
          </a:p>
          <a:p>
            <a:pPr lvl="1" marL="806450" indent="-22923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806450" algn="l"/>
                <a:tab pos="807085" algn="l"/>
              </a:tabLst>
            </a:pPr>
            <a:r>
              <a:rPr dirty="0" sz="1800" spc="-114" b="1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dirty="0" sz="1800" spc="-170" b="1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dirty="0" sz="1800" spc="-229" b="1">
                <a:solidFill>
                  <a:srgbClr val="444444"/>
                </a:solidFill>
                <a:latin typeface="Arial"/>
                <a:cs typeface="Arial"/>
              </a:rPr>
              <a:t>W</a:t>
            </a:r>
            <a:r>
              <a:rPr dirty="0" sz="1800" spc="-15" b="1">
                <a:solidFill>
                  <a:srgbClr val="444444"/>
                </a:solidFill>
                <a:latin typeface="Arial"/>
                <a:cs typeface="Arial"/>
              </a:rPr>
              <a:t>!</a:t>
            </a:r>
            <a:r>
              <a:rPr dirty="0" sz="1800" spc="-90" b="1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u="sng" sz="1800" spc="-5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I</a:t>
            </a:r>
            <a:r>
              <a:rPr dirty="0" u="sng" sz="1800" spc="-12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n</a:t>
            </a:r>
            <a:r>
              <a:rPr dirty="0" u="sng" sz="1800" spc="-6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f</a:t>
            </a:r>
            <a:r>
              <a:rPr dirty="0" u="sng" sz="1800" spc="-14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o</a:t>
            </a:r>
            <a:r>
              <a:rPr dirty="0" u="sng" sz="1800" spc="-254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g</a:t>
            </a:r>
            <a:r>
              <a:rPr dirty="0" u="sng" sz="1800" spc="-10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r</a:t>
            </a:r>
            <a:r>
              <a:rPr dirty="0" u="sng" sz="1800" spc="-12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a</a:t>
            </a:r>
            <a:r>
              <a:rPr dirty="0" u="sng" sz="1800" spc="-11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phi</a:t>
            </a:r>
            <a:r>
              <a:rPr dirty="0" u="sng" sz="1800" spc="-254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c</a:t>
            </a:r>
            <a:r>
              <a:rPr dirty="0" u="sng" sz="1800" spc="-5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-</a:t>
            </a:r>
            <a:r>
              <a:rPr dirty="0" u="sng" sz="1800" spc="-14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V</a:t>
            </a:r>
            <a:r>
              <a:rPr dirty="0" u="sng" sz="1800" spc="-6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i</a:t>
            </a:r>
            <a:r>
              <a:rPr dirty="0" u="sng" sz="1800" spc="-14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o</a:t>
            </a:r>
            <a:r>
              <a:rPr dirty="0" u="sng" sz="1800" spc="-6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l</a:t>
            </a:r>
            <a:r>
              <a:rPr dirty="0" u="sng" sz="1800" spc="-10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e</a:t>
            </a:r>
            <a:r>
              <a:rPr dirty="0" u="sng" sz="1800" spc="-20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n</a:t>
            </a:r>
            <a:r>
              <a:rPr dirty="0" u="sng" sz="1800" spc="-19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c</a:t>
            </a:r>
            <a:r>
              <a:rPr dirty="0" u="sng" sz="1800" spc="-10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e</a:t>
            </a:r>
            <a:r>
              <a:rPr dirty="0" u="sng" sz="1800" spc="-10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:</a:t>
            </a:r>
            <a:r>
              <a:rPr dirty="0" u="sng" sz="1800" spc="-10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800" spc="-14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De</a:t>
            </a:r>
            <a:r>
              <a:rPr dirty="0" u="sng" sz="1800" spc="-6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l</a:t>
            </a:r>
            <a:r>
              <a:rPr dirty="0" u="sng" sz="1800" spc="-13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a</a:t>
            </a:r>
            <a:r>
              <a:rPr dirty="0" u="sng" sz="1800" spc="-8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w</a:t>
            </a:r>
            <a:r>
              <a:rPr dirty="0" u="sng" sz="1800" spc="-12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a</a:t>
            </a:r>
            <a:r>
              <a:rPr dirty="0" u="sng" sz="1800" spc="-9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r</a:t>
            </a:r>
            <a:r>
              <a:rPr dirty="0" u="sng" sz="1800" spc="-9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e</a:t>
            </a:r>
            <a:r>
              <a:rPr dirty="0" u="sng" sz="1800" spc="-10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800" spc="-41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Y</a:t>
            </a:r>
            <a:r>
              <a:rPr dirty="0" u="sng" sz="1800" spc="-14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o</a:t>
            </a:r>
            <a:r>
              <a:rPr dirty="0" u="sng" sz="1800" spc="-5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ut</a:t>
            </a:r>
            <a:r>
              <a:rPr dirty="0" u="sng" sz="1800" spc="-13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h</a:t>
            </a:r>
            <a:r>
              <a:rPr dirty="0" u="sng" sz="1800" spc="-10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800" spc="-16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D</a:t>
            </a:r>
            <a:r>
              <a:rPr dirty="0" u="sng" sz="1800" spc="-145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a</a:t>
            </a:r>
            <a:r>
              <a:rPr dirty="0" u="sng" sz="180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t</a:t>
            </a:r>
            <a:r>
              <a:rPr dirty="0" u="sng" sz="1800" spc="-114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2"/>
              </a:rPr>
              <a:t>a</a:t>
            </a:r>
            <a:endParaRPr sz="1800">
              <a:latin typeface="Arial"/>
              <a:cs typeface="Arial"/>
            </a:endParaRPr>
          </a:p>
          <a:p>
            <a:pPr lvl="1" marL="806450" indent="-22923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806450" algn="l"/>
                <a:tab pos="807085" algn="l"/>
              </a:tabLst>
            </a:pPr>
            <a:r>
              <a:rPr dirty="0" sz="1800" spc="-135" b="1">
                <a:solidFill>
                  <a:srgbClr val="444444"/>
                </a:solidFill>
                <a:latin typeface="Arial"/>
                <a:cs typeface="Arial"/>
              </a:rPr>
              <a:t>NEW!</a:t>
            </a:r>
            <a:r>
              <a:rPr dirty="0" sz="1800" spc="-90" b="1">
                <a:solidFill>
                  <a:srgbClr val="00539F"/>
                </a:solidFill>
                <a:latin typeface="Arial"/>
                <a:cs typeface="Arial"/>
              </a:rPr>
              <a:t> </a:t>
            </a:r>
            <a:r>
              <a:rPr dirty="0" u="sng" sz="1800" spc="-17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3"/>
              </a:rPr>
              <a:t>Infographic-LGBTQ+</a:t>
            </a:r>
            <a:r>
              <a:rPr dirty="0" u="sng" sz="1800" spc="-9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spc="-11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3"/>
              </a:rPr>
              <a:t>Affirming</a:t>
            </a:r>
            <a:r>
              <a:rPr dirty="0" u="sng" sz="1800" spc="-114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800" spc="-210" b="1">
                <a:solidFill>
                  <a:srgbClr val="00539F"/>
                </a:solidFill>
                <a:uFill>
                  <a:solidFill>
                    <a:srgbClr val="00539F"/>
                  </a:solidFill>
                </a:uFill>
                <a:latin typeface="Arial"/>
                <a:cs typeface="Arial"/>
                <a:hlinkClick r:id="rId3"/>
              </a:rPr>
              <a:t>Spaces</a:t>
            </a:r>
            <a:endParaRPr sz="18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530"/>
              </a:spcBef>
              <a:buChar char="•"/>
              <a:tabLst>
                <a:tab pos="184150" algn="l"/>
              </a:tabLst>
            </a:pPr>
            <a:r>
              <a:rPr dirty="0" sz="2100" spc="-190">
                <a:solidFill>
                  <a:srgbClr val="002060"/>
                </a:solidFill>
                <a:latin typeface="Arial"/>
                <a:cs typeface="Arial"/>
              </a:rPr>
              <a:t>P</a:t>
            </a:r>
            <a:r>
              <a:rPr dirty="0" sz="2100" spc="-125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dirty="0" sz="2100" spc="-13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dirty="0" sz="2100" spc="-185">
                <a:solidFill>
                  <a:srgbClr val="002060"/>
                </a:solidFill>
                <a:latin typeface="Arial"/>
                <a:cs typeface="Arial"/>
              </a:rPr>
              <a:t>se</a:t>
            </a:r>
            <a:r>
              <a:rPr dirty="0" sz="2100" spc="-85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dirty="0" sz="2100" spc="90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dirty="0" sz="2100" spc="-185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2100" spc="114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dirty="0" sz="2100" spc="1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dirty="0" sz="2100" spc="-65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dirty="0" sz="2100" spc="-65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dirty="0" sz="2100" spc="-229">
                <a:solidFill>
                  <a:srgbClr val="002060"/>
                </a:solidFill>
                <a:latin typeface="Arial"/>
                <a:cs typeface="Arial"/>
              </a:rPr>
              <a:t>s</a:t>
            </a:r>
            <a:r>
              <a:rPr dirty="0" sz="2100" spc="-10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100" spc="-165">
                <a:solidFill>
                  <a:srgbClr val="002060"/>
                </a:solidFill>
                <a:latin typeface="Arial"/>
                <a:cs typeface="Arial"/>
              </a:rPr>
              <a:t>a</a:t>
            </a:r>
            <a:r>
              <a:rPr dirty="0" sz="2100" spc="-65">
                <a:solidFill>
                  <a:srgbClr val="002060"/>
                </a:solidFill>
                <a:latin typeface="Arial"/>
                <a:cs typeface="Arial"/>
              </a:rPr>
              <a:t>nd</a:t>
            </a:r>
            <a:r>
              <a:rPr dirty="0" sz="2100" spc="-12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dirty="0" sz="2100" spc="-130">
                <a:solidFill>
                  <a:srgbClr val="002060"/>
                </a:solidFill>
                <a:latin typeface="Arial"/>
                <a:cs typeface="Arial"/>
              </a:rPr>
              <a:t>e</a:t>
            </a:r>
            <a:r>
              <a:rPr dirty="0" sz="2100" spc="-185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dirty="0" sz="2100" spc="-65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dirty="0" sz="2100" spc="-5">
                <a:solidFill>
                  <a:srgbClr val="002060"/>
                </a:solidFill>
                <a:latin typeface="Arial"/>
                <a:cs typeface="Arial"/>
              </a:rPr>
              <a:t>r</a:t>
            </a:r>
            <a:r>
              <a:rPr dirty="0" sz="2100" spc="-65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dirty="0" sz="2100" spc="-20">
                <a:solidFill>
                  <a:srgbClr val="002060"/>
                </a:solidFill>
                <a:latin typeface="Arial"/>
                <a:cs typeface="Arial"/>
              </a:rPr>
              <a:t>i</a:t>
            </a:r>
            <a:r>
              <a:rPr dirty="0" sz="2100" spc="-40">
                <a:solidFill>
                  <a:srgbClr val="002060"/>
                </a:solidFill>
                <a:latin typeface="Arial"/>
                <a:cs typeface="Arial"/>
              </a:rPr>
              <a:t>n</a:t>
            </a:r>
            <a:r>
              <a:rPr dirty="0" sz="2100" spc="-204">
                <a:solidFill>
                  <a:srgbClr val="002060"/>
                </a:solidFill>
                <a:latin typeface="Arial"/>
                <a:cs typeface="Arial"/>
              </a:rPr>
              <a:t>gs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84886" y="510781"/>
            <a:ext cx="2737485" cy="4575810"/>
            <a:chOff x="6284886" y="510781"/>
            <a:chExt cx="2737485" cy="457581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2867" y="510781"/>
              <a:ext cx="2439301" cy="27364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4886" y="2226235"/>
              <a:ext cx="2737205" cy="28602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0352" y="1857898"/>
            <a:ext cx="3622675" cy="818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 spc="-114">
                <a:solidFill>
                  <a:srgbClr val="FFFFFF"/>
                </a:solidFill>
              </a:rPr>
              <a:t>Introductions</a:t>
            </a:r>
            <a:endParaRPr sz="5200"/>
          </a:p>
        </p:txBody>
      </p:sp>
      <p:sp>
        <p:nvSpPr>
          <p:cNvPr id="4" name="object 4"/>
          <p:cNvSpPr txBox="1"/>
          <p:nvPr/>
        </p:nvSpPr>
        <p:spPr>
          <a:xfrm>
            <a:off x="8796546" y="4686534"/>
            <a:ext cx="145415" cy="284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5">
                <a:latin typeface="Arial"/>
                <a:cs typeface="Arial"/>
              </a:rPr>
              <a:t>4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03376"/>
            <a:ext cx="1748789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45">
                <a:solidFill>
                  <a:srgbClr val="006096"/>
                </a:solidFill>
              </a:rPr>
              <a:t>Objectives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r>
              <a:rPr dirty="0" spc="-5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58950"/>
            <a:ext cx="5886450" cy="160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110">
                <a:solidFill>
                  <a:srgbClr val="006096"/>
                </a:solidFill>
                <a:latin typeface="Arial"/>
                <a:cs typeface="Arial"/>
              </a:rPr>
              <a:t>Learn</a:t>
            </a:r>
            <a:r>
              <a:rPr dirty="0" sz="1800" spc="-7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006096"/>
                </a:solidFill>
                <a:latin typeface="Arial"/>
                <a:cs typeface="Arial"/>
              </a:rPr>
              <a:t>how</a:t>
            </a:r>
            <a:r>
              <a:rPr dirty="0" sz="1800" spc="-8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95">
                <a:solidFill>
                  <a:srgbClr val="006096"/>
                </a:solidFill>
                <a:latin typeface="Arial"/>
                <a:cs typeface="Arial"/>
              </a:rPr>
              <a:t>Delaware</a:t>
            </a:r>
            <a:r>
              <a:rPr dirty="0" sz="1800" spc="-8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006096"/>
                </a:solidFill>
                <a:latin typeface="Arial"/>
                <a:cs typeface="Arial"/>
              </a:rPr>
              <a:t>youth</a:t>
            </a:r>
            <a:r>
              <a:rPr dirty="0" sz="1800" spc="-7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6096"/>
                </a:solidFill>
                <a:latin typeface="Arial"/>
                <a:cs typeface="Arial"/>
              </a:rPr>
              <a:t>rate</a:t>
            </a:r>
            <a:r>
              <a:rPr dirty="0" sz="1800" spc="-8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6096"/>
                </a:solidFill>
                <a:latin typeface="Arial"/>
                <a:cs typeface="Arial"/>
              </a:rPr>
              <a:t>their</a:t>
            </a:r>
            <a:r>
              <a:rPr dirty="0" sz="1800" spc="-8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006096"/>
                </a:solidFill>
                <a:latin typeface="Arial"/>
                <a:cs typeface="Arial"/>
              </a:rPr>
              <a:t>own</a:t>
            </a:r>
            <a:r>
              <a:rPr dirty="0" sz="1800" spc="-7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006096"/>
                </a:solidFill>
                <a:latin typeface="Arial"/>
                <a:cs typeface="Arial"/>
              </a:rPr>
              <a:t>emotional</a:t>
            </a:r>
            <a:r>
              <a:rPr dirty="0" sz="1800" spc="-8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45">
                <a:solidFill>
                  <a:srgbClr val="006096"/>
                </a:solidFill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6096"/>
              </a:buClr>
              <a:buFont typeface="Arial"/>
              <a:buChar char="•"/>
            </a:pPr>
            <a:endParaRPr sz="25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800" spc="-195">
                <a:solidFill>
                  <a:srgbClr val="006096"/>
                </a:solidFill>
                <a:latin typeface="Arial"/>
                <a:cs typeface="Arial"/>
              </a:rPr>
              <a:t>D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i</a:t>
            </a:r>
            <a:r>
              <a:rPr dirty="0" sz="1800" spc="-135">
                <a:solidFill>
                  <a:srgbClr val="006096"/>
                </a:solidFill>
                <a:latin typeface="Arial"/>
                <a:cs typeface="Arial"/>
              </a:rPr>
              <a:t>s</a:t>
            </a:r>
            <a:r>
              <a:rPr dirty="0" sz="1800" spc="-140">
                <a:solidFill>
                  <a:srgbClr val="006096"/>
                </a:solidFill>
                <a:latin typeface="Arial"/>
                <a:cs typeface="Arial"/>
              </a:rPr>
              <a:t>c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u</a:t>
            </a:r>
            <a:r>
              <a:rPr dirty="0" sz="1800" spc="-204">
                <a:solidFill>
                  <a:srgbClr val="006096"/>
                </a:solidFill>
                <a:latin typeface="Arial"/>
                <a:cs typeface="Arial"/>
              </a:rPr>
              <a:t>s</a:t>
            </a:r>
            <a:r>
              <a:rPr dirty="0" sz="1800" spc="-200">
                <a:solidFill>
                  <a:srgbClr val="006096"/>
                </a:solidFill>
                <a:latin typeface="Arial"/>
                <a:cs typeface="Arial"/>
              </a:rPr>
              <a:t>s</a:t>
            </a:r>
            <a:r>
              <a:rPr dirty="0" sz="1800" spc="-9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006096"/>
                </a:solidFill>
                <a:latin typeface="Arial"/>
                <a:cs typeface="Arial"/>
              </a:rPr>
              <a:t>w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h</a:t>
            </a:r>
            <a:r>
              <a:rPr dirty="0" sz="1800" spc="-55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1800" spc="-8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114">
                <a:solidFill>
                  <a:srgbClr val="006096"/>
                </a:solidFill>
                <a:latin typeface="Arial"/>
                <a:cs typeface="Arial"/>
              </a:rPr>
              <a:t>y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u</a:t>
            </a:r>
            <a:r>
              <a:rPr dirty="0" sz="1800" spc="95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h</a:t>
            </a:r>
            <a:r>
              <a:rPr dirty="0" sz="1800" spc="-8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160">
                <a:solidFill>
                  <a:srgbClr val="006096"/>
                </a:solidFill>
                <a:latin typeface="Arial"/>
                <a:cs typeface="Arial"/>
              </a:rPr>
              <a:t>c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n</a:t>
            </a:r>
            <a:r>
              <a:rPr dirty="0" sz="1800" spc="-204">
                <a:solidFill>
                  <a:srgbClr val="006096"/>
                </a:solidFill>
                <a:latin typeface="Arial"/>
                <a:cs typeface="Arial"/>
              </a:rPr>
              <a:t>s</a:t>
            </a:r>
            <a:r>
              <a:rPr dirty="0" sz="1800" spc="-25">
                <a:solidFill>
                  <a:srgbClr val="006096"/>
                </a:solidFill>
                <a:latin typeface="Arial"/>
                <a:cs typeface="Arial"/>
              </a:rPr>
              <a:t>id</a:t>
            </a:r>
            <a:r>
              <a:rPr dirty="0" sz="1800" spc="-114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1800" spc="25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1800" spc="-8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204">
                <a:solidFill>
                  <a:srgbClr val="006096"/>
                </a:solidFill>
                <a:latin typeface="Arial"/>
                <a:cs typeface="Arial"/>
              </a:rPr>
              <a:t>s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1800" spc="-140">
                <a:solidFill>
                  <a:srgbClr val="006096"/>
                </a:solidFill>
                <a:latin typeface="Arial"/>
                <a:cs typeface="Arial"/>
              </a:rPr>
              <a:t>c</a:t>
            </a:r>
            <a:r>
              <a:rPr dirty="0" sz="1800" spc="-114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1800" spc="-200">
                <a:solidFill>
                  <a:srgbClr val="006096"/>
                </a:solidFill>
                <a:latin typeface="Arial"/>
                <a:cs typeface="Arial"/>
              </a:rPr>
              <a:t>s</a:t>
            </a:r>
            <a:r>
              <a:rPr dirty="0" sz="1800" spc="-9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1800" spc="45">
                <a:solidFill>
                  <a:srgbClr val="006096"/>
                </a:solidFill>
                <a:latin typeface="Arial"/>
                <a:cs typeface="Arial"/>
              </a:rPr>
              <a:t>f</a:t>
            </a:r>
            <a:r>
              <a:rPr dirty="0" sz="1800" spc="-90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204">
                <a:solidFill>
                  <a:srgbClr val="006096"/>
                </a:solidFill>
                <a:latin typeface="Arial"/>
                <a:cs typeface="Arial"/>
              </a:rPr>
              <a:t>s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upp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o</a:t>
            </a:r>
            <a:r>
              <a:rPr dirty="0" sz="1800" spc="65">
                <a:solidFill>
                  <a:srgbClr val="006096"/>
                </a:solidFill>
                <a:latin typeface="Arial"/>
                <a:cs typeface="Arial"/>
              </a:rPr>
              <a:t>rt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6096"/>
              </a:buClr>
              <a:buFont typeface="Arial"/>
              <a:buChar char="•"/>
            </a:pPr>
            <a:endParaRPr sz="25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800" spc="-330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1800" spc="-155">
                <a:solidFill>
                  <a:srgbClr val="006096"/>
                </a:solidFill>
                <a:latin typeface="Arial"/>
                <a:cs typeface="Arial"/>
              </a:rPr>
              <a:t>x</a:t>
            </a:r>
            <a:r>
              <a:rPr dirty="0" sz="1800" spc="-65">
                <a:solidFill>
                  <a:srgbClr val="006096"/>
                </a:solidFill>
                <a:latin typeface="Arial"/>
                <a:cs typeface="Arial"/>
              </a:rPr>
              <a:t>amin</a:t>
            </a:r>
            <a:r>
              <a:rPr dirty="0" sz="1800" spc="-110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1800" spc="-9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100">
                <a:solidFill>
                  <a:srgbClr val="006096"/>
                </a:solidFill>
                <a:latin typeface="Arial"/>
                <a:cs typeface="Arial"/>
              </a:rPr>
              <a:t>a</a:t>
            </a:r>
            <a:r>
              <a:rPr dirty="0" sz="1800" spc="-135">
                <a:solidFill>
                  <a:srgbClr val="006096"/>
                </a:solidFill>
                <a:latin typeface="Arial"/>
                <a:cs typeface="Arial"/>
              </a:rPr>
              <a:t>n</a:t>
            </a:r>
            <a:r>
              <a:rPr dirty="0" sz="1800" spc="-90">
                <a:solidFill>
                  <a:srgbClr val="006096"/>
                </a:solidFill>
                <a:latin typeface="Arial"/>
                <a:cs typeface="Arial"/>
              </a:rPr>
              <a:t>y</a:t>
            </a:r>
            <a:r>
              <a:rPr dirty="0" sz="1800" spc="-9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d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i</a:t>
            </a:r>
            <a:r>
              <a:rPr dirty="0" sz="1800" spc="-135">
                <a:solidFill>
                  <a:srgbClr val="006096"/>
                </a:solidFill>
                <a:latin typeface="Arial"/>
                <a:cs typeface="Arial"/>
              </a:rPr>
              <a:t>s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006096"/>
                </a:solidFill>
                <a:latin typeface="Arial"/>
                <a:cs typeface="Arial"/>
              </a:rPr>
              <a:t>ari</a:t>
            </a:r>
            <a:r>
              <a:rPr dirty="0" sz="1800" spc="-5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sz="1800" spc="-30">
                <a:solidFill>
                  <a:srgbClr val="006096"/>
                </a:solidFill>
                <a:latin typeface="Arial"/>
                <a:cs typeface="Arial"/>
              </a:rPr>
              <a:t>i</a:t>
            </a:r>
            <a:r>
              <a:rPr dirty="0" sz="1800" spc="-75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1800" spc="-200">
                <a:solidFill>
                  <a:srgbClr val="006096"/>
                </a:solidFill>
                <a:latin typeface="Arial"/>
                <a:cs typeface="Arial"/>
              </a:rPr>
              <a:t>s</a:t>
            </a:r>
            <a:r>
              <a:rPr dirty="0" sz="1800" spc="-9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6096"/>
                </a:solidFill>
                <a:latin typeface="Arial"/>
                <a:cs typeface="Arial"/>
              </a:rPr>
              <a:t>in</a:t>
            </a:r>
            <a:r>
              <a:rPr dirty="0" sz="1800" spc="-8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p</a:t>
            </a:r>
            <a:r>
              <a:rPr dirty="0" sz="1800" spc="-114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1800" spc="-140">
                <a:solidFill>
                  <a:srgbClr val="006096"/>
                </a:solidFill>
                <a:latin typeface="Arial"/>
                <a:cs typeface="Arial"/>
              </a:rPr>
              <a:t>c</a:t>
            </a:r>
            <a:r>
              <a:rPr dirty="0" sz="1800" spc="-114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1800" spc="-25">
                <a:solidFill>
                  <a:srgbClr val="006096"/>
                </a:solidFill>
                <a:latin typeface="Arial"/>
                <a:cs typeface="Arial"/>
              </a:rPr>
              <a:t>i</a:t>
            </a:r>
            <a:r>
              <a:rPr dirty="0" sz="1800" spc="-75">
                <a:solidFill>
                  <a:srgbClr val="006096"/>
                </a:solidFill>
                <a:latin typeface="Arial"/>
                <a:cs typeface="Arial"/>
              </a:rPr>
              <a:t>v</a:t>
            </a:r>
            <a:r>
              <a:rPr dirty="0" sz="1800" spc="-114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d</a:t>
            </a:r>
            <a:r>
              <a:rPr dirty="0" sz="1800" spc="-7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105">
                <a:solidFill>
                  <a:srgbClr val="006096"/>
                </a:solidFill>
                <a:latin typeface="Arial"/>
                <a:cs typeface="Arial"/>
              </a:rPr>
              <a:t>m</a:t>
            </a:r>
            <a:r>
              <a:rPr dirty="0" sz="1800" spc="-75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1800" spc="-80">
                <a:solidFill>
                  <a:srgbClr val="006096"/>
                </a:solidFill>
                <a:latin typeface="Arial"/>
                <a:cs typeface="Arial"/>
              </a:rPr>
              <a:t>n</a:t>
            </a:r>
            <a:r>
              <a:rPr dirty="0" sz="1800" spc="70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sz="1800" spc="-65">
                <a:solidFill>
                  <a:srgbClr val="006096"/>
                </a:solidFill>
                <a:latin typeface="Arial"/>
                <a:cs typeface="Arial"/>
              </a:rPr>
              <a:t>al</a:t>
            </a:r>
            <a:r>
              <a:rPr dirty="0" sz="1800" spc="-85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h</a:t>
            </a:r>
            <a:r>
              <a:rPr dirty="0" sz="1800" spc="-114">
                <a:solidFill>
                  <a:srgbClr val="006096"/>
                </a:solidFill>
                <a:latin typeface="Arial"/>
                <a:cs typeface="Arial"/>
              </a:rPr>
              <a:t>e</a:t>
            </a:r>
            <a:r>
              <a:rPr dirty="0" sz="1800" spc="-10">
                <a:solidFill>
                  <a:srgbClr val="006096"/>
                </a:solidFill>
                <a:latin typeface="Arial"/>
                <a:cs typeface="Arial"/>
              </a:rPr>
              <a:t>al</a:t>
            </a:r>
            <a:r>
              <a:rPr dirty="0" sz="1800" spc="-15">
                <a:solidFill>
                  <a:srgbClr val="006096"/>
                </a:solidFill>
                <a:latin typeface="Arial"/>
                <a:cs typeface="Arial"/>
              </a:rPr>
              <a:t>t</a:t>
            </a:r>
            <a:r>
              <a:rPr dirty="0" sz="1800" spc="-60">
                <a:solidFill>
                  <a:srgbClr val="006096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321" y="1278126"/>
            <a:ext cx="102425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2000" spc="-100" b="1">
                <a:solidFill>
                  <a:srgbClr val="006096"/>
                </a:solidFill>
                <a:latin typeface="Arial"/>
                <a:cs typeface="Arial"/>
              </a:rPr>
              <a:t>2021</a:t>
            </a:r>
            <a:endParaRPr sz="20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2000" spc="-150" b="1">
                <a:solidFill>
                  <a:srgbClr val="006096"/>
                </a:solidFill>
                <a:latin typeface="Arial"/>
                <a:cs typeface="Arial"/>
              </a:rPr>
              <a:t>De</a:t>
            </a:r>
            <a:r>
              <a:rPr dirty="0" sz="2000" spc="-70" b="1">
                <a:solidFill>
                  <a:srgbClr val="006096"/>
                </a:solidFill>
                <a:latin typeface="Arial"/>
                <a:cs typeface="Arial"/>
              </a:rPr>
              <a:t>l</a:t>
            </a:r>
            <a:r>
              <a:rPr dirty="0" sz="2000" spc="-155" b="1">
                <a:solidFill>
                  <a:srgbClr val="006096"/>
                </a:solidFill>
                <a:latin typeface="Arial"/>
                <a:cs typeface="Arial"/>
              </a:rPr>
              <a:t>a</a:t>
            </a:r>
            <a:r>
              <a:rPr dirty="0" sz="2000" spc="-95" b="1">
                <a:solidFill>
                  <a:srgbClr val="006096"/>
                </a:solidFill>
                <a:latin typeface="Arial"/>
                <a:cs typeface="Arial"/>
              </a:rPr>
              <a:t>w</a:t>
            </a:r>
            <a:r>
              <a:rPr dirty="0" sz="2000" spc="-135" b="1">
                <a:solidFill>
                  <a:srgbClr val="006096"/>
                </a:solidFill>
                <a:latin typeface="Arial"/>
                <a:cs typeface="Arial"/>
              </a:rPr>
              <a:t>a</a:t>
            </a:r>
            <a:r>
              <a:rPr dirty="0" sz="2000" spc="-100" b="1">
                <a:solidFill>
                  <a:srgbClr val="006096"/>
                </a:solidFill>
                <a:latin typeface="Arial"/>
                <a:cs typeface="Arial"/>
              </a:rPr>
              <a:t>r</a:t>
            </a:r>
            <a:r>
              <a:rPr dirty="0" sz="2000" spc="-75" b="1">
                <a:solidFill>
                  <a:srgbClr val="006096"/>
                </a:solidFill>
                <a:latin typeface="Arial"/>
                <a:cs typeface="Arial"/>
              </a:rPr>
              <a:t>e  </a:t>
            </a:r>
            <a:r>
              <a:rPr dirty="0" sz="2000" spc="-204" b="1">
                <a:solidFill>
                  <a:srgbClr val="006096"/>
                </a:solidFill>
                <a:latin typeface="Arial"/>
                <a:cs typeface="Arial"/>
              </a:rPr>
              <a:t>School </a:t>
            </a:r>
            <a:r>
              <a:rPr dirty="0" sz="2000" spc="-200" b="1">
                <a:solidFill>
                  <a:srgbClr val="006096"/>
                </a:solidFill>
                <a:latin typeface="Arial"/>
                <a:cs typeface="Arial"/>
              </a:rPr>
              <a:t> </a:t>
            </a:r>
            <a:r>
              <a:rPr dirty="0" sz="2000" spc="-185" b="1">
                <a:solidFill>
                  <a:srgbClr val="006096"/>
                </a:solidFill>
                <a:latin typeface="Arial"/>
                <a:cs typeface="Arial"/>
              </a:rPr>
              <a:t>Survey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r>
              <a:rPr dirty="0" spc="-5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17139" y="535938"/>
            <a:ext cx="5978525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2857"/>
              <a:buChar char="•"/>
              <a:tabLst>
                <a:tab pos="102235" algn="l"/>
              </a:tabLst>
            </a:pPr>
            <a:r>
              <a:rPr dirty="0" sz="1400" spc="-120">
                <a:solidFill>
                  <a:srgbClr val="444444"/>
                </a:solidFill>
                <a:latin typeface="Arial"/>
                <a:cs typeface="Arial"/>
              </a:rPr>
              <a:t>Change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in </a:t>
            </a:r>
            <a:r>
              <a:rPr dirty="0" sz="1400" spc="-35">
                <a:solidFill>
                  <a:srgbClr val="444444"/>
                </a:solidFill>
                <a:latin typeface="Arial"/>
                <a:cs typeface="Arial"/>
              </a:rPr>
              <a:t>administration: 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In </a:t>
            </a:r>
            <a:r>
              <a:rPr dirty="0" sz="1400" spc="-80">
                <a:solidFill>
                  <a:srgbClr val="444444"/>
                </a:solidFill>
                <a:latin typeface="Arial"/>
                <a:cs typeface="Arial"/>
              </a:rPr>
              <a:t>response </a:t>
            </a:r>
            <a:r>
              <a:rPr dirty="0" sz="1400" spc="10">
                <a:solidFill>
                  <a:srgbClr val="444444"/>
                </a:solidFill>
                <a:latin typeface="Arial"/>
                <a:cs typeface="Arial"/>
              </a:rPr>
              <a:t>to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the </a:t>
            </a:r>
            <a:r>
              <a:rPr dirty="0" sz="1400" spc="-125">
                <a:solidFill>
                  <a:srgbClr val="444444"/>
                </a:solidFill>
                <a:latin typeface="Arial"/>
                <a:cs typeface="Arial"/>
              </a:rPr>
              <a:t>COVID-19 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pandemic 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and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the </a:t>
            </a:r>
            <a:r>
              <a:rPr dirty="0" sz="1400" spc="-35">
                <a:solidFill>
                  <a:srgbClr val="444444"/>
                </a:solidFill>
                <a:latin typeface="Arial"/>
                <a:cs typeface="Arial"/>
              </a:rPr>
              <a:t>remote </a:t>
            </a:r>
            <a:r>
              <a:rPr dirty="0" sz="1400" spc="-37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learning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policies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adopted 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by 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Delaware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schools,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the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Delaware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90">
                <a:solidFill>
                  <a:srgbClr val="444444"/>
                </a:solidFill>
                <a:latin typeface="Arial"/>
                <a:cs typeface="Arial"/>
              </a:rPr>
              <a:t>School</a:t>
            </a:r>
            <a:r>
              <a:rPr dirty="0" sz="1400" spc="-8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95">
                <a:solidFill>
                  <a:srgbClr val="444444"/>
                </a:solidFill>
                <a:latin typeface="Arial"/>
                <a:cs typeface="Arial"/>
              </a:rPr>
              <a:t>Survey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100">
                <a:solidFill>
                  <a:srgbClr val="444444"/>
                </a:solidFill>
                <a:latin typeface="Arial"/>
                <a:cs typeface="Arial"/>
              </a:rPr>
              <a:t>was </a:t>
            </a:r>
            <a:r>
              <a:rPr dirty="0" sz="1400" spc="-9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converted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10">
                <a:solidFill>
                  <a:srgbClr val="444444"/>
                </a:solidFill>
                <a:latin typeface="Arial"/>
                <a:cs typeface="Arial"/>
              </a:rPr>
              <a:t>to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80">
                <a:solidFill>
                  <a:srgbClr val="444444"/>
                </a:solidFill>
                <a:latin typeface="Arial"/>
                <a:cs typeface="Arial"/>
              </a:rPr>
              <a:t>an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444444"/>
                </a:solidFill>
                <a:latin typeface="Arial"/>
                <a:cs typeface="Arial"/>
              </a:rPr>
              <a:t>online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format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in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444444"/>
                </a:solidFill>
                <a:latin typeface="Arial"/>
                <a:cs typeface="Arial"/>
              </a:rPr>
              <a:t>lieu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44444"/>
                </a:solidFill>
                <a:latin typeface="Arial"/>
                <a:cs typeface="Arial"/>
              </a:rPr>
              <a:t>of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the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traditional</a:t>
            </a:r>
            <a:r>
              <a:rPr dirty="0" sz="1400" spc="-4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paper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and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pencil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444444"/>
                </a:solidFill>
                <a:latin typeface="Arial"/>
                <a:cs typeface="Arial"/>
              </a:rPr>
              <a:t>format.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139" y="1176169"/>
            <a:ext cx="608584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Districts 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and </a:t>
            </a:r>
            <a:r>
              <a:rPr dirty="0" sz="1400" spc="-100">
                <a:solidFill>
                  <a:srgbClr val="444444"/>
                </a:solidFill>
                <a:latin typeface="Arial"/>
                <a:cs typeface="Arial"/>
              </a:rPr>
              <a:t>Schools 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could </a:t>
            </a:r>
            <a:r>
              <a:rPr dirty="0" sz="1400" spc="-85">
                <a:solidFill>
                  <a:srgbClr val="444444"/>
                </a:solidFill>
                <a:latin typeface="Arial"/>
                <a:cs typeface="Arial"/>
              </a:rPr>
              <a:t>choose </a:t>
            </a:r>
            <a:r>
              <a:rPr dirty="0" sz="1400" spc="10">
                <a:solidFill>
                  <a:srgbClr val="444444"/>
                </a:solidFill>
                <a:latin typeface="Arial"/>
                <a:cs typeface="Arial"/>
              </a:rPr>
              <a:t>to </a:t>
            </a:r>
            <a:r>
              <a:rPr dirty="0" sz="1400" spc="-35">
                <a:solidFill>
                  <a:srgbClr val="444444"/>
                </a:solidFill>
                <a:latin typeface="Arial"/>
                <a:cs typeface="Arial"/>
              </a:rPr>
              <a:t>participate 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using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either the </a:t>
            </a:r>
            <a:r>
              <a:rPr dirty="0" sz="1400" spc="-40">
                <a:solidFill>
                  <a:srgbClr val="444444"/>
                </a:solidFill>
                <a:latin typeface="Arial"/>
                <a:cs typeface="Arial"/>
              </a:rPr>
              <a:t>online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format </a:t>
            </a:r>
            <a:r>
              <a:rPr dirty="0" sz="1400" spc="-15">
                <a:solidFill>
                  <a:srgbClr val="444444"/>
                </a:solidFill>
                <a:latin typeface="Arial"/>
                <a:cs typeface="Arial"/>
              </a:rPr>
              <a:t>or </a:t>
            </a:r>
            <a:r>
              <a:rPr dirty="0" sz="1400" spc="-1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paper 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and 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pencil </a:t>
            </a:r>
            <a:r>
              <a:rPr dirty="0" sz="1400" spc="-25">
                <a:solidFill>
                  <a:srgbClr val="444444"/>
                </a:solidFill>
                <a:latin typeface="Arial"/>
                <a:cs typeface="Arial"/>
              </a:rPr>
              <a:t>format. </a:t>
            </a:r>
            <a:r>
              <a:rPr dirty="0" sz="1400" spc="-105">
                <a:solidFill>
                  <a:srgbClr val="444444"/>
                </a:solidFill>
                <a:latin typeface="Arial"/>
                <a:cs typeface="Arial"/>
              </a:rPr>
              <a:t>The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majority </a:t>
            </a:r>
            <a:r>
              <a:rPr dirty="0" sz="1400" spc="-5">
                <a:solidFill>
                  <a:srgbClr val="444444"/>
                </a:solidFill>
                <a:latin typeface="Arial"/>
                <a:cs typeface="Arial"/>
              </a:rPr>
              <a:t>of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the 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2021 Delaware </a:t>
            </a:r>
            <a:r>
              <a:rPr dirty="0" sz="1400" spc="-90">
                <a:solidFill>
                  <a:srgbClr val="444444"/>
                </a:solidFill>
                <a:latin typeface="Arial"/>
                <a:cs typeface="Arial"/>
              </a:rPr>
              <a:t>School </a:t>
            </a:r>
            <a:r>
              <a:rPr dirty="0" sz="1400" spc="-95">
                <a:solidFill>
                  <a:srgbClr val="444444"/>
                </a:solidFill>
                <a:latin typeface="Arial"/>
                <a:cs typeface="Arial"/>
              </a:rPr>
              <a:t>Survey 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data </a:t>
            </a:r>
            <a:r>
              <a:rPr dirty="0" sz="1400" spc="-100">
                <a:solidFill>
                  <a:srgbClr val="444444"/>
                </a:solidFill>
                <a:latin typeface="Arial"/>
                <a:cs typeface="Arial"/>
              </a:rPr>
              <a:t>was </a:t>
            </a:r>
            <a:r>
              <a:rPr dirty="0" sz="1400" spc="-37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collected 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via </a:t>
            </a:r>
            <a:r>
              <a:rPr dirty="0" sz="1400" spc="-80">
                <a:solidFill>
                  <a:srgbClr val="444444"/>
                </a:solidFill>
                <a:latin typeface="Arial"/>
                <a:cs typeface="Arial"/>
              </a:rPr>
              <a:t>an </a:t>
            </a:r>
            <a:r>
              <a:rPr dirty="0" sz="1400" spc="-40">
                <a:solidFill>
                  <a:srgbClr val="444444"/>
                </a:solidFill>
                <a:latin typeface="Arial"/>
                <a:cs typeface="Arial"/>
              </a:rPr>
              <a:t>online 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survey </a:t>
            </a:r>
            <a:r>
              <a:rPr dirty="0" sz="1400" spc="-25">
                <a:solidFill>
                  <a:srgbClr val="444444"/>
                </a:solidFill>
                <a:latin typeface="Arial"/>
                <a:cs typeface="Arial"/>
              </a:rPr>
              <a:t>platform 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Qualtrics. 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Both </a:t>
            </a:r>
            <a:r>
              <a:rPr dirty="0" sz="1400" spc="-40">
                <a:solidFill>
                  <a:srgbClr val="444444"/>
                </a:solidFill>
                <a:latin typeface="Arial"/>
                <a:cs typeface="Arial"/>
              </a:rPr>
              <a:t>formats </a:t>
            </a:r>
            <a:r>
              <a:rPr dirty="0" sz="1400" spc="-90">
                <a:solidFill>
                  <a:srgbClr val="444444"/>
                </a:solidFill>
                <a:latin typeface="Arial"/>
                <a:cs typeface="Arial"/>
              </a:rPr>
              <a:t>have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the </a:t>
            </a:r>
            <a:r>
              <a:rPr dirty="0" sz="1400" spc="-105">
                <a:solidFill>
                  <a:srgbClr val="444444"/>
                </a:solidFill>
                <a:latin typeface="Arial"/>
                <a:cs typeface="Arial"/>
              </a:rPr>
              <a:t>same </a:t>
            </a:r>
            <a:r>
              <a:rPr dirty="0" sz="1400" spc="-10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questions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and 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do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44444"/>
                </a:solidFill>
                <a:latin typeface="Arial"/>
                <a:cs typeface="Arial"/>
              </a:rPr>
              <a:t>not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444444"/>
                </a:solidFill>
                <a:latin typeface="Arial"/>
                <a:cs typeface="Arial"/>
              </a:rPr>
              <a:t>collect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 personal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444444"/>
                </a:solidFill>
                <a:latin typeface="Arial"/>
                <a:cs typeface="Arial"/>
              </a:rPr>
              <a:t>identifying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444444"/>
                </a:solidFill>
                <a:latin typeface="Arial"/>
                <a:cs typeface="Arial"/>
              </a:rPr>
              <a:t>information.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7139" y="2584464"/>
            <a:ext cx="608647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400" spc="-35">
                <a:solidFill>
                  <a:srgbClr val="444444"/>
                </a:solidFill>
                <a:latin typeface="Arial"/>
                <a:cs typeface="Arial"/>
              </a:rPr>
              <a:t>•C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h</a:t>
            </a:r>
            <a:r>
              <a:rPr dirty="0" sz="1400" spc="-11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dirty="0" sz="1400" spc="-135">
                <a:solidFill>
                  <a:srgbClr val="444444"/>
                </a:solidFill>
                <a:latin typeface="Arial"/>
                <a:cs typeface="Arial"/>
              </a:rPr>
              <a:t>g</a:t>
            </a:r>
            <a:r>
              <a:rPr dirty="0" sz="1400" spc="-85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80">
                <a:solidFill>
                  <a:srgbClr val="444444"/>
                </a:solidFill>
                <a:latin typeface="Arial"/>
                <a:cs typeface="Arial"/>
              </a:rPr>
              <a:t>202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1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dirty="0" sz="1400" spc="-125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dirty="0" sz="1400" spc="-120">
                <a:solidFill>
                  <a:srgbClr val="444444"/>
                </a:solidFill>
                <a:latin typeface="Arial"/>
                <a:cs typeface="Arial"/>
              </a:rPr>
              <a:t>s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p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dirty="0" sz="1400" spc="-120">
                <a:solidFill>
                  <a:srgbClr val="444444"/>
                </a:solidFill>
                <a:latin typeface="Arial"/>
                <a:cs typeface="Arial"/>
              </a:rPr>
              <a:t>s</a:t>
            </a:r>
            <a:r>
              <a:rPr dirty="0" sz="1400" spc="-125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dirty="0" sz="1400" spc="-12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dirty="0" sz="1400" spc="55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e: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140">
                <a:solidFill>
                  <a:srgbClr val="444444"/>
                </a:solidFill>
                <a:latin typeface="Arial"/>
                <a:cs typeface="Arial"/>
              </a:rPr>
              <a:t>As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11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dirty="0" sz="1400" spc="-95">
                <a:solidFill>
                  <a:srgbClr val="444444"/>
                </a:solidFill>
                <a:latin typeface="Arial"/>
                <a:cs typeface="Arial"/>
              </a:rPr>
              <a:t>es</a:t>
            </a:r>
            <a:r>
              <a:rPr dirty="0" sz="1400" spc="-105">
                <a:solidFill>
                  <a:srgbClr val="444444"/>
                </a:solidFill>
                <a:latin typeface="Arial"/>
                <a:cs typeface="Arial"/>
              </a:rPr>
              <a:t>u</a:t>
            </a:r>
            <a:r>
              <a:rPr dirty="0" sz="1400">
                <a:solidFill>
                  <a:srgbClr val="444444"/>
                </a:solidFill>
                <a:latin typeface="Arial"/>
                <a:cs typeface="Arial"/>
              </a:rPr>
              <a:t>l</a:t>
            </a:r>
            <a:r>
              <a:rPr dirty="0" sz="1400" spc="75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dirty="0" sz="1400" spc="35">
                <a:solidFill>
                  <a:srgbClr val="444444"/>
                </a:solidFill>
                <a:latin typeface="Arial"/>
                <a:cs typeface="Arial"/>
              </a:rPr>
              <a:t>f</a:t>
            </a:r>
            <a:r>
              <a:rPr dirty="0" sz="1400" spc="-8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1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dirty="0" sz="1400" spc="15">
                <a:solidFill>
                  <a:srgbClr val="444444"/>
                </a:solidFill>
                <a:latin typeface="Arial"/>
                <a:cs typeface="Arial"/>
              </a:rPr>
              <a:t>h</a:t>
            </a:r>
            <a:r>
              <a:rPr dirty="0" sz="1400" spc="-85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285">
                <a:solidFill>
                  <a:srgbClr val="444444"/>
                </a:solidFill>
                <a:latin typeface="Arial"/>
                <a:cs typeface="Arial"/>
              </a:rPr>
              <a:t>C</a:t>
            </a:r>
            <a:r>
              <a:rPr dirty="0" sz="1400" spc="-185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dirty="0" sz="1400" spc="-150">
                <a:solidFill>
                  <a:srgbClr val="444444"/>
                </a:solidFill>
                <a:latin typeface="Arial"/>
                <a:cs typeface="Arial"/>
              </a:rPr>
              <a:t>V</a:t>
            </a:r>
            <a:r>
              <a:rPr dirty="0" sz="1400" spc="-4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dirty="0" sz="1400" spc="-165">
                <a:solidFill>
                  <a:srgbClr val="444444"/>
                </a:solidFill>
                <a:latin typeface="Arial"/>
                <a:cs typeface="Arial"/>
              </a:rPr>
              <a:t>D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-</a:t>
            </a:r>
            <a:r>
              <a:rPr dirty="0" sz="1400" spc="-80">
                <a:solidFill>
                  <a:srgbClr val="444444"/>
                </a:solidFill>
                <a:latin typeface="Arial"/>
                <a:cs typeface="Arial"/>
              </a:rPr>
              <a:t>1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9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p</a:t>
            </a:r>
            <a:r>
              <a:rPr dirty="0" sz="1400" spc="-11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nd</a:t>
            </a:r>
            <a:r>
              <a:rPr dirty="0" sz="1400" spc="-85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m</a:t>
            </a:r>
            <a:r>
              <a:rPr dirty="0" sz="1400" spc="-4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c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160">
                <a:solidFill>
                  <a:srgbClr val="444444"/>
                </a:solidFill>
                <a:latin typeface="Arial"/>
                <a:cs typeface="Arial"/>
              </a:rPr>
              <a:t>s</a:t>
            </a:r>
            <a:r>
              <a:rPr dirty="0" sz="1400" spc="-110">
                <a:solidFill>
                  <a:srgbClr val="444444"/>
                </a:solidFill>
                <a:latin typeface="Arial"/>
                <a:cs typeface="Arial"/>
              </a:rPr>
              <a:t>c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h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oo</a:t>
            </a:r>
            <a:r>
              <a:rPr dirty="0" sz="1400" spc="10">
                <a:solidFill>
                  <a:srgbClr val="444444"/>
                </a:solidFill>
                <a:latin typeface="Arial"/>
                <a:cs typeface="Arial"/>
              </a:rPr>
              <a:t>l  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closures, 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and </a:t>
            </a:r>
            <a:r>
              <a:rPr dirty="0" sz="1400" spc="-100">
                <a:solidFill>
                  <a:srgbClr val="444444"/>
                </a:solidFill>
                <a:latin typeface="Arial"/>
                <a:cs typeface="Arial"/>
              </a:rPr>
              <a:t>changes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in the 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approach </a:t>
            </a:r>
            <a:r>
              <a:rPr dirty="0" sz="1400" spc="10">
                <a:solidFill>
                  <a:srgbClr val="444444"/>
                </a:solidFill>
                <a:latin typeface="Arial"/>
                <a:cs typeface="Arial"/>
              </a:rPr>
              <a:t>to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the 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Delaware </a:t>
            </a:r>
            <a:r>
              <a:rPr dirty="0" sz="1400" spc="-90">
                <a:solidFill>
                  <a:srgbClr val="444444"/>
                </a:solidFill>
                <a:latin typeface="Arial"/>
                <a:cs typeface="Arial"/>
              </a:rPr>
              <a:t>School </a:t>
            </a:r>
            <a:r>
              <a:rPr dirty="0" sz="1400" spc="-95">
                <a:solidFill>
                  <a:srgbClr val="444444"/>
                </a:solidFill>
                <a:latin typeface="Arial"/>
                <a:cs typeface="Arial"/>
              </a:rPr>
              <a:t>Survey </a:t>
            </a:r>
            <a:r>
              <a:rPr dirty="0" sz="1400" spc="-9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444444"/>
                </a:solidFill>
                <a:latin typeface="Arial"/>
                <a:cs typeface="Arial"/>
              </a:rPr>
              <a:t>administration, </a:t>
            </a:r>
            <a:r>
              <a:rPr dirty="0" sz="1400" spc="-95">
                <a:solidFill>
                  <a:srgbClr val="444444"/>
                </a:solidFill>
                <a:latin typeface="Arial"/>
                <a:cs typeface="Arial"/>
              </a:rPr>
              <a:t>users </a:t>
            </a:r>
            <a:r>
              <a:rPr dirty="0" sz="1400" spc="-5">
                <a:solidFill>
                  <a:srgbClr val="444444"/>
                </a:solidFill>
                <a:latin typeface="Arial"/>
                <a:cs typeface="Arial"/>
              </a:rPr>
              <a:t>of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the 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2021 Delaware </a:t>
            </a:r>
            <a:r>
              <a:rPr dirty="0" sz="1400" spc="-90">
                <a:solidFill>
                  <a:srgbClr val="444444"/>
                </a:solidFill>
                <a:latin typeface="Arial"/>
                <a:cs typeface="Arial"/>
              </a:rPr>
              <a:t>School </a:t>
            </a:r>
            <a:r>
              <a:rPr dirty="0" sz="1400" spc="-95">
                <a:solidFill>
                  <a:srgbClr val="444444"/>
                </a:solidFill>
                <a:latin typeface="Arial"/>
                <a:cs typeface="Arial"/>
              </a:rPr>
              <a:t>Survey 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data 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should </a:t>
            </a:r>
            <a:r>
              <a:rPr dirty="0" sz="1400" spc="-30">
                <a:solidFill>
                  <a:srgbClr val="444444"/>
                </a:solidFill>
                <a:latin typeface="Arial"/>
                <a:cs typeface="Arial"/>
              </a:rPr>
              <a:t>note </a:t>
            </a:r>
            <a:r>
              <a:rPr dirty="0" sz="1400" spc="-5">
                <a:solidFill>
                  <a:srgbClr val="444444"/>
                </a:solidFill>
                <a:latin typeface="Arial"/>
                <a:cs typeface="Arial"/>
              </a:rPr>
              <a:t>that </a:t>
            </a:r>
            <a:r>
              <a:rPr dirty="0" sz="140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80">
                <a:solidFill>
                  <a:srgbClr val="444444"/>
                </a:solidFill>
                <a:latin typeface="Arial"/>
                <a:cs typeface="Arial"/>
              </a:rPr>
              <a:t>response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rates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are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30">
                <a:solidFill>
                  <a:srgbClr val="444444"/>
                </a:solidFill>
                <a:latin typeface="Arial"/>
                <a:cs typeface="Arial"/>
              </a:rPr>
              <a:t>lower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444444"/>
                </a:solidFill>
                <a:latin typeface="Arial"/>
                <a:cs typeface="Arial"/>
              </a:rPr>
              <a:t>than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85">
                <a:solidFill>
                  <a:srgbClr val="444444"/>
                </a:solidFill>
                <a:latin typeface="Arial"/>
                <a:cs typeface="Arial"/>
              </a:rPr>
              <a:t>average.</a:t>
            </a:r>
            <a:r>
              <a:rPr dirty="0" sz="1400" spc="-3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140">
                <a:solidFill>
                  <a:srgbClr val="444444"/>
                </a:solidFill>
                <a:latin typeface="Arial"/>
                <a:cs typeface="Arial"/>
              </a:rPr>
              <a:t>As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11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40">
                <a:solidFill>
                  <a:srgbClr val="444444"/>
                </a:solidFill>
                <a:latin typeface="Arial"/>
                <a:cs typeface="Arial"/>
              </a:rPr>
              <a:t>result,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85">
                <a:solidFill>
                  <a:srgbClr val="444444"/>
                </a:solidFill>
                <a:latin typeface="Arial"/>
                <a:cs typeface="Arial"/>
              </a:rPr>
              <a:t>some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100">
                <a:solidFill>
                  <a:srgbClr val="444444"/>
                </a:solidFill>
                <a:latin typeface="Arial"/>
                <a:cs typeface="Arial"/>
              </a:rPr>
              <a:t>changes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observed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in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444444"/>
                </a:solidFill>
                <a:latin typeface="Arial"/>
                <a:cs typeface="Arial"/>
              </a:rPr>
              <a:t>trend </a:t>
            </a:r>
            <a:r>
              <a:rPr dirty="0" sz="1400" spc="-37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data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among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444444"/>
                </a:solidFill>
                <a:latin typeface="Arial"/>
                <a:cs typeface="Arial"/>
              </a:rPr>
              <a:t>the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2020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and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75">
                <a:solidFill>
                  <a:srgbClr val="444444"/>
                </a:solidFill>
                <a:latin typeface="Arial"/>
                <a:cs typeface="Arial"/>
              </a:rPr>
              <a:t>2021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data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90">
                <a:solidFill>
                  <a:srgbClr val="444444"/>
                </a:solidFill>
                <a:latin typeface="Arial"/>
                <a:cs typeface="Arial"/>
              </a:rPr>
              <a:t>may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 be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444444"/>
                </a:solidFill>
                <a:latin typeface="Arial"/>
                <a:cs typeface="Arial"/>
              </a:rPr>
              <a:t>partially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 influenced </a:t>
            </a:r>
            <a:r>
              <a:rPr dirty="0" sz="1400" spc="-65">
                <a:solidFill>
                  <a:srgbClr val="444444"/>
                </a:solidFill>
                <a:latin typeface="Arial"/>
                <a:cs typeface="Arial"/>
              </a:rPr>
              <a:t>by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these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external </a:t>
            </a:r>
            <a:r>
              <a:rPr dirty="0" sz="1400" spc="-4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95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dirty="0" sz="1400" spc="-85">
                <a:solidFill>
                  <a:srgbClr val="444444"/>
                </a:solidFill>
                <a:latin typeface="Arial"/>
                <a:cs typeface="Arial"/>
              </a:rPr>
              <a:t>v</a:t>
            </a:r>
            <a:r>
              <a:rPr dirty="0" sz="1400" spc="-85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dirty="0" sz="1400" spc="7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dirty="0" sz="1400" spc="-155">
                <a:solidFill>
                  <a:srgbClr val="444444"/>
                </a:solidFill>
                <a:latin typeface="Arial"/>
                <a:cs typeface="Arial"/>
              </a:rPr>
              <a:t>s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11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d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7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h</a:t>
            </a:r>
            <a:r>
              <a:rPr dirty="0" sz="1400" spc="-85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110">
                <a:solidFill>
                  <a:srgbClr val="444444"/>
                </a:solidFill>
                <a:latin typeface="Arial"/>
                <a:cs typeface="Arial"/>
              </a:rPr>
              <a:t>c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h</a:t>
            </a:r>
            <a:r>
              <a:rPr dirty="0" sz="1400" spc="-11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dirty="0" sz="1400" spc="-140">
                <a:solidFill>
                  <a:srgbClr val="444444"/>
                </a:solidFill>
                <a:latin typeface="Arial"/>
                <a:cs typeface="Arial"/>
              </a:rPr>
              <a:t>g</a:t>
            </a:r>
            <a:r>
              <a:rPr dirty="0" sz="1400" spc="-85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dirty="0" sz="1400" spc="-6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dirty="0" sz="1400" spc="-25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dirty="0" sz="1400" spc="-7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dirty="0" sz="1400" spc="-85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dirty="0" sz="1400" spc="-160">
                <a:solidFill>
                  <a:srgbClr val="444444"/>
                </a:solidFill>
                <a:latin typeface="Arial"/>
                <a:cs typeface="Arial"/>
              </a:rPr>
              <a:t>s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p</a:t>
            </a:r>
            <a:r>
              <a:rPr dirty="0" sz="1400" spc="-45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dirty="0" sz="1400" spc="-50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dirty="0" sz="1400" spc="-160">
                <a:solidFill>
                  <a:srgbClr val="444444"/>
                </a:solidFill>
                <a:latin typeface="Arial"/>
                <a:cs typeface="Arial"/>
              </a:rPr>
              <a:t>s</a:t>
            </a:r>
            <a:r>
              <a:rPr dirty="0" sz="1400" spc="-85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dirty="0" sz="1400" spc="-55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dirty="0" sz="1400" spc="-12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dirty="0" sz="1400" spc="55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dirty="0" sz="1400" spc="-85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dirty="0" sz="1400" spc="-40">
                <a:solidFill>
                  <a:srgbClr val="444444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325" y="603376"/>
            <a:ext cx="2894330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80">
                <a:solidFill>
                  <a:srgbClr val="006096"/>
                </a:solidFill>
              </a:rPr>
              <a:t>Emo</a:t>
            </a:r>
            <a:r>
              <a:rPr dirty="0" spc="-75">
                <a:solidFill>
                  <a:srgbClr val="006096"/>
                </a:solidFill>
              </a:rPr>
              <a:t>t</a:t>
            </a:r>
            <a:r>
              <a:rPr dirty="0" spc="-55">
                <a:solidFill>
                  <a:srgbClr val="006096"/>
                </a:solidFill>
              </a:rPr>
              <a:t>io</a:t>
            </a:r>
            <a:r>
              <a:rPr dirty="0" spc="-70">
                <a:solidFill>
                  <a:srgbClr val="006096"/>
                </a:solidFill>
              </a:rPr>
              <a:t>n</a:t>
            </a:r>
            <a:r>
              <a:rPr dirty="0" spc="-250">
                <a:solidFill>
                  <a:srgbClr val="006096"/>
                </a:solidFill>
              </a:rPr>
              <a:t>a</a:t>
            </a:r>
            <a:r>
              <a:rPr dirty="0" spc="20">
                <a:solidFill>
                  <a:srgbClr val="006096"/>
                </a:solidFill>
              </a:rPr>
              <a:t>l</a:t>
            </a:r>
            <a:r>
              <a:rPr dirty="0" spc="-145">
                <a:solidFill>
                  <a:srgbClr val="006096"/>
                </a:solidFill>
              </a:rPr>
              <a:t> </a:t>
            </a:r>
            <a:r>
              <a:rPr dirty="0" spc="-260">
                <a:solidFill>
                  <a:srgbClr val="006096"/>
                </a:solidFill>
              </a:rPr>
              <a:t>He</a:t>
            </a:r>
            <a:r>
              <a:rPr dirty="0" spc="-254">
                <a:solidFill>
                  <a:srgbClr val="006096"/>
                </a:solidFill>
              </a:rPr>
              <a:t>a</a:t>
            </a:r>
            <a:r>
              <a:rPr dirty="0" spc="85">
                <a:solidFill>
                  <a:srgbClr val="006096"/>
                </a:solidFill>
              </a:rPr>
              <a:t>l</a:t>
            </a:r>
            <a:r>
              <a:rPr dirty="0" spc="110">
                <a:solidFill>
                  <a:srgbClr val="006096"/>
                </a:solidFill>
              </a:rPr>
              <a:t>t</a:t>
            </a:r>
            <a:r>
              <a:rPr dirty="0" spc="-100">
                <a:solidFill>
                  <a:srgbClr val="006096"/>
                </a:solidFill>
              </a:rPr>
              <a:t>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97026" y="2337054"/>
            <a:ext cx="7950200" cy="1271905"/>
            <a:chOff x="597026" y="2337054"/>
            <a:chExt cx="7950200" cy="1271905"/>
          </a:xfrm>
        </p:grpSpPr>
        <p:sp>
          <p:nvSpPr>
            <p:cNvPr id="4" name="object 4"/>
            <p:cNvSpPr/>
            <p:nvPr/>
          </p:nvSpPr>
          <p:spPr>
            <a:xfrm>
              <a:off x="987552" y="2438399"/>
              <a:ext cx="6716395" cy="1165225"/>
            </a:xfrm>
            <a:custGeom>
              <a:avLst/>
              <a:gdLst/>
              <a:ahLst/>
              <a:cxnLst/>
              <a:rect l="l" t="t" r="r" b="b"/>
              <a:pathLst>
                <a:path w="6716395" h="1165225">
                  <a:moveTo>
                    <a:pt x="356616" y="252984"/>
                  </a:moveTo>
                  <a:lnTo>
                    <a:pt x="0" y="252984"/>
                  </a:lnTo>
                  <a:lnTo>
                    <a:pt x="0" y="1165098"/>
                  </a:lnTo>
                  <a:lnTo>
                    <a:pt x="356616" y="1165098"/>
                  </a:lnTo>
                  <a:lnTo>
                    <a:pt x="356616" y="252984"/>
                  </a:lnTo>
                  <a:close/>
                </a:path>
                <a:path w="6716395" h="1165225">
                  <a:moveTo>
                    <a:pt x="1946148" y="0"/>
                  </a:moveTo>
                  <a:lnTo>
                    <a:pt x="1589532" y="0"/>
                  </a:lnTo>
                  <a:lnTo>
                    <a:pt x="1589532" y="1165098"/>
                  </a:lnTo>
                  <a:lnTo>
                    <a:pt x="1946148" y="1165098"/>
                  </a:lnTo>
                  <a:lnTo>
                    <a:pt x="1946148" y="0"/>
                  </a:lnTo>
                  <a:close/>
                </a:path>
                <a:path w="6716395" h="1165225">
                  <a:moveTo>
                    <a:pt x="3536429" y="0"/>
                  </a:moveTo>
                  <a:lnTo>
                    <a:pt x="3179826" y="0"/>
                  </a:lnTo>
                  <a:lnTo>
                    <a:pt x="3179826" y="1165098"/>
                  </a:lnTo>
                  <a:lnTo>
                    <a:pt x="3536429" y="1165098"/>
                  </a:lnTo>
                  <a:lnTo>
                    <a:pt x="3536429" y="0"/>
                  </a:lnTo>
                  <a:close/>
                </a:path>
                <a:path w="6716395" h="1165225">
                  <a:moveTo>
                    <a:pt x="5126736" y="0"/>
                  </a:moveTo>
                  <a:lnTo>
                    <a:pt x="4770120" y="0"/>
                  </a:lnTo>
                  <a:lnTo>
                    <a:pt x="4770120" y="1165098"/>
                  </a:lnTo>
                  <a:lnTo>
                    <a:pt x="5126736" y="1165098"/>
                  </a:lnTo>
                  <a:lnTo>
                    <a:pt x="5126736" y="0"/>
                  </a:lnTo>
                  <a:close/>
                </a:path>
                <a:path w="6716395" h="1165225">
                  <a:moveTo>
                    <a:pt x="6716268" y="506730"/>
                  </a:moveTo>
                  <a:lnTo>
                    <a:pt x="6359652" y="506730"/>
                  </a:lnTo>
                  <a:lnTo>
                    <a:pt x="6359652" y="1165110"/>
                  </a:lnTo>
                  <a:lnTo>
                    <a:pt x="6716268" y="1165110"/>
                  </a:lnTo>
                  <a:lnTo>
                    <a:pt x="6716268" y="50673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40180" y="2337053"/>
              <a:ext cx="6716395" cy="1266825"/>
            </a:xfrm>
            <a:custGeom>
              <a:avLst/>
              <a:gdLst/>
              <a:ahLst/>
              <a:cxnLst/>
              <a:rect l="l" t="t" r="r" b="b"/>
              <a:pathLst>
                <a:path w="6716395" h="1266825">
                  <a:moveTo>
                    <a:pt x="356616" y="506730"/>
                  </a:moveTo>
                  <a:lnTo>
                    <a:pt x="0" y="506730"/>
                  </a:lnTo>
                  <a:lnTo>
                    <a:pt x="0" y="1266444"/>
                  </a:lnTo>
                  <a:lnTo>
                    <a:pt x="356616" y="1266444"/>
                  </a:lnTo>
                  <a:lnTo>
                    <a:pt x="356616" y="506730"/>
                  </a:lnTo>
                  <a:close/>
                </a:path>
                <a:path w="6716395" h="1266825">
                  <a:moveTo>
                    <a:pt x="1946148" y="252984"/>
                  </a:moveTo>
                  <a:lnTo>
                    <a:pt x="1589532" y="252984"/>
                  </a:lnTo>
                  <a:lnTo>
                    <a:pt x="1589532" y="1266444"/>
                  </a:lnTo>
                  <a:lnTo>
                    <a:pt x="1946148" y="1266444"/>
                  </a:lnTo>
                  <a:lnTo>
                    <a:pt x="1946148" y="252984"/>
                  </a:lnTo>
                  <a:close/>
                </a:path>
                <a:path w="6716395" h="1266825">
                  <a:moveTo>
                    <a:pt x="3536429" y="0"/>
                  </a:moveTo>
                  <a:lnTo>
                    <a:pt x="3179826" y="0"/>
                  </a:lnTo>
                  <a:lnTo>
                    <a:pt x="3179826" y="1266456"/>
                  </a:lnTo>
                  <a:lnTo>
                    <a:pt x="3536429" y="1266456"/>
                  </a:lnTo>
                  <a:lnTo>
                    <a:pt x="3536429" y="0"/>
                  </a:lnTo>
                  <a:close/>
                </a:path>
                <a:path w="6716395" h="1266825">
                  <a:moveTo>
                    <a:pt x="5126736" y="0"/>
                  </a:moveTo>
                  <a:lnTo>
                    <a:pt x="4770120" y="0"/>
                  </a:lnTo>
                  <a:lnTo>
                    <a:pt x="4770120" y="1266456"/>
                  </a:lnTo>
                  <a:lnTo>
                    <a:pt x="5126736" y="1266456"/>
                  </a:lnTo>
                  <a:lnTo>
                    <a:pt x="5126736" y="0"/>
                  </a:lnTo>
                  <a:close/>
                </a:path>
                <a:path w="6716395" h="1266825">
                  <a:moveTo>
                    <a:pt x="6716268" y="455676"/>
                  </a:moveTo>
                  <a:lnTo>
                    <a:pt x="6359652" y="455676"/>
                  </a:lnTo>
                  <a:lnTo>
                    <a:pt x="6359652" y="1266456"/>
                  </a:lnTo>
                  <a:lnTo>
                    <a:pt x="6716268" y="1266456"/>
                  </a:lnTo>
                  <a:lnTo>
                    <a:pt x="6716268" y="455676"/>
                  </a:lnTo>
                  <a:close/>
                </a:path>
              </a:pathLst>
            </a:custGeom>
            <a:solidFill>
              <a:srgbClr val="BED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7026" y="3603879"/>
              <a:ext cx="7950200" cy="0"/>
            </a:xfrm>
            <a:custGeom>
              <a:avLst/>
              <a:gdLst/>
              <a:ahLst/>
              <a:cxnLst/>
              <a:rect l="l" t="t" r="r" b="b"/>
              <a:pathLst>
                <a:path w="7950200" h="0">
                  <a:moveTo>
                    <a:pt x="0" y="0"/>
                  </a:moveTo>
                  <a:lnTo>
                    <a:pt x="7949946" y="0"/>
                  </a:lnTo>
                </a:path>
              </a:pathLst>
            </a:custGeom>
            <a:ln w="9525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021041" y="2428415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18%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11031" y="2175126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23%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1020" y="2175126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23%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91009" y="2175126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23%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80999" y="2681856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13%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3669" y="2580510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15%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6359" y="2327221"/>
            <a:ext cx="2755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3648" y="2073932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43637" y="2073932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33626" y="2529913"/>
            <a:ext cx="288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3E3E3E"/>
                </a:solidFill>
                <a:latin typeface="Arial"/>
                <a:cs typeface="Arial"/>
              </a:rPr>
              <a:t>16%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00747" y="3679771"/>
            <a:ext cx="582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solidFill>
                  <a:srgbClr val="595958"/>
                </a:solidFill>
                <a:latin typeface="Arial"/>
                <a:cs typeface="Arial"/>
              </a:rPr>
              <a:t>Excellent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41815" y="3679771"/>
            <a:ext cx="680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5">
                <a:solidFill>
                  <a:srgbClr val="595958"/>
                </a:solidFill>
                <a:latin typeface="Arial"/>
                <a:cs typeface="Arial"/>
              </a:rPr>
              <a:t>V</a:t>
            </a:r>
            <a:r>
              <a:rPr dirty="0" sz="1200" spc="-40">
                <a:solidFill>
                  <a:srgbClr val="595958"/>
                </a:solidFill>
                <a:latin typeface="Arial"/>
                <a:cs typeface="Arial"/>
              </a:rPr>
              <a:t>e</a:t>
            </a:r>
            <a:r>
              <a:rPr dirty="0" sz="1200" spc="-2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dirty="0" sz="1200" spc="-60">
                <a:solidFill>
                  <a:srgbClr val="595958"/>
                </a:solidFill>
                <a:latin typeface="Arial"/>
                <a:cs typeface="Arial"/>
              </a:rPr>
              <a:t>y</a:t>
            </a:r>
            <a:r>
              <a:rPr dirty="0" sz="1200" spc="-7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200" spc="-185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dirty="0" sz="1200" spc="-40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dirty="0" sz="1200" spc="-35">
                <a:solidFill>
                  <a:srgbClr val="595958"/>
                </a:solidFill>
                <a:latin typeface="Arial"/>
                <a:cs typeface="Arial"/>
              </a:rPr>
              <a:t>o</a:t>
            </a:r>
            <a:r>
              <a:rPr dirty="0" sz="1200" spc="-40">
                <a:solidFill>
                  <a:srgbClr val="595958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51107" y="3621895"/>
            <a:ext cx="901065" cy="507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39750">
              <a:lnSpc>
                <a:spcPct val="131600"/>
              </a:lnSpc>
              <a:spcBef>
                <a:spcPts val="100"/>
              </a:spcBef>
            </a:pPr>
            <a:r>
              <a:rPr dirty="0" sz="1200" spc="-185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dirty="0" sz="1200" spc="-35">
                <a:solidFill>
                  <a:srgbClr val="595958"/>
                </a:solidFill>
                <a:latin typeface="Arial"/>
                <a:cs typeface="Arial"/>
              </a:rPr>
              <a:t>ood  </a:t>
            </a:r>
            <a:r>
              <a:rPr dirty="0" sz="1200" spc="-65">
                <a:solidFill>
                  <a:srgbClr val="595958"/>
                </a:solidFill>
                <a:latin typeface="Arial"/>
                <a:cs typeface="Arial"/>
              </a:rPr>
              <a:t>8</a:t>
            </a:r>
            <a:r>
              <a:rPr dirty="0" sz="1200" spc="15">
                <a:solidFill>
                  <a:srgbClr val="595958"/>
                </a:solidFill>
                <a:latin typeface="Arial"/>
                <a:cs typeface="Arial"/>
              </a:rPr>
              <a:t>th</a:t>
            </a:r>
            <a:r>
              <a:rPr dirty="0" sz="1200" spc="-6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200" spc="-185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dirty="0" sz="1200" spc="1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dirty="0" sz="1200" spc="-95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dirty="0" sz="1200" spc="-60">
                <a:solidFill>
                  <a:srgbClr val="595958"/>
                </a:solidFill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16561" y="3679771"/>
            <a:ext cx="256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45">
                <a:solidFill>
                  <a:srgbClr val="595958"/>
                </a:solidFill>
                <a:latin typeface="Arial"/>
                <a:cs typeface="Arial"/>
              </a:rPr>
              <a:t>F</a:t>
            </a:r>
            <a:r>
              <a:rPr dirty="0" sz="1200" spc="-145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dirty="0" sz="1200" spc="10">
                <a:solidFill>
                  <a:srgbClr val="595958"/>
                </a:solidFill>
                <a:latin typeface="Arial"/>
                <a:cs typeface="Arial"/>
              </a:rPr>
              <a:t>ir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93139" y="3679771"/>
            <a:ext cx="317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>
                <a:solidFill>
                  <a:srgbClr val="595958"/>
                </a:solidFill>
                <a:latin typeface="Arial"/>
                <a:cs typeface="Arial"/>
              </a:rPr>
              <a:t>Poor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39316" y="1329182"/>
            <a:ext cx="5864860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20">
                <a:solidFill>
                  <a:srgbClr val="595958"/>
                </a:solidFill>
                <a:latin typeface="Arial"/>
                <a:cs typeface="Arial"/>
              </a:rPr>
              <a:t>“In</a:t>
            </a:r>
            <a:r>
              <a:rPr dirty="0" sz="1850" spc="-9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80">
                <a:solidFill>
                  <a:srgbClr val="595958"/>
                </a:solidFill>
                <a:latin typeface="Arial"/>
                <a:cs typeface="Arial"/>
              </a:rPr>
              <a:t>general,</a:t>
            </a:r>
            <a:r>
              <a:rPr dirty="0" sz="1850" spc="-7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40">
                <a:solidFill>
                  <a:srgbClr val="595958"/>
                </a:solidFill>
                <a:latin typeface="Arial"/>
                <a:cs typeface="Arial"/>
              </a:rPr>
              <a:t>how</a:t>
            </a:r>
            <a:r>
              <a:rPr dirty="0" sz="1850" spc="-9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35">
                <a:solidFill>
                  <a:srgbClr val="595958"/>
                </a:solidFill>
                <a:latin typeface="Arial"/>
                <a:cs typeface="Arial"/>
              </a:rPr>
              <a:t>would</a:t>
            </a:r>
            <a:r>
              <a:rPr dirty="0" sz="1850" spc="-8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75">
                <a:solidFill>
                  <a:srgbClr val="595958"/>
                </a:solidFill>
                <a:latin typeface="Arial"/>
                <a:cs typeface="Arial"/>
              </a:rPr>
              <a:t>you</a:t>
            </a:r>
            <a:r>
              <a:rPr dirty="0" sz="1850" spc="-8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50">
                <a:solidFill>
                  <a:srgbClr val="595958"/>
                </a:solidFill>
                <a:latin typeface="Arial"/>
                <a:cs typeface="Arial"/>
              </a:rPr>
              <a:t>rate</a:t>
            </a:r>
            <a:r>
              <a:rPr dirty="0" sz="1850" spc="-9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50">
                <a:solidFill>
                  <a:srgbClr val="595958"/>
                </a:solidFill>
                <a:latin typeface="Arial"/>
                <a:cs typeface="Arial"/>
              </a:rPr>
              <a:t>your</a:t>
            </a:r>
            <a:r>
              <a:rPr dirty="0" sz="1850" spc="-8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40">
                <a:solidFill>
                  <a:srgbClr val="595958"/>
                </a:solidFill>
                <a:latin typeface="Arial"/>
                <a:cs typeface="Arial"/>
              </a:rPr>
              <a:t>emotional</a:t>
            </a:r>
            <a:r>
              <a:rPr dirty="0" sz="1850" spc="-7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30">
                <a:solidFill>
                  <a:srgbClr val="595958"/>
                </a:solidFill>
                <a:latin typeface="Arial"/>
                <a:cs typeface="Arial"/>
              </a:rPr>
              <a:t>health?”</a:t>
            </a:r>
            <a:r>
              <a:rPr dirty="0" sz="1850" spc="-8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850" spc="-145">
                <a:solidFill>
                  <a:srgbClr val="595958"/>
                </a:solidFill>
                <a:latin typeface="Arial"/>
                <a:cs typeface="Arial"/>
              </a:rPr>
              <a:t>(%)</a:t>
            </a:r>
            <a:endParaRPr sz="18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43705" y="4000500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83058" y="0"/>
                </a:moveTo>
                <a:lnTo>
                  <a:pt x="0" y="0"/>
                </a:lnTo>
                <a:lnTo>
                  <a:pt x="0" y="83058"/>
                </a:lnTo>
                <a:lnTo>
                  <a:pt x="83058" y="83058"/>
                </a:lnTo>
                <a:lnTo>
                  <a:pt x="8305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39817" y="4000500"/>
            <a:ext cx="83185" cy="83185"/>
          </a:xfrm>
          <a:custGeom>
            <a:avLst/>
            <a:gdLst/>
            <a:ahLst/>
            <a:cxnLst/>
            <a:rect l="l" t="t" r="r" b="b"/>
            <a:pathLst>
              <a:path w="83185" h="83185">
                <a:moveTo>
                  <a:pt x="83058" y="0"/>
                </a:moveTo>
                <a:lnTo>
                  <a:pt x="0" y="0"/>
                </a:lnTo>
                <a:lnTo>
                  <a:pt x="0" y="83058"/>
                </a:lnTo>
                <a:lnTo>
                  <a:pt x="83058" y="83058"/>
                </a:lnTo>
                <a:lnTo>
                  <a:pt x="83058" y="0"/>
                </a:lnTo>
                <a:close/>
              </a:path>
            </a:pathLst>
          </a:custGeom>
          <a:solidFill>
            <a:srgbClr val="BED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747536" y="3920528"/>
            <a:ext cx="722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>
                <a:solidFill>
                  <a:srgbClr val="595958"/>
                </a:solidFill>
                <a:latin typeface="Arial"/>
                <a:cs typeface="Arial"/>
              </a:rPr>
              <a:t>11</a:t>
            </a:r>
            <a:r>
              <a:rPr dirty="0" sz="1200" spc="15">
                <a:solidFill>
                  <a:srgbClr val="595958"/>
                </a:solidFill>
                <a:latin typeface="Arial"/>
                <a:cs typeface="Arial"/>
              </a:rPr>
              <a:t>th</a:t>
            </a:r>
            <a:r>
              <a:rPr dirty="0" sz="1200" spc="-65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dirty="0" sz="1200" spc="-185">
                <a:solidFill>
                  <a:srgbClr val="595958"/>
                </a:solidFill>
                <a:latin typeface="Arial"/>
                <a:cs typeface="Arial"/>
              </a:rPr>
              <a:t>G</a:t>
            </a:r>
            <a:r>
              <a:rPr dirty="0" sz="1200" spc="10">
                <a:solidFill>
                  <a:srgbClr val="595958"/>
                </a:solidFill>
                <a:latin typeface="Arial"/>
                <a:cs typeface="Arial"/>
              </a:rPr>
              <a:t>r</a:t>
            </a:r>
            <a:r>
              <a:rPr dirty="0" sz="1200" spc="-95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dirty="0" sz="1200" spc="-60">
                <a:solidFill>
                  <a:srgbClr val="595958"/>
                </a:solidFill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r>
              <a:rPr dirty="0" spc="-5"/>
              <a:t>7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35940" y="4313379"/>
            <a:ext cx="229425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 i="1">
                <a:latin typeface="Arial"/>
                <a:cs typeface="Arial"/>
              </a:rPr>
              <a:t>Source:</a:t>
            </a:r>
            <a:r>
              <a:rPr dirty="0" sz="800" spc="25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2021</a:t>
            </a:r>
            <a:r>
              <a:rPr dirty="0" sz="800" spc="30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Delaware</a:t>
            </a:r>
            <a:r>
              <a:rPr dirty="0" sz="800" spc="20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School</a:t>
            </a:r>
            <a:r>
              <a:rPr dirty="0" sz="800" spc="30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Survey</a:t>
            </a:r>
            <a:r>
              <a:rPr dirty="0" sz="800" spc="15" i="1">
                <a:latin typeface="Arial"/>
                <a:cs typeface="Arial"/>
              </a:rPr>
              <a:t> </a:t>
            </a:r>
            <a:r>
              <a:rPr dirty="0" sz="800" spc="-5" i="1">
                <a:latin typeface="Arial"/>
                <a:cs typeface="Arial"/>
              </a:rPr>
              <a:t>Secondary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6548" y="1664461"/>
            <a:ext cx="7329805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251710" marR="5080" indent="-2239645">
              <a:lnSpc>
                <a:spcPct val="100000"/>
              </a:lnSpc>
              <a:spcBef>
                <a:spcPts val="95"/>
              </a:spcBef>
            </a:pPr>
            <a:r>
              <a:rPr dirty="0" spc="-190"/>
              <a:t>Q:</a:t>
            </a:r>
            <a:r>
              <a:rPr dirty="0" spc="-165"/>
              <a:t> </a:t>
            </a:r>
            <a:r>
              <a:rPr dirty="0" spc="-215"/>
              <a:t>Doe</a:t>
            </a:r>
            <a:r>
              <a:rPr dirty="0" spc="-350"/>
              <a:t>s</a:t>
            </a:r>
            <a:r>
              <a:rPr dirty="0" spc="-160"/>
              <a:t> </a:t>
            </a:r>
            <a:r>
              <a:rPr dirty="0" spc="180"/>
              <a:t>t</a:t>
            </a:r>
            <a:r>
              <a:rPr dirty="0" spc="-135"/>
              <a:t>hi</a:t>
            </a:r>
            <a:r>
              <a:rPr dirty="0" spc="-170"/>
              <a:t>s</a:t>
            </a:r>
            <a:r>
              <a:rPr dirty="0" spc="-150"/>
              <a:t> </a:t>
            </a:r>
            <a:r>
              <a:rPr dirty="0"/>
              <a:t>r</a:t>
            </a:r>
            <a:r>
              <a:rPr dirty="0" spc="-225"/>
              <a:t>e</a:t>
            </a:r>
            <a:r>
              <a:rPr dirty="0" spc="85"/>
              <a:t>f</a:t>
            </a:r>
            <a:r>
              <a:rPr dirty="0" spc="-90"/>
              <a:t>le</a:t>
            </a:r>
            <a:r>
              <a:rPr dirty="0" spc="-254"/>
              <a:t>c</a:t>
            </a:r>
            <a:r>
              <a:rPr dirty="0" spc="180"/>
              <a:t>t</a:t>
            </a:r>
            <a:r>
              <a:rPr dirty="0" spc="-170"/>
              <a:t> </a:t>
            </a:r>
            <a:r>
              <a:rPr dirty="0" spc="-130"/>
              <a:t>wh</a:t>
            </a:r>
            <a:r>
              <a:rPr dirty="0" spc="-150"/>
              <a:t>a</a:t>
            </a:r>
            <a:r>
              <a:rPr dirty="0" spc="180"/>
              <a:t>t</a:t>
            </a:r>
            <a:r>
              <a:rPr dirty="0" spc="-145"/>
              <a:t> </a:t>
            </a:r>
            <a:r>
              <a:rPr dirty="0" spc="-195"/>
              <a:t>y</a:t>
            </a:r>
            <a:r>
              <a:rPr dirty="0" spc="-105"/>
              <a:t>o</a:t>
            </a:r>
            <a:r>
              <a:rPr dirty="0" spc="-100"/>
              <a:t>u</a:t>
            </a:r>
            <a:r>
              <a:rPr dirty="0" spc="-155"/>
              <a:t> </a:t>
            </a:r>
            <a:r>
              <a:rPr dirty="0" spc="-355"/>
              <a:t>s</a:t>
            </a:r>
            <a:r>
              <a:rPr dirty="0" spc="-195"/>
              <a:t>e</a:t>
            </a:r>
            <a:r>
              <a:rPr dirty="0" spc="-190"/>
              <a:t>e</a:t>
            </a:r>
            <a:r>
              <a:rPr dirty="0" spc="-175"/>
              <a:t> </a:t>
            </a:r>
            <a:r>
              <a:rPr dirty="0" spc="-254"/>
              <a:t>a</a:t>
            </a:r>
            <a:r>
              <a:rPr dirty="0" spc="-145"/>
              <a:t>mong</a:t>
            </a:r>
            <a:r>
              <a:rPr dirty="0" spc="-135"/>
              <a:t> </a:t>
            </a:r>
            <a:r>
              <a:rPr dirty="0" spc="180"/>
              <a:t>t</a:t>
            </a:r>
            <a:r>
              <a:rPr dirty="0" spc="-114"/>
              <a:t>he  </a:t>
            </a:r>
            <a:r>
              <a:rPr dirty="0" spc="-195"/>
              <a:t>y</a:t>
            </a:r>
            <a:r>
              <a:rPr dirty="0" spc="-10"/>
              <a:t>ou</a:t>
            </a:r>
            <a:r>
              <a:rPr dirty="0" spc="-5"/>
              <a:t>t</a:t>
            </a:r>
            <a:r>
              <a:rPr dirty="0" spc="-100"/>
              <a:t>h</a:t>
            </a:r>
            <a:r>
              <a:rPr dirty="0" spc="-150"/>
              <a:t> </a:t>
            </a:r>
            <a:r>
              <a:rPr dirty="0" spc="-195"/>
              <a:t>y</a:t>
            </a:r>
            <a:r>
              <a:rPr dirty="0" spc="-105"/>
              <a:t>o</a:t>
            </a:r>
            <a:r>
              <a:rPr dirty="0" spc="-100"/>
              <a:t>u</a:t>
            </a:r>
            <a:r>
              <a:rPr dirty="0" spc="-155"/>
              <a:t> </a:t>
            </a:r>
            <a:r>
              <a:rPr dirty="0" spc="-355"/>
              <a:t>s</a:t>
            </a:r>
            <a:r>
              <a:rPr dirty="0" spc="-195"/>
              <a:t>e</a:t>
            </a:r>
            <a:r>
              <a:rPr dirty="0" spc="75"/>
              <a:t>r</a:t>
            </a:r>
            <a:r>
              <a:rPr dirty="0" spc="-190"/>
              <a:t>v</a:t>
            </a:r>
            <a:r>
              <a:rPr dirty="0" spc="-195"/>
              <a:t>e</a:t>
            </a:r>
            <a:r>
              <a:rPr dirty="0" spc="-300"/>
              <a:t>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r>
              <a:rPr dirty="0" spc="-5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74D6A93773D4A91F20C1DBBB27D24" ma:contentTypeVersion="1" ma:contentTypeDescription="Create a new document." ma:contentTypeScope="" ma:versionID="f1525ed06d7092246183ec63352e84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060D1A6-4A2B-4213-979F-1E38F8F2094E}"/>
</file>

<file path=customXml/itemProps2.xml><?xml version="1.0" encoding="utf-8"?>
<ds:datastoreItem xmlns:ds="http://schemas.openxmlformats.org/officeDocument/2006/customXml" ds:itemID="{0AD40C61-6CA7-42C1-90DC-214A98390CF2}"/>
</file>

<file path=customXml/itemProps3.xml><?xml version="1.0" encoding="utf-8"?>
<ds:datastoreItem xmlns:ds="http://schemas.openxmlformats.org/officeDocument/2006/customXml" ds:itemID="{B7896DFB-B13C-450F-8F1F-4C4F8035D3E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 Armstrong</dc:creator>
  <dcterms:created xsi:type="dcterms:W3CDTF">2021-12-21T16:20:54Z</dcterms:created>
  <dcterms:modified xsi:type="dcterms:W3CDTF">2021-12-21T16:20:54Z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2021-12-14T00:00:00Z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2021-12-21T00:00:00Z</vt:filetime>
  </property>
  <property fmtid="{D5CDD505-2E9C-101B-9397-08002B2CF9AE}" pid="5" name="ContentTypeId">
    <vt:lpwstr>0x01010070474D6A93773D4A91F20C1DBBB27D24</vt:lpwstr>
  </property>
</Properties>
</file>