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5"/>
  </p:sldMasterIdLst>
  <p:notesMasterIdLst>
    <p:notesMasterId r:id="rId32"/>
  </p:notesMasterIdLst>
  <p:sldIdLst>
    <p:sldId id="256" r:id="rId6"/>
    <p:sldId id="258" r:id="rId7"/>
    <p:sldId id="263" r:id="rId8"/>
    <p:sldId id="324" r:id="rId9"/>
    <p:sldId id="273" r:id="rId10"/>
    <p:sldId id="267" r:id="rId11"/>
    <p:sldId id="259" r:id="rId12"/>
    <p:sldId id="288" r:id="rId13"/>
    <p:sldId id="303" r:id="rId14"/>
    <p:sldId id="305" r:id="rId15"/>
    <p:sldId id="314" r:id="rId16"/>
    <p:sldId id="272" r:id="rId17"/>
    <p:sldId id="307" r:id="rId18"/>
    <p:sldId id="323" r:id="rId19"/>
    <p:sldId id="325" r:id="rId20"/>
    <p:sldId id="300" r:id="rId21"/>
    <p:sldId id="326" r:id="rId22"/>
    <p:sldId id="327" r:id="rId23"/>
    <p:sldId id="329" r:id="rId24"/>
    <p:sldId id="328" r:id="rId25"/>
    <p:sldId id="330" r:id="rId26"/>
    <p:sldId id="331" r:id="rId27"/>
    <p:sldId id="332" r:id="rId28"/>
    <p:sldId id="296" r:id="rId29"/>
    <p:sldId id="298" r:id="rId30"/>
    <p:sldId id="262" r:id="rId3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351"/>
    <a:srgbClr val="193E57"/>
    <a:srgbClr val="153A52"/>
    <a:srgbClr val="8A8D09"/>
    <a:srgbClr val="007A7C"/>
    <a:srgbClr val="FDDC00"/>
    <a:srgbClr val="084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251" autoAdjust="0"/>
  </p:normalViewPr>
  <p:slideViewPr>
    <p:cSldViewPr snapToGrid="0">
      <p:cViewPr varScale="1">
        <p:scale>
          <a:sx n="86" d="100"/>
          <a:sy n="86" d="100"/>
        </p:scale>
        <p:origin x="1416"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37" Type="http://schemas.openxmlformats.org/officeDocument/2006/relationships/tableStyles" Target="tableStyles.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D:\NSCH\NSCH_SEOW_AC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WC\Women's%20Health%20Report%202015\Datasets\DE\OUTPUT\Demographic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D:\NSCH\NSCH_SEOW_AC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WC\Women's%20Health%20Report%202015\Datasets\DE\OUTPUT\Demographic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WC\Women's%20Health%20Report%202015\Datasets\DE\OUTPUT\Demographic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WC\Women's%20Health%20Report%202015\Datasets\DE\OUTPUT\Demographic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WC\Women's%20Health%20Report%202015\Datasets\DE\OUTPUT\Demographic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WC\Women's%20Health%20Report%202015\Datasets\DE\OUTPUT\Demographic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Arial" panose="020B0604020202020204" pitchFamily="34" charset="0"/>
              </a:defRPr>
            </a:pPr>
            <a:r>
              <a:rPr lang="en-US" sz="2400" dirty="0"/>
              <a:t>Adverse childhood experiences among children 0 to 17 years in Delaware, by age-group, 2016-2019</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Arial" panose="020B0604020202020204" pitchFamily="34" charset="0"/>
            </a:defRPr>
          </a:pPr>
          <a:endParaRPr lang="en-US"/>
        </a:p>
      </c:txPr>
    </c:title>
    <c:autoTitleDeleted val="0"/>
    <c:plotArea>
      <c:layout>
        <c:manualLayout>
          <c:layoutTarget val="inner"/>
          <c:xMode val="edge"/>
          <c:yMode val="edge"/>
          <c:x val="8.6348806041625759E-2"/>
          <c:y val="0.26154862471753854"/>
          <c:w val="0.89868240175948133"/>
          <c:h val="0.61128020175948328"/>
        </c:manualLayout>
      </c:layout>
      <c:barChart>
        <c:barDir val="col"/>
        <c:grouping val="clustered"/>
        <c:varyColors val="0"/>
        <c:ser>
          <c:idx val="0"/>
          <c:order val="0"/>
          <c:tx>
            <c:strRef>
              <c:f>Sheet2!$A$92</c:f>
              <c:strCache>
                <c:ptCount val="1"/>
                <c:pt idx="0">
                  <c:v>Age 0-5 years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Sheet2!$H$92:$J$92</c:f>
                <c:numCache>
                  <c:formatCode>General</c:formatCode>
                  <c:ptCount val="3"/>
                  <c:pt idx="0">
                    <c:v>4.9000000000000004</c:v>
                  </c:pt>
                  <c:pt idx="1">
                    <c:v>4.1159999999999997</c:v>
                  </c:pt>
                  <c:pt idx="2">
                    <c:v>3.7239999999999998</c:v>
                  </c:pt>
                </c:numCache>
              </c:numRef>
            </c:plus>
            <c:minus>
              <c:numRef>
                <c:f>Sheet2!$H$92:$J$92</c:f>
                <c:numCache>
                  <c:formatCode>General</c:formatCode>
                  <c:ptCount val="3"/>
                  <c:pt idx="0">
                    <c:v>4.9000000000000004</c:v>
                  </c:pt>
                  <c:pt idx="1">
                    <c:v>4.1159999999999997</c:v>
                  </c:pt>
                  <c:pt idx="2">
                    <c:v>3.7239999999999998</c:v>
                  </c:pt>
                </c:numCache>
              </c:numRef>
            </c:minus>
            <c:spPr>
              <a:noFill/>
              <a:ln w="19050" cap="flat" cmpd="sng" algn="ctr">
                <a:solidFill>
                  <a:schemeClr val="tx1"/>
                </a:solidFill>
                <a:round/>
              </a:ln>
              <a:effectLst/>
            </c:spPr>
          </c:errBars>
          <c:cat>
            <c:strRef>
              <c:f>Sheet2!$B$91:$D$91</c:f>
              <c:strCache>
                <c:ptCount val="3"/>
                <c:pt idx="0">
                  <c:v>Unexposed</c:v>
                </c:pt>
                <c:pt idx="1">
                  <c:v>One </c:v>
                </c:pt>
                <c:pt idx="2">
                  <c:v>Two or more </c:v>
                </c:pt>
              </c:strCache>
            </c:strRef>
          </c:cat>
          <c:val>
            <c:numRef>
              <c:f>Sheet2!$B$92:$D$92</c:f>
              <c:numCache>
                <c:formatCode>General</c:formatCode>
                <c:ptCount val="3"/>
                <c:pt idx="0">
                  <c:v>68.400000000000006</c:v>
                </c:pt>
                <c:pt idx="1">
                  <c:v>19.3</c:v>
                </c:pt>
                <c:pt idx="2">
                  <c:v>12.2</c:v>
                </c:pt>
              </c:numCache>
            </c:numRef>
          </c:val>
          <c:extLst>
            <c:ext xmlns:c16="http://schemas.microsoft.com/office/drawing/2014/chart" uri="{C3380CC4-5D6E-409C-BE32-E72D297353CC}">
              <c16:uniqueId val="{00000000-1EBC-40DD-94EC-14F57CF67509}"/>
            </c:ext>
          </c:extLst>
        </c:ser>
        <c:ser>
          <c:idx val="1"/>
          <c:order val="1"/>
          <c:tx>
            <c:strRef>
              <c:f>Sheet2!$A$93</c:f>
              <c:strCache>
                <c:ptCount val="1"/>
                <c:pt idx="0">
                  <c:v>Age 6-11 years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Sheet2!$H$93:$J$93</c:f>
                <c:numCache>
                  <c:formatCode>General</c:formatCode>
                  <c:ptCount val="3"/>
                  <c:pt idx="0">
                    <c:v>4.9000000000000004</c:v>
                  </c:pt>
                  <c:pt idx="1">
                    <c:v>4.3120000000000003</c:v>
                  </c:pt>
                  <c:pt idx="2">
                    <c:v>4.1159999999999997</c:v>
                  </c:pt>
                </c:numCache>
              </c:numRef>
            </c:plus>
            <c:minus>
              <c:numRef>
                <c:f>Sheet2!$H$93:$J$93</c:f>
                <c:numCache>
                  <c:formatCode>General</c:formatCode>
                  <c:ptCount val="3"/>
                  <c:pt idx="0">
                    <c:v>4.9000000000000004</c:v>
                  </c:pt>
                  <c:pt idx="1">
                    <c:v>4.3120000000000003</c:v>
                  </c:pt>
                  <c:pt idx="2">
                    <c:v>4.1159999999999997</c:v>
                  </c:pt>
                </c:numCache>
              </c:numRef>
            </c:minus>
            <c:spPr>
              <a:noFill/>
              <a:ln w="19050" cap="flat" cmpd="sng" algn="ctr">
                <a:solidFill>
                  <a:schemeClr val="tx1"/>
                </a:solidFill>
                <a:round/>
              </a:ln>
              <a:effectLst/>
            </c:spPr>
          </c:errBars>
          <c:cat>
            <c:strRef>
              <c:f>Sheet2!$B$91:$D$91</c:f>
              <c:strCache>
                <c:ptCount val="3"/>
                <c:pt idx="0">
                  <c:v>Unexposed</c:v>
                </c:pt>
                <c:pt idx="1">
                  <c:v>One </c:v>
                </c:pt>
                <c:pt idx="2">
                  <c:v>Two or more </c:v>
                </c:pt>
              </c:strCache>
            </c:strRef>
          </c:cat>
          <c:val>
            <c:numRef>
              <c:f>Sheet2!$B$93:$D$93</c:f>
              <c:numCache>
                <c:formatCode>General</c:formatCode>
                <c:ptCount val="3"/>
                <c:pt idx="0">
                  <c:v>55.4</c:v>
                </c:pt>
                <c:pt idx="1">
                  <c:v>24.1</c:v>
                </c:pt>
                <c:pt idx="2">
                  <c:v>20.6</c:v>
                </c:pt>
              </c:numCache>
            </c:numRef>
          </c:val>
          <c:extLst>
            <c:ext xmlns:c16="http://schemas.microsoft.com/office/drawing/2014/chart" uri="{C3380CC4-5D6E-409C-BE32-E72D297353CC}">
              <c16:uniqueId val="{00000001-1EBC-40DD-94EC-14F57CF67509}"/>
            </c:ext>
          </c:extLst>
        </c:ser>
        <c:ser>
          <c:idx val="2"/>
          <c:order val="2"/>
          <c:tx>
            <c:strRef>
              <c:f>Sheet2!$A$94</c:f>
              <c:strCache>
                <c:ptCount val="1"/>
                <c:pt idx="0">
                  <c:v>Age 12-17 years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Sheet2!$H$94:$J$94</c:f>
                <c:numCache>
                  <c:formatCode>General</c:formatCode>
                  <c:ptCount val="3"/>
                  <c:pt idx="0">
                    <c:v>4.3120000000000003</c:v>
                  </c:pt>
                  <c:pt idx="1">
                    <c:v>3.92</c:v>
                  </c:pt>
                  <c:pt idx="2">
                    <c:v>4.3120000000000003</c:v>
                  </c:pt>
                </c:numCache>
              </c:numRef>
            </c:plus>
            <c:minus>
              <c:numRef>
                <c:f>Sheet2!$H$94:$J$94</c:f>
                <c:numCache>
                  <c:formatCode>General</c:formatCode>
                  <c:ptCount val="3"/>
                  <c:pt idx="0">
                    <c:v>4.3120000000000003</c:v>
                  </c:pt>
                  <c:pt idx="1">
                    <c:v>3.92</c:v>
                  </c:pt>
                  <c:pt idx="2">
                    <c:v>4.3120000000000003</c:v>
                  </c:pt>
                </c:numCache>
              </c:numRef>
            </c:minus>
            <c:spPr>
              <a:noFill/>
              <a:ln w="19050" cap="flat" cmpd="sng" algn="ctr">
                <a:solidFill>
                  <a:schemeClr val="tx1"/>
                </a:solidFill>
                <a:round/>
              </a:ln>
              <a:effectLst/>
            </c:spPr>
          </c:errBars>
          <c:cat>
            <c:strRef>
              <c:f>Sheet2!$B$91:$D$91</c:f>
              <c:strCache>
                <c:ptCount val="3"/>
                <c:pt idx="0">
                  <c:v>Unexposed</c:v>
                </c:pt>
                <c:pt idx="1">
                  <c:v>One </c:v>
                </c:pt>
                <c:pt idx="2">
                  <c:v>Two or more </c:v>
                </c:pt>
              </c:strCache>
            </c:strRef>
          </c:cat>
          <c:val>
            <c:numRef>
              <c:f>Sheet2!$B$94:$D$94</c:f>
              <c:numCache>
                <c:formatCode>General</c:formatCode>
                <c:ptCount val="3"/>
                <c:pt idx="0">
                  <c:v>43.1</c:v>
                </c:pt>
                <c:pt idx="1">
                  <c:v>25.9</c:v>
                </c:pt>
                <c:pt idx="2">
                  <c:v>31</c:v>
                </c:pt>
              </c:numCache>
            </c:numRef>
          </c:val>
          <c:extLst>
            <c:ext xmlns:c16="http://schemas.microsoft.com/office/drawing/2014/chart" uri="{C3380CC4-5D6E-409C-BE32-E72D297353CC}">
              <c16:uniqueId val="{00000002-1EBC-40DD-94EC-14F57CF67509}"/>
            </c:ext>
          </c:extLst>
        </c:ser>
        <c:dLbls>
          <c:showLegendKey val="0"/>
          <c:showVal val="0"/>
          <c:showCatName val="0"/>
          <c:showSerName val="0"/>
          <c:showPercent val="0"/>
          <c:showBubbleSize val="0"/>
        </c:dLbls>
        <c:gapWidth val="219"/>
        <c:overlap val="-27"/>
        <c:axId val="1115278399"/>
        <c:axId val="1110028879"/>
      </c:barChart>
      <c:catAx>
        <c:axId val="1115278399"/>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Arial" panose="020B0604020202020204" pitchFamily="34" charset="0"/>
                  </a:defRPr>
                </a:pPr>
                <a:r>
                  <a:rPr lang="en-US">
                    <a:solidFill>
                      <a:schemeClr val="tx1"/>
                    </a:solidFill>
                  </a:rPr>
                  <a:t>Adverse Childhood Experiences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Arial" panose="020B0604020202020204" pitchFamily="34" charset="0"/>
                </a:defRPr>
              </a:pPr>
              <a:endParaRPr lang="en-US"/>
            </a:p>
          </c:txPr>
        </c:title>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Arial" panose="020B0604020202020204" pitchFamily="34" charset="0"/>
              </a:defRPr>
            </a:pPr>
            <a:endParaRPr lang="en-US"/>
          </a:p>
        </c:txPr>
        <c:crossAx val="1110028879"/>
        <c:crosses val="autoZero"/>
        <c:auto val="1"/>
        <c:lblAlgn val="ctr"/>
        <c:lblOffset val="100"/>
        <c:noMultiLvlLbl val="0"/>
      </c:catAx>
      <c:valAx>
        <c:axId val="1110028879"/>
        <c:scaling>
          <c:orientation val="minMax"/>
          <c:max val="100"/>
        </c:scaling>
        <c:delete val="0"/>
        <c:axPos val="l"/>
        <c:majorGridlines>
          <c:spPr>
            <a:ln w="19050" cap="flat" cmpd="sng" algn="ctr">
              <a:solidFill>
                <a:schemeClr val="bg1">
                  <a:lumMod val="75000"/>
                </a:schemeClr>
              </a:solidFill>
              <a:prstDash val="sysDash"/>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Arial" panose="020B0604020202020204" pitchFamily="34" charset="0"/>
                  </a:defRPr>
                </a:pPr>
                <a:r>
                  <a:rPr lang="en-US">
                    <a:solidFill>
                      <a:schemeClr val="tx1"/>
                    </a:solidFill>
                  </a:rPr>
                  <a:t>Percent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Arial" panose="020B0604020202020204" pitchFamily="34" charset="0"/>
              </a:defRPr>
            </a:pPr>
            <a:endParaRPr lang="en-US"/>
          </a:p>
        </c:txPr>
        <c:crossAx val="1115278399"/>
        <c:crosses val="autoZero"/>
        <c:crossBetween val="between"/>
      </c:valAx>
      <c:spPr>
        <a:noFill/>
        <a:ln w="19050">
          <a:solidFill>
            <a:schemeClr val="tx1"/>
          </a:solidFill>
        </a:ln>
        <a:effectLst/>
      </c:spPr>
    </c:plotArea>
    <c:legend>
      <c:legendPos val="t"/>
      <c:layout>
        <c:manualLayout>
          <c:xMode val="edge"/>
          <c:yMode val="edge"/>
          <c:x val="0.24326436083801301"/>
          <c:y val="0.20079415040594067"/>
          <c:w val="0.47662502060362222"/>
          <c:h val="5.321737266451404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b="1">
          <a:solidFill>
            <a:schemeClr val="bg1"/>
          </a:solidFill>
          <a:latin typeface="+mn-lt"/>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Sheet4!$H$57</c:f>
              <c:strCache>
                <c:ptCount val="1"/>
                <c:pt idx="0">
                  <c:v>Kent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Sheet4!$O$57:$Q$57</c:f>
                <c:numCache>
                  <c:formatCode>General</c:formatCode>
                  <c:ptCount val="3"/>
                  <c:pt idx="0">
                    <c:v>3.7796639999999999</c:v>
                  </c:pt>
                  <c:pt idx="1">
                    <c:v>3.2400760000000002</c:v>
                  </c:pt>
                  <c:pt idx="2">
                    <c:v>4.3212120000000001</c:v>
                  </c:pt>
                </c:numCache>
              </c:numRef>
            </c:plus>
            <c:minus>
              <c:numRef>
                <c:f>Sheet4!$O$57:$Q$57</c:f>
                <c:numCache>
                  <c:formatCode>General</c:formatCode>
                  <c:ptCount val="3"/>
                  <c:pt idx="0">
                    <c:v>3.7796639999999999</c:v>
                  </c:pt>
                  <c:pt idx="1">
                    <c:v>3.2400760000000002</c:v>
                  </c:pt>
                  <c:pt idx="2">
                    <c:v>4.3212120000000001</c:v>
                  </c:pt>
                </c:numCache>
              </c:numRef>
            </c:minus>
            <c:spPr>
              <a:noFill/>
              <a:ln w="19050" cap="flat" cmpd="sng" algn="ctr">
                <a:solidFill>
                  <a:srgbClr val="3D3D3D">
                    <a:lumMod val="50000"/>
                  </a:srgbClr>
                </a:solidFill>
                <a:round/>
              </a:ln>
              <a:effectLst/>
            </c:spPr>
          </c:errBars>
          <c:cat>
            <c:strRef>
              <c:f>Sheet4!$I$56:$K$56</c:f>
              <c:strCache>
                <c:ptCount val="3"/>
                <c:pt idx="0">
                  <c:v>Unexposed</c:v>
                </c:pt>
                <c:pt idx="1">
                  <c:v>Exposed to one adverse experience</c:v>
                </c:pt>
                <c:pt idx="2">
                  <c:v>Exposed to two or more adverse experiences</c:v>
                </c:pt>
              </c:strCache>
            </c:strRef>
          </c:cat>
          <c:val>
            <c:numRef>
              <c:f>Sheet4!$I$57:$K$57</c:f>
              <c:numCache>
                <c:formatCode>0.0</c:formatCode>
                <c:ptCount val="3"/>
                <c:pt idx="0">
                  <c:v>32.625300000000003</c:v>
                </c:pt>
                <c:pt idx="1">
                  <c:v>21.252300000000002</c:v>
                </c:pt>
                <c:pt idx="2">
                  <c:v>46.122399999999999</c:v>
                </c:pt>
              </c:numCache>
            </c:numRef>
          </c:val>
          <c:extLst>
            <c:ext xmlns:c16="http://schemas.microsoft.com/office/drawing/2014/chart" uri="{C3380CC4-5D6E-409C-BE32-E72D297353CC}">
              <c16:uniqueId val="{00000000-2366-4A32-BA57-CBD5F6F6108C}"/>
            </c:ext>
          </c:extLst>
        </c:ser>
        <c:ser>
          <c:idx val="1"/>
          <c:order val="1"/>
          <c:tx>
            <c:strRef>
              <c:f>Sheet4!$H$58</c:f>
              <c:strCache>
                <c:ptCount val="1"/>
                <c:pt idx="0">
                  <c:v>New Castle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Sheet4!$O$58:$Q$58</c:f>
                <c:numCache>
                  <c:formatCode>General</c:formatCode>
                  <c:ptCount val="3"/>
                  <c:pt idx="0">
                    <c:v>3.5278040000000002</c:v>
                  </c:pt>
                  <c:pt idx="1">
                    <c:v>3.3598319999999999</c:v>
                  </c:pt>
                  <c:pt idx="2">
                    <c:v>3.8629640000000003</c:v>
                  </c:pt>
                </c:numCache>
              </c:numRef>
            </c:plus>
            <c:minus>
              <c:numRef>
                <c:f>Sheet4!$O$58:$Q$58</c:f>
                <c:numCache>
                  <c:formatCode>General</c:formatCode>
                  <c:ptCount val="3"/>
                  <c:pt idx="0">
                    <c:v>3.5278040000000002</c:v>
                  </c:pt>
                  <c:pt idx="1">
                    <c:v>3.3598319999999999</c:v>
                  </c:pt>
                  <c:pt idx="2">
                    <c:v>3.8629640000000003</c:v>
                  </c:pt>
                </c:numCache>
              </c:numRef>
            </c:minus>
            <c:spPr>
              <a:noFill/>
              <a:ln w="19050" cap="flat" cmpd="sng" algn="ctr">
                <a:solidFill>
                  <a:srgbClr val="3D3D3D">
                    <a:lumMod val="50000"/>
                  </a:srgbClr>
                </a:solidFill>
                <a:round/>
              </a:ln>
              <a:effectLst/>
            </c:spPr>
          </c:errBars>
          <c:cat>
            <c:strRef>
              <c:f>Sheet4!$I$56:$K$56</c:f>
              <c:strCache>
                <c:ptCount val="3"/>
                <c:pt idx="0">
                  <c:v>Unexposed</c:v>
                </c:pt>
                <c:pt idx="1">
                  <c:v>Exposed to one adverse experience</c:v>
                </c:pt>
                <c:pt idx="2">
                  <c:v>Exposed to two or more adverse experiences</c:v>
                </c:pt>
              </c:strCache>
            </c:strRef>
          </c:cat>
          <c:val>
            <c:numRef>
              <c:f>Sheet4!$I$58:$K$58</c:f>
              <c:numCache>
                <c:formatCode>0.0</c:formatCode>
                <c:ptCount val="3"/>
                <c:pt idx="0">
                  <c:v>33.953000000000003</c:v>
                </c:pt>
                <c:pt idx="1">
                  <c:v>25.4848</c:v>
                </c:pt>
                <c:pt idx="2">
                  <c:v>40.562199999999997</c:v>
                </c:pt>
              </c:numCache>
            </c:numRef>
          </c:val>
          <c:extLst>
            <c:ext xmlns:c16="http://schemas.microsoft.com/office/drawing/2014/chart" uri="{C3380CC4-5D6E-409C-BE32-E72D297353CC}">
              <c16:uniqueId val="{00000001-2366-4A32-BA57-CBD5F6F6108C}"/>
            </c:ext>
          </c:extLst>
        </c:ser>
        <c:ser>
          <c:idx val="2"/>
          <c:order val="2"/>
          <c:tx>
            <c:strRef>
              <c:f>Sheet4!$H$59</c:f>
              <c:strCache>
                <c:ptCount val="1"/>
                <c:pt idx="0">
                  <c:v>Sussex</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Sheet4!$O$59:$Q$59</c:f>
                <c:numCache>
                  <c:formatCode>General</c:formatCode>
                  <c:ptCount val="3"/>
                  <c:pt idx="0">
                    <c:v>3.5244719999999998</c:v>
                  </c:pt>
                  <c:pt idx="1">
                    <c:v>2.9341200000000001</c:v>
                  </c:pt>
                  <c:pt idx="2">
                    <c:v>3.8429720000000001</c:v>
                  </c:pt>
                </c:numCache>
              </c:numRef>
            </c:plus>
            <c:minus>
              <c:numRef>
                <c:f>Sheet4!$O$59:$Q$59</c:f>
                <c:numCache>
                  <c:formatCode>General</c:formatCode>
                  <c:ptCount val="3"/>
                  <c:pt idx="0">
                    <c:v>3.5244719999999998</c:v>
                  </c:pt>
                  <c:pt idx="1">
                    <c:v>2.9341200000000001</c:v>
                  </c:pt>
                  <c:pt idx="2">
                    <c:v>3.8429720000000001</c:v>
                  </c:pt>
                </c:numCache>
              </c:numRef>
            </c:minus>
            <c:spPr>
              <a:noFill/>
              <a:ln w="19050" cap="flat" cmpd="sng" algn="ctr">
                <a:solidFill>
                  <a:srgbClr val="3D3D3D">
                    <a:lumMod val="50000"/>
                  </a:srgbClr>
                </a:solidFill>
                <a:round/>
              </a:ln>
              <a:effectLst/>
            </c:spPr>
          </c:errBars>
          <c:cat>
            <c:strRef>
              <c:f>Sheet4!$I$56:$K$56</c:f>
              <c:strCache>
                <c:ptCount val="3"/>
                <c:pt idx="0">
                  <c:v>Unexposed</c:v>
                </c:pt>
                <c:pt idx="1">
                  <c:v>Exposed to one adverse experience</c:v>
                </c:pt>
                <c:pt idx="2">
                  <c:v>Exposed to two or more adverse experiences</c:v>
                </c:pt>
              </c:strCache>
            </c:strRef>
          </c:cat>
          <c:val>
            <c:numRef>
              <c:f>Sheet4!$I$59:$K$59</c:f>
              <c:numCache>
                <c:formatCode>0.0</c:formatCode>
                <c:ptCount val="3"/>
                <c:pt idx="0">
                  <c:v>32.478900000000003</c:v>
                </c:pt>
                <c:pt idx="1">
                  <c:v>19.7742</c:v>
                </c:pt>
                <c:pt idx="2">
                  <c:v>47.746899999999997</c:v>
                </c:pt>
              </c:numCache>
            </c:numRef>
          </c:val>
          <c:extLst>
            <c:ext xmlns:c16="http://schemas.microsoft.com/office/drawing/2014/chart" uri="{C3380CC4-5D6E-409C-BE32-E72D297353CC}">
              <c16:uniqueId val="{00000002-2366-4A32-BA57-CBD5F6F6108C}"/>
            </c:ext>
          </c:extLst>
        </c:ser>
        <c:dLbls>
          <c:showLegendKey val="0"/>
          <c:showVal val="0"/>
          <c:showCatName val="0"/>
          <c:showSerName val="0"/>
          <c:showPercent val="0"/>
          <c:showBubbleSize val="0"/>
        </c:dLbls>
        <c:gapWidth val="149"/>
        <c:overlap val="-17"/>
        <c:axId val="1881471680"/>
        <c:axId val="1886403552"/>
      </c:barChart>
      <c:catAx>
        <c:axId val="1881471680"/>
        <c:scaling>
          <c:orientation val="minMax"/>
        </c:scaling>
        <c:delete val="0"/>
        <c:axPos val="b"/>
        <c:numFmt formatCode="General" sourceLinked="1"/>
        <c:majorTickMark val="none"/>
        <c:minorTickMark val="none"/>
        <c:tickLblPos val="nextTo"/>
        <c:spPr>
          <a:noFill/>
          <a:ln w="19050" cap="flat" cmpd="sng" algn="ctr">
            <a:solidFill>
              <a:srgbClr val="3D3D3D">
                <a:lumMod val="50000"/>
              </a:srgb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6403552"/>
        <c:crosses val="autoZero"/>
        <c:auto val="1"/>
        <c:lblAlgn val="ctr"/>
        <c:lblOffset val="100"/>
        <c:noMultiLvlLbl val="0"/>
      </c:catAx>
      <c:valAx>
        <c:axId val="1886403552"/>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Percent</a:t>
                </a:r>
              </a:p>
            </c:rich>
          </c:tx>
          <c:layout>
            <c:manualLayout>
              <c:xMode val="edge"/>
              <c:yMode val="edge"/>
              <c:x val="1.1723912477300785E-2"/>
              <c:y val="0.4867508093735376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1471680"/>
        <c:crosses val="autoZero"/>
        <c:crossBetween val="between"/>
      </c:valAx>
      <c:spPr>
        <a:noFill/>
        <a:ln w="19050">
          <a:solidFill>
            <a:srgbClr val="3D3D3D">
              <a:lumMod val="50000"/>
            </a:srgbClr>
          </a:solid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600" b="1">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Sheet6!$I$2</c:f>
              <c:strCache>
                <c:ptCount val="1"/>
                <c:pt idx="0">
                  <c:v>Fair or Poor Health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Sheet6!$N$7:$N$9</c:f>
                <c:numCache>
                  <c:formatCode>General</c:formatCode>
                  <c:ptCount val="3"/>
                  <c:pt idx="0">
                    <c:v>2.6697160000000002</c:v>
                  </c:pt>
                  <c:pt idx="1">
                    <c:v>4.0948320000000002</c:v>
                  </c:pt>
                  <c:pt idx="2">
                    <c:v>3.3090679999999999</c:v>
                  </c:pt>
                </c:numCache>
              </c:numRef>
            </c:plus>
            <c:minus>
              <c:numRef>
                <c:f>Sheet6!$N$7:$N$9</c:f>
                <c:numCache>
                  <c:formatCode>General</c:formatCode>
                  <c:ptCount val="3"/>
                  <c:pt idx="0">
                    <c:v>2.6697160000000002</c:v>
                  </c:pt>
                  <c:pt idx="1">
                    <c:v>4.0948320000000002</c:v>
                  </c:pt>
                  <c:pt idx="2">
                    <c:v>3.3090679999999999</c:v>
                  </c:pt>
                </c:numCache>
              </c:numRef>
            </c:minus>
            <c:spPr>
              <a:noFill/>
              <a:ln w="19050" cap="flat" cmpd="sng" algn="ctr">
                <a:solidFill>
                  <a:srgbClr val="3D3D3D">
                    <a:lumMod val="50000"/>
                  </a:srgbClr>
                </a:solidFill>
                <a:round/>
              </a:ln>
              <a:effectLst/>
            </c:spPr>
          </c:errBars>
          <c:cat>
            <c:strRef>
              <c:f>Sheet6!$H$3:$H$5</c:f>
              <c:strCache>
                <c:ptCount val="3"/>
                <c:pt idx="0">
                  <c:v>Unexposed</c:v>
                </c:pt>
                <c:pt idx="1">
                  <c:v>Exposed to one adverse experience</c:v>
                </c:pt>
                <c:pt idx="2">
                  <c:v>Exposed to two or more adverse experiences</c:v>
                </c:pt>
              </c:strCache>
            </c:strRef>
          </c:cat>
          <c:val>
            <c:numRef>
              <c:f>Sheet6!$I$3:$I$5</c:f>
              <c:numCache>
                <c:formatCode>0.0</c:formatCode>
                <c:ptCount val="3"/>
                <c:pt idx="0">
                  <c:v>13.969799999999999</c:v>
                </c:pt>
                <c:pt idx="1">
                  <c:v>16.819299999999998</c:v>
                </c:pt>
                <c:pt idx="2">
                  <c:v>21.178100000000001</c:v>
                </c:pt>
              </c:numCache>
            </c:numRef>
          </c:val>
          <c:extLst>
            <c:ext xmlns:c16="http://schemas.microsoft.com/office/drawing/2014/chart" uri="{C3380CC4-5D6E-409C-BE32-E72D297353CC}">
              <c16:uniqueId val="{00000000-C494-4E1B-83AA-31A0D6DC5DA4}"/>
            </c:ext>
          </c:extLst>
        </c:ser>
        <c:ser>
          <c:idx val="1"/>
          <c:order val="1"/>
          <c:tx>
            <c:strRef>
              <c:f>Sheet6!$J$2</c:f>
              <c:strCache>
                <c:ptCount val="1"/>
                <c:pt idx="0">
                  <c:v>Depression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Sheet6!$O$7:$O$9</c:f>
                <c:numCache>
                  <c:formatCode>General</c:formatCode>
                  <c:ptCount val="3"/>
                  <c:pt idx="0">
                    <c:v>2.3171119999999998</c:v>
                  </c:pt>
                  <c:pt idx="1">
                    <c:v>3.4123600000000001</c:v>
                  </c:pt>
                  <c:pt idx="2">
                    <c:v>3.8406199999999999</c:v>
                  </c:pt>
                </c:numCache>
              </c:numRef>
            </c:plus>
            <c:minus>
              <c:numRef>
                <c:f>Sheet6!$O$7:$O$9</c:f>
                <c:numCache>
                  <c:formatCode>General</c:formatCode>
                  <c:ptCount val="3"/>
                  <c:pt idx="0">
                    <c:v>2.3171119999999998</c:v>
                  </c:pt>
                  <c:pt idx="1">
                    <c:v>3.4123600000000001</c:v>
                  </c:pt>
                  <c:pt idx="2">
                    <c:v>3.8406199999999999</c:v>
                  </c:pt>
                </c:numCache>
              </c:numRef>
            </c:minus>
            <c:spPr>
              <a:noFill/>
              <a:ln w="19050" cap="flat" cmpd="sng" algn="ctr">
                <a:solidFill>
                  <a:srgbClr val="3D3D3D">
                    <a:lumMod val="50000"/>
                  </a:srgbClr>
                </a:solidFill>
                <a:round/>
              </a:ln>
              <a:effectLst/>
            </c:spPr>
          </c:errBars>
          <c:cat>
            <c:strRef>
              <c:f>Sheet6!$H$3:$H$5</c:f>
              <c:strCache>
                <c:ptCount val="3"/>
                <c:pt idx="0">
                  <c:v>Unexposed</c:v>
                </c:pt>
                <c:pt idx="1">
                  <c:v>Exposed to one adverse experience</c:v>
                </c:pt>
                <c:pt idx="2">
                  <c:v>Exposed to two or more adverse experiences</c:v>
                </c:pt>
              </c:strCache>
            </c:strRef>
          </c:cat>
          <c:val>
            <c:numRef>
              <c:f>Sheet6!$J$3:$J$5</c:f>
              <c:numCache>
                <c:formatCode>0.0</c:formatCode>
                <c:ptCount val="3"/>
                <c:pt idx="0">
                  <c:v>8.4555000000000007</c:v>
                </c:pt>
                <c:pt idx="1">
                  <c:v>12.135400000000001</c:v>
                </c:pt>
                <c:pt idx="2">
                  <c:v>30.953900000000001</c:v>
                </c:pt>
              </c:numCache>
            </c:numRef>
          </c:val>
          <c:extLst>
            <c:ext xmlns:c16="http://schemas.microsoft.com/office/drawing/2014/chart" uri="{C3380CC4-5D6E-409C-BE32-E72D297353CC}">
              <c16:uniqueId val="{00000001-C494-4E1B-83AA-31A0D6DC5DA4}"/>
            </c:ext>
          </c:extLst>
        </c:ser>
        <c:ser>
          <c:idx val="2"/>
          <c:order val="2"/>
          <c:tx>
            <c:strRef>
              <c:f>Sheet6!$K$2</c:f>
              <c:strCache>
                <c:ptCount val="1"/>
                <c:pt idx="0">
                  <c:v>Current Smoker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Sheet6!$P$7:$P$9</c:f>
                <c:numCache>
                  <c:formatCode>General</c:formatCode>
                  <c:ptCount val="3"/>
                  <c:pt idx="0">
                    <c:v>2.3296559999999999</c:v>
                  </c:pt>
                  <c:pt idx="1">
                    <c:v>3.3378800000000002</c:v>
                  </c:pt>
                  <c:pt idx="2">
                    <c:v>3.5754320000000002</c:v>
                  </c:pt>
                </c:numCache>
              </c:numRef>
            </c:plus>
            <c:minus>
              <c:numRef>
                <c:f>Sheet6!$P$7:$P$9</c:f>
                <c:numCache>
                  <c:formatCode>General</c:formatCode>
                  <c:ptCount val="3"/>
                  <c:pt idx="0">
                    <c:v>2.3296559999999999</c:v>
                  </c:pt>
                  <c:pt idx="1">
                    <c:v>3.3378800000000002</c:v>
                  </c:pt>
                  <c:pt idx="2">
                    <c:v>3.5754320000000002</c:v>
                  </c:pt>
                </c:numCache>
              </c:numRef>
            </c:minus>
            <c:spPr>
              <a:noFill/>
              <a:ln w="19050" cap="flat" cmpd="sng" algn="ctr">
                <a:solidFill>
                  <a:srgbClr val="3D3D3D">
                    <a:lumMod val="50000"/>
                  </a:srgbClr>
                </a:solidFill>
                <a:round/>
              </a:ln>
              <a:effectLst/>
            </c:spPr>
          </c:errBars>
          <c:cat>
            <c:strRef>
              <c:f>Sheet6!$H$3:$H$5</c:f>
              <c:strCache>
                <c:ptCount val="3"/>
                <c:pt idx="0">
                  <c:v>Unexposed</c:v>
                </c:pt>
                <c:pt idx="1">
                  <c:v>Exposed to one adverse experience</c:v>
                </c:pt>
                <c:pt idx="2">
                  <c:v>Exposed to two or more adverse experiences</c:v>
                </c:pt>
              </c:strCache>
            </c:strRef>
          </c:cat>
          <c:val>
            <c:numRef>
              <c:f>Sheet6!$K$3:$K$5</c:f>
              <c:numCache>
                <c:formatCode>0.0</c:formatCode>
                <c:ptCount val="3"/>
                <c:pt idx="0">
                  <c:v>8.0122</c:v>
                </c:pt>
                <c:pt idx="1">
                  <c:v>12.5374</c:v>
                </c:pt>
                <c:pt idx="2">
                  <c:v>23.7713</c:v>
                </c:pt>
              </c:numCache>
            </c:numRef>
          </c:val>
          <c:extLst>
            <c:ext xmlns:c16="http://schemas.microsoft.com/office/drawing/2014/chart" uri="{C3380CC4-5D6E-409C-BE32-E72D297353CC}">
              <c16:uniqueId val="{00000002-C494-4E1B-83AA-31A0D6DC5DA4}"/>
            </c:ext>
          </c:extLst>
        </c:ser>
        <c:ser>
          <c:idx val="3"/>
          <c:order val="3"/>
          <c:tx>
            <c:strRef>
              <c:f>Sheet6!$L$2</c:f>
              <c:strCache>
                <c:ptCount val="1"/>
                <c:pt idx="0">
                  <c:v>Heavy Drinking</c:v>
                </c:pt>
              </c:strCache>
            </c:strRef>
          </c:tx>
          <c:spPr>
            <a:solidFill>
              <a:schemeClr val="accent4"/>
            </a:solidFill>
            <a:ln>
              <a:noFill/>
            </a:ln>
            <a:effectLst/>
          </c:spPr>
          <c:invertIfNegative val="0"/>
          <c:dLbls>
            <c:dLbl>
              <c:idx val="1"/>
              <c:layout>
                <c:manualLayout>
                  <c:x val="0"/>
                  <c:y val="0.112308921892331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94-4E1B-83AA-31A0D6DC5DA4}"/>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Sheet6!$Q$7:$Q$9</c:f>
                <c:numCache>
                  <c:formatCode>General</c:formatCode>
                  <c:ptCount val="3"/>
                  <c:pt idx="0">
                    <c:v>1.9690159999999999</c:v>
                  </c:pt>
                  <c:pt idx="1">
                    <c:v>3.7510479999999999</c:v>
                  </c:pt>
                  <c:pt idx="2">
                    <c:v>2.2986880000000003</c:v>
                  </c:pt>
                </c:numCache>
              </c:numRef>
            </c:plus>
            <c:minus>
              <c:numRef>
                <c:f>Sheet6!$Q$7:$Q$9</c:f>
                <c:numCache>
                  <c:formatCode>General</c:formatCode>
                  <c:ptCount val="3"/>
                  <c:pt idx="0">
                    <c:v>1.9690159999999999</c:v>
                  </c:pt>
                  <c:pt idx="1">
                    <c:v>3.7510479999999999</c:v>
                  </c:pt>
                  <c:pt idx="2">
                    <c:v>2.2986880000000003</c:v>
                  </c:pt>
                </c:numCache>
              </c:numRef>
            </c:minus>
            <c:spPr>
              <a:noFill/>
              <a:ln w="19050" cap="flat" cmpd="sng" algn="ctr">
                <a:solidFill>
                  <a:srgbClr val="3D3D3D">
                    <a:lumMod val="50000"/>
                  </a:srgbClr>
                </a:solidFill>
                <a:round/>
              </a:ln>
              <a:effectLst/>
            </c:spPr>
          </c:errBars>
          <c:cat>
            <c:strRef>
              <c:f>Sheet6!$H$3:$H$5</c:f>
              <c:strCache>
                <c:ptCount val="3"/>
                <c:pt idx="0">
                  <c:v>Unexposed</c:v>
                </c:pt>
                <c:pt idx="1">
                  <c:v>Exposed to one adverse experience</c:v>
                </c:pt>
                <c:pt idx="2">
                  <c:v>Exposed to two or more adverse experiences</c:v>
                </c:pt>
              </c:strCache>
            </c:strRef>
          </c:cat>
          <c:val>
            <c:numRef>
              <c:f>Sheet6!$L$3:$L$5</c:f>
              <c:numCache>
                <c:formatCode>0.0</c:formatCode>
                <c:ptCount val="3"/>
                <c:pt idx="0">
                  <c:v>4.4500999999999999</c:v>
                </c:pt>
                <c:pt idx="1">
                  <c:v>7.5991</c:v>
                </c:pt>
                <c:pt idx="2">
                  <c:v>9.2963000000000005</c:v>
                </c:pt>
              </c:numCache>
            </c:numRef>
          </c:val>
          <c:extLst>
            <c:ext xmlns:c16="http://schemas.microsoft.com/office/drawing/2014/chart" uri="{C3380CC4-5D6E-409C-BE32-E72D297353CC}">
              <c16:uniqueId val="{00000004-C494-4E1B-83AA-31A0D6DC5DA4}"/>
            </c:ext>
          </c:extLst>
        </c:ser>
        <c:dLbls>
          <c:showLegendKey val="0"/>
          <c:showVal val="0"/>
          <c:showCatName val="0"/>
          <c:showSerName val="0"/>
          <c:showPercent val="0"/>
          <c:showBubbleSize val="0"/>
        </c:dLbls>
        <c:gapWidth val="219"/>
        <c:overlap val="-27"/>
        <c:axId val="1881471680"/>
        <c:axId val="1886403552"/>
      </c:barChart>
      <c:catAx>
        <c:axId val="1881471680"/>
        <c:scaling>
          <c:orientation val="minMax"/>
        </c:scaling>
        <c:delete val="0"/>
        <c:axPos val="b"/>
        <c:numFmt formatCode="General" sourceLinked="1"/>
        <c:majorTickMark val="none"/>
        <c:minorTickMark val="none"/>
        <c:tickLblPos val="nextTo"/>
        <c:spPr>
          <a:noFill/>
          <a:ln w="19050" cap="flat" cmpd="sng" algn="ctr">
            <a:solidFill>
              <a:srgbClr val="3D3D3D">
                <a:lumMod val="50000"/>
              </a:srgb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6403552"/>
        <c:crosses val="autoZero"/>
        <c:auto val="1"/>
        <c:lblAlgn val="ctr"/>
        <c:lblOffset val="100"/>
        <c:noMultiLvlLbl val="0"/>
      </c:catAx>
      <c:valAx>
        <c:axId val="1886403552"/>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Percent</a:t>
                </a:r>
              </a:p>
            </c:rich>
          </c:tx>
          <c:layout>
            <c:manualLayout>
              <c:xMode val="edge"/>
              <c:yMode val="edge"/>
              <c:x val="1.1723912477300785E-2"/>
              <c:y val="0.4867508093735376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1471680"/>
        <c:crosses val="autoZero"/>
        <c:crossBetween val="between"/>
      </c:valAx>
      <c:spPr>
        <a:noFill/>
        <a:ln w="19050">
          <a:solidFill>
            <a:srgbClr val="3D3D3D">
              <a:lumMod val="50000"/>
            </a:srgbClr>
          </a:solid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6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j-lt"/>
                <a:ea typeface="+mn-ea"/>
                <a:cs typeface="Arial" panose="020B0604020202020204" pitchFamily="34" charset="0"/>
              </a:defRPr>
            </a:pPr>
            <a:r>
              <a:rPr lang="en-US" sz="2400" dirty="0">
                <a:solidFill>
                  <a:schemeClr val="bg1"/>
                </a:solidFill>
              </a:rPr>
              <a:t>Trends in adverse childhood experiences among children 0-17 years of age in the U.S. and Delaware, 2016-2019</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j-lt"/>
              <a:ea typeface="+mn-ea"/>
              <a:cs typeface="Arial" panose="020B0604020202020204" pitchFamily="34" charset="0"/>
            </a:defRPr>
          </a:pPr>
          <a:endParaRPr lang="en-US"/>
        </a:p>
      </c:txPr>
    </c:title>
    <c:autoTitleDeleted val="0"/>
    <c:plotArea>
      <c:layout>
        <c:manualLayout>
          <c:layoutTarget val="inner"/>
          <c:xMode val="edge"/>
          <c:yMode val="edge"/>
          <c:x val="6.0563460817397836E-2"/>
          <c:y val="0.23787771650499664"/>
          <c:w val="0.92203629628706585"/>
          <c:h val="0.519406932698673"/>
        </c:manualLayout>
      </c:layout>
      <c:lineChart>
        <c:grouping val="standard"/>
        <c:varyColors val="0"/>
        <c:ser>
          <c:idx val="0"/>
          <c:order val="0"/>
          <c:tx>
            <c:strRef>
              <c:f>Sheet1!$D$60</c:f>
              <c:strCache>
                <c:ptCount val="1"/>
                <c:pt idx="0">
                  <c:v>U.S.</c:v>
                </c:pt>
              </c:strCache>
            </c:strRef>
          </c:tx>
          <c:spPr>
            <a:ln w="28575" cap="rnd">
              <a:solidFill>
                <a:srgbClr val="C00000"/>
              </a:solidFill>
              <a:round/>
            </a:ln>
            <a:effectLst/>
          </c:spPr>
          <c:marker>
            <c:symbol val="diamond"/>
            <c:size val="8"/>
            <c:spPr>
              <a:solidFill>
                <a:srgbClr val="C00000"/>
              </a:solidFill>
              <a:ln w="9525">
                <a:noFill/>
              </a:ln>
              <a:effectLst/>
            </c:spPr>
          </c:marker>
          <c:cat>
            <c:multiLvlStrRef>
              <c:f>Sheet1!$B$61:$C$96</c:f>
              <c:multiLvlStrCache>
                <c:ptCount val="36"/>
                <c:lvl>
                  <c:pt idx="0">
                    <c:v>2016</c:v>
                  </c:pt>
                  <c:pt idx="1">
                    <c:v>2017</c:v>
                  </c:pt>
                  <c:pt idx="2">
                    <c:v>2018</c:v>
                  </c:pt>
                  <c:pt idx="3">
                    <c:v>2019</c:v>
                  </c:pt>
                  <c:pt idx="4">
                    <c:v>2016</c:v>
                  </c:pt>
                  <c:pt idx="5">
                    <c:v>2017</c:v>
                  </c:pt>
                  <c:pt idx="6">
                    <c:v>2018</c:v>
                  </c:pt>
                  <c:pt idx="7">
                    <c:v>2019</c:v>
                  </c:pt>
                  <c:pt idx="8">
                    <c:v>2016</c:v>
                  </c:pt>
                  <c:pt idx="9">
                    <c:v>2017</c:v>
                  </c:pt>
                  <c:pt idx="10">
                    <c:v>2018</c:v>
                  </c:pt>
                  <c:pt idx="11">
                    <c:v>2019</c:v>
                  </c:pt>
                  <c:pt idx="12">
                    <c:v>2016</c:v>
                  </c:pt>
                  <c:pt idx="13">
                    <c:v>2017</c:v>
                  </c:pt>
                  <c:pt idx="14">
                    <c:v>2018</c:v>
                  </c:pt>
                  <c:pt idx="15">
                    <c:v>2019</c:v>
                  </c:pt>
                  <c:pt idx="16">
                    <c:v>2016</c:v>
                  </c:pt>
                  <c:pt idx="17">
                    <c:v>2017</c:v>
                  </c:pt>
                  <c:pt idx="18">
                    <c:v>2018</c:v>
                  </c:pt>
                  <c:pt idx="19">
                    <c:v>2019</c:v>
                  </c:pt>
                  <c:pt idx="20">
                    <c:v>2016</c:v>
                  </c:pt>
                  <c:pt idx="21">
                    <c:v>2017</c:v>
                  </c:pt>
                  <c:pt idx="22">
                    <c:v>2018</c:v>
                  </c:pt>
                  <c:pt idx="23">
                    <c:v>2019</c:v>
                  </c:pt>
                  <c:pt idx="24">
                    <c:v>2016</c:v>
                  </c:pt>
                  <c:pt idx="25">
                    <c:v>2017</c:v>
                  </c:pt>
                  <c:pt idx="26">
                    <c:v>2018</c:v>
                  </c:pt>
                  <c:pt idx="27">
                    <c:v>2019</c:v>
                  </c:pt>
                  <c:pt idx="28">
                    <c:v>2016</c:v>
                  </c:pt>
                  <c:pt idx="29">
                    <c:v>2017</c:v>
                  </c:pt>
                  <c:pt idx="30">
                    <c:v>2018</c:v>
                  </c:pt>
                  <c:pt idx="31">
                    <c:v>2019</c:v>
                  </c:pt>
                  <c:pt idx="32">
                    <c:v>2016</c:v>
                  </c:pt>
                  <c:pt idx="33">
                    <c:v>2017</c:v>
                  </c:pt>
                  <c:pt idx="34">
                    <c:v>2018</c:v>
                  </c:pt>
                  <c:pt idx="35">
                    <c:v>2019</c:v>
                  </c:pt>
                </c:lvl>
                <c:lvl>
                  <c:pt idx="0">
                    <c:v>1</c:v>
                  </c:pt>
                  <c:pt idx="4">
                    <c:v>2</c:v>
                  </c:pt>
                  <c:pt idx="8">
                    <c:v>3</c:v>
                  </c:pt>
                  <c:pt idx="12">
                    <c:v>4</c:v>
                  </c:pt>
                  <c:pt idx="16">
                    <c:v>5</c:v>
                  </c:pt>
                  <c:pt idx="20">
                    <c:v>6</c:v>
                  </c:pt>
                  <c:pt idx="24">
                    <c:v>7</c:v>
                  </c:pt>
                  <c:pt idx="28">
                    <c:v>8</c:v>
                  </c:pt>
                  <c:pt idx="32">
                    <c:v>9</c:v>
                  </c:pt>
                </c:lvl>
              </c:multiLvlStrCache>
            </c:multiLvlStrRef>
          </c:cat>
          <c:val>
            <c:numRef>
              <c:f>Sheet1!$D$61:$D$96</c:f>
              <c:numCache>
                <c:formatCode>General</c:formatCode>
                <c:ptCount val="36"/>
                <c:pt idx="0">
                  <c:v>25.5</c:v>
                </c:pt>
                <c:pt idx="1">
                  <c:v>23.1</c:v>
                </c:pt>
                <c:pt idx="2">
                  <c:v>15.5</c:v>
                </c:pt>
                <c:pt idx="3">
                  <c:v>15.4</c:v>
                </c:pt>
                <c:pt idx="8">
                  <c:v>3.3</c:v>
                </c:pt>
                <c:pt idx="9">
                  <c:v>3.6</c:v>
                </c:pt>
                <c:pt idx="10">
                  <c:v>3.1</c:v>
                </c:pt>
                <c:pt idx="11" formatCode="0.0">
                  <c:v>3</c:v>
                </c:pt>
                <c:pt idx="16">
                  <c:v>5.7</c:v>
                </c:pt>
                <c:pt idx="17">
                  <c:v>5</c:v>
                </c:pt>
                <c:pt idx="18">
                  <c:v>5.7</c:v>
                </c:pt>
                <c:pt idx="19">
                  <c:v>5.6</c:v>
                </c:pt>
                <c:pt idx="24">
                  <c:v>7.8</c:v>
                </c:pt>
                <c:pt idx="25">
                  <c:v>7</c:v>
                </c:pt>
                <c:pt idx="26">
                  <c:v>7.5</c:v>
                </c:pt>
                <c:pt idx="27">
                  <c:v>8.8000000000000007</c:v>
                </c:pt>
                <c:pt idx="32">
                  <c:v>3.7</c:v>
                </c:pt>
                <c:pt idx="33">
                  <c:v>3.6</c:v>
                </c:pt>
                <c:pt idx="34">
                  <c:v>3.9</c:v>
                </c:pt>
                <c:pt idx="35">
                  <c:v>4.7</c:v>
                </c:pt>
              </c:numCache>
            </c:numRef>
          </c:val>
          <c:smooth val="0"/>
          <c:extLst>
            <c:ext xmlns:c16="http://schemas.microsoft.com/office/drawing/2014/chart" uri="{C3380CC4-5D6E-409C-BE32-E72D297353CC}">
              <c16:uniqueId val="{00000000-889E-40D4-8432-5C1094A99FE9}"/>
            </c:ext>
          </c:extLst>
        </c:ser>
        <c:ser>
          <c:idx val="1"/>
          <c:order val="1"/>
          <c:tx>
            <c:strRef>
              <c:f>Sheet1!$E$60</c:f>
              <c:strCache>
                <c:ptCount val="1"/>
                <c:pt idx="0">
                  <c:v>Delaware</c:v>
                </c:pt>
              </c:strCache>
            </c:strRef>
          </c:tx>
          <c:spPr>
            <a:ln w="28575" cap="rnd">
              <a:solidFill>
                <a:schemeClr val="accent6"/>
              </a:solidFill>
              <a:round/>
            </a:ln>
            <a:effectLst/>
          </c:spPr>
          <c:marker>
            <c:symbol val="diamond"/>
            <c:size val="8"/>
            <c:spPr>
              <a:solidFill>
                <a:schemeClr val="accent6"/>
              </a:solidFill>
              <a:ln w="9525">
                <a:noFill/>
              </a:ln>
              <a:effectLst/>
            </c:spPr>
          </c:marker>
          <c:cat>
            <c:multiLvlStrRef>
              <c:f>Sheet1!$B$61:$C$96</c:f>
              <c:multiLvlStrCache>
                <c:ptCount val="36"/>
                <c:lvl>
                  <c:pt idx="0">
                    <c:v>2016</c:v>
                  </c:pt>
                  <c:pt idx="1">
                    <c:v>2017</c:v>
                  </c:pt>
                  <c:pt idx="2">
                    <c:v>2018</c:v>
                  </c:pt>
                  <c:pt idx="3">
                    <c:v>2019</c:v>
                  </c:pt>
                  <c:pt idx="4">
                    <c:v>2016</c:v>
                  </c:pt>
                  <c:pt idx="5">
                    <c:v>2017</c:v>
                  </c:pt>
                  <c:pt idx="6">
                    <c:v>2018</c:v>
                  </c:pt>
                  <c:pt idx="7">
                    <c:v>2019</c:v>
                  </c:pt>
                  <c:pt idx="8">
                    <c:v>2016</c:v>
                  </c:pt>
                  <c:pt idx="9">
                    <c:v>2017</c:v>
                  </c:pt>
                  <c:pt idx="10">
                    <c:v>2018</c:v>
                  </c:pt>
                  <c:pt idx="11">
                    <c:v>2019</c:v>
                  </c:pt>
                  <c:pt idx="12">
                    <c:v>2016</c:v>
                  </c:pt>
                  <c:pt idx="13">
                    <c:v>2017</c:v>
                  </c:pt>
                  <c:pt idx="14">
                    <c:v>2018</c:v>
                  </c:pt>
                  <c:pt idx="15">
                    <c:v>2019</c:v>
                  </c:pt>
                  <c:pt idx="16">
                    <c:v>2016</c:v>
                  </c:pt>
                  <c:pt idx="17">
                    <c:v>2017</c:v>
                  </c:pt>
                  <c:pt idx="18">
                    <c:v>2018</c:v>
                  </c:pt>
                  <c:pt idx="19">
                    <c:v>2019</c:v>
                  </c:pt>
                  <c:pt idx="20">
                    <c:v>2016</c:v>
                  </c:pt>
                  <c:pt idx="21">
                    <c:v>2017</c:v>
                  </c:pt>
                  <c:pt idx="22">
                    <c:v>2018</c:v>
                  </c:pt>
                  <c:pt idx="23">
                    <c:v>2019</c:v>
                  </c:pt>
                  <c:pt idx="24">
                    <c:v>2016</c:v>
                  </c:pt>
                  <c:pt idx="25">
                    <c:v>2017</c:v>
                  </c:pt>
                  <c:pt idx="26">
                    <c:v>2018</c:v>
                  </c:pt>
                  <c:pt idx="27">
                    <c:v>2019</c:v>
                  </c:pt>
                  <c:pt idx="28">
                    <c:v>2016</c:v>
                  </c:pt>
                  <c:pt idx="29">
                    <c:v>2017</c:v>
                  </c:pt>
                  <c:pt idx="30">
                    <c:v>2018</c:v>
                  </c:pt>
                  <c:pt idx="31">
                    <c:v>2019</c:v>
                  </c:pt>
                  <c:pt idx="32">
                    <c:v>2016</c:v>
                  </c:pt>
                  <c:pt idx="33">
                    <c:v>2017</c:v>
                  </c:pt>
                  <c:pt idx="34">
                    <c:v>2018</c:v>
                  </c:pt>
                  <c:pt idx="35">
                    <c:v>2019</c:v>
                  </c:pt>
                </c:lvl>
                <c:lvl>
                  <c:pt idx="0">
                    <c:v>1</c:v>
                  </c:pt>
                  <c:pt idx="4">
                    <c:v>2</c:v>
                  </c:pt>
                  <c:pt idx="8">
                    <c:v>3</c:v>
                  </c:pt>
                  <c:pt idx="12">
                    <c:v>4</c:v>
                  </c:pt>
                  <c:pt idx="16">
                    <c:v>5</c:v>
                  </c:pt>
                  <c:pt idx="20">
                    <c:v>6</c:v>
                  </c:pt>
                  <c:pt idx="24">
                    <c:v>7</c:v>
                  </c:pt>
                  <c:pt idx="28">
                    <c:v>8</c:v>
                  </c:pt>
                  <c:pt idx="32">
                    <c:v>9</c:v>
                  </c:pt>
                </c:lvl>
              </c:multiLvlStrCache>
            </c:multiLvlStrRef>
          </c:cat>
          <c:val>
            <c:numRef>
              <c:f>Sheet1!$E$61:$E$96</c:f>
              <c:numCache>
                <c:formatCode>General</c:formatCode>
                <c:ptCount val="36"/>
                <c:pt idx="0">
                  <c:v>23.9</c:v>
                </c:pt>
                <c:pt idx="1">
                  <c:v>25.3</c:v>
                </c:pt>
                <c:pt idx="2">
                  <c:v>17.2</c:v>
                </c:pt>
                <c:pt idx="3">
                  <c:v>17.5</c:v>
                </c:pt>
                <c:pt idx="8">
                  <c:v>3.4</c:v>
                </c:pt>
                <c:pt idx="9">
                  <c:v>1.9</c:v>
                </c:pt>
                <c:pt idx="10">
                  <c:v>2.9</c:v>
                </c:pt>
                <c:pt idx="11">
                  <c:v>4.2</c:v>
                </c:pt>
                <c:pt idx="16">
                  <c:v>6.7</c:v>
                </c:pt>
                <c:pt idx="17">
                  <c:v>8</c:v>
                </c:pt>
                <c:pt idx="18">
                  <c:v>4.9000000000000004</c:v>
                </c:pt>
                <c:pt idx="19">
                  <c:v>5.3</c:v>
                </c:pt>
                <c:pt idx="24">
                  <c:v>7.4</c:v>
                </c:pt>
                <c:pt idx="25">
                  <c:v>8.3000000000000007</c:v>
                </c:pt>
                <c:pt idx="26">
                  <c:v>7.4</c:v>
                </c:pt>
                <c:pt idx="27">
                  <c:v>7.6</c:v>
                </c:pt>
                <c:pt idx="32">
                  <c:v>3.4</c:v>
                </c:pt>
                <c:pt idx="33">
                  <c:v>4.3</c:v>
                </c:pt>
                <c:pt idx="34">
                  <c:v>5.3</c:v>
                </c:pt>
                <c:pt idx="35">
                  <c:v>6.1</c:v>
                </c:pt>
              </c:numCache>
            </c:numRef>
          </c:val>
          <c:smooth val="0"/>
          <c:extLst>
            <c:ext xmlns:c16="http://schemas.microsoft.com/office/drawing/2014/chart" uri="{C3380CC4-5D6E-409C-BE32-E72D297353CC}">
              <c16:uniqueId val="{00000001-889E-40D4-8432-5C1094A99FE9}"/>
            </c:ext>
          </c:extLst>
        </c:ser>
        <c:ser>
          <c:idx val="2"/>
          <c:order val="2"/>
          <c:tx>
            <c:strRef>
              <c:f>Sheet1!$F$60</c:f>
              <c:strCache>
                <c:ptCount val="1"/>
                <c:pt idx="0">
                  <c:v>U.S.</c:v>
                </c:pt>
              </c:strCache>
            </c:strRef>
          </c:tx>
          <c:spPr>
            <a:ln w="28575" cap="rnd">
              <a:solidFill>
                <a:srgbClr val="C00000"/>
              </a:solidFill>
              <a:round/>
            </a:ln>
            <a:effectLst/>
          </c:spPr>
          <c:marker>
            <c:symbol val="diamond"/>
            <c:size val="8"/>
            <c:spPr>
              <a:solidFill>
                <a:srgbClr val="C00000"/>
              </a:solidFill>
              <a:ln w="9525">
                <a:noFill/>
              </a:ln>
              <a:effectLst/>
            </c:spPr>
          </c:marker>
          <c:cat>
            <c:multiLvlStrRef>
              <c:f>Sheet1!$B$61:$C$96</c:f>
              <c:multiLvlStrCache>
                <c:ptCount val="36"/>
                <c:lvl>
                  <c:pt idx="0">
                    <c:v>2016</c:v>
                  </c:pt>
                  <c:pt idx="1">
                    <c:v>2017</c:v>
                  </c:pt>
                  <c:pt idx="2">
                    <c:v>2018</c:v>
                  </c:pt>
                  <c:pt idx="3">
                    <c:v>2019</c:v>
                  </c:pt>
                  <c:pt idx="4">
                    <c:v>2016</c:v>
                  </c:pt>
                  <c:pt idx="5">
                    <c:v>2017</c:v>
                  </c:pt>
                  <c:pt idx="6">
                    <c:v>2018</c:v>
                  </c:pt>
                  <c:pt idx="7">
                    <c:v>2019</c:v>
                  </c:pt>
                  <c:pt idx="8">
                    <c:v>2016</c:v>
                  </c:pt>
                  <c:pt idx="9">
                    <c:v>2017</c:v>
                  </c:pt>
                  <c:pt idx="10">
                    <c:v>2018</c:v>
                  </c:pt>
                  <c:pt idx="11">
                    <c:v>2019</c:v>
                  </c:pt>
                  <c:pt idx="12">
                    <c:v>2016</c:v>
                  </c:pt>
                  <c:pt idx="13">
                    <c:v>2017</c:v>
                  </c:pt>
                  <c:pt idx="14">
                    <c:v>2018</c:v>
                  </c:pt>
                  <c:pt idx="15">
                    <c:v>2019</c:v>
                  </c:pt>
                  <c:pt idx="16">
                    <c:v>2016</c:v>
                  </c:pt>
                  <c:pt idx="17">
                    <c:v>2017</c:v>
                  </c:pt>
                  <c:pt idx="18">
                    <c:v>2018</c:v>
                  </c:pt>
                  <c:pt idx="19">
                    <c:v>2019</c:v>
                  </c:pt>
                  <c:pt idx="20">
                    <c:v>2016</c:v>
                  </c:pt>
                  <c:pt idx="21">
                    <c:v>2017</c:v>
                  </c:pt>
                  <c:pt idx="22">
                    <c:v>2018</c:v>
                  </c:pt>
                  <c:pt idx="23">
                    <c:v>2019</c:v>
                  </c:pt>
                  <c:pt idx="24">
                    <c:v>2016</c:v>
                  </c:pt>
                  <c:pt idx="25">
                    <c:v>2017</c:v>
                  </c:pt>
                  <c:pt idx="26">
                    <c:v>2018</c:v>
                  </c:pt>
                  <c:pt idx="27">
                    <c:v>2019</c:v>
                  </c:pt>
                  <c:pt idx="28">
                    <c:v>2016</c:v>
                  </c:pt>
                  <c:pt idx="29">
                    <c:v>2017</c:v>
                  </c:pt>
                  <c:pt idx="30">
                    <c:v>2018</c:v>
                  </c:pt>
                  <c:pt idx="31">
                    <c:v>2019</c:v>
                  </c:pt>
                  <c:pt idx="32">
                    <c:v>2016</c:v>
                  </c:pt>
                  <c:pt idx="33">
                    <c:v>2017</c:v>
                  </c:pt>
                  <c:pt idx="34">
                    <c:v>2018</c:v>
                  </c:pt>
                  <c:pt idx="35">
                    <c:v>2019</c:v>
                  </c:pt>
                </c:lvl>
                <c:lvl>
                  <c:pt idx="0">
                    <c:v>1</c:v>
                  </c:pt>
                  <c:pt idx="4">
                    <c:v>2</c:v>
                  </c:pt>
                  <c:pt idx="8">
                    <c:v>3</c:v>
                  </c:pt>
                  <c:pt idx="12">
                    <c:v>4</c:v>
                  </c:pt>
                  <c:pt idx="16">
                    <c:v>5</c:v>
                  </c:pt>
                  <c:pt idx="20">
                    <c:v>6</c:v>
                  </c:pt>
                  <c:pt idx="24">
                    <c:v>7</c:v>
                  </c:pt>
                  <c:pt idx="28">
                    <c:v>8</c:v>
                  </c:pt>
                  <c:pt idx="32">
                    <c:v>9</c:v>
                  </c:pt>
                </c:lvl>
              </c:multiLvlStrCache>
            </c:multiLvlStrRef>
          </c:cat>
          <c:val>
            <c:numRef>
              <c:f>Sheet1!$F$61:$F$96</c:f>
              <c:numCache>
                <c:formatCode>General</c:formatCode>
                <c:ptCount val="36"/>
                <c:pt idx="4">
                  <c:v>25</c:v>
                </c:pt>
                <c:pt idx="5">
                  <c:v>23.1</c:v>
                </c:pt>
                <c:pt idx="6">
                  <c:v>23.7</c:v>
                </c:pt>
                <c:pt idx="7">
                  <c:v>23.1</c:v>
                </c:pt>
                <c:pt idx="12">
                  <c:v>8.1999999999999993</c:v>
                </c:pt>
                <c:pt idx="13">
                  <c:v>7.2</c:v>
                </c:pt>
                <c:pt idx="14">
                  <c:v>7.7</c:v>
                </c:pt>
                <c:pt idx="15">
                  <c:v>7.4</c:v>
                </c:pt>
                <c:pt idx="20">
                  <c:v>3.9</c:v>
                </c:pt>
                <c:pt idx="21">
                  <c:v>3.8</c:v>
                </c:pt>
                <c:pt idx="22">
                  <c:v>4.2</c:v>
                </c:pt>
                <c:pt idx="23">
                  <c:v>4.0999999999999996</c:v>
                </c:pt>
                <c:pt idx="28">
                  <c:v>9</c:v>
                </c:pt>
                <c:pt idx="29">
                  <c:v>7.9</c:v>
                </c:pt>
                <c:pt idx="30">
                  <c:v>8.1999999999999993</c:v>
                </c:pt>
                <c:pt idx="31">
                  <c:v>8.8000000000000007</c:v>
                </c:pt>
              </c:numCache>
            </c:numRef>
          </c:val>
          <c:smooth val="0"/>
          <c:extLst>
            <c:ext xmlns:c16="http://schemas.microsoft.com/office/drawing/2014/chart" uri="{C3380CC4-5D6E-409C-BE32-E72D297353CC}">
              <c16:uniqueId val="{00000002-889E-40D4-8432-5C1094A99FE9}"/>
            </c:ext>
          </c:extLst>
        </c:ser>
        <c:ser>
          <c:idx val="3"/>
          <c:order val="3"/>
          <c:tx>
            <c:strRef>
              <c:f>Sheet1!$G$60</c:f>
              <c:strCache>
                <c:ptCount val="1"/>
                <c:pt idx="0">
                  <c:v>Delaware</c:v>
                </c:pt>
              </c:strCache>
            </c:strRef>
          </c:tx>
          <c:spPr>
            <a:ln w="28575" cap="rnd">
              <a:solidFill>
                <a:schemeClr val="accent6"/>
              </a:solidFill>
              <a:round/>
            </a:ln>
            <a:effectLst/>
          </c:spPr>
          <c:marker>
            <c:symbol val="diamond"/>
            <c:size val="8"/>
            <c:spPr>
              <a:solidFill>
                <a:schemeClr val="accent6"/>
              </a:solidFill>
              <a:ln w="9525">
                <a:noFill/>
              </a:ln>
              <a:effectLst/>
            </c:spPr>
          </c:marker>
          <c:cat>
            <c:multiLvlStrRef>
              <c:f>Sheet1!$B$61:$C$96</c:f>
              <c:multiLvlStrCache>
                <c:ptCount val="36"/>
                <c:lvl>
                  <c:pt idx="0">
                    <c:v>2016</c:v>
                  </c:pt>
                  <c:pt idx="1">
                    <c:v>2017</c:v>
                  </c:pt>
                  <c:pt idx="2">
                    <c:v>2018</c:v>
                  </c:pt>
                  <c:pt idx="3">
                    <c:v>2019</c:v>
                  </c:pt>
                  <c:pt idx="4">
                    <c:v>2016</c:v>
                  </c:pt>
                  <c:pt idx="5">
                    <c:v>2017</c:v>
                  </c:pt>
                  <c:pt idx="6">
                    <c:v>2018</c:v>
                  </c:pt>
                  <c:pt idx="7">
                    <c:v>2019</c:v>
                  </c:pt>
                  <c:pt idx="8">
                    <c:v>2016</c:v>
                  </c:pt>
                  <c:pt idx="9">
                    <c:v>2017</c:v>
                  </c:pt>
                  <c:pt idx="10">
                    <c:v>2018</c:v>
                  </c:pt>
                  <c:pt idx="11">
                    <c:v>2019</c:v>
                  </c:pt>
                  <c:pt idx="12">
                    <c:v>2016</c:v>
                  </c:pt>
                  <c:pt idx="13">
                    <c:v>2017</c:v>
                  </c:pt>
                  <c:pt idx="14">
                    <c:v>2018</c:v>
                  </c:pt>
                  <c:pt idx="15">
                    <c:v>2019</c:v>
                  </c:pt>
                  <c:pt idx="16">
                    <c:v>2016</c:v>
                  </c:pt>
                  <c:pt idx="17">
                    <c:v>2017</c:v>
                  </c:pt>
                  <c:pt idx="18">
                    <c:v>2018</c:v>
                  </c:pt>
                  <c:pt idx="19">
                    <c:v>2019</c:v>
                  </c:pt>
                  <c:pt idx="20">
                    <c:v>2016</c:v>
                  </c:pt>
                  <c:pt idx="21">
                    <c:v>2017</c:v>
                  </c:pt>
                  <c:pt idx="22">
                    <c:v>2018</c:v>
                  </c:pt>
                  <c:pt idx="23">
                    <c:v>2019</c:v>
                  </c:pt>
                  <c:pt idx="24">
                    <c:v>2016</c:v>
                  </c:pt>
                  <c:pt idx="25">
                    <c:v>2017</c:v>
                  </c:pt>
                  <c:pt idx="26">
                    <c:v>2018</c:v>
                  </c:pt>
                  <c:pt idx="27">
                    <c:v>2019</c:v>
                  </c:pt>
                  <c:pt idx="28">
                    <c:v>2016</c:v>
                  </c:pt>
                  <c:pt idx="29">
                    <c:v>2017</c:v>
                  </c:pt>
                  <c:pt idx="30">
                    <c:v>2018</c:v>
                  </c:pt>
                  <c:pt idx="31">
                    <c:v>2019</c:v>
                  </c:pt>
                  <c:pt idx="32">
                    <c:v>2016</c:v>
                  </c:pt>
                  <c:pt idx="33">
                    <c:v>2017</c:v>
                  </c:pt>
                  <c:pt idx="34">
                    <c:v>2018</c:v>
                  </c:pt>
                  <c:pt idx="35">
                    <c:v>2019</c:v>
                  </c:pt>
                </c:lvl>
                <c:lvl>
                  <c:pt idx="0">
                    <c:v>1</c:v>
                  </c:pt>
                  <c:pt idx="4">
                    <c:v>2</c:v>
                  </c:pt>
                  <c:pt idx="8">
                    <c:v>3</c:v>
                  </c:pt>
                  <c:pt idx="12">
                    <c:v>4</c:v>
                  </c:pt>
                  <c:pt idx="16">
                    <c:v>5</c:v>
                  </c:pt>
                  <c:pt idx="20">
                    <c:v>6</c:v>
                  </c:pt>
                  <c:pt idx="24">
                    <c:v>7</c:v>
                  </c:pt>
                  <c:pt idx="28">
                    <c:v>8</c:v>
                  </c:pt>
                  <c:pt idx="32">
                    <c:v>9</c:v>
                  </c:pt>
                </c:lvl>
              </c:multiLvlStrCache>
            </c:multiLvlStrRef>
          </c:cat>
          <c:val>
            <c:numRef>
              <c:f>Sheet1!$G$61:$G$96</c:f>
              <c:numCache>
                <c:formatCode>General</c:formatCode>
                <c:ptCount val="36"/>
                <c:pt idx="4">
                  <c:v>24.9</c:v>
                </c:pt>
                <c:pt idx="5">
                  <c:v>24</c:v>
                </c:pt>
                <c:pt idx="6">
                  <c:v>23.9</c:v>
                </c:pt>
                <c:pt idx="7">
                  <c:v>25.7</c:v>
                </c:pt>
                <c:pt idx="12">
                  <c:v>10.4</c:v>
                </c:pt>
                <c:pt idx="13">
                  <c:v>7.8</c:v>
                </c:pt>
                <c:pt idx="14">
                  <c:v>9.1</c:v>
                </c:pt>
                <c:pt idx="15">
                  <c:v>7.2</c:v>
                </c:pt>
                <c:pt idx="20">
                  <c:v>5.7</c:v>
                </c:pt>
                <c:pt idx="21">
                  <c:v>6.2</c:v>
                </c:pt>
                <c:pt idx="22">
                  <c:v>4.8</c:v>
                </c:pt>
                <c:pt idx="23">
                  <c:v>6</c:v>
                </c:pt>
                <c:pt idx="28">
                  <c:v>7.9</c:v>
                </c:pt>
                <c:pt idx="29">
                  <c:v>8.3000000000000007</c:v>
                </c:pt>
                <c:pt idx="30">
                  <c:v>8</c:v>
                </c:pt>
                <c:pt idx="31">
                  <c:v>9.3000000000000007</c:v>
                </c:pt>
              </c:numCache>
            </c:numRef>
          </c:val>
          <c:smooth val="0"/>
          <c:extLst>
            <c:ext xmlns:c16="http://schemas.microsoft.com/office/drawing/2014/chart" uri="{C3380CC4-5D6E-409C-BE32-E72D297353CC}">
              <c16:uniqueId val="{00000003-889E-40D4-8432-5C1094A99FE9}"/>
            </c:ext>
          </c:extLst>
        </c:ser>
        <c:dLbls>
          <c:showLegendKey val="0"/>
          <c:showVal val="0"/>
          <c:showCatName val="0"/>
          <c:showSerName val="0"/>
          <c:showPercent val="0"/>
          <c:showBubbleSize val="0"/>
        </c:dLbls>
        <c:marker val="1"/>
        <c:smooth val="0"/>
        <c:axId val="1556716655"/>
        <c:axId val="1433807423"/>
      </c:lineChart>
      <c:catAx>
        <c:axId val="1556716655"/>
        <c:scaling>
          <c:orientation val="minMax"/>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r>
                  <a:rPr lang="en-US"/>
                  <a:t>Adverse Childhood Experience Types</a:t>
                </a:r>
              </a:p>
            </c:rich>
          </c:tx>
          <c:layout>
            <c:manualLayout>
              <c:xMode val="edge"/>
              <c:yMode val="edge"/>
              <c:x val="0.35944347464370785"/>
              <c:y val="0.9377588364168262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endParaRPr lang="en-US"/>
            </a:p>
          </c:txPr>
        </c:title>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endParaRPr lang="en-US"/>
          </a:p>
        </c:txPr>
        <c:crossAx val="1433807423"/>
        <c:crosses val="autoZero"/>
        <c:auto val="1"/>
        <c:lblAlgn val="ctr"/>
        <c:lblOffset val="100"/>
        <c:noMultiLvlLbl val="0"/>
      </c:catAx>
      <c:valAx>
        <c:axId val="1433807423"/>
        <c:scaling>
          <c:orientation val="minMax"/>
        </c:scaling>
        <c:delete val="0"/>
        <c:axPos val="l"/>
        <c:majorGridlines>
          <c:spPr>
            <a:ln w="19050" cap="flat" cmpd="sng" algn="ctr">
              <a:solidFill>
                <a:schemeClr val="bg1">
                  <a:lumMod val="65000"/>
                </a:schemeClr>
              </a:solidFill>
              <a:prstDash val="sysDot"/>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r>
                  <a:rPr lang="en-US"/>
                  <a:t>Percent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endParaRPr lang="en-US"/>
          </a:p>
        </c:txPr>
        <c:crossAx val="1556716655"/>
        <c:crosses val="autoZero"/>
        <c:crossBetween val="between"/>
      </c:valAx>
      <c:spPr>
        <a:noFill/>
        <a:ln w="19050">
          <a:solidFill>
            <a:schemeClr val="tx1"/>
          </a:solidFill>
        </a:ln>
        <a:effectLst/>
      </c:spPr>
    </c:plotArea>
    <c:legend>
      <c:legendPos val="t"/>
      <c:legendEntry>
        <c:idx val="2"/>
        <c:delete val="1"/>
      </c:legendEntry>
      <c:legendEntry>
        <c:idx val="3"/>
        <c:delete val="1"/>
      </c:legendEntry>
      <c:layout>
        <c:manualLayout>
          <c:xMode val="edge"/>
          <c:yMode val="edge"/>
          <c:x val="0.39672660912129815"/>
          <c:y val="0.18977766930235926"/>
          <c:w val="0.20066373919656005"/>
          <c:h val="5.2892721549764779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b="1">
          <a:solidFill>
            <a:sysClr val="windowText" lastClr="000000"/>
          </a:solidFill>
          <a:latin typeface="+mj-lt"/>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Arial" panose="020B0604020202020204" pitchFamily="34" charset="0"/>
              </a:defRPr>
            </a:pPr>
            <a:r>
              <a:rPr lang="en-US" sz="2400" dirty="0">
                <a:solidFill>
                  <a:schemeClr val="bg1"/>
                </a:solidFill>
              </a:rPr>
              <a:t>Adverse childhood experiences among children 0 to 17 years in Delaware, by race and ethnicity, 2016-2018</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Arial" panose="020B0604020202020204" pitchFamily="34" charset="0"/>
            </a:defRPr>
          </a:pPr>
          <a:endParaRPr lang="en-US"/>
        </a:p>
      </c:txPr>
    </c:title>
    <c:autoTitleDeleted val="0"/>
    <c:plotArea>
      <c:layout>
        <c:manualLayout>
          <c:layoutTarget val="inner"/>
          <c:xMode val="edge"/>
          <c:yMode val="edge"/>
          <c:x val="6.6426886738268409E-2"/>
          <c:y val="0.24985629670568335"/>
          <c:w val="0.92122890040897609"/>
          <c:h val="0.63763293927954834"/>
        </c:manualLayout>
      </c:layout>
      <c:barChart>
        <c:barDir val="col"/>
        <c:grouping val="clustered"/>
        <c:varyColors val="0"/>
        <c:ser>
          <c:idx val="0"/>
          <c:order val="0"/>
          <c:tx>
            <c:strRef>
              <c:f>Sheet2!$A$97</c:f>
              <c:strCache>
                <c:ptCount val="1"/>
                <c:pt idx="0">
                  <c:v>White (non-Hispanic)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Sheet2!$H$97:$J$97</c:f>
                <c:numCache>
                  <c:formatCode>General</c:formatCode>
                  <c:ptCount val="3"/>
                  <c:pt idx="0">
                    <c:v>3.1360000000000001</c:v>
                  </c:pt>
                  <c:pt idx="1">
                    <c:v>2.7439999999999998</c:v>
                  </c:pt>
                  <c:pt idx="2">
                    <c:v>2.548</c:v>
                  </c:pt>
                </c:numCache>
              </c:numRef>
            </c:plus>
            <c:minus>
              <c:numRef>
                <c:f>Sheet2!$H$97:$J$97</c:f>
                <c:numCache>
                  <c:formatCode>General</c:formatCode>
                  <c:ptCount val="3"/>
                  <c:pt idx="0">
                    <c:v>3.1360000000000001</c:v>
                  </c:pt>
                  <c:pt idx="1">
                    <c:v>2.7439999999999998</c:v>
                  </c:pt>
                  <c:pt idx="2">
                    <c:v>2.548</c:v>
                  </c:pt>
                </c:numCache>
              </c:numRef>
            </c:minus>
            <c:spPr>
              <a:noFill/>
              <a:ln w="19050" cap="flat" cmpd="sng" algn="ctr">
                <a:solidFill>
                  <a:schemeClr val="tx1"/>
                </a:solidFill>
                <a:round/>
              </a:ln>
              <a:effectLst/>
            </c:spPr>
          </c:errBars>
          <c:cat>
            <c:strRef>
              <c:f>Sheet2!$B$96:$D$96</c:f>
              <c:strCache>
                <c:ptCount val="3"/>
                <c:pt idx="0">
                  <c:v>Unexposed</c:v>
                </c:pt>
                <c:pt idx="1">
                  <c:v>One </c:v>
                </c:pt>
                <c:pt idx="2">
                  <c:v>Two or more </c:v>
                </c:pt>
              </c:strCache>
            </c:strRef>
          </c:cat>
          <c:val>
            <c:numRef>
              <c:f>Sheet2!$B$97:$D$97</c:f>
              <c:numCache>
                <c:formatCode>General</c:formatCode>
                <c:ptCount val="3"/>
                <c:pt idx="0">
                  <c:v>62.5</c:v>
                </c:pt>
                <c:pt idx="1">
                  <c:v>21.5</c:v>
                </c:pt>
                <c:pt idx="2">
                  <c:v>16</c:v>
                </c:pt>
              </c:numCache>
            </c:numRef>
          </c:val>
          <c:extLst>
            <c:ext xmlns:c16="http://schemas.microsoft.com/office/drawing/2014/chart" uri="{C3380CC4-5D6E-409C-BE32-E72D297353CC}">
              <c16:uniqueId val="{00000000-DF2A-4E33-A468-C63BB5F7CE43}"/>
            </c:ext>
          </c:extLst>
        </c:ser>
        <c:ser>
          <c:idx val="1"/>
          <c:order val="1"/>
          <c:tx>
            <c:strRef>
              <c:f>Sheet2!$A$98</c:f>
              <c:strCache>
                <c:ptCount val="1"/>
                <c:pt idx="0">
                  <c:v>Black (non-Hispanic)</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Sheet2!$H$98:$J$98</c:f>
                <c:numCache>
                  <c:formatCode>General</c:formatCode>
                  <c:ptCount val="3"/>
                  <c:pt idx="0">
                    <c:v>6.6639999999999997</c:v>
                  </c:pt>
                  <c:pt idx="1">
                    <c:v>5.4879999999999995</c:v>
                  </c:pt>
                  <c:pt idx="2">
                    <c:v>6.468</c:v>
                  </c:pt>
                </c:numCache>
              </c:numRef>
            </c:plus>
            <c:minus>
              <c:numRef>
                <c:f>Sheet2!$H$98:$J$98</c:f>
                <c:numCache>
                  <c:formatCode>General</c:formatCode>
                  <c:ptCount val="3"/>
                  <c:pt idx="0">
                    <c:v>6.6639999999999997</c:v>
                  </c:pt>
                  <c:pt idx="1">
                    <c:v>5.4879999999999995</c:v>
                  </c:pt>
                  <c:pt idx="2">
                    <c:v>6.468</c:v>
                  </c:pt>
                </c:numCache>
              </c:numRef>
            </c:minus>
            <c:spPr>
              <a:noFill/>
              <a:ln w="19050" cap="flat" cmpd="sng" algn="ctr">
                <a:solidFill>
                  <a:schemeClr val="tx1"/>
                </a:solidFill>
                <a:round/>
              </a:ln>
              <a:effectLst/>
            </c:spPr>
          </c:errBars>
          <c:cat>
            <c:strRef>
              <c:f>Sheet2!$B$96:$D$96</c:f>
              <c:strCache>
                <c:ptCount val="3"/>
                <c:pt idx="0">
                  <c:v>Unexposed</c:v>
                </c:pt>
                <c:pt idx="1">
                  <c:v>One </c:v>
                </c:pt>
                <c:pt idx="2">
                  <c:v>Two or more </c:v>
                </c:pt>
              </c:strCache>
            </c:strRef>
          </c:cat>
          <c:val>
            <c:numRef>
              <c:f>Sheet2!$B$98:$D$98</c:f>
              <c:numCache>
                <c:formatCode>General</c:formatCode>
                <c:ptCount val="3"/>
                <c:pt idx="0" formatCode="0.0">
                  <c:v>42.8</c:v>
                </c:pt>
                <c:pt idx="1">
                  <c:v>25.9</c:v>
                </c:pt>
                <c:pt idx="2">
                  <c:v>31.3</c:v>
                </c:pt>
              </c:numCache>
            </c:numRef>
          </c:val>
          <c:extLst>
            <c:ext xmlns:c16="http://schemas.microsoft.com/office/drawing/2014/chart" uri="{C3380CC4-5D6E-409C-BE32-E72D297353CC}">
              <c16:uniqueId val="{00000001-DF2A-4E33-A468-C63BB5F7CE43}"/>
            </c:ext>
          </c:extLst>
        </c:ser>
        <c:ser>
          <c:idx val="2"/>
          <c:order val="2"/>
          <c:tx>
            <c:strRef>
              <c:f>Sheet2!$A$99</c:f>
              <c:strCache>
                <c:ptCount val="1"/>
                <c:pt idx="0">
                  <c:v>Hispanic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Sheet2!$H$99:$J$99</c:f>
                <c:numCache>
                  <c:formatCode>General</c:formatCode>
                  <c:ptCount val="3"/>
                  <c:pt idx="0">
                    <c:v>8.6240000000000006</c:v>
                  </c:pt>
                  <c:pt idx="1">
                    <c:v>7.6440000000000001</c:v>
                  </c:pt>
                  <c:pt idx="2">
                    <c:v>6.8599999999999994</c:v>
                  </c:pt>
                </c:numCache>
              </c:numRef>
            </c:plus>
            <c:minus>
              <c:numRef>
                <c:f>Sheet2!$H$99:$J$99</c:f>
                <c:numCache>
                  <c:formatCode>General</c:formatCode>
                  <c:ptCount val="3"/>
                  <c:pt idx="0">
                    <c:v>8.6240000000000006</c:v>
                  </c:pt>
                  <c:pt idx="1">
                    <c:v>7.6440000000000001</c:v>
                  </c:pt>
                  <c:pt idx="2">
                    <c:v>6.8599999999999994</c:v>
                  </c:pt>
                </c:numCache>
              </c:numRef>
            </c:minus>
            <c:spPr>
              <a:noFill/>
              <a:ln w="19050" cap="flat" cmpd="sng" algn="ctr">
                <a:solidFill>
                  <a:schemeClr val="tx1"/>
                </a:solidFill>
                <a:round/>
              </a:ln>
              <a:effectLst/>
            </c:spPr>
          </c:errBars>
          <c:cat>
            <c:strRef>
              <c:f>Sheet2!$B$96:$D$96</c:f>
              <c:strCache>
                <c:ptCount val="3"/>
                <c:pt idx="0">
                  <c:v>Unexposed</c:v>
                </c:pt>
                <c:pt idx="1">
                  <c:v>One </c:v>
                </c:pt>
                <c:pt idx="2">
                  <c:v>Two or more </c:v>
                </c:pt>
              </c:strCache>
            </c:strRef>
          </c:cat>
          <c:val>
            <c:numRef>
              <c:f>Sheet2!$B$99:$D$99</c:f>
              <c:numCache>
                <c:formatCode>General</c:formatCode>
                <c:ptCount val="3"/>
                <c:pt idx="0">
                  <c:v>53.7</c:v>
                </c:pt>
                <c:pt idx="1">
                  <c:v>23.9</c:v>
                </c:pt>
                <c:pt idx="2">
                  <c:v>22.5</c:v>
                </c:pt>
              </c:numCache>
            </c:numRef>
          </c:val>
          <c:extLst>
            <c:ext xmlns:c16="http://schemas.microsoft.com/office/drawing/2014/chart" uri="{C3380CC4-5D6E-409C-BE32-E72D297353CC}">
              <c16:uniqueId val="{00000002-DF2A-4E33-A468-C63BB5F7CE43}"/>
            </c:ext>
          </c:extLst>
        </c:ser>
        <c:ser>
          <c:idx val="3"/>
          <c:order val="3"/>
          <c:tx>
            <c:strRef>
              <c:f>Sheet2!$A$100</c:f>
              <c:strCache>
                <c:ptCount val="1"/>
                <c:pt idx="0">
                  <c:v>Other races (non-Hispanic)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Sheet2!$H$100:$J$100</c:f>
                <c:numCache>
                  <c:formatCode>General</c:formatCode>
                  <c:ptCount val="3"/>
                  <c:pt idx="0">
                    <c:v>7.056</c:v>
                  </c:pt>
                  <c:pt idx="1">
                    <c:v>6.468</c:v>
                  </c:pt>
                  <c:pt idx="2">
                    <c:v>5.88</c:v>
                  </c:pt>
                </c:numCache>
              </c:numRef>
            </c:plus>
            <c:minus>
              <c:numRef>
                <c:f>Sheet2!$H$100:$J$100</c:f>
                <c:numCache>
                  <c:formatCode>General</c:formatCode>
                  <c:ptCount val="3"/>
                  <c:pt idx="0">
                    <c:v>7.056</c:v>
                  </c:pt>
                  <c:pt idx="1">
                    <c:v>6.468</c:v>
                  </c:pt>
                  <c:pt idx="2">
                    <c:v>5.88</c:v>
                  </c:pt>
                </c:numCache>
              </c:numRef>
            </c:minus>
            <c:spPr>
              <a:noFill/>
              <a:ln w="19050" cap="flat" cmpd="sng" algn="ctr">
                <a:solidFill>
                  <a:sysClr val="windowText" lastClr="000000"/>
                </a:solidFill>
                <a:round/>
              </a:ln>
              <a:effectLst/>
            </c:spPr>
          </c:errBars>
          <c:cat>
            <c:strRef>
              <c:f>Sheet2!$B$96:$D$96</c:f>
              <c:strCache>
                <c:ptCount val="3"/>
                <c:pt idx="0">
                  <c:v>Unexposed</c:v>
                </c:pt>
                <c:pt idx="1">
                  <c:v>One </c:v>
                </c:pt>
                <c:pt idx="2">
                  <c:v>Two or more </c:v>
                </c:pt>
              </c:strCache>
            </c:strRef>
          </c:cat>
          <c:val>
            <c:numRef>
              <c:f>Sheet2!$B$100:$D$100</c:f>
              <c:numCache>
                <c:formatCode>General</c:formatCode>
                <c:ptCount val="3"/>
                <c:pt idx="0">
                  <c:v>54.7</c:v>
                </c:pt>
                <c:pt idx="1">
                  <c:v>23.4</c:v>
                </c:pt>
                <c:pt idx="2">
                  <c:v>21.9</c:v>
                </c:pt>
              </c:numCache>
            </c:numRef>
          </c:val>
          <c:extLst>
            <c:ext xmlns:c16="http://schemas.microsoft.com/office/drawing/2014/chart" uri="{C3380CC4-5D6E-409C-BE32-E72D297353CC}">
              <c16:uniqueId val="{00000003-DF2A-4E33-A468-C63BB5F7CE43}"/>
            </c:ext>
          </c:extLst>
        </c:ser>
        <c:dLbls>
          <c:showLegendKey val="0"/>
          <c:showVal val="0"/>
          <c:showCatName val="0"/>
          <c:showSerName val="0"/>
          <c:showPercent val="0"/>
          <c:showBubbleSize val="0"/>
        </c:dLbls>
        <c:gapWidth val="219"/>
        <c:overlap val="-27"/>
        <c:axId val="1115278399"/>
        <c:axId val="1110028879"/>
      </c:barChart>
      <c:catAx>
        <c:axId val="1115278399"/>
        <c:scaling>
          <c:orientation val="minMax"/>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Arial" panose="020B0604020202020204" pitchFamily="34" charset="0"/>
                  </a:defRPr>
                </a:pPr>
                <a:r>
                  <a:rPr lang="en-US"/>
                  <a:t>Adverse Childhood Experiences</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Arial" panose="020B0604020202020204" pitchFamily="34" charset="0"/>
                </a:defRPr>
              </a:pPr>
              <a:endParaRPr lang="en-US"/>
            </a:p>
          </c:txPr>
        </c:title>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Arial" panose="020B0604020202020204" pitchFamily="34" charset="0"/>
              </a:defRPr>
            </a:pPr>
            <a:endParaRPr lang="en-US"/>
          </a:p>
        </c:txPr>
        <c:crossAx val="1110028879"/>
        <c:crosses val="autoZero"/>
        <c:auto val="1"/>
        <c:lblAlgn val="ctr"/>
        <c:lblOffset val="100"/>
        <c:noMultiLvlLbl val="0"/>
      </c:catAx>
      <c:valAx>
        <c:axId val="1110028879"/>
        <c:scaling>
          <c:orientation val="minMax"/>
          <c:max val="100"/>
        </c:scaling>
        <c:delete val="0"/>
        <c:axPos val="l"/>
        <c:majorGridlines>
          <c:spPr>
            <a:ln w="19050"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Arial" panose="020B0604020202020204" pitchFamily="34" charset="0"/>
                  </a:defRPr>
                </a:pPr>
                <a:r>
                  <a:rPr lang="en-US"/>
                  <a:t>Percent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Arial" panose="020B0604020202020204" pitchFamily="34" charset="0"/>
              </a:defRPr>
            </a:pPr>
            <a:endParaRPr lang="en-US"/>
          </a:p>
        </c:txPr>
        <c:crossAx val="1115278399"/>
        <c:crosses val="autoZero"/>
        <c:crossBetween val="between"/>
      </c:valAx>
      <c:spPr>
        <a:noFill/>
        <a:ln w="19050">
          <a:solidFill>
            <a:schemeClr val="tx1"/>
          </a:solidFill>
        </a:ln>
        <a:effectLst/>
      </c:spPr>
    </c:plotArea>
    <c:legend>
      <c:legendPos val="t"/>
      <c:layout>
        <c:manualLayout>
          <c:xMode val="edge"/>
          <c:yMode val="edge"/>
          <c:x val="0.10925865446842833"/>
          <c:y val="0.20088765622081886"/>
          <c:w val="0.78148269106314339"/>
          <c:h val="5.43799293694716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extLst/>
  </c:chart>
  <c:spPr>
    <a:noFill/>
    <a:ln w="9525" cap="flat" cmpd="sng" algn="ctr">
      <a:noFill/>
      <a:round/>
    </a:ln>
    <a:effectLst/>
  </c:spPr>
  <c:txPr>
    <a:bodyPr/>
    <a:lstStyle/>
    <a:p>
      <a:pPr>
        <a:defRPr sz="1600" b="1">
          <a:solidFill>
            <a:sysClr val="windowText" lastClr="000000"/>
          </a:solidFill>
          <a:latin typeface="+mn-lt"/>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bg1"/>
                </a:solidFill>
                <a:latin typeface="+mn-lt"/>
                <a:ea typeface="+mn-ea"/>
                <a:cs typeface="+mn-cs"/>
              </a:defRPr>
            </a:pPr>
            <a:r>
              <a:rPr lang="en-US" dirty="0">
                <a:solidFill>
                  <a:schemeClr val="bg1"/>
                </a:solidFill>
              </a:rPr>
              <a:t>Percent overweight or </a:t>
            </a:r>
            <a:r>
              <a:rPr lang="en-US">
                <a:solidFill>
                  <a:schemeClr val="bg1"/>
                </a:solidFill>
              </a:rPr>
              <a:t>obese children* </a:t>
            </a:r>
            <a:r>
              <a:rPr lang="en-US" dirty="0">
                <a:solidFill>
                  <a:schemeClr val="bg1"/>
                </a:solidFill>
              </a:rPr>
              <a:t>with and without adverse childhood experiences in Delaware, 2016-2019</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9.7766012248206288E-2"/>
          <c:y val="0.26265023687989125"/>
          <c:w val="0.88978129705693088"/>
          <c:h val="0.66099192810628016"/>
        </c:manualLayout>
      </c:layout>
      <c:barChart>
        <c:barDir val="col"/>
        <c:grouping val="clustered"/>
        <c:varyColors val="0"/>
        <c:ser>
          <c:idx val="0"/>
          <c:order val="0"/>
          <c:tx>
            <c:strRef>
              <c:f>Sheet5!$B$59</c:f>
              <c:strCache>
                <c:ptCount val="1"/>
                <c:pt idx="0">
                  <c:v>Unexposed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Sheet5!$F$60:$F$63</c:f>
                <c:numCache>
                  <c:formatCode>General</c:formatCode>
                  <c:ptCount val="4"/>
                  <c:pt idx="0">
                    <c:v>2.1050400000000002</c:v>
                  </c:pt>
                  <c:pt idx="1">
                    <c:v>4.9625239999999993</c:v>
                  </c:pt>
                  <c:pt idx="2">
                    <c:v>7.5793200000000001</c:v>
                  </c:pt>
                  <c:pt idx="3">
                    <c:v>4.9393959999999995</c:v>
                  </c:pt>
                </c:numCache>
              </c:numRef>
            </c:plus>
            <c:minus>
              <c:numRef>
                <c:f>Sheet5!$E$60:$E$63</c:f>
                <c:numCache>
                  <c:formatCode>General</c:formatCode>
                  <c:ptCount val="4"/>
                  <c:pt idx="0">
                    <c:v>1.8599000000000001</c:v>
                  </c:pt>
                  <c:pt idx="1">
                    <c:v>3.9613999999999998</c:v>
                  </c:pt>
                  <c:pt idx="2">
                    <c:v>4.1947000000000001</c:v>
                  </c:pt>
                  <c:pt idx="3">
                    <c:v>3.3538999999999999</c:v>
                  </c:pt>
                </c:numCache>
              </c:numRef>
            </c:minus>
            <c:spPr>
              <a:noFill/>
              <a:ln w="19050" cap="flat" cmpd="sng" algn="ctr">
                <a:solidFill>
                  <a:schemeClr val="tx1"/>
                </a:solidFill>
                <a:round/>
              </a:ln>
              <a:effectLst/>
            </c:spPr>
          </c:errBars>
          <c:cat>
            <c:strRef>
              <c:f>Sheet5!$A$60:$A$63</c:f>
              <c:strCache>
                <c:ptCount val="4"/>
                <c:pt idx="0">
                  <c:v>White (non-Hispanic)</c:v>
                </c:pt>
                <c:pt idx="1">
                  <c:v>Black (non-Hispanic)</c:v>
                </c:pt>
                <c:pt idx="2">
                  <c:v>Hispanic</c:v>
                </c:pt>
                <c:pt idx="3">
                  <c:v>Other races (non-Hispanic)</c:v>
                </c:pt>
              </c:strCache>
            </c:strRef>
          </c:cat>
          <c:val>
            <c:numRef>
              <c:f>Sheet5!$B$60:$B$63</c:f>
              <c:numCache>
                <c:formatCode>0.0</c:formatCode>
                <c:ptCount val="4"/>
                <c:pt idx="0">
                  <c:v>7.27</c:v>
                </c:pt>
                <c:pt idx="1">
                  <c:v>10.116</c:v>
                </c:pt>
                <c:pt idx="2">
                  <c:v>12.2958</c:v>
                </c:pt>
                <c:pt idx="3">
                  <c:v>9.1801999999999992</c:v>
                </c:pt>
              </c:numCache>
            </c:numRef>
          </c:val>
          <c:extLst>
            <c:ext xmlns:c16="http://schemas.microsoft.com/office/drawing/2014/chart" uri="{C3380CC4-5D6E-409C-BE32-E72D297353CC}">
              <c16:uniqueId val="{00000000-0A60-4886-9C47-A09CD828D278}"/>
            </c:ext>
          </c:extLst>
        </c:ser>
        <c:ser>
          <c:idx val="1"/>
          <c:order val="1"/>
          <c:tx>
            <c:strRef>
              <c:f>Sheet5!$C$59</c:f>
              <c:strCache>
                <c:ptCount val="1"/>
                <c:pt idx="0">
                  <c:v>Exposed to one or more adverse experiences</c:v>
                </c:pt>
              </c:strCache>
            </c:strRef>
          </c:tx>
          <c:spPr>
            <a:solidFill>
              <a:schemeClr val="accent2"/>
            </a:solidFill>
            <a:ln>
              <a:noFill/>
            </a:ln>
            <a:effectLst/>
          </c:spPr>
          <c:invertIfNegative val="0"/>
          <c:dLbls>
            <c:dLbl>
              <c:idx val="2"/>
              <c:layout>
                <c:manualLayout>
                  <c:x val="-5.8634535556767236E-3"/>
                  <c:y val="0.232108517739393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60-4886-9C47-A09CD828D278}"/>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Sheet5!$G$60:$G$63</c:f>
                <c:numCache>
                  <c:formatCode>General</c:formatCode>
                  <c:ptCount val="4"/>
                  <c:pt idx="0">
                    <c:v>3.6454040000000001</c:v>
                  </c:pt>
                  <c:pt idx="1">
                    <c:v>7.7643439999999995</c:v>
                  </c:pt>
                  <c:pt idx="2">
                    <c:v>8.2216120000000004</c:v>
                  </c:pt>
                  <c:pt idx="3">
                    <c:v>6.5736439999999998</c:v>
                  </c:pt>
                </c:numCache>
              </c:numRef>
            </c:plus>
            <c:minus>
              <c:numRef>
                <c:f>Sheet5!$G$60:$G$63</c:f>
                <c:numCache>
                  <c:formatCode>General</c:formatCode>
                  <c:ptCount val="4"/>
                  <c:pt idx="0">
                    <c:v>3.6454040000000001</c:v>
                  </c:pt>
                  <c:pt idx="1">
                    <c:v>7.7643439999999995</c:v>
                  </c:pt>
                  <c:pt idx="2">
                    <c:v>8.2216120000000004</c:v>
                  </c:pt>
                  <c:pt idx="3">
                    <c:v>6.5736439999999998</c:v>
                  </c:pt>
                </c:numCache>
              </c:numRef>
            </c:minus>
            <c:spPr>
              <a:noFill/>
              <a:ln w="19050" cap="flat" cmpd="sng" algn="ctr">
                <a:solidFill>
                  <a:schemeClr val="tx1"/>
                </a:solidFill>
                <a:round/>
              </a:ln>
              <a:effectLst/>
            </c:spPr>
          </c:errBars>
          <c:cat>
            <c:strRef>
              <c:f>Sheet5!$A$60:$A$63</c:f>
              <c:strCache>
                <c:ptCount val="4"/>
                <c:pt idx="0">
                  <c:v>White (non-Hispanic)</c:v>
                </c:pt>
                <c:pt idx="1">
                  <c:v>Black (non-Hispanic)</c:v>
                </c:pt>
                <c:pt idx="2">
                  <c:v>Hispanic</c:v>
                </c:pt>
                <c:pt idx="3">
                  <c:v>Other races (non-Hispanic)</c:v>
                </c:pt>
              </c:strCache>
            </c:strRef>
          </c:cat>
          <c:val>
            <c:numRef>
              <c:f>Sheet5!$C$60:$C$63</c:f>
              <c:numCache>
                <c:formatCode>0.0</c:formatCode>
                <c:ptCount val="4"/>
                <c:pt idx="0">
                  <c:v>15.4717</c:v>
                </c:pt>
                <c:pt idx="1">
                  <c:v>25.086300000000001</c:v>
                </c:pt>
                <c:pt idx="2">
                  <c:v>16.8157</c:v>
                </c:pt>
                <c:pt idx="3">
                  <c:v>14.693099999999999</c:v>
                </c:pt>
              </c:numCache>
            </c:numRef>
          </c:val>
          <c:extLst>
            <c:ext xmlns:c16="http://schemas.microsoft.com/office/drawing/2014/chart" uri="{C3380CC4-5D6E-409C-BE32-E72D297353CC}">
              <c16:uniqueId val="{00000002-0A60-4886-9C47-A09CD828D278}"/>
            </c:ext>
          </c:extLst>
        </c:ser>
        <c:dLbls>
          <c:showLegendKey val="0"/>
          <c:showVal val="0"/>
          <c:showCatName val="0"/>
          <c:showSerName val="0"/>
          <c:showPercent val="0"/>
          <c:showBubbleSize val="0"/>
        </c:dLbls>
        <c:gapWidth val="219"/>
        <c:overlap val="-27"/>
        <c:axId val="1842410815"/>
        <c:axId val="1919142127"/>
      </c:barChart>
      <c:catAx>
        <c:axId val="1842410815"/>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919142127"/>
        <c:crosses val="autoZero"/>
        <c:auto val="1"/>
        <c:lblAlgn val="ctr"/>
        <c:lblOffset val="100"/>
        <c:noMultiLvlLbl val="0"/>
      </c:catAx>
      <c:valAx>
        <c:axId val="1919142127"/>
        <c:scaling>
          <c:orientation val="minMax"/>
        </c:scaling>
        <c:delete val="0"/>
        <c:axPos val="l"/>
        <c:majorGridlines>
          <c:spPr>
            <a:ln w="19050"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Percent </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842410815"/>
        <c:crosses val="autoZero"/>
        <c:crossBetween val="between"/>
      </c:valAx>
      <c:spPr>
        <a:noFill/>
        <a:ln w="19050">
          <a:solidFill>
            <a:schemeClr val="tx1"/>
          </a:solidFill>
        </a:ln>
        <a:effectLst/>
      </c:spPr>
    </c:plotArea>
    <c:legend>
      <c:legendPos val="t"/>
      <c:layout>
        <c:manualLayout>
          <c:xMode val="edge"/>
          <c:yMode val="edge"/>
          <c:x val="0.19308400556618338"/>
          <c:y val="0.20200021200725343"/>
          <c:w val="0.62288849119116985"/>
          <c:h val="5.856633916308973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5769539293122"/>
          <c:y val="0.13758840419431567"/>
          <c:w val="0.79478663246130854"/>
          <c:h val="0.64552019860595844"/>
        </c:manualLayout>
      </c:layout>
      <c:barChart>
        <c:barDir val="col"/>
        <c:grouping val="clustered"/>
        <c:varyColors val="0"/>
        <c:ser>
          <c:idx val="0"/>
          <c:order val="0"/>
          <c:tx>
            <c:strRef>
              <c:f>Sheet4!$H$2</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Sheet4!$O$2:$Q$2</c:f>
                <c:numCache>
                  <c:formatCode>General</c:formatCode>
                  <c:ptCount val="3"/>
                  <c:pt idx="0">
                    <c:v>3.432156</c:v>
                  </c:pt>
                  <c:pt idx="1">
                    <c:v>3.3898199999999998</c:v>
                  </c:pt>
                  <c:pt idx="2">
                    <c:v>3.711652</c:v>
                  </c:pt>
                </c:numCache>
              </c:numRef>
            </c:plus>
            <c:minus>
              <c:numRef>
                <c:f>Sheet4!$O$2:$Q$2</c:f>
                <c:numCache>
                  <c:formatCode>General</c:formatCode>
                  <c:ptCount val="3"/>
                  <c:pt idx="0">
                    <c:v>3.432156</c:v>
                  </c:pt>
                  <c:pt idx="1">
                    <c:v>3.3898199999999998</c:v>
                  </c:pt>
                  <c:pt idx="2">
                    <c:v>3.711652</c:v>
                  </c:pt>
                </c:numCache>
              </c:numRef>
            </c:minus>
            <c:spPr>
              <a:noFill/>
              <a:ln w="19050" cap="flat" cmpd="sng" algn="ctr">
                <a:solidFill>
                  <a:schemeClr val="tx2">
                    <a:lumMod val="50000"/>
                  </a:schemeClr>
                </a:solidFill>
                <a:round/>
              </a:ln>
              <a:effectLst/>
            </c:spPr>
          </c:errBars>
          <c:cat>
            <c:strRef>
              <c:f>Sheet4!$I$1:$K$1</c:f>
              <c:strCache>
                <c:ptCount val="3"/>
                <c:pt idx="0">
                  <c:v>Unexposed</c:v>
                </c:pt>
                <c:pt idx="1">
                  <c:v>Exposed to one adverse experience</c:v>
                </c:pt>
                <c:pt idx="2">
                  <c:v>Exposed to two or more adverse experiences</c:v>
                </c:pt>
              </c:strCache>
            </c:strRef>
          </c:cat>
          <c:val>
            <c:numRef>
              <c:f>Sheet4!$I$2:$K$2</c:f>
              <c:numCache>
                <c:formatCode>0.0</c:formatCode>
                <c:ptCount val="3"/>
                <c:pt idx="0">
                  <c:v>33.821100000000001</c:v>
                </c:pt>
                <c:pt idx="1">
                  <c:v>25.877600000000001</c:v>
                </c:pt>
                <c:pt idx="2">
                  <c:v>40.301299999999998</c:v>
                </c:pt>
              </c:numCache>
            </c:numRef>
          </c:val>
          <c:extLst>
            <c:ext xmlns:c16="http://schemas.microsoft.com/office/drawing/2014/chart" uri="{C3380CC4-5D6E-409C-BE32-E72D297353CC}">
              <c16:uniqueId val="{00000000-36FA-4C19-A7B5-F6320801D03F}"/>
            </c:ext>
          </c:extLst>
        </c:ser>
        <c:ser>
          <c:idx val="1"/>
          <c:order val="1"/>
          <c:tx>
            <c:strRef>
              <c:f>Sheet4!$H$3</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Sheet4!$O$3:$Q$3</c:f>
                <c:numCache>
                  <c:formatCode>General</c:formatCode>
                  <c:ptCount val="3"/>
                  <c:pt idx="0">
                    <c:v>3.0711239999999997</c:v>
                  </c:pt>
                  <c:pt idx="1">
                    <c:v>2.6252239999999998</c:v>
                  </c:pt>
                  <c:pt idx="2">
                    <c:v>3.4017759999999999</c:v>
                  </c:pt>
                </c:numCache>
              </c:numRef>
            </c:plus>
            <c:minus>
              <c:numRef>
                <c:f>Sheet4!$O$3:$Q$3</c:f>
                <c:numCache>
                  <c:formatCode>General</c:formatCode>
                  <c:ptCount val="3"/>
                  <c:pt idx="0">
                    <c:v>3.0711239999999997</c:v>
                  </c:pt>
                  <c:pt idx="1">
                    <c:v>2.6252239999999998</c:v>
                  </c:pt>
                  <c:pt idx="2">
                    <c:v>3.4017759999999999</c:v>
                  </c:pt>
                </c:numCache>
              </c:numRef>
            </c:minus>
            <c:spPr>
              <a:noFill/>
              <a:ln w="19050" cap="flat" cmpd="sng" algn="ctr">
                <a:solidFill>
                  <a:schemeClr val="tx2">
                    <a:lumMod val="50000"/>
                  </a:schemeClr>
                </a:solidFill>
                <a:round/>
              </a:ln>
              <a:effectLst/>
            </c:spPr>
          </c:errBars>
          <c:cat>
            <c:strRef>
              <c:f>Sheet4!$I$1:$K$1</c:f>
              <c:strCache>
                <c:ptCount val="3"/>
                <c:pt idx="0">
                  <c:v>Unexposed</c:v>
                </c:pt>
                <c:pt idx="1">
                  <c:v>Exposed to one adverse experience</c:v>
                </c:pt>
                <c:pt idx="2">
                  <c:v>Exposed to two or more adverse experiences</c:v>
                </c:pt>
              </c:strCache>
            </c:strRef>
          </c:cat>
          <c:val>
            <c:numRef>
              <c:f>Sheet4!$I$3:$K$3</c:f>
              <c:numCache>
                <c:formatCode>0.0</c:formatCode>
                <c:ptCount val="3"/>
                <c:pt idx="0">
                  <c:v>32.909399999999998</c:v>
                </c:pt>
                <c:pt idx="1">
                  <c:v>20.942599999999999</c:v>
                </c:pt>
                <c:pt idx="2">
                  <c:v>46.148000000000003</c:v>
                </c:pt>
              </c:numCache>
            </c:numRef>
          </c:val>
          <c:extLst>
            <c:ext xmlns:c16="http://schemas.microsoft.com/office/drawing/2014/chart" uri="{C3380CC4-5D6E-409C-BE32-E72D297353CC}">
              <c16:uniqueId val="{00000001-36FA-4C19-A7B5-F6320801D03F}"/>
            </c:ext>
          </c:extLst>
        </c:ser>
        <c:dLbls>
          <c:showLegendKey val="0"/>
          <c:showVal val="0"/>
          <c:showCatName val="0"/>
          <c:showSerName val="0"/>
          <c:showPercent val="0"/>
          <c:showBubbleSize val="0"/>
        </c:dLbls>
        <c:gapWidth val="219"/>
        <c:overlap val="-27"/>
        <c:axId val="1881471680"/>
        <c:axId val="1886403552"/>
      </c:barChart>
      <c:catAx>
        <c:axId val="1881471680"/>
        <c:scaling>
          <c:orientation val="minMax"/>
        </c:scaling>
        <c:delete val="0"/>
        <c:axPos val="b"/>
        <c:numFmt formatCode="General" sourceLinked="1"/>
        <c:majorTickMark val="none"/>
        <c:minorTickMark val="none"/>
        <c:tickLblPos val="nextTo"/>
        <c:spPr>
          <a:noFill/>
          <a:ln w="19050" cap="flat" cmpd="sng" algn="ctr">
            <a:solidFill>
              <a:schemeClr val="tx2">
                <a:lumMod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6403552"/>
        <c:crosses val="autoZero"/>
        <c:auto val="1"/>
        <c:lblAlgn val="ctr"/>
        <c:lblOffset val="100"/>
        <c:noMultiLvlLbl val="0"/>
      </c:catAx>
      <c:valAx>
        <c:axId val="1886403552"/>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1471680"/>
        <c:crosses val="autoZero"/>
        <c:crossBetween val="between"/>
      </c:valAx>
      <c:spPr>
        <a:noFill/>
        <a:ln w="19050">
          <a:solidFill>
            <a:schemeClr val="tx2">
              <a:lumMod val="50000"/>
            </a:schemeClr>
          </a:solid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28440289769353"/>
          <c:y val="0.1335336628864891"/>
          <c:w val="0.83928764633328279"/>
          <c:h val="0.6372179616667315"/>
        </c:manualLayout>
      </c:layout>
      <c:barChart>
        <c:barDir val="col"/>
        <c:grouping val="clustered"/>
        <c:varyColors val="0"/>
        <c:ser>
          <c:idx val="0"/>
          <c:order val="0"/>
          <c:tx>
            <c:strRef>
              <c:f>Sheet4!$H$14</c:f>
              <c:strCache>
                <c:ptCount val="1"/>
                <c:pt idx="0">
                  <c:v>18-24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Sheet4!$O$14:$Q$14</c:f>
                <c:numCache>
                  <c:formatCode>General</c:formatCode>
                  <c:ptCount val="3"/>
                  <c:pt idx="0">
                    <c:v>7.6539960000000002</c:v>
                  </c:pt>
                  <c:pt idx="1">
                    <c:v>7.1426319999999999</c:v>
                  </c:pt>
                  <c:pt idx="2">
                    <c:v>9.4658200000000008</c:v>
                  </c:pt>
                </c:numCache>
              </c:numRef>
            </c:plus>
            <c:minus>
              <c:numRef>
                <c:f>Sheet4!$O$14:$Q$14</c:f>
                <c:numCache>
                  <c:formatCode>General</c:formatCode>
                  <c:ptCount val="3"/>
                  <c:pt idx="0">
                    <c:v>7.6539960000000002</c:v>
                  </c:pt>
                  <c:pt idx="1">
                    <c:v>7.1426319999999999</c:v>
                  </c:pt>
                  <c:pt idx="2">
                    <c:v>9.4658200000000008</c:v>
                  </c:pt>
                </c:numCache>
              </c:numRef>
            </c:minus>
            <c:spPr>
              <a:noFill/>
              <a:ln w="19050" cap="flat" cmpd="sng" algn="ctr">
                <a:solidFill>
                  <a:srgbClr val="3D3D3D">
                    <a:lumMod val="50000"/>
                  </a:srgbClr>
                </a:solidFill>
                <a:round/>
              </a:ln>
              <a:effectLst/>
            </c:spPr>
          </c:errBars>
          <c:cat>
            <c:strRef>
              <c:f>Sheet4!$I$13:$K$13</c:f>
              <c:strCache>
                <c:ptCount val="3"/>
                <c:pt idx="0">
                  <c:v>Unexposed</c:v>
                </c:pt>
                <c:pt idx="1">
                  <c:v>Exposed to one adverse experience</c:v>
                </c:pt>
                <c:pt idx="2">
                  <c:v>Exposed to two or more adverse experiences</c:v>
                </c:pt>
              </c:strCache>
            </c:strRef>
          </c:cat>
          <c:val>
            <c:numRef>
              <c:f>Sheet4!$I$14:$K$14</c:f>
              <c:numCache>
                <c:formatCode>0.0</c:formatCode>
                <c:ptCount val="3"/>
                <c:pt idx="0">
                  <c:v>20.817299999999999</c:v>
                </c:pt>
                <c:pt idx="1">
                  <c:v>16.735800000000001</c:v>
                </c:pt>
                <c:pt idx="2">
                  <c:v>62.446899999999999</c:v>
                </c:pt>
              </c:numCache>
            </c:numRef>
          </c:val>
          <c:extLst>
            <c:ext xmlns:c16="http://schemas.microsoft.com/office/drawing/2014/chart" uri="{C3380CC4-5D6E-409C-BE32-E72D297353CC}">
              <c16:uniqueId val="{00000000-72BB-46E6-9115-973B957000A5}"/>
            </c:ext>
          </c:extLst>
        </c:ser>
        <c:ser>
          <c:idx val="1"/>
          <c:order val="1"/>
          <c:tx>
            <c:strRef>
              <c:f>Sheet4!$H$15</c:f>
              <c:strCache>
                <c:ptCount val="1"/>
                <c:pt idx="0">
                  <c:v>25-34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Sheet4!$O$15:$Q$15</c:f>
                <c:numCache>
                  <c:formatCode>General</c:formatCode>
                  <c:ptCount val="3"/>
                  <c:pt idx="0">
                    <c:v>6.7312279999999998</c:v>
                  </c:pt>
                  <c:pt idx="1">
                    <c:v>6.0317039999999995</c:v>
                  </c:pt>
                  <c:pt idx="2">
                    <c:v>7.6463519999999994</c:v>
                  </c:pt>
                </c:numCache>
              </c:numRef>
            </c:plus>
            <c:minus>
              <c:numRef>
                <c:f>Sheet4!$O$15:$Q$15</c:f>
                <c:numCache>
                  <c:formatCode>General</c:formatCode>
                  <c:ptCount val="3"/>
                  <c:pt idx="0">
                    <c:v>6.7312279999999998</c:v>
                  </c:pt>
                  <c:pt idx="1">
                    <c:v>6.0317039999999995</c:v>
                  </c:pt>
                  <c:pt idx="2">
                    <c:v>7.6463519999999994</c:v>
                  </c:pt>
                </c:numCache>
              </c:numRef>
            </c:minus>
            <c:spPr>
              <a:noFill/>
              <a:ln w="19050" cap="flat" cmpd="sng" algn="ctr">
                <a:solidFill>
                  <a:schemeClr val="tx2">
                    <a:lumMod val="50000"/>
                  </a:schemeClr>
                </a:solidFill>
                <a:round/>
              </a:ln>
              <a:effectLst/>
            </c:spPr>
          </c:errBars>
          <c:cat>
            <c:strRef>
              <c:f>Sheet4!$I$13:$K$13</c:f>
              <c:strCache>
                <c:ptCount val="3"/>
                <c:pt idx="0">
                  <c:v>Unexposed</c:v>
                </c:pt>
                <c:pt idx="1">
                  <c:v>Exposed to one adverse experience</c:v>
                </c:pt>
                <c:pt idx="2">
                  <c:v>Exposed to two or more adverse experiences</c:v>
                </c:pt>
              </c:strCache>
            </c:strRef>
          </c:cat>
          <c:val>
            <c:numRef>
              <c:f>Sheet4!$I$15:$K$15</c:f>
              <c:numCache>
                <c:formatCode>0.0</c:formatCode>
                <c:ptCount val="3"/>
                <c:pt idx="0">
                  <c:v>29.761800000000001</c:v>
                </c:pt>
                <c:pt idx="1">
                  <c:v>19.344100000000001</c:v>
                </c:pt>
                <c:pt idx="2">
                  <c:v>50.894100000000002</c:v>
                </c:pt>
              </c:numCache>
            </c:numRef>
          </c:val>
          <c:extLst>
            <c:ext xmlns:c16="http://schemas.microsoft.com/office/drawing/2014/chart" uri="{C3380CC4-5D6E-409C-BE32-E72D297353CC}">
              <c16:uniqueId val="{00000001-72BB-46E6-9115-973B957000A5}"/>
            </c:ext>
          </c:extLst>
        </c:ser>
        <c:ser>
          <c:idx val="2"/>
          <c:order val="2"/>
          <c:tx>
            <c:strRef>
              <c:f>Sheet4!$H$16</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Sheet4!$O$16:$Q$16</c:f>
                <c:numCache>
                  <c:formatCode>General</c:formatCode>
                  <c:ptCount val="3"/>
                  <c:pt idx="0">
                    <c:v>6.4462440000000001</c:v>
                  </c:pt>
                  <c:pt idx="1">
                    <c:v>6.0654159999999999</c:v>
                  </c:pt>
                  <c:pt idx="2">
                    <c:v>6.8868520000000002</c:v>
                  </c:pt>
                </c:numCache>
              </c:numRef>
            </c:plus>
            <c:minus>
              <c:numRef>
                <c:f>Sheet4!$O$16:$Q$16</c:f>
                <c:numCache>
                  <c:formatCode>General</c:formatCode>
                  <c:ptCount val="3"/>
                  <c:pt idx="0">
                    <c:v>6.4462440000000001</c:v>
                  </c:pt>
                  <c:pt idx="1">
                    <c:v>6.0654159999999999</c:v>
                  </c:pt>
                  <c:pt idx="2">
                    <c:v>6.8868520000000002</c:v>
                  </c:pt>
                </c:numCache>
              </c:numRef>
            </c:minus>
            <c:spPr>
              <a:noFill/>
              <a:ln w="19050" cap="flat" cmpd="sng" algn="ctr">
                <a:solidFill>
                  <a:schemeClr val="tx2">
                    <a:lumMod val="50000"/>
                  </a:schemeClr>
                </a:solidFill>
                <a:round/>
              </a:ln>
              <a:effectLst/>
            </c:spPr>
          </c:errBars>
          <c:cat>
            <c:strRef>
              <c:f>Sheet4!$I$13:$K$13</c:f>
              <c:strCache>
                <c:ptCount val="3"/>
                <c:pt idx="0">
                  <c:v>Unexposed</c:v>
                </c:pt>
                <c:pt idx="1">
                  <c:v>Exposed to one adverse experience</c:v>
                </c:pt>
                <c:pt idx="2">
                  <c:v>Exposed to two or more adverse experiences</c:v>
                </c:pt>
              </c:strCache>
            </c:strRef>
          </c:cat>
          <c:val>
            <c:numRef>
              <c:f>Sheet4!$I$16:$K$16</c:f>
              <c:numCache>
                <c:formatCode>0.0</c:formatCode>
                <c:ptCount val="3"/>
                <c:pt idx="0">
                  <c:v>31.527999999999999</c:v>
                </c:pt>
                <c:pt idx="1">
                  <c:v>21.502800000000001</c:v>
                </c:pt>
                <c:pt idx="2">
                  <c:v>46.969200000000001</c:v>
                </c:pt>
              </c:numCache>
            </c:numRef>
          </c:val>
          <c:extLst>
            <c:ext xmlns:c16="http://schemas.microsoft.com/office/drawing/2014/chart" uri="{C3380CC4-5D6E-409C-BE32-E72D297353CC}">
              <c16:uniqueId val="{00000002-72BB-46E6-9115-973B957000A5}"/>
            </c:ext>
          </c:extLst>
        </c:ser>
        <c:ser>
          <c:idx val="3"/>
          <c:order val="3"/>
          <c:tx>
            <c:strRef>
              <c:f>Sheet4!$H$17</c:f>
              <c:strCache>
                <c:ptCount val="1"/>
                <c:pt idx="0">
                  <c:v>45-64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Sheet4!$N$17:$Q$17</c:f>
                <c:numCache>
                  <c:formatCode>General</c:formatCode>
                  <c:ptCount val="4"/>
                  <c:pt idx="0">
                    <c:v>1.883</c:v>
                  </c:pt>
                  <c:pt idx="1">
                    <c:v>3.6142400000000001</c:v>
                  </c:pt>
                  <c:pt idx="2">
                    <c:v>3.4674359999999997</c:v>
                  </c:pt>
                  <c:pt idx="3">
                    <c:v>3.69068</c:v>
                  </c:pt>
                </c:numCache>
              </c:numRef>
            </c:plus>
            <c:minus>
              <c:numRef>
                <c:f>Sheet4!$O$17:$Q$17</c:f>
                <c:numCache>
                  <c:formatCode>General</c:formatCode>
                  <c:ptCount val="3"/>
                  <c:pt idx="0">
                    <c:v>3.6142400000000001</c:v>
                  </c:pt>
                  <c:pt idx="1">
                    <c:v>3.4674359999999997</c:v>
                  </c:pt>
                  <c:pt idx="2">
                    <c:v>3.69068</c:v>
                  </c:pt>
                </c:numCache>
              </c:numRef>
            </c:minus>
            <c:spPr>
              <a:noFill/>
              <a:ln w="19050" cap="flat" cmpd="sng" algn="ctr">
                <a:solidFill>
                  <a:schemeClr val="tx2">
                    <a:lumMod val="50000"/>
                  </a:schemeClr>
                </a:solidFill>
                <a:round/>
              </a:ln>
              <a:effectLst/>
            </c:spPr>
          </c:errBars>
          <c:cat>
            <c:strRef>
              <c:f>Sheet4!$I$13:$K$13</c:f>
              <c:strCache>
                <c:ptCount val="3"/>
                <c:pt idx="0">
                  <c:v>Unexposed</c:v>
                </c:pt>
                <c:pt idx="1">
                  <c:v>Exposed to one adverse experience</c:v>
                </c:pt>
                <c:pt idx="2">
                  <c:v>Exposed to two or more adverse experiences</c:v>
                </c:pt>
              </c:strCache>
            </c:strRef>
          </c:cat>
          <c:val>
            <c:numRef>
              <c:f>Sheet4!$I$17:$K$17</c:f>
              <c:numCache>
                <c:formatCode>0.0</c:formatCode>
                <c:ptCount val="3"/>
                <c:pt idx="0">
                  <c:v>34.067599999999999</c:v>
                </c:pt>
                <c:pt idx="1">
                  <c:v>24.811900000000001</c:v>
                </c:pt>
                <c:pt idx="2">
                  <c:v>41.1205</c:v>
                </c:pt>
              </c:numCache>
            </c:numRef>
          </c:val>
          <c:extLst>
            <c:ext xmlns:c16="http://schemas.microsoft.com/office/drawing/2014/chart" uri="{C3380CC4-5D6E-409C-BE32-E72D297353CC}">
              <c16:uniqueId val="{00000003-72BB-46E6-9115-973B957000A5}"/>
            </c:ext>
          </c:extLst>
        </c:ser>
        <c:ser>
          <c:idx val="4"/>
          <c:order val="4"/>
          <c:tx>
            <c:strRef>
              <c:f>Sheet4!$H$18</c:f>
              <c:strCache>
                <c:ptCount val="1"/>
                <c:pt idx="0">
                  <c:v>65+</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Sheet4!$O$18:$Q$18</c:f>
                <c:numCache>
                  <c:formatCode>General</c:formatCode>
                  <c:ptCount val="3"/>
                  <c:pt idx="0">
                    <c:v>3.8406199999999999</c:v>
                  </c:pt>
                  <c:pt idx="1">
                    <c:v>3.6222760000000003</c:v>
                  </c:pt>
                  <c:pt idx="2">
                    <c:v>3.7565360000000001</c:v>
                  </c:pt>
                </c:numCache>
              </c:numRef>
            </c:plus>
            <c:minus>
              <c:numRef>
                <c:f>Sheet4!$O$18:$Q$18</c:f>
                <c:numCache>
                  <c:formatCode>General</c:formatCode>
                  <c:ptCount val="3"/>
                  <c:pt idx="0">
                    <c:v>3.8406199999999999</c:v>
                  </c:pt>
                  <c:pt idx="1">
                    <c:v>3.6222760000000003</c:v>
                  </c:pt>
                  <c:pt idx="2">
                    <c:v>3.7565360000000001</c:v>
                  </c:pt>
                </c:numCache>
              </c:numRef>
            </c:minus>
            <c:spPr>
              <a:noFill/>
              <a:ln w="19050" cap="flat" cmpd="sng" algn="ctr">
                <a:solidFill>
                  <a:schemeClr val="tx2">
                    <a:lumMod val="50000"/>
                  </a:schemeClr>
                </a:solidFill>
                <a:round/>
              </a:ln>
              <a:effectLst/>
            </c:spPr>
          </c:errBars>
          <c:cat>
            <c:strRef>
              <c:f>Sheet4!$I$13:$K$13</c:f>
              <c:strCache>
                <c:ptCount val="3"/>
                <c:pt idx="0">
                  <c:v>Unexposed</c:v>
                </c:pt>
                <c:pt idx="1">
                  <c:v>Exposed to one adverse experience</c:v>
                </c:pt>
                <c:pt idx="2">
                  <c:v>Exposed to two or more adverse experiences</c:v>
                </c:pt>
              </c:strCache>
            </c:strRef>
          </c:cat>
          <c:val>
            <c:numRef>
              <c:f>Sheet4!$I$18:$K$18</c:f>
              <c:numCache>
                <c:formatCode>0.0</c:formatCode>
                <c:ptCount val="3"/>
                <c:pt idx="0">
                  <c:v>41.058199999999999</c:v>
                </c:pt>
                <c:pt idx="1">
                  <c:v>27.593699999999998</c:v>
                </c:pt>
                <c:pt idx="2">
                  <c:v>31.348099999999999</c:v>
                </c:pt>
              </c:numCache>
            </c:numRef>
          </c:val>
          <c:extLst>
            <c:ext xmlns:c16="http://schemas.microsoft.com/office/drawing/2014/chart" uri="{C3380CC4-5D6E-409C-BE32-E72D297353CC}">
              <c16:uniqueId val="{00000004-72BB-46E6-9115-973B957000A5}"/>
            </c:ext>
          </c:extLst>
        </c:ser>
        <c:dLbls>
          <c:showLegendKey val="0"/>
          <c:showVal val="0"/>
          <c:showCatName val="0"/>
          <c:showSerName val="0"/>
          <c:showPercent val="0"/>
          <c:showBubbleSize val="0"/>
        </c:dLbls>
        <c:gapWidth val="69"/>
        <c:overlap val="-7"/>
        <c:axId val="1881471680"/>
        <c:axId val="1886403552"/>
      </c:barChart>
      <c:catAx>
        <c:axId val="1881471680"/>
        <c:scaling>
          <c:orientation val="minMax"/>
        </c:scaling>
        <c:delete val="0"/>
        <c:axPos val="b"/>
        <c:numFmt formatCode="General" sourceLinked="1"/>
        <c:majorTickMark val="none"/>
        <c:minorTickMark val="none"/>
        <c:tickLblPos val="nextTo"/>
        <c:spPr>
          <a:noFill/>
          <a:ln w="19050" cap="flat" cmpd="sng" algn="ctr">
            <a:solidFill>
              <a:srgbClr val="3D3D3D">
                <a:lumMod val="50000"/>
              </a:srgb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6403552"/>
        <c:crosses val="autoZero"/>
        <c:auto val="1"/>
        <c:lblAlgn val="ctr"/>
        <c:lblOffset val="100"/>
        <c:noMultiLvlLbl val="0"/>
      </c:catAx>
      <c:valAx>
        <c:axId val="1886403552"/>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1471680"/>
        <c:crosses val="autoZero"/>
        <c:crossBetween val="between"/>
      </c:valAx>
      <c:spPr>
        <a:noFill/>
        <a:ln w="19050">
          <a:solidFill>
            <a:srgbClr val="3D3D3D">
              <a:lumMod val="50000"/>
            </a:srgbClr>
          </a:solid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600" b="1">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8622383760221"/>
          <c:y val="0.28688362980893295"/>
          <c:w val="0.84056492703921371"/>
          <c:h val="0.50674577097656726"/>
        </c:manualLayout>
      </c:layout>
      <c:barChart>
        <c:barDir val="col"/>
        <c:grouping val="clustered"/>
        <c:varyColors val="0"/>
        <c:ser>
          <c:idx val="0"/>
          <c:order val="0"/>
          <c:tx>
            <c:strRef>
              <c:f>Sheet4!$H$24</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Sheet4!$O$24:$Q$24</c:f>
                <c:numCache>
                  <c:formatCode>General</c:formatCode>
                  <c:ptCount val="3"/>
                  <c:pt idx="0">
                    <c:v>7.2435719999999995</c:v>
                  </c:pt>
                  <c:pt idx="1">
                    <c:v>6.7612160000000001</c:v>
                  </c:pt>
                  <c:pt idx="2">
                    <c:v>8.4652399999999997</c:v>
                  </c:pt>
                </c:numCache>
              </c:numRef>
            </c:plus>
            <c:minus>
              <c:numRef>
                <c:f>Sheet4!$O$24:$Q$24</c:f>
                <c:numCache>
                  <c:formatCode>General</c:formatCode>
                  <c:ptCount val="3"/>
                  <c:pt idx="0">
                    <c:v>7.2435719999999995</c:v>
                  </c:pt>
                  <c:pt idx="1">
                    <c:v>6.7612160000000001</c:v>
                  </c:pt>
                  <c:pt idx="2">
                    <c:v>8.4652399999999997</c:v>
                  </c:pt>
                </c:numCache>
              </c:numRef>
            </c:minus>
            <c:spPr>
              <a:noFill/>
              <a:ln w="19050" cap="flat" cmpd="sng" algn="ctr">
                <a:solidFill>
                  <a:schemeClr val="tx2">
                    <a:lumMod val="50000"/>
                  </a:schemeClr>
                </a:solidFill>
                <a:round/>
              </a:ln>
              <a:effectLst/>
            </c:spPr>
          </c:errBars>
          <c:cat>
            <c:strRef>
              <c:f>Sheet4!$I$23:$K$23</c:f>
              <c:strCache>
                <c:ptCount val="3"/>
                <c:pt idx="0">
                  <c:v>Unexposed</c:v>
                </c:pt>
                <c:pt idx="1">
                  <c:v>Exposed to one adverse experience</c:v>
                </c:pt>
                <c:pt idx="2">
                  <c:v>Exposed to two or more adverse experiences</c:v>
                </c:pt>
              </c:strCache>
            </c:strRef>
          </c:cat>
          <c:val>
            <c:numRef>
              <c:f>Sheet4!$I$24:$K$24</c:f>
              <c:numCache>
                <c:formatCode>0.0</c:formatCode>
                <c:ptCount val="3"/>
                <c:pt idx="0">
                  <c:v>31.0992</c:v>
                </c:pt>
                <c:pt idx="1">
                  <c:v>22.703800000000001</c:v>
                </c:pt>
                <c:pt idx="2">
                  <c:v>46.197099999999999</c:v>
                </c:pt>
              </c:numCache>
            </c:numRef>
          </c:val>
          <c:extLst>
            <c:ext xmlns:c16="http://schemas.microsoft.com/office/drawing/2014/chart" uri="{C3380CC4-5D6E-409C-BE32-E72D297353CC}">
              <c16:uniqueId val="{00000000-F216-4326-83FC-4D6595421868}"/>
            </c:ext>
          </c:extLst>
        </c:ser>
        <c:ser>
          <c:idx val="1"/>
          <c:order val="1"/>
          <c:tx>
            <c:strRef>
              <c:f>Sheet4!$H$25</c:f>
              <c:strCache>
                <c:ptCount val="1"/>
                <c:pt idx="0">
                  <c:v>High School Graduate/Ged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Sheet4!$O$25:$Q$25</c:f>
                <c:numCache>
                  <c:formatCode>General</c:formatCode>
                  <c:ptCount val="3"/>
                  <c:pt idx="0">
                    <c:v>4.22478</c:v>
                  </c:pt>
                  <c:pt idx="1">
                    <c:v>3.9948719999999995</c:v>
                  </c:pt>
                  <c:pt idx="2">
                    <c:v>4.6367719999999997</c:v>
                  </c:pt>
                </c:numCache>
              </c:numRef>
            </c:plus>
            <c:minus>
              <c:numRef>
                <c:f>Sheet4!$O$25:$Q$25</c:f>
                <c:numCache>
                  <c:formatCode>General</c:formatCode>
                  <c:ptCount val="3"/>
                  <c:pt idx="0">
                    <c:v>4.22478</c:v>
                  </c:pt>
                  <c:pt idx="1">
                    <c:v>3.9948719999999995</c:v>
                  </c:pt>
                  <c:pt idx="2">
                    <c:v>4.6367719999999997</c:v>
                  </c:pt>
                </c:numCache>
              </c:numRef>
            </c:minus>
            <c:spPr>
              <a:noFill/>
              <a:ln w="19050" cap="flat" cmpd="sng" algn="ctr">
                <a:solidFill>
                  <a:schemeClr val="tx2">
                    <a:lumMod val="50000"/>
                  </a:schemeClr>
                </a:solidFill>
                <a:round/>
              </a:ln>
              <a:effectLst/>
            </c:spPr>
          </c:errBars>
          <c:cat>
            <c:strRef>
              <c:f>Sheet4!$I$23:$K$23</c:f>
              <c:strCache>
                <c:ptCount val="3"/>
                <c:pt idx="0">
                  <c:v>Unexposed</c:v>
                </c:pt>
                <c:pt idx="1">
                  <c:v>Exposed to one adverse experience</c:v>
                </c:pt>
                <c:pt idx="2">
                  <c:v>Exposed to two or more adverse experiences</c:v>
                </c:pt>
              </c:strCache>
            </c:strRef>
          </c:cat>
          <c:val>
            <c:numRef>
              <c:f>Sheet4!$I$25:$K$25</c:f>
              <c:numCache>
                <c:formatCode>0.0</c:formatCode>
                <c:ptCount val="3"/>
                <c:pt idx="0">
                  <c:v>30.240400000000001</c:v>
                </c:pt>
                <c:pt idx="1">
                  <c:v>23.481100000000001</c:v>
                </c:pt>
                <c:pt idx="2">
                  <c:v>46.278500000000001</c:v>
                </c:pt>
              </c:numCache>
            </c:numRef>
          </c:val>
          <c:extLst>
            <c:ext xmlns:c16="http://schemas.microsoft.com/office/drawing/2014/chart" uri="{C3380CC4-5D6E-409C-BE32-E72D297353CC}">
              <c16:uniqueId val="{00000001-F216-4326-83FC-4D6595421868}"/>
            </c:ext>
          </c:extLst>
        </c:ser>
        <c:ser>
          <c:idx val="2"/>
          <c:order val="2"/>
          <c:tx>
            <c:strRef>
              <c:f>Sheet4!$H$26</c:f>
              <c:strCache>
                <c:ptCount val="1"/>
                <c:pt idx="0">
                  <c:v>Attended college or technical school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Sheet4!$O$26:$Q$26</c:f>
                <c:numCache>
                  <c:formatCode>General</c:formatCode>
                  <c:ptCount val="3"/>
                  <c:pt idx="0">
                    <c:v>4.4147040000000004</c:v>
                  </c:pt>
                  <c:pt idx="1">
                    <c:v>4.3180760000000005</c:v>
                  </c:pt>
                  <c:pt idx="2">
                    <c:v>5.1089359999999999</c:v>
                  </c:pt>
                </c:numCache>
              </c:numRef>
            </c:plus>
            <c:minus>
              <c:numRef>
                <c:f>Sheet4!$O$26:$Q$26</c:f>
                <c:numCache>
                  <c:formatCode>General</c:formatCode>
                  <c:ptCount val="3"/>
                  <c:pt idx="0">
                    <c:v>4.4147040000000004</c:v>
                  </c:pt>
                  <c:pt idx="1">
                    <c:v>4.3180760000000005</c:v>
                  </c:pt>
                  <c:pt idx="2">
                    <c:v>5.1089359999999999</c:v>
                  </c:pt>
                </c:numCache>
              </c:numRef>
            </c:minus>
            <c:spPr>
              <a:noFill/>
              <a:ln w="19050" cap="flat" cmpd="sng" algn="ctr">
                <a:solidFill>
                  <a:schemeClr val="tx2">
                    <a:lumMod val="50000"/>
                  </a:schemeClr>
                </a:solidFill>
                <a:round/>
              </a:ln>
              <a:effectLst/>
            </c:spPr>
          </c:errBars>
          <c:cat>
            <c:strRef>
              <c:f>Sheet4!$I$23:$K$23</c:f>
              <c:strCache>
                <c:ptCount val="3"/>
                <c:pt idx="0">
                  <c:v>Unexposed</c:v>
                </c:pt>
                <c:pt idx="1">
                  <c:v>Exposed to one adverse experience</c:v>
                </c:pt>
                <c:pt idx="2">
                  <c:v>Exposed to two or more adverse experiences</c:v>
                </c:pt>
              </c:strCache>
            </c:strRef>
          </c:cat>
          <c:val>
            <c:numRef>
              <c:f>Sheet4!$I$26:$K$26</c:f>
              <c:numCache>
                <c:formatCode>0.0</c:formatCode>
                <c:ptCount val="3"/>
                <c:pt idx="0">
                  <c:v>30.913599999999999</c:v>
                </c:pt>
                <c:pt idx="1">
                  <c:v>22.666799999999999</c:v>
                </c:pt>
                <c:pt idx="2">
                  <c:v>46.419499999999999</c:v>
                </c:pt>
              </c:numCache>
            </c:numRef>
          </c:val>
          <c:extLst>
            <c:ext xmlns:c16="http://schemas.microsoft.com/office/drawing/2014/chart" uri="{C3380CC4-5D6E-409C-BE32-E72D297353CC}">
              <c16:uniqueId val="{00000002-F216-4326-83FC-4D6595421868}"/>
            </c:ext>
          </c:extLst>
        </c:ser>
        <c:ser>
          <c:idx val="3"/>
          <c:order val="3"/>
          <c:tx>
            <c:strRef>
              <c:f>Sheet4!$H$27</c:f>
              <c:strCache>
                <c:ptCount val="1"/>
                <c:pt idx="0">
                  <c:v>College or technical school graduate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Sheet4!$O$27:$Q$27</c:f>
                <c:numCache>
                  <c:formatCode>General</c:formatCode>
                  <c:ptCount val="3"/>
                  <c:pt idx="0">
                    <c:v>3.844344</c:v>
                  </c:pt>
                  <c:pt idx="1">
                    <c:v>3.3647319999999996</c:v>
                  </c:pt>
                  <c:pt idx="2">
                    <c:v>3.853164</c:v>
                  </c:pt>
                </c:numCache>
              </c:numRef>
            </c:plus>
            <c:minus>
              <c:numRef>
                <c:f>Sheet4!$O$27:$Q$27</c:f>
                <c:numCache>
                  <c:formatCode>General</c:formatCode>
                  <c:ptCount val="3"/>
                  <c:pt idx="0">
                    <c:v>3.844344</c:v>
                  </c:pt>
                  <c:pt idx="1">
                    <c:v>3.3647319999999996</c:v>
                  </c:pt>
                  <c:pt idx="2">
                    <c:v>3.853164</c:v>
                  </c:pt>
                </c:numCache>
              </c:numRef>
            </c:minus>
            <c:spPr>
              <a:noFill/>
              <a:ln w="19050" cap="flat" cmpd="sng" algn="ctr">
                <a:solidFill>
                  <a:schemeClr val="tx2">
                    <a:lumMod val="50000"/>
                  </a:schemeClr>
                </a:solidFill>
                <a:round/>
              </a:ln>
              <a:effectLst/>
            </c:spPr>
          </c:errBars>
          <c:cat>
            <c:strRef>
              <c:f>Sheet4!$I$23:$K$23</c:f>
              <c:strCache>
                <c:ptCount val="3"/>
                <c:pt idx="0">
                  <c:v>Unexposed</c:v>
                </c:pt>
                <c:pt idx="1">
                  <c:v>Exposed to one adverse experience</c:v>
                </c:pt>
                <c:pt idx="2">
                  <c:v>Exposed to two or more adverse experiences</c:v>
                </c:pt>
              </c:strCache>
            </c:strRef>
          </c:cat>
          <c:val>
            <c:numRef>
              <c:f>Sheet4!$I$27:$K$27</c:f>
              <c:numCache>
                <c:formatCode>0.0</c:formatCode>
                <c:ptCount val="3"/>
                <c:pt idx="0">
                  <c:v>39.306800000000003</c:v>
                </c:pt>
                <c:pt idx="1">
                  <c:v>24.072099999999999</c:v>
                </c:pt>
                <c:pt idx="2">
                  <c:v>36.621099999999998</c:v>
                </c:pt>
              </c:numCache>
            </c:numRef>
          </c:val>
          <c:extLst>
            <c:ext xmlns:c16="http://schemas.microsoft.com/office/drawing/2014/chart" uri="{C3380CC4-5D6E-409C-BE32-E72D297353CC}">
              <c16:uniqueId val="{00000003-F216-4326-83FC-4D6595421868}"/>
            </c:ext>
          </c:extLst>
        </c:ser>
        <c:dLbls>
          <c:showLegendKey val="0"/>
          <c:showVal val="0"/>
          <c:showCatName val="0"/>
          <c:showSerName val="0"/>
          <c:showPercent val="0"/>
          <c:showBubbleSize val="0"/>
        </c:dLbls>
        <c:gapWidth val="109"/>
        <c:overlap val="-7"/>
        <c:axId val="1881471680"/>
        <c:axId val="1886403552"/>
      </c:barChart>
      <c:catAx>
        <c:axId val="1881471680"/>
        <c:scaling>
          <c:orientation val="minMax"/>
        </c:scaling>
        <c:delete val="0"/>
        <c:axPos val="b"/>
        <c:numFmt formatCode="General" sourceLinked="1"/>
        <c:majorTickMark val="none"/>
        <c:minorTickMark val="none"/>
        <c:tickLblPos val="nextTo"/>
        <c:spPr>
          <a:noFill/>
          <a:ln w="19050" cap="flat" cmpd="sng" algn="ctr">
            <a:solidFill>
              <a:schemeClr val="tx2">
                <a:lumMod val="50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6403552"/>
        <c:crosses val="autoZero"/>
        <c:auto val="1"/>
        <c:lblAlgn val="ctr"/>
        <c:lblOffset val="100"/>
        <c:noMultiLvlLbl val="0"/>
      </c:catAx>
      <c:valAx>
        <c:axId val="1886403552"/>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Percent</a:t>
                </a:r>
              </a:p>
            </c:rich>
          </c:tx>
          <c:layout>
            <c:manualLayout>
              <c:xMode val="edge"/>
              <c:yMode val="edge"/>
              <c:x val="1.1723912477300785E-2"/>
              <c:y val="0.4867508093735376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1471680"/>
        <c:crosses val="autoZero"/>
        <c:crossBetween val="between"/>
      </c:valAx>
      <c:spPr>
        <a:noFill/>
        <a:ln w="19050">
          <a:solidFill>
            <a:schemeClr val="tx2">
              <a:lumMod val="50000"/>
            </a:schemeClr>
          </a:solidFill>
        </a:ln>
        <a:effectLst/>
      </c:spPr>
    </c:plotArea>
    <c:legend>
      <c:legendPos val="t"/>
      <c:layout>
        <c:manualLayout>
          <c:xMode val="edge"/>
          <c:yMode val="edge"/>
          <c:x val="0.12098039886206902"/>
          <c:y val="8.2277350686583983E-3"/>
          <c:w val="0.84076228999653146"/>
          <c:h val="0.2655874008973629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600" b="1">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Sheet4!$H$36</c:f>
              <c:strCache>
                <c:ptCount val="1"/>
                <c:pt idx="0">
                  <c:v>&lt;$20,000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Sheet4!$O$36:$Q$36</c:f>
                <c:numCache>
                  <c:formatCode>General</c:formatCode>
                  <c:ptCount val="3"/>
                  <c:pt idx="0">
                    <c:v>6.1322519999999994</c:v>
                  </c:pt>
                  <c:pt idx="1">
                    <c:v>6.3272720000000007</c:v>
                  </c:pt>
                  <c:pt idx="2">
                    <c:v>7.1594879999999996</c:v>
                  </c:pt>
                </c:numCache>
              </c:numRef>
            </c:plus>
            <c:minus>
              <c:numRef>
                <c:f>Sheet4!$O$36:$Q$36</c:f>
                <c:numCache>
                  <c:formatCode>General</c:formatCode>
                  <c:ptCount val="3"/>
                  <c:pt idx="0">
                    <c:v>6.1322519999999994</c:v>
                  </c:pt>
                  <c:pt idx="1">
                    <c:v>6.3272720000000007</c:v>
                  </c:pt>
                  <c:pt idx="2">
                    <c:v>7.1594879999999996</c:v>
                  </c:pt>
                </c:numCache>
              </c:numRef>
            </c:minus>
            <c:spPr>
              <a:noFill/>
              <a:ln w="19050" cap="flat" cmpd="sng" algn="ctr">
                <a:solidFill>
                  <a:schemeClr val="tx2">
                    <a:lumMod val="50000"/>
                  </a:schemeClr>
                </a:solidFill>
                <a:round/>
              </a:ln>
              <a:effectLst/>
            </c:spPr>
          </c:errBars>
          <c:cat>
            <c:strRef>
              <c:f>Sheet4!$I$35:$K$35</c:f>
              <c:strCache>
                <c:ptCount val="3"/>
                <c:pt idx="0">
                  <c:v>Unexposed</c:v>
                </c:pt>
                <c:pt idx="1">
                  <c:v>Exposed to one adverse experience</c:v>
                </c:pt>
                <c:pt idx="2">
                  <c:v>Exposed to two or more adverse experiences</c:v>
                </c:pt>
              </c:strCache>
            </c:strRef>
          </c:cat>
          <c:val>
            <c:numRef>
              <c:f>Sheet4!$I$36:$K$36</c:f>
              <c:numCache>
                <c:formatCode>0.0</c:formatCode>
                <c:ptCount val="3"/>
                <c:pt idx="0">
                  <c:v>26.123000000000001</c:v>
                </c:pt>
                <c:pt idx="1">
                  <c:v>24.899799999999999</c:v>
                </c:pt>
                <c:pt idx="2">
                  <c:v>48.977200000000003</c:v>
                </c:pt>
              </c:numCache>
            </c:numRef>
          </c:val>
          <c:extLst>
            <c:ext xmlns:c16="http://schemas.microsoft.com/office/drawing/2014/chart" uri="{C3380CC4-5D6E-409C-BE32-E72D297353CC}">
              <c16:uniqueId val="{00000000-74AC-4E3C-A5B0-E97BD2EBC5EE}"/>
            </c:ext>
          </c:extLst>
        </c:ser>
        <c:ser>
          <c:idx val="1"/>
          <c:order val="1"/>
          <c:tx>
            <c:strRef>
              <c:f>Sheet4!$H$37</c:f>
              <c:strCache>
                <c:ptCount val="1"/>
                <c:pt idx="0">
                  <c:v>$20,000-$49,999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Sheet4!$O$37:$Q$37</c:f>
                <c:numCache>
                  <c:formatCode>General</c:formatCode>
                  <c:ptCount val="3"/>
                  <c:pt idx="0">
                    <c:v>4.581696</c:v>
                  </c:pt>
                  <c:pt idx="1">
                    <c:v>3.9578279999999997</c:v>
                  </c:pt>
                  <c:pt idx="2">
                    <c:v>5.0736559999999997</c:v>
                  </c:pt>
                </c:numCache>
              </c:numRef>
            </c:plus>
            <c:minus>
              <c:numRef>
                <c:f>Sheet4!$O$37:$Q$37</c:f>
                <c:numCache>
                  <c:formatCode>General</c:formatCode>
                  <c:ptCount val="3"/>
                  <c:pt idx="0">
                    <c:v>4.581696</c:v>
                  </c:pt>
                  <c:pt idx="1">
                    <c:v>3.9578279999999997</c:v>
                  </c:pt>
                  <c:pt idx="2">
                    <c:v>5.0736559999999997</c:v>
                  </c:pt>
                </c:numCache>
              </c:numRef>
            </c:minus>
            <c:spPr>
              <a:noFill/>
              <a:ln w="19050" cap="flat" cmpd="sng" algn="ctr">
                <a:solidFill>
                  <a:schemeClr val="tx2">
                    <a:lumMod val="50000"/>
                  </a:schemeClr>
                </a:solidFill>
                <a:round/>
              </a:ln>
              <a:effectLst/>
            </c:spPr>
          </c:errBars>
          <c:cat>
            <c:strRef>
              <c:f>Sheet4!$I$35:$K$35</c:f>
              <c:strCache>
                <c:ptCount val="3"/>
                <c:pt idx="0">
                  <c:v>Unexposed</c:v>
                </c:pt>
                <c:pt idx="1">
                  <c:v>Exposed to one adverse experience</c:v>
                </c:pt>
                <c:pt idx="2">
                  <c:v>Exposed to two or more adverse experiences</c:v>
                </c:pt>
              </c:strCache>
            </c:strRef>
          </c:cat>
          <c:val>
            <c:numRef>
              <c:f>Sheet4!$I$37:$K$37</c:f>
              <c:numCache>
                <c:formatCode>0.0</c:formatCode>
                <c:ptCount val="3"/>
                <c:pt idx="0">
                  <c:v>30.238499999999998</c:v>
                </c:pt>
                <c:pt idx="1">
                  <c:v>21.5703</c:v>
                </c:pt>
                <c:pt idx="2">
                  <c:v>48.191200000000002</c:v>
                </c:pt>
              </c:numCache>
            </c:numRef>
          </c:val>
          <c:extLst>
            <c:ext xmlns:c16="http://schemas.microsoft.com/office/drawing/2014/chart" uri="{C3380CC4-5D6E-409C-BE32-E72D297353CC}">
              <c16:uniqueId val="{00000001-74AC-4E3C-A5B0-E97BD2EBC5EE}"/>
            </c:ext>
          </c:extLst>
        </c:ser>
        <c:ser>
          <c:idx val="2"/>
          <c:order val="2"/>
          <c:tx>
            <c:strRef>
              <c:f>Sheet4!$H$38</c:f>
              <c:strCache>
                <c:ptCount val="1"/>
                <c:pt idx="0">
                  <c:v>$50,000+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Sheet4!$O$38:$Q$38</c:f>
                <c:numCache>
                  <c:formatCode>General</c:formatCode>
                  <c:ptCount val="3"/>
                  <c:pt idx="0">
                    <c:v>3.3045599999999999</c:v>
                  </c:pt>
                  <c:pt idx="1">
                    <c:v>3.2620279999999999</c:v>
                  </c:pt>
                  <c:pt idx="2">
                    <c:v>3.7532040000000002</c:v>
                  </c:pt>
                </c:numCache>
              </c:numRef>
            </c:plus>
            <c:minus>
              <c:numRef>
                <c:f>Sheet4!$O$38:$Q$38</c:f>
                <c:numCache>
                  <c:formatCode>General</c:formatCode>
                  <c:ptCount val="3"/>
                  <c:pt idx="0">
                    <c:v>3.3045599999999999</c:v>
                  </c:pt>
                  <c:pt idx="1">
                    <c:v>3.2620279999999999</c:v>
                  </c:pt>
                  <c:pt idx="2">
                    <c:v>3.7532040000000002</c:v>
                  </c:pt>
                </c:numCache>
              </c:numRef>
            </c:minus>
            <c:spPr>
              <a:noFill/>
              <a:ln w="19050" cap="flat" cmpd="sng" algn="ctr">
                <a:solidFill>
                  <a:schemeClr val="tx2">
                    <a:lumMod val="50000"/>
                  </a:schemeClr>
                </a:solidFill>
                <a:round/>
              </a:ln>
              <a:effectLst/>
            </c:spPr>
          </c:errBars>
          <c:cat>
            <c:strRef>
              <c:f>Sheet4!$I$35:$K$35</c:f>
              <c:strCache>
                <c:ptCount val="3"/>
                <c:pt idx="0">
                  <c:v>Unexposed</c:v>
                </c:pt>
                <c:pt idx="1">
                  <c:v>Exposed to one adverse experience</c:v>
                </c:pt>
                <c:pt idx="2">
                  <c:v>Exposed to two or more adverse experiences</c:v>
                </c:pt>
              </c:strCache>
            </c:strRef>
          </c:cat>
          <c:val>
            <c:numRef>
              <c:f>Sheet4!$I$38:$K$38</c:f>
              <c:numCache>
                <c:formatCode>0.0</c:formatCode>
                <c:ptCount val="3"/>
                <c:pt idx="0">
                  <c:v>33.3247</c:v>
                </c:pt>
                <c:pt idx="1">
                  <c:v>24.044</c:v>
                </c:pt>
                <c:pt idx="2">
                  <c:v>42.631399999999999</c:v>
                </c:pt>
              </c:numCache>
            </c:numRef>
          </c:val>
          <c:extLst>
            <c:ext xmlns:c16="http://schemas.microsoft.com/office/drawing/2014/chart" uri="{C3380CC4-5D6E-409C-BE32-E72D297353CC}">
              <c16:uniqueId val="{00000002-74AC-4E3C-A5B0-E97BD2EBC5EE}"/>
            </c:ext>
          </c:extLst>
        </c:ser>
        <c:dLbls>
          <c:showLegendKey val="0"/>
          <c:showVal val="0"/>
          <c:showCatName val="0"/>
          <c:showSerName val="0"/>
          <c:showPercent val="0"/>
          <c:showBubbleSize val="0"/>
        </c:dLbls>
        <c:gapWidth val="139"/>
        <c:overlap val="-17"/>
        <c:axId val="1881471680"/>
        <c:axId val="1886403552"/>
      </c:barChart>
      <c:catAx>
        <c:axId val="1881471680"/>
        <c:scaling>
          <c:orientation val="minMax"/>
        </c:scaling>
        <c:delete val="0"/>
        <c:axPos val="b"/>
        <c:numFmt formatCode="General" sourceLinked="1"/>
        <c:majorTickMark val="none"/>
        <c:minorTickMark val="none"/>
        <c:tickLblPos val="nextTo"/>
        <c:spPr>
          <a:noFill/>
          <a:ln w="19050" cap="flat" cmpd="sng" algn="ctr">
            <a:solidFill>
              <a:srgbClr val="3D3D3D">
                <a:lumMod val="50000"/>
              </a:srgb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6403552"/>
        <c:crosses val="autoZero"/>
        <c:auto val="1"/>
        <c:lblAlgn val="ctr"/>
        <c:lblOffset val="100"/>
        <c:noMultiLvlLbl val="0"/>
      </c:catAx>
      <c:valAx>
        <c:axId val="1886403552"/>
        <c:scaling>
          <c:orientation val="minMax"/>
        </c:scaling>
        <c:delete val="0"/>
        <c:axPos val="l"/>
        <c:majorGridlines>
          <c:spPr>
            <a:ln w="9525" cap="flat" cmpd="sng" algn="ctr">
              <a:solidFill>
                <a:sysClr val="window" lastClr="FFFFFF">
                  <a:lumMod val="75000"/>
                </a:sys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Percent</a:t>
                </a:r>
              </a:p>
            </c:rich>
          </c:tx>
          <c:layout>
            <c:manualLayout>
              <c:xMode val="edge"/>
              <c:yMode val="edge"/>
              <c:x val="1.1723912477300785E-2"/>
              <c:y val="0.4867508093735376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1471680"/>
        <c:crosses val="autoZero"/>
        <c:crossBetween val="between"/>
      </c:valAx>
      <c:spPr>
        <a:noFill/>
        <a:ln w="19050">
          <a:solidFill>
            <a:srgbClr val="3D3D3D">
              <a:lumMod val="50000"/>
            </a:srgbClr>
          </a:solid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600"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Sheet4!$H$47</c:f>
              <c:strCache>
                <c:ptCount val="1"/>
                <c:pt idx="0">
                  <c:v>White (non-Hispanic)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Sheet4!$O$47:$Q$47</c:f>
                <c:numCache>
                  <c:formatCode>General</c:formatCode>
                  <c:ptCount val="3"/>
                  <c:pt idx="0">
                    <c:v>2.6018999999999997</c:v>
                  </c:pt>
                  <c:pt idx="1">
                    <c:v>2.4125640000000002</c:v>
                  </c:pt>
                  <c:pt idx="2">
                    <c:v>2.9219679999999997</c:v>
                  </c:pt>
                </c:numCache>
              </c:numRef>
            </c:plus>
            <c:minus>
              <c:numRef>
                <c:f>Sheet4!$O$47:$Q$47</c:f>
                <c:numCache>
                  <c:formatCode>General</c:formatCode>
                  <c:ptCount val="3"/>
                  <c:pt idx="0">
                    <c:v>2.6018999999999997</c:v>
                  </c:pt>
                  <c:pt idx="1">
                    <c:v>2.4125640000000002</c:v>
                  </c:pt>
                  <c:pt idx="2">
                    <c:v>2.9219679999999997</c:v>
                  </c:pt>
                </c:numCache>
              </c:numRef>
            </c:minus>
            <c:spPr>
              <a:noFill/>
              <a:ln w="19050" cap="flat" cmpd="sng" algn="ctr">
                <a:solidFill>
                  <a:srgbClr val="3D3D3D">
                    <a:lumMod val="50000"/>
                  </a:srgbClr>
                </a:solidFill>
                <a:round/>
              </a:ln>
              <a:effectLst/>
            </c:spPr>
          </c:errBars>
          <c:cat>
            <c:strRef>
              <c:f>Sheet4!$I$46:$K$46</c:f>
              <c:strCache>
                <c:ptCount val="3"/>
                <c:pt idx="0">
                  <c:v>Unexposed</c:v>
                </c:pt>
                <c:pt idx="1">
                  <c:v>Exposed to one adverse experience</c:v>
                </c:pt>
                <c:pt idx="2">
                  <c:v>Exposed to two or more adverse experiences</c:v>
                </c:pt>
              </c:strCache>
            </c:strRef>
          </c:cat>
          <c:val>
            <c:numRef>
              <c:f>Sheet4!$I$47:$K$47</c:f>
              <c:numCache>
                <c:formatCode>0.0</c:formatCode>
                <c:ptCount val="3"/>
                <c:pt idx="0">
                  <c:v>32.948700000000002</c:v>
                </c:pt>
                <c:pt idx="1">
                  <c:v>22.638500000000001</c:v>
                </c:pt>
                <c:pt idx="2">
                  <c:v>44.4129</c:v>
                </c:pt>
              </c:numCache>
            </c:numRef>
          </c:val>
          <c:extLst>
            <c:ext xmlns:c16="http://schemas.microsoft.com/office/drawing/2014/chart" uri="{C3380CC4-5D6E-409C-BE32-E72D297353CC}">
              <c16:uniqueId val="{00000000-1C31-4520-8178-A822BC216782}"/>
            </c:ext>
          </c:extLst>
        </c:ser>
        <c:ser>
          <c:idx val="1"/>
          <c:order val="1"/>
          <c:tx>
            <c:strRef>
              <c:f>Sheet4!$H$48</c:f>
              <c:strCache>
                <c:ptCount val="1"/>
                <c:pt idx="0">
                  <c:v>Black (non-Hispanic)</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Sheet4!$O$48:$Q$48</c:f>
                <c:numCache>
                  <c:formatCode>General</c:formatCode>
                  <c:ptCount val="3"/>
                  <c:pt idx="0">
                    <c:v>5.9070479999999996</c:v>
                  </c:pt>
                  <c:pt idx="1">
                    <c:v>6.046208</c:v>
                  </c:pt>
                  <c:pt idx="2">
                    <c:v>6.9419279999999999</c:v>
                  </c:pt>
                </c:numCache>
              </c:numRef>
            </c:plus>
            <c:minus>
              <c:numRef>
                <c:f>Sheet4!$O$48:$Q$48</c:f>
                <c:numCache>
                  <c:formatCode>General</c:formatCode>
                  <c:ptCount val="3"/>
                  <c:pt idx="0">
                    <c:v>5.9070479999999996</c:v>
                  </c:pt>
                  <c:pt idx="1">
                    <c:v>6.046208</c:v>
                  </c:pt>
                  <c:pt idx="2">
                    <c:v>6.9419279999999999</c:v>
                  </c:pt>
                </c:numCache>
              </c:numRef>
            </c:minus>
            <c:spPr>
              <a:noFill/>
              <a:ln w="19050" cap="flat" cmpd="sng" algn="ctr">
                <a:solidFill>
                  <a:srgbClr val="3D3D3D">
                    <a:lumMod val="50000"/>
                  </a:srgbClr>
                </a:solidFill>
                <a:round/>
              </a:ln>
              <a:effectLst/>
            </c:spPr>
          </c:errBars>
          <c:cat>
            <c:strRef>
              <c:f>Sheet4!$I$46:$K$46</c:f>
              <c:strCache>
                <c:ptCount val="3"/>
                <c:pt idx="0">
                  <c:v>Unexposed</c:v>
                </c:pt>
                <c:pt idx="1">
                  <c:v>Exposed to one adverse experience</c:v>
                </c:pt>
                <c:pt idx="2">
                  <c:v>Exposed to two or more adverse experiences</c:v>
                </c:pt>
              </c:strCache>
            </c:strRef>
          </c:cat>
          <c:val>
            <c:numRef>
              <c:f>Sheet4!$I$48:$K$48</c:f>
              <c:numCache>
                <c:formatCode>0.0</c:formatCode>
                <c:ptCount val="3"/>
                <c:pt idx="0">
                  <c:v>27.4193</c:v>
                </c:pt>
                <c:pt idx="1">
                  <c:v>26.039200000000001</c:v>
                </c:pt>
                <c:pt idx="2">
                  <c:v>46.541400000000003</c:v>
                </c:pt>
              </c:numCache>
            </c:numRef>
          </c:val>
          <c:extLst>
            <c:ext xmlns:c16="http://schemas.microsoft.com/office/drawing/2014/chart" uri="{C3380CC4-5D6E-409C-BE32-E72D297353CC}">
              <c16:uniqueId val="{00000001-1C31-4520-8178-A822BC216782}"/>
            </c:ext>
          </c:extLst>
        </c:ser>
        <c:ser>
          <c:idx val="2"/>
          <c:order val="2"/>
          <c:tx>
            <c:strRef>
              <c:f>Sheet4!$H$49</c:f>
              <c:strCache>
                <c:ptCount val="1"/>
                <c:pt idx="0">
                  <c:v>Hispanic/Latino(a)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Sheet4!$O$49:$Q$49</c:f>
                <c:numCache>
                  <c:formatCode>General</c:formatCode>
                  <c:ptCount val="3"/>
                  <c:pt idx="0">
                    <c:v>8.1530120000000004</c:v>
                  </c:pt>
                  <c:pt idx="1">
                    <c:v>7.8115800000000002</c:v>
                  </c:pt>
                  <c:pt idx="2">
                    <c:v>7.3915519999999999</c:v>
                  </c:pt>
                </c:numCache>
              </c:numRef>
            </c:plus>
            <c:minus>
              <c:numRef>
                <c:f>Sheet4!$O$49:$Q$49</c:f>
                <c:numCache>
                  <c:formatCode>General</c:formatCode>
                  <c:ptCount val="3"/>
                  <c:pt idx="0">
                    <c:v>8.1530120000000004</c:v>
                  </c:pt>
                  <c:pt idx="1">
                    <c:v>7.8115800000000002</c:v>
                  </c:pt>
                  <c:pt idx="2">
                    <c:v>7.3915519999999999</c:v>
                  </c:pt>
                </c:numCache>
              </c:numRef>
            </c:minus>
            <c:spPr>
              <a:noFill/>
              <a:ln w="19050" cap="flat" cmpd="sng" algn="ctr">
                <a:solidFill>
                  <a:srgbClr val="3D3D3D">
                    <a:lumMod val="50000"/>
                  </a:srgbClr>
                </a:solidFill>
                <a:round/>
              </a:ln>
              <a:effectLst/>
            </c:spPr>
          </c:errBars>
          <c:cat>
            <c:strRef>
              <c:f>Sheet4!$I$46:$K$46</c:f>
              <c:strCache>
                <c:ptCount val="3"/>
                <c:pt idx="0">
                  <c:v>Unexposed</c:v>
                </c:pt>
                <c:pt idx="1">
                  <c:v>Exposed to one adverse experience</c:v>
                </c:pt>
                <c:pt idx="2">
                  <c:v>Exposed to two or more adverse experiences</c:v>
                </c:pt>
              </c:strCache>
            </c:strRef>
          </c:cat>
          <c:val>
            <c:numRef>
              <c:f>Sheet4!$I$49:$K$49</c:f>
              <c:numCache>
                <c:formatCode>0.0</c:formatCode>
                <c:ptCount val="3"/>
                <c:pt idx="0">
                  <c:v>40.4756</c:v>
                </c:pt>
                <c:pt idx="1">
                  <c:v>25.386700000000001</c:v>
                </c:pt>
                <c:pt idx="2">
                  <c:v>34.137700000000002</c:v>
                </c:pt>
              </c:numCache>
            </c:numRef>
          </c:val>
          <c:extLst>
            <c:ext xmlns:c16="http://schemas.microsoft.com/office/drawing/2014/chart" uri="{C3380CC4-5D6E-409C-BE32-E72D297353CC}">
              <c16:uniqueId val="{00000002-1C31-4520-8178-A822BC216782}"/>
            </c:ext>
          </c:extLst>
        </c:ser>
        <c:ser>
          <c:idx val="3"/>
          <c:order val="3"/>
          <c:tx>
            <c:strRef>
              <c:f>Sheet4!$H$50</c:f>
              <c:strCache>
                <c:ptCount val="1"/>
                <c:pt idx="0">
                  <c:v>Other races (non-Hispanic)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Sheet4!$O$50:$Q$50</c:f>
                <c:numCache>
                  <c:formatCode>General</c:formatCode>
                  <c:ptCount val="3"/>
                  <c:pt idx="0">
                    <c:v>11.179839999999999</c:v>
                  </c:pt>
                  <c:pt idx="1">
                    <c:v>7.6434120000000005</c:v>
                  </c:pt>
                  <c:pt idx="2">
                    <c:v>10.319792</c:v>
                  </c:pt>
                </c:numCache>
              </c:numRef>
            </c:plus>
            <c:minus>
              <c:numRef>
                <c:f>Sheet4!$O$50:$Q$50</c:f>
                <c:numCache>
                  <c:formatCode>General</c:formatCode>
                  <c:ptCount val="3"/>
                  <c:pt idx="0">
                    <c:v>11.179839999999999</c:v>
                  </c:pt>
                  <c:pt idx="1">
                    <c:v>7.6434120000000005</c:v>
                  </c:pt>
                  <c:pt idx="2">
                    <c:v>10.319792</c:v>
                  </c:pt>
                </c:numCache>
              </c:numRef>
            </c:minus>
            <c:spPr>
              <a:noFill/>
              <a:ln w="19050" cap="flat" cmpd="sng" algn="ctr">
                <a:solidFill>
                  <a:srgbClr val="3D3D3D">
                    <a:lumMod val="50000"/>
                  </a:srgbClr>
                </a:solidFill>
                <a:round/>
              </a:ln>
              <a:effectLst/>
            </c:spPr>
          </c:errBars>
          <c:cat>
            <c:strRef>
              <c:f>Sheet4!$I$46:$K$46</c:f>
              <c:strCache>
                <c:ptCount val="3"/>
                <c:pt idx="0">
                  <c:v>Unexposed</c:v>
                </c:pt>
                <c:pt idx="1">
                  <c:v>Exposed to one adverse experience</c:v>
                </c:pt>
                <c:pt idx="2">
                  <c:v>Exposed to two or more adverse experiences</c:v>
                </c:pt>
              </c:strCache>
            </c:strRef>
          </c:cat>
          <c:val>
            <c:numRef>
              <c:f>Sheet4!$I$50:$K$50</c:f>
              <c:numCache>
                <c:formatCode>0.0</c:formatCode>
                <c:ptCount val="3"/>
                <c:pt idx="0">
                  <c:v>48.0578</c:v>
                </c:pt>
                <c:pt idx="1">
                  <c:v>17.233799999999999</c:v>
                </c:pt>
                <c:pt idx="2">
                  <c:v>34.708399999999997</c:v>
                </c:pt>
              </c:numCache>
            </c:numRef>
          </c:val>
          <c:extLst>
            <c:ext xmlns:c16="http://schemas.microsoft.com/office/drawing/2014/chart" uri="{C3380CC4-5D6E-409C-BE32-E72D297353CC}">
              <c16:uniqueId val="{00000003-1C31-4520-8178-A822BC216782}"/>
            </c:ext>
          </c:extLst>
        </c:ser>
        <c:dLbls>
          <c:showLegendKey val="0"/>
          <c:showVal val="0"/>
          <c:showCatName val="0"/>
          <c:showSerName val="0"/>
          <c:showPercent val="0"/>
          <c:showBubbleSize val="0"/>
        </c:dLbls>
        <c:gapWidth val="109"/>
        <c:overlap val="-17"/>
        <c:axId val="1881471680"/>
        <c:axId val="1886403552"/>
      </c:barChart>
      <c:catAx>
        <c:axId val="1881471680"/>
        <c:scaling>
          <c:orientation val="minMax"/>
        </c:scaling>
        <c:delete val="0"/>
        <c:axPos val="b"/>
        <c:numFmt formatCode="General" sourceLinked="1"/>
        <c:majorTickMark val="none"/>
        <c:minorTickMark val="none"/>
        <c:tickLblPos val="nextTo"/>
        <c:spPr>
          <a:noFill/>
          <a:ln w="19050" cap="flat" cmpd="sng" algn="ctr">
            <a:solidFill>
              <a:srgbClr val="3D3D3D">
                <a:lumMod val="50000"/>
              </a:srgb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6403552"/>
        <c:crosses val="autoZero"/>
        <c:auto val="1"/>
        <c:lblAlgn val="ctr"/>
        <c:lblOffset val="100"/>
        <c:noMultiLvlLbl val="0"/>
      </c:catAx>
      <c:valAx>
        <c:axId val="1886403552"/>
        <c:scaling>
          <c:orientation val="minMax"/>
        </c:scaling>
        <c:delete val="0"/>
        <c:axPos val="l"/>
        <c:majorGridlines>
          <c:spPr>
            <a:ln w="9525" cap="flat" cmpd="sng" algn="ctr">
              <a:solidFill>
                <a:sysClr val="window" lastClr="FFFFFF">
                  <a:lumMod val="75000"/>
                </a:sys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Percent</a:t>
                </a:r>
              </a:p>
            </c:rich>
          </c:tx>
          <c:layout>
            <c:manualLayout>
              <c:xMode val="edge"/>
              <c:yMode val="edge"/>
              <c:x val="1.1723912477300785E-2"/>
              <c:y val="0.4867508093735376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881471680"/>
        <c:crosses val="autoZero"/>
        <c:crossBetween val="between"/>
      </c:valAx>
      <c:spPr>
        <a:noFill/>
        <a:ln w="19050">
          <a:solidFill>
            <a:srgbClr val="3D3D3D">
              <a:lumMod val="50000"/>
            </a:srgbClr>
          </a:solidFill>
        </a:ln>
        <a:effectLst/>
      </c:spPr>
    </c:plotArea>
    <c:legend>
      <c:legendPos val="t"/>
      <c:layout>
        <c:manualLayout>
          <c:xMode val="edge"/>
          <c:yMode val="edge"/>
          <c:x val="0.12320370246120231"/>
          <c:y val="2.9585535659147521E-2"/>
          <c:w val="0.82477585381780039"/>
          <c:h val="0.1322454383847864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6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C8FC4DD-2CD5-4738-B6C6-40832DD02F3E}" type="datetimeFigureOut">
              <a:rPr lang="en-US" smtClean="0"/>
              <a:t>7/13/2021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897B941-967F-4308-B253-F22E97F2B7DE}" type="slidenum">
              <a:rPr lang="en-US" smtClean="0"/>
              <a:t>‹#›</a:t>
            </a:fld>
            <a:endParaRPr lang="en-US"/>
          </a:p>
        </p:txBody>
      </p:sp>
    </p:spTree>
    <p:extLst>
      <p:ext uri="{BB962C8B-B14F-4D97-AF65-F5344CB8AC3E}">
        <p14:creationId xmlns:p14="http://schemas.microsoft.com/office/powerpoint/2010/main" val="346348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dirty="0" err="1"/>
              <a:t>Felitti</a:t>
            </a:r>
            <a:r>
              <a:rPr lang="en-US" dirty="0"/>
              <a:t> VJ, Anda RF, Nordenberg D, et al. Relationship of childhood abuse and household dysfunction to many of the leading causes of death in adults. The Adverse Childhood Experiences (ACE) Study. </a:t>
            </a:r>
            <a:r>
              <a:rPr lang="en-US" i="1" dirty="0"/>
              <a:t>Am J </a:t>
            </a:r>
            <a:r>
              <a:rPr lang="en-US" i="1" dirty="0" err="1"/>
              <a:t>Prev</a:t>
            </a:r>
            <a:r>
              <a:rPr lang="en-US" i="1" dirty="0"/>
              <a:t> Med</a:t>
            </a:r>
            <a:r>
              <a:rPr lang="en-US" dirty="0"/>
              <a:t>. 1998;14(4):245-258. doi:10.1016/s0749-3797(98)00017-8</a:t>
            </a:r>
          </a:p>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4</a:t>
            </a:fld>
            <a:endParaRPr lang="en-US"/>
          </a:p>
        </p:txBody>
      </p:sp>
    </p:spTree>
    <p:extLst>
      <p:ext uri="{BB962C8B-B14F-4D97-AF65-F5344CB8AC3E}">
        <p14:creationId xmlns:p14="http://schemas.microsoft.com/office/powerpoint/2010/main" val="368420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https://www.cdc.gov/brfss/annual_data/2019/pdf/2019-response-rates-table-508.pdf</a:t>
            </a:r>
          </a:p>
        </p:txBody>
      </p:sp>
      <p:sp>
        <p:nvSpPr>
          <p:cNvPr id="4" name="Slide Number Placeholder 3"/>
          <p:cNvSpPr>
            <a:spLocks noGrp="1"/>
          </p:cNvSpPr>
          <p:nvPr>
            <p:ph type="sldNum" sz="quarter" idx="5"/>
          </p:nvPr>
        </p:nvSpPr>
        <p:spPr/>
        <p:txBody>
          <a:bodyPr/>
          <a:lstStyle/>
          <a:p>
            <a:fld id="{B897B941-967F-4308-B253-F22E97F2B7DE}" type="slidenum">
              <a:rPr lang="en-US" smtClean="0"/>
              <a:t>15</a:t>
            </a:fld>
            <a:endParaRPr lang="en-US"/>
          </a:p>
        </p:txBody>
      </p:sp>
    </p:spTree>
    <p:extLst>
      <p:ext uri="{BB962C8B-B14F-4D97-AF65-F5344CB8AC3E}">
        <p14:creationId xmlns:p14="http://schemas.microsoft.com/office/powerpoint/2010/main" val="441023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7B941-967F-4308-B253-F22E97F2B7DE}" type="slidenum">
              <a:rPr lang="en-US" smtClean="0"/>
              <a:t>16</a:t>
            </a:fld>
            <a:endParaRPr lang="en-US"/>
          </a:p>
        </p:txBody>
      </p:sp>
    </p:spTree>
    <p:extLst>
      <p:ext uri="{BB962C8B-B14F-4D97-AF65-F5344CB8AC3E}">
        <p14:creationId xmlns:p14="http://schemas.microsoft.com/office/powerpoint/2010/main" val="90714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Q1-Q4 Responses: Yes/No/DK/NS/Refused; Q5 Response: Yes/No/DK/NS/Parents not married/Refused; Q6-Q11 Responses: Never/Once/More than once/DK/NS/Refused coded once or more than once as “Yes”</a:t>
            </a:r>
          </a:p>
          <a:p>
            <a:r>
              <a:rPr lang="en-US" dirty="0"/>
              <a:t>ACEs 1-6 Household dysfunction; ACE7 – Physical Abuse; ACE8 – Emotional Abuse; ACEs 9-11 Sexual abuse </a:t>
            </a:r>
          </a:p>
        </p:txBody>
      </p:sp>
      <p:sp>
        <p:nvSpPr>
          <p:cNvPr id="4" name="Slide Number Placeholder 3"/>
          <p:cNvSpPr>
            <a:spLocks noGrp="1"/>
          </p:cNvSpPr>
          <p:nvPr>
            <p:ph type="sldNum" sz="quarter" idx="5"/>
          </p:nvPr>
        </p:nvSpPr>
        <p:spPr/>
        <p:txBody>
          <a:bodyPr/>
          <a:lstStyle/>
          <a:p>
            <a:fld id="{B897B941-967F-4308-B253-F22E97F2B7DE}" type="slidenum">
              <a:rPr lang="en-US" smtClean="0"/>
              <a:t>17</a:t>
            </a:fld>
            <a:endParaRPr lang="en-US"/>
          </a:p>
        </p:txBody>
      </p:sp>
    </p:spTree>
    <p:extLst>
      <p:ext uri="{BB962C8B-B14F-4D97-AF65-F5344CB8AC3E}">
        <p14:creationId xmlns:p14="http://schemas.microsoft.com/office/powerpoint/2010/main" val="2327459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7B941-967F-4308-B253-F22E97F2B7DE}" type="slidenum">
              <a:rPr lang="en-US" smtClean="0"/>
              <a:t>19</a:t>
            </a:fld>
            <a:endParaRPr lang="en-US"/>
          </a:p>
        </p:txBody>
      </p:sp>
    </p:spTree>
    <p:extLst>
      <p:ext uri="{BB962C8B-B14F-4D97-AF65-F5344CB8AC3E}">
        <p14:creationId xmlns:p14="http://schemas.microsoft.com/office/powerpoint/2010/main" val="2143443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7B941-967F-4308-B253-F22E97F2B7DE}" type="slidenum">
              <a:rPr lang="en-US" smtClean="0"/>
              <a:t>20</a:t>
            </a:fld>
            <a:endParaRPr lang="en-US"/>
          </a:p>
        </p:txBody>
      </p:sp>
    </p:spTree>
    <p:extLst>
      <p:ext uri="{BB962C8B-B14F-4D97-AF65-F5344CB8AC3E}">
        <p14:creationId xmlns:p14="http://schemas.microsoft.com/office/powerpoint/2010/main" val="237492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7B941-967F-4308-B253-F22E97F2B7DE}" type="slidenum">
              <a:rPr lang="en-US" smtClean="0"/>
              <a:t>21</a:t>
            </a:fld>
            <a:endParaRPr lang="en-US"/>
          </a:p>
        </p:txBody>
      </p:sp>
    </p:spTree>
    <p:extLst>
      <p:ext uri="{BB962C8B-B14F-4D97-AF65-F5344CB8AC3E}">
        <p14:creationId xmlns:p14="http://schemas.microsoft.com/office/powerpoint/2010/main" val="296817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Adjusted for age, education, income, race and ethnicity.</a:t>
            </a:r>
          </a:p>
        </p:txBody>
      </p:sp>
      <p:sp>
        <p:nvSpPr>
          <p:cNvPr id="4" name="Slide Number Placeholder 3"/>
          <p:cNvSpPr>
            <a:spLocks noGrp="1"/>
          </p:cNvSpPr>
          <p:nvPr>
            <p:ph type="sldNum" sz="quarter" idx="5"/>
          </p:nvPr>
        </p:nvSpPr>
        <p:spPr/>
        <p:txBody>
          <a:bodyPr/>
          <a:lstStyle/>
          <a:p>
            <a:fld id="{B897B941-967F-4308-B253-F22E97F2B7DE}" type="slidenum">
              <a:rPr lang="en-US" smtClean="0"/>
              <a:t>23</a:t>
            </a:fld>
            <a:endParaRPr lang="en-US"/>
          </a:p>
        </p:txBody>
      </p:sp>
    </p:spTree>
    <p:extLst>
      <p:ext uri="{BB962C8B-B14F-4D97-AF65-F5344CB8AC3E}">
        <p14:creationId xmlns:p14="http://schemas.microsoft.com/office/powerpoint/2010/main" val="210626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Bulletin of the World Health Organization 2018;96:42-50. </a:t>
            </a:r>
            <a:r>
              <a:rPr lang="en-US" dirty="0" err="1"/>
              <a:t>doi</a:t>
            </a:r>
            <a:r>
              <a:rPr lang="en-US" dirty="0"/>
              <a:t>: http://dx.doi.org/10.2471/BLT.17.198358. See Source: World Health Organization https://www.who.int/bulletin/volumes/96/1/17-198358/en/</a:t>
            </a:r>
          </a:p>
          <a:p>
            <a:endParaRPr lang="en-US" b="0" i="0" dirty="0"/>
          </a:p>
        </p:txBody>
      </p:sp>
      <p:sp>
        <p:nvSpPr>
          <p:cNvPr id="4" name="Slide Number Placeholder 3"/>
          <p:cNvSpPr>
            <a:spLocks noGrp="1"/>
          </p:cNvSpPr>
          <p:nvPr>
            <p:ph type="sldNum" sz="quarter" idx="5"/>
          </p:nvPr>
        </p:nvSpPr>
        <p:spPr/>
        <p:txBody>
          <a:bodyPr/>
          <a:lstStyle/>
          <a:p>
            <a:fld id="{B897B941-967F-4308-B253-F22E97F2B7DE}" type="slidenum">
              <a:rPr lang="en-US" smtClean="0"/>
              <a:t>24</a:t>
            </a:fld>
            <a:endParaRPr lang="en-US"/>
          </a:p>
        </p:txBody>
      </p:sp>
    </p:spTree>
    <p:extLst>
      <p:ext uri="{BB962C8B-B14F-4D97-AF65-F5344CB8AC3E}">
        <p14:creationId xmlns:p14="http://schemas.microsoft.com/office/powerpoint/2010/main" val="71603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234148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Elder et al. 2003 in Mortimer, J., &amp; Shanahan, M. (2016). Handbook of the life course. Volume 2. Springer.</a:t>
            </a:r>
          </a:p>
          <a:p>
            <a:r>
              <a:rPr lang="en-US" dirty="0"/>
              <a:t>2. Jones, N. L., Gilman, S. E., Cheng, T. L., Drury, S. S., Hill, C. V., &amp; </a:t>
            </a:r>
            <a:r>
              <a:rPr lang="en-US" dirty="0" err="1"/>
              <a:t>Geronimus</a:t>
            </a:r>
            <a:r>
              <a:rPr lang="en-US" dirty="0"/>
              <a:t>, A. T. (2019). Life Course Approaches to the Causes of Health Disparities. </a:t>
            </a:r>
            <a:r>
              <a:rPr lang="en-US" i="1" dirty="0"/>
              <a:t>American journal of public health, 109</a:t>
            </a:r>
            <a:r>
              <a:rPr lang="en-US" dirty="0"/>
              <a:t>(S1), S48–S55. https://doi.org/10.2105/AJPH.2018.304738</a:t>
            </a:r>
          </a:p>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6</a:t>
            </a:fld>
            <a:endParaRPr lang="en-US"/>
          </a:p>
        </p:txBody>
      </p:sp>
    </p:spTree>
    <p:extLst>
      <p:ext uri="{BB962C8B-B14F-4D97-AF65-F5344CB8AC3E}">
        <p14:creationId xmlns:p14="http://schemas.microsoft.com/office/powerpoint/2010/main" val="119420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5"/>
          </p:nvPr>
        </p:nvSpPr>
        <p:spPr/>
        <p:txBody>
          <a:bodyPr/>
          <a:lstStyle/>
          <a:p>
            <a:fld id="{B897B941-967F-4308-B253-F22E97F2B7DE}" type="slidenum">
              <a:rPr lang="en-US" smtClean="0"/>
              <a:t>7</a:t>
            </a:fld>
            <a:endParaRPr lang="en-US"/>
          </a:p>
        </p:txBody>
      </p:sp>
    </p:spTree>
    <p:extLst>
      <p:ext uri="{BB962C8B-B14F-4D97-AF65-F5344CB8AC3E}">
        <p14:creationId xmlns:p14="http://schemas.microsoft.com/office/powerpoint/2010/main" val="94609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97B941-967F-4308-B253-F22E97F2B7DE}" type="slidenum">
              <a:rPr lang="en-US" smtClean="0"/>
              <a:t>9</a:t>
            </a:fld>
            <a:endParaRPr lang="en-US"/>
          </a:p>
        </p:txBody>
      </p:sp>
    </p:spTree>
    <p:extLst>
      <p:ext uri="{BB962C8B-B14F-4D97-AF65-F5344CB8AC3E}">
        <p14:creationId xmlns:p14="http://schemas.microsoft.com/office/powerpoint/2010/main" val="106681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000" dirty="0"/>
              <a:t>ACE 1  Hard to Cover Basics Like Food or Housing ACE 2  Child Experienced - Parent or Guardian Divorced ACE 3  Child Experienced - Parent or Guardian Died ACE 4  Child Experienced - Parent or Guardian Time in Jail ACE 5  Child Experienced - Adults Slap, Hit, Kick, Punch Others</a:t>
            </a:r>
          </a:p>
          <a:p>
            <a:pPr rtl="0" eaLnBrk="1" fontAlgn="b" latinLnBrk="0" hangingPunct="1"/>
            <a:r>
              <a:rPr lang="en-US" sz="1000" dirty="0"/>
              <a:t>ACE 6  Child Experienced - Victim of Violence ACE 7  Child Experienced - Lived with Mentally Ill ACE 8  Child Experienced - Lived with Person with Alcohol/Drug Problem ACE 9 Child Experienced - Treated Unfairly Because of Race</a:t>
            </a:r>
          </a:p>
          <a:p>
            <a:endParaRPr lang="en-US" dirty="0"/>
          </a:p>
        </p:txBody>
      </p:sp>
      <p:sp>
        <p:nvSpPr>
          <p:cNvPr id="4" name="Slide Number Placeholder 3"/>
          <p:cNvSpPr>
            <a:spLocks noGrp="1"/>
          </p:cNvSpPr>
          <p:nvPr>
            <p:ph type="sldNum" sz="quarter" idx="5"/>
          </p:nvPr>
        </p:nvSpPr>
        <p:spPr/>
        <p:txBody>
          <a:bodyPr/>
          <a:lstStyle/>
          <a:p>
            <a:fld id="{B897B941-967F-4308-B253-F22E97F2B7DE}" type="slidenum">
              <a:rPr lang="en-US" smtClean="0"/>
              <a:t>10</a:t>
            </a:fld>
            <a:endParaRPr lang="en-US"/>
          </a:p>
        </p:txBody>
      </p:sp>
    </p:spTree>
    <p:extLst>
      <p:ext uri="{BB962C8B-B14F-4D97-AF65-F5344CB8AC3E}">
        <p14:creationId xmlns:p14="http://schemas.microsoft.com/office/powerpoint/2010/main" val="104552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dirty="0"/>
              <a:t>ACE 1  Hard to Cover Basics Like Food or Housing ACE 2  Child Experienced - Parent or Guardian Divorced ACE 3  Child Experienced - Parent or Guardian Died ACE 4  Child Experienced - Parent or Guardian Time in Jail ACE 5  Child Experienced - Adults Slap, Hit, Kick, Punch Others</a:t>
            </a:r>
          </a:p>
          <a:p>
            <a:pPr rtl="0" eaLnBrk="1" fontAlgn="b" latinLnBrk="0" hangingPunct="1"/>
            <a:r>
              <a:rPr lang="en-US" dirty="0"/>
              <a:t>ACE 6  Child Experienced - Victim of Violence ACE 7  Child Experienced - Lived with Mentally Ill ACE 8  Child Experienced - Lived with Person with Alcohol/Drug Problem ACE 9 Child Experienced - Treated Unfairly Because of Race</a:t>
            </a:r>
          </a:p>
          <a:p>
            <a:endParaRPr lang="en-US" dirty="0"/>
          </a:p>
        </p:txBody>
      </p:sp>
      <p:sp>
        <p:nvSpPr>
          <p:cNvPr id="4" name="Slide Number Placeholder 3"/>
          <p:cNvSpPr>
            <a:spLocks noGrp="1"/>
          </p:cNvSpPr>
          <p:nvPr>
            <p:ph type="sldNum" sz="quarter" idx="5"/>
          </p:nvPr>
        </p:nvSpPr>
        <p:spPr/>
        <p:txBody>
          <a:bodyPr/>
          <a:lstStyle/>
          <a:p>
            <a:fld id="{B897B941-967F-4308-B253-F22E97F2B7DE}" type="slidenum">
              <a:rPr lang="en-US" smtClean="0"/>
              <a:t>11</a:t>
            </a:fld>
            <a:endParaRPr lang="en-US"/>
          </a:p>
        </p:txBody>
      </p:sp>
    </p:spTree>
    <p:extLst>
      <p:ext uri="{BB962C8B-B14F-4D97-AF65-F5344CB8AC3E}">
        <p14:creationId xmlns:p14="http://schemas.microsoft.com/office/powerpoint/2010/main" val="2005780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NSCH,  Underweight (&lt; than 5</a:t>
            </a:r>
            <a:r>
              <a:rPr lang="en-US" baseline="30000" dirty="0"/>
              <a:t>th</a:t>
            </a:r>
            <a:r>
              <a:rPr lang="en-US" dirty="0"/>
              <a:t> percentile BMI), Normal weight (5</a:t>
            </a:r>
            <a:r>
              <a:rPr lang="en-US" baseline="30000" dirty="0"/>
              <a:t>th</a:t>
            </a:r>
            <a:r>
              <a:rPr lang="en-US" dirty="0"/>
              <a:t> to 84</a:t>
            </a:r>
            <a:r>
              <a:rPr lang="en-US" baseline="30000" dirty="0"/>
              <a:t>th</a:t>
            </a:r>
            <a:r>
              <a:rPr lang="en-US" dirty="0"/>
              <a:t> percentile BMI), Overweight (85</a:t>
            </a:r>
            <a:r>
              <a:rPr lang="en-US" baseline="30000" dirty="0"/>
              <a:t>th</a:t>
            </a:r>
            <a:r>
              <a:rPr lang="en-US" dirty="0"/>
              <a:t> to 94</a:t>
            </a:r>
            <a:r>
              <a:rPr lang="en-US" baseline="30000" dirty="0"/>
              <a:t>th</a:t>
            </a:r>
            <a:r>
              <a:rPr lang="en-US" dirty="0"/>
              <a:t> percentile BMI), and Obese (&gt;=95</a:t>
            </a:r>
            <a:r>
              <a:rPr lang="en-US" baseline="30000" dirty="0"/>
              <a:t>th</a:t>
            </a:r>
            <a:r>
              <a:rPr lang="en-US" dirty="0"/>
              <a:t> percentile BMI)</a:t>
            </a:r>
          </a:p>
          <a:p>
            <a:r>
              <a:rPr lang="en-US" dirty="0"/>
              <a:t>Overweight or obese (&gt;=85</a:t>
            </a:r>
            <a:r>
              <a:rPr lang="en-US" baseline="30000" dirty="0"/>
              <a:t>th</a:t>
            </a:r>
            <a:r>
              <a:rPr lang="en-US" dirty="0"/>
              <a:t> percentile BMI).</a:t>
            </a:r>
          </a:p>
          <a:p>
            <a:endParaRPr lang="en-US" dirty="0"/>
          </a:p>
          <a:p>
            <a:r>
              <a:rPr lang="en-US" dirty="0"/>
              <a:t>Weak to modest effect - Hughes, K., Bellis, M. A., Hardcastle, K. A., </a:t>
            </a:r>
            <a:r>
              <a:rPr lang="en-US" dirty="0" err="1"/>
              <a:t>Sethi</a:t>
            </a:r>
            <a:r>
              <a:rPr lang="en-US" dirty="0"/>
              <a:t>, D., Butchart, A., </a:t>
            </a:r>
            <a:r>
              <a:rPr lang="en-US" dirty="0" err="1"/>
              <a:t>Mikton</a:t>
            </a:r>
            <a:r>
              <a:rPr lang="en-US" dirty="0"/>
              <a:t>, C., Jones, L., &amp; Dunne, M. P. (2017). The effect of multiple adverse childhood experiences on health: a systematic review and meta-analysis. </a:t>
            </a:r>
            <a:r>
              <a:rPr lang="en-US" i="1" dirty="0"/>
              <a:t>The Lancet. Public health, 2</a:t>
            </a:r>
            <a:r>
              <a:rPr lang="en-US" dirty="0"/>
              <a:t>(8), e356–e366. https://doi.org/10.1016/S2468-2667(17)30118-4</a:t>
            </a:r>
          </a:p>
        </p:txBody>
      </p:sp>
      <p:sp>
        <p:nvSpPr>
          <p:cNvPr id="4" name="Slide Number Placeholder 3"/>
          <p:cNvSpPr>
            <a:spLocks noGrp="1"/>
          </p:cNvSpPr>
          <p:nvPr>
            <p:ph type="sldNum" sz="quarter" idx="5"/>
          </p:nvPr>
        </p:nvSpPr>
        <p:spPr/>
        <p:txBody>
          <a:bodyPr/>
          <a:lstStyle/>
          <a:p>
            <a:fld id="{B897B941-967F-4308-B253-F22E97F2B7DE}" type="slidenum">
              <a:rPr lang="en-US" smtClean="0"/>
              <a:t>13</a:t>
            </a:fld>
            <a:endParaRPr lang="en-US"/>
          </a:p>
        </p:txBody>
      </p:sp>
    </p:spTree>
    <p:extLst>
      <p:ext uri="{BB962C8B-B14F-4D97-AF65-F5344CB8AC3E}">
        <p14:creationId xmlns:p14="http://schemas.microsoft.com/office/powerpoint/2010/main" val="292143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14</a:t>
            </a:fld>
            <a:endParaRPr lang="en-US"/>
          </a:p>
        </p:txBody>
      </p:sp>
    </p:spTree>
    <p:extLst>
      <p:ext uri="{BB962C8B-B14F-4D97-AF65-F5344CB8AC3E}">
        <p14:creationId xmlns:p14="http://schemas.microsoft.com/office/powerpoint/2010/main" val="2657078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3124200"/>
            <a:ext cx="11265408" cy="3328416"/>
          </a:xfrm>
          <a:prstGeom prst="rect">
            <a:avLst/>
          </a:prstGeom>
        </p:spPr>
      </p:pic>
      <p:pic>
        <p:nvPicPr>
          <p:cNvPr id="7" name="Picture 6" descr="logos: United States Department of Health and Human Services (USDHHS), CDC (Centers for Disease Control and Prevention)&#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58400" y="5287868"/>
            <a:ext cx="1524001" cy="873325"/>
          </a:xfrm>
          <a:prstGeom prst="rect">
            <a:avLst/>
          </a:prstGeom>
        </p:spPr>
      </p:pic>
      <p:sp>
        <p:nvSpPr>
          <p:cNvPr id="13" name="Text Placeholder 8">
            <a:extLst>
              <a:ext uri="{FF2B5EF4-FFF2-40B4-BE49-F238E27FC236}">
                <a16:creationId xmlns:a16="http://schemas.microsoft.com/office/drawing/2014/main" id="{D2107B13-D7A0-4CDF-B4B2-9BDABFDD19D4}"/>
              </a:ext>
            </a:extLst>
          </p:cNvPr>
          <p:cNvSpPr>
            <a:spLocks noGrp="1"/>
          </p:cNvSpPr>
          <p:nvPr>
            <p:ph type="body" sz="quarter" idx="13" hasCustomPrompt="1"/>
          </p:nvPr>
        </p:nvSpPr>
        <p:spPr>
          <a:xfrm>
            <a:off x="540460" y="5901221"/>
            <a:ext cx="5154215" cy="296863"/>
          </a:xfrm>
          <a:prstGeom prst="rect">
            <a:avLst/>
          </a:prstGeom>
        </p:spPr>
        <p:txBody>
          <a:bodyPr>
            <a:noAutofit/>
          </a:bodyPr>
          <a:lstStyle>
            <a:lvl1pPr marL="0" indent="0">
              <a:buNone/>
              <a:defRPr sz="100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dirty="0"/>
              <a:t>Click to enter your Division Name here</a:t>
            </a:r>
          </a:p>
        </p:txBody>
      </p:sp>
      <p:sp>
        <p:nvSpPr>
          <p:cNvPr id="17" name="TextBox 16">
            <a:extLst>
              <a:ext uri="{FF2B5EF4-FFF2-40B4-BE49-F238E27FC236}">
                <a16:creationId xmlns:a16="http://schemas.microsoft.com/office/drawing/2014/main" id="{5044CB61-8AE0-4757-9119-E9FFC0096A5E}"/>
              </a:ext>
            </a:extLst>
          </p:cNvPr>
          <p:cNvSpPr txBox="1"/>
          <p:nvPr userDrawn="1"/>
        </p:nvSpPr>
        <p:spPr>
          <a:xfrm>
            <a:off x="540460" y="5142395"/>
            <a:ext cx="5814874" cy="6739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Centers for Disease Control and Prevention</a:t>
            </a:r>
          </a:p>
          <a:p>
            <a:pPr lvl="0"/>
            <a:endParaRPr lang="en-US" sz="1100" b="1" dirty="0"/>
          </a:p>
          <a:p>
            <a:pPr lvl="0">
              <a:lnSpc>
                <a:spcPct val="150000"/>
              </a:lnSpc>
            </a:pPr>
            <a:r>
              <a:rPr lang="en-US" sz="1100" b="1" dirty="0"/>
              <a:t>National Center for Chronic Disease Prevention and Health Promotion</a:t>
            </a:r>
          </a:p>
        </p:txBody>
      </p:sp>
      <p:sp>
        <p:nvSpPr>
          <p:cNvPr id="24" name="Picture Placeholder 15"/>
          <p:cNvSpPr>
            <a:spLocks noGrp="1" noChangeAspect="1"/>
          </p:cNvSpPr>
          <p:nvPr>
            <p:ph type="pic" sz="quarter" idx="17" hasCustomPrompt="1"/>
          </p:nvPr>
        </p:nvSpPr>
        <p:spPr>
          <a:xfrm>
            <a:off x="8915400" y="3287713"/>
            <a:ext cx="2653065" cy="1651000"/>
          </a:xfrm>
          <a:prstGeom prst="rect">
            <a:avLst/>
          </a:prstGeom>
        </p:spPr>
        <p:txBody>
          <a:bodyPr/>
          <a:lstStyle>
            <a:lvl1pPr marL="0" marR="0" indent="0" algn="ctr" defTabSz="457200" rtl="0" eaLnBrk="1" fontAlgn="auto" latinLnBrk="0" hangingPunct="1">
              <a:lnSpc>
                <a:spcPct val="100000"/>
              </a:lnSpc>
              <a:spcBef>
                <a:spcPct val="20000"/>
              </a:spcBef>
              <a:spcAft>
                <a:spcPts val="600"/>
              </a:spcAft>
              <a:buClr>
                <a:schemeClr val="accent2"/>
              </a:buClr>
              <a:buSzPct val="92000"/>
              <a:buFont typeface="Arial"/>
              <a:buNone/>
              <a:tabLst/>
              <a:defRPr>
                <a:solidFill>
                  <a:srgbClr val="FFFFFF"/>
                </a:solidFill>
              </a:defRPr>
            </a:lvl1pPr>
          </a:lstStyle>
          <a:p>
            <a:r>
              <a:rPr lang="en-US"/>
              <a:t>Click icon below to add Picture and Alt Text</a:t>
            </a:r>
          </a:p>
        </p:txBody>
      </p:sp>
      <p:sp>
        <p:nvSpPr>
          <p:cNvPr id="23" name="Picture Placeholder 15"/>
          <p:cNvSpPr>
            <a:spLocks noGrp="1" noChangeAspect="1"/>
          </p:cNvSpPr>
          <p:nvPr>
            <p:ph type="pic" sz="quarter" idx="16" hasCustomPrompt="1"/>
          </p:nvPr>
        </p:nvSpPr>
        <p:spPr>
          <a:xfrm>
            <a:off x="6150505" y="3287713"/>
            <a:ext cx="2653065" cy="1651000"/>
          </a:xfrm>
          <a:prstGeom prst="rect">
            <a:avLst/>
          </a:prstGeom>
        </p:spPr>
        <p:txBody>
          <a:bodyPr/>
          <a:lstStyle>
            <a:lvl1pPr marL="0" marR="0" indent="0" algn="ctr" defTabSz="457200" rtl="0" eaLnBrk="1" fontAlgn="auto" latinLnBrk="0" hangingPunct="1">
              <a:lnSpc>
                <a:spcPct val="100000"/>
              </a:lnSpc>
              <a:spcBef>
                <a:spcPct val="20000"/>
              </a:spcBef>
              <a:spcAft>
                <a:spcPts val="600"/>
              </a:spcAft>
              <a:buClr>
                <a:schemeClr val="accent2"/>
              </a:buClr>
              <a:buSzPct val="92000"/>
              <a:buFont typeface="Arial"/>
              <a:buNone/>
              <a:tabLst/>
              <a:defRPr>
                <a:solidFill>
                  <a:srgbClr val="FFFFFF"/>
                </a:solidFill>
              </a:defRPr>
            </a:lvl1pPr>
          </a:lstStyle>
          <a:p>
            <a:r>
              <a:rPr lang="en-US"/>
              <a:t>Click icon below to add Picture and Alt Text</a:t>
            </a:r>
          </a:p>
        </p:txBody>
      </p:sp>
      <p:sp>
        <p:nvSpPr>
          <p:cNvPr id="22" name="Picture Placeholder 15"/>
          <p:cNvSpPr>
            <a:spLocks noGrp="1" noChangeAspect="1"/>
          </p:cNvSpPr>
          <p:nvPr>
            <p:ph type="pic" sz="quarter" idx="15" hasCustomPrompt="1"/>
          </p:nvPr>
        </p:nvSpPr>
        <p:spPr>
          <a:xfrm>
            <a:off x="3385609" y="3287713"/>
            <a:ext cx="2653065" cy="1651000"/>
          </a:xfrm>
          <a:prstGeom prst="rect">
            <a:avLst/>
          </a:prstGeom>
        </p:spPr>
        <p:txBody>
          <a:bodyPr/>
          <a:lstStyle>
            <a:lvl1pPr marL="0" marR="0" indent="0" algn="ctr" defTabSz="457200" rtl="0" eaLnBrk="1" fontAlgn="auto" latinLnBrk="0" hangingPunct="1">
              <a:lnSpc>
                <a:spcPct val="100000"/>
              </a:lnSpc>
              <a:spcBef>
                <a:spcPct val="20000"/>
              </a:spcBef>
              <a:spcAft>
                <a:spcPts val="600"/>
              </a:spcAft>
              <a:buClr>
                <a:schemeClr val="accent2"/>
              </a:buClr>
              <a:buSzPct val="92000"/>
              <a:buFont typeface="Arial"/>
              <a:buNone/>
              <a:tabLst/>
              <a:defRPr>
                <a:solidFill>
                  <a:srgbClr val="FFFFFF"/>
                </a:solidFill>
              </a:defRPr>
            </a:lvl1pPr>
          </a:lstStyle>
          <a:p>
            <a:r>
              <a:rPr lang="en-US"/>
              <a:t>Click icon below to add Picture and Alt Text</a:t>
            </a:r>
          </a:p>
        </p:txBody>
      </p:sp>
      <p:sp>
        <p:nvSpPr>
          <p:cNvPr id="16" name="Picture Placeholder 15"/>
          <p:cNvSpPr>
            <a:spLocks noGrp="1" noChangeAspect="1"/>
          </p:cNvSpPr>
          <p:nvPr>
            <p:ph type="pic" sz="quarter" idx="14" hasCustomPrompt="1"/>
          </p:nvPr>
        </p:nvSpPr>
        <p:spPr>
          <a:xfrm>
            <a:off x="620713" y="3287713"/>
            <a:ext cx="2653065" cy="1651000"/>
          </a:xfrm>
          <a:prstGeom prst="rect">
            <a:avLst/>
          </a:prstGeom>
        </p:spPr>
        <p:txBody>
          <a:bodyPr/>
          <a:lstStyle>
            <a:lvl1pPr marL="0" indent="0" algn="ctr">
              <a:buNone/>
              <a:defRPr>
                <a:solidFill>
                  <a:srgbClr val="FFFFFF"/>
                </a:solidFill>
              </a:defRPr>
            </a:lvl1pPr>
          </a:lstStyle>
          <a:p>
            <a:r>
              <a:rPr lang="en-US"/>
              <a:t>Click icon below to add Picture and Alt Text</a:t>
            </a:r>
          </a:p>
        </p:txBody>
      </p:sp>
      <p:sp>
        <p:nvSpPr>
          <p:cNvPr id="3" name="Subtitle 2"/>
          <p:cNvSpPr>
            <a:spLocks noGrp="1"/>
          </p:cNvSpPr>
          <p:nvPr>
            <p:ph type="subTitle" idx="1" hasCustomPrompt="1"/>
          </p:nvPr>
        </p:nvSpPr>
        <p:spPr>
          <a:xfrm>
            <a:off x="581194" y="2495445"/>
            <a:ext cx="10993546" cy="590321"/>
          </a:xfrm>
          <a:prstGeom prst="rect">
            <a:avLst/>
          </a:prstGeo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2" name="Title 1"/>
          <p:cNvSpPr>
            <a:spLocks noGrp="1"/>
          </p:cNvSpPr>
          <p:nvPr>
            <p:ph type="ctrTitle" hasCustomPrompt="1"/>
          </p:nvPr>
        </p:nvSpPr>
        <p:spPr>
          <a:xfrm>
            <a:off x="581191" y="1020431"/>
            <a:ext cx="10993549" cy="1475013"/>
          </a:xfrm>
          <a:effectLst/>
        </p:spPr>
        <p:txBody>
          <a:bodyPr anchor="b">
            <a:normAutofit/>
          </a:bodyPr>
          <a:lstStyle>
            <a:lvl1pPr>
              <a:defRPr sz="4000">
                <a:solidFill>
                  <a:schemeClr val="tx1"/>
                </a:solidFill>
              </a:defRPr>
            </a:lvl1pPr>
          </a:lstStyle>
          <a:p>
            <a:r>
              <a:rPr lang="en-US" dirty="0"/>
              <a:t>Click to edit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a:p>
        </p:txBody>
      </p:sp>
      <p:sp>
        <p:nvSpPr>
          <p:cNvPr id="5" name="Date Placeholder 4"/>
          <p:cNvSpPr>
            <a:spLocks noGrp="1"/>
          </p:cNvSpPr>
          <p:nvPr>
            <p:ph type="dt" sz="half" idx="10"/>
          </p:nvPr>
        </p:nvSpPr>
        <p:spPr/>
        <p:txBody>
          <a:bodyPr/>
          <a:lstStyle>
            <a:lvl1pPr>
              <a:defRPr>
                <a:solidFill>
                  <a:schemeClr val="accent2"/>
                </a:solidFill>
              </a:defRPr>
            </a:lvl1pPr>
          </a:lstStyle>
          <a:p>
            <a:fld id="{B61BEF0D-F0BB-DE4B-95CE-6DB70DBA9567}" type="datetimeFigureOut">
              <a:rPr lang="en-US" smtClean="0"/>
              <a:pPr/>
              <a:t>7/13/2021</a:t>
            </a:fld>
            <a:endParaRPr lang="en-US"/>
          </a:p>
        </p:txBody>
      </p:sp>
      <p:sp>
        <p:nvSpPr>
          <p:cNvPr id="6" name="Footer Placeholder 5"/>
          <p:cNvSpPr>
            <a:spLocks noGrp="1"/>
          </p:cNvSpPr>
          <p:nvPr>
            <p:ph type="ftr" sz="quarter" idx="11"/>
          </p:nvPr>
        </p:nvSpPr>
        <p:spPr/>
        <p:txBody>
          <a:bodyPr/>
          <a:lstStyle>
            <a:lvl1pPr>
              <a:defRPr>
                <a:solidFill>
                  <a:schemeClr val="accent2"/>
                </a:solidFill>
              </a:defRPr>
            </a:lvl1pPr>
          </a:lstStyle>
          <a:p>
            <a:endParaRPr lang="en-US"/>
          </a:p>
        </p:txBody>
      </p:sp>
      <p:sp>
        <p:nvSpPr>
          <p:cNvPr id="4" name="Text Placeholder 3"/>
          <p:cNvSpPr>
            <a:spLocks noGrp="1"/>
          </p:cNvSpPr>
          <p:nvPr>
            <p:ph type="body" sz="half" idx="2" hasCustomPrompt="1"/>
          </p:nvPr>
        </p:nvSpPr>
        <p:spPr>
          <a:xfrm>
            <a:off x="581192" y="5260127"/>
            <a:ext cx="11029617" cy="598671"/>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text</a:t>
            </a:r>
          </a:p>
        </p:txBody>
      </p:sp>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a:solidFill>
                  <a:schemeClr val="accent2"/>
                </a:solidFill>
              </a:defRPr>
            </a:lvl1pPr>
          </a:lstStyle>
          <a:p>
            <a:r>
              <a:rPr lang="en-US" dirty="0"/>
              <a:t>Click to edit title</a:t>
            </a:r>
          </a:p>
        </p:txBody>
      </p:sp>
      <p:sp>
        <p:nvSpPr>
          <p:cNvPr id="3" name="Picture Placeholder 2"/>
          <p:cNvSpPr>
            <a:spLocks noGrp="1" noChangeAspect="1"/>
          </p:cNvSpPr>
          <p:nvPr>
            <p:ph type="pic" idx="1" hasCustomPrompt="1"/>
          </p:nvPr>
        </p:nvSpPr>
        <p:spPr>
          <a:xfrm>
            <a:off x="447817" y="599725"/>
            <a:ext cx="11290859" cy="3557252"/>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below if you want to add an object and alt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0286" y="614407"/>
            <a:ext cx="11309338" cy="1189298"/>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a:p>
        </p:txBody>
      </p:sp>
      <p:sp>
        <p:nvSpPr>
          <p:cNvPr id="4" name="Date Placeholder 3"/>
          <p:cNvSpPr>
            <a:spLocks noGrp="1"/>
          </p:cNvSpPr>
          <p:nvPr>
            <p:ph type="dt" sz="half" idx="10"/>
          </p:nvPr>
        </p:nvSpPr>
        <p:spPr/>
        <p:txBody>
          <a:bodyPr/>
          <a:lstStyle>
            <a:lvl1pPr>
              <a:defRPr>
                <a:solidFill>
                  <a:schemeClr val="accent2"/>
                </a:solidFill>
              </a:defRPr>
            </a:lvl1pPr>
          </a:lstStyle>
          <a:p>
            <a:fld id="{B61BEF0D-F0BB-DE4B-95CE-6DB70DBA9567}" type="datetimeFigureOut">
              <a:rPr lang="en-US" smtClean="0"/>
              <a:pPr/>
              <a:t>7/13/2021</a:t>
            </a:fld>
            <a:endParaRPr lang="en-US"/>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a:p>
        </p:txBody>
      </p:sp>
      <p:sp>
        <p:nvSpPr>
          <p:cNvPr id="3" name="Vertical Text Placeholder 2"/>
          <p:cNvSpPr>
            <a:spLocks noGrp="1"/>
          </p:cNvSpPr>
          <p:nvPr>
            <p:ph type="body" orient="vert" idx="1" hasCustomPrompt="1"/>
          </p:nvPr>
        </p:nvSpPr>
        <p:spPr>
          <a:xfrm>
            <a:off x="581192" y="2336003"/>
            <a:ext cx="11029616" cy="3522794"/>
          </a:xfrm>
          <a:prstGeom prst="rect">
            <a:avLst/>
          </a:prstGeom>
        </p:spPr>
        <p:txBody>
          <a:bodyPr vert="eaVert" anchor="t"/>
          <a:lstStyle>
            <a:lvl1pPr algn="l">
              <a:buClr>
                <a:schemeClr val="accent2"/>
              </a:buClr>
              <a:defRPr/>
            </a:lvl1pPr>
            <a:lvl2pPr algn="l">
              <a:buClr>
                <a:schemeClr val="accent2"/>
              </a:buClr>
              <a:defRPr/>
            </a:lvl2pPr>
            <a:lvl3pPr algn="l">
              <a:buClr>
                <a:schemeClr val="accent2"/>
              </a:buClr>
              <a:defRPr/>
            </a:lvl3pPr>
            <a:lvl4pPr algn="l">
              <a:buClr>
                <a:schemeClr val="accent2"/>
              </a:buClr>
              <a:defRPr/>
            </a:lvl4pPr>
            <a:lvl5pPr algn="l">
              <a:buClr>
                <a:schemeClr val="accent2"/>
              </a:buClr>
              <a:defRPr/>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581192" y="702156"/>
            <a:ext cx="11029616" cy="1013800"/>
          </a:xfrm>
        </p:spPr>
        <p:txBody>
          <a:bodyPr/>
          <a:lstStyle/>
          <a:p>
            <a:r>
              <a:rPr lang="en-US" dirty="0"/>
              <a:t>Click to edit 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ChangeAspect="1"/>
          </p:cNvSpPr>
          <p:nvPr/>
        </p:nvSpPr>
        <p:spPr>
          <a:xfrm>
            <a:off x="8839201" y="599725"/>
            <a:ext cx="2906817" cy="5816950"/>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2"/>
                </a:solidFill>
              </a:defRPr>
            </a:lvl1pPr>
          </a:lstStyle>
          <a:p>
            <a:fld id="{D57F1E4F-1CFF-5643-939E-217C01CDF565}" type="slidenum">
              <a:rPr lang="en-US" smtClean="0"/>
              <a:pPr/>
              <a:t>‹#›</a:t>
            </a:fld>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2"/>
                </a:solidFill>
              </a:defRPr>
            </a:lvl1pPr>
          </a:lstStyle>
          <a:p>
            <a:fld id="{B61BEF0D-F0BB-DE4B-95CE-6DB70DBA9567}" type="datetimeFigureOut">
              <a:rPr lang="en-US" smtClean="0"/>
              <a:pPr/>
              <a:t>7/13/2021</a:t>
            </a:fld>
            <a:endParaRPr lang="en-US"/>
          </a:p>
        </p:txBody>
      </p:sp>
      <p:sp>
        <p:nvSpPr>
          <p:cNvPr id="5" name="Footer Placeholder 4"/>
          <p:cNvSpPr>
            <a:spLocks noGrp="1"/>
          </p:cNvSpPr>
          <p:nvPr>
            <p:ph type="ftr" sz="quarter" idx="11"/>
          </p:nvPr>
        </p:nvSpPr>
        <p:spPr>
          <a:xfrm>
            <a:off x="774923" y="5951811"/>
            <a:ext cx="7896279" cy="365125"/>
          </a:xfrm>
        </p:spPr>
        <p:txBody>
          <a:bodyPr/>
          <a:lstStyle>
            <a:lvl1pPr>
              <a:defRPr>
                <a:solidFill>
                  <a:schemeClr val="accent2"/>
                </a:solidFill>
              </a:defRPr>
            </a:lvl1pPr>
          </a:lstStyle>
          <a:p>
            <a:endParaRPr lang="en-US"/>
          </a:p>
        </p:txBody>
      </p:sp>
      <p:sp>
        <p:nvSpPr>
          <p:cNvPr id="3" name="Vertical Text Placeholder 2"/>
          <p:cNvSpPr>
            <a:spLocks noGrp="1"/>
          </p:cNvSpPr>
          <p:nvPr>
            <p:ph type="body" orient="vert" idx="1" hasCustomPrompt="1"/>
          </p:nvPr>
        </p:nvSpPr>
        <p:spPr>
          <a:xfrm>
            <a:off x="774923" y="675726"/>
            <a:ext cx="7896279" cy="5183073"/>
          </a:xfrm>
          <a:prstGeom prst="rect">
            <a:avLst/>
          </a:prstGeom>
        </p:spPr>
        <p:txBody>
          <a:bodyPr vert="eaVert" anchor="t"/>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Vertical Title 1"/>
          <p:cNvSpPr>
            <a:spLocks noGrp="1"/>
          </p:cNvSpPr>
          <p:nvPr>
            <p:ph type="title" orient="vert" hasCustomPrompt="1"/>
          </p:nvPr>
        </p:nvSpPr>
        <p:spPr>
          <a:xfrm>
            <a:off x="8839201" y="675726"/>
            <a:ext cx="2004164" cy="5183073"/>
          </a:xfrm>
        </p:spPr>
        <p:txBody>
          <a:bodyPr vert="eaVert"/>
          <a:lstStyle/>
          <a:p>
            <a:r>
              <a:rPr lang="en-US" dirty="0"/>
              <a:t>Click to edit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6" name="Picture 15">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3124200"/>
            <a:ext cx="11265408" cy="3328416"/>
          </a:xfrm>
          <a:prstGeom prst="rect">
            <a:avLst/>
          </a:prstGeom>
        </p:spPr>
      </p:pic>
      <p:pic>
        <p:nvPicPr>
          <p:cNvPr id="21" name="Picture 20" descr="logos: United States Department of Health and Human Services (USDHHS), CDC (Centers for Disease Control and Prevention)&#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58400" y="5287868"/>
            <a:ext cx="1524001" cy="873325"/>
          </a:xfrm>
          <a:prstGeom prst="rect">
            <a:avLst/>
          </a:prstGeom>
        </p:spPr>
      </p:pic>
      <p:sp>
        <p:nvSpPr>
          <p:cNvPr id="24" name="Text Placeholder 8">
            <a:extLst>
              <a:ext uri="{FF2B5EF4-FFF2-40B4-BE49-F238E27FC236}">
                <a16:creationId xmlns:a16="http://schemas.microsoft.com/office/drawing/2014/main" id="{9B90FA08-F59C-4AB0-A07F-E40E7535B424}"/>
              </a:ext>
            </a:extLst>
          </p:cNvPr>
          <p:cNvSpPr>
            <a:spLocks noGrp="1"/>
          </p:cNvSpPr>
          <p:nvPr>
            <p:ph type="body" sz="quarter" idx="13" hasCustomPrompt="1"/>
          </p:nvPr>
        </p:nvSpPr>
        <p:spPr>
          <a:xfrm>
            <a:off x="548994" y="5916935"/>
            <a:ext cx="5154215" cy="296863"/>
          </a:xfrm>
          <a:prstGeom prst="rect">
            <a:avLst/>
          </a:prstGeom>
        </p:spPr>
        <p:txBody>
          <a:bodyPr>
            <a:noAutofit/>
          </a:bodyPr>
          <a:lstStyle>
            <a:lvl1pPr marL="0" indent="0">
              <a:buNone/>
              <a:defRPr sz="1000">
                <a:solidFill>
                  <a:schemeClr val="bg1"/>
                </a:solidFill>
              </a:defRPr>
            </a:lvl1pPr>
            <a:lvl2pPr marL="324000" indent="0">
              <a:buNone/>
              <a:defRPr/>
            </a:lvl2pPr>
            <a:lvl3pPr marL="630000" indent="0">
              <a:buNone/>
              <a:defRPr/>
            </a:lvl3pPr>
            <a:lvl4pPr marL="1008000" indent="0">
              <a:buNone/>
              <a:defRPr/>
            </a:lvl4pPr>
            <a:lvl5pPr marL="1368000" indent="0">
              <a:buNone/>
              <a:defRPr/>
            </a:lvl5pPr>
          </a:lstStyle>
          <a:p>
            <a:pPr lvl="0"/>
            <a:r>
              <a:rPr lang="en-US" dirty="0"/>
              <a:t>Click to enter your Division Name here</a:t>
            </a:r>
          </a:p>
        </p:txBody>
      </p:sp>
      <p:sp>
        <p:nvSpPr>
          <p:cNvPr id="25" name="TextBox 24">
            <a:extLst>
              <a:ext uri="{FF2B5EF4-FFF2-40B4-BE49-F238E27FC236}">
                <a16:creationId xmlns:a16="http://schemas.microsoft.com/office/drawing/2014/main" id="{F8EDCFD7-B05B-4595-8A43-02AAD0BC73F6}"/>
              </a:ext>
            </a:extLst>
          </p:cNvPr>
          <p:cNvSpPr txBox="1"/>
          <p:nvPr userDrawn="1"/>
        </p:nvSpPr>
        <p:spPr>
          <a:xfrm>
            <a:off x="544119" y="5142395"/>
            <a:ext cx="8312536" cy="15716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Centers for Disease Control and Prevention</a:t>
            </a:r>
          </a:p>
          <a:p>
            <a:pPr lvl="0"/>
            <a:endParaRPr lang="en-US" sz="1100" b="1" dirty="0"/>
          </a:p>
          <a:p>
            <a:pPr lvl="0">
              <a:lnSpc>
                <a:spcPct val="150000"/>
              </a:lnSpc>
            </a:pPr>
            <a:r>
              <a:rPr lang="en-US" sz="1100" b="1" dirty="0"/>
              <a:t>National Center for Chronic Disease Prevention and Health Promotion</a:t>
            </a:r>
          </a:p>
          <a:p>
            <a:pPr marL="0" marR="0" lvl="0" indent="0" algn="l" defTabSz="457200" rtl="0" eaLnBrk="1" fontAlgn="auto" latinLnBrk="0" hangingPunct="1">
              <a:lnSpc>
                <a:spcPct val="150000"/>
              </a:lnSpc>
              <a:spcBef>
                <a:spcPts val="3400"/>
              </a:spcBef>
              <a:spcAft>
                <a:spcPts val="0"/>
              </a:spcAft>
              <a:buClrTx/>
              <a:buSzTx/>
              <a:buFontTx/>
              <a:buNone/>
              <a:tabLst/>
              <a:defRPr/>
            </a:pPr>
            <a:r>
              <a:rPr lang="en-US" sz="900" dirty="0">
                <a:solidFill>
                  <a:schemeClr val="bg1"/>
                </a:solidFill>
              </a:rPr>
              <a:t>The findings and conclusions in this report are those of the authors and do not necessarily represent the official position of the Centers for Disease Control and Prevention.</a:t>
            </a:r>
          </a:p>
          <a:p>
            <a:pPr lvl="0">
              <a:lnSpc>
                <a:spcPct val="150000"/>
              </a:lnSpc>
            </a:pPr>
            <a:endParaRPr lang="en-US" sz="1100" b="1" dirty="0"/>
          </a:p>
        </p:txBody>
      </p:sp>
      <p:sp>
        <p:nvSpPr>
          <p:cNvPr id="22" name="Picture Placeholder 15"/>
          <p:cNvSpPr>
            <a:spLocks noGrp="1" noChangeAspect="1"/>
          </p:cNvSpPr>
          <p:nvPr>
            <p:ph type="pic" sz="quarter" idx="17" hasCustomPrompt="1"/>
          </p:nvPr>
        </p:nvSpPr>
        <p:spPr>
          <a:xfrm>
            <a:off x="8915400" y="3287713"/>
            <a:ext cx="2653065" cy="1651000"/>
          </a:xfrm>
          <a:prstGeom prst="rect">
            <a:avLst/>
          </a:prstGeom>
        </p:spPr>
        <p:txBody>
          <a:bodyPr/>
          <a:lstStyle>
            <a:lvl1pPr marL="0" marR="0" indent="0" algn="ctr" defTabSz="457200" rtl="0" eaLnBrk="1" fontAlgn="auto" latinLnBrk="0" hangingPunct="1">
              <a:lnSpc>
                <a:spcPct val="100000"/>
              </a:lnSpc>
              <a:spcBef>
                <a:spcPct val="20000"/>
              </a:spcBef>
              <a:spcAft>
                <a:spcPts val="600"/>
              </a:spcAft>
              <a:buClr>
                <a:schemeClr val="accent2"/>
              </a:buClr>
              <a:buSzPct val="92000"/>
              <a:buFont typeface="Arial"/>
              <a:buNone/>
              <a:tabLst/>
              <a:defRPr>
                <a:solidFill>
                  <a:srgbClr val="FFFFFF"/>
                </a:solidFill>
              </a:defRPr>
            </a:lvl1pPr>
          </a:lstStyle>
          <a:p>
            <a:r>
              <a:rPr lang="en-US"/>
              <a:t>Click icon below to add Picture and Alt Text</a:t>
            </a:r>
          </a:p>
        </p:txBody>
      </p:sp>
      <p:sp>
        <p:nvSpPr>
          <p:cNvPr id="19" name="Picture Placeholder 15"/>
          <p:cNvSpPr>
            <a:spLocks noGrp="1" noChangeAspect="1"/>
          </p:cNvSpPr>
          <p:nvPr>
            <p:ph type="pic" sz="quarter" idx="16" hasCustomPrompt="1"/>
          </p:nvPr>
        </p:nvSpPr>
        <p:spPr>
          <a:xfrm>
            <a:off x="6150505" y="3287713"/>
            <a:ext cx="2653065" cy="1651000"/>
          </a:xfrm>
          <a:prstGeom prst="rect">
            <a:avLst/>
          </a:prstGeom>
        </p:spPr>
        <p:txBody>
          <a:bodyPr/>
          <a:lstStyle>
            <a:lvl1pPr marL="0" marR="0" indent="0" algn="ctr" defTabSz="457200" rtl="0" eaLnBrk="1" fontAlgn="auto" latinLnBrk="0" hangingPunct="1">
              <a:lnSpc>
                <a:spcPct val="100000"/>
              </a:lnSpc>
              <a:spcBef>
                <a:spcPct val="20000"/>
              </a:spcBef>
              <a:spcAft>
                <a:spcPts val="600"/>
              </a:spcAft>
              <a:buClr>
                <a:schemeClr val="accent2"/>
              </a:buClr>
              <a:buSzPct val="92000"/>
              <a:buFont typeface="Arial"/>
              <a:buNone/>
              <a:tabLst/>
              <a:defRPr>
                <a:solidFill>
                  <a:srgbClr val="FFFFFF"/>
                </a:solidFill>
              </a:defRPr>
            </a:lvl1pPr>
          </a:lstStyle>
          <a:p>
            <a:r>
              <a:rPr lang="en-US"/>
              <a:t>Click icon below to add Picture and Alt Text</a:t>
            </a:r>
          </a:p>
        </p:txBody>
      </p:sp>
      <p:sp>
        <p:nvSpPr>
          <p:cNvPr id="18" name="Picture Placeholder 15"/>
          <p:cNvSpPr>
            <a:spLocks noGrp="1" noChangeAspect="1"/>
          </p:cNvSpPr>
          <p:nvPr>
            <p:ph type="pic" sz="quarter" idx="15" hasCustomPrompt="1"/>
          </p:nvPr>
        </p:nvSpPr>
        <p:spPr>
          <a:xfrm>
            <a:off x="3385609" y="3287713"/>
            <a:ext cx="2653065" cy="1651000"/>
          </a:xfrm>
          <a:prstGeom prst="rect">
            <a:avLst/>
          </a:prstGeom>
        </p:spPr>
        <p:txBody>
          <a:bodyPr/>
          <a:lstStyle>
            <a:lvl1pPr marL="0" marR="0" indent="0" algn="ctr" defTabSz="457200" rtl="0" eaLnBrk="1" fontAlgn="auto" latinLnBrk="0" hangingPunct="1">
              <a:lnSpc>
                <a:spcPct val="100000"/>
              </a:lnSpc>
              <a:spcBef>
                <a:spcPct val="20000"/>
              </a:spcBef>
              <a:spcAft>
                <a:spcPts val="600"/>
              </a:spcAft>
              <a:buClr>
                <a:schemeClr val="accent2"/>
              </a:buClr>
              <a:buSzPct val="92000"/>
              <a:buFont typeface="Arial"/>
              <a:buNone/>
              <a:tabLst/>
              <a:defRPr>
                <a:solidFill>
                  <a:srgbClr val="FFFFFF"/>
                </a:solidFill>
              </a:defRPr>
            </a:lvl1pPr>
          </a:lstStyle>
          <a:p>
            <a:r>
              <a:rPr lang="en-US"/>
              <a:t>Click icon below to add Picture and Alt Text</a:t>
            </a:r>
          </a:p>
        </p:txBody>
      </p:sp>
      <p:sp>
        <p:nvSpPr>
          <p:cNvPr id="17" name="Picture Placeholder 15"/>
          <p:cNvSpPr>
            <a:spLocks noGrp="1" noChangeAspect="1"/>
          </p:cNvSpPr>
          <p:nvPr>
            <p:ph type="pic" sz="quarter" idx="14" hasCustomPrompt="1"/>
          </p:nvPr>
        </p:nvSpPr>
        <p:spPr>
          <a:xfrm>
            <a:off x="620713" y="3287713"/>
            <a:ext cx="2653065" cy="1651000"/>
          </a:xfrm>
          <a:prstGeom prst="rect">
            <a:avLst/>
          </a:prstGeom>
        </p:spPr>
        <p:txBody>
          <a:bodyPr/>
          <a:lstStyle>
            <a:lvl1pPr marL="0" marR="0" indent="0" algn="ctr" defTabSz="457200" rtl="0" eaLnBrk="1" fontAlgn="auto" latinLnBrk="0" hangingPunct="1">
              <a:lnSpc>
                <a:spcPct val="100000"/>
              </a:lnSpc>
              <a:spcBef>
                <a:spcPct val="20000"/>
              </a:spcBef>
              <a:spcAft>
                <a:spcPts val="600"/>
              </a:spcAft>
              <a:buClr>
                <a:schemeClr val="accent2"/>
              </a:buClr>
              <a:buSzPct val="92000"/>
              <a:buFont typeface="Arial"/>
              <a:buNone/>
              <a:tabLst/>
              <a:defRPr>
                <a:solidFill>
                  <a:srgbClr val="FFFFFF"/>
                </a:solidFill>
              </a:defRPr>
            </a:lvl1pPr>
          </a:lstStyle>
          <a:p>
            <a:r>
              <a:rPr lang="en-US"/>
              <a:t>Click icon below to add Picture and Alt Text</a:t>
            </a:r>
          </a:p>
        </p:txBody>
      </p:sp>
      <p:sp>
        <p:nvSpPr>
          <p:cNvPr id="3" name="Subtitle 2"/>
          <p:cNvSpPr>
            <a:spLocks noGrp="1"/>
          </p:cNvSpPr>
          <p:nvPr>
            <p:ph type="subTitle" idx="1" hasCustomPrompt="1"/>
          </p:nvPr>
        </p:nvSpPr>
        <p:spPr>
          <a:xfrm>
            <a:off x="581194" y="2495445"/>
            <a:ext cx="10993546" cy="590321"/>
          </a:xfrm>
          <a:prstGeom prst="rect">
            <a:avLst/>
          </a:prstGeo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your contact information</a:t>
            </a:r>
          </a:p>
        </p:txBody>
      </p:sp>
      <p:sp>
        <p:nvSpPr>
          <p:cNvPr id="2" name="Title 1"/>
          <p:cNvSpPr>
            <a:spLocks noGrp="1"/>
          </p:cNvSpPr>
          <p:nvPr>
            <p:ph type="ctrTitle" hasCustomPrompt="1"/>
          </p:nvPr>
        </p:nvSpPr>
        <p:spPr>
          <a:xfrm>
            <a:off x="581191" y="1020431"/>
            <a:ext cx="10993549" cy="1475013"/>
          </a:xfrm>
          <a:effectLst/>
        </p:spPr>
        <p:txBody>
          <a:bodyPr anchor="b">
            <a:normAutofit/>
          </a:bodyPr>
          <a:lstStyle>
            <a:lvl1pPr>
              <a:defRPr sz="4000">
                <a:solidFill>
                  <a:srgbClr val="122C41"/>
                </a:solidFill>
              </a:defRPr>
            </a:lvl1pPr>
          </a:lstStyle>
          <a:p>
            <a:r>
              <a:rPr lang="en-US" dirty="0"/>
              <a:t>Thank you</a:t>
            </a:r>
          </a:p>
        </p:txBody>
      </p:sp>
    </p:spTree>
    <p:extLst>
      <p:ext uri="{BB962C8B-B14F-4D97-AF65-F5344CB8AC3E}">
        <p14:creationId xmlns:p14="http://schemas.microsoft.com/office/powerpoint/2010/main" val="219055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99933"/>
            <a:ext cx="11494008" cy="1429512"/>
          </a:xfrm>
          <a:prstGeom prst="rect">
            <a:avLst/>
          </a:prstGeom>
        </p:spPr>
      </p:pic>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a:pPr/>
              <a:t>‹#›</a:t>
            </a:fld>
            <a:endParaRPr lang="en-US"/>
          </a:p>
        </p:txBody>
      </p:sp>
      <p:sp>
        <p:nvSpPr>
          <p:cNvPr id="4" name="Date Placeholder 3"/>
          <p:cNvSpPr>
            <a:spLocks noGrp="1"/>
          </p:cNvSpPr>
          <p:nvPr>
            <p:ph type="dt" sz="half" idx="10"/>
          </p:nvPr>
        </p:nvSpPr>
        <p:spPr/>
        <p:txBody>
          <a:bodyPr/>
          <a:lstStyle/>
          <a:p>
            <a:fld id="{B61BEF0D-F0BB-DE4B-95CE-6DB70DBA9567}" type="datetimeFigureOut">
              <a:rPr lang="en-US"/>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9" name="Text Placeholder 2"/>
          <p:cNvSpPr>
            <a:spLocks noGrp="1"/>
          </p:cNvSpPr>
          <p:nvPr>
            <p:ph idx="1" hasCustomPrompt="1"/>
          </p:nvPr>
        </p:nvSpPr>
        <p:spPr>
          <a:xfrm>
            <a:off x="581192" y="1997339"/>
            <a:ext cx="11029616" cy="3522794"/>
          </a:xfrm>
          <a:prstGeom prst="rect">
            <a:avLst/>
          </a:prstGeom>
        </p:spPr>
        <p:txBody>
          <a:bodyPr vert="horz" lIns="91440" tIns="45720" rIns="91440" bIns="45720" rtlCol="0" anchor="t">
            <a:normAutofit/>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192" y="702156"/>
            <a:ext cx="11029616" cy="1013800"/>
          </a:xfrm>
        </p:spPr>
        <p:txBody>
          <a:bodyPr/>
          <a:lstStyle/>
          <a:p>
            <a:r>
              <a:rPr lang="en-US" dirty="0"/>
              <a:t>Click to edit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122C4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a:pPr/>
              <a:t>‹#›</a:t>
            </a:fld>
            <a:endParaRPr lang="en-US"/>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a:pPr/>
              <a:t>7/13/2021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3" name="Text Placeholder 2"/>
          <p:cNvSpPr>
            <a:spLocks noGrp="1"/>
          </p:cNvSpPr>
          <p:nvPr>
            <p:ph type="body" idx="1" hasCustomPrompt="1"/>
          </p:nvPr>
        </p:nvSpPr>
        <p:spPr>
          <a:xfrm>
            <a:off x="581192" y="4541417"/>
            <a:ext cx="11029615" cy="600556"/>
          </a:xfrm>
          <a:prstGeom prst="rect">
            <a:avLst/>
          </a:prstGeo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text</a:t>
            </a:r>
          </a:p>
        </p:txBody>
      </p:sp>
      <p:sp>
        <p:nvSpPr>
          <p:cNvPr id="2" name="Title 1"/>
          <p:cNvSpPr>
            <a:spLocks noGrp="1"/>
          </p:cNvSpPr>
          <p:nvPr>
            <p:ph type="title" hasCustomPrompt="1"/>
          </p:nvPr>
        </p:nvSpPr>
        <p:spPr>
          <a:xfrm>
            <a:off x="581193" y="3043910"/>
            <a:ext cx="11029615" cy="1497507"/>
          </a:xfrm>
        </p:spPr>
        <p:txBody>
          <a:bodyPr anchor="b">
            <a:normAutofit/>
          </a:bodyPr>
          <a:lstStyle>
            <a:lvl1pPr algn="l">
              <a:defRPr sz="3600" b="0" cap="all">
                <a:solidFill>
                  <a:srgbClr val="122C41"/>
                </a:solidFill>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99933"/>
            <a:ext cx="11494008" cy="1429512"/>
          </a:xfrm>
          <a:prstGeom prst="rect">
            <a:avLst/>
          </a:prstGeom>
        </p:spPr>
      </p:pic>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4" name="Content Placeholder 3"/>
          <p:cNvSpPr>
            <a:spLocks noGrp="1"/>
          </p:cNvSpPr>
          <p:nvPr>
            <p:ph sz="half" idx="2" hasCustomPrompt="1"/>
          </p:nvPr>
        </p:nvSpPr>
        <p:spPr>
          <a:xfrm>
            <a:off x="6188417" y="2228003"/>
            <a:ext cx="5422392" cy="3633047"/>
          </a:xfrm>
          <a:prstGeom prst="rect">
            <a:avLst/>
          </a:prstGeom>
        </p:spPr>
        <p:txBody>
          <a:bodyPr>
            <a:normAutofit/>
          </a:bodyPr>
          <a:lstStyle>
            <a:lvl1pPr>
              <a:defRPr/>
            </a:lvl1pPr>
          </a:lstStyle>
          <a:p>
            <a:pPr lvl="0"/>
            <a:r>
              <a:rPr lang="en-US" dirty="0"/>
              <a:t>Edit text (click icon below if you want to add an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hasCustomPrompt="1"/>
          </p:nvPr>
        </p:nvSpPr>
        <p:spPr>
          <a:xfrm>
            <a:off x="581193" y="2228003"/>
            <a:ext cx="5422390" cy="3633047"/>
          </a:xfrm>
          <a:prstGeom prst="rect">
            <a:avLst/>
          </a:prstGeom>
        </p:spPr>
        <p:txBody>
          <a:bodyPr>
            <a:normAutofit/>
          </a:bodyPr>
          <a:lstStyle>
            <a:lvl1pPr>
              <a:defRPr/>
            </a:lvl1pPr>
          </a:lstStyle>
          <a:p>
            <a:pPr lvl="0"/>
            <a:r>
              <a:rPr lang="en-US" dirty="0"/>
              <a:t>Edit text (click icon below if you want to add an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81193" y="729658"/>
            <a:ext cx="11029616" cy="988332"/>
          </a:xfrm>
        </p:spPr>
        <p:txBody>
          <a:bodyPr/>
          <a:lstStyle/>
          <a:p>
            <a:r>
              <a:rPr lang="en-US" dirty="0"/>
              <a:t>Click to edit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99933"/>
            <a:ext cx="11494008" cy="1429512"/>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
        <p:nvSpPr>
          <p:cNvPr id="7" name="Date Placeholder 6"/>
          <p:cNvSpPr>
            <a:spLocks noGrp="1"/>
          </p:cNvSpPr>
          <p:nvPr>
            <p:ph type="dt" sz="half" idx="10"/>
          </p:nvPr>
        </p:nvSpPr>
        <p:spPr/>
        <p:txBody>
          <a:bodyPr/>
          <a:lstStyle/>
          <a:p>
            <a:fld id="{B61BEF0D-F0BB-DE4B-95CE-6DB70DBA9567}" type="datetimeFigureOut">
              <a:rPr lang="en-US"/>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6" name="Content Placeholder 5"/>
          <p:cNvSpPr>
            <a:spLocks noGrp="1"/>
          </p:cNvSpPr>
          <p:nvPr>
            <p:ph sz="quarter" idx="4" hasCustomPrompt="1"/>
          </p:nvPr>
        </p:nvSpPr>
        <p:spPr>
          <a:xfrm>
            <a:off x="6217709" y="2672057"/>
            <a:ext cx="5393100" cy="2934999"/>
          </a:xfrm>
          <a:prstGeom prst="rect">
            <a:avLst/>
          </a:prstGeom>
        </p:spPr>
        <p:txBody>
          <a:bodyPr anchor="t">
            <a:normAutofit/>
          </a:bodyPr>
          <a:lstStyle>
            <a:lvl1pPr>
              <a:defRPr/>
            </a:lvl1pPr>
          </a:lstStyle>
          <a:p>
            <a:pPr lvl="0"/>
            <a:r>
              <a:rPr lang="en-US" dirty="0"/>
              <a:t>Edit text (click icon below if you want to add an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202002" y="1996897"/>
            <a:ext cx="5087073" cy="553373"/>
          </a:xfrm>
          <a:prstGeom prst="rect">
            <a:avLst/>
          </a:prstGeo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 name="Content Placeholder 3"/>
          <p:cNvSpPr>
            <a:spLocks noGrp="1"/>
          </p:cNvSpPr>
          <p:nvPr>
            <p:ph sz="half" idx="2" hasCustomPrompt="1"/>
          </p:nvPr>
        </p:nvSpPr>
        <p:spPr>
          <a:xfrm>
            <a:off x="581194" y="2672057"/>
            <a:ext cx="5393100" cy="2934999"/>
          </a:xfrm>
          <a:prstGeom prst="rect">
            <a:avLst/>
          </a:prstGeom>
        </p:spPr>
        <p:txBody>
          <a:bodyPr anchor="t">
            <a:normAutofit/>
          </a:bodyPr>
          <a:lstStyle>
            <a:lvl1pPr>
              <a:defRPr/>
            </a:lvl1pPr>
          </a:lstStyle>
          <a:p>
            <a:pPr lvl="0"/>
            <a:r>
              <a:rPr lang="en-US" dirty="0"/>
              <a:t>Edit text (click icon below if you want to add an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582419" y="1996897"/>
            <a:ext cx="5087075" cy="536005"/>
          </a:xfrm>
          <a:prstGeom prst="rect">
            <a:avLst/>
          </a:prstGeo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2" name="Title 1"/>
          <p:cNvSpPr>
            <a:spLocks noGrp="1"/>
          </p:cNvSpPr>
          <p:nvPr>
            <p:ph type="title" hasCustomPrompt="1"/>
          </p:nvPr>
        </p:nvSpPr>
        <p:spPr>
          <a:xfrm>
            <a:off x="581193" y="729658"/>
            <a:ext cx="11029616" cy="988332"/>
          </a:xfrm>
        </p:spPr>
        <p:txBody>
          <a:bodyPr/>
          <a:lstStyle/>
          <a:p>
            <a:r>
              <a:rPr lang="en-US" dirty="0"/>
              <a:t>Click to edit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99933"/>
            <a:ext cx="11494008" cy="142951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
        <p:nvSpPr>
          <p:cNvPr id="3" name="Date Placeholder 2"/>
          <p:cNvSpPr>
            <a:spLocks noGrp="1"/>
          </p:cNvSpPr>
          <p:nvPr>
            <p:ph type="dt" sz="half" idx="10"/>
          </p:nvPr>
        </p:nvSpPr>
        <p:spPr/>
        <p:txBody>
          <a:bodyPr/>
          <a:lstStyle/>
          <a:p>
            <a:fld id="{B61BEF0D-F0BB-DE4B-95CE-6DB70DBA9567}" type="datetimeFigureOut">
              <a:rPr lang="en-US"/>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8" name="Title 1"/>
          <p:cNvSpPr>
            <a:spLocks noGrp="1"/>
          </p:cNvSpPr>
          <p:nvPr>
            <p:ph type="title" hasCustomPrompt="1"/>
          </p:nvPr>
        </p:nvSpPr>
        <p:spPr>
          <a:xfrm>
            <a:off x="575894" y="729658"/>
            <a:ext cx="11029616" cy="988332"/>
          </a:xfrm>
        </p:spPr>
        <p:txBody>
          <a:bodyPr/>
          <a:lstStyle/>
          <a:p>
            <a:r>
              <a:rPr lang="en-US" dirty="0"/>
              <a:t>Click to edit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
        <p:nvSpPr>
          <p:cNvPr id="2" name="Date Placeholder 1"/>
          <p:cNvSpPr>
            <a:spLocks noGrp="1"/>
          </p:cNvSpPr>
          <p:nvPr>
            <p:ph type="dt" sz="half" idx="10"/>
          </p:nvPr>
        </p:nvSpPr>
        <p:spPr/>
        <p:txBody>
          <a:bodyPr/>
          <a:lstStyle/>
          <a:p>
            <a:fld id="{B61BEF0D-F0BB-DE4B-95CE-6DB70DBA9567}" type="datetimeFigureOut">
              <a:rPr lang="en-US"/>
              <a:pPr/>
              <a:t>7/13/2021</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5119618"/>
            <a:ext cx="11494008" cy="1429512"/>
          </a:xfrm>
          <a:prstGeom prst="rect">
            <a:avLst/>
          </a:prstGeom>
        </p:spPr>
      </p:pic>
      <p:sp>
        <p:nvSpPr>
          <p:cNvPr id="7" name="Slide Number Placeholder 6"/>
          <p:cNvSpPr>
            <a:spLocks noGrp="1"/>
          </p:cNvSpPr>
          <p:nvPr>
            <p:ph type="sldNum" sz="quarter" idx="12"/>
          </p:nvPr>
        </p:nvSpPr>
        <p:spPr/>
        <p:txBody>
          <a:bodyPr/>
          <a:lstStyle>
            <a:lvl1pPr>
              <a:defRPr>
                <a:solidFill>
                  <a:schemeClr val="accent2"/>
                </a:solidFill>
              </a:defRPr>
            </a:lvl1pPr>
          </a:lstStyle>
          <a:p>
            <a:fld id="{D57F1E4F-1CFF-5643-939E-217C01CDF565}" type="slidenum">
              <a:rPr lang="en-US" smtClean="0"/>
              <a:pPr/>
              <a:t>‹#›</a:t>
            </a:fld>
            <a:endParaRPr lang="en-US"/>
          </a:p>
        </p:txBody>
      </p:sp>
      <p:sp>
        <p:nvSpPr>
          <p:cNvPr id="5" name="Date Placeholder 4"/>
          <p:cNvSpPr>
            <a:spLocks noGrp="1"/>
          </p:cNvSpPr>
          <p:nvPr>
            <p:ph type="dt" sz="half" idx="10"/>
          </p:nvPr>
        </p:nvSpPr>
        <p:spPr/>
        <p:txBody>
          <a:bodyPr/>
          <a:lstStyle>
            <a:lvl1pPr>
              <a:defRPr>
                <a:solidFill>
                  <a:schemeClr val="accent2"/>
                </a:solidFill>
              </a:defRPr>
            </a:lvl1pPr>
          </a:lstStyle>
          <a:p>
            <a:fld id="{B61BEF0D-F0BB-DE4B-95CE-6DB70DBA9567}" type="datetimeFigureOut">
              <a:rPr lang="en-US" smtClean="0"/>
              <a:pPr/>
              <a:t>7/13/2021</a:t>
            </a:fld>
            <a:endParaRPr lang="en-US"/>
          </a:p>
        </p:txBody>
      </p:sp>
      <p:sp>
        <p:nvSpPr>
          <p:cNvPr id="6" name="Footer Placeholder 5"/>
          <p:cNvSpPr>
            <a:spLocks noGrp="1"/>
          </p:cNvSpPr>
          <p:nvPr>
            <p:ph type="ftr" sz="quarter" idx="11"/>
          </p:nvPr>
        </p:nvSpPr>
        <p:spPr/>
        <p:txBody>
          <a:bodyPr/>
          <a:lstStyle>
            <a:lvl1pPr>
              <a:defRPr>
                <a:solidFill>
                  <a:schemeClr val="accent2"/>
                </a:solidFill>
              </a:defRPr>
            </a:lvl1pPr>
          </a:lstStyle>
          <a:p>
            <a:endParaRPr lang="en-US"/>
          </a:p>
        </p:txBody>
      </p:sp>
      <p:sp>
        <p:nvSpPr>
          <p:cNvPr id="4" name="Text Placeholder 3"/>
          <p:cNvSpPr>
            <a:spLocks noGrp="1"/>
          </p:cNvSpPr>
          <p:nvPr>
            <p:ph type="body" sz="half" idx="2" hasCustomPrompt="1"/>
          </p:nvPr>
        </p:nvSpPr>
        <p:spPr>
          <a:xfrm>
            <a:off x="5740823" y="5262296"/>
            <a:ext cx="5869987" cy="689515"/>
          </a:xfrm>
          <a:prstGeom prst="rect">
            <a:avLst/>
          </a:prstGeo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text</a:t>
            </a:r>
          </a:p>
        </p:txBody>
      </p:sp>
      <p:sp>
        <p:nvSpPr>
          <p:cNvPr id="2" name="Title 1"/>
          <p:cNvSpPr>
            <a:spLocks noGrp="1"/>
          </p:cNvSpPr>
          <p:nvPr>
            <p:ph type="title" hasCustomPrompt="1"/>
          </p:nvPr>
        </p:nvSpPr>
        <p:spPr>
          <a:xfrm>
            <a:off x="581192" y="5262296"/>
            <a:ext cx="4909445" cy="689514"/>
          </a:xfrm>
        </p:spPr>
        <p:txBody>
          <a:bodyPr anchor="ctr"/>
          <a:lstStyle>
            <a:lvl1pPr algn="l">
              <a:defRPr sz="2000" b="0">
                <a:solidFill>
                  <a:schemeClr val="bg1"/>
                </a:solidFill>
              </a:defRPr>
            </a:lvl1pPr>
          </a:lstStyle>
          <a:p>
            <a:r>
              <a:rPr lang="en-US" dirty="0"/>
              <a:t>Click to edit title</a:t>
            </a:r>
          </a:p>
        </p:txBody>
      </p:sp>
      <p:sp>
        <p:nvSpPr>
          <p:cNvPr id="3" name="Content Placeholder 2"/>
          <p:cNvSpPr>
            <a:spLocks noGrp="1"/>
          </p:cNvSpPr>
          <p:nvPr>
            <p:ph idx="1" hasCustomPrompt="1"/>
          </p:nvPr>
        </p:nvSpPr>
        <p:spPr>
          <a:xfrm>
            <a:off x="447816" y="601200"/>
            <a:ext cx="11292840" cy="4204800"/>
          </a:xfrm>
          <a:prstGeom prst="rect">
            <a:avLst/>
          </a:prstGeo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text (click icon below if you want to add an object and alt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lumMod val="75000"/>
                  </a:schemeClr>
                </a:solidFill>
              </a:defRPr>
            </a:lvl1pPr>
          </a:lstStyle>
          <a:p>
            <a:fld id="{D57F1E4F-1CFF-5643-939E-217C01CDF565}" type="slidenum">
              <a:rPr lang="en-US" smtClean="0"/>
              <a:pPr/>
              <a:t>‹#›</a:t>
            </a:fld>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lumMod val="75000"/>
                  </a:schemeClr>
                </a:solidFill>
              </a:defRPr>
            </a:lvl1pPr>
          </a:lstStyle>
          <a:p>
            <a:fld id="{B61BEF0D-F0BB-DE4B-95CE-6DB70DBA9567}" type="datetimeFigureOut">
              <a:rPr lang="en-US" smtClean="0"/>
              <a:pPr/>
              <a:t>7/13/2021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lumMod val="75000"/>
                  </a:schemeClr>
                </a:solidFill>
              </a:defRPr>
            </a:lvl1pPr>
          </a:lstStyle>
          <a:p>
            <a:endParaRPr lang="en-US"/>
          </a:p>
        </p:txBody>
      </p:sp>
      <p:sp>
        <p:nvSpPr>
          <p:cNvPr id="9" name="Rectangle 8">
            <a:extLst>
              <a:ext uri="{C183D7F6-B498-43B3-948B-1728B52AA6E4}">
                <adec:decorative xmlns:adec="http://schemas.microsoft.com/office/drawing/2017/decorative" val="1"/>
              </a:ext>
            </a:extLst>
          </p:cNvPr>
          <p:cNvSpPr/>
          <p:nvPr/>
        </p:nvSpPr>
        <p:spPr>
          <a:xfrm>
            <a:off x="446534" y="457200"/>
            <a:ext cx="11296734" cy="101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23" name="Group 22">
            <a:extLst>
              <a:ext uri="{C183D7F6-B498-43B3-948B-1728B52AA6E4}">
                <adec:decorative xmlns:adec="http://schemas.microsoft.com/office/drawing/2017/decorative" val="1"/>
              </a:ext>
            </a:extLst>
          </p:cNvPr>
          <p:cNvGrpSpPr/>
          <p:nvPr userDrawn="1"/>
        </p:nvGrpSpPr>
        <p:grpSpPr>
          <a:xfrm>
            <a:off x="446533" y="6561666"/>
            <a:ext cx="11293175" cy="98778"/>
            <a:chOff x="446533" y="6477000"/>
            <a:chExt cx="11293175" cy="98778"/>
          </a:xfrm>
        </p:grpSpPr>
        <p:sp>
          <p:nvSpPr>
            <p:cNvPr id="16" name="Rectangle 15"/>
            <p:cNvSpPr/>
            <p:nvPr userDrawn="1"/>
          </p:nvSpPr>
          <p:spPr>
            <a:xfrm>
              <a:off x="446533" y="6477000"/>
              <a:ext cx="7286355" cy="9877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grpSp>
          <p:nvGrpSpPr>
            <p:cNvPr id="8" name="Group 7"/>
            <p:cNvGrpSpPr/>
            <p:nvPr userDrawn="1"/>
          </p:nvGrpSpPr>
          <p:grpSpPr>
            <a:xfrm>
              <a:off x="7591778" y="6478439"/>
              <a:ext cx="4147930" cy="97339"/>
              <a:chOff x="6119314" y="6478440"/>
              <a:chExt cx="5676839" cy="93810"/>
            </a:xfrm>
          </p:grpSpPr>
          <p:sp>
            <p:nvSpPr>
              <p:cNvPr id="15" name="Rectangle 14"/>
              <p:cNvSpPr/>
              <p:nvPr userDrawn="1"/>
            </p:nvSpPr>
            <p:spPr>
              <a:xfrm>
                <a:off x="6119314" y="6478440"/>
                <a:ext cx="833936" cy="93810"/>
              </a:xfrm>
              <a:prstGeom prst="rect">
                <a:avLst/>
              </a:prstGeom>
              <a:solidFill>
                <a:srgbClr val="8A8D0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userDrawn="1"/>
            </p:nvSpPr>
            <p:spPr>
              <a:xfrm>
                <a:off x="6946902" y="6478440"/>
                <a:ext cx="833936" cy="938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userDrawn="1"/>
            </p:nvSpPr>
            <p:spPr>
              <a:xfrm>
                <a:off x="7774519" y="6478440"/>
                <a:ext cx="833936" cy="9381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userDrawn="1"/>
            </p:nvSpPr>
            <p:spPr>
              <a:xfrm>
                <a:off x="8602136" y="6478440"/>
                <a:ext cx="833936" cy="93810"/>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p:cNvSpPr/>
              <p:nvPr userDrawn="1"/>
            </p:nvSpPr>
            <p:spPr>
              <a:xfrm>
                <a:off x="9362017" y="6478440"/>
                <a:ext cx="833936" cy="938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p:cNvSpPr/>
              <p:nvPr userDrawn="1"/>
            </p:nvSpPr>
            <p:spPr>
              <a:xfrm>
                <a:off x="10189634" y="6478440"/>
                <a:ext cx="833936" cy="93810"/>
              </a:xfrm>
              <a:prstGeom prst="rect">
                <a:avLst/>
              </a:prstGeom>
              <a:solidFill>
                <a:srgbClr val="FDDC00"/>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10962217" y="6478440"/>
                <a:ext cx="833936" cy="93810"/>
              </a:xfrm>
              <a:prstGeom prst="rect">
                <a:avLst/>
              </a:prstGeom>
              <a:solidFill>
                <a:srgbClr val="084797"/>
              </a:solidFill>
              <a:ln>
                <a:noFill/>
              </a:ln>
              <a:effectLst/>
            </p:spPr>
            <p:style>
              <a:lnRef idx="1">
                <a:schemeClr val="accent1"/>
              </a:lnRef>
              <a:fillRef idx="3">
                <a:schemeClr val="accent1"/>
              </a:fillRef>
              <a:effectRef idx="2">
                <a:schemeClr val="accent1"/>
              </a:effectRef>
              <a:fontRef idx="minor">
                <a:schemeClr val="lt1"/>
              </a:fontRef>
            </p:style>
          </p:sp>
        </p:grpSp>
      </p:grpSp>
      <p:sp>
        <p:nvSpPr>
          <p:cNvPr id="24" name="Text Placeholder 2"/>
          <p:cNvSpPr>
            <a:spLocks noGrp="1"/>
          </p:cNvSpPr>
          <p:nvPr>
            <p:ph type="body" idx="1"/>
          </p:nvPr>
        </p:nvSpPr>
        <p:spPr>
          <a:xfrm>
            <a:off x="581192" y="1997339"/>
            <a:ext cx="11029616" cy="3522794"/>
          </a:xfrm>
          <a:prstGeom prst="rect">
            <a:avLst/>
          </a:prstGeom>
        </p:spPr>
        <p:txBody>
          <a:bodyPr vert="horz" lIns="91440" tIns="45720" rIns="91440" bIns="45720" rtlCol="0" anchor="t">
            <a:normAutofit/>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lnSpc>
          <a:spcPct val="90000"/>
        </a:lnSpc>
        <a:spcBef>
          <a:spcPct val="0"/>
        </a:spcBef>
        <a:buNone/>
        <a:defRPr sz="3200" b="0" kern="1200" cap="all">
          <a:solidFill>
            <a:schemeClr val="bg1"/>
          </a:solidFill>
          <a:latin typeface="+mj-lt"/>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s://freepngimg.com/png/72547-thinking-photography-question-mark-man-stoc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45FF-CAFF-4BD4-B1AB-69A711EF25A3}"/>
              </a:ext>
            </a:extLst>
          </p:cNvPr>
          <p:cNvSpPr>
            <a:spLocks noGrp="1"/>
          </p:cNvSpPr>
          <p:nvPr>
            <p:ph type="ctrTitle"/>
          </p:nvPr>
        </p:nvSpPr>
        <p:spPr>
          <a:xfrm>
            <a:off x="599225" y="659916"/>
            <a:ext cx="10993549" cy="724747"/>
          </a:xfrm>
        </p:spPr>
        <p:txBody>
          <a:bodyPr>
            <a:normAutofit/>
          </a:bodyPr>
          <a:lstStyle/>
          <a:p>
            <a:r>
              <a:rPr lang="en-US" cap="none" dirty="0"/>
              <a:t>Adverse Childhood Experiences in Delaware, 2019</a:t>
            </a:r>
          </a:p>
        </p:txBody>
      </p:sp>
      <p:sp>
        <p:nvSpPr>
          <p:cNvPr id="20" name="Text Placeholder 19">
            <a:extLst>
              <a:ext uri="{FF2B5EF4-FFF2-40B4-BE49-F238E27FC236}">
                <a16:creationId xmlns:a16="http://schemas.microsoft.com/office/drawing/2014/main" id="{2CDFA0B4-6A85-4D2F-96AA-18AA32946E8A}"/>
              </a:ext>
            </a:extLst>
          </p:cNvPr>
          <p:cNvSpPr>
            <a:spLocks noGrp="1"/>
          </p:cNvSpPr>
          <p:nvPr>
            <p:ph type="body" sz="quarter" idx="13"/>
          </p:nvPr>
        </p:nvSpPr>
        <p:spPr/>
        <p:txBody>
          <a:bodyPr/>
          <a:lstStyle/>
          <a:p>
            <a:r>
              <a:rPr lang="en-US" dirty="0"/>
              <a:t>Division of Reproductive Health (DRH), Field Support Services Branch (FSB)</a:t>
            </a:r>
          </a:p>
        </p:txBody>
      </p:sp>
      <p:sp>
        <p:nvSpPr>
          <p:cNvPr id="10" name="Rectangle 9">
            <a:extLst>
              <a:ext uri="{FF2B5EF4-FFF2-40B4-BE49-F238E27FC236}">
                <a16:creationId xmlns:a16="http://schemas.microsoft.com/office/drawing/2014/main" id="{86599C3F-3158-452E-AAA9-794045B930E2}"/>
              </a:ext>
            </a:extLst>
          </p:cNvPr>
          <p:cNvSpPr/>
          <p:nvPr/>
        </p:nvSpPr>
        <p:spPr>
          <a:xfrm>
            <a:off x="581191" y="3523997"/>
            <a:ext cx="8258175" cy="646331"/>
          </a:xfrm>
          <a:prstGeom prst="rect">
            <a:avLst/>
          </a:prstGeom>
        </p:spPr>
        <p:txBody>
          <a:bodyPr wrap="square">
            <a:spAutoFit/>
          </a:bodyPr>
          <a:lstStyle/>
          <a:p>
            <a:r>
              <a:rPr lang="en-US" dirty="0">
                <a:solidFill>
                  <a:schemeClr val="bg1"/>
                </a:solidFill>
              </a:rPr>
              <a:t>DELAWARE DEPARTMENT OF HEALTH AND SOCIAL SERVICES (DHSS), </a:t>
            </a:r>
          </a:p>
          <a:p>
            <a:r>
              <a:rPr lang="en-US" dirty="0">
                <a:solidFill>
                  <a:schemeClr val="bg1"/>
                </a:solidFill>
              </a:rPr>
              <a:t>DIVISION OF PUBLIC HEALTH, FAMILY HEALTH SERVICES SECTION</a:t>
            </a:r>
          </a:p>
        </p:txBody>
      </p:sp>
    </p:spTree>
    <p:extLst>
      <p:ext uri="{BB962C8B-B14F-4D97-AF65-F5344CB8AC3E}">
        <p14:creationId xmlns:p14="http://schemas.microsoft.com/office/powerpoint/2010/main" val="229344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68E2977-364B-4D9D-AD80-FB94C2BFFA3F}"/>
              </a:ext>
            </a:extLst>
          </p:cNvPr>
          <p:cNvGraphicFramePr>
            <a:graphicFrameLocks noGrp="1"/>
          </p:cNvGraphicFramePr>
          <p:nvPr>
            <p:extLst>
              <p:ext uri="{D42A27DB-BD31-4B8C-83A1-F6EECF244321}">
                <p14:modId xmlns:p14="http://schemas.microsoft.com/office/powerpoint/2010/main" val="304553477"/>
              </p:ext>
            </p:extLst>
          </p:nvPr>
        </p:nvGraphicFramePr>
        <p:xfrm>
          <a:off x="471465" y="699449"/>
          <a:ext cx="11029614" cy="58354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2259EF33-45DA-4D3D-A465-D5B74B34542A}"/>
              </a:ext>
            </a:extLst>
          </p:cNvPr>
          <p:cNvSpPr txBox="1"/>
          <p:nvPr/>
        </p:nvSpPr>
        <p:spPr>
          <a:xfrm>
            <a:off x="939011" y="6632813"/>
            <a:ext cx="10320391" cy="225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mj-lt"/>
                <a:cs typeface="Arial" panose="020B0604020202020204" pitchFamily="34" charset="0"/>
              </a:rPr>
              <a:t>Source: Delaware Department of Health and Social Services, Division of Public Health, National Survey of Children’s Health, 2016-2019. </a:t>
            </a:r>
            <a:r>
              <a:rPr lang="en-US" sz="900" baseline="30000" dirty="0">
                <a:latin typeface="+mj-lt"/>
                <a:cs typeface="Arial" panose="020B0604020202020204" pitchFamily="34" charset="0"/>
              </a:rPr>
              <a:t>*</a:t>
            </a:r>
            <a:r>
              <a:rPr lang="en-US" sz="900" dirty="0">
                <a:latin typeface="+mj-lt"/>
                <a:cs typeface="Arial" panose="020B0604020202020204" pitchFamily="34" charset="0"/>
              </a:rPr>
              <a:t>Weighted percent with 95% confidence intervals</a:t>
            </a:r>
          </a:p>
        </p:txBody>
      </p:sp>
    </p:spTree>
    <p:extLst>
      <p:ext uri="{BB962C8B-B14F-4D97-AF65-F5344CB8AC3E}">
        <p14:creationId xmlns:p14="http://schemas.microsoft.com/office/powerpoint/2010/main" val="120431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2706E8F-505C-46DD-A8F0-64E1D304193E}"/>
              </a:ext>
            </a:extLst>
          </p:cNvPr>
          <p:cNvGraphicFramePr>
            <a:graphicFrameLocks noGrp="1"/>
          </p:cNvGraphicFramePr>
          <p:nvPr>
            <p:extLst>
              <p:ext uri="{D42A27DB-BD31-4B8C-83A1-F6EECF244321}">
                <p14:modId xmlns:p14="http://schemas.microsoft.com/office/powerpoint/2010/main" val="520959350"/>
              </p:ext>
            </p:extLst>
          </p:nvPr>
        </p:nvGraphicFramePr>
        <p:xfrm>
          <a:off x="436728" y="707136"/>
          <a:ext cx="11327642" cy="5895857"/>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16B9D340-DBF7-4163-970A-BB4E36E9C9FB}"/>
              </a:ext>
            </a:extLst>
          </p:cNvPr>
          <p:cNvSpPr/>
          <p:nvPr/>
        </p:nvSpPr>
        <p:spPr>
          <a:xfrm>
            <a:off x="2264392" y="2406555"/>
            <a:ext cx="1295400" cy="863371"/>
          </a:xfrm>
          <a:prstGeom prst="ellipse">
            <a:avLst/>
          </a:prstGeom>
          <a:no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B14690E8-F1B3-4F2E-9513-05D02E2D0F7B}"/>
              </a:ext>
            </a:extLst>
          </p:cNvPr>
          <p:cNvSpPr/>
          <p:nvPr/>
        </p:nvSpPr>
        <p:spPr>
          <a:xfrm>
            <a:off x="3331192" y="4326368"/>
            <a:ext cx="1295400" cy="863371"/>
          </a:xfrm>
          <a:prstGeom prst="ellipse">
            <a:avLst/>
          </a:prstGeom>
          <a:no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5CD31105-7D0B-46E1-9DDA-27A146CEF7B7}"/>
              </a:ext>
            </a:extLst>
          </p:cNvPr>
          <p:cNvSpPr/>
          <p:nvPr/>
        </p:nvSpPr>
        <p:spPr>
          <a:xfrm>
            <a:off x="6917710" y="4326368"/>
            <a:ext cx="1295400" cy="863371"/>
          </a:xfrm>
          <a:prstGeom prst="ellipse">
            <a:avLst/>
          </a:prstGeom>
          <a:no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42EE96AD-F8A1-4859-B869-94D47BA83C04}"/>
              </a:ext>
            </a:extLst>
          </p:cNvPr>
          <p:cNvSpPr/>
          <p:nvPr/>
        </p:nvSpPr>
        <p:spPr>
          <a:xfrm>
            <a:off x="10315408" y="4379946"/>
            <a:ext cx="1295400" cy="863371"/>
          </a:xfrm>
          <a:prstGeom prst="ellipse">
            <a:avLst/>
          </a:prstGeom>
          <a:no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3320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845E1C3E-EC67-4990-BEF4-BE92A92FD9AD}"/>
              </a:ext>
            </a:extLst>
          </p:cNvPr>
          <p:cNvSpPr txBox="1"/>
          <p:nvPr/>
        </p:nvSpPr>
        <p:spPr>
          <a:xfrm>
            <a:off x="939011" y="6632813"/>
            <a:ext cx="10320391" cy="225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mj-lt"/>
                <a:cs typeface="Arial" panose="020B0604020202020204" pitchFamily="34" charset="0"/>
              </a:rPr>
              <a:t>Source: Delaware Department of Health and Social Services, Division of Public Health, National Survey of Children’s Health, 2016-2019. </a:t>
            </a:r>
            <a:r>
              <a:rPr lang="en-US" sz="900" baseline="30000" dirty="0">
                <a:latin typeface="+mj-lt"/>
                <a:cs typeface="Arial" panose="020B0604020202020204" pitchFamily="34" charset="0"/>
              </a:rPr>
              <a:t>*</a:t>
            </a:r>
            <a:r>
              <a:rPr lang="en-US" sz="900" dirty="0">
                <a:latin typeface="+mj-lt"/>
                <a:cs typeface="Arial" panose="020B0604020202020204" pitchFamily="34" charset="0"/>
              </a:rPr>
              <a:t>Weighted percent with 95% confidence intervals</a:t>
            </a:r>
          </a:p>
        </p:txBody>
      </p:sp>
      <p:sp>
        <p:nvSpPr>
          <p:cNvPr id="2" name="Rectangle: Rounded Corners 1">
            <a:extLst>
              <a:ext uri="{FF2B5EF4-FFF2-40B4-BE49-F238E27FC236}">
                <a16:creationId xmlns:a16="http://schemas.microsoft.com/office/drawing/2014/main" id="{451ECA2E-1914-420C-81E2-8C1F449547EC}"/>
              </a:ext>
            </a:extLst>
          </p:cNvPr>
          <p:cNvSpPr/>
          <p:nvPr/>
        </p:nvSpPr>
        <p:spPr>
          <a:xfrm>
            <a:off x="9184944" y="4279392"/>
            <a:ext cx="723332" cy="170619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6CD019B6-9EDE-464F-ABB0-D461E1FB8F87}"/>
              </a:ext>
            </a:extLst>
          </p:cNvPr>
          <p:cNvGraphicFramePr>
            <a:graphicFrameLocks noGrp="1"/>
          </p:cNvGraphicFramePr>
          <p:nvPr>
            <p:extLst>
              <p:ext uri="{D42A27DB-BD31-4B8C-83A1-F6EECF244321}">
                <p14:modId xmlns:p14="http://schemas.microsoft.com/office/powerpoint/2010/main" val="2488872381"/>
              </p:ext>
            </p:extLst>
          </p:nvPr>
        </p:nvGraphicFramePr>
        <p:xfrm>
          <a:off x="437478" y="634702"/>
          <a:ext cx="11317044" cy="5916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77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5EEB5A3-363D-4DFC-9A5C-C2EA8AD1E12C}"/>
              </a:ext>
            </a:extLst>
          </p:cNvPr>
          <p:cNvGraphicFramePr>
            <a:graphicFrameLocks noGrp="1"/>
          </p:cNvGraphicFramePr>
          <p:nvPr>
            <p:extLst>
              <p:ext uri="{D42A27DB-BD31-4B8C-83A1-F6EECF244321}">
                <p14:modId xmlns:p14="http://schemas.microsoft.com/office/powerpoint/2010/main" val="3963812035"/>
              </p:ext>
            </p:extLst>
          </p:nvPr>
        </p:nvGraphicFramePr>
        <p:xfrm>
          <a:off x="532262" y="586854"/>
          <a:ext cx="11218459" cy="60186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00F32046-5636-4723-B9A6-02E8B3F70C03}"/>
              </a:ext>
            </a:extLst>
          </p:cNvPr>
          <p:cNvSpPr txBox="1"/>
          <p:nvPr/>
        </p:nvSpPr>
        <p:spPr>
          <a:xfrm>
            <a:off x="939011" y="6632813"/>
            <a:ext cx="10320391" cy="225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mj-lt"/>
                <a:cs typeface="Arial" panose="020B0604020202020204" pitchFamily="34" charset="0"/>
              </a:rPr>
              <a:t>Source: Delaware Department of Health and Social Services, Division of Public Health, National Survey of Children’s Health, 2016-2019. </a:t>
            </a:r>
            <a:r>
              <a:rPr lang="en-US" sz="900" baseline="30000" dirty="0">
                <a:latin typeface="+mj-lt"/>
                <a:cs typeface="Arial" panose="020B0604020202020204" pitchFamily="34" charset="0"/>
              </a:rPr>
              <a:t>*</a:t>
            </a:r>
            <a:r>
              <a:rPr lang="en-US" sz="900" dirty="0">
                <a:latin typeface="+mj-lt"/>
                <a:cs typeface="Arial" panose="020B0604020202020204" pitchFamily="34" charset="0"/>
              </a:rPr>
              <a:t>Weighted percent with 95% confidence intervals</a:t>
            </a:r>
          </a:p>
        </p:txBody>
      </p:sp>
      <p:sp>
        <p:nvSpPr>
          <p:cNvPr id="7" name="Rectangle: Rounded Corners 6">
            <a:extLst>
              <a:ext uri="{FF2B5EF4-FFF2-40B4-BE49-F238E27FC236}">
                <a16:creationId xmlns:a16="http://schemas.microsoft.com/office/drawing/2014/main" id="{9EA53E09-0C77-40A7-BD7C-4EDBB251B684}"/>
              </a:ext>
            </a:extLst>
          </p:cNvPr>
          <p:cNvSpPr/>
          <p:nvPr/>
        </p:nvSpPr>
        <p:spPr>
          <a:xfrm>
            <a:off x="2879679" y="4131860"/>
            <a:ext cx="723332" cy="213928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A5837E0-2BE6-4D41-92AD-3D60F3005AAA}"/>
              </a:ext>
            </a:extLst>
          </p:cNvPr>
          <p:cNvSpPr/>
          <p:nvPr/>
        </p:nvSpPr>
        <p:spPr>
          <a:xfrm>
            <a:off x="5372668" y="3047432"/>
            <a:ext cx="723332" cy="3223713"/>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772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327" y="649321"/>
            <a:ext cx="11045281" cy="967583"/>
          </a:xfrm>
        </p:spPr>
        <p:txBody>
          <a:bodyPr>
            <a:normAutofit fontScale="90000"/>
          </a:bodyPr>
          <a:lstStyle/>
          <a:p>
            <a:r>
              <a:rPr lang="en-US" sz="4000" dirty="0"/>
              <a:t>Overview of Behavioral Risk Factor Surveillance System (BRFSS)</a:t>
            </a:r>
          </a:p>
        </p:txBody>
      </p:sp>
      <p:sp>
        <p:nvSpPr>
          <p:cNvPr id="5" name="Content Placeholder 2"/>
          <p:cNvSpPr>
            <a:spLocks noGrp="1"/>
          </p:cNvSpPr>
          <p:nvPr>
            <p:ph idx="1"/>
          </p:nvPr>
        </p:nvSpPr>
        <p:spPr>
          <a:xfrm>
            <a:off x="452173" y="1755788"/>
            <a:ext cx="11375065" cy="4937759"/>
          </a:xfrm>
        </p:spPr>
        <p:txBody>
          <a:bodyPr>
            <a:noAutofit/>
          </a:bodyPr>
          <a:lstStyle/>
          <a:p>
            <a:r>
              <a:rPr lang="en-US" sz="2600" dirty="0">
                <a:solidFill>
                  <a:schemeClr val="tx1"/>
                </a:solidFill>
                <a:latin typeface="+mj-lt"/>
              </a:rPr>
              <a:t>The BRFSS is a collaborative project between the Centers for Disease Control and Prevention (CDC) and the states. It was </a:t>
            </a:r>
            <a:r>
              <a:rPr lang="en-US" sz="2600" dirty="0">
                <a:solidFill>
                  <a:schemeClr val="tx1"/>
                </a:solidFill>
              </a:rPr>
              <a:t>established in 1984 with 15 states, and now collects data in all 50 states as well as the District of Columbia and three U.S. territories.</a:t>
            </a:r>
          </a:p>
          <a:p>
            <a:r>
              <a:rPr lang="en-US" sz="2600" dirty="0">
                <a:solidFill>
                  <a:schemeClr val="tx1"/>
                </a:solidFill>
                <a:latin typeface="+mj-lt"/>
              </a:rPr>
              <a:t>BRFSS collects state data about U.S. residents (18 and older) regarding their health-related risk behaviors, chronic health conditions, and use of preventive services. </a:t>
            </a:r>
          </a:p>
          <a:p>
            <a:r>
              <a:rPr lang="en-US" sz="2600" dirty="0">
                <a:solidFill>
                  <a:schemeClr val="tx1"/>
                </a:solidFill>
              </a:rPr>
              <a:t>BRFSS completes more than 400,000 adult interviews each year, making it the largest continuously conducted health survey system in the world.</a:t>
            </a:r>
          </a:p>
          <a:p>
            <a:r>
              <a:rPr lang="en-US" sz="2600" dirty="0">
                <a:solidFill>
                  <a:schemeClr val="tx1"/>
                </a:solidFill>
                <a:latin typeface="+mj-lt"/>
              </a:rPr>
              <a:t>Delaware has been collecting BRFSS data continuously since 1990 with approximately 4,000 responses annually.</a:t>
            </a:r>
          </a:p>
        </p:txBody>
      </p:sp>
    </p:spTree>
    <p:extLst>
      <p:ext uri="{BB962C8B-B14F-4D97-AF65-F5344CB8AC3E}">
        <p14:creationId xmlns:p14="http://schemas.microsoft.com/office/powerpoint/2010/main" val="299088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8FF009-7DAA-4C4E-B74D-A598CD94F9AB}"/>
              </a:ext>
            </a:extLst>
          </p:cNvPr>
          <p:cNvSpPr>
            <a:spLocks noGrp="1"/>
          </p:cNvSpPr>
          <p:nvPr>
            <p:ph idx="1"/>
          </p:nvPr>
        </p:nvSpPr>
        <p:spPr>
          <a:xfrm>
            <a:off x="449705" y="1873770"/>
            <a:ext cx="5531370" cy="4691922"/>
          </a:xfrm>
        </p:spPr>
        <p:txBody>
          <a:bodyPr>
            <a:normAutofit/>
          </a:bodyPr>
          <a:lstStyle/>
          <a:p>
            <a:r>
              <a:rPr lang="en-US" sz="2600" dirty="0"/>
              <a:t>Delaware completed 1,035 landline and 3,005 cell phone interviews with a response rate 38.2%</a:t>
            </a:r>
          </a:p>
          <a:p>
            <a:r>
              <a:rPr lang="en-US" sz="2600" dirty="0"/>
              <a:t>Average number of attempts (</a:t>
            </a:r>
            <a:r>
              <a:rPr lang="en-US" sz="2600" i="1" dirty="0"/>
              <a:t>M = </a:t>
            </a:r>
            <a:r>
              <a:rPr lang="en-US" sz="2600" dirty="0"/>
              <a:t>3.4</a:t>
            </a:r>
            <a:r>
              <a:rPr lang="en-US" sz="2600" i="1" dirty="0"/>
              <a:t>; SD = </a:t>
            </a:r>
            <a:r>
              <a:rPr lang="en-US" sz="2600" dirty="0"/>
              <a:t>2.4</a:t>
            </a:r>
            <a:r>
              <a:rPr lang="en-US" sz="2600" i="1" dirty="0"/>
              <a:t>; Min = </a:t>
            </a:r>
            <a:r>
              <a:rPr lang="en-US" sz="2600" dirty="0"/>
              <a:t>1</a:t>
            </a:r>
            <a:r>
              <a:rPr lang="en-US" sz="2600" i="1" dirty="0"/>
              <a:t> </a:t>
            </a:r>
            <a:r>
              <a:rPr lang="en-US" sz="2600" dirty="0"/>
              <a:t>and</a:t>
            </a:r>
            <a:r>
              <a:rPr lang="en-US" sz="2600" i="1" dirty="0"/>
              <a:t> Max = </a:t>
            </a:r>
            <a:r>
              <a:rPr lang="en-US" sz="2600" dirty="0"/>
              <a:t>13)</a:t>
            </a:r>
          </a:p>
          <a:p>
            <a:r>
              <a:rPr lang="en-US" sz="2600" dirty="0"/>
              <a:t>The 2019 DE BRFSS effective sample size was 3,897 (Females = 2,156; Males = 1,741)</a:t>
            </a:r>
          </a:p>
          <a:p>
            <a:r>
              <a:rPr lang="en-US" sz="2600" dirty="0"/>
              <a:t>It represents 774,343 adults 18 and older.</a:t>
            </a:r>
          </a:p>
          <a:p>
            <a:endParaRPr lang="en-US" sz="2600" dirty="0"/>
          </a:p>
        </p:txBody>
      </p:sp>
      <p:sp>
        <p:nvSpPr>
          <p:cNvPr id="3" name="Title 2">
            <a:extLst>
              <a:ext uri="{FF2B5EF4-FFF2-40B4-BE49-F238E27FC236}">
                <a16:creationId xmlns:a16="http://schemas.microsoft.com/office/drawing/2014/main" id="{65868A0F-BBAC-4520-A09C-E27A30975275}"/>
              </a:ext>
            </a:extLst>
          </p:cNvPr>
          <p:cNvSpPr>
            <a:spLocks noGrp="1"/>
          </p:cNvSpPr>
          <p:nvPr>
            <p:ph type="title"/>
          </p:nvPr>
        </p:nvSpPr>
        <p:spPr/>
        <p:txBody>
          <a:bodyPr>
            <a:normAutofit/>
          </a:bodyPr>
          <a:lstStyle/>
          <a:p>
            <a:r>
              <a:rPr lang="en-US" sz="3600" dirty="0"/>
              <a:t>Delaware 2019 </a:t>
            </a:r>
            <a:r>
              <a:rPr lang="en-US" sz="3600" dirty="0" err="1"/>
              <a:t>brfss</a:t>
            </a:r>
            <a:endParaRPr lang="en-US" sz="3600" dirty="0"/>
          </a:p>
        </p:txBody>
      </p:sp>
      <p:graphicFrame>
        <p:nvGraphicFramePr>
          <p:cNvPr id="7" name="Table 6">
            <a:extLst>
              <a:ext uri="{FF2B5EF4-FFF2-40B4-BE49-F238E27FC236}">
                <a16:creationId xmlns:a16="http://schemas.microsoft.com/office/drawing/2014/main" id="{CE8DFCF8-2BEC-4022-BF29-60A51B9413C9}"/>
              </a:ext>
            </a:extLst>
          </p:cNvPr>
          <p:cNvGraphicFramePr>
            <a:graphicFrameLocks noGrp="1"/>
          </p:cNvGraphicFramePr>
          <p:nvPr>
            <p:extLst>
              <p:ext uri="{D42A27DB-BD31-4B8C-83A1-F6EECF244321}">
                <p14:modId xmlns:p14="http://schemas.microsoft.com/office/powerpoint/2010/main" val="3207995511"/>
              </p:ext>
            </p:extLst>
          </p:nvPr>
        </p:nvGraphicFramePr>
        <p:xfrm>
          <a:off x="6325849" y="673250"/>
          <a:ext cx="5416446" cy="6182368"/>
        </p:xfrm>
        <a:graphic>
          <a:graphicData uri="http://schemas.openxmlformats.org/drawingml/2006/table">
            <a:tbl>
              <a:tblPr>
                <a:tableStyleId>{125E5076-3810-47DD-B79F-674D7AD40C01}</a:tableStyleId>
              </a:tblPr>
              <a:tblGrid>
                <a:gridCol w="2808779">
                  <a:extLst>
                    <a:ext uri="{9D8B030D-6E8A-4147-A177-3AD203B41FA5}">
                      <a16:colId xmlns:a16="http://schemas.microsoft.com/office/drawing/2014/main" val="681096946"/>
                    </a:ext>
                  </a:extLst>
                </a:gridCol>
                <a:gridCol w="1268042">
                  <a:extLst>
                    <a:ext uri="{9D8B030D-6E8A-4147-A177-3AD203B41FA5}">
                      <a16:colId xmlns:a16="http://schemas.microsoft.com/office/drawing/2014/main" val="536545549"/>
                    </a:ext>
                  </a:extLst>
                </a:gridCol>
                <a:gridCol w="1339625">
                  <a:extLst>
                    <a:ext uri="{9D8B030D-6E8A-4147-A177-3AD203B41FA5}">
                      <a16:colId xmlns:a16="http://schemas.microsoft.com/office/drawing/2014/main" val="1800335234"/>
                    </a:ext>
                  </a:extLst>
                </a:gridCol>
              </a:tblGrid>
              <a:tr h="187148">
                <a:tc>
                  <a:txBody>
                    <a:bodyPr/>
                    <a:lstStyle/>
                    <a:p>
                      <a:pPr algn="l" fontAlgn="t"/>
                      <a:r>
                        <a:rPr lang="en-US" sz="1200" b="1" u="none" strike="noStrike" dirty="0">
                          <a:effectLst/>
                        </a:rPr>
                        <a:t>Demographic characteristics</a:t>
                      </a:r>
                      <a:endParaRPr lang="en-US" sz="1200" b="1" i="0" u="none" strike="noStrike" dirty="0">
                        <a:solidFill>
                          <a:srgbClr val="000000"/>
                        </a:solidFill>
                        <a:effectLst/>
                        <a:latin typeface="+mn-lt"/>
                      </a:endParaRPr>
                    </a:p>
                  </a:txBody>
                  <a:tcPr marL="5329" marR="5329" marT="5329" marB="0">
                    <a:lnL>
                      <a:noFill/>
                    </a:lnL>
                    <a:lnR>
                      <a:noFill/>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53A52"/>
                    </a:solidFill>
                  </a:tcPr>
                </a:tc>
                <a:tc>
                  <a:txBody>
                    <a:bodyPr/>
                    <a:lstStyle/>
                    <a:p>
                      <a:pPr algn="l" fontAlgn="t"/>
                      <a:r>
                        <a:rPr lang="en-US" sz="1200" b="1" u="none" strike="noStrike" dirty="0">
                          <a:effectLst/>
                        </a:rPr>
                        <a:t>Sample size (n)</a:t>
                      </a:r>
                      <a:r>
                        <a:rPr lang="en-US" sz="1200" b="1" u="none" strike="noStrike" baseline="30000" dirty="0">
                          <a:effectLst/>
                        </a:rPr>
                        <a:t>†</a:t>
                      </a:r>
                      <a:endParaRPr lang="en-US" sz="1200" b="1" i="0" u="none" strike="noStrike" dirty="0">
                        <a:solidFill>
                          <a:srgbClr val="000000"/>
                        </a:solidFill>
                        <a:effectLst/>
                        <a:latin typeface="+mn-lt"/>
                      </a:endParaRPr>
                    </a:p>
                  </a:txBody>
                  <a:tcPr marL="5329" marR="5329" marT="5329" marB="0">
                    <a:lnL>
                      <a:noFill/>
                    </a:lnL>
                    <a:lnR>
                      <a:noFill/>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53A52"/>
                    </a:solidFill>
                  </a:tcPr>
                </a:tc>
                <a:tc>
                  <a:txBody>
                    <a:bodyPr/>
                    <a:lstStyle/>
                    <a:p>
                      <a:pPr algn="l" fontAlgn="t"/>
                      <a:r>
                        <a:rPr lang="en-US" sz="1200" b="1" u="none" strike="noStrike" dirty="0">
                          <a:effectLst/>
                        </a:rPr>
                        <a:t>Percent (95% CI)</a:t>
                      </a:r>
                      <a:r>
                        <a:rPr lang="en-US" sz="1200" b="1" u="none" strike="noStrike" baseline="30000" dirty="0">
                          <a:effectLst/>
                        </a:rPr>
                        <a:t>‡</a:t>
                      </a:r>
                      <a:endParaRPr lang="en-US" sz="1200" b="1" i="0" u="none" strike="noStrike" dirty="0">
                        <a:solidFill>
                          <a:srgbClr val="000000"/>
                        </a:solidFill>
                        <a:effectLst/>
                        <a:latin typeface="+mn-lt"/>
                      </a:endParaRPr>
                    </a:p>
                  </a:txBody>
                  <a:tcPr marL="5329" marR="5329" marT="5329" marB="0">
                    <a:lnL>
                      <a:noFill/>
                    </a:lnL>
                    <a:lnR>
                      <a:noFill/>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53A52"/>
                    </a:solidFill>
                  </a:tcPr>
                </a:tc>
                <a:extLst>
                  <a:ext uri="{0D108BD9-81ED-4DB2-BD59-A6C34878D82A}">
                    <a16:rowId xmlns:a16="http://schemas.microsoft.com/office/drawing/2014/main" val="1399027781"/>
                  </a:ext>
                </a:extLst>
              </a:tr>
              <a:tr h="187148">
                <a:tc>
                  <a:txBody>
                    <a:bodyPr/>
                    <a:lstStyle/>
                    <a:p>
                      <a:pPr algn="l" fontAlgn="t"/>
                      <a:r>
                        <a:rPr lang="en-US" sz="1200" b="1" u="none" strike="noStrike" dirty="0">
                          <a:effectLst/>
                        </a:rPr>
                        <a:t>Sex</a:t>
                      </a:r>
                      <a:endParaRPr lang="en-US" sz="1200" b="1" i="0" u="none" strike="noStrike" dirty="0">
                        <a:solidFill>
                          <a:srgbClr val="000000"/>
                        </a:solidFill>
                        <a:effectLst/>
                        <a:latin typeface="+mn-lt"/>
                      </a:endParaRPr>
                    </a:p>
                  </a:txBody>
                  <a:tcPr marL="5329" marR="5329" marT="5329" marB="0">
                    <a:lnT w="19050" cap="flat" cmpd="sng" algn="ctr">
                      <a:solidFill>
                        <a:schemeClr val="bg1"/>
                      </a:solidFill>
                      <a:prstDash val="solid"/>
                      <a:round/>
                      <a:headEnd type="none" w="med" len="med"/>
                      <a:tailEnd type="none" w="med" len="med"/>
                    </a:lnT>
                    <a:solidFill>
                      <a:srgbClr val="153A52"/>
                    </a:solidFill>
                  </a:tcPr>
                </a:tc>
                <a:tc>
                  <a:txBody>
                    <a:bodyPr/>
                    <a:lstStyle/>
                    <a:p>
                      <a:pPr algn="l" fontAlgn="t"/>
                      <a:endParaRPr lang="en-US" sz="1200" b="1" i="0" u="none" strike="noStrike" dirty="0">
                        <a:solidFill>
                          <a:srgbClr val="000000"/>
                        </a:solidFill>
                        <a:effectLst/>
                        <a:latin typeface="+mn-lt"/>
                      </a:endParaRPr>
                    </a:p>
                  </a:txBody>
                  <a:tcPr marL="5329" marR="5329" marT="5329" marB="0">
                    <a:lnT w="19050" cap="flat" cmpd="sng" algn="ctr">
                      <a:solidFill>
                        <a:schemeClr val="bg1"/>
                      </a:solidFill>
                      <a:prstDash val="solid"/>
                      <a:round/>
                      <a:headEnd type="none" w="med" len="med"/>
                      <a:tailEnd type="none" w="med" len="med"/>
                    </a:lnT>
                    <a:solidFill>
                      <a:srgbClr val="153A52"/>
                    </a:solidFill>
                  </a:tcPr>
                </a:tc>
                <a:tc>
                  <a:txBody>
                    <a:bodyPr/>
                    <a:lstStyle/>
                    <a:p>
                      <a:pPr algn="l" fontAlgn="t"/>
                      <a:endParaRPr lang="en-US" sz="1200" b="1" i="0" u="none" strike="noStrike" dirty="0">
                        <a:solidFill>
                          <a:srgbClr val="000000"/>
                        </a:solidFill>
                        <a:effectLst/>
                        <a:latin typeface="+mn-lt"/>
                      </a:endParaRPr>
                    </a:p>
                  </a:txBody>
                  <a:tcPr marL="5329" marR="5329" marT="5329" marB="0">
                    <a:lnT w="19050" cap="flat" cmpd="sng" algn="ctr">
                      <a:solidFill>
                        <a:schemeClr val="bg1"/>
                      </a:solidFill>
                      <a:prstDash val="solid"/>
                      <a:round/>
                      <a:headEnd type="none" w="med" len="med"/>
                      <a:tailEnd type="none" w="med" len="med"/>
                    </a:lnT>
                    <a:solidFill>
                      <a:srgbClr val="153A52"/>
                    </a:solidFill>
                  </a:tcPr>
                </a:tc>
                <a:extLst>
                  <a:ext uri="{0D108BD9-81ED-4DB2-BD59-A6C34878D82A}">
                    <a16:rowId xmlns:a16="http://schemas.microsoft.com/office/drawing/2014/main" val="1502971405"/>
                  </a:ext>
                </a:extLst>
              </a:tr>
              <a:tr h="187148">
                <a:tc>
                  <a:txBody>
                    <a:bodyPr/>
                    <a:lstStyle/>
                    <a:p>
                      <a:pPr algn="l" fontAlgn="t"/>
                      <a:r>
                        <a:rPr lang="en-US" sz="1200" u="none" strike="noStrike" dirty="0">
                          <a:effectLst/>
                        </a:rPr>
                        <a:t>Male</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1,741</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dirty="0">
                          <a:effectLst/>
                        </a:rPr>
                        <a:t>47.8 (45.6-50)</a:t>
                      </a:r>
                      <a:endParaRPr lang="en-US" sz="1200" b="0"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141301748"/>
                  </a:ext>
                </a:extLst>
              </a:tr>
              <a:tr h="187148">
                <a:tc>
                  <a:txBody>
                    <a:bodyPr/>
                    <a:lstStyle/>
                    <a:p>
                      <a:pPr algn="l" fontAlgn="t"/>
                      <a:r>
                        <a:rPr lang="en-US" sz="1200" u="none" strike="noStrike" dirty="0">
                          <a:effectLst/>
                        </a:rPr>
                        <a:t>Female</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2,156</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a:effectLst/>
                        </a:rPr>
                        <a:t>52.2 (50-54.4)</a:t>
                      </a:r>
                      <a:endParaRPr lang="en-US" sz="1200" b="0" i="0" u="none" strike="noStrike">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2844779582"/>
                  </a:ext>
                </a:extLst>
              </a:tr>
              <a:tr h="187148">
                <a:tc>
                  <a:txBody>
                    <a:bodyPr/>
                    <a:lstStyle/>
                    <a:p>
                      <a:pPr algn="l" fontAlgn="t"/>
                      <a:r>
                        <a:rPr lang="en-US" sz="1200" b="1" u="none" strike="noStrike" dirty="0">
                          <a:effectLst/>
                        </a:rPr>
                        <a:t>Age (in years)</a:t>
                      </a:r>
                      <a:endParaRPr lang="en-US" sz="1200" b="1" i="0" u="none" strike="noStrike" dirty="0">
                        <a:solidFill>
                          <a:srgbClr val="000000"/>
                        </a:solidFill>
                        <a:effectLst/>
                        <a:latin typeface="+mn-lt"/>
                      </a:endParaRPr>
                    </a:p>
                  </a:txBody>
                  <a:tcPr marL="5329" marR="5329" marT="5329" marB="0">
                    <a:solidFill>
                      <a:srgbClr val="153A52"/>
                    </a:solidFill>
                  </a:tcPr>
                </a:tc>
                <a:tc>
                  <a:txBody>
                    <a:bodyPr/>
                    <a:lstStyle/>
                    <a:p>
                      <a:pPr algn="ctr" fontAlgn="t"/>
                      <a:endParaRPr lang="en-US" sz="1200" b="1" i="0" u="none" strike="noStrike" dirty="0">
                        <a:solidFill>
                          <a:srgbClr val="000000"/>
                        </a:solidFill>
                        <a:effectLst/>
                        <a:latin typeface="+mn-lt"/>
                      </a:endParaRPr>
                    </a:p>
                  </a:txBody>
                  <a:tcPr marL="5329" marR="5329" marT="5329" marB="0">
                    <a:solidFill>
                      <a:srgbClr val="153A52"/>
                    </a:solidFill>
                  </a:tcPr>
                </a:tc>
                <a:tc>
                  <a:txBody>
                    <a:bodyPr/>
                    <a:lstStyle/>
                    <a:p>
                      <a:pPr algn="l" fontAlgn="t"/>
                      <a:endParaRPr lang="en-US" sz="1200" b="1"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1196341018"/>
                  </a:ext>
                </a:extLst>
              </a:tr>
              <a:tr h="187148">
                <a:tc>
                  <a:txBody>
                    <a:bodyPr/>
                    <a:lstStyle/>
                    <a:p>
                      <a:pPr algn="l" fontAlgn="t"/>
                      <a:r>
                        <a:rPr lang="en-US" sz="1200" u="none" strike="noStrike" dirty="0">
                          <a:effectLst/>
                        </a:rPr>
                        <a:t>18-24</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247</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a:effectLst/>
                        </a:rPr>
                        <a:t>11.3 (9.5-13.1)</a:t>
                      </a:r>
                      <a:endParaRPr lang="en-US" sz="1200" b="0" i="0" u="none" strike="noStrike">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3766975381"/>
                  </a:ext>
                </a:extLst>
              </a:tr>
              <a:tr h="187148">
                <a:tc>
                  <a:txBody>
                    <a:bodyPr/>
                    <a:lstStyle/>
                    <a:p>
                      <a:pPr algn="l" fontAlgn="t"/>
                      <a:r>
                        <a:rPr lang="en-US" sz="1200" u="none" strike="noStrike">
                          <a:effectLst/>
                        </a:rPr>
                        <a:t>25-34</a:t>
                      </a:r>
                      <a:endParaRPr lang="en-US" sz="1200" b="0" i="0" u="none" strike="noStrike">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436</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a:effectLst/>
                        </a:rPr>
                        <a:t>16.5 (14.5-18.4)</a:t>
                      </a:r>
                      <a:endParaRPr lang="en-US" sz="1200" b="0" i="0" u="none" strike="noStrike">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3711331945"/>
                  </a:ext>
                </a:extLst>
              </a:tr>
              <a:tr h="187148">
                <a:tc>
                  <a:txBody>
                    <a:bodyPr/>
                    <a:lstStyle/>
                    <a:p>
                      <a:pPr algn="l" fontAlgn="t"/>
                      <a:r>
                        <a:rPr lang="en-US" sz="1200" u="none" strike="noStrike">
                          <a:effectLst/>
                        </a:rPr>
                        <a:t>35-44</a:t>
                      </a:r>
                      <a:endParaRPr lang="en-US" sz="1200" b="0" i="0" u="none" strike="noStrike">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485</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a:effectLst/>
                        </a:rPr>
                        <a:t>14.9 (13.2-16.5)</a:t>
                      </a:r>
                      <a:endParaRPr lang="en-US" sz="1200" b="0" i="0" u="none" strike="noStrike">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1978900860"/>
                  </a:ext>
                </a:extLst>
              </a:tr>
              <a:tr h="187148">
                <a:tc>
                  <a:txBody>
                    <a:bodyPr/>
                    <a:lstStyle/>
                    <a:p>
                      <a:pPr algn="l" fontAlgn="t"/>
                      <a:r>
                        <a:rPr lang="en-US" sz="1200" u="none" strike="noStrike">
                          <a:effectLst/>
                        </a:rPr>
                        <a:t>45-64</a:t>
                      </a:r>
                      <a:endParaRPr lang="en-US" sz="1200" b="0" i="0" u="none" strike="noStrike">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1,407</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a:effectLst/>
                        </a:rPr>
                        <a:t>32.9 (30.9-34.9)</a:t>
                      </a:r>
                      <a:endParaRPr lang="en-US" sz="1200" b="0" i="0" u="none" strike="noStrike">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335819963"/>
                  </a:ext>
                </a:extLst>
              </a:tr>
              <a:tr h="187148">
                <a:tc>
                  <a:txBody>
                    <a:bodyPr/>
                    <a:lstStyle/>
                    <a:p>
                      <a:pPr algn="l" fontAlgn="t"/>
                      <a:r>
                        <a:rPr lang="en-US" sz="1200" u="none" strike="noStrike">
                          <a:effectLst/>
                        </a:rPr>
                        <a:t>65+</a:t>
                      </a:r>
                      <a:endParaRPr lang="en-US" sz="1200" b="0" i="0" u="none" strike="noStrike">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1,322</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a:effectLst/>
                        </a:rPr>
                        <a:t>24.4 (22.8-26.0)</a:t>
                      </a:r>
                      <a:endParaRPr lang="en-US" sz="1200" b="0" i="0" u="none" strike="noStrike">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2947294938"/>
                  </a:ext>
                </a:extLst>
              </a:tr>
              <a:tr h="187148">
                <a:tc>
                  <a:txBody>
                    <a:bodyPr/>
                    <a:lstStyle/>
                    <a:p>
                      <a:pPr algn="l" fontAlgn="t"/>
                      <a:r>
                        <a:rPr lang="en-US" sz="1200" b="1" u="none" strike="noStrike" dirty="0">
                          <a:effectLst/>
                        </a:rPr>
                        <a:t>Educational attainment</a:t>
                      </a:r>
                      <a:r>
                        <a:rPr lang="en-US" sz="1200" b="1" u="none" strike="noStrike" baseline="30000" dirty="0">
                          <a:effectLst/>
                        </a:rPr>
                        <a:t>¶</a:t>
                      </a:r>
                      <a:endParaRPr lang="en-US" sz="1200" b="1" i="0" u="none" strike="noStrike" dirty="0">
                        <a:solidFill>
                          <a:srgbClr val="000000"/>
                        </a:solidFill>
                        <a:effectLst/>
                        <a:latin typeface="+mn-lt"/>
                      </a:endParaRPr>
                    </a:p>
                  </a:txBody>
                  <a:tcPr marL="5329" marR="5329" marT="5329" marB="0">
                    <a:solidFill>
                      <a:srgbClr val="153A52"/>
                    </a:solidFill>
                  </a:tcPr>
                </a:tc>
                <a:tc>
                  <a:txBody>
                    <a:bodyPr/>
                    <a:lstStyle/>
                    <a:p>
                      <a:pPr algn="ctr" fontAlgn="t"/>
                      <a:endParaRPr lang="en-US" sz="1200" b="1" i="0" u="none" strike="noStrike" dirty="0">
                        <a:solidFill>
                          <a:srgbClr val="000000"/>
                        </a:solidFill>
                        <a:effectLst/>
                        <a:latin typeface="+mn-lt"/>
                      </a:endParaRPr>
                    </a:p>
                  </a:txBody>
                  <a:tcPr marL="5329" marR="5329" marT="5329" marB="0">
                    <a:solidFill>
                      <a:srgbClr val="153A52"/>
                    </a:solidFill>
                  </a:tcPr>
                </a:tc>
                <a:tc>
                  <a:txBody>
                    <a:bodyPr/>
                    <a:lstStyle/>
                    <a:p>
                      <a:pPr algn="l" fontAlgn="t"/>
                      <a:endParaRPr lang="en-US" sz="1200" b="1"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2874694129"/>
                  </a:ext>
                </a:extLst>
              </a:tr>
              <a:tr h="187148">
                <a:tc>
                  <a:txBody>
                    <a:bodyPr/>
                    <a:lstStyle/>
                    <a:p>
                      <a:pPr algn="l" fontAlgn="t"/>
                      <a:r>
                        <a:rPr lang="en-US" sz="1200" u="none" strike="noStrike" dirty="0">
                          <a:effectLst/>
                        </a:rPr>
                        <a:t>Less than high school</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408</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a:effectLst/>
                        </a:rPr>
                        <a:t>11.0 (9.5-12.4)</a:t>
                      </a:r>
                      <a:endParaRPr lang="en-US" sz="1200" b="0" i="0" u="none" strike="noStrike">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3542350536"/>
                  </a:ext>
                </a:extLst>
              </a:tr>
              <a:tr h="187148">
                <a:tc>
                  <a:txBody>
                    <a:bodyPr/>
                    <a:lstStyle/>
                    <a:p>
                      <a:pPr algn="l" fontAlgn="t"/>
                      <a:r>
                        <a:rPr lang="en-US" sz="1200" u="none" strike="noStrike" dirty="0">
                          <a:effectLst/>
                        </a:rPr>
                        <a:t>High school graduate/GED</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1,052</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a:effectLst/>
                        </a:rPr>
                        <a:t>31.9 (29.8-34.1)</a:t>
                      </a:r>
                      <a:endParaRPr lang="en-US" sz="1200" b="0" i="0" u="none" strike="noStrike">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3272819766"/>
                  </a:ext>
                </a:extLst>
              </a:tr>
              <a:tr h="187148">
                <a:tc>
                  <a:txBody>
                    <a:bodyPr/>
                    <a:lstStyle/>
                    <a:p>
                      <a:pPr algn="l" fontAlgn="t"/>
                      <a:r>
                        <a:rPr lang="en-US" sz="1200" u="none" strike="noStrike" dirty="0">
                          <a:effectLst/>
                        </a:rPr>
                        <a:t>Attended college or technical school</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953</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a:effectLst/>
                        </a:rPr>
                        <a:t>28.6 (26.5-30.7)</a:t>
                      </a:r>
                      <a:endParaRPr lang="en-US" sz="1200" b="0" i="0" u="none" strike="noStrike">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663712526"/>
                  </a:ext>
                </a:extLst>
              </a:tr>
              <a:tr h="231281">
                <a:tc>
                  <a:txBody>
                    <a:bodyPr/>
                    <a:lstStyle/>
                    <a:p>
                      <a:pPr algn="l" fontAlgn="t"/>
                      <a:r>
                        <a:rPr lang="en-US" sz="1200" u="none" strike="noStrike" dirty="0">
                          <a:effectLst/>
                        </a:rPr>
                        <a:t>College</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1,458</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a:effectLst/>
                        </a:rPr>
                        <a:t>28.5 (26.7-30.4)</a:t>
                      </a:r>
                      <a:endParaRPr lang="en-US" sz="1200" b="0" i="0" u="none" strike="noStrike">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2410578102"/>
                  </a:ext>
                </a:extLst>
              </a:tr>
              <a:tr h="187148">
                <a:tc>
                  <a:txBody>
                    <a:bodyPr/>
                    <a:lstStyle/>
                    <a:p>
                      <a:pPr algn="l" fontAlgn="t"/>
                      <a:r>
                        <a:rPr lang="en-US" sz="1200" b="1" u="none" strike="noStrike" dirty="0">
                          <a:effectLst/>
                        </a:rPr>
                        <a:t>Income</a:t>
                      </a:r>
                      <a:r>
                        <a:rPr lang="en-US" sz="1200" b="1" u="none" strike="noStrike" baseline="30000" dirty="0">
                          <a:effectLst/>
                        </a:rPr>
                        <a:t>¶</a:t>
                      </a:r>
                      <a:endParaRPr lang="en-US" sz="1200" b="1" i="0" u="none" strike="noStrike" dirty="0">
                        <a:solidFill>
                          <a:srgbClr val="000000"/>
                        </a:solidFill>
                        <a:effectLst/>
                        <a:latin typeface="+mn-lt"/>
                      </a:endParaRPr>
                    </a:p>
                  </a:txBody>
                  <a:tcPr marL="5329" marR="5329" marT="5329" marB="0">
                    <a:solidFill>
                      <a:srgbClr val="153A52"/>
                    </a:solidFill>
                  </a:tcPr>
                </a:tc>
                <a:tc>
                  <a:txBody>
                    <a:bodyPr/>
                    <a:lstStyle/>
                    <a:p>
                      <a:pPr algn="ctr" fontAlgn="t"/>
                      <a:endParaRPr lang="en-US" sz="1200" b="1" i="0" u="none" strike="noStrike" dirty="0">
                        <a:solidFill>
                          <a:srgbClr val="000000"/>
                        </a:solidFill>
                        <a:effectLst/>
                        <a:latin typeface="+mn-lt"/>
                      </a:endParaRPr>
                    </a:p>
                  </a:txBody>
                  <a:tcPr marL="5329" marR="5329" marT="5329" marB="0">
                    <a:solidFill>
                      <a:srgbClr val="153A52"/>
                    </a:solidFill>
                  </a:tcPr>
                </a:tc>
                <a:tc>
                  <a:txBody>
                    <a:bodyPr/>
                    <a:lstStyle/>
                    <a:p>
                      <a:pPr algn="l" fontAlgn="t"/>
                      <a:endParaRPr lang="en-US" sz="1200" b="1"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3887464729"/>
                  </a:ext>
                </a:extLst>
              </a:tr>
              <a:tr h="187148">
                <a:tc>
                  <a:txBody>
                    <a:bodyPr/>
                    <a:lstStyle/>
                    <a:p>
                      <a:pPr algn="l" fontAlgn="t"/>
                      <a:r>
                        <a:rPr lang="en-US" sz="1200" u="none" strike="noStrike" dirty="0">
                          <a:effectLst/>
                        </a:rPr>
                        <a:t>&lt;$20,000</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505</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a:effectLst/>
                        </a:rPr>
                        <a:t>13 (11.5-14.5)</a:t>
                      </a:r>
                      <a:endParaRPr lang="en-US" sz="1200" b="0" i="0" u="none" strike="noStrike">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4165328114"/>
                  </a:ext>
                </a:extLst>
              </a:tr>
              <a:tr h="187148">
                <a:tc>
                  <a:txBody>
                    <a:bodyPr/>
                    <a:lstStyle/>
                    <a:p>
                      <a:pPr algn="l" fontAlgn="t"/>
                      <a:r>
                        <a:rPr lang="en-US" sz="1200" u="none" strike="noStrike" dirty="0">
                          <a:effectLst/>
                        </a:rPr>
                        <a:t>$20,000-$49,999</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976</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dirty="0">
                          <a:effectLst/>
                        </a:rPr>
                        <a:t>30.6 (28.3-33.0)</a:t>
                      </a:r>
                      <a:endParaRPr lang="en-US" sz="1200" b="0"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3096183895"/>
                  </a:ext>
                </a:extLst>
              </a:tr>
              <a:tr h="219755">
                <a:tc>
                  <a:txBody>
                    <a:bodyPr/>
                    <a:lstStyle/>
                    <a:p>
                      <a:pPr algn="l" fontAlgn="t"/>
                      <a:r>
                        <a:rPr lang="en-US" sz="1200" u="none" strike="noStrike" dirty="0">
                          <a:effectLst/>
                        </a:rPr>
                        <a:t>$50,000+</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1,596</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dirty="0">
                          <a:effectLst/>
                        </a:rPr>
                        <a:t>56.4 (53.9-58.9)</a:t>
                      </a:r>
                      <a:endParaRPr lang="en-US" sz="1200" b="0"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3971783204"/>
                  </a:ext>
                </a:extLst>
              </a:tr>
              <a:tr h="187148">
                <a:tc>
                  <a:txBody>
                    <a:bodyPr/>
                    <a:lstStyle/>
                    <a:p>
                      <a:pPr algn="l" fontAlgn="t"/>
                      <a:r>
                        <a:rPr lang="en-US" sz="1200" b="1" u="none" strike="noStrike" dirty="0">
                          <a:effectLst/>
                        </a:rPr>
                        <a:t>Race and Ethnicity</a:t>
                      </a:r>
                      <a:r>
                        <a:rPr lang="en-US" sz="1200" b="1" u="none" strike="noStrike" baseline="30000" dirty="0">
                          <a:effectLst/>
                        </a:rPr>
                        <a:t>¶</a:t>
                      </a:r>
                      <a:endParaRPr lang="en-US" sz="1200" b="1" i="0" u="none" strike="noStrike" dirty="0">
                        <a:solidFill>
                          <a:srgbClr val="000000"/>
                        </a:solidFill>
                        <a:effectLst/>
                        <a:latin typeface="+mn-lt"/>
                      </a:endParaRPr>
                    </a:p>
                  </a:txBody>
                  <a:tcPr marL="5329" marR="5329" marT="5329" marB="0">
                    <a:solidFill>
                      <a:srgbClr val="153A52"/>
                    </a:solidFill>
                  </a:tcPr>
                </a:tc>
                <a:tc>
                  <a:txBody>
                    <a:bodyPr/>
                    <a:lstStyle/>
                    <a:p>
                      <a:pPr algn="ctr" fontAlgn="t"/>
                      <a:endParaRPr lang="en-US" sz="1200" b="1" i="0" u="none" strike="noStrike" dirty="0">
                        <a:solidFill>
                          <a:srgbClr val="000000"/>
                        </a:solidFill>
                        <a:effectLst/>
                        <a:latin typeface="+mn-lt"/>
                      </a:endParaRPr>
                    </a:p>
                  </a:txBody>
                  <a:tcPr marL="5329" marR="5329" marT="5329" marB="0">
                    <a:solidFill>
                      <a:srgbClr val="153A52"/>
                    </a:solidFill>
                  </a:tcPr>
                </a:tc>
                <a:tc>
                  <a:txBody>
                    <a:bodyPr/>
                    <a:lstStyle/>
                    <a:p>
                      <a:pPr algn="l" fontAlgn="t"/>
                      <a:endParaRPr lang="en-US" sz="1200" b="1"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481800083"/>
                  </a:ext>
                </a:extLst>
              </a:tr>
              <a:tr h="187148">
                <a:tc>
                  <a:txBody>
                    <a:bodyPr/>
                    <a:lstStyle/>
                    <a:p>
                      <a:pPr algn="l" fontAlgn="t"/>
                      <a:r>
                        <a:rPr lang="en-US" sz="1200" u="none" strike="noStrike" dirty="0">
                          <a:effectLst/>
                        </a:rPr>
                        <a:t>White (non-Hispanic)</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2,636</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dirty="0">
                          <a:effectLst/>
                        </a:rPr>
                        <a:t>64.3 (62-66.6)</a:t>
                      </a:r>
                      <a:endParaRPr lang="en-US" sz="1200" b="0"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168995813"/>
                  </a:ext>
                </a:extLst>
              </a:tr>
              <a:tr h="187148">
                <a:tc>
                  <a:txBody>
                    <a:bodyPr/>
                    <a:lstStyle/>
                    <a:p>
                      <a:pPr algn="l" fontAlgn="t"/>
                      <a:r>
                        <a:rPr lang="en-US" sz="1200" u="none" strike="noStrike" dirty="0">
                          <a:effectLst/>
                        </a:rPr>
                        <a:t>Black (non-Hispanic)</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493</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dirty="0">
                          <a:effectLst/>
                        </a:rPr>
                        <a:t>21.1 (19-23.2)</a:t>
                      </a:r>
                      <a:endParaRPr lang="en-US" sz="1200" b="0"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3241993096"/>
                  </a:ext>
                </a:extLst>
              </a:tr>
              <a:tr h="187148">
                <a:tc>
                  <a:txBody>
                    <a:bodyPr/>
                    <a:lstStyle/>
                    <a:p>
                      <a:pPr algn="l" fontAlgn="t"/>
                      <a:r>
                        <a:rPr lang="en-US" sz="1200" u="none" strike="noStrike" dirty="0">
                          <a:effectLst/>
                        </a:rPr>
                        <a:t>Hispanic</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446</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dirty="0">
                          <a:effectLst/>
                        </a:rPr>
                        <a:t>8.3 (7.2-9.5)</a:t>
                      </a:r>
                      <a:endParaRPr lang="en-US" sz="1200" b="0"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23705282"/>
                  </a:ext>
                </a:extLst>
              </a:tr>
              <a:tr h="187148">
                <a:tc>
                  <a:txBody>
                    <a:bodyPr/>
                    <a:lstStyle/>
                    <a:p>
                      <a:pPr algn="l" fontAlgn="t"/>
                      <a:r>
                        <a:rPr lang="en-US" sz="1200" u="none" strike="noStrike" dirty="0">
                          <a:effectLst/>
                        </a:rPr>
                        <a:t>Other races</a:t>
                      </a:r>
                      <a:endParaRPr lang="en-US" sz="1200" b="0" i="0" u="none" strike="noStrike" dirty="0">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225</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dirty="0">
                          <a:effectLst/>
                        </a:rPr>
                        <a:t>6.3 (5.0-7.5)</a:t>
                      </a:r>
                      <a:endParaRPr lang="en-US" sz="1200" b="0"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3332295763"/>
                  </a:ext>
                </a:extLst>
              </a:tr>
              <a:tr h="187148">
                <a:tc>
                  <a:txBody>
                    <a:bodyPr/>
                    <a:lstStyle/>
                    <a:p>
                      <a:pPr algn="l" fontAlgn="t"/>
                      <a:r>
                        <a:rPr lang="en-US" sz="1200" b="1" u="none" strike="noStrike" dirty="0">
                          <a:effectLst/>
                        </a:rPr>
                        <a:t>County</a:t>
                      </a:r>
                      <a:endParaRPr lang="en-US" sz="1200" b="1" i="0" u="none" strike="noStrike" dirty="0">
                        <a:solidFill>
                          <a:srgbClr val="000000"/>
                        </a:solidFill>
                        <a:effectLst/>
                        <a:latin typeface="+mn-lt"/>
                      </a:endParaRPr>
                    </a:p>
                  </a:txBody>
                  <a:tcPr marL="5329" marR="5329" marT="5329" marB="0">
                    <a:solidFill>
                      <a:srgbClr val="153A52"/>
                    </a:solidFill>
                  </a:tcPr>
                </a:tc>
                <a:tc>
                  <a:txBody>
                    <a:bodyPr/>
                    <a:lstStyle/>
                    <a:p>
                      <a:pPr algn="ctr" fontAlgn="t"/>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endParaRPr lang="en-US" sz="1200" b="0"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1264570753"/>
                  </a:ext>
                </a:extLst>
              </a:tr>
              <a:tr h="187148">
                <a:tc>
                  <a:txBody>
                    <a:bodyPr/>
                    <a:lstStyle/>
                    <a:p>
                      <a:pPr algn="l" fontAlgn="t"/>
                      <a:r>
                        <a:rPr lang="en-US" sz="1200" u="none" strike="noStrike">
                          <a:effectLst/>
                        </a:rPr>
                        <a:t>Kent</a:t>
                      </a:r>
                      <a:endParaRPr lang="en-US" sz="1200" b="0" i="0" u="none" strike="noStrike">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1,218</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dirty="0">
                          <a:effectLst/>
                        </a:rPr>
                        <a:t>18.1 (17.0-19.2)</a:t>
                      </a:r>
                      <a:endParaRPr lang="en-US" sz="1200" b="0"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2031113018"/>
                  </a:ext>
                </a:extLst>
              </a:tr>
              <a:tr h="187148">
                <a:tc>
                  <a:txBody>
                    <a:bodyPr/>
                    <a:lstStyle/>
                    <a:p>
                      <a:pPr algn="l" fontAlgn="t"/>
                      <a:r>
                        <a:rPr lang="en-US" sz="1200" u="none" strike="noStrike">
                          <a:effectLst/>
                        </a:rPr>
                        <a:t>New Castle</a:t>
                      </a:r>
                      <a:endParaRPr lang="en-US" sz="1200" b="0" i="0" u="none" strike="noStrike">
                        <a:solidFill>
                          <a:srgbClr val="000000"/>
                        </a:solidFill>
                        <a:effectLst/>
                        <a:latin typeface="+mn-lt"/>
                      </a:endParaRPr>
                    </a:p>
                  </a:txBody>
                  <a:tcPr marL="95927" marR="5329" marT="5329" marB="0">
                    <a:solidFill>
                      <a:srgbClr val="153A52"/>
                    </a:solidFill>
                  </a:tcPr>
                </a:tc>
                <a:tc>
                  <a:txBody>
                    <a:bodyPr/>
                    <a:lstStyle/>
                    <a:p>
                      <a:pPr algn="ctr" fontAlgn="t"/>
                      <a:r>
                        <a:rPr lang="en-US" sz="1200" u="none" strike="noStrike" dirty="0">
                          <a:effectLst/>
                        </a:rPr>
                        <a:t>1,381</a:t>
                      </a:r>
                      <a:endParaRPr lang="en-US" sz="1200" b="0" i="0" u="none" strike="noStrike" dirty="0">
                        <a:solidFill>
                          <a:srgbClr val="000000"/>
                        </a:solidFill>
                        <a:effectLst/>
                        <a:latin typeface="+mn-lt"/>
                      </a:endParaRPr>
                    </a:p>
                  </a:txBody>
                  <a:tcPr marL="5329" marR="5329" marT="5329" marB="0">
                    <a:solidFill>
                      <a:srgbClr val="153A52"/>
                    </a:solidFill>
                  </a:tcPr>
                </a:tc>
                <a:tc>
                  <a:txBody>
                    <a:bodyPr/>
                    <a:lstStyle/>
                    <a:p>
                      <a:pPr algn="l" fontAlgn="t"/>
                      <a:r>
                        <a:rPr lang="en-US" sz="1200" u="none" strike="noStrike" dirty="0">
                          <a:effectLst/>
                        </a:rPr>
                        <a:t>57.1 (55.7-58.6)</a:t>
                      </a:r>
                      <a:endParaRPr lang="en-US" sz="1200" b="0" i="0" u="none" strike="noStrike" dirty="0">
                        <a:solidFill>
                          <a:srgbClr val="000000"/>
                        </a:solidFill>
                        <a:effectLst/>
                        <a:latin typeface="+mn-lt"/>
                      </a:endParaRPr>
                    </a:p>
                  </a:txBody>
                  <a:tcPr marL="5329" marR="5329" marT="5329" marB="0">
                    <a:solidFill>
                      <a:srgbClr val="153A52"/>
                    </a:solidFill>
                  </a:tcPr>
                </a:tc>
                <a:extLst>
                  <a:ext uri="{0D108BD9-81ED-4DB2-BD59-A6C34878D82A}">
                    <a16:rowId xmlns:a16="http://schemas.microsoft.com/office/drawing/2014/main" val="2507721132"/>
                  </a:ext>
                </a:extLst>
              </a:tr>
              <a:tr h="193633">
                <a:tc>
                  <a:txBody>
                    <a:bodyPr/>
                    <a:lstStyle/>
                    <a:p>
                      <a:pPr algn="l" fontAlgn="t"/>
                      <a:r>
                        <a:rPr lang="en-US" sz="1200" u="none" strike="noStrike" dirty="0">
                          <a:effectLst/>
                        </a:rPr>
                        <a:t>Sussex</a:t>
                      </a:r>
                      <a:endParaRPr lang="en-US" sz="1200" b="0" i="0" u="none" strike="noStrike" dirty="0">
                        <a:solidFill>
                          <a:srgbClr val="000000"/>
                        </a:solidFill>
                        <a:effectLst/>
                        <a:latin typeface="+mn-lt"/>
                      </a:endParaRPr>
                    </a:p>
                  </a:txBody>
                  <a:tcPr marL="95927" marR="5329" marT="5329" marB="0">
                    <a:lnB w="19050" cap="flat" cmpd="sng" algn="ctr">
                      <a:solidFill>
                        <a:schemeClr val="bg1"/>
                      </a:solidFill>
                      <a:prstDash val="solid"/>
                      <a:round/>
                      <a:headEnd type="none" w="med" len="med"/>
                      <a:tailEnd type="none" w="med" len="med"/>
                    </a:lnB>
                    <a:solidFill>
                      <a:srgbClr val="153A52"/>
                    </a:solidFill>
                  </a:tcPr>
                </a:tc>
                <a:tc>
                  <a:txBody>
                    <a:bodyPr/>
                    <a:lstStyle/>
                    <a:p>
                      <a:pPr algn="ctr" fontAlgn="t"/>
                      <a:r>
                        <a:rPr lang="en-US" sz="1200" u="none" strike="noStrike" dirty="0">
                          <a:effectLst/>
                        </a:rPr>
                        <a:t>1,298</a:t>
                      </a:r>
                      <a:endParaRPr lang="en-US" sz="1200" b="0" i="0" u="none" strike="noStrike" dirty="0">
                        <a:solidFill>
                          <a:srgbClr val="000000"/>
                        </a:solidFill>
                        <a:effectLst/>
                        <a:latin typeface="+mn-lt"/>
                      </a:endParaRPr>
                    </a:p>
                  </a:txBody>
                  <a:tcPr marL="5329" marR="5329" marT="5329" marB="0">
                    <a:lnB w="19050" cap="flat" cmpd="sng" algn="ctr">
                      <a:solidFill>
                        <a:schemeClr val="bg1"/>
                      </a:solidFill>
                      <a:prstDash val="solid"/>
                      <a:round/>
                      <a:headEnd type="none" w="med" len="med"/>
                      <a:tailEnd type="none" w="med" len="med"/>
                    </a:lnB>
                    <a:solidFill>
                      <a:srgbClr val="153A52"/>
                    </a:solidFill>
                  </a:tcPr>
                </a:tc>
                <a:tc>
                  <a:txBody>
                    <a:bodyPr/>
                    <a:lstStyle/>
                    <a:p>
                      <a:pPr algn="l" fontAlgn="t"/>
                      <a:r>
                        <a:rPr lang="en-US" sz="1200" u="none" strike="noStrike" dirty="0">
                          <a:effectLst/>
                        </a:rPr>
                        <a:t>24.8 (23.6-25.9)</a:t>
                      </a:r>
                      <a:endParaRPr lang="en-US" sz="1200" b="0" i="0" u="none" strike="noStrike" dirty="0">
                        <a:solidFill>
                          <a:srgbClr val="000000"/>
                        </a:solidFill>
                        <a:effectLst/>
                        <a:latin typeface="+mn-lt"/>
                      </a:endParaRPr>
                    </a:p>
                  </a:txBody>
                  <a:tcPr marL="5329" marR="5329" marT="5329" marB="0">
                    <a:lnB w="19050" cap="flat" cmpd="sng" algn="ctr">
                      <a:solidFill>
                        <a:schemeClr val="bg1"/>
                      </a:solidFill>
                      <a:prstDash val="solid"/>
                      <a:round/>
                      <a:headEnd type="none" w="med" len="med"/>
                      <a:tailEnd type="none" w="med" len="med"/>
                    </a:lnB>
                    <a:solidFill>
                      <a:srgbClr val="153A52"/>
                    </a:solidFill>
                  </a:tcPr>
                </a:tc>
                <a:extLst>
                  <a:ext uri="{0D108BD9-81ED-4DB2-BD59-A6C34878D82A}">
                    <a16:rowId xmlns:a16="http://schemas.microsoft.com/office/drawing/2014/main" val="407368055"/>
                  </a:ext>
                </a:extLst>
              </a:tr>
              <a:tr h="832474">
                <a:tc gridSpan="3">
                  <a:txBody>
                    <a:bodyPr/>
                    <a:lstStyle/>
                    <a:p>
                      <a:pPr algn="l" fontAlgn="t"/>
                      <a:r>
                        <a:rPr lang="en-US" sz="1100" u="none" strike="noStrike" dirty="0">
                          <a:effectLst/>
                        </a:rPr>
                        <a:t>Notes: Delaware Department of Health Services, Division of Public Health, BRFSS, 2019</a:t>
                      </a:r>
                      <a:br>
                        <a:rPr lang="en-US" sz="1100" u="none" strike="noStrike" dirty="0">
                          <a:effectLst/>
                        </a:rPr>
                      </a:br>
                      <a:r>
                        <a:rPr lang="en-US" sz="1100" u="none" strike="noStrike" baseline="30000" dirty="0">
                          <a:effectLst/>
                        </a:rPr>
                        <a:t>†</a:t>
                      </a:r>
                      <a:r>
                        <a:rPr lang="en-US" sz="1100" u="none" strike="noStrike" dirty="0">
                          <a:effectLst/>
                        </a:rPr>
                        <a:t>Unweighted sample size</a:t>
                      </a:r>
                      <a:br>
                        <a:rPr lang="en-US" sz="1100" u="none" strike="noStrike" dirty="0">
                          <a:effectLst/>
                        </a:rPr>
                      </a:br>
                      <a:r>
                        <a:rPr lang="en-US" sz="1100" u="none" strike="noStrike" baseline="30000" dirty="0">
                          <a:effectLst/>
                        </a:rPr>
                        <a:t>‡</a:t>
                      </a:r>
                      <a:r>
                        <a:rPr lang="en-US" sz="1100" u="none" strike="noStrike" dirty="0">
                          <a:effectLst/>
                        </a:rPr>
                        <a:t>Weighted percentage with 95% confidence intervals (CI)</a:t>
                      </a:r>
                      <a:br>
                        <a:rPr lang="en-US" sz="1100" u="none" strike="noStrike" dirty="0">
                          <a:effectLst/>
                        </a:rPr>
                      </a:br>
                      <a:r>
                        <a:rPr lang="en-US" sz="1100" u="none" strike="noStrike" baseline="30000" dirty="0">
                          <a:effectLst/>
                        </a:rPr>
                        <a:t>¶</a:t>
                      </a:r>
                      <a:r>
                        <a:rPr lang="en-US" sz="1100" u="none" strike="noStrike" dirty="0">
                          <a:effectLst/>
                        </a:rPr>
                        <a:t>Excludes unknown/refused/missing data and total do not add up to 3,897</a:t>
                      </a:r>
                      <a:endParaRPr lang="en-US" sz="1200" b="0" i="0" u="none" strike="noStrike" dirty="0">
                        <a:solidFill>
                          <a:srgbClr val="000000"/>
                        </a:solidFill>
                        <a:effectLst/>
                        <a:latin typeface="+mn-lt"/>
                      </a:endParaRPr>
                    </a:p>
                  </a:txBody>
                  <a:tcPr marL="5329" marR="5329" marT="5329" marB="0">
                    <a:lnT w="19050" cap="flat" cmpd="sng" algn="ctr">
                      <a:solidFill>
                        <a:schemeClr val="bg1"/>
                      </a:solidFill>
                      <a:prstDash val="solid"/>
                      <a:round/>
                      <a:headEnd type="none" w="med" len="med"/>
                      <a:tailEnd type="none" w="med" len="med"/>
                    </a:lnT>
                    <a:solidFill>
                      <a:srgbClr val="153A5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6742906"/>
                  </a:ext>
                </a:extLst>
              </a:tr>
            </a:tbl>
          </a:graphicData>
        </a:graphic>
      </p:graphicFrame>
    </p:spTree>
    <p:extLst>
      <p:ext uri="{BB962C8B-B14F-4D97-AF65-F5344CB8AC3E}">
        <p14:creationId xmlns:p14="http://schemas.microsoft.com/office/powerpoint/2010/main" val="4278119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736B6E9B-0C22-4AAE-9A38-F24B82F92FCB}"/>
              </a:ext>
            </a:extLst>
          </p:cNvPr>
          <p:cNvSpPr>
            <a:spLocks noGrp="1"/>
          </p:cNvSpPr>
          <p:nvPr>
            <p:ph type="title"/>
          </p:nvPr>
        </p:nvSpPr>
        <p:spPr>
          <a:xfrm>
            <a:off x="581025" y="644577"/>
            <a:ext cx="11021362" cy="1094282"/>
          </a:xfrm>
        </p:spPr>
        <p:txBody>
          <a:bodyPr>
            <a:normAutofit fontScale="90000"/>
          </a:bodyPr>
          <a:lstStyle/>
          <a:p>
            <a:r>
              <a:rPr lang="en-US" sz="4000" dirty="0"/>
              <a:t>A snapshot in time – Delaware ACEs in Adults (18 and older) from BRFSS</a:t>
            </a:r>
          </a:p>
        </p:txBody>
      </p:sp>
      <p:sp>
        <p:nvSpPr>
          <p:cNvPr id="4" name="Rectangle 3">
            <a:extLst>
              <a:ext uri="{FF2B5EF4-FFF2-40B4-BE49-F238E27FC236}">
                <a16:creationId xmlns:a16="http://schemas.microsoft.com/office/drawing/2014/main" id="{B1721473-26F6-4E5D-A7A8-46B2DD84B03A}"/>
              </a:ext>
            </a:extLst>
          </p:cNvPr>
          <p:cNvSpPr/>
          <p:nvPr/>
        </p:nvSpPr>
        <p:spPr>
          <a:xfrm>
            <a:off x="994347" y="1866356"/>
            <a:ext cx="10608039" cy="3693319"/>
          </a:xfrm>
          <a:prstGeom prst="rect">
            <a:avLst/>
          </a:prstGeom>
        </p:spPr>
        <p:txBody>
          <a:bodyPr wrap="square">
            <a:spAutoFit/>
          </a:bodyPr>
          <a:lstStyle/>
          <a:p>
            <a:r>
              <a:rPr lang="en-US" sz="2600" b="1" dirty="0">
                <a:solidFill>
                  <a:srgbClr val="000000"/>
                </a:solidFill>
                <a:latin typeface="+mj-lt"/>
              </a:rPr>
              <a:t>Prologue</a:t>
            </a:r>
            <a:r>
              <a:rPr lang="en-US" sz="2600" dirty="0">
                <a:solidFill>
                  <a:srgbClr val="000000"/>
                </a:solidFill>
                <a:latin typeface="+mj-lt"/>
              </a:rPr>
              <a:t>: </a:t>
            </a:r>
            <a:r>
              <a:rPr lang="en-US" sz="2600" i="1" dirty="0">
                <a:solidFill>
                  <a:srgbClr val="000000"/>
                </a:solidFill>
                <a:latin typeface="+mj-lt"/>
              </a:rPr>
              <a:t>I'd like to ask you some questions about events that happened during your childhood. This information will allow us to better understand problems that may occur early in life, and may help others in the future. This is a sensitive topic and some people may feel uncomfortable with these questions. At the end of this section, I will give you a phone number for an organization that can provide information and referral for these issues. Please keep in mind that you can ask me to skip any question you do not want to answer. </a:t>
            </a:r>
            <a:r>
              <a:rPr lang="en-US" sz="2600" b="1" i="1" u="sng" dirty="0">
                <a:solidFill>
                  <a:srgbClr val="000000"/>
                </a:solidFill>
                <a:latin typeface="+mj-lt"/>
              </a:rPr>
              <a:t>All questions refer to the time period before you were 18 years of age. Now, looking back before you were 18 years of age</a:t>
            </a:r>
            <a:r>
              <a:rPr lang="en-US" sz="2600" i="1" dirty="0">
                <a:solidFill>
                  <a:srgbClr val="000000"/>
                </a:solidFill>
                <a:latin typeface="+mj-lt"/>
              </a:rPr>
              <a:t>-</a:t>
            </a:r>
            <a:r>
              <a:rPr lang="en-US" sz="2600" dirty="0">
                <a:solidFill>
                  <a:srgbClr val="000000"/>
                </a:solidFill>
                <a:latin typeface="+mj-lt"/>
              </a:rPr>
              <a:t>--. </a:t>
            </a:r>
            <a:endParaRPr lang="en-US" sz="2600" dirty="0">
              <a:latin typeface="+mj-lt"/>
            </a:endParaRPr>
          </a:p>
        </p:txBody>
      </p:sp>
    </p:spTree>
    <p:extLst>
      <p:ext uri="{BB962C8B-B14F-4D97-AF65-F5344CB8AC3E}">
        <p14:creationId xmlns:p14="http://schemas.microsoft.com/office/powerpoint/2010/main" val="317661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6A522-36C3-4A7C-9C61-F7603A31DFAB}"/>
              </a:ext>
            </a:extLst>
          </p:cNvPr>
          <p:cNvSpPr>
            <a:spLocks noGrp="1"/>
          </p:cNvSpPr>
          <p:nvPr>
            <p:ph type="title"/>
          </p:nvPr>
        </p:nvSpPr>
        <p:spPr/>
        <p:txBody>
          <a:bodyPr>
            <a:normAutofit/>
          </a:bodyPr>
          <a:lstStyle/>
          <a:p>
            <a:r>
              <a:rPr lang="en-US" sz="3600" dirty="0"/>
              <a:t>ACEs questions in </a:t>
            </a:r>
            <a:r>
              <a:rPr lang="en-US" sz="3600" dirty="0" err="1"/>
              <a:t>brfss</a:t>
            </a:r>
            <a:endParaRPr lang="en-US" sz="3600" dirty="0"/>
          </a:p>
        </p:txBody>
      </p:sp>
      <p:sp>
        <p:nvSpPr>
          <p:cNvPr id="5" name="Rectangle 4">
            <a:extLst>
              <a:ext uri="{FF2B5EF4-FFF2-40B4-BE49-F238E27FC236}">
                <a16:creationId xmlns:a16="http://schemas.microsoft.com/office/drawing/2014/main" id="{CF4FD495-2056-4E69-83AD-96624DB9F97A}"/>
              </a:ext>
            </a:extLst>
          </p:cNvPr>
          <p:cNvSpPr/>
          <p:nvPr/>
        </p:nvSpPr>
        <p:spPr>
          <a:xfrm>
            <a:off x="449704" y="1908357"/>
            <a:ext cx="11392525" cy="4093428"/>
          </a:xfrm>
          <a:prstGeom prst="rect">
            <a:avLst/>
          </a:prstGeom>
        </p:spPr>
        <p:txBody>
          <a:bodyPr wrap="square">
            <a:spAutoFit/>
          </a:bodyPr>
          <a:lstStyle/>
          <a:p>
            <a:r>
              <a:rPr lang="en-US" sz="2000" dirty="0">
                <a:solidFill>
                  <a:srgbClr val="000000"/>
                </a:solidFill>
              </a:rPr>
              <a:t>1) Did you live with anyone who was depressed, mentally ill, or suicidal? </a:t>
            </a:r>
            <a:r>
              <a:rPr lang="en-US" sz="2000" b="1" dirty="0">
                <a:solidFill>
                  <a:srgbClr val="000000"/>
                </a:solidFill>
              </a:rPr>
              <a:t>ACE1</a:t>
            </a:r>
            <a:endParaRPr lang="en-US" sz="2000" dirty="0">
              <a:solidFill>
                <a:srgbClr val="000000"/>
              </a:solidFill>
            </a:endParaRPr>
          </a:p>
          <a:p>
            <a:r>
              <a:rPr lang="en-US" sz="2000" dirty="0">
                <a:solidFill>
                  <a:srgbClr val="000000"/>
                </a:solidFill>
              </a:rPr>
              <a:t>2) Did you live with anyone who was a problem drinker or alcoholic? </a:t>
            </a:r>
            <a:r>
              <a:rPr lang="en-US" sz="2000" b="1" dirty="0">
                <a:solidFill>
                  <a:srgbClr val="000000"/>
                </a:solidFill>
              </a:rPr>
              <a:t>ACE2</a:t>
            </a:r>
            <a:endParaRPr lang="en-US" sz="2000" dirty="0">
              <a:solidFill>
                <a:srgbClr val="000000"/>
              </a:solidFill>
            </a:endParaRPr>
          </a:p>
          <a:p>
            <a:r>
              <a:rPr lang="en-US" sz="2000" dirty="0">
                <a:solidFill>
                  <a:srgbClr val="000000"/>
                </a:solidFill>
              </a:rPr>
              <a:t>3) Did you live with anyone who used illegal street drugs or who abused prescription medications? </a:t>
            </a:r>
            <a:r>
              <a:rPr lang="en-US" sz="2000" b="1" dirty="0">
                <a:solidFill>
                  <a:srgbClr val="000000"/>
                </a:solidFill>
              </a:rPr>
              <a:t>ACE3</a:t>
            </a:r>
            <a:endParaRPr lang="en-US" sz="2000" dirty="0">
              <a:solidFill>
                <a:srgbClr val="000000"/>
              </a:solidFill>
            </a:endParaRPr>
          </a:p>
          <a:p>
            <a:r>
              <a:rPr lang="en-US" sz="2000" dirty="0">
                <a:solidFill>
                  <a:srgbClr val="000000"/>
                </a:solidFill>
              </a:rPr>
              <a:t>4) Did you live with anyone who served time or was sentenced to serve time in a prison, jail, or other correctional facility? </a:t>
            </a:r>
            <a:r>
              <a:rPr lang="en-US" sz="2000" b="1" dirty="0">
                <a:solidFill>
                  <a:srgbClr val="000000"/>
                </a:solidFill>
              </a:rPr>
              <a:t>ACE4</a:t>
            </a:r>
            <a:endParaRPr lang="en-US" sz="2000" dirty="0">
              <a:solidFill>
                <a:srgbClr val="000000"/>
              </a:solidFill>
            </a:endParaRPr>
          </a:p>
          <a:p>
            <a:r>
              <a:rPr lang="en-US" sz="2000" dirty="0">
                <a:solidFill>
                  <a:srgbClr val="000000"/>
                </a:solidFill>
              </a:rPr>
              <a:t>5) Were your parents separated or divorced? </a:t>
            </a:r>
            <a:r>
              <a:rPr lang="en-US" sz="2000" b="1" dirty="0">
                <a:solidFill>
                  <a:srgbClr val="000000"/>
                </a:solidFill>
              </a:rPr>
              <a:t>ACE5</a:t>
            </a:r>
            <a:endParaRPr lang="en-US" sz="2000" dirty="0">
              <a:solidFill>
                <a:srgbClr val="000000"/>
              </a:solidFill>
            </a:endParaRPr>
          </a:p>
          <a:p>
            <a:r>
              <a:rPr lang="en-US" sz="2000" dirty="0">
                <a:solidFill>
                  <a:srgbClr val="000000"/>
                </a:solidFill>
              </a:rPr>
              <a:t>6) How often did your parents or adults in your home ever slap, hit, kick, punch or beat each other up? </a:t>
            </a:r>
            <a:r>
              <a:rPr lang="en-US" sz="2000" b="1" dirty="0">
                <a:solidFill>
                  <a:srgbClr val="000000"/>
                </a:solidFill>
              </a:rPr>
              <a:t>ACE6</a:t>
            </a:r>
            <a:endParaRPr lang="en-US" sz="2000" dirty="0">
              <a:solidFill>
                <a:srgbClr val="000000"/>
              </a:solidFill>
            </a:endParaRPr>
          </a:p>
          <a:p>
            <a:r>
              <a:rPr lang="en-US" sz="2000" dirty="0">
                <a:solidFill>
                  <a:srgbClr val="000000"/>
                </a:solidFill>
              </a:rPr>
              <a:t>7) Before age 18, how often did a parent or adult in your home ever hit, beat, kick, or physically hurt you in any way? Do not include spanking. Would you say— </a:t>
            </a:r>
            <a:r>
              <a:rPr lang="en-US" sz="2000" b="1" dirty="0">
                <a:solidFill>
                  <a:srgbClr val="000000"/>
                </a:solidFill>
              </a:rPr>
              <a:t>ACE7</a:t>
            </a:r>
            <a:endParaRPr lang="en-US" sz="2000" dirty="0">
              <a:solidFill>
                <a:srgbClr val="000000"/>
              </a:solidFill>
            </a:endParaRPr>
          </a:p>
          <a:p>
            <a:r>
              <a:rPr lang="en-US" sz="2000" dirty="0">
                <a:solidFill>
                  <a:srgbClr val="000000"/>
                </a:solidFill>
              </a:rPr>
              <a:t>8) How often did a parent or adult in your home ever swear at you, insult you, or put you down? </a:t>
            </a:r>
            <a:r>
              <a:rPr lang="en-US" sz="2000" b="1" dirty="0">
                <a:solidFill>
                  <a:srgbClr val="000000"/>
                </a:solidFill>
              </a:rPr>
              <a:t>ACE8</a:t>
            </a:r>
            <a:endParaRPr lang="en-US" sz="2000" dirty="0">
              <a:solidFill>
                <a:srgbClr val="000000"/>
              </a:solidFill>
            </a:endParaRPr>
          </a:p>
          <a:p>
            <a:r>
              <a:rPr lang="en-US" sz="2000" dirty="0">
                <a:solidFill>
                  <a:srgbClr val="000000"/>
                </a:solidFill>
              </a:rPr>
              <a:t>9) How often did anyone at least 5 years older than you or an adult, ever touch you sexually? </a:t>
            </a:r>
            <a:r>
              <a:rPr lang="en-US" sz="2000" b="1" dirty="0">
                <a:solidFill>
                  <a:srgbClr val="000000"/>
                </a:solidFill>
              </a:rPr>
              <a:t>ACE9</a:t>
            </a:r>
            <a:endParaRPr lang="en-US" sz="2000" dirty="0">
              <a:solidFill>
                <a:srgbClr val="000000"/>
              </a:solidFill>
            </a:endParaRPr>
          </a:p>
          <a:p>
            <a:r>
              <a:rPr lang="en-US" sz="2000" dirty="0">
                <a:solidFill>
                  <a:srgbClr val="000000"/>
                </a:solidFill>
              </a:rPr>
              <a:t>10) How often did anyone at least 5 years older than you or an adult, try to make you touch sexually? </a:t>
            </a:r>
            <a:r>
              <a:rPr lang="en-US" sz="2000" b="1" dirty="0">
                <a:solidFill>
                  <a:srgbClr val="000000"/>
                </a:solidFill>
              </a:rPr>
              <a:t>ACE10</a:t>
            </a:r>
            <a:endParaRPr lang="en-US" sz="2000" dirty="0">
              <a:solidFill>
                <a:srgbClr val="000000"/>
              </a:solidFill>
            </a:endParaRPr>
          </a:p>
          <a:p>
            <a:r>
              <a:rPr lang="en-US" sz="2000" dirty="0">
                <a:solidFill>
                  <a:srgbClr val="000000"/>
                </a:solidFill>
              </a:rPr>
              <a:t>11) How often did anyone at least 5 years older than you or an adult, force you to have sex? </a:t>
            </a:r>
            <a:r>
              <a:rPr lang="en-US" sz="2000" b="1" dirty="0">
                <a:solidFill>
                  <a:srgbClr val="000000"/>
                </a:solidFill>
              </a:rPr>
              <a:t>ACE11</a:t>
            </a:r>
            <a:endParaRPr lang="en-US" sz="2000" dirty="0">
              <a:solidFill>
                <a:srgbClr val="000000"/>
              </a:solidFill>
            </a:endParaRPr>
          </a:p>
        </p:txBody>
      </p:sp>
      <p:sp>
        <p:nvSpPr>
          <p:cNvPr id="2" name="Rectangle: Rounded Corners 1">
            <a:extLst>
              <a:ext uri="{FF2B5EF4-FFF2-40B4-BE49-F238E27FC236}">
                <a16:creationId xmlns:a16="http://schemas.microsoft.com/office/drawing/2014/main" id="{CA10798B-3488-41E9-9779-27101160FF89}"/>
              </a:ext>
            </a:extLst>
          </p:cNvPr>
          <p:cNvSpPr/>
          <p:nvPr/>
        </p:nvSpPr>
        <p:spPr>
          <a:xfrm>
            <a:off x="349771" y="1908357"/>
            <a:ext cx="11492458" cy="2198948"/>
          </a:xfrm>
          <a:prstGeom prst="roundRect">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FA89878B-CACE-4A33-AFEA-B2FD662911BC}"/>
              </a:ext>
            </a:extLst>
          </p:cNvPr>
          <p:cNvSpPr/>
          <p:nvPr/>
        </p:nvSpPr>
        <p:spPr>
          <a:xfrm>
            <a:off x="449704" y="5006715"/>
            <a:ext cx="11292592" cy="99507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37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B2261-3ED3-4AEA-B104-DE8C921F3CAB}"/>
              </a:ext>
            </a:extLst>
          </p:cNvPr>
          <p:cNvSpPr>
            <a:spLocks noGrp="1"/>
          </p:cNvSpPr>
          <p:nvPr>
            <p:ph type="title"/>
          </p:nvPr>
        </p:nvSpPr>
        <p:spPr/>
        <p:txBody>
          <a:bodyPr/>
          <a:lstStyle/>
          <a:p>
            <a:r>
              <a:rPr lang="en-US" dirty="0"/>
              <a:t>ACEs – Responses</a:t>
            </a:r>
          </a:p>
        </p:txBody>
      </p:sp>
      <p:graphicFrame>
        <p:nvGraphicFramePr>
          <p:cNvPr id="5" name="Table 4">
            <a:extLst>
              <a:ext uri="{FF2B5EF4-FFF2-40B4-BE49-F238E27FC236}">
                <a16:creationId xmlns:a16="http://schemas.microsoft.com/office/drawing/2014/main" id="{09D51A03-4C17-4BEF-9094-E09D456666B0}"/>
              </a:ext>
            </a:extLst>
          </p:cNvPr>
          <p:cNvGraphicFramePr>
            <a:graphicFrameLocks noGrp="1"/>
          </p:cNvGraphicFramePr>
          <p:nvPr>
            <p:extLst>
              <p:ext uri="{D42A27DB-BD31-4B8C-83A1-F6EECF244321}">
                <p14:modId xmlns:p14="http://schemas.microsoft.com/office/powerpoint/2010/main" val="1641625529"/>
              </p:ext>
            </p:extLst>
          </p:nvPr>
        </p:nvGraphicFramePr>
        <p:xfrm>
          <a:off x="4691921" y="669698"/>
          <a:ext cx="7075356" cy="5838963"/>
        </p:xfrm>
        <a:graphic>
          <a:graphicData uri="http://schemas.openxmlformats.org/drawingml/2006/table">
            <a:tbl>
              <a:tblPr>
                <a:tableStyleId>{125E5076-3810-47DD-B79F-674D7AD40C01}</a:tableStyleId>
              </a:tblPr>
              <a:tblGrid>
                <a:gridCol w="3669033">
                  <a:extLst>
                    <a:ext uri="{9D8B030D-6E8A-4147-A177-3AD203B41FA5}">
                      <a16:colId xmlns:a16="http://schemas.microsoft.com/office/drawing/2014/main" val="4042539498"/>
                    </a:ext>
                  </a:extLst>
                </a:gridCol>
                <a:gridCol w="1656408">
                  <a:extLst>
                    <a:ext uri="{9D8B030D-6E8A-4147-A177-3AD203B41FA5}">
                      <a16:colId xmlns:a16="http://schemas.microsoft.com/office/drawing/2014/main" val="3567838237"/>
                    </a:ext>
                  </a:extLst>
                </a:gridCol>
                <a:gridCol w="1749915">
                  <a:extLst>
                    <a:ext uri="{9D8B030D-6E8A-4147-A177-3AD203B41FA5}">
                      <a16:colId xmlns:a16="http://schemas.microsoft.com/office/drawing/2014/main" val="105024008"/>
                    </a:ext>
                  </a:extLst>
                </a:gridCol>
              </a:tblGrid>
              <a:tr h="232433">
                <a:tc>
                  <a:txBody>
                    <a:bodyPr/>
                    <a:lstStyle/>
                    <a:p>
                      <a:pPr algn="l" fontAlgn="t"/>
                      <a:r>
                        <a:rPr lang="en-US" sz="1400" b="1" u="none" strike="noStrike" dirty="0">
                          <a:effectLst/>
                        </a:rPr>
                        <a:t>Adverse Child Experiences (ACEs)</a:t>
                      </a:r>
                      <a:endParaRPr lang="en-US" sz="1400" b="1"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b="1" u="none" strike="noStrike" dirty="0">
                          <a:effectLst/>
                        </a:rPr>
                        <a:t>Sample size (n)</a:t>
                      </a:r>
                      <a:r>
                        <a:rPr lang="en-US" sz="1400" b="1" u="none" strike="noStrike" baseline="30000" dirty="0">
                          <a:effectLst/>
                        </a:rPr>
                        <a:t>†</a:t>
                      </a:r>
                      <a:endParaRPr lang="en-US" sz="1400" b="1"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b="1" u="none" strike="noStrike" dirty="0">
                          <a:effectLst/>
                        </a:rPr>
                        <a:t>Percent (95% CI)</a:t>
                      </a:r>
                      <a:r>
                        <a:rPr lang="en-US" sz="1400" b="1" u="none" strike="noStrike" baseline="30000" dirty="0">
                          <a:effectLst/>
                        </a:rPr>
                        <a:t>‡</a:t>
                      </a:r>
                      <a:endParaRPr lang="en-US" sz="1400" b="1" i="0" u="none" strike="noStrike" dirty="0">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4143996307"/>
                  </a:ext>
                </a:extLst>
              </a:tr>
              <a:tr h="72230">
                <a:tc>
                  <a:txBody>
                    <a:bodyPr/>
                    <a:lstStyle/>
                    <a:p>
                      <a:pPr algn="l" fontAlgn="t"/>
                      <a:r>
                        <a:rPr lang="en-US" sz="1400" b="1" u="none" strike="noStrike" dirty="0">
                          <a:effectLst/>
                        </a:rPr>
                        <a:t>Household Dysfunction</a:t>
                      </a:r>
                      <a:r>
                        <a:rPr lang="en-US" sz="1400" b="1" u="none" strike="noStrike" baseline="30000" dirty="0">
                          <a:effectLst/>
                        </a:rPr>
                        <a:t>¶</a:t>
                      </a:r>
                      <a:endParaRPr lang="en-US" sz="1400" b="1" i="0" u="none" strike="noStrike" dirty="0">
                        <a:solidFill>
                          <a:srgbClr val="000000"/>
                        </a:solidFill>
                        <a:effectLst/>
                        <a:latin typeface="+mj-lt"/>
                      </a:endParaRPr>
                    </a:p>
                  </a:txBody>
                  <a:tcPr marL="5981" marR="5981" marT="5981" marB="0">
                    <a:solidFill>
                      <a:srgbClr val="193E57"/>
                    </a:solidFill>
                  </a:tcPr>
                </a:tc>
                <a:tc>
                  <a:txBody>
                    <a:bodyPr/>
                    <a:lstStyle/>
                    <a:p>
                      <a:pPr algn="l" fontAlgn="t"/>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endParaRPr lang="en-US" sz="1400" b="0" i="0" u="none" strike="noStrike" dirty="0">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163046211"/>
                  </a:ext>
                </a:extLst>
              </a:tr>
              <a:tr h="437826">
                <a:tc>
                  <a:txBody>
                    <a:bodyPr/>
                    <a:lstStyle/>
                    <a:p>
                      <a:pPr algn="l" fontAlgn="t"/>
                      <a:r>
                        <a:rPr lang="en-US" sz="1400" u="none" strike="noStrike" dirty="0">
                          <a:effectLst/>
                        </a:rPr>
                        <a:t>Live with anyone depressed, mentally ill, or suicidal?</a:t>
                      </a:r>
                      <a:endParaRPr lang="en-US" sz="1400" b="0" i="0" u="none" strike="noStrike" dirty="0">
                        <a:solidFill>
                          <a:srgbClr val="000000"/>
                        </a:solidFill>
                        <a:effectLst/>
                        <a:latin typeface="+mj-lt"/>
                      </a:endParaRPr>
                    </a:p>
                  </a:txBody>
                  <a:tcPr marL="107654" marR="5981" marT="5981" marB="0">
                    <a:solidFill>
                      <a:srgbClr val="193E57"/>
                    </a:solidFill>
                  </a:tcPr>
                </a:tc>
                <a:tc>
                  <a:txBody>
                    <a:bodyPr/>
                    <a:lstStyle/>
                    <a:p>
                      <a:pPr algn="ctr" fontAlgn="t"/>
                      <a:r>
                        <a:rPr lang="en-US" sz="1400" u="none" strike="noStrike" dirty="0">
                          <a:effectLst/>
                        </a:rPr>
                        <a:t>484</a:t>
                      </a:r>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u="none" strike="noStrike" dirty="0">
                          <a:effectLst/>
                        </a:rPr>
                        <a:t>17.3 (15.3-19.4)</a:t>
                      </a:r>
                      <a:endParaRPr lang="en-US" sz="1400" b="0" i="0" u="none" strike="noStrike" dirty="0">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716415459"/>
                  </a:ext>
                </a:extLst>
              </a:tr>
              <a:tr h="221939">
                <a:tc>
                  <a:txBody>
                    <a:bodyPr/>
                    <a:lstStyle/>
                    <a:p>
                      <a:pPr algn="l" fontAlgn="t"/>
                      <a:r>
                        <a:rPr lang="en-US" sz="1400" u="none" strike="noStrike" dirty="0">
                          <a:effectLst/>
                        </a:rPr>
                        <a:t>Live with a problem drinker/alcoholic?</a:t>
                      </a:r>
                      <a:endParaRPr lang="en-US" sz="1400" b="0" i="0" u="none" strike="noStrike" dirty="0">
                        <a:solidFill>
                          <a:srgbClr val="000000"/>
                        </a:solidFill>
                        <a:effectLst/>
                        <a:latin typeface="+mj-lt"/>
                      </a:endParaRPr>
                    </a:p>
                  </a:txBody>
                  <a:tcPr marL="107654" marR="5981" marT="5981" marB="0">
                    <a:solidFill>
                      <a:srgbClr val="193E57"/>
                    </a:solidFill>
                  </a:tcPr>
                </a:tc>
                <a:tc>
                  <a:txBody>
                    <a:bodyPr/>
                    <a:lstStyle/>
                    <a:p>
                      <a:pPr algn="ctr" fontAlgn="t"/>
                      <a:r>
                        <a:rPr lang="en-US" sz="1400" u="none" strike="noStrike" dirty="0">
                          <a:effectLst/>
                        </a:rPr>
                        <a:t>705</a:t>
                      </a:r>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u="none" strike="noStrike">
                          <a:effectLst/>
                        </a:rPr>
                        <a:t>23.5 (21.3-25.7)</a:t>
                      </a:r>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3119040257"/>
                  </a:ext>
                </a:extLst>
              </a:tr>
              <a:tr h="437826">
                <a:tc>
                  <a:txBody>
                    <a:bodyPr/>
                    <a:lstStyle/>
                    <a:p>
                      <a:pPr algn="l" fontAlgn="t"/>
                      <a:r>
                        <a:rPr lang="en-US" sz="1400" u="none" strike="noStrike">
                          <a:effectLst/>
                        </a:rPr>
                        <a:t>Live with anyone who used illegal drugs or abused prescriptions?</a:t>
                      </a:r>
                      <a:endParaRPr lang="en-US" sz="1400" b="0" i="0" u="none" strike="noStrike">
                        <a:solidFill>
                          <a:srgbClr val="000000"/>
                        </a:solidFill>
                        <a:effectLst/>
                        <a:latin typeface="+mj-lt"/>
                      </a:endParaRPr>
                    </a:p>
                  </a:txBody>
                  <a:tcPr marL="107654" marR="5981" marT="5981" marB="0">
                    <a:solidFill>
                      <a:srgbClr val="193E57"/>
                    </a:solidFill>
                  </a:tcPr>
                </a:tc>
                <a:tc>
                  <a:txBody>
                    <a:bodyPr/>
                    <a:lstStyle/>
                    <a:p>
                      <a:pPr algn="ctr" fontAlgn="t"/>
                      <a:r>
                        <a:rPr lang="en-US" sz="1400" u="none" strike="noStrike" dirty="0">
                          <a:effectLst/>
                        </a:rPr>
                        <a:t>315</a:t>
                      </a:r>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u="none" strike="noStrike">
                          <a:effectLst/>
                        </a:rPr>
                        <a:t>12.5 (10.6-14.3)</a:t>
                      </a:r>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3671019160"/>
                  </a:ext>
                </a:extLst>
              </a:tr>
              <a:tr h="437826">
                <a:tc>
                  <a:txBody>
                    <a:bodyPr/>
                    <a:lstStyle/>
                    <a:p>
                      <a:pPr algn="l" fontAlgn="t"/>
                      <a:r>
                        <a:rPr lang="en-US" sz="1400" u="none" strike="noStrike">
                          <a:effectLst/>
                        </a:rPr>
                        <a:t>Live with anyone who served time in prison or jail?</a:t>
                      </a:r>
                      <a:endParaRPr lang="en-US" sz="1400" b="0" i="0" u="none" strike="noStrike">
                        <a:solidFill>
                          <a:srgbClr val="000000"/>
                        </a:solidFill>
                        <a:effectLst/>
                        <a:latin typeface="+mj-lt"/>
                      </a:endParaRPr>
                    </a:p>
                  </a:txBody>
                  <a:tcPr marL="107654" marR="5981" marT="5981" marB="0">
                    <a:solidFill>
                      <a:srgbClr val="193E57"/>
                    </a:solidFill>
                  </a:tcPr>
                </a:tc>
                <a:tc>
                  <a:txBody>
                    <a:bodyPr/>
                    <a:lstStyle/>
                    <a:p>
                      <a:pPr algn="ctr" fontAlgn="t"/>
                      <a:r>
                        <a:rPr lang="en-US" sz="1400" u="none" strike="noStrike" dirty="0">
                          <a:effectLst/>
                        </a:rPr>
                        <a:t>215</a:t>
                      </a:r>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u="none" strike="noStrike">
                          <a:effectLst/>
                        </a:rPr>
                        <a:t>8.9 (7.2-10.6)</a:t>
                      </a:r>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3385484164"/>
                  </a:ext>
                </a:extLst>
              </a:tr>
              <a:tr h="221939">
                <a:tc>
                  <a:txBody>
                    <a:bodyPr/>
                    <a:lstStyle/>
                    <a:p>
                      <a:pPr algn="l" fontAlgn="t"/>
                      <a:r>
                        <a:rPr lang="en-US" sz="1400" u="none" strike="noStrike">
                          <a:effectLst/>
                        </a:rPr>
                        <a:t>Were your parents divorced/seperated?</a:t>
                      </a:r>
                      <a:endParaRPr lang="en-US" sz="1400" b="0" i="0" u="none" strike="noStrike">
                        <a:solidFill>
                          <a:srgbClr val="000000"/>
                        </a:solidFill>
                        <a:effectLst/>
                        <a:latin typeface="+mj-lt"/>
                      </a:endParaRPr>
                    </a:p>
                  </a:txBody>
                  <a:tcPr marL="107654" marR="5981" marT="5981" marB="0">
                    <a:solidFill>
                      <a:srgbClr val="193E57"/>
                    </a:solidFill>
                  </a:tcPr>
                </a:tc>
                <a:tc>
                  <a:txBody>
                    <a:bodyPr/>
                    <a:lstStyle/>
                    <a:p>
                      <a:pPr algn="ctr" fontAlgn="t"/>
                      <a:r>
                        <a:rPr lang="en-US" sz="1400" u="none" strike="noStrike" dirty="0">
                          <a:effectLst/>
                        </a:rPr>
                        <a:t>804</a:t>
                      </a:r>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u="none" strike="noStrike">
                          <a:effectLst/>
                        </a:rPr>
                        <a:t>28.5 (26.1-30.9)</a:t>
                      </a:r>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3260231003"/>
                  </a:ext>
                </a:extLst>
              </a:tr>
              <a:tr h="269106">
                <a:tc>
                  <a:txBody>
                    <a:bodyPr/>
                    <a:lstStyle/>
                    <a:p>
                      <a:pPr algn="l" fontAlgn="t"/>
                      <a:r>
                        <a:rPr lang="en-US" sz="1400" u="none" strike="noStrike">
                          <a:effectLst/>
                        </a:rPr>
                        <a:t>How often did your parents beat each other up?</a:t>
                      </a:r>
                      <a:endParaRPr lang="en-US" sz="1400" b="0" i="0" u="none" strike="noStrike">
                        <a:solidFill>
                          <a:srgbClr val="000000"/>
                        </a:solidFill>
                        <a:effectLst/>
                        <a:latin typeface="+mj-lt"/>
                      </a:endParaRPr>
                    </a:p>
                  </a:txBody>
                  <a:tcPr marL="107654" marR="5981" marT="5981" marB="0">
                    <a:solidFill>
                      <a:srgbClr val="193E57"/>
                    </a:solidFill>
                  </a:tcPr>
                </a:tc>
                <a:tc>
                  <a:txBody>
                    <a:bodyPr/>
                    <a:lstStyle/>
                    <a:p>
                      <a:pPr algn="ctr" fontAlgn="t"/>
                      <a:r>
                        <a:rPr lang="en-US" sz="1400" u="none" strike="noStrike" dirty="0">
                          <a:effectLst/>
                        </a:rPr>
                        <a:t>533</a:t>
                      </a:r>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u="none" strike="noStrike">
                          <a:effectLst/>
                        </a:rPr>
                        <a:t>18.0 (16.0-20.0)</a:t>
                      </a:r>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2580529483"/>
                  </a:ext>
                </a:extLst>
              </a:tr>
              <a:tr h="221939">
                <a:tc>
                  <a:txBody>
                    <a:bodyPr/>
                    <a:lstStyle/>
                    <a:p>
                      <a:pPr algn="l" fontAlgn="t"/>
                      <a:r>
                        <a:rPr lang="en-US" sz="1400" b="1" u="none" strike="noStrike" dirty="0">
                          <a:effectLst/>
                        </a:rPr>
                        <a:t>Physical Abuse</a:t>
                      </a:r>
                      <a:r>
                        <a:rPr lang="en-US" sz="1400" b="1" u="none" strike="noStrike" baseline="30000" dirty="0">
                          <a:effectLst/>
                        </a:rPr>
                        <a:t>¶</a:t>
                      </a:r>
                      <a:endParaRPr lang="en-US" sz="1400" b="1" i="0" u="none" strike="noStrike" dirty="0">
                        <a:solidFill>
                          <a:srgbClr val="000000"/>
                        </a:solidFill>
                        <a:effectLst/>
                        <a:latin typeface="+mj-lt"/>
                      </a:endParaRPr>
                    </a:p>
                  </a:txBody>
                  <a:tcPr marL="5981" marR="5981" marT="5981" marB="0">
                    <a:solidFill>
                      <a:srgbClr val="193E57"/>
                    </a:solidFill>
                  </a:tcPr>
                </a:tc>
                <a:tc>
                  <a:txBody>
                    <a:bodyPr/>
                    <a:lstStyle/>
                    <a:p>
                      <a:pPr algn="ctr" fontAlgn="t"/>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2957337742"/>
                  </a:ext>
                </a:extLst>
              </a:tr>
              <a:tr h="437826">
                <a:tc>
                  <a:txBody>
                    <a:bodyPr/>
                    <a:lstStyle/>
                    <a:p>
                      <a:pPr algn="l" fontAlgn="t"/>
                      <a:r>
                        <a:rPr lang="en-US" sz="1400" u="none" strike="noStrike" dirty="0">
                          <a:effectLst/>
                        </a:rPr>
                        <a:t>How often did a parent physically hurt you in any way?</a:t>
                      </a:r>
                      <a:endParaRPr lang="en-US" sz="1400" b="0" i="0" u="none" strike="noStrike" dirty="0">
                        <a:solidFill>
                          <a:srgbClr val="000000"/>
                        </a:solidFill>
                        <a:effectLst/>
                        <a:latin typeface="+mj-lt"/>
                      </a:endParaRPr>
                    </a:p>
                  </a:txBody>
                  <a:tcPr marL="107654" marR="5981" marT="5981" marB="0">
                    <a:solidFill>
                      <a:srgbClr val="193E57"/>
                    </a:solidFill>
                  </a:tcPr>
                </a:tc>
                <a:tc>
                  <a:txBody>
                    <a:bodyPr/>
                    <a:lstStyle/>
                    <a:p>
                      <a:pPr algn="ctr" fontAlgn="t"/>
                      <a:r>
                        <a:rPr lang="en-US" sz="1400" u="none" strike="noStrike" dirty="0">
                          <a:effectLst/>
                        </a:rPr>
                        <a:t>408</a:t>
                      </a:r>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u="none" strike="noStrike">
                          <a:effectLst/>
                        </a:rPr>
                        <a:t>11.0 (9.5-12.4)</a:t>
                      </a:r>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1135154301"/>
                  </a:ext>
                </a:extLst>
              </a:tr>
              <a:tr h="221939">
                <a:tc>
                  <a:txBody>
                    <a:bodyPr/>
                    <a:lstStyle/>
                    <a:p>
                      <a:pPr algn="l" fontAlgn="t"/>
                      <a:r>
                        <a:rPr lang="en-US" sz="1400" b="1" u="none" strike="noStrike" dirty="0">
                          <a:effectLst/>
                        </a:rPr>
                        <a:t>Emotional Abuse</a:t>
                      </a:r>
                      <a:r>
                        <a:rPr lang="en-US" sz="1400" b="1" u="none" strike="noStrike" baseline="30000" dirty="0">
                          <a:effectLst/>
                        </a:rPr>
                        <a:t>¶</a:t>
                      </a:r>
                      <a:endParaRPr lang="en-US" sz="1400" b="1" i="0" u="none" strike="noStrike" dirty="0">
                        <a:solidFill>
                          <a:srgbClr val="000000"/>
                        </a:solidFill>
                        <a:effectLst/>
                        <a:latin typeface="+mj-lt"/>
                      </a:endParaRPr>
                    </a:p>
                  </a:txBody>
                  <a:tcPr marL="5981" marR="5981" marT="5981" marB="0">
                    <a:solidFill>
                      <a:srgbClr val="193E57"/>
                    </a:solidFill>
                  </a:tcPr>
                </a:tc>
                <a:tc>
                  <a:txBody>
                    <a:bodyPr/>
                    <a:lstStyle/>
                    <a:p>
                      <a:pPr algn="ctr" fontAlgn="t"/>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3413400727"/>
                  </a:ext>
                </a:extLst>
              </a:tr>
              <a:tr h="221939">
                <a:tc>
                  <a:txBody>
                    <a:bodyPr/>
                    <a:lstStyle/>
                    <a:p>
                      <a:pPr algn="l" fontAlgn="t"/>
                      <a:r>
                        <a:rPr lang="en-US" sz="1400" u="none" strike="noStrike" dirty="0">
                          <a:effectLst/>
                        </a:rPr>
                        <a:t>How often did a parent swear at you?</a:t>
                      </a:r>
                      <a:endParaRPr lang="en-US" sz="1400" b="0" i="0" u="none" strike="noStrike" dirty="0">
                        <a:solidFill>
                          <a:srgbClr val="000000"/>
                        </a:solidFill>
                        <a:effectLst/>
                        <a:latin typeface="+mj-lt"/>
                      </a:endParaRPr>
                    </a:p>
                  </a:txBody>
                  <a:tcPr marL="107654" marR="5981" marT="5981" marB="0">
                    <a:solidFill>
                      <a:srgbClr val="193E57"/>
                    </a:solidFill>
                  </a:tcPr>
                </a:tc>
                <a:tc>
                  <a:txBody>
                    <a:bodyPr/>
                    <a:lstStyle/>
                    <a:p>
                      <a:pPr algn="ctr" fontAlgn="t"/>
                      <a:r>
                        <a:rPr lang="en-US" sz="1400" u="none" strike="noStrike" dirty="0">
                          <a:effectLst/>
                        </a:rPr>
                        <a:t>505</a:t>
                      </a:r>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u="none" strike="noStrike">
                          <a:effectLst/>
                        </a:rPr>
                        <a:t>13.0 (11.5-14.5)</a:t>
                      </a:r>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3054514548"/>
                  </a:ext>
                </a:extLst>
              </a:tr>
              <a:tr h="221939">
                <a:tc>
                  <a:txBody>
                    <a:bodyPr/>
                    <a:lstStyle/>
                    <a:p>
                      <a:pPr algn="l" fontAlgn="t"/>
                      <a:r>
                        <a:rPr lang="en-US" sz="1400" b="1" u="none" strike="noStrike" dirty="0">
                          <a:effectLst/>
                        </a:rPr>
                        <a:t>Sexual Abuse</a:t>
                      </a:r>
                      <a:r>
                        <a:rPr lang="en-US" sz="1400" b="1" u="none" strike="noStrike" baseline="30000" dirty="0">
                          <a:effectLst/>
                        </a:rPr>
                        <a:t>¶</a:t>
                      </a:r>
                      <a:endParaRPr lang="en-US" sz="1400" b="1" i="0" u="none" strike="noStrike" dirty="0">
                        <a:solidFill>
                          <a:srgbClr val="000000"/>
                        </a:solidFill>
                        <a:effectLst/>
                        <a:latin typeface="+mj-lt"/>
                      </a:endParaRPr>
                    </a:p>
                  </a:txBody>
                  <a:tcPr marL="5981" marR="5981" marT="5981" marB="0">
                    <a:solidFill>
                      <a:srgbClr val="193E57"/>
                    </a:solidFill>
                  </a:tcPr>
                </a:tc>
                <a:tc>
                  <a:txBody>
                    <a:bodyPr/>
                    <a:lstStyle/>
                    <a:p>
                      <a:pPr algn="ctr" fontAlgn="t"/>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1663911426"/>
                  </a:ext>
                </a:extLst>
              </a:tr>
              <a:tr h="320735">
                <a:tc>
                  <a:txBody>
                    <a:bodyPr/>
                    <a:lstStyle/>
                    <a:p>
                      <a:pPr algn="l" fontAlgn="t"/>
                      <a:r>
                        <a:rPr lang="en-US" sz="1400" u="none" strike="noStrike" dirty="0">
                          <a:effectLst/>
                        </a:rPr>
                        <a:t>How often did anyone ever touch you sexually?</a:t>
                      </a:r>
                      <a:endParaRPr lang="en-US" sz="1400" b="0" i="0" u="none" strike="noStrike" dirty="0">
                        <a:solidFill>
                          <a:srgbClr val="000000"/>
                        </a:solidFill>
                        <a:effectLst/>
                        <a:latin typeface="+mj-lt"/>
                      </a:endParaRPr>
                    </a:p>
                  </a:txBody>
                  <a:tcPr marL="107654" marR="5981" marT="5981" marB="0">
                    <a:solidFill>
                      <a:srgbClr val="193E57"/>
                    </a:solidFill>
                  </a:tcPr>
                </a:tc>
                <a:tc>
                  <a:txBody>
                    <a:bodyPr/>
                    <a:lstStyle/>
                    <a:p>
                      <a:pPr algn="ctr" fontAlgn="t"/>
                      <a:r>
                        <a:rPr lang="en-US" sz="1400" u="none" strike="noStrike" dirty="0">
                          <a:effectLst/>
                        </a:rPr>
                        <a:t>349</a:t>
                      </a:r>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u="none" strike="noStrike">
                          <a:effectLst/>
                        </a:rPr>
                        <a:t>10.1 (8.6-11.5)</a:t>
                      </a:r>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1350855315"/>
                  </a:ext>
                </a:extLst>
              </a:tr>
              <a:tr h="437826">
                <a:tc>
                  <a:txBody>
                    <a:bodyPr/>
                    <a:lstStyle/>
                    <a:p>
                      <a:pPr algn="l" fontAlgn="t"/>
                      <a:r>
                        <a:rPr lang="en-US" sz="1400" u="none" strike="noStrike">
                          <a:effectLst/>
                        </a:rPr>
                        <a:t>How often did anyone make you touch them sexually?</a:t>
                      </a:r>
                      <a:endParaRPr lang="en-US" sz="1400" b="0" i="0" u="none" strike="noStrike">
                        <a:solidFill>
                          <a:srgbClr val="000000"/>
                        </a:solidFill>
                        <a:effectLst/>
                        <a:latin typeface="+mj-lt"/>
                      </a:endParaRPr>
                    </a:p>
                  </a:txBody>
                  <a:tcPr marL="107654" marR="5981" marT="5981" marB="0">
                    <a:solidFill>
                      <a:srgbClr val="193E57"/>
                    </a:solidFill>
                  </a:tcPr>
                </a:tc>
                <a:tc>
                  <a:txBody>
                    <a:bodyPr/>
                    <a:lstStyle/>
                    <a:p>
                      <a:pPr algn="ctr" fontAlgn="t"/>
                      <a:r>
                        <a:rPr lang="en-US" sz="1400" u="none" strike="noStrike" dirty="0">
                          <a:effectLst/>
                        </a:rPr>
                        <a:t>275</a:t>
                      </a:r>
                      <a:endParaRPr lang="en-US" sz="1400" b="0" i="0" u="none" strike="noStrike" dirty="0">
                        <a:solidFill>
                          <a:srgbClr val="000000"/>
                        </a:solidFill>
                        <a:effectLst/>
                        <a:latin typeface="+mj-lt"/>
                      </a:endParaRPr>
                    </a:p>
                  </a:txBody>
                  <a:tcPr marL="5981" marR="5981" marT="5981" marB="0">
                    <a:solidFill>
                      <a:srgbClr val="193E57"/>
                    </a:solidFill>
                  </a:tcPr>
                </a:tc>
                <a:tc>
                  <a:txBody>
                    <a:bodyPr/>
                    <a:lstStyle/>
                    <a:p>
                      <a:pPr algn="l" fontAlgn="t"/>
                      <a:r>
                        <a:rPr lang="en-US" sz="1400" u="none" strike="noStrike">
                          <a:effectLst/>
                        </a:rPr>
                        <a:t>8.2 (6.8-9.6)</a:t>
                      </a:r>
                      <a:endParaRPr lang="en-US" sz="1400" b="0" i="0" u="none" strike="noStrike">
                        <a:solidFill>
                          <a:srgbClr val="000000"/>
                        </a:solidFill>
                        <a:effectLst/>
                        <a:latin typeface="+mj-lt"/>
                      </a:endParaRPr>
                    </a:p>
                  </a:txBody>
                  <a:tcPr marL="5981" marR="5981" marT="5981" marB="0">
                    <a:solidFill>
                      <a:srgbClr val="193E57"/>
                    </a:solidFill>
                  </a:tcPr>
                </a:tc>
                <a:extLst>
                  <a:ext uri="{0D108BD9-81ED-4DB2-BD59-A6C34878D82A}">
                    <a16:rowId xmlns:a16="http://schemas.microsoft.com/office/drawing/2014/main" val="3798951447"/>
                  </a:ext>
                </a:extLst>
              </a:tr>
              <a:tr h="437826">
                <a:tc>
                  <a:txBody>
                    <a:bodyPr/>
                    <a:lstStyle/>
                    <a:p>
                      <a:pPr algn="l" fontAlgn="t"/>
                      <a:r>
                        <a:rPr lang="en-US" sz="1400" u="none" strike="noStrike" dirty="0">
                          <a:effectLst/>
                        </a:rPr>
                        <a:t>How often did anyone ever force you to have sex?</a:t>
                      </a:r>
                      <a:endParaRPr lang="en-US" sz="1400" b="0" i="0" u="none" strike="noStrike" dirty="0">
                        <a:solidFill>
                          <a:srgbClr val="000000"/>
                        </a:solidFill>
                        <a:effectLst/>
                        <a:latin typeface="+mj-lt"/>
                      </a:endParaRPr>
                    </a:p>
                  </a:txBody>
                  <a:tcPr marL="107654" marR="5981" marT="5981" marB="0">
                    <a:lnB w="19050" cap="flat" cmpd="sng" algn="ctr">
                      <a:solidFill>
                        <a:schemeClr val="bg1"/>
                      </a:solidFill>
                      <a:prstDash val="solid"/>
                      <a:round/>
                      <a:headEnd type="none" w="med" len="med"/>
                      <a:tailEnd type="none" w="med" len="med"/>
                    </a:lnB>
                    <a:solidFill>
                      <a:srgbClr val="193E57"/>
                    </a:solidFill>
                  </a:tcPr>
                </a:tc>
                <a:tc>
                  <a:txBody>
                    <a:bodyPr/>
                    <a:lstStyle/>
                    <a:p>
                      <a:pPr algn="ctr" fontAlgn="t"/>
                      <a:r>
                        <a:rPr lang="en-US" sz="1400" u="none" strike="noStrike" dirty="0">
                          <a:effectLst/>
                        </a:rPr>
                        <a:t>173</a:t>
                      </a:r>
                      <a:endParaRPr lang="en-US" sz="1400" b="0" i="0" u="none" strike="noStrike" dirty="0">
                        <a:solidFill>
                          <a:srgbClr val="000000"/>
                        </a:solidFill>
                        <a:effectLst/>
                        <a:latin typeface="+mj-lt"/>
                      </a:endParaRPr>
                    </a:p>
                  </a:txBody>
                  <a:tcPr marL="5981" marR="5981" marT="5981" marB="0">
                    <a:lnB w="19050" cap="flat" cmpd="sng" algn="ctr">
                      <a:solidFill>
                        <a:schemeClr val="bg1"/>
                      </a:solidFill>
                      <a:prstDash val="solid"/>
                      <a:round/>
                      <a:headEnd type="none" w="med" len="med"/>
                      <a:tailEnd type="none" w="med" len="med"/>
                    </a:lnB>
                    <a:solidFill>
                      <a:srgbClr val="193E57"/>
                    </a:solidFill>
                  </a:tcPr>
                </a:tc>
                <a:tc>
                  <a:txBody>
                    <a:bodyPr/>
                    <a:lstStyle/>
                    <a:p>
                      <a:pPr algn="l" fontAlgn="t"/>
                      <a:r>
                        <a:rPr lang="en-US" sz="1400" u="none" strike="noStrike" dirty="0">
                          <a:effectLst/>
                        </a:rPr>
                        <a:t>4.8 (3.8-5.8)</a:t>
                      </a:r>
                      <a:endParaRPr lang="en-US" sz="1400" b="0" i="0" u="none" strike="noStrike" dirty="0">
                        <a:solidFill>
                          <a:srgbClr val="000000"/>
                        </a:solidFill>
                        <a:effectLst/>
                        <a:latin typeface="+mj-lt"/>
                      </a:endParaRPr>
                    </a:p>
                  </a:txBody>
                  <a:tcPr marL="5981" marR="5981" marT="5981" marB="0">
                    <a:lnB w="19050" cap="flat" cmpd="sng" algn="ctr">
                      <a:solidFill>
                        <a:schemeClr val="bg1"/>
                      </a:solidFill>
                      <a:prstDash val="solid"/>
                      <a:round/>
                      <a:headEnd type="none" w="med" len="med"/>
                      <a:tailEnd type="none" w="med" len="med"/>
                    </a:lnB>
                    <a:solidFill>
                      <a:srgbClr val="193E57"/>
                    </a:solidFill>
                  </a:tcPr>
                </a:tc>
                <a:extLst>
                  <a:ext uri="{0D108BD9-81ED-4DB2-BD59-A6C34878D82A}">
                    <a16:rowId xmlns:a16="http://schemas.microsoft.com/office/drawing/2014/main" val="2426938055"/>
                  </a:ext>
                </a:extLst>
              </a:tr>
              <a:tr h="838758">
                <a:tc gridSpan="3">
                  <a:txBody>
                    <a:bodyPr/>
                    <a:lstStyle/>
                    <a:p>
                      <a:pPr algn="l" fontAlgn="t"/>
                      <a:r>
                        <a:rPr lang="en-US" sz="1100" u="none" strike="noStrike" dirty="0">
                          <a:effectLst/>
                        </a:rPr>
                        <a:t>Notes: Delaware Department of Health Services, Division of Public Health, BRFSS, 2019</a:t>
                      </a:r>
                      <a:br>
                        <a:rPr lang="en-US" sz="1100" u="none" strike="noStrike" dirty="0">
                          <a:effectLst/>
                        </a:rPr>
                      </a:br>
                      <a:r>
                        <a:rPr lang="en-US" sz="1100" u="none" strike="noStrike" baseline="30000" dirty="0">
                          <a:effectLst/>
                        </a:rPr>
                        <a:t>†</a:t>
                      </a:r>
                      <a:r>
                        <a:rPr lang="en-US" sz="1100" u="none" strike="noStrike" dirty="0">
                          <a:effectLst/>
                        </a:rPr>
                        <a:t>Unweighted sample size</a:t>
                      </a:r>
                      <a:br>
                        <a:rPr lang="en-US" sz="1100" u="none" strike="noStrike" dirty="0">
                          <a:effectLst/>
                        </a:rPr>
                      </a:br>
                      <a:r>
                        <a:rPr lang="en-US" sz="1100" u="none" strike="noStrike" baseline="30000" dirty="0">
                          <a:effectLst/>
                        </a:rPr>
                        <a:t>‡</a:t>
                      </a:r>
                      <a:r>
                        <a:rPr lang="en-US" sz="1100" u="none" strike="noStrike" dirty="0">
                          <a:effectLst/>
                        </a:rPr>
                        <a:t>Weighted percentage with 95% confidence intervals (CI)</a:t>
                      </a:r>
                      <a:br>
                        <a:rPr lang="en-US" sz="1100" u="none" strike="noStrike" dirty="0">
                          <a:effectLst/>
                        </a:rPr>
                      </a:br>
                      <a:r>
                        <a:rPr lang="en-US" sz="1100" u="none" strike="noStrike" baseline="30000" dirty="0">
                          <a:effectLst/>
                        </a:rPr>
                        <a:t>¶</a:t>
                      </a:r>
                      <a:r>
                        <a:rPr lang="en-US" sz="1100" u="none" strike="noStrike" dirty="0">
                          <a:effectLst/>
                        </a:rPr>
                        <a:t>Number/Percent responding "Yes" and excludes DK/NS/Refused</a:t>
                      </a:r>
                      <a:br>
                        <a:rPr lang="en-US" sz="1000" u="none" strike="noStrike" dirty="0">
                          <a:effectLst/>
                        </a:rPr>
                      </a:br>
                      <a:endParaRPr lang="en-US" sz="1000" b="0" i="0" u="none" strike="noStrike" dirty="0">
                        <a:solidFill>
                          <a:srgbClr val="000000"/>
                        </a:solidFill>
                        <a:effectLst/>
                        <a:latin typeface="+mj-lt"/>
                      </a:endParaRPr>
                    </a:p>
                  </a:txBody>
                  <a:tcPr marL="5981" marR="5981" marT="5981" marB="0">
                    <a:lnT w="19050" cap="flat" cmpd="sng" algn="ctr">
                      <a:solidFill>
                        <a:schemeClr val="bg1"/>
                      </a:solidFill>
                      <a:prstDash val="solid"/>
                      <a:round/>
                      <a:headEnd type="none" w="med" len="med"/>
                      <a:tailEnd type="none" w="med" len="med"/>
                    </a:lnT>
                    <a:solidFill>
                      <a:srgbClr val="193E5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1118743"/>
                  </a:ext>
                </a:extLst>
              </a:tr>
            </a:tbl>
          </a:graphicData>
        </a:graphic>
      </p:graphicFrame>
      <p:sp>
        <p:nvSpPr>
          <p:cNvPr id="13" name="TextBox 12">
            <a:extLst>
              <a:ext uri="{FF2B5EF4-FFF2-40B4-BE49-F238E27FC236}">
                <a16:creationId xmlns:a16="http://schemas.microsoft.com/office/drawing/2014/main" id="{D5764F5E-DB10-4A57-8724-2621EF82F677}"/>
              </a:ext>
            </a:extLst>
          </p:cNvPr>
          <p:cNvSpPr txBox="1"/>
          <p:nvPr/>
        </p:nvSpPr>
        <p:spPr>
          <a:xfrm>
            <a:off x="581193" y="2068643"/>
            <a:ext cx="3915856" cy="4093428"/>
          </a:xfrm>
          <a:prstGeom prst="rect">
            <a:avLst/>
          </a:prstGeom>
          <a:noFill/>
        </p:spPr>
        <p:txBody>
          <a:bodyPr wrap="square" rtlCol="0">
            <a:spAutoFit/>
          </a:bodyPr>
          <a:lstStyle/>
          <a:p>
            <a:pPr marL="285750" indent="-285750">
              <a:buFont typeface="Arial" panose="020B0604020202020204" pitchFamily="34" charset="0"/>
              <a:buChar char="•"/>
            </a:pPr>
            <a:r>
              <a:rPr lang="en-US" sz="2600" dirty="0"/>
              <a:t>43.4% (95% CI: 40.8-45.9) were exposed to two or more ACEs</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23.3% (95% CI: 21.2-25.4) were exposed to one ACE</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33.3% (95% CI: 31.0-35.6) were not exposed to any ACEs.</a:t>
            </a:r>
          </a:p>
        </p:txBody>
      </p:sp>
    </p:spTree>
    <p:extLst>
      <p:ext uri="{BB962C8B-B14F-4D97-AF65-F5344CB8AC3E}">
        <p14:creationId xmlns:p14="http://schemas.microsoft.com/office/powerpoint/2010/main" val="7292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1A6329-3D1C-439D-877C-F5CEE69A3DBE}"/>
              </a:ext>
            </a:extLst>
          </p:cNvPr>
          <p:cNvSpPr>
            <a:spLocks noGrp="1"/>
          </p:cNvSpPr>
          <p:nvPr>
            <p:ph type="title"/>
          </p:nvPr>
        </p:nvSpPr>
        <p:spPr/>
        <p:txBody>
          <a:bodyPr>
            <a:normAutofit/>
          </a:bodyPr>
          <a:lstStyle/>
          <a:p>
            <a:r>
              <a:rPr lang="en-US" sz="3600" dirty="0" err="1"/>
              <a:t>aceS</a:t>
            </a:r>
            <a:r>
              <a:rPr lang="en-US" sz="3600" dirty="0"/>
              <a:t> STRATIFIED BY SEX AND AGE, 2019</a:t>
            </a:r>
          </a:p>
        </p:txBody>
      </p:sp>
      <p:graphicFrame>
        <p:nvGraphicFramePr>
          <p:cNvPr id="5" name="Chart 4">
            <a:extLst>
              <a:ext uri="{FF2B5EF4-FFF2-40B4-BE49-F238E27FC236}">
                <a16:creationId xmlns:a16="http://schemas.microsoft.com/office/drawing/2014/main" id="{EA24CE99-C51C-4276-A67E-4BF078F58A2D}"/>
              </a:ext>
            </a:extLst>
          </p:cNvPr>
          <p:cNvGraphicFramePr>
            <a:graphicFrameLocks noGrp="1"/>
          </p:cNvGraphicFramePr>
          <p:nvPr>
            <p:extLst>
              <p:ext uri="{D42A27DB-BD31-4B8C-83A1-F6EECF244321}">
                <p14:modId xmlns:p14="http://schemas.microsoft.com/office/powerpoint/2010/main" val="2050211673"/>
              </p:ext>
            </p:extLst>
          </p:nvPr>
        </p:nvGraphicFramePr>
        <p:xfrm>
          <a:off x="191934" y="1913209"/>
          <a:ext cx="5468086" cy="4347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094AC09-F736-4079-B51B-749309D33ECC}"/>
              </a:ext>
            </a:extLst>
          </p:cNvPr>
          <p:cNvGraphicFramePr>
            <a:graphicFrameLocks noGrp="1"/>
          </p:cNvGraphicFramePr>
          <p:nvPr>
            <p:extLst>
              <p:ext uri="{D42A27DB-BD31-4B8C-83A1-F6EECF244321}">
                <p14:modId xmlns:p14="http://schemas.microsoft.com/office/powerpoint/2010/main" val="1582418895"/>
              </p:ext>
            </p:extLst>
          </p:nvPr>
        </p:nvGraphicFramePr>
        <p:xfrm>
          <a:off x="5474825" y="1913209"/>
          <a:ext cx="6261905" cy="447601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a:extLst>
              <a:ext uri="{FF2B5EF4-FFF2-40B4-BE49-F238E27FC236}">
                <a16:creationId xmlns:a16="http://schemas.microsoft.com/office/drawing/2014/main" id="{6FBA70A2-20C8-449E-9AD0-E04F3E50F3B1}"/>
              </a:ext>
            </a:extLst>
          </p:cNvPr>
          <p:cNvSpPr txBox="1"/>
          <p:nvPr/>
        </p:nvSpPr>
        <p:spPr>
          <a:xfrm>
            <a:off x="939011" y="6632813"/>
            <a:ext cx="10320391" cy="225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mj-lt"/>
                <a:cs typeface="Arial" panose="020B0604020202020204" pitchFamily="34" charset="0"/>
              </a:rPr>
              <a:t>Source: Delaware Department of Health and Social Services, Division of Public Health, BRFSS, 2019. </a:t>
            </a:r>
            <a:r>
              <a:rPr lang="en-US" sz="900" baseline="30000" dirty="0">
                <a:latin typeface="+mj-lt"/>
                <a:cs typeface="Arial" panose="020B0604020202020204" pitchFamily="34" charset="0"/>
              </a:rPr>
              <a:t>*</a:t>
            </a:r>
            <a:r>
              <a:rPr lang="en-US" sz="900" dirty="0">
                <a:latin typeface="+mj-lt"/>
                <a:cs typeface="Arial" panose="020B0604020202020204" pitchFamily="34" charset="0"/>
              </a:rPr>
              <a:t>Weighted percent with 95% confidence intervals</a:t>
            </a:r>
          </a:p>
        </p:txBody>
      </p:sp>
    </p:spTree>
    <p:extLst>
      <p:ext uri="{BB962C8B-B14F-4D97-AF65-F5344CB8AC3E}">
        <p14:creationId xmlns:p14="http://schemas.microsoft.com/office/powerpoint/2010/main" val="140012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CF8C2-D9CA-41FA-A204-C938E862F648}"/>
              </a:ext>
            </a:extLst>
          </p:cNvPr>
          <p:cNvSpPr>
            <a:spLocks noGrp="1"/>
          </p:cNvSpPr>
          <p:nvPr>
            <p:ph idx="1"/>
          </p:nvPr>
        </p:nvSpPr>
        <p:spPr>
          <a:xfrm>
            <a:off x="581192" y="1997338"/>
            <a:ext cx="11029616" cy="4035471"/>
          </a:xfrm>
        </p:spPr>
        <p:txBody>
          <a:bodyPr>
            <a:normAutofit fontScale="92500" lnSpcReduction="10000"/>
          </a:bodyPr>
          <a:lstStyle/>
          <a:p>
            <a:r>
              <a:rPr lang="en-US" sz="2800" dirty="0"/>
              <a:t>The findings and conclusions in this presentation are those of the author(s) and do not necessarily represent the official position of the Centers for Disease Control and Prevention (CDC).</a:t>
            </a:r>
          </a:p>
          <a:p>
            <a:endParaRPr lang="en-US" sz="2800" dirty="0"/>
          </a:p>
          <a:p>
            <a:r>
              <a:rPr lang="en-US" sz="2800" dirty="0"/>
              <a:t>The views expressed in this presentation are those of the author and are not an official position of the Delaware Health and Social Services, Division of Public Health, Family Health Systems.</a:t>
            </a:r>
          </a:p>
          <a:p>
            <a:endParaRPr lang="en-US" sz="2800" dirty="0"/>
          </a:p>
          <a:p>
            <a:r>
              <a:rPr lang="en-US" sz="2800" dirty="0"/>
              <a:t>The author/presenter has nothing to disclose.</a:t>
            </a:r>
          </a:p>
          <a:p>
            <a:endParaRPr lang="en-US" sz="2800" dirty="0"/>
          </a:p>
        </p:txBody>
      </p:sp>
      <p:sp>
        <p:nvSpPr>
          <p:cNvPr id="6" name="Title 5">
            <a:extLst>
              <a:ext uri="{FF2B5EF4-FFF2-40B4-BE49-F238E27FC236}">
                <a16:creationId xmlns:a16="http://schemas.microsoft.com/office/drawing/2014/main" id="{B722BF89-6AA9-4FE2-9020-2407EF116D16}"/>
              </a:ext>
            </a:extLst>
          </p:cNvPr>
          <p:cNvSpPr>
            <a:spLocks noGrp="1"/>
          </p:cNvSpPr>
          <p:nvPr>
            <p:ph type="title"/>
          </p:nvPr>
        </p:nvSpPr>
        <p:spPr/>
        <p:txBody>
          <a:bodyPr>
            <a:normAutofit/>
          </a:bodyPr>
          <a:lstStyle/>
          <a:p>
            <a:r>
              <a:rPr lang="en-US" sz="4000" dirty="0"/>
              <a:t>Disclaimer/Disclosure</a:t>
            </a:r>
          </a:p>
        </p:txBody>
      </p:sp>
    </p:spTree>
    <p:extLst>
      <p:ext uri="{BB962C8B-B14F-4D97-AF65-F5344CB8AC3E}">
        <p14:creationId xmlns:p14="http://schemas.microsoft.com/office/powerpoint/2010/main" val="177659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917CF6-10D7-4882-848C-43A122B72892}"/>
              </a:ext>
            </a:extLst>
          </p:cNvPr>
          <p:cNvSpPr>
            <a:spLocks noGrp="1"/>
          </p:cNvSpPr>
          <p:nvPr>
            <p:ph type="title"/>
          </p:nvPr>
        </p:nvSpPr>
        <p:spPr/>
        <p:txBody>
          <a:bodyPr>
            <a:normAutofit/>
          </a:bodyPr>
          <a:lstStyle/>
          <a:p>
            <a:r>
              <a:rPr lang="en-US" sz="3600" dirty="0"/>
              <a:t>Aces stratified by education and income, 2019 </a:t>
            </a:r>
          </a:p>
        </p:txBody>
      </p:sp>
      <p:graphicFrame>
        <p:nvGraphicFramePr>
          <p:cNvPr id="7" name="Chart 6">
            <a:extLst>
              <a:ext uri="{FF2B5EF4-FFF2-40B4-BE49-F238E27FC236}">
                <a16:creationId xmlns:a16="http://schemas.microsoft.com/office/drawing/2014/main" id="{87C26678-7263-4A40-B179-E140904E560D}"/>
              </a:ext>
            </a:extLst>
          </p:cNvPr>
          <p:cNvGraphicFramePr>
            <a:graphicFrameLocks noGrp="1"/>
          </p:cNvGraphicFramePr>
          <p:nvPr>
            <p:extLst>
              <p:ext uri="{D42A27DB-BD31-4B8C-83A1-F6EECF244321}">
                <p14:modId xmlns:p14="http://schemas.microsoft.com/office/powerpoint/2010/main" val="1764434483"/>
              </p:ext>
            </p:extLst>
          </p:nvPr>
        </p:nvGraphicFramePr>
        <p:xfrm>
          <a:off x="184879" y="1845072"/>
          <a:ext cx="6140970" cy="4630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5C54DA3-F533-412F-AD15-CF578A5FB341}"/>
              </a:ext>
            </a:extLst>
          </p:cNvPr>
          <p:cNvGraphicFramePr>
            <a:graphicFrameLocks noGrp="1"/>
          </p:cNvGraphicFramePr>
          <p:nvPr>
            <p:extLst>
              <p:ext uri="{D42A27DB-BD31-4B8C-83A1-F6EECF244321}">
                <p14:modId xmlns:p14="http://schemas.microsoft.com/office/powerpoint/2010/main" val="1486176414"/>
              </p:ext>
            </p:extLst>
          </p:nvPr>
        </p:nvGraphicFramePr>
        <p:xfrm>
          <a:off x="6325849" y="2083443"/>
          <a:ext cx="5681271" cy="439230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a:extLst>
              <a:ext uri="{FF2B5EF4-FFF2-40B4-BE49-F238E27FC236}">
                <a16:creationId xmlns:a16="http://schemas.microsoft.com/office/drawing/2014/main" id="{72C4602D-7B71-4040-95E9-5E0CC398FCC2}"/>
              </a:ext>
            </a:extLst>
          </p:cNvPr>
          <p:cNvSpPr txBox="1"/>
          <p:nvPr/>
        </p:nvSpPr>
        <p:spPr>
          <a:xfrm>
            <a:off x="939011" y="6632813"/>
            <a:ext cx="10320391" cy="225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mj-lt"/>
                <a:cs typeface="Arial" panose="020B0604020202020204" pitchFamily="34" charset="0"/>
              </a:rPr>
              <a:t>Source: Delaware Department of Health and Social Services, Division of Public Health, BRFSS, 2019. </a:t>
            </a:r>
            <a:r>
              <a:rPr lang="en-US" sz="900" baseline="30000" dirty="0">
                <a:latin typeface="+mj-lt"/>
                <a:cs typeface="Arial" panose="020B0604020202020204" pitchFamily="34" charset="0"/>
              </a:rPr>
              <a:t>*</a:t>
            </a:r>
            <a:r>
              <a:rPr lang="en-US" sz="900" dirty="0">
                <a:latin typeface="+mj-lt"/>
                <a:cs typeface="Arial" panose="020B0604020202020204" pitchFamily="34" charset="0"/>
              </a:rPr>
              <a:t>Weighted percent with 95% confidence intervals</a:t>
            </a:r>
          </a:p>
        </p:txBody>
      </p:sp>
    </p:spTree>
    <p:extLst>
      <p:ext uri="{BB962C8B-B14F-4D97-AF65-F5344CB8AC3E}">
        <p14:creationId xmlns:p14="http://schemas.microsoft.com/office/powerpoint/2010/main" val="322346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A6FDE41-0C84-447C-9B88-7E86F6CACFD6}"/>
              </a:ext>
            </a:extLst>
          </p:cNvPr>
          <p:cNvSpPr>
            <a:spLocks noGrp="1"/>
          </p:cNvSpPr>
          <p:nvPr>
            <p:ph type="title"/>
          </p:nvPr>
        </p:nvSpPr>
        <p:spPr>
          <a:xfrm>
            <a:off x="581025" y="730250"/>
            <a:ext cx="11029950" cy="987425"/>
          </a:xfrm>
        </p:spPr>
        <p:txBody>
          <a:bodyPr>
            <a:normAutofit/>
          </a:bodyPr>
          <a:lstStyle/>
          <a:p>
            <a:r>
              <a:rPr lang="en-US" sz="3600" dirty="0"/>
              <a:t>Aces stratified by race and place, 2019 </a:t>
            </a:r>
          </a:p>
        </p:txBody>
      </p:sp>
      <p:graphicFrame>
        <p:nvGraphicFramePr>
          <p:cNvPr id="6" name="Chart 5">
            <a:extLst>
              <a:ext uri="{FF2B5EF4-FFF2-40B4-BE49-F238E27FC236}">
                <a16:creationId xmlns:a16="http://schemas.microsoft.com/office/drawing/2014/main" id="{64E36F5E-8B06-4ACF-A46D-54A00DD2D3FC}"/>
              </a:ext>
            </a:extLst>
          </p:cNvPr>
          <p:cNvGraphicFramePr>
            <a:graphicFrameLocks noGrp="1"/>
          </p:cNvGraphicFramePr>
          <p:nvPr>
            <p:extLst>
              <p:ext uri="{D42A27DB-BD31-4B8C-83A1-F6EECF244321}">
                <p14:modId xmlns:p14="http://schemas.microsoft.com/office/powerpoint/2010/main" val="2936365459"/>
              </p:ext>
            </p:extLst>
          </p:nvPr>
        </p:nvGraphicFramePr>
        <p:xfrm>
          <a:off x="325863" y="1884362"/>
          <a:ext cx="6066019" cy="4721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5B14EEA-1598-4C89-B6CD-0BD11524D94B}"/>
              </a:ext>
            </a:extLst>
          </p:cNvPr>
          <p:cNvGraphicFramePr>
            <a:graphicFrameLocks noGrp="1"/>
          </p:cNvGraphicFramePr>
          <p:nvPr>
            <p:extLst>
              <p:ext uri="{D42A27DB-BD31-4B8C-83A1-F6EECF244321}">
                <p14:modId xmlns:p14="http://schemas.microsoft.com/office/powerpoint/2010/main" val="980176357"/>
              </p:ext>
            </p:extLst>
          </p:nvPr>
        </p:nvGraphicFramePr>
        <p:xfrm>
          <a:off x="6310859" y="2044857"/>
          <a:ext cx="5636301" cy="44009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56052A8E-4605-4C76-93EF-7E3C2A6132C6}"/>
              </a:ext>
            </a:extLst>
          </p:cNvPr>
          <p:cNvSpPr txBox="1"/>
          <p:nvPr/>
        </p:nvSpPr>
        <p:spPr>
          <a:xfrm>
            <a:off x="939011" y="6632813"/>
            <a:ext cx="10320391" cy="225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mj-lt"/>
                <a:cs typeface="Arial" panose="020B0604020202020204" pitchFamily="34" charset="0"/>
              </a:rPr>
              <a:t>Source: Delaware Department of Health and Social Services, Division of Public Health, BRFSS, 2019. </a:t>
            </a:r>
            <a:r>
              <a:rPr lang="en-US" sz="900" baseline="30000" dirty="0">
                <a:latin typeface="+mj-lt"/>
                <a:cs typeface="Arial" panose="020B0604020202020204" pitchFamily="34" charset="0"/>
              </a:rPr>
              <a:t>*</a:t>
            </a:r>
            <a:r>
              <a:rPr lang="en-US" sz="900" dirty="0">
                <a:latin typeface="+mj-lt"/>
                <a:cs typeface="Arial" panose="020B0604020202020204" pitchFamily="34" charset="0"/>
              </a:rPr>
              <a:t>Weighted percent with 95% confidence intervals</a:t>
            </a:r>
          </a:p>
        </p:txBody>
      </p:sp>
    </p:spTree>
    <p:extLst>
      <p:ext uri="{BB962C8B-B14F-4D97-AF65-F5344CB8AC3E}">
        <p14:creationId xmlns:p14="http://schemas.microsoft.com/office/powerpoint/2010/main" val="134440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F3A94-AC21-4B6C-9EC5-43B8064F0AA2}"/>
              </a:ext>
            </a:extLst>
          </p:cNvPr>
          <p:cNvSpPr>
            <a:spLocks noGrp="1"/>
          </p:cNvSpPr>
          <p:nvPr>
            <p:ph type="title"/>
          </p:nvPr>
        </p:nvSpPr>
        <p:spPr/>
        <p:txBody>
          <a:bodyPr>
            <a:normAutofit/>
          </a:bodyPr>
          <a:lstStyle/>
          <a:p>
            <a:r>
              <a:rPr lang="en-US" sz="3600" dirty="0"/>
              <a:t>Aces and poor health and behaviors, 2019</a:t>
            </a:r>
          </a:p>
        </p:txBody>
      </p:sp>
      <p:graphicFrame>
        <p:nvGraphicFramePr>
          <p:cNvPr id="5" name="Chart 4">
            <a:extLst>
              <a:ext uri="{FF2B5EF4-FFF2-40B4-BE49-F238E27FC236}">
                <a16:creationId xmlns:a16="http://schemas.microsoft.com/office/drawing/2014/main" id="{4C0BCA37-54F4-468B-898D-196498C4C6E9}"/>
              </a:ext>
            </a:extLst>
          </p:cNvPr>
          <p:cNvGraphicFramePr>
            <a:graphicFrameLocks noGrp="1"/>
          </p:cNvGraphicFramePr>
          <p:nvPr>
            <p:extLst>
              <p:ext uri="{D42A27DB-BD31-4B8C-83A1-F6EECF244321}">
                <p14:modId xmlns:p14="http://schemas.microsoft.com/office/powerpoint/2010/main" val="3539855748"/>
              </p:ext>
            </p:extLst>
          </p:nvPr>
        </p:nvGraphicFramePr>
        <p:xfrm>
          <a:off x="809469" y="1858780"/>
          <a:ext cx="10801340" cy="464695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61A12916-3842-45A0-BFD7-7C5F14CDCC64}"/>
              </a:ext>
            </a:extLst>
          </p:cNvPr>
          <p:cNvSpPr txBox="1"/>
          <p:nvPr/>
        </p:nvSpPr>
        <p:spPr>
          <a:xfrm>
            <a:off x="939011" y="6632813"/>
            <a:ext cx="10320391" cy="225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mj-lt"/>
                <a:cs typeface="Arial" panose="020B0604020202020204" pitchFamily="34" charset="0"/>
              </a:rPr>
              <a:t>Source: Delaware Department of Health and Social Services, Division of Public Health, BRFSS, 2019. </a:t>
            </a:r>
            <a:r>
              <a:rPr lang="en-US" sz="900" baseline="30000" dirty="0">
                <a:latin typeface="+mj-lt"/>
                <a:cs typeface="Arial" panose="020B0604020202020204" pitchFamily="34" charset="0"/>
              </a:rPr>
              <a:t>*</a:t>
            </a:r>
            <a:r>
              <a:rPr lang="en-US" sz="900" dirty="0">
                <a:latin typeface="+mj-lt"/>
                <a:cs typeface="Arial" panose="020B0604020202020204" pitchFamily="34" charset="0"/>
              </a:rPr>
              <a:t>Weighted percent with 95% confidence intervals</a:t>
            </a:r>
          </a:p>
        </p:txBody>
      </p:sp>
    </p:spTree>
    <p:extLst>
      <p:ext uri="{BB962C8B-B14F-4D97-AF65-F5344CB8AC3E}">
        <p14:creationId xmlns:p14="http://schemas.microsoft.com/office/powerpoint/2010/main" val="1581888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43A19A-A9ED-450B-8E2F-ADD4A084E8DD}"/>
              </a:ext>
            </a:extLst>
          </p:cNvPr>
          <p:cNvSpPr>
            <a:spLocks noGrp="1"/>
          </p:cNvSpPr>
          <p:nvPr>
            <p:ph type="title"/>
          </p:nvPr>
        </p:nvSpPr>
        <p:spPr/>
        <p:txBody>
          <a:bodyPr/>
          <a:lstStyle/>
          <a:p>
            <a:r>
              <a:rPr lang="en-US" dirty="0"/>
              <a:t>Adjusted prevalence odds ratios</a:t>
            </a:r>
          </a:p>
        </p:txBody>
      </p:sp>
      <p:sp>
        <p:nvSpPr>
          <p:cNvPr id="9" name="TextBox 8">
            <a:extLst>
              <a:ext uri="{FF2B5EF4-FFF2-40B4-BE49-F238E27FC236}">
                <a16:creationId xmlns:a16="http://schemas.microsoft.com/office/drawing/2014/main" id="{3B187C73-8770-4EA7-9D64-C7701EA42366}"/>
              </a:ext>
            </a:extLst>
          </p:cNvPr>
          <p:cNvSpPr txBox="1"/>
          <p:nvPr/>
        </p:nvSpPr>
        <p:spPr>
          <a:xfrm>
            <a:off x="9069049" y="0"/>
            <a:ext cx="3018019" cy="6740307"/>
          </a:xfrm>
          <a:prstGeom prst="rect">
            <a:avLst/>
          </a:prstGeom>
          <a:noFill/>
        </p:spPr>
        <p:txBody>
          <a:bodyPr wrap="square" rtlCol="0">
            <a:spAutoFit/>
          </a:bodyPr>
          <a:lstStyle/>
          <a:p>
            <a:pPr marL="285750" indent="-285750">
              <a:buFont typeface="Arial" panose="020B0604020202020204" pitchFamily="34" charset="0"/>
              <a:buChar char="•"/>
            </a:pPr>
            <a:r>
              <a:rPr lang="en-US" sz="2400" dirty="0"/>
              <a:t>One or more ACEs associated with fair or poor health for females but not males.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One or more ACEs associated with current depression and current smoking for both males and females.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One or more ACEs associated with current heavy drinking for males but not for females.</a:t>
            </a:r>
          </a:p>
        </p:txBody>
      </p:sp>
      <p:pic>
        <p:nvPicPr>
          <p:cNvPr id="5" name="Picture 4" descr="Chart, box and whisker chart&#10;&#10;Description automatically generated">
            <a:extLst>
              <a:ext uri="{FF2B5EF4-FFF2-40B4-BE49-F238E27FC236}">
                <a16:creationId xmlns:a16="http://schemas.microsoft.com/office/drawing/2014/main" id="{D52FE0A1-715C-4A96-A7EA-59B22713F7B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82296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26A967-09B0-4DF6-8894-848D4D48056B}"/>
              </a:ext>
            </a:extLst>
          </p:cNvPr>
          <p:cNvSpPr>
            <a:spLocks noGrp="1"/>
          </p:cNvSpPr>
          <p:nvPr>
            <p:ph type="title"/>
          </p:nvPr>
        </p:nvSpPr>
        <p:spPr/>
        <p:txBody>
          <a:bodyPr>
            <a:normAutofit/>
          </a:bodyPr>
          <a:lstStyle/>
          <a:p>
            <a:r>
              <a:rPr lang="en-US" sz="4000" dirty="0"/>
              <a:t>summary</a:t>
            </a:r>
          </a:p>
        </p:txBody>
      </p:sp>
      <p:sp>
        <p:nvSpPr>
          <p:cNvPr id="2" name="Rectangle 1">
            <a:extLst>
              <a:ext uri="{FF2B5EF4-FFF2-40B4-BE49-F238E27FC236}">
                <a16:creationId xmlns:a16="http://schemas.microsoft.com/office/drawing/2014/main" id="{B1B7614E-D03A-4628-A3D4-CECAB5488434}"/>
              </a:ext>
            </a:extLst>
          </p:cNvPr>
          <p:cNvSpPr/>
          <p:nvPr/>
        </p:nvSpPr>
        <p:spPr>
          <a:xfrm>
            <a:off x="575894" y="2017147"/>
            <a:ext cx="11029616" cy="4154984"/>
          </a:xfrm>
          <a:prstGeom prst="rect">
            <a:avLst/>
          </a:prstGeom>
        </p:spPr>
        <p:txBody>
          <a:bodyPr wrap="square">
            <a:spAutoFit/>
          </a:bodyPr>
          <a:lstStyle/>
          <a:p>
            <a:pPr marL="457200" indent="-457200">
              <a:buFont typeface="Arial" panose="020B0604020202020204" pitchFamily="34" charset="0"/>
              <a:buChar char="•"/>
            </a:pPr>
            <a:r>
              <a:rPr lang="en-US" sz="2400" dirty="0"/>
              <a:t>Early adverse childhood experiences are known to play a critical role during the life course and may affect health trajectories and outcomes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Accordingly, addressing ACEs require “…a life-course approach [that is] holistic, long-term, policy and investment strategies that promote[s] better health outcomes for individuals and greater health equity in the population – the two are interlinked”</a:t>
            </a:r>
            <a:r>
              <a:rPr lang="en-US" sz="2400" baseline="30000" dirty="0"/>
              <a:t>1</a:t>
            </a:r>
            <a:endParaRPr lang="en-US" sz="2400" dirty="0"/>
          </a:p>
          <a:p>
            <a:endParaRPr lang="en-US" sz="2400" dirty="0"/>
          </a:p>
          <a:p>
            <a:pPr marL="457200" indent="-457200">
              <a:buFont typeface="Arial" panose="020B0604020202020204" pitchFamily="34" charset="0"/>
              <a:buChar char="•"/>
            </a:pPr>
            <a:r>
              <a:rPr lang="en-US" sz="2400" dirty="0"/>
              <a:t>It is important to have multisectoral collaboration/partnership (i.e., public-private) with local community involvement to develop a multi-generational trauma-informed approach to care. </a:t>
            </a:r>
          </a:p>
        </p:txBody>
      </p:sp>
    </p:spTree>
    <p:extLst>
      <p:ext uri="{BB962C8B-B14F-4D97-AF65-F5344CB8AC3E}">
        <p14:creationId xmlns:p14="http://schemas.microsoft.com/office/powerpoint/2010/main" val="174179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26A967-09B0-4DF6-8894-848D4D48056B}"/>
              </a:ext>
            </a:extLst>
          </p:cNvPr>
          <p:cNvSpPr>
            <a:spLocks noGrp="1"/>
          </p:cNvSpPr>
          <p:nvPr>
            <p:ph type="title"/>
          </p:nvPr>
        </p:nvSpPr>
        <p:spPr/>
        <p:txBody>
          <a:bodyPr>
            <a:normAutofit/>
          </a:bodyPr>
          <a:lstStyle/>
          <a:p>
            <a:r>
              <a:rPr lang="en-US" sz="4000" dirty="0"/>
              <a:t>Opportunities and challenges</a:t>
            </a:r>
          </a:p>
        </p:txBody>
      </p:sp>
      <p:sp>
        <p:nvSpPr>
          <p:cNvPr id="2" name="Rectangle 1">
            <a:extLst>
              <a:ext uri="{FF2B5EF4-FFF2-40B4-BE49-F238E27FC236}">
                <a16:creationId xmlns:a16="http://schemas.microsoft.com/office/drawing/2014/main" id="{B1B7614E-D03A-4628-A3D4-CECAB5488434}"/>
              </a:ext>
            </a:extLst>
          </p:cNvPr>
          <p:cNvSpPr/>
          <p:nvPr/>
        </p:nvSpPr>
        <p:spPr>
          <a:xfrm>
            <a:off x="399628" y="1842899"/>
            <a:ext cx="11337447" cy="4401205"/>
          </a:xfrm>
          <a:prstGeom prst="rect">
            <a:avLst/>
          </a:prstGeom>
        </p:spPr>
        <p:txBody>
          <a:bodyPr wrap="square">
            <a:spAutoFit/>
          </a:bodyPr>
          <a:lstStyle/>
          <a:p>
            <a:pPr marL="457200" indent="-457200">
              <a:buFont typeface="Arial" panose="020B0604020202020204" pitchFamily="34" charset="0"/>
              <a:buChar char="•"/>
            </a:pPr>
            <a:r>
              <a:rPr lang="en-US" sz="2800" dirty="0"/>
              <a:t>What opportunities do we see to reduce ACEs early in life?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What are the challenges?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77092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ubtitle 51">
            <a:extLst>
              <a:ext uri="{FF2B5EF4-FFF2-40B4-BE49-F238E27FC236}">
                <a16:creationId xmlns:a16="http://schemas.microsoft.com/office/drawing/2014/main" id="{E96B4548-BE0D-4CE7-8730-16C3E61D1D44}"/>
              </a:ext>
            </a:extLst>
          </p:cNvPr>
          <p:cNvSpPr>
            <a:spLocks noGrp="1"/>
          </p:cNvSpPr>
          <p:nvPr>
            <p:ph type="subTitle" idx="1"/>
          </p:nvPr>
        </p:nvSpPr>
        <p:spPr>
          <a:xfrm>
            <a:off x="599227" y="1506905"/>
            <a:ext cx="10993546" cy="590321"/>
          </a:xfrm>
        </p:spPr>
        <p:txBody>
          <a:bodyPr/>
          <a:lstStyle/>
          <a:p>
            <a:r>
              <a:rPr lang="en-US" dirty="0"/>
              <a:t>Khaleel.Hussaini@Delaware.gov</a:t>
            </a:r>
          </a:p>
        </p:txBody>
      </p:sp>
      <p:sp>
        <p:nvSpPr>
          <p:cNvPr id="51" name="Title 50">
            <a:extLst>
              <a:ext uri="{FF2B5EF4-FFF2-40B4-BE49-F238E27FC236}">
                <a16:creationId xmlns:a16="http://schemas.microsoft.com/office/drawing/2014/main" id="{93E05F1F-1239-43EB-8DF9-D270FBD57F96}"/>
              </a:ext>
            </a:extLst>
          </p:cNvPr>
          <p:cNvSpPr>
            <a:spLocks noGrp="1"/>
          </p:cNvSpPr>
          <p:nvPr>
            <p:ph type="ctrTitle"/>
          </p:nvPr>
        </p:nvSpPr>
        <p:spPr>
          <a:xfrm>
            <a:off x="581191" y="1020431"/>
            <a:ext cx="10993549" cy="590321"/>
          </a:xfrm>
        </p:spPr>
        <p:txBody>
          <a:bodyPr>
            <a:normAutofit fontScale="90000"/>
          </a:bodyPr>
          <a:lstStyle/>
          <a:p>
            <a:r>
              <a:rPr lang="en-US" dirty="0"/>
              <a:t>Thank you</a:t>
            </a:r>
          </a:p>
        </p:txBody>
      </p:sp>
      <p:sp>
        <p:nvSpPr>
          <p:cNvPr id="14" name="Text Placeholder 13">
            <a:extLst>
              <a:ext uri="{FF2B5EF4-FFF2-40B4-BE49-F238E27FC236}">
                <a16:creationId xmlns:a16="http://schemas.microsoft.com/office/drawing/2014/main" id="{9425E544-710C-4D78-9041-0F5E29098568}"/>
              </a:ext>
            </a:extLst>
          </p:cNvPr>
          <p:cNvSpPr>
            <a:spLocks noGrp="1"/>
          </p:cNvSpPr>
          <p:nvPr>
            <p:ph type="body" sz="quarter" idx="13"/>
          </p:nvPr>
        </p:nvSpPr>
        <p:spPr/>
        <p:txBody>
          <a:bodyPr/>
          <a:lstStyle/>
          <a:p>
            <a:r>
              <a:rPr lang="en-US" dirty="0"/>
              <a:t>Division of Reproductive Health (DRH), Field Support Services Branch (FSB)</a:t>
            </a:r>
          </a:p>
          <a:p>
            <a:endParaRPr lang="en-US" dirty="0"/>
          </a:p>
        </p:txBody>
      </p:sp>
      <p:sp>
        <p:nvSpPr>
          <p:cNvPr id="9" name="Rectangle 8">
            <a:extLst>
              <a:ext uri="{FF2B5EF4-FFF2-40B4-BE49-F238E27FC236}">
                <a16:creationId xmlns:a16="http://schemas.microsoft.com/office/drawing/2014/main" id="{86F35F4B-46A6-4C3A-A321-8476217CFAD8}"/>
              </a:ext>
            </a:extLst>
          </p:cNvPr>
          <p:cNvSpPr/>
          <p:nvPr/>
        </p:nvSpPr>
        <p:spPr>
          <a:xfrm>
            <a:off x="669682" y="3236693"/>
            <a:ext cx="8258175" cy="646331"/>
          </a:xfrm>
          <a:prstGeom prst="rect">
            <a:avLst/>
          </a:prstGeom>
        </p:spPr>
        <p:txBody>
          <a:bodyPr wrap="square">
            <a:spAutoFit/>
          </a:bodyPr>
          <a:lstStyle/>
          <a:p>
            <a:r>
              <a:rPr lang="en-US" dirty="0">
                <a:solidFill>
                  <a:schemeClr val="bg1"/>
                </a:solidFill>
              </a:rPr>
              <a:t>DELAWARE DEPARTMENT OF HEALTH AND SOCIAL SERVICES (DHSS), </a:t>
            </a:r>
          </a:p>
          <a:p>
            <a:r>
              <a:rPr lang="en-US" dirty="0">
                <a:solidFill>
                  <a:schemeClr val="bg1"/>
                </a:solidFill>
              </a:rPr>
              <a:t>DIVISION OF PUBLIC HEALTH, FAMILY HEALTH SERVICES SECTION</a:t>
            </a:r>
          </a:p>
        </p:txBody>
      </p:sp>
      <p:sp>
        <p:nvSpPr>
          <p:cNvPr id="2" name="Rectangle 1">
            <a:extLst>
              <a:ext uri="{FF2B5EF4-FFF2-40B4-BE49-F238E27FC236}">
                <a16:creationId xmlns:a16="http://schemas.microsoft.com/office/drawing/2014/main" id="{7B5DDC31-ACF4-420F-B433-C557C1D61281}"/>
              </a:ext>
            </a:extLst>
          </p:cNvPr>
          <p:cNvSpPr/>
          <p:nvPr/>
        </p:nvSpPr>
        <p:spPr>
          <a:xfrm>
            <a:off x="599227" y="1919215"/>
            <a:ext cx="10993545" cy="1200329"/>
          </a:xfrm>
          <a:prstGeom prst="rect">
            <a:avLst/>
          </a:prstGeom>
        </p:spPr>
        <p:txBody>
          <a:bodyPr wrap="square">
            <a:spAutoFit/>
          </a:bodyPr>
          <a:lstStyle/>
          <a:p>
            <a:r>
              <a:rPr lang="en-US" dirty="0"/>
              <a:t>Acknowledgements: Delaware Division of Public Health authors would like to acknowledge/thank Dr. Khaleel S. Hussaini and the Maternal and Child Health Epidemiology Program, Field Support Branch, Division of Reproductive Health, National Center for Chronic Disease Prevention and Public Health Promotion, Centers for Disease Control and Prevention, for preparation of this presentation.</a:t>
            </a:r>
          </a:p>
        </p:txBody>
      </p:sp>
    </p:spTree>
    <p:extLst>
      <p:ext uri="{BB962C8B-B14F-4D97-AF65-F5344CB8AC3E}">
        <p14:creationId xmlns:p14="http://schemas.microsoft.com/office/powerpoint/2010/main" val="410546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695326"/>
            <a:ext cx="10058400" cy="838200"/>
          </a:xfrm>
        </p:spPr>
        <p:txBody>
          <a:bodyPr/>
          <a:lstStyle/>
          <a:p>
            <a:r>
              <a:rPr lang="en-US" sz="4000" dirty="0">
                <a:solidFill>
                  <a:schemeClr val="bg1"/>
                </a:solidFill>
              </a:rPr>
              <a:t>Outline</a:t>
            </a:r>
          </a:p>
        </p:txBody>
      </p:sp>
      <p:sp>
        <p:nvSpPr>
          <p:cNvPr id="3" name="Content Placeholder 2"/>
          <p:cNvSpPr>
            <a:spLocks noGrp="1"/>
          </p:cNvSpPr>
          <p:nvPr>
            <p:ph idx="1"/>
          </p:nvPr>
        </p:nvSpPr>
        <p:spPr>
          <a:xfrm>
            <a:off x="619124" y="1838325"/>
            <a:ext cx="10938291" cy="4572001"/>
          </a:xfrm>
        </p:spPr>
        <p:txBody>
          <a:bodyPr>
            <a:normAutofit fontScale="92500" lnSpcReduction="10000"/>
          </a:bodyPr>
          <a:lstStyle/>
          <a:p>
            <a:r>
              <a:rPr lang="en-US" sz="2600" dirty="0">
                <a:solidFill>
                  <a:schemeClr val="tx1"/>
                </a:solidFill>
              </a:rPr>
              <a:t>What are Adverse Childhood Experiences (ACEs) and why are they important?</a:t>
            </a:r>
          </a:p>
          <a:p>
            <a:pPr lvl="2"/>
            <a:r>
              <a:rPr lang="en-US" sz="2200" dirty="0">
                <a:solidFill>
                  <a:schemeClr val="tx1"/>
                </a:solidFill>
              </a:rPr>
              <a:t>Life Course Framework and ACEs</a:t>
            </a:r>
          </a:p>
          <a:p>
            <a:pPr lvl="2"/>
            <a:r>
              <a:rPr lang="en-US" sz="2200" dirty="0">
                <a:solidFill>
                  <a:schemeClr val="tx1"/>
                </a:solidFill>
              </a:rPr>
              <a:t>How ACEs impact overall well-being?</a:t>
            </a:r>
          </a:p>
          <a:p>
            <a:r>
              <a:rPr lang="en-US" sz="2600" dirty="0">
                <a:solidFill>
                  <a:schemeClr val="tx1"/>
                </a:solidFill>
              </a:rPr>
              <a:t>A brief recap– Delaware ACEs in Children (0-17 years) from National Survey of Children’s Health (NSCH), 2016-2019 </a:t>
            </a:r>
          </a:p>
          <a:p>
            <a:r>
              <a:rPr lang="en-US" sz="2600" dirty="0">
                <a:solidFill>
                  <a:schemeClr val="tx1"/>
                </a:solidFill>
              </a:rPr>
              <a:t>Overview of 2019 Behavior Risk Factor Surveillance System (BRFSS) in Delaware</a:t>
            </a:r>
          </a:p>
          <a:p>
            <a:r>
              <a:rPr lang="en-US" sz="2600" dirty="0">
                <a:solidFill>
                  <a:schemeClr val="tx1"/>
                </a:solidFill>
              </a:rPr>
              <a:t>What do we know about ACEs in Delaware?</a:t>
            </a:r>
          </a:p>
          <a:p>
            <a:pPr lvl="2"/>
            <a:r>
              <a:rPr lang="en-US" sz="2200" dirty="0">
                <a:solidFill>
                  <a:schemeClr val="tx1"/>
                </a:solidFill>
              </a:rPr>
              <a:t>A snapshot in time – Delaware ACEs in Adults (18 and older) from BRFSS</a:t>
            </a:r>
          </a:p>
          <a:p>
            <a:r>
              <a:rPr lang="en-US" sz="2600" dirty="0">
                <a:solidFill>
                  <a:schemeClr val="tx1"/>
                </a:solidFill>
              </a:rPr>
              <a:t>Summary</a:t>
            </a:r>
          </a:p>
          <a:p>
            <a:r>
              <a:rPr lang="en-US" sz="2600" dirty="0">
                <a:solidFill>
                  <a:schemeClr val="tx1"/>
                </a:solidFill>
              </a:rPr>
              <a:t>Opportunities and challenges</a:t>
            </a: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328" y="739261"/>
            <a:ext cx="11198424" cy="967583"/>
          </a:xfrm>
        </p:spPr>
        <p:txBody>
          <a:bodyPr>
            <a:normAutofit fontScale="90000"/>
          </a:bodyPr>
          <a:lstStyle/>
          <a:p>
            <a:r>
              <a:rPr lang="en-US" sz="4000" dirty="0"/>
              <a:t>What are Adverse Childhood Experiences (ACEs) AND HOW THEY were originally MEASURED?</a:t>
            </a:r>
          </a:p>
        </p:txBody>
      </p:sp>
      <p:sp>
        <p:nvSpPr>
          <p:cNvPr id="5" name="Content Placeholder 2"/>
          <p:cNvSpPr>
            <a:spLocks noGrp="1"/>
          </p:cNvSpPr>
          <p:nvPr>
            <p:ph idx="1"/>
          </p:nvPr>
        </p:nvSpPr>
        <p:spPr>
          <a:xfrm>
            <a:off x="619329" y="1822592"/>
            <a:ext cx="11198424" cy="4693956"/>
          </a:xfrm>
        </p:spPr>
        <p:txBody>
          <a:bodyPr>
            <a:noAutofit/>
          </a:bodyPr>
          <a:lstStyle/>
          <a:p>
            <a:r>
              <a:rPr lang="en-US" sz="2600" dirty="0">
                <a:solidFill>
                  <a:schemeClr val="tx1"/>
                </a:solidFill>
                <a:latin typeface="+mj-lt"/>
              </a:rPr>
              <a:t>Three categories of childhood abuse: </a:t>
            </a:r>
          </a:p>
          <a:p>
            <a:pPr marL="1051200" lvl="2" indent="-457200">
              <a:buFont typeface="+mj-lt"/>
              <a:buAutoNum type="arabicPeriod"/>
            </a:pPr>
            <a:r>
              <a:rPr lang="en-US" sz="2200" dirty="0">
                <a:solidFill>
                  <a:schemeClr val="tx1"/>
                </a:solidFill>
                <a:latin typeface="+mj-lt"/>
              </a:rPr>
              <a:t>psychological abuse (2 questions), </a:t>
            </a:r>
          </a:p>
          <a:p>
            <a:pPr marL="1051200" lvl="2" indent="-457200">
              <a:buFont typeface="+mj-lt"/>
              <a:buAutoNum type="arabicPeriod"/>
            </a:pPr>
            <a:r>
              <a:rPr lang="en-US" sz="2200" dirty="0">
                <a:solidFill>
                  <a:schemeClr val="tx1"/>
                </a:solidFill>
                <a:latin typeface="+mj-lt"/>
              </a:rPr>
              <a:t>physical abuse (2 questions); or </a:t>
            </a:r>
          </a:p>
          <a:p>
            <a:pPr marL="1051200" lvl="2" indent="-457200">
              <a:buFont typeface="+mj-lt"/>
              <a:buAutoNum type="arabicPeriod"/>
            </a:pPr>
            <a:r>
              <a:rPr lang="en-US" sz="2200" dirty="0">
                <a:solidFill>
                  <a:schemeClr val="tx1"/>
                </a:solidFill>
                <a:latin typeface="+mj-lt"/>
              </a:rPr>
              <a:t>contact sexual abuse (4 questions). </a:t>
            </a:r>
          </a:p>
          <a:p>
            <a:r>
              <a:rPr lang="en-US" sz="2600" dirty="0">
                <a:solidFill>
                  <a:schemeClr val="tx1"/>
                </a:solidFill>
                <a:latin typeface="+mj-lt"/>
              </a:rPr>
              <a:t>Four categories of exposure to household dysfunction during childhood: </a:t>
            </a:r>
          </a:p>
          <a:p>
            <a:pPr marL="1108350" lvl="2" indent="-514350">
              <a:buFont typeface="+mj-lt"/>
              <a:buAutoNum type="arabicPeriod"/>
            </a:pPr>
            <a:r>
              <a:rPr lang="en-US" sz="2200" dirty="0">
                <a:solidFill>
                  <a:schemeClr val="tx1"/>
                </a:solidFill>
                <a:latin typeface="+mj-lt"/>
              </a:rPr>
              <a:t>exposure to substance abuse (defined by 2 questions);</a:t>
            </a:r>
          </a:p>
          <a:p>
            <a:pPr marL="1108350" lvl="2" indent="-514350">
              <a:buFont typeface="+mj-lt"/>
              <a:buAutoNum type="arabicPeriod"/>
            </a:pPr>
            <a:r>
              <a:rPr lang="en-US" sz="2200" dirty="0">
                <a:solidFill>
                  <a:schemeClr val="tx1"/>
                </a:solidFill>
                <a:latin typeface="+mj-lt"/>
              </a:rPr>
              <a:t>mental illness (2 questions);</a:t>
            </a:r>
          </a:p>
          <a:p>
            <a:pPr marL="1108350" lvl="2" indent="-514350">
              <a:buFont typeface="+mj-lt"/>
              <a:buAutoNum type="arabicPeriod"/>
            </a:pPr>
            <a:r>
              <a:rPr lang="en-US" sz="2200" dirty="0">
                <a:solidFill>
                  <a:schemeClr val="tx1"/>
                </a:solidFill>
                <a:latin typeface="+mj-lt"/>
              </a:rPr>
              <a:t>violent treatment of mother or stepmother (4 questions); and</a:t>
            </a:r>
          </a:p>
          <a:p>
            <a:pPr marL="1108350" lvl="2" indent="-514350">
              <a:buFont typeface="+mj-lt"/>
              <a:buAutoNum type="arabicPeriod"/>
            </a:pPr>
            <a:r>
              <a:rPr lang="en-US" sz="2200" dirty="0">
                <a:solidFill>
                  <a:schemeClr val="tx1"/>
                </a:solidFill>
                <a:latin typeface="+mj-lt"/>
              </a:rPr>
              <a:t>criminal behavior (1 question) in the household. </a:t>
            </a:r>
          </a:p>
          <a:p>
            <a:endParaRPr lang="en-US" sz="2600" dirty="0">
              <a:solidFill>
                <a:schemeClr val="tx1"/>
              </a:solidFill>
              <a:latin typeface="+mj-lt"/>
            </a:endParaRPr>
          </a:p>
        </p:txBody>
      </p:sp>
    </p:spTree>
    <p:extLst>
      <p:ext uri="{BB962C8B-B14F-4D97-AF65-F5344CB8AC3E}">
        <p14:creationId xmlns:p14="http://schemas.microsoft.com/office/powerpoint/2010/main" val="158988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500"/>
                                        <p:tgtEl>
                                          <p:spTgt spid="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left)">
                                      <p:cBhvr>
                                        <p:cTn id="24" dur="500"/>
                                        <p:tgtEl>
                                          <p:spTgt spid="5">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ipe(left)">
                                      <p:cBhvr>
                                        <p:cTn id="30" dur="500"/>
                                        <p:tgtEl>
                                          <p:spTgt spid="5">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left)">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542" t="10888" r="4576" b="-211"/>
          <a:stretch/>
        </p:blipFill>
        <p:spPr>
          <a:xfrm rot="20626562">
            <a:off x="4567210" y="1149793"/>
            <a:ext cx="3782136" cy="3232151"/>
          </a:xfrm>
          <a:prstGeom prst="rect">
            <a:avLst/>
          </a:prstGeom>
        </p:spPr>
      </p:pic>
      <p:pic>
        <p:nvPicPr>
          <p:cNvPr id="5" name="Picture 4"/>
          <p:cNvPicPr>
            <a:picLocks noChangeAspect="1"/>
          </p:cNvPicPr>
          <p:nvPr/>
        </p:nvPicPr>
        <p:blipFill>
          <a:blip r:embed="rId4"/>
          <a:stretch>
            <a:fillRect/>
          </a:stretch>
        </p:blipFill>
        <p:spPr>
          <a:xfrm>
            <a:off x="6324599" y="1067243"/>
            <a:ext cx="3401064" cy="3397250"/>
          </a:xfrm>
          <a:prstGeom prst="rect">
            <a:avLst/>
          </a:prstGeom>
        </p:spPr>
      </p:pic>
      <p:pic>
        <p:nvPicPr>
          <p:cNvPr id="6" name="Picture 5"/>
          <p:cNvPicPr>
            <a:picLocks noChangeAspect="1"/>
          </p:cNvPicPr>
          <p:nvPr/>
        </p:nvPicPr>
        <p:blipFill>
          <a:blip r:embed="rId5"/>
          <a:stretch>
            <a:fillRect/>
          </a:stretch>
        </p:blipFill>
        <p:spPr>
          <a:xfrm rot="712430">
            <a:off x="7638796" y="1274104"/>
            <a:ext cx="4193997" cy="3187017"/>
          </a:xfrm>
          <a:prstGeom prst="rect">
            <a:avLst/>
          </a:prstGeom>
        </p:spPr>
      </p:pic>
      <p:pic>
        <p:nvPicPr>
          <p:cNvPr id="7" name="Picture 6"/>
          <p:cNvPicPr>
            <a:picLocks noChangeAspect="1"/>
          </p:cNvPicPr>
          <p:nvPr/>
        </p:nvPicPr>
        <p:blipFill>
          <a:blip r:embed="rId6"/>
          <a:stretch>
            <a:fillRect/>
          </a:stretch>
        </p:blipFill>
        <p:spPr>
          <a:xfrm rot="1362603">
            <a:off x="5910723" y="3405889"/>
            <a:ext cx="2818088" cy="3139561"/>
          </a:xfrm>
          <a:prstGeom prst="rect">
            <a:avLst/>
          </a:prstGeom>
        </p:spPr>
      </p:pic>
      <p:sp>
        <p:nvSpPr>
          <p:cNvPr id="2" name="Title 1"/>
          <p:cNvSpPr>
            <a:spLocks noGrp="1"/>
          </p:cNvSpPr>
          <p:nvPr>
            <p:ph type="title"/>
          </p:nvPr>
        </p:nvSpPr>
        <p:spPr>
          <a:xfrm>
            <a:off x="533400" y="685798"/>
            <a:ext cx="10972800" cy="777874"/>
          </a:xfrm>
        </p:spPr>
        <p:txBody>
          <a:bodyPr>
            <a:normAutofit/>
          </a:bodyPr>
          <a:lstStyle/>
          <a:p>
            <a:r>
              <a:rPr lang="en-US" sz="3600" dirty="0"/>
              <a:t>Evidence…</a:t>
            </a:r>
          </a:p>
        </p:txBody>
      </p:sp>
      <p:sp>
        <p:nvSpPr>
          <p:cNvPr id="3" name="Content Placeholder 2"/>
          <p:cNvSpPr>
            <a:spLocks noGrp="1"/>
          </p:cNvSpPr>
          <p:nvPr>
            <p:ph idx="1"/>
          </p:nvPr>
        </p:nvSpPr>
        <p:spPr>
          <a:xfrm>
            <a:off x="501408" y="2362200"/>
            <a:ext cx="4724400" cy="4233471"/>
          </a:xfrm>
        </p:spPr>
        <p:txBody>
          <a:bodyPr>
            <a:noAutofit/>
          </a:bodyPr>
          <a:lstStyle/>
          <a:p>
            <a:pPr marL="457200" indent="-457200">
              <a:buFont typeface="+mj-lt"/>
              <a:buAutoNum type="arabicPeriod"/>
            </a:pPr>
            <a:r>
              <a:rPr lang="en-US" sz="2600" dirty="0">
                <a:latin typeface="+mj-lt"/>
              </a:rPr>
              <a:t>Compelling evidence…</a:t>
            </a:r>
          </a:p>
          <a:p>
            <a:pPr marL="457200" indent="-457200">
              <a:buFont typeface="+mj-lt"/>
              <a:buAutoNum type="arabicPeriod"/>
            </a:pPr>
            <a:r>
              <a:rPr lang="en-US" sz="2600" dirty="0">
                <a:latin typeface="+mj-lt"/>
              </a:rPr>
              <a:t>Epigenetics</a:t>
            </a:r>
          </a:p>
          <a:p>
            <a:pPr marL="457200" indent="-457200">
              <a:buFont typeface="+mj-lt"/>
              <a:buAutoNum type="arabicPeriod"/>
            </a:pPr>
            <a:r>
              <a:rPr lang="en-US" sz="2600" dirty="0">
                <a:latin typeface="+mj-lt"/>
              </a:rPr>
              <a:t>Cost (Estimated life-time cost associated with childhood maltreatment is $124 billion)</a:t>
            </a:r>
          </a:p>
          <a:p>
            <a:pPr marL="457200" indent="-457200">
              <a:buFont typeface="+mj-lt"/>
              <a:buAutoNum type="arabicPeriod"/>
            </a:pPr>
            <a:r>
              <a:rPr lang="en-US" sz="2600" dirty="0">
                <a:latin typeface="+mj-lt"/>
              </a:rPr>
              <a:t>Life-course and the importance of identifying opportunities for prevention early on! </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2020" y="2193211"/>
            <a:ext cx="6263104" cy="2856010"/>
          </a:xfrm>
          <a:prstGeom prst="rect">
            <a:avLst/>
          </a:prstGeom>
        </p:spPr>
      </p:pic>
    </p:spTree>
    <p:extLst>
      <p:ext uri="{BB962C8B-B14F-4D97-AF65-F5344CB8AC3E}">
        <p14:creationId xmlns:p14="http://schemas.microsoft.com/office/powerpoint/2010/main" val="408649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6" presetClass="emph" presetSubtype="0" fill="hold" nodeType="withEffect">
                                  <p:stCondLst>
                                    <p:cond delay="0"/>
                                  </p:stCondLst>
                                  <p:childTnLst>
                                    <p:animScale>
                                      <p:cBhvr>
                                        <p:cTn id="41"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328" y="649321"/>
            <a:ext cx="10058400" cy="967583"/>
          </a:xfrm>
        </p:spPr>
        <p:txBody>
          <a:bodyPr/>
          <a:lstStyle/>
          <a:p>
            <a:r>
              <a:rPr lang="en-US" sz="4000" dirty="0">
                <a:solidFill>
                  <a:schemeClr val="bg1"/>
                </a:solidFill>
              </a:rPr>
              <a:t>life course framework</a:t>
            </a:r>
          </a:p>
        </p:txBody>
      </p:sp>
      <p:sp>
        <p:nvSpPr>
          <p:cNvPr id="5" name="Content Placeholder 2"/>
          <p:cNvSpPr>
            <a:spLocks noGrp="1"/>
          </p:cNvSpPr>
          <p:nvPr>
            <p:ph idx="1"/>
          </p:nvPr>
        </p:nvSpPr>
        <p:spPr>
          <a:xfrm>
            <a:off x="527125" y="1785768"/>
            <a:ext cx="10994426" cy="4937759"/>
          </a:xfrm>
        </p:spPr>
        <p:txBody>
          <a:bodyPr>
            <a:noAutofit/>
          </a:bodyPr>
          <a:lstStyle/>
          <a:p>
            <a:r>
              <a:rPr lang="en-US" sz="2600" dirty="0">
                <a:solidFill>
                  <a:schemeClr val="tx1"/>
                </a:solidFill>
                <a:latin typeface="+mj-lt"/>
              </a:rPr>
              <a:t>A theoretical framework to understand social pathways, development trajectories, and social change – essentially “guides research on human lives within context”</a:t>
            </a:r>
            <a:r>
              <a:rPr lang="en-US" sz="2600" baseline="30000" dirty="0">
                <a:solidFill>
                  <a:schemeClr val="tx1"/>
                </a:solidFill>
                <a:latin typeface="+mj-lt"/>
              </a:rPr>
              <a:t>1</a:t>
            </a:r>
            <a:r>
              <a:rPr lang="en-US" sz="2600" dirty="0">
                <a:solidFill>
                  <a:schemeClr val="tx1"/>
                </a:solidFill>
                <a:latin typeface="+mj-lt"/>
              </a:rPr>
              <a:t> </a:t>
            </a:r>
          </a:p>
          <a:p>
            <a:r>
              <a:rPr lang="en-US" sz="2600" dirty="0">
                <a:solidFill>
                  <a:schemeClr val="tx1"/>
                </a:solidFill>
                <a:latin typeface="+mj-lt"/>
              </a:rPr>
              <a:t>Popularized as “womb to tomb” in epidemiology and “cradle to grave” in sociology, the approach is continuous in scope</a:t>
            </a:r>
          </a:p>
          <a:p>
            <a:r>
              <a:rPr lang="en-US" sz="2600" dirty="0">
                <a:solidFill>
                  <a:schemeClr val="tx1"/>
                </a:solidFill>
                <a:latin typeface="+mj-lt"/>
              </a:rPr>
              <a:t>Two approaches in life course epidemiology</a:t>
            </a:r>
            <a:r>
              <a:rPr lang="en-US" sz="2600" baseline="30000" dirty="0">
                <a:solidFill>
                  <a:schemeClr val="tx1"/>
                </a:solidFill>
                <a:latin typeface="+mj-lt"/>
              </a:rPr>
              <a:t>2</a:t>
            </a:r>
            <a:endParaRPr lang="en-US" sz="2600" dirty="0">
              <a:solidFill>
                <a:schemeClr val="tx1"/>
              </a:solidFill>
              <a:latin typeface="+mj-lt"/>
            </a:endParaRPr>
          </a:p>
          <a:p>
            <a:pPr marL="1051200" lvl="2" indent="-457200">
              <a:buFont typeface="+mj-lt"/>
              <a:buAutoNum type="arabicPeriod"/>
            </a:pPr>
            <a:r>
              <a:rPr lang="en-US" sz="2200" dirty="0">
                <a:solidFill>
                  <a:schemeClr val="tx1"/>
                </a:solidFill>
                <a:latin typeface="+mj-lt"/>
              </a:rPr>
              <a:t>Developmental – “socially patterned exposures to risk factors during sensitive life stages shift health trajectories” – emphasizes biological and behavioral aspects</a:t>
            </a:r>
          </a:p>
          <a:p>
            <a:pPr marL="1051200" lvl="2" indent="-457200">
              <a:buFont typeface="+mj-lt"/>
              <a:buAutoNum type="arabicPeriod"/>
            </a:pPr>
            <a:r>
              <a:rPr lang="en-US" sz="2200" dirty="0">
                <a:solidFill>
                  <a:schemeClr val="tx1"/>
                </a:solidFill>
                <a:latin typeface="+mj-lt"/>
              </a:rPr>
              <a:t>Structural – “how social identity and position within socially patterned environments disproportionately allocate risk factors and resources, resulting in altered health trajectories” – emphasizes repeated or chronic stressors that are cumulative</a:t>
            </a:r>
          </a:p>
          <a:p>
            <a:endParaRPr lang="en-US" sz="2600" dirty="0">
              <a:solidFill>
                <a:schemeClr val="tx1"/>
              </a:solidFill>
              <a:latin typeface="+mj-lt"/>
            </a:endParaRPr>
          </a:p>
        </p:txBody>
      </p:sp>
    </p:spTree>
    <p:extLst>
      <p:ext uri="{BB962C8B-B14F-4D97-AF65-F5344CB8AC3E}">
        <p14:creationId xmlns:p14="http://schemas.microsoft.com/office/powerpoint/2010/main" val="292172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C6684EBD-6FC8-4EE8-B0CF-D95ADE33EBD1}"/>
              </a:ext>
            </a:extLst>
          </p:cNvPr>
          <p:cNvGrpSpPr/>
          <p:nvPr/>
        </p:nvGrpSpPr>
        <p:grpSpPr>
          <a:xfrm>
            <a:off x="1245140" y="155643"/>
            <a:ext cx="9579079" cy="6702357"/>
            <a:chOff x="18301" y="116112"/>
            <a:chExt cx="6371154" cy="6547303"/>
          </a:xfrm>
        </p:grpSpPr>
        <p:sp>
          <p:nvSpPr>
            <p:cNvPr id="22" name="Rectangle 21">
              <a:extLst>
                <a:ext uri="{FF2B5EF4-FFF2-40B4-BE49-F238E27FC236}">
                  <a16:creationId xmlns:a16="http://schemas.microsoft.com/office/drawing/2014/main" id="{4B11E952-E210-4196-A70B-73BEF7C94746}"/>
                </a:ext>
              </a:extLst>
            </p:cNvPr>
            <p:cNvSpPr/>
            <p:nvPr/>
          </p:nvSpPr>
          <p:spPr>
            <a:xfrm>
              <a:off x="18301" y="6232528"/>
              <a:ext cx="6371154" cy="430887"/>
            </a:xfrm>
            <a:prstGeom prst="rect">
              <a:avLst/>
            </a:prstGeom>
          </p:spPr>
          <p:txBody>
            <a:bodyPr wrap="square">
              <a:spAutoFit/>
            </a:bodyPr>
            <a:lstStyle/>
            <a:p>
              <a:r>
                <a:rPr lang="en-US" sz="1050" b="1" dirty="0"/>
                <a:t>Source: </a:t>
              </a:r>
              <a:r>
                <a:rPr lang="en-US" sz="1050" b="1" dirty="0" err="1"/>
                <a:t>Halfon</a:t>
              </a:r>
              <a:r>
                <a:rPr lang="en-US" sz="1050" b="1" dirty="0"/>
                <a:t>, N., Larson, K., Lu, M., Tullis, E., &amp; Russ, S. (2014). </a:t>
              </a:r>
              <a:r>
                <a:rPr lang="en-US" sz="1050" b="1" dirty="0" err="1"/>
                <a:t>Lifecourse</a:t>
              </a:r>
              <a:r>
                <a:rPr lang="en-US" sz="1050" b="1" dirty="0"/>
                <a:t> health development: past, present and future. </a:t>
              </a:r>
              <a:r>
                <a:rPr lang="en-US" sz="1050" b="1" i="1" dirty="0"/>
                <a:t>Maternal and child health journal, 18</a:t>
              </a:r>
              <a:r>
                <a:rPr lang="en-US" sz="1050" b="1" dirty="0"/>
                <a:t>(2), 344–365. https://doi.org/10.1007/s10995-013-1346-2</a:t>
              </a:r>
            </a:p>
          </p:txBody>
        </p:sp>
        <p:pic>
          <p:nvPicPr>
            <p:cNvPr id="23" name="Picture 22">
              <a:extLst>
                <a:ext uri="{FF2B5EF4-FFF2-40B4-BE49-F238E27FC236}">
                  <a16:creationId xmlns:a16="http://schemas.microsoft.com/office/drawing/2014/main" id="{9DBFF29D-6A51-429C-9053-7FAC53712741}"/>
                </a:ext>
              </a:extLst>
            </p:cNvPr>
            <p:cNvPicPr>
              <a:picLocks noChangeAspect="1"/>
            </p:cNvPicPr>
            <p:nvPr/>
          </p:nvPicPr>
          <p:blipFill>
            <a:blip r:embed="rId3"/>
            <a:stretch>
              <a:fillRect/>
            </a:stretch>
          </p:blipFill>
          <p:spPr>
            <a:xfrm>
              <a:off x="77191" y="116112"/>
              <a:ext cx="6253374" cy="5921831"/>
            </a:xfrm>
            <a:prstGeom prst="rect">
              <a:avLst/>
            </a:prstGeom>
          </p:spPr>
        </p:pic>
      </p:grpSp>
      <p:sp>
        <p:nvSpPr>
          <p:cNvPr id="29" name="TextBox 28">
            <a:extLst>
              <a:ext uri="{FF2B5EF4-FFF2-40B4-BE49-F238E27FC236}">
                <a16:creationId xmlns:a16="http://schemas.microsoft.com/office/drawing/2014/main" id="{F857FD54-AFDC-4C7A-B86C-5EFB646E72A4}"/>
              </a:ext>
            </a:extLst>
          </p:cNvPr>
          <p:cNvSpPr txBox="1"/>
          <p:nvPr/>
        </p:nvSpPr>
        <p:spPr>
          <a:xfrm>
            <a:off x="2860925" y="6941778"/>
            <a:ext cx="6858000" cy="230832"/>
          </a:xfrm>
          <a:prstGeom prst="rect">
            <a:avLst/>
          </a:prstGeom>
          <a:noFill/>
        </p:spPr>
        <p:txBody>
          <a:bodyPr wrap="square" rtlCol="0">
            <a:spAutoFit/>
          </a:bodyPr>
          <a:lstStyle/>
          <a:p>
            <a:r>
              <a:rPr lang="en-US" sz="900" dirty="0">
                <a:hlinkClick r:id="rId4" tooltip="https://freepngimg.com/png/72547-thinking-photography-question-mark-man-stock"/>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47491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5059"/>
            <a:ext cx="10972800" cy="908927"/>
          </a:xfrm>
        </p:spPr>
        <p:txBody>
          <a:bodyPr>
            <a:normAutofit/>
          </a:bodyPr>
          <a:lstStyle/>
          <a:p>
            <a:r>
              <a:rPr lang="en-US" sz="3600" dirty="0"/>
              <a:t>Why are </a:t>
            </a:r>
            <a:r>
              <a:rPr lang="en-US" sz="3600" dirty="0" err="1"/>
              <a:t>ACes</a:t>
            </a:r>
            <a:r>
              <a:rPr lang="en-US" sz="3600" dirty="0"/>
              <a:t> important?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63" y="2074887"/>
            <a:ext cx="5267377" cy="3505200"/>
          </a:xfrm>
          <a:prstGeom prst="rect">
            <a:avLst/>
          </a:prstGeom>
        </p:spPr>
      </p:pic>
      <p:sp>
        <p:nvSpPr>
          <p:cNvPr id="8" name="Rectangle 7"/>
          <p:cNvSpPr/>
          <p:nvPr/>
        </p:nvSpPr>
        <p:spPr>
          <a:xfrm>
            <a:off x="674163" y="5580087"/>
            <a:ext cx="8409876" cy="253916"/>
          </a:xfrm>
          <a:prstGeom prst="rect">
            <a:avLst/>
          </a:prstGeom>
        </p:spPr>
        <p:txBody>
          <a:bodyPr wrap="square">
            <a:spAutoFit/>
          </a:bodyPr>
          <a:lstStyle/>
          <a:p>
            <a:r>
              <a:rPr lang="en-US" sz="1050" dirty="0">
                <a:latin typeface="+mj-lt"/>
              </a:rPr>
              <a:t>Source: The Telegraph ihttp://www.telegraph.co.uk/news/health/children/9637682/Whats-the-difference-between-these-two-brains.html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543" b="-1665"/>
          <a:stretch/>
        </p:blipFill>
        <p:spPr>
          <a:xfrm>
            <a:off x="6400800" y="2074887"/>
            <a:ext cx="5181600" cy="3581400"/>
          </a:xfrm>
          <a:prstGeom prst="rect">
            <a:avLst/>
          </a:prstGeom>
        </p:spPr>
      </p:pic>
    </p:spTree>
    <p:extLst>
      <p:ext uri="{BB962C8B-B14F-4D97-AF65-F5344CB8AC3E}">
        <p14:creationId xmlns:p14="http://schemas.microsoft.com/office/powerpoint/2010/main" val="158880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61CEC42-77FF-4864-A02E-66F43513A309}"/>
              </a:ext>
            </a:extLst>
          </p:cNvPr>
          <p:cNvSpPr>
            <a:spLocks noGrp="1"/>
          </p:cNvSpPr>
          <p:nvPr>
            <p:ph type="title"/>
          </p:nvPr>
        </p:nvSpPr>
        <p:spPr/>
        <p:txBody>
          <a:bodyPr>
            <a:normAutofit fontScale="90000"/>
          </a:bodyPr>
          <a:lstStyle/>
          <a:p>
            <a:r>
              <a:rPr lang="en-US" sz="4000" dirty="0"/>
              <a:t>A brief recap- ACEs in children (0-17 </a:t>
            </a:r>
            <a:r>
              <a:rPr lang="en-US" sz="4000" dirty="0" err="1"/>
              <a:t>yrs</a:t>
            </a:r>
            <a:r>
              <a:rPr lang="en-US" sz="4000" dirty="0"/>
              <a:t>) National Survey of Children’s Health (NSCH)</a:t>
            </a:r>
          </a:p>
        </p:txBody>
      </p:sp>
      <p:sp>
        <p:nvSpPr>
          <p:cNvPr id="4" name="Content Placeholder 2">
            <a:extLst>
              <a:ext uri="{FF2B5EF4-FFF2-40B4-BE49-F238E27FC236}">
                <a16:creationId xmlns:a16="http://schemas.microsoft.com/office/drawing/2014/main" id="{2155023A-6BD9-42D7-8E67-8D4B89120CC1}"/>
              </a:ext>
            </a:extLst>
          </p:cNvPr>
          <p:cNvSpPr txBox="1">
            <a:spLocks/>
          </p:cNvSpPr>
          <p:nvPr/>
        </p:nvSpPr>
        <p:spPr>
          <a:xfrm>
            <a:off x="377371" y="1822162"/>
            <a:ext cx="11198248" cy="4937759"/>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Arial"/>
              <a:buChar char="•"/>
              <a:defRPr sz="1800" kern="1200">
                <a:solidFill>
                  <a:srgbClr val="122C41"/>
                </a:solidFill>
                <a:latin typeface="+mn-lt"/>
                <a:ea typeface="+mn-ea"/>
                <a:cs typeface="Calibri"/>
              </a:defRPr>
            </a:lvl1pPr>
            <a:lvl2pPr marL="630000" indent="-306000" algn="l" defTabSz="457200" rtl="0" eaLnBrk="1" latinLnBrk="0" hangingPunct="1">
              <a:spcBef>
                <a:spcPct val="20000"/>
              </a:spcBef>
              <a:spcAft>
                <a:spcPts val="600"/>
              </a:spcAft>
              <a:buClr>
                <a:schemeClr val="accent2"/>
              </a:buClr>
              <a:buSzPct val="92000"/>
              <a:buFont typeface="Arial"/>
              <a:buChar char="•"/>
              <a:defRPr sz="1600" kern="1200">
                <a:solidFill>
                  <a:srgbClr val="122C41"/>
                </a:solidFill>
                <a:latin typeface="+mn-lt"/>
                <a:ea typeface="+mn-ea"/>
                <a:cs typeface="Calibri"/>
              </a:defRPr>
            </a:lvl2pPr>
            <a:lvl3pPr marL="900000" indent="-270000" algn="l" defTabSz="457200" rtl="0" eaLnBrk="1" latinLnBrk="0" hangingPunct="1">
              <a:spcBef>
                <a:spcPct val="20000"/>
              </a:spcBef>
              <a:spcAft>
                <a:spcPts val="600"/>
              </a:spcAft>
              <a:buClr>
                <a:schemeClr val="accent2"/>
              </a:buClr>
              <a:buSzPct val="92000"/>
              <a:buFont typeface="Arial"/>
              <a:buChar char="•"/>
              <a:defRPr sz="1400" kern="1200">
                <a:solidFill>
                  <a:srgbClr val="122C41"/>
                </a:solidFill>
                <a:latin typeface="+mn-lt"/>
                <a:ea typeface="+mn-ea"/>
                <a:cs typeface="Calibri"/>
              </a:defRPr>
            </a:lvl3pPr>
            <a:lvl4pPr marL="124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4pPr>
            <a:lvl5pPr marL="1602000" indent="-234000" algn="l" defTabSz="457200" rtl="0" eaLnBrk="1" latinLnBrk="0" hangingPunct="1">
              <a:spcBef>
                <a:spcPct val="20000"/>
              </a:spcBef>
              <a:spcAft>
                <a:spcPts val="600"/>
              </a:spcAft>
              <a:buClr>
                <a:schemeClr val="accent2"/>
              </a:buClr>
              <a:buSzPct val="92000"/>
              <a:buFont typeface="Arial"/>
              <a:buChar char="•"/>
              <a:defRPr sz="1200" kern="1200">
                <a:solidFill>
                  <a:srgbClr val="122C41"/>
                </a:solidFill>
                <a:latin typeface="+mn-lt"/>
                <a:ea typeface="+mn-ea"/>
                <a:cs typeface="Calibri"/>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600" dirty="0">
                <a:solidFill>
                  <a:schemeClr val="tx1"/>
                </a:solidFill>
                <a:latin typeface="+mj-lt"/>
              </a:rPr>
              <a:t>As a reminder, NSCH ACEs are based on 9 questions that capture most domains except for sexual abuse as the questions are reported by caregiver/parents.</a:t>
            </a:r>
          </a:p>
          <a:p>
            <a:pPr lvl="1"/>
            <a:r>
              <a:rPr lang="en-US" sz="2000" b="1" dirty="0">
                <a:solidFill>
                  <a:schemeClr val="tx1"/>
                </a:solidFill>
                <a:latin typeface="+mj-lt"/>
              </a:rPr>
              <a:t>ACE 1  </a:t>
            </a:r>
            <a:r>
              <a:rPr lang="en-US" sz="2000" dirty="0">
                <a:solidFill>
                  <a:schemeClr val="tx1"/>
                </a:solidFill>
                <a:latin typeface="+mj-lt"/>
              </a:rPr>
              <a:t>Hard to Cover Basics Like Food or Housing </a:t>
            </a:r>
            <a:r>
              <a:rPr lang="en-US" sz="2000" b="1" dirty="0">
                <a:solidFill>
                  <a:schemeClr val="tx1"/>
                </a:solidFill>
                <a:latin typeface="+mj-lt"/>
              </a:rPr>
              <a:t>ACE 2</a:t>
            </a:r>
            <a:r>
              <a:rPr lang="en-US" sz="2000" dirty="0">
                <a:solidFill>
                  <a:schemeClr val="tx1"/>
                </a:solidFill>
                <a:latin typeface="+mj-lt"/>
              </a:rPr>
              <a:t>  Child Experienced - Parent or Guardian Divorced </a:t>
            </a:r>
            <a:r>
              <a:rPr lang="en-US" sz="2000" b="1" dirty="0">
                <a:solidFill>
                  <a:schemeClr val="tx1"/>
                </a:solidFill>
                <a:latin typeface="+mj-lt"/>
              </a:rPr>
              <a:t>ACE 3  </a:t>
            </a:r>
            <a:r>
              <a:rPr lang="en-US" sz="2000" dirty="0">
                <a:solidFill>
                  <a:schemeClr val="tx1"/>
                </a:solidFill>
                <a:latin typeface="+mj-lt"/>
              </a:rPr>
              <a:t>Child Experienced - Parent or Guardian Died </a:t>
            </a:r>
            <a:r>
              <a:rPr lang="en-US" sz="2000" b="1" dirty="0">
                <a:solidFill>
                  <a:schemeClr val="tx1"/>
                </a:solidFill>
                <a:latin typeface="+mj-lt"/>
              </a:rPr>
              <a:t>ACE 4</a:t>
            </a:r>
            <a:r>
              <a:rPr lang="en-US" sz="2000" dirty="0">
                <a:solidFill>
                  <a:schemeClr val="tx1"/>
                </a:solidFill>
                <a:latin typeface="+mj-lt"/>
              </a:rPr>
              <a:t>  Child Experienced - Parent or Guardian Time in Jail </a:t>
            </a:r>
            <a:r>
              <a:rPr lang="en-US" sz="2000" b="1" dirty="0">
                <a:solidFill>
                  <a:schemeClr val="tx1"/>
                </a:solidFill>
                <a:latin typeface="+mj-lt"/>
              </a:rPr>
              <a:t>ACE 5</a:t>
            </a:r>
            <a:r>
              <a:rPr lang="en-US" sz="2000" dirty="0">
                <a:solidFill>
                  <a:schemeClr val="tx1"/>
                </a:solidFill>
                <a:latin typeface="+mj-lt"/>
              </a:rPr>
              <a:t>  Child Experienced - Adults Slap, Hit, Kick, Punch Others; </a:t>
            </a:r>
            <a:r>
              <a:rPr lang="en-US" sz="2000" b="1" dirty="0">
                <a:solidFill>
                  <a:schemeClr val="tx1"/>
                </a:solidFill>
                <a:latin typeface="+mj-lt"/>
              </a:rPr>
              <a:t>ACE 6</a:t>
            </a:r>
            <a:r>
              <a:rPr lang="en-US" sz="2000" dirty="0">
                <a:solidFill>
                  <a:schemeClr val="tx1"/>
                </a:solidFill>
                <a:latin typeface="+mj-lt"/>
              </a:rPr>
              <a:t>  Child Experienced - Victim of Violence </a:t>
            </a:r>
            <a:r>
              <a:rPr lang="en-US" sz="2000" b="1" dirty="0">
                <a:solidFill>
                  <a:schemeClr val="tx1"/>
                </a:solidFill>
                <a:latin typeface="+mj-lt"/>
              </a:rPr>
              <a:t>ACE 7</a:t>
            </a:r>
            <a:r>
              <a:rPr lang="en-US" sz="2000" dirty="0">
                <a:solidFill>
                  <a:schemeClr val="tx1"/>
                </a:solidFill>
                <a:latin typeface="+mj-lt"/>
              </a:rPr>
              <a:t>  Child Experienced - Lived with Mentally Ill </a:t>
            </a:r>
            <a:r>
              <a:rPr lang="en-US" sz="2000" b="1" dirty="0">
                <a:solidFill>
                  <a:schemeClr val="tx1"/>
                </a:solidFill>
                <a:latin typeface="+mj-lt"/>
              </a:rPr>
              <a:t>ACE 8</a:t>
            </a:r>
            <a:r>
              <a:rPr lang="en-US" sz="2000" dirty="0">
                <a:solidFill>
                  <a:schemeClr val="tx1"/>
                </a:solidFill>
                <a:latin typeface="+mj-lt"/>
              </a:rPr>
              <a:t>  Child Experienced - Lived with Person with Alcohol/Drug Problem </a:t>
            </a:r>
            <a:r>
              <a:rPr lang="en-US" sz="2000" b="1" dirty="0">
                <a:solidFill>
                  <a:schemeClr val="tx1"/>
                </a:solidFill>
                <a:latin typeface="+mj-lt"/>
              </a:rPr>
              <a:t>ACE 9</a:t>
            </a:r>
            <a:r>
              <a:rPr lang="en-US" sz="2000" dirty="0">
                <a:solidFill>
                  <a:schemeClr val="tx1"/>
                </a:solidFill>
                <a:latin typeface="+mj-lt"/>
              </a:rPr>
              <a:t> Child Experienced - Treated Unfairly Because of Race</a:t>
            </a:r>
          </a:p>
          <a:p>
            <a:r>
              <a:rPr lang="en-US" sz="2600" dirty="0">
                <a:solidFill>
                  <a:schemeClr val="tx1"/>
                </a:solidFill>
                <a:latin typeface="+mj-lt"/>
              </a:rPr>
              <a:t>For details of ACE measurement development in NSCH see Bethell CD, Carle A, </a:t>
            </a:r>
            <a:r>
              <a:rPr lang="en-US" sz="2600" dirty="0" err="1">
                <a:solidFill>
                  <a:schemeClr val="tx1"/>
                </a:solidFill>
                <a:latin typeface="+mj-lt"/>
              </a:rPr>
              <a:t>Hudziak</a:t>
            </a:r>
            <a:r>
              <a:rPr lang="en-US" sz="2600" dirty="0">
                <a:solidFill>
                  <a:schemeClr val="tx1"/>
                </a:solidFill>
                <a:latin typeface="+mj-lt"/>
              </a:rPr>
              <a:t> J, et al. Methods to Assess Adverse Childhood Experiences of Children and Families: Toward Approaches to Promote Child Well-being in Policy and Practice. </a:t>
            </a:r>
            <a:r>
              <a:rPr lang="en-US" sz="2600" i="1" dirty="0" err="1">
                <a:solidFill>
                  <a:schemeClr val="tx1"/>
                </a:solidFill>
                <a:latin typeface="+mj-lt"/>
              </a:rPr>
              <a:t>Acad</a:t>
            </a:r>
            <a:r>
              <a:rPr lang="en-US" sz="2600" i="1" dirty="0">
                <a:solidFill>
                  <a:schemeClr val="tx1"/>
                </a:solidFill>
                <a:latin typeface="+mj-lt"/>
              </a:rPr>
              <a:t> </a:t>
            </a:r>
            <a:r>
              <a:rPr lang="en-US" sz="2600" i="1" dirty="0" err="1">
                <a:solidFill>
                  <a:schemeClr val="tx1"/>
                </a:solidFill>
                <a:latin typeface="+mj-lt"/>
              </a:rPr>
              <a:t>Pediatr</a:t>
            </a:r>
            <a:r>
              <a:rPr lang="en-US" sz="2600" dirty="0">
                <a:solidFill>
                  <a:schemeClr val="tx1"/>
                </a:solidFill>
                <a:latin typeface="+mj-lt"/>
              </a:rPr>
              <a:t>. 2017;17(7S):S51-S69. doi:10.1016/j.acap.2017.04.161</a:t>
            </a:r>
          </a:p>
        </p:txBody>
      </p:sp>
    </p:spTree>
    <p:extLst>
      <p:ext uri="{BB962C8B-B14F-4D97-AF65-F5344CB8AC3E}">
        <p14:creationId xmlns:p14="http://schemas.microsoft.com/office/powerpoint/2010/main" val="119127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Dividend">
  <a:themeElements>
    <a:clrScheme name="NCCDPHP 1">
      <a:dk1>
        <a:srgbClr val="122C41"/>
      </a:dk1>
      <a:lt1>
        <a:sysClr val="window" lastClr="FFFFFF"/>
      </a:lt1>
      <a:dk2>
        <a:srgbClr val="3D3D3D"/>
      </a:dk2>
      <a:lt2>
        <a:srgbClr val="D3F9EB"/>
      </a:lt2>
      <a:accent1>
        <a:srgbClr val="2C5760"/>
      </a:accent1>
      <a:accent2>
        <a:srgbClr val="007A7C"/>
      </a:accent2>
      <a:accent3>
        <a:srgbClr val="24E0C5"/>
      </a:accent3>
      <a:accent4>
        <a:srgbClr val="969FA7"/>
      </a:accent4>
      <a:accent5>
        <a:srgbClr val="5ACC5A"/>
      </a:accent5>
      <a:accent6>
        <a:srgbClr val="0AA750"/>
      </a:accent6>
      <a:hlink>
        <a:srgbClr val="828282"/>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2E86AC-A345-47D7-9E28-8CCA64AFC966}">
  <ds:schemaRefs>
    <ds:schemaRef ds:uri="http://schemas.microsoft.com/sharepoint/events"/>
  </ds:schemaRefs>
</ds:datastoreItem>
</file>

<file path=customXml/itemProps2.xml><?xml version="1.0" encoding="utf-8"?>
<ds:datastoreItem xmlns:ds="http://schemas.openxmlformats.org/officeDocument/2006/customXml" ds:itemID="{6EC0F4F3-FCDC-448A-B019-786E3B897228}"/>
</file>

<file path=customXml/itemProps3.xml><?xml version="1.0" encoding="utf-8"?>
<ds:datastoreItem xmlns:ds="http://schemas.openxmlformats.org/officeDocument/2006/customXml" ds:itemID="{FD3EEEE6-F776-46B1-B221-40BA2F228228}">
  <ds:schemaRefs>
    <ds:schemaRef ds:uri="2b13dd97-7bb8-4fef-b994-c93242b87804"/>
    <ds:schemaRef ds:uri="http://purl.org/dc/dcmitype/"/>
    <ds:schemaRef ds:uri="http://www.w3.org/XML/1998/namespac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97fdde1d-bc12-4671-9ec0-a39eafc105a9"/>
    <ds:schemaRef ds:uri="http://purl.org/dc/elements/1.1/"/>
  </ds:schemaRefs>
</ds:datastoreItem>
</file>

<file path=customXml/itemProps4.xml><?xml version="1.0" encoding="utf-8"?>
<ds:datastoreItem xmlns:ds="http://schemas.openxmlformats.org/officeDocument/2006/customXml" ds:itemID="{B191FE62-A22E-4C5D-BA0F-8BE1E5135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0</TotalTime>
  <Words>3118</Words>
  <Application>Microsoft Office PowerPoint</Application>
  <PresentationFormat>Widescreen</PresentationFormat>
  <Paragraphs>284</Paragraphs>
  <Slides>26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 2</vt:lpstr>
      <vt:lpstr>Dividend</vt:lpstr>
      <vt:lpstr>Adverse Childhood Experiences in Delaware, 2019</vt:lpstr>
      <vt:lpstr>Disclaimer/Disclosure</vt:lpstr>
      <vt:lpstr>Outline</vt:lpstr>
      <vt:lpstr>What are Adverse Childhood Experiences (ACEs) AND HOW THEY were originally MEASURED?</vt:lpstr>
      <vt:lpstr>Evidence…</vt:lpstr>
      <vt:lpstr>life course framework</vt:lpstr>
      <vt:lpstr>PowerPoint Presentation</vt:lpstr>
      <vt:lpstr>Why are ACes important?</vt:lpstr>
      <vt:lpstr>A brief recap- ACEs in children (0-17 yrs) National Survey of Children’s Health (NSCH)</vt:lpstr>
      <vt:lpstr>PowerPoint Presentation</vt:lpstr>
      <vt:lpstr>PowerPoint Presentation</vt:lpstr>
      <vt:lpstr>PowerPoint Presentation</vt:lpstr>
      <vt:lpstr>PowerPoint Presentation</vt:lpstr>
      <vt:lpstr>Overview of Behavioral Risk Factor Surveillance System (BRFSS)</vt:lpstr>
      <vt:lpstr>Delaware 2019 brfss</vt:lpstr>
      <vt:lpstr>A snapshot in time – Delaware ACEs in Adults (18 and older) from BRFSS</vt:lpstr>
      <vt:lpstr>ACEs questions in brfss</vt:lpstr>
      <vt:lpstr>ACEs – Responses</vt:lpstr>
      <vt:lpstr>aceS STRATIFIED BY SEX AND AGE, 2019</vt:lpstr>
      <vt:lpstr>Aces stratified by education and income, 2019 </vt:lpstr>
      <vt:lpstr>Aces stratified by race and place, 2019 </vt:lpstr>
      <vt:lpstr>Aces and poor health and behaviors, 2019</vt:lpstr>
      <vt:lpstr>Adjusted prevalence odds ratios</vt:lpstr>
      <vt:lpstr>summary</vt:lpstr>
      <vt:lpstr>Opportunities and challenges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2018-10-31T15:28:19Z</dcterms:created>
  <dcterms:modified xsi:type="dcterms:W3CDTF">2021-07-13T16:07:05Z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cf4b0adc-5aa4-48b8-b3eb-aad30a5d55fc</vt:lpwstr>
  </property>
  <property fmtid="{D5CDD505-2E9C-101B-9397-08002B2CF9AE}" pid="3" name="ContentTypeId">
    <vt:lpwstr>0x01010070474D6A93773D4A91F20C1DBBB27D24</vt:lpwstr>
  </property>
  <property fmtid="{D5CDD505-2E9C-101B-9397-08002B2CF9AE}" pid="4" name="MSIP_Label_7b94a7b8-f06c-4dfe-bdcc-9b548fd58c31_Enabled">
    <vt:lpwstr>true</vt:lpwstr>
  </property>
  <property fmtid="{D5CDD505-2E9C-101B-9397-08002B2CF9AE}" pid="5" name="MSIP_Label_7b94a7b8-f06c-4dfe-bdcc-9b548fd58c31_SetDate">
    <vt:lpwstr>2021-03-10T03:32:55Z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c774613a-312c-459b-9d39-057bc4d95aa2</vt:lpwstr>
  </property>
  <property fmtid="{D5CDD505-2E9C-101B-9397-08002B2CF9AE}" pid="10" name="MSIP_Label_7b94a7b8-f06c-4dfe-bdcc-9b548fd58c31_ContentBits">
    <vt:lpwstr>0</vt:lpwstr>
  </property>
</Properties>
</file>