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6.xml" ContentType="application/vnd.openxmlformats-officedocument.drawingml.chart+xml"/>
  <Override PartName="/ppt/charts/chart7.xml" ContentType="application/vnd.openxmlformats-officedocument.drawingml.chart+xml"/>
  <Override PartName="/ppt/charts/chart13.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12.xml" ContentType="application/vnd.openxmlformats-officedocument.drawingml.chart+xml"/>
  <Override PartName="/ppt/charts/chart11.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74" r:id="rId3"/>
    <p:sldId id="276" r:id="rId4"/>
    <p:sldId id="283" r:id="rId5"/>
    <p:sldId id="285" r:id="rId6"/>
    <p:sldId id="277" r:id="rId7"/>
    <p:sldId id="257" r:id="rId8"/>
    <p:sldId id="258" r:id="rId9"/>
    <p:sldId id="259" r:id="rId10"/>
    <p:sldId id="260" r:id="rId11"/>
    <p:sldId id="261" r:id="rId12"/>
    <p:sldId id="263" r:id="rId13"/>
    <p:sldId id="262" r:id="rId14"/>
    <p:sldId id="264" r:id="rId15"/>
    <p:sldId id="267" r:id="rId16"/>
    <p:sldId id="273" r:id="rId17"/>
    <p:sldId id="268" r:id="rId18"/>
    <p:sldId id="269" r:id="rId19"/>
    <p:sldId id="270" r:id="rId20"/>
    <p:sldId id="278" r:id="rId21"/>
    <p:sldId id="279" r:id="rId22"/>
    <p:sldId id="281" r:id="rId23"/>
    <p:sldId id="284" r:id="rId24"/>
    <p:sldId id="280"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530" autoAdjust="0"/>
  </p:normalViewPr>
  <p:slideViewPr>
    <p:cSldViewPr snapToGrid="0" snapToObjects="1">
      <p:cViewPr varScale="1">
        <p:scale>
          <a:sx n="65" d="100"/>
          <a:sy n="65" d="100"/>
        </p:scale>
        <p:origin x="190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Alcohol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5th graders</c:v>
                </c:pt>
                <c:pt idx="1">
                  <c:v>8th graders</c:v>
                </c:pt>
                <c:pt idx="2">
                  <c:v>11th graders</c:v>
                </c:pt>
              </c:strCache>
            </c:strRef>
          </c:cat>
          <c:val>
            <c:numRef>
              <c:f>Sheet1!$B$2:$B$4</c:f>
              <c:numCache>
                <c:formatCode>0%</c:formatCode>
                <c:ptCount val="3"/>
                <c:pt idx="0">
                  <c:v>0.01</c:v>
                </c:pt>
                <c:pt idx="1">
                  <c:v>0.1</c:v>
                </c:pt>
                <c:pt idx="2">
                  <c:v>0.3</c:v>
                </c:pt>
              </c:numCache>
            </c:numRef>
          </c:val>
        </c:ser>
        <c:ser>
          <c:idx val="1"/>
          <c:order val="1"/>
          <c:tx>
            <c:strRef>
              <c:f>Sheet1!$C$1</c:f>
              <c:strCache>
                <c:ptCount val="1"/>
                <c:pt idx="0">
                  <c:v>Marijuana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5th graders</c:v>
                </c:pt>
                <c:pt idx="1">
                  <c:v>8th graders</c:v>
                </c:pt>
                <c:pt idx="2">
                  <c:v>11th graders</c:v>
                </c:pt>
              </c:strCache>
            </c:strRef>
          </c:cat>
          <c:val>
            <c:numRef>
              <c:f>Sheet1!$C$2:$C$4</c:f>
              <c:numCache>
                <c:formatCode>0%</c:formatCode>
                <c:ptCount val="3"/>
                <c:pt idx="0" formatCode="0.0%">
                  <c:v>2E-3</c:v>
                </c:pt>
                <c:pt idx="1">
                  <c:v>7.0000000000000007E-2</c:v>
                </c:pt>
                <c:pt idx="2">
                  <c:v>0.24</c:v>
                </c:pt>
              </c:numCache>
            </c:numRef>
          </c:val>
        </c:ser>
        <c:ser>
          <c:idx val="2"/>
          <c:order val="2"/>
          <c:tx>
            <c:strRef>
              <c:f>Sheet1!$D$1</c:f>
              <c:strCache>
                <c:ptCount val="1"/>
                <c:pt idx="0">
                  <c:v>Prescription Drugs*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5th graders</c:v>
                </c:pt>
                <c:pt idx="1">
                  <c:v>8th graders</c:v>
                </c:pt>
                <c:pt idx="2">
                  <c:v>11th graders</c:v>
                </c:pt>
              </c:strCache>
            </c:strRef>
          </c:cat>
          <c:val>
            <c:numRef>
              <c:f>Sheet1!$D$2:$D$4</c:f>
              <c:numCache>
                <c:formatCode>0%</c:formatCode>
                <c:ptCount val="3"/>
                <c:pt idx="0" formatCode="0.0%">
                  <c:v>4.0000000000000001E-3</c:v>
                </c:pt>
                <c:pt idx="1">
                  <c:v>0.06</c:v>
                </c:pt>
                <c:pt idx="2">
                  <c:v>0.11</c:v>
                </c:pt>
              </c:numCache>
            </c:numRef>
          </c:val>
        </c:ser>
        <c:dLbls>
          <c:showLegendKey val="0"/>
          <c:showVal val="0"/>
          <c:showCatName val="0"/>
          <c:showSerName val="0"/>
          <c:showPercent val="0"/>
          <c:showBubbleSize val="0"/>
        </c:dLbls>
        <c:gapWidth val="75"/>
        <c:overlap val="-25"/>
        <c:axId val="169246280"/>
        <c:axId val="398516216"/>
      </c:barChart>
      <c:catAx>
        <c:axId val="169246280"/>
        <c:scaling>
          <c:orientation val="minMax"/>
        </c:scaling>
        <c:delete val="0"/>
        <c:axPos val="b"/>
        <c:numFmt formatCode="General" sourceLinked="0"/>
        <c:majorTickMark val="none"/>
        <c:minorTickMark val="none"/>
        <c:tickLblPos val="nextTo"/>
        <c:crossAx val="398516216"/>
        <c:crosses val="autoZero"/>
        <c:auto val="1"/>
        <c:lblAlgn val="ctr"/>
        <c:lblOffset val="100"/>
        <c:noMultiLvlLbl val="0"/>
      </c:catAx>
      <c:valAx>
        <c:axId val="398516216"/>
        <c:scaling>
          <c:orientation val="minMax"/>
          <c:max val="0.5"/>
        </c:scaling>
        <c:delete val="0"/>
        <c:axPos val="l"/>
        <c:majorGridlines/>
        <c:numFmt formatCode="0%" sourceLinked="0"/>
        <c:majorTickMark val="none"/>
        <c:minorTickMark val="none"/>
        <c:tickLblPos val="nextTo"/>
        <c:spPr>
          <a:ln w="9525">
            <a:noFill/>
          </a:ln>
        </c:spPr>
        <c:crossAx val="169246280"/>
        <c:crosses val="autoZero"/>
        <c:crossBetween val="between"/>
      </c:valAx>
    </c:plotArea>
    <c:legend>
      <c:legendPos val="b"/>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Alcohol (30 days)</c:v>
                </c:pt>
                <c:pt idx="1">
                  <c:v>Binge Drinking (30 days)</c:v>
                </c:pt>
                <c:pt idx="2">
                  <c:v>Marijuana  (30 days)</c:v>
                </c:pt>
                <c:pt idx="3">
                  <c:v>Non-prescribed Rx use (12 months)</c:v>
                </c:pt>
                <c:pt idx="4">
                  <c:v>Non-prescribed Rx use (30 days)</c:v>
                </c:pt>
              </c:strCache>
            </c:strRef>
          </c:cat>
          <c:val>
            <c:numRef>
              <c:f>Sheet1!$B$2:$B$6</c:f>
              <c:numCache>
                <c:formatCode>0%</c:formatCode>
                <c:ptCount val="5"/>
                <c:pt idx="0">
                  <c:v>0.77</c:v>
                </c:pt>
                <c:pt idx="1">
                  <c:v>0.56000000000000005</c:v>
                </c:pt>
                <c:pt idx="2">
                  <c:v>0.21</c:v>
                </c:pt>
                <c:pt idx="3">
                  <c:v>0.11</c:v>
                </c:pt>
                <c:pt idx="4">
                  <c:v>0.05</c:v>
                </c:pt>
              </c:numCache>
            </c:numRef>
          </c:val>
        </c:ser>
        <c:dLbls>
          <c:showLegendKey val="0"/>
          <c:showVal val="0"/>
          <c:showCatName val="0"/>
          <c:showSerName val="0"/>
          <c:showPercent val="0"/>
          <c:showBubbleSize val="0"/>
        </c:dLbls>
        <c:gapWidth val="150"/>
        <c:axId val="399174040"/>
        <c:axId val="399174432"/>
      </c:barChart>
      <c:catAx>
        <c:axId val="399174040"/>
        <c:scaling>
          <c:orientation val="minMax"/>
        </c:scaling>
        <c:delete val="0"/>
        <c:axPos val="b"/>
        <c:numFmt formatCode="General" sourceLinked="0"/>
        <c:majorTickMark val="out"/>
        <c:minorTickMark val="none"/>
        <c:tickLblPos val="nextTo"/>
        <c:txPr>
          <a:bodyPr/>
          <a:lstStyle/>
          <a:p>
            <a:pPr>
              <a:defRPr sz="1600"/>
            </a:pPr>
            <a:endParaRPr lang="en-US"/>
          </a:p>
        </c:txPr>
        <c:crossAx val="399174432"/>
        <c:crosses val="autoZero"/>
        <c:auto val="1"/>
        <c:lblAlgn val="ctr"/>
        <c:lblOffset val="100"/>
        <c:noMultiLvlLbl val="0"/>
      </c:catAx>
      <c:valAx>
        <c:axId val="399174432"/>
        <c:scaling>
          <c:orientation val="minMax"/>
          <c:max val="1"/>
        </c:scaling>
        <c:delete val="0"/>
        <c:axPos val="l"/>
        <c:majorGridlines/>
        <c:numFmt formatCode="0%" sourceLinked="0"/>
        <c:majorTickMark val="out"/>
        <c:minorTickMark val="none"/>
        <c:tickLblPos val="nextTo"/>
        <c:crossAx val="39917404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5.70065373772723E-2"/>
          <c:y val="4.4335316042132901E-2"/>
          <c:w val="0.91521568484494997"/>
          <c:h val="0.73744328002681403"/>
        </c:manualLayout>
      </c:layout>
      <c:barChart>
        <c:barDir val="col"/>
        <c:grouping val="clustered"/>
        <c:varyColors val="0"/>
        <c:ser>
          <c:idx val="0"/>
          <c:order val="0"/>
          <c:tx>
            <c:strRef>
              <c:f>Sheet1!$B$1</c:f>
              <c:strCache>
                <c:ptCount val="1"/>
                <c:pt idx="0">
                  <c:v>Alcohol Use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Less than HS</c:v>
                </c:pt>
                <c:pt idx="1">
                  <c:v>HS Graduate</c:v>
                </c:pt>
                <c:pt idx="2">
                  <c:v>Some Post-HS</c:v>
                </c:pt>
                <c:pt idx="3">
                  <c:v>College Graduate</c:v>
                </c:pt>
              </c:strCache>
            </c:strRef>
          </c:cat>
          <c:val>
            <c:numRef>
              <c:f>Sheet1!$B$2:$B$5</c:f>
              <c:numCache>
                <c:formatCode>0%</c:formatCode>
                <c:ptCount val="4"/>
                <c:pt idx="0">
                  <c:v>0.22</c:v>
                </c:pt>
                <c:pt idx="1">
                  <c:v>0.42</c:v>
                </c:pt>
                <c:pt idx="2">
                  <c:v>0.52</c:v>
                </c:pt>
                <c:pt idx="3">
                  <c:v>0.63</c:v>
                </c:pt>
              </c:numCache>
            </c:numRef>
          </c:val>
        </c:ser>
        <c:dLbls>
          <c:showLegendKey val="0"/>
          <c:showVal val="0"/>
          <c:showCatName val="0"/>
          <c:showSerName val="0"/>
          <c:showPercent val="0"/>
          <c:showBubbleSize val="0"/>
        </c:dLbls>
        <c:gapWidth val="75"/>
        <c:overlap val="-25"/>
        <c:axId val="399175216"/>
        <c:axId val="399175608"/>
      </c:barChart>
      <c:catAx>
        <c:axId val="399175216"/>
        <c:scaling>
          <c:orientation val="minMax"/>
        </c:scaling>
        <c:delete val="0"/>
        <c:axPos val="b"/>
        <c:numFmt formatCode="General" sourceLinked="0"/>
        <c:majorTickMark val="none"/>
        <c:minorTickMark val="none"/>
        <c:tickLblPos val="nextTo"/>
        <c:crossAx val="399175608"/>
        <c:crosses val="autoZero"/>
        <c:auto val="1"/>
        <c:lblAlgn val="ctr"/>
        <c:lblOffset val="100"/>
        <c:noMultiLvlLbl val="0"/>
      </c:catAx>
      <c:valAx>
        <c:axId val="399175608"/>
        <c:scaling>
          <c:orientation val="minMax"/>
          <c:max val="0.75000000000000011"/>
        </c:scaling>
        <c:delete val="0"/>
        <c:axPos val="l"/>
        <c:majorGridlines/>
        <c:numFmt formatCode="0%" sourceLinked="1"/>
        <c:majorTickMark val="none"/>
        <c:minorTickMark val="none"/>
        <c:tickLblPos val="nextTo"/>
        <c:crossAx val="399175216"/>
        <c:crosses val="autoZero"/>
        <c:crossBetween val="between"/>
        <c:majorUnit val="0.15000000000000002"/>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5.70065373772723E-2"/>
          <c:y val="4.4335316042132901E-2"/>
          <c:w val="0.91521568484494997"/>
          <c:h val="0.73744328002681403"/>
        </c:manualLayout>
      </c:layout>
      <c:barChart>
        <c:barDir val="col"/>
        <c:grouping val="clustered"/>
        <c:varyColors val="0"/>
        <c:ser>
          <c:idx val="0"/>
          <c:order val="0"/>
          <c:tx>
            <c:strRef>
              <c:f>Sheet1!$B$1</c:f>
              <c:strCache>
                <c:ptCount val="1"/>
                <c:pt idx="0">
                  <c:v>Alcohol Use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Less than HS</c:v>
                </c:pt>
                <c:pt idx="1">
                  <c:v>HS Graduate</c:v>
                </c:pt>
                <c:pt idx="2">
                  <c:v>Some Post-HS</c:v>
                </c:pt>
                <c:pt idx="3">
                  <c:v>College Graduate</c:v>
                </c:pt>
              </c:strCache>
            </c:strRef>
          </c:cat>
          <c:val>
            <c:numRef>
              <c:f>Sheet1!$B$2:$B$5</c:f>
              <c:numCache>
                <c:formatCode>0%</c:formatCode>
                <c:ptCount val="4"/>
                <c:pt idx="0">
                  <c:v>0.74</c:v>
                </c:pt>
                <c:pt idx="1">
                  <c:v>0.92</c:v>
                </c:pt>
                <c:pt idx="2">
                  <c:v>0.94</c:v>
                </c:pt>
                <c:pt idx="3">
                  <c:v>0.97</c:v>
                </c:pt>
              </c:numCache>
            </c:numRef>
          </c:val>
        </c:ser>
        <c:dLbls>
          <c:showLegendKey val="0"/>
          <c:showVal val="0"/>
          <c:showCatName val="0"/>
          <c:showSerName val="0"/>
          <c:showPercent val="0"/>
          <c:showBubbleSize val="0"/>
        </c:dLbls>
        <c:gapWidth val="75"/>
        <c:overlap val="-25"/>
        <c:axId val="399176000"/>
        <c:axId val="399176392"/>
      </c:barChart>
      <c:catAx>
        <c:axId val="399176000"/>
        <c:scaling>
          <c:orientation val="minMax"/>
        </c:scaling>
        <c:delete val="0"/>
        <c:axPos val="b"/>
        <c:numFmt formatCode="General" sourceLinked="0"/>
        <c:majorTickMark val="none"/>
        <c:minorTickMark val="none"/>
        <c:tickLblPos val="nextTo"/>
        <c:crossAx val="399176392"/>
        <c:crosses val="autoZero"/>
        <c:auto val="1"/>
        <c:lblAlgn val="ctr"/>
        <c:lblOffset val="100"/>
        <c:noMultiLvlLbl val="0"/>
      </c:catAx>
      <c:valAx>
        <c:axId val="399176392"/>
        <c:scaling>
          <c:orientation val="minMax"/>
          <c:max val="1"/>
        </c:scaling>
        <c:delete val="0"/>
        <c:axPos val="l"/>
        <c:majorGridlines/>
        <c:numFmt formatCode="0%" sourceLinked="1"/>
        <c:majorTickMark val="none"/>
        <c:minorTickMark val="none"/>
        <c:tickLblPos val="nextTo"/>
        <c:crossAx val="39917600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Fair or Poor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Less than HS</c:v>
                </c:pt>
                <c:pt idx="1">
                  <c:v>HS Graduate</c:v>
                </c:pt>
                <c:pt idx="2">
                  <c:v>Some Post-HS</c:v>
                </c:pt>
                <c:pt idx="3">
                  <c:v>College Graduate</c:v>
                </c:pt>
              </c:strCache>
            </c:strRef>
          </c:cat>
          <c:val>
            <c:numRef>
              <c:f>Sheet1!$B$2:$B$5</c:f>
              <c:numCache>
                <c:formatCode>0%</c:formatCode>
                <c:ptCount val="4"/>
                <c:pt idx="0">
                  <c:v>0.48</c:v>
                </c:pt>
                <c:pt idx="1">
                  <c:v>0.28999999999999998</c:v>
                </c:pt>
                <c:pt idx="2">
                  <c:v>0.17</c:v>
                </c:pt>
                <c:pt idx="3">
                  <c:v>0.12</c:v>
                </c:pt>
              </c:numCache>
            </c:numRef>
          </c:val>
        </c:ser>
        <c:ser>
          <c:idx val="1"/>
          <c:order val="1"/>
          <c:tx>
            <c:strRef>
              <c:f>Sheet1!$C$1</c:f>
              <c:strCache>
                <c:ptCount val="1"/>
                <c:pt idx="0">
                  <c:v>Good or Better Health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Less than HS</c:v>
                </c:pt>
                <c:pt idx="1">
                  <c:v>HS Graduate</c:v>
                </c:pt>
                <c:pt idx="2">
                  <c:v>Some Post-HS</c:v>
                </c:pt>
                <c:pt idx="3">
                  <c:v>College Graduate</c:v>
                </c:pt>
              </c:strCache>
            </c:strRef>
          </c:cat>
          <c:val>
            <c:numRef>
              <c:f>Sheet1!$C$2:$C$5</c:f>
              <c:numCache>
                <c:formatCode>0%</c:formatCode>
                <c:ptCount val="4"/>
                <c:pt idx="0">
                  <c:v>0.52</c:v>
                </c:pt>
                <c:pt idx="1">
                  <c:v>0.71</c:v>
                </c:pt>
                <c:pt idx="2">
                  <c:v>0.82</c:v>
                </c:pt>
                <c:pt idx="3">
                  <c:v>0.88</c:v>
                </c:pt>
              </c:numCache>
            </c:numRef>
          </c:val>
        </c:ser>
        <c:dLbls>
          <c:showLegendKey val="0"/>
          <c:showVal val="0"/>
          <c:showCatName val="0"/>
          <c:showSerName val="0"/>
          <c:showPercent val="0"/>
          <c:showBubbleSize val="0"/>
        </c:dLbls>
        <c:gapWidth val="75"/>
        <c:overlap val="-25"/>
        <c:axId val="399177176"/>
        <c:axId val="399537200"/>
      </c:barChart>
      <c:catAx>
        <c:axId val="399177176"/>
        <c:scaling>
          <c:orientation val="minMax"/>
        </c:scaling>
        <c:delete val="0"/>
        <c:axPos val="b"/>
        <c:numFmt formatCode="General" sourceLinked="0"/>
        <c:majorTickMark val="none"/>
        <c:minorTickMark val="none"/>
        <c:tickLblPos val="nextTo"/>
        <c:crossAx val="399537200"/>
        <c:crosses val="autoZero"/>
        <c:auto val="1"/>
        <c:lblAlgn val="ctr"/>
        <c:lblOffset val="100"/>
        <c:noMultiLvlLbl val="0"/>
      </c:catAx>
      <c:valAx>
        <c:axId val="399537200"/>
        <c:scaling>
          <c:orientation val="minMax"/>
        </c:scaling>
        <c:delete val="0"/>
        <c:axPos val="l"/>
        <c:majorGridlines/>
        <c:numFmt formatCode="0%" sourceLinked="1"/>
        <c:majorTickMark val="none"/>
        <c:minorTickMark val="none"/>
        <c:tickLblPos val="nextTo"/>
        <c:crossAx val="399177176"/>
        <c:crosses val="autoZero"/>
        <c:crossBetween val="between"/>
        <c:majorUnit val="0.2"/>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barChart>
        <c:barDir val="col"/>
        <c:grouping val="clustered"/>
        <c:varyColors val="0"/>
        <c:ser>
          <c:idx val="0"/>
          <c:order val="0"/>
          <c:tx>
            <c:strRef>
              <c:f>Sheet1!$B$1</c:f>
              <c:strCache>
                <c:ptCount val="1"/>
                <c:pt idx="0">
                  <c:v>Current Alcohol Use</c:v>
                </c:pt>
              </c:strCache>
            </c:strRef>
          </c:tx>
          <c:invertIfNegative val="0"/>
          <c:dPt>
            <c:idx val="0"/>
            <c:invertIfNegative val="0"/>
            <c:bubble3D val="0"/>
            <c:spPr>
              <a:solidFill>
                <a:schemeClr val="accent1"/>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LGB</c:v>
                </c:pt>
                <c:pt idx="2">
                  <c:v>Military</c:v>
                </c:pt>
                <c:pt idx="3">
                  <c:v>Incarcerated</c:v>
                </c:pt>
                <c:pt idx="4">
                  <c:v>Disability</c:v>
                </c:pt>
                <c:pt idx="5">
                  <c:v>TDV</c:v>
                </c:pt>
              </c:strCache>
            </c:strRef>
          </c:cat>
          <c:val>
            <c:numRef>
              <c:f>Sheet1!$B$2:$B$7</c:f>
              <c:numCache>
                <c:formatCode>0%</c:formatCode>
                <c:ptCount val="6"/>
                <c:pt idx="0">
                  <c:v>0.31</c:v>
                </c:pt>
                <c:pt idx="1">
                  <c:v>0.41</c:v>
                </c:pt>
                <c:pt idx="2">
                  <c:v>0.31</c:v>
                </c:pt>
                <c:pt idx="3">
                  <c:v>0.41</c:v>
                </c:pt>
                <c:pt idx="4">
                  <c:v>0.41</c:v>
                </c:pt>
                <c:pt idx="5">
                  <c:v>0.31</c:v>
                </c:pt>
              </c:numCache>
            </c:numRef>
          </c:val>
        </c:ser>
        <c:dLbls>
          <c:showLegendKey val="0"/>
          <c:showVal val="0"/>
          <c:showCatName val="0"/>
          <c:showSerName val="0"/>
          <c:showPercent val="0"/>
          <c:showBubbleSize val="0"/>
        </c:dLbls>
        <c:gapWidth val="75"/>
        <c:overlap val="-25"/>
        <c:axId val="398517000"/>
        <c:axId val="398517392"/>
      </c:barChart>
      <c:catAx>
        <c:axId val="398517000"/>
        <c:scaling>
          <c:orientation val="minMax"/>
        </c:scaling>
        <c:delete val="0"/>
        <c:axPos val="b"/>
        <c:numFmt formatCode="General" sourceLinked="0"/>
        <c:majorTickMark val="none"/>
        <c:minorTickMark val="none"/>
        <c:tickLblPos val="nextTo"/>
        <c:crossAx val="398517392"/>
        <c:crosses val="autoZero"/>
        <c:auto val="1"/>
        <c:lblAlgn val="ctr"/>
        <c:lblOffset val="100"/>
        <c:noMultiLvlLbl val="0"/>
      </c:catAx>
      <c:valAx>
        <c:axId val="398517392"/>
        <c:scaling>
          <c:orientation val="minMax"/>
          <c:max val="0.5"/>
        </c:scaling>
        <c:delete val="0"/>
        <c:axPos val="l"/>
        <c:majorGridlines/>
        <c:numFmt formatCode="0%" sourceLinked="1"/>
        <c:majorTickMark val="none"/>
        <c:minorTickMark val="none"/>
        <c:tickLblPos val="nextTo"/>
        <c:crossAx val="398517000"/>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1"/>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LGB</c:v>
                </c:pt>
                <c:pt idx="2">
                  <c:v>Military</c:v>
                </c:pt>
                <c:pt idx="3">
                  <c:v>Incarcerated</c:v>
                </c:pt>
                <c:pt idx="4">
                  <c:v>Disability </c:v>
                </c:pt>
                <c:pt idx="5">
                  <c:v>TDV</c:v>
                </c:pt>
              </c:strCache>
            </c:strRef>
          </c:cat>
          <c:val>
            <c:numRef>
              <c:f>Sheet1!$B$2:$B$7</c:f>
              <c:numCache>
                <c:formatCode>0%</c:formatCode>
                <c:ptCount val="6"/>
                <c:pt idx="0">
                  <c:v>0.22</c:v>
                </c:pt>
                <c:pt idx="1">
                  <c:v>0.34</c:v>
                </c:pt>
                <c:pt idx="2">
                  <c:v>0.27</c:v>
                </c:pt>
                <c:pt idx="3">
                  <c:v>0.34</c:v>
                </c:pt>
                <c:pt idx="4">
                  <c:v>0.33</c:v>
                </c:pt>
                <c:pt idx="5">
                  <c:v>0.22</c:v>
                </c:pt>
              </c:numCache>
            </c:numRef>
          </c:val>
        </c:ser>
        <c:dLbls>
          <c:showLegendKey val="0"/>
          <c:showVal val="0"/>
          <c:showCatName val="0"/>
          <c:showSerName val="0"/>
          <c:showPercent val="0"/>
          <c:showBubbleSize val="0"/>
        </c:dLbls>
        <c:gapWidth val="150"/>
        <c:axId val="398518176"/>
        <c:axId val="398518568"/>
      </c:barChart>
      <c:catAx>
        <c:axId val="398518176"/>
        <c:scaling>
          <c:orientation val="minMax"/>
        </c:scaling>
        <c:delete val="0"/>
        <c:axPos val="b"/>
        <c:numFmt formatCode="General" sourceLinked="0"/>
        <c:majorTickMark val="out"/>
        <c:minorTickMark val="none"/>
        <c:tickLblPos val="nextTo"/>
        <c:crossAx val="398518568"/>
        <c:crosses val="autoZero"/>
        <c:auto val="1"/>
        <c:lblAlgn val="ctr"/>
        <c:lblOffset val="100"/>
        <c:noMultiLvlLbl val="0"/>
      </c:catAx>
      <c:valAx>
        <c:axId val="398518568"/>
        <c:scaling>
          <c:orientation val="minMax"/>
          <c:max val="0.5"/>
        </c:scaling>
        <c:delete val="0"/>
        <c:axPos val="l"/>
        <c:majorGridlines/>
        <c:numFmt formatCode="0%" sourceLinked="0"/>
        <c:majorTickMark val="out"/>
        <c:minorTickMark val="none"/>
        <c:tickLblPos val="nextTo"/>
        <c:crossAx val="398518176"/>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1"/>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LGB</c:v>
                </c:pt>
                <c:pt idx="2">
                  <c:v>Military</c:v>
                </c:pt>
                <c:pt idx="3">
                  <c:v>Incarcerated</c:v>
                </c:pt>
                <c:pt idx="4">
                  <c:v>Disability </c:v>
                </c:pt>
                <c:pt idx="5">
                  <c:v>TDV</c:v>
                </c:pt>
              </c:strCache>
            </c:strRef>
          </c:cat>
          <c:val>
            <c:numRef>
              <c:f>Sheet1!$B$2:$B$7</c:f>
              <c:numCache>
                <c:formatCode>0%</c:formatCode>
                <c:ptCount val="6"/>
                <c:pt idx="0">
                  <c:v>7.0000000000000007E-2</c:v>
                </c:pt>
                <c:pt idx="1">
                  <c:v>0.15</c:v>
                </c:pt>
                <c:pt idx="2">
                  <c:v>0.11</c:v>
                </c:pt>
                <c:pt idx="3">
                  <c:v>0.1</c:v>
                </c:pt>
                <c:pt idx="4">
                  <c:v>0.13</c:v>
                </c:pt>
                <c:pt idx="5">
                  <c:v>0.08</c:v>
                </c:pt>
              </c:numCache>
            </c:numRef>
          </c:val>
        </c:ser>
        <c:dLbls>
          <c:showLegendKey val="0"/>
          <c:showVal val="0"/>
          <c:showCatName val="0"/>
          <c:showSerName val="0"/>
          <c:showPercent val="0"/>
          <c:showBubbleSize val="0"/>
        </c:dLbls>
        <c:gapWidth val="150"/>
        <c:axId val="398519744"/>
        <c:axId val="398520136"/>
      </c:barChart>
      <c:catAx>
        <c:axId val="398519744"/>
        <c:scaling>
          <c:orientation val="minMax"/>
        </c:scaling>
        <c:delete val="0"/>
        <c:axPos val="b"/>
        <c:numFmt formatCode="General" sourceLinked="0"/>
        <c:majorTickMark val="out"/>
        <c:minorTickMark val="none"/>
        <c:tickLblPos val="nextTo"/>
        <c:crossAx val="398520136"/>
        <c:crosses val="autoZero"/>
        <c:auto val="1"/>
        <c:lblAlgn val="ctr"/>
        <c:lblOffset val="100"/>
        <c:noMultiLvlLbl val="0"/>
      </c:catAx>
      <c:valAx>
        <c:axId val="398520136"/>
        <c:scaling>
          <c:orientation val="minMax"/>
          <c:max val="0.25"/>
        </c:scaling>
        <c:delete val="0"/>
        <c:axPos val="l"/>
        <c:majorGridlines/>
        <c:numFmt formatCode="0%" sourceLinked="1"/>
        <c:majorTickMark val="out"/>
        <c:minorTickMark val="none"/>
        <c:tickLblPos val="nextTo"/>
        <c:crossAx val="3985197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1"/>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LGB</c:v>
                </c:pt>
                <c:pt idx="2">
                  <c:v>Military</c:v>
                </c:pt>
                <c:pt idx="3">
                  <c:v>Incarcerated</c:v>
                </c:pt>
                <c:pt idx="4">
                  <c:v>Disability </c:v>
                </c:pt>
                <c:pt idx="5">
                  <c:v>TDV</c:v>
                </c:pt>
              </c:strCache>
            </c:strRef>
          </c:cat>
          <c:val>
            <c:numRef>
              <c:f>Sheet1!$B$2:$B$7</c:f>
              <c:numCache>
                <c:formatCode>0%</c:formatCode>
                <c:ptCount val="6"/>
                <c:pt idx="0">
                  <c:v>0.05</c:v>
                </c:pt>
                <c:pt idx="1">
                  <c:v>0.09</c:v>
                </c:pt>
                <c:pt idx="2">
                  <c:v>0.01</c:v>
                </c:pt>
                <c:pt idx="3">
                  <c:v>0.09</c:v>
                </c:pt>
                <c:pt idx="4">
                  <c:v>0.15</c:v>
                </c:pt>
                <c:pt idx="5">
                  <c:v>0.08</c:v>
                </c:pt>
              </c:numCache>
            </c:numRef>
          </c:val>
        </c:ser>
        <c:dLbls>
          <c:showLegendKey val="0"/>
          <c:showVal val="0"/>
          <c:showCatName val="0"/>
          <c:showSerName val="0"/>
          <c:showPercent val="0"/>
          <c:showBubbleSize val="0"/>
        </c:dLbls>
        <c:gapWidth val="150"/>
        <c:axId val="398520920"/>
        <c:axId val="398521312"/>
      </c:barChart>
      <c:catAx>
        <c:axId val="398520920"/>
        <c:scaling>
          <c:orientation val="minMax"/>
        </c:scaling>
        <c:delete val="0"/>
        <c:axPos val="b"/>
        <c:numFmt formatCode="General" sourceLinked="0"/>
        <c:majorTickMark val="out"/>
        <c:minorTickMark val="none"/>
        <c:tickLblPos val="nextTo"/>
        <c:crossAx val="398521312"/>
        <c:crosses val="autoZero"/>
        <c:auto val="1"/>
        <c:lblAlgn val="ctr"/>
        <c:lblOffset val="100"/>
        <c:noMultiLvlLbl val="0"/>
      </c:catAx>
      <c:valAx>
        <c:axId val="398521312"/>
        <c:scaling>
          <c:orientation val="minMax"/>
          <c:max val="0.25"/>
        </c:scaling>
        <c:delete val="0"/>
        <c:axPos val="l"/>
        <c:majorGridlines/>
        <c:numFmt formatCode="0%" sourceLinked="0"/>
        <c:majorTickMark val="out"/>
        <c:minorTickMark val="none"/>
        <c:tickLblPos val="nextTo"/>
        <c:crossAx val="3985209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1"/>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LGB</c:v>
                </c:pt>
                <c:pt idx="2">
                  <c:v>Military</c:v>
                </c:pt>
                <c:pt idx="3">
                  <c:v>Incarcerated</c:v>
                </c:pt>
                <c:pt idx="4">
                  <c:v>Disability</c:v>
                </c:pt>
                <c:pt idx="5">
                  <c:v>TDV</c:v>
                </c:pt>
              </c:strCache>
            </c:strRef>
          </c:cat>
          <c:val>
            <c:numRef>
              <c:f>Sheet1!$B$2:$B$7</c:f>
              <c:numCache>
                <c:formatCode>0%</c:formatCode>
                <c:ptCount val="6"/>
                <c:pt idx="0">
                  <c:v>0.15</c:v>
                </c:pt>
                <c:pt idx="1">
                  <c:v>0.41</c:v>
                </c:pt>
                <c:pt idx="2">
                  <c:v>0.18</c:v>
                </c:pt>
                <c:pt idx="3">
                  <c:v>0.22</c:v>
                </c:pt>
                <c:pt idx="4">
                  <c:v>0.31</c:v>
                </c:pt>
                <c:pt idx="5">
                  <c:v>0.19</c:v>
                </c:pt>
              </c:numCache>
            </c:numRef>
          </c:val>
        </c:ser>
        <c:dLbls>
          <c:showLegendKey val="0"/>
          <c:showVal val="0"/>
          <c:showCatName val="0"/>
          <c:showSerName val="0"/>
          <c:showPercent val="0"/>
          <c:showBubbleSize val="0"/>
        </c:dLbls>
        <c:gapWidth val="150"/>
        <c:axId val="398522096"/>
        <c:axId val="398522488"/>
      </c:barChart>
      <c:catAx>
        <c:axId val="398522096"/>
        <c:scaling>
          <c:orientation val="minMax"/>
        </c:scaling>
        <c:delete val="0"/>
        <c:axPos val="b"/>
        <c:numFmt formatCode="General" sourceLinked="0"/>
        <c:majorTickMark val="out"/>
        <c:minorTickMark val="none"/>
        <c:tickLblPos val="nextTo"/>
        <c:crossAx val="398522488"/>
        <c:crosses val="autoZero"/>
        <c:auto val="1"/>
        <c:lblAlgn val="ctr"/>
        <c:lblOffset val="100"/>
        <c:noMultiLvlLbl val="0"/>
      </c:catAx>
      <c:valAx>
        <c:axId val="398522488"/>
        <c:scaling>
          <c:orientation val="minMax"/>
          <c:max val="0.5"/>
        </c:scaling>
        <c:delete val="0"/>
        <c:axPos val="l"/>
        <c:majorGridlines/>
        <c:numFmt formatCode="0%" sourceLinked="1"/>
        <c:majorTickMark val="out"/>
        <c:minorTickMark val="none"/>
        <c:tickLblPos val="nextTo"/>
        <c:crossAx val="398522096"/>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1"/>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LGB</c:v>
                </c:pt>
                <c:pt idx="2">
                  <c:v>Military </c:v>
                </c:pt>
                <c:pt idx="3">
                  <c:v>Incarcerated</c:v>
                </c:pt>
                <c:pt idx="4">
                  <c:v>Disability</c:v>
                </c:pt>
                <c:pt idx="5">
                  <c:v>TDV</c:v>
                </c:pt>
              </c:strCache>
            </c:strRef>
          </c:cat>
          <c:val>
            <c:numRef>
              <c:f>Sheet1!$B$2:$B$7</c:f>
              <c:numCache>
                <c:formatCode>0%</c:formatCode>
                <c:ptCount val="6"/>
                <c:pt idx="0">
                  <c:v>0.25</c:v>
                </c:pt>
                <c:pt idx="1">
                  <c:v>0.56999999999999995</c:v>
                </c:pt>
                <c:pt idx="2">
                  <c:v>0.26</c:v>
                </c:pt>
                <c:pt idx="3">
                  <c:v>0.33</c:v>
                </c:pt>
                <c:pt idx="4">
                  <c:v>0.45</c:v>
                </c:pt>
                <c:pt idx="5">
                  <c:v>0.31</c:v>
                </c:pt>
              </c:numCache>
            </c:numRef>
          </c:val>
        </c:ser>
        <c:dLbls>
          <c:showLegendKey val="0"/>
          <c:showVal val="0"/>
          <c:showCatName val="0"/>
          <c:showSerName val="0"/>
          <c:showPercent val="0"/>
          <c:showBubbleSize val="0"/>
        </c:dLbls>
        <c:gapWidth val="150"/>
        <c:axId val="398523664"/>
        <c:axId val="399169728"/>
      </c:barChart>
      <c:catAx>
        <c:axId val="398523664"/>
        <c:scaling>
          <c:orientation val="minMax"/>
        </c:scaling>
        <c:delete val="0"/>
        <c:axPos val="b"/>
        <c:numFmt formatCode="General" sourceLinked="0"/>
        <c:majorTickMark val="out"/>
        <c:minorTickMark val="none"/>
        <c:tickLblPos val="nextTo"/>
        <c:crossAx val="399169728"/>
        <c:crosses val="autoZero"/>
        <c:auto val="1"/>
        <c:lblAlgn val="ctr"/>
        <c:lblOffset val="100"/>
        <c:noMultiLvlLbl val="0"/>
      </c:catAx>
      <c:valAx>
        <c:axId val="399169728"/>
        <c:scaling>
          <c:orientation val="minMax"/>
          <c:max val="0.75000000000000011"/>
          <c:min val="0"/>
        </c:scaling>
        <c:delete val="0"/>
        <c:axPos val="l"/>
        <c:majorGridlines/>
        <c:numFmt formatCode="0%" sourceLinked="0"/>
        <c:majorTickMark val="out"/>
        <c:minorTickMark val="none"/>
        <c:tickLblPos val="nextTo"/>
        <c:crossAx val="398523664"/>
        <c:crosses val="autoZero"/>
        <c:crossBetween val="between"/>
        <c:majorUnit val="0.15000000000000002"/>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1"/>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LGB</c:v>
                </c:pt>
                <c:pt idx="2">
                  <c:v>Military</c:v>
                </c:pt>
                <c:pt idx="3">
                  <c:v>Incarcerated</c:v>
                </c:pt>
                <c:pt idx="4">
                  <c:v>Disability</c:v>
                </c:pt>
                <c:pt idx="5">
                  <c:v>TDV</c:v>
                </c:pt>
              </c:strCache>
            </c:strRef>
          </c:cat>
          <c:val>
            <c:numRef>
              <c:f>Sheet1!$B$2:$B$7</c:f>
              <c:numCache>
                <c:formatCode>0%</c:formatCode>
                <c:ptCount val="6"/>
                <c:pt idx="0">
                  <c:v>7.0000000000000007E-2</c:v>
                </c:pt>
                <c:pt idx="1">
                  <c:v>0.2</c:v>
                </c:pt>
                <c:pt idx="2">
                  <c:v>0.06</c:v>
                </c:pt>
                <c:pt idx="3">
                  <c:v>0.09</c:v>
                </c:pt>
                <c:pt idx="4">
                  <c:v>0.27</c:v>
                </c:pt>
                <c:pt idx="5">
                  <c:v>0.09</c:v>
                </c:pt>
              </c:numCache>
            </c:numRef>
          </c:val>
        </c:ser>
        <c:dLbls>
          <c:showLegendKey val="0"/>
          <c:showVal val="0"/>
          <c:showCatName val="0"/>
          <c:showSerName val="0"/>
          <c:showPercent val="0"/>
          <c:showBubbleSize val="0"/>
        </c:dLbls>
        <c:gapWidth val="150"/>
        <c:axId val="169245104"/>
        <c:axId val="399171296"/>
      </c:barChart>
      <c:catAx>
        <c:axId val="169245104"/>
        <c:scaling>
          <c:orientation val="minMax"/>
        </c:scaling>
        <c:delete val="0"/>
        <c:axPos val="b"/>
        <c:numFmt formatCode="General" sourceLinked="0"/>
        <c:majorTickMark val="out"/>
        <c:minorTickMark val="none"/>
        <c:tickLblPos val="nextTo"/>
        <c:crossAx val="399171296"/>
        <c:crosses val="autoZero"/>
        <c:auto val="1"/>
        <c:lblAlgn val="ctr"/>
        <c:lblOffset val="100"/>
        <c:noMultiLvlLbl val="0"/>
      </c:catAx>
      <c:valAx>
        <c:axId val="399171296"/>
        <c:scaling>
          <c:orientation val="minMax"/>
          <c:max val="0.5"/>
        </c:scaling>
        <c:delete val="0"/>
        <c:axPos val="l"/>
        <c:majorGridlines/>
        <c:numFmt formatCode="0%" sourceLinked="0"/>
        <c:majorTickMark val="out"/>
        <c:minorTickMark val="none"/>
        <c:tickLblPos val="nextTo"/>
        <c:crossAx val="169245104"/>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8th Graders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Probably will not finish H.S.</c:v>
                </c:pt>
                <c:pt idx="1">
                  <c:v>Complete H.S.</c:v>
                </c:pt>
                <c:pt idx="2">
                  <c:v>Some College</c:v>
                </c:pt>
                <c:pt idx="3">
                  <c:v>Complete College</c:v>
                </c:pt>
                <c:pt idx="4">
                  <c:v>Graduate or Professional School After College</c:v>
                </c:pt>
              </c:strCache>
            </c:strRef>
          </c:cat>
          <c:val>
            <c:numRef>
              <c:f>Sheet1!$B$2:$B$6</c:f>
              <c:numCache>
                <c:formatCode>0%</c:formatCode>
                <c:ptCount val="5"/>
                <c:pt idx="0">
                  <c:v>0.01</c:v>
                </c:pt>
                <c:pt idx="1">
                  <c:v>0.08</c:v>
                </c:pt>
                <c:pt idx="2">
                  <c:v>0.06</c:v>
                </c:pt>
                <c:pt idx="3">
                  <c:v>0.46</c:v>
                </c:pt>
                <c:pt idx="4">
                  <c:v>0.39</c:v>
                </c:pt>
              </c:numCache>
            </c:numRef>
          </c:val>
        </c:ser>
        <c:ser>
          <c:idx val="1"/>
          <c:order val="1"/>
          <c:tx>
            <c:strRef>
              <c:f>Sheet1!$C$1</c:f>
              <c:strCache>
                <c:ptCount val="1"/>
                <c:pt idx="0">
                  <c:v>11th Graders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Probably will not finish H.S.</c:v>
                </c:pt>
                <c:pt idx="1">
                  <c:v>Complete H.S.</c:v>
                </c:pt>
                <c:pt idx="2">
                  <c:v>Some College</c:v>
                </c:pt>
                <c:pt idx="3">
                  <c:v>Complete College</c:v>
                </c:pt>
                <c:pt idx="4">
                  <c:v>Graduate or Professional School After College</c:v>
                </c:pt>
              </c:strCache>
            </c:strRef>
          </c:cat>
          <c:val>
            <c:numRef>
              <c:f>Sheet1!$C$2:$C$6</c:f>
              <c:numCache>
                <c:formatCode>0%</c:formatCode>
                <c:ptCount val="5"/>
                <c:pt idx="0">
                  <c:v>0.01</c:v>
                </c:pt>
                <c:pt idx="1">
                  <c:v>0.1</c:v>
                </c:pt>
                <c:pt idx="2">
                  <c:v>0.06</c:v>
                </c:pt>
                <c:pt idx="3">
                  <c:v>0.5</c:v>
                </c:pt>
                <c:pt idx="4">
                  <c:v>0.33</c:v>
                </c:pt>
              </c:numCache>
            </c:numRef>
          </c:val>
        </c:ser>
        <c:dLbls>
          <c:showLegendKey val="0"/>
          <c:showVal val="0"/>
          <c:showCatName val="0"/>
          <c:showSerName val="0"/>
          <c:showPercent val="0"/>
          <c:showBubbleSize val="0"/>
        </c:dLbls>
        <c:gapWidth val="75"/>
        <c:overlap val="-25"/>
        <c:axId val="399172864"/>
        <c:axId val="399173256"/>
      </c:barChart>
      <c:catAx>
        <c:axId val="399172864"/>
        <c:scaling>
          <c:orientation val="minMax"/>
        </c:scaling>
        <c:delete val="0"/>
        <c:axPos val="b"/>
        <c:numFmt formatCode="General" sourceLinked="0"/>
        <c:majorTickMark val="none"/>
        <c:minorTickMark val="none"/>
        <c:tickLblPos val="nextTo"/>
        <c:crossAx val="399173256"/>
        <c:crosses val="autoZero"/>
        <c:auto val="1"/>
        <c:lblAlgn val="ctr"/>
        <c:lblOffset val="100"/>
        <c:noMultiLvlLbl val="0"/>
      </c:catAx>
      <c:valAx>
        <c:axId val="399173256"/>
        <c:scaling>
          <c:orientation val="minMax"/>
          <c:max val="0.75000000000000011"/>
          <c:min val="0"/>
        </c:scaling>
        <c:delete val="0"/>
        <c:axPos val="l"/>
        <c:majorGridlines/>
        <c:numFmt formatCode="0%" sourceLinked="0"/>
        <c:majorTickMark val="none"/>
        <c:minorTickMark val="none"/>
        <c:tickLblPos val="nextTo"/>
        <c:spPr>
          <a:ln w="9525">
            <a:noFill/>
          </a:ln>
        </c:spPr>
        <c:crossAx val="399172864"/>
        <c:crosses val="autoZero"/>
        <c:crossBetween val="between"/>
        <c:majorUnit val="0.15000000000000002"/>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65BDBAA-DF87-4648-8E24-501962FBB6C5}" type="datetimeFigureOut">
              <a:rPr lang="en-US" smtClean="0"/>
              <a:t>12/21/2016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FA20901-DA57-42E2-B8A9-8F60A63E31E9}" type="slidenum">
              <a:rPr lang="en-US" smtClean="0"/>
              <a:t>‹#›</a:t>
            </a:fld>
            <a:endParaRPr lang="en-US"/>
          </a:p>
        </p:txBody>
      </p:sp>
    </p:spTree>
    <p:extLst>
      <p:ext uri="{BB962C8B-B14F-4D97-AF65-F5344CB8AC3E}">
        <p14:creationId xmlns:p14="http://schemas.microsoft.com/office/powerpoint/2010/main" val="207757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209EF6B-0D25-9049-AF06-2D55EB104C14}" type="datetimeFigureOut">
              <a:rPr lang="en-US" smtClean="0"/>
              <a:t>12/21/2016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FD8AF1E-2FB1-B842-8F78-F0A68C22CD6C}" type="slidenum">
              <a:rPr lang="en-US" smtClean="0"/>
              <a:t>‹#›</a:t>
            </a:fld>
            <a:endParaRPr lang="en-US"/>
          </a:p>
        </p:txBody>
      </p:sp>
    </p:spTree>
    <p:extLst>
      <p:ext uri="{BB962C8B-B14F-4D97-AF65-F5344CB8AC3E}">
        <p14:creationId xmlns:p14="http://schemas.microsoft.com/office/powerpoint/2010/main" val="25057077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1</a:t>
            </a:fld>
            <a:endParaRPr lang="en-US"/>
          </a:p>
        </p:txBody>
      </p:sp>
    </p:spTree>
    <p:extLst>
      <p:ext uri="{BB962C8B-B14F-4D97-AF65-F5344CB8AC3E}">
        <p14:creationId xmlns:p14="http://schemas.microsoft.com/office/powerpoint/2010/main" val="560866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10</a:t>
            </a:fld>
            <a:endParaRPr lang="en-US"/>
          </a:p>
        </p:txBody>
      </p:sp>
    </p:spTree>
    <p:extLst>
      <p:ext uri="{BB962C8B-B14F-4D97-AF65-F5344CB8AC3E}">
        <p14:creationId xmlns:p14="http://schemas.microsoft.com/office/powerpoint/2010/main" val="259615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11</a:t>
            </a:fld>
            <a:endParaRPr lang="en-US"/>
          </a:p>
        </p:txBody>
      </p:sp>
    </p:spTree>
    <p:extLst>
      <p:ext uri="{BB962C8B-B14F-4D97-AF65-F5344CB8AC3E}">
        <p14:creationId xmlns:p14="http://schemas.microsoft.com/office/powerpoint/2010/main" val="2110230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12</a:t>
            </a:fld>
            <a:endParaRPr lang="en-US"/>
          </a:p>
        </p:txBody>
      </p:sp>
    </p:spTree>
    <p:extLst>
      <p:ext uri="{BB962C8B-B14F-4D97-AF65-F5344CB8AC3E}">
        <p14:creationId xmlns:p14="http://schemas.microsoft.com/office/powerpoint/2010/main" val="3068533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D8AF1E-2FB1-B842-8F78-F0A68C22CD6C}" type="slidenum">
              <a:rPr lang="en-US" smtClean="0"/>
              <a:t>13</a:t>
            </a:fld>
            <a:endParaRPr lang="en-US"/>
          </a:p>
        </p:txBody>
      </p:sp>
    </p:spTree>
    <p:extLst>
      <p:ext uri="{BB962C8B-B14F-4D97-AF65-F5344CB8AC3E}">
        <p14:creationId xmlns:p14="http://schemas.microsoft.com/office/powerpoint/2010/main" val="731369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D8AF1E-2FB1-B842-8F78-F0A68C22CD6C}" type="slidenum">
              <a:rPr lang="en-US" smtClean="0"/>
              <a:t>14</a:t>
            </a:fld>
            <a:endParaRPr lang="en-US"/>
          </a:p>
        </p:txBody>
      </p:sp>
    </p:spTree>
    <p:extLst>
      <p:ext uri="{BB962C8B-B14F-4D97-AF65-F5344CB8AC3E}">
        <p14:creationId xmlns:p14="http://schemas.microsoft.com/office/powerpoint/2010/main" val="3996139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15</a:t>
            </a:fld>
            <a:endParaRPr lang="en-US"/>
          </a:p>
        </p:txBody>
      </p:sp>
    </p:spTree>
    <p:extLst>
      <p:ext uri="{BB962C8B-B14F-4D97-AF65-F5344CB8AC3E}">
        <p14:creationId xmlns:p14="http://schemas.microsoft.com/office/powerpoint/2010/main" val="1492483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FD8AF1E-2FB1-B842-8F78-F0A68C22CD6C}" type="slidenum">
              <a:rPr lang="en-US" smtClean="0"/>
              <a:t>16</a:t>
            </a:fld>
            <a:endParaRPr lang="en-US"/>
          </a:p>
        </p:txBody>
      </p:sp>
    </p:spTree>
    <p:extLst>
      <p:ext uri="{BB962C8B-B14F-4D97-AF65-F5344CB8AC3E}">
        <p14:creationId xmlns:p14="http://schemas.microsoft.com/office/powerpoint/2010/main" val="1361162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FD8AF1E-2FB1-B842-8F78-F0A68C22CD6C}" type="slidenum">
              <a:rPr lang="en-US" smtClean="0"/>
              <a:t>17</a:t>
            </a:fld>
            <a:endParaRPr lang="en-US"/>
          </a:p>
        </p:txBody>
      </p:sp>
    </p:spTree>
    <p:extLst>
      <p:ext uri="{BB962C8B-B14F-4D97-AF65-F5344CB8AC3E}">
        <p14:creationId xmlns:p14="http://schemas.microsoft.com/office/powerpoint/2010/main" val="4221741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18</a:t>
            </a:fld>
            <a:endParaRPr lang="en-US"/>
          </a:p>
        </p:txBody>
      </p:sp>
    </p:spTree>
    <p:extLst>
      <p:ext uri="{BB962C8B-B14F-4D97-AF65-F5344CB8AC3E}">
        <p14:creationId xmlns:p14="http://schemas.microsoft.com/office/powerpoint/2010/main" val="3954030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19</a:t>
            </a:fld>
            <a:endParaRPr lang="en-US"/>
          </a:p>
        </p:txBody>
      </p:sp>
    </p:spTree>
    <p:extLst>
      <p:ext uri="{BB962C8B-B14F-4D97-AF65-F5344CB8AC3E}">
        <p14:creationId xmlns:p14="http://schemas.microsoft.com/office/powerpoint/2010/main" val="402403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2</a:t>
            </a:fld>
            <a:endParaRPr lang="en-US"/>
          </a:p>
        </p:txBody>
      </p:sp>
    </p:spTree>
    <p:extLst>
      <p:ext uri="{BB962C8B-B14F-4D97-AF65-F5344CB8AC3E}">
        <p14:creationId xmlns:p14="http://schemas.microsoft.com/office/powerpoint/2010/main" val="2889200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D8AF1E-2FB1-B842-8F78-F0A68C22CD6C}" type="slidenum">
              <a:rPr lang="en-US" smtClean="0"/>
              <a:t>20</a:t>
            </a:fld>
            <a:endParaRPr lang="en-US"/>
          </a:p>
        </p:txBody>
      </p:sp>
    </p:spTree>
    <p:extLst>
      <p:ext uri="{BB962C8B-B14F-4D97-AF65-F5344CB8AC3E}">
        <p14:creationId xmlns:p14="http://schemas.microsoft.com/office/powerpoint/2010/main" val="4150087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21</a:t>
            </a:fld>
            <a:endParaRPr lang="en-US"/>
          </a:p>
        </p:txBody>
      </p:sp>
    </p:spTree>
    <p:extLst>
      <p:ext uri="{BB962C8B-B14F-4D97-AF65-F5344CB8AC3E}">
        <p14:creationId xmlns:p14="http://schemas.microsoft.com/office/powerpoint/2010/main" val="680927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22</a:t>
            </a:fld>
            <a:endParaRPr lang="en-US"/>
          </a:p>
        </p:txBody>
      </p:sp>
    </p:spTree>
    <p:extLst>
      <p:ext uri="{BB962C8B-B14F-4D97-AF65-F5344CB8AC3E}">
        <p14:creationId xmlns:p14="http://schemas.microsoft.com/office/powerpoint/2010/main" val="2095675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23</a:t>
            </a:fld>
            <a:endParaRPr lang="en-US"/>
          </a:p>
        </p:txBody>
      </p:sp>
    </p:spTree>
    <p:extLst>
      <p:ext uri="{BB962C8B-B14F-4D97-AF65-F5344CB8AC3E}">
        <p14:creationId xmlns:p14="http://schemas.microsoft.com/office/powerpoint/2010/main" val="1627910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24</a:t>
            </a:fld>
            <a:endParaRPr lang="en-US"/>
          </a:p>
        </p:txBody>
      </p:sp>
    </p:spTree>
    <p:extLst>
      <p:ext uri="{BB962C8B-B14F-4D97-AF65-F5344CB8AC3E}">
        <p14:creationId xmlns:p14="http://schemas.microsoft.com/office/powerpoint/2010/main" val="232673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3</a:t>
            </a:fld>
            <a:endParaRPr lang="en-US"/>
          </a:p>
        </p:txBody>
      </p:sp>
    </p:spTree>
    <p:extLst>
      <p:ext uri="{BB962C8B-B14F-4D97-AF65-F5344CB8AC3E}">
        <p14:creationId xmlns:p14="http://schemas.microsoft.com/office/powerpoint/2010/main" val="2722695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4</a:t>
            </a:fld>
            <a:endParaRPr lang="en-US"/>
          </a:p>
        </p:txBody>
      </p:sp>
    </p:spTree>
    <p:extLst>
      <p:ext uri="{BB962C8B-B14F-4D97-AF65-F5344CB8AC3E}">
        <p14:creationId xmlns:p14="http://schemas.microsoft.com/office/powerpoint/2010/main" val="613238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5</a:t>
            </a:fld>
            <a:endParaRPr lang="en-US"/>
          </a:p>
        </p:txBody>
      </p:sp>
    </p:spTree>
    <p:extLst>
      <p:ext uri="{BB962C8B-B14F-4D97-AF65-F5344CB8AC3E}">
        <p14:creationId xmlns:p14="http://schemas.microsoft.com/office/powerpoint/2010/main" val="1670165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6</a:t>
            </a:fld>
            <a:endParaRPr lang="en-US"/>
          </a:p>
        </p:txBody>
      </p:sp>
    </p:spTree>
    <p:extLst>
      <p:ext uri="{BB962C8B-B14F-4D97-AF65-F5344CB8AC3E}">
        <p14:creationId xmlns:p14="http://schemas.microsoft.com/office/powerpoint/2010/main" val="12647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D8AF1E-2FB1-B842-8F78-F0A68C22CD6C}" type="slidenum">
              <a:rPr lang="en-US" smtClean="0"/>
              <a:t>7</a:t>
            </a:fld>
            <a:endParaRPr lang="en-US"/>
          </a:p>
        </p:txBody>
      </p:sp>
    </p:spTree>
    <p:extLst>
      <p:ext uri="{BB962C8B-B14F-4D97-AF65-F5344CB8AC3E}">
        <p14:creationId xmlns:p14="http://schemas.microsoft.com/office/powerpoint/2010/main" val="268593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AF1E-2FB1-B842-8F78-F0A68C22CD6C}" type="slidenum">
              <a:rPr lang="en-US" smtClean="0"/>
              <a:t>8</a:t>
            </a:fld>
            <a:endParaRPr lang="en-US"/>
          </a:p>
        </p:txBody>
      </p:sp>
    </p:spTree>
    <p:extLst>
      <p:ext uri="{BB962C8B-B14F-4D97-AF65-F5344CB8AC3E}">
        <p14:creationId xmlns:p14="http://schemas.microsoft.com/office/powerpoint/2010/main" val="1502187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D8AF1E-2FB1-B842-8F78-F0A68C22CD6C}" type="slidenum">
              <a:rPr lang="en-US" smtClean="0"/>
              <a:t>9</a:t>
            </a:fld>
            <a:endParaRPr lang="en-US"/>
          </a:p>
        </p:txBody>
      </p:sp>
    </p:spTree>
    <p:extLst>
      <p:ext uri="{BB962C8B-B14F-4D97-AF65-F5344CB8AC3E}">
        <p14:creationId xmlns:p14="http://schemas.microsoft.com/office/powerpoint/2010/main" val="10622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CDDE7B-9BBA-D94C-88BD-156B3D80B892}"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2DD69-A697-3445-93B1-1AF1EC292F82}" type="slidenum">
              <a:rPr lang="en-US" smtClean="0"/>
              <a:t>‹#›</a:t>
            </a:fld>
            <a:endParaRPr lang="en-US"/>
          </a:p>
        </p:txBody>
      </p:sp>
    </p:spTree>
    <p:extLst>
      <p:ext uri="{BB962C8B-B14F-4D97-AF65-F5344CB8AC3E}">
        <p14:creationId xmlns:p14="http://schemas.microsoft.com/office/powerpoint/2010/main" val="208904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DDE7B-9BBA-D94C-88BD-156B3D80B892}"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2DD69-A697-3445-93B1-1AF1EC292F82}" type="slidenum">
              <a:rPr lang="en-US" smtClean="0"/>
              <a:t>‹#›</a:t>
            </a:fld>
            <a:endParaRPr lang="en-US"/>
          </a:p>
        </p:txBody>
      </p:sp>
    </p:spTree>
    <p:extLst>
      <p:ext uri="{BB962C8B-B14F-4D97-AF65-F5344CB8AC3E}">
        <p14:creationId xmlns:p14="http://schemas.microsoft.com/office/powerpoint/2010/main" val="213659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DDE7B-9BBA-D94C-88BD-156B3D80B892}"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2DD69-A697-3445-93B1-1AF1EC292F82}" type="slidenum">
              <a:rPr lang="en-US" smtClean="0"/>
              <a:t>‹#›</a:t>
            </a:fld>
            <a:endParaRPr lang="en-US"/>
          </a:p>
        </p:txBody>
      </p:sp>
    </p:spTree>
    <p:extLst>
      <p:ext uri="{BB962C8B-B14F-4D97-AF65-F5344CB8AC3E}">
        <p14:creationId xmlns:p14="http://schemas.microsoft.com/office/powerpoint/2010/main" val="143251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DDE7B-9BBA-D94C-88BD-156B3D80B892}"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2DD69-A697-3445-93B1-1AF1EC292F82}" type="slidenum">
              <a:rPr lang="en-US" smtClean="0"/>
              <a:t>‹#›</a:t>
            </a:fld>
            <a:endParaRPr lang="en-US"/>
          </a:p>
        </p:txBody>
      </p:sp>
    </p:spTree>
    <p:extLst>
      <p:ext uri="{BB962C8B-B14F-4D97-AF65-F5344CB8AC3E}">
        <p14:creationId xmlns:p14="http://schemas.microsoft.com/office/powerpoint/2010/main" val="95707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CDDE7B-9BBA-D94C-88BD-156B3D80B892}"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2DD69-A697-3445-93B1-1AF1EC292F82}" type="slidenum">
              <a:rPr lang="en-US" smtClean="0"/>
              <a:t>‹#›</a:t>
            </a:fld>
            <a:endParaRPr lang="en-US"/>
          </a:p>
        </p:txBody>
      </p:sp>
    </p:spTree>
    <p:extLst>
      <p:ext uri="{BB962C8B-B14F-4D97-AF65-F5344CB8AC3E}">
        <p14:creationId xmlns:p14="http://schemas.microsoft.com/office/powerpoint/2010/main" val="2795039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CDDE7B-9BBA-D94C-88BD-156B3D80B892}"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2DD69-A697-3445-93B1-1AF1EC292F82}" type="slidenum">
              <a:rPr lang="en-US" smtClean="0"/>
              <a:t>‹#›</a:t>
            </a:fld>
            <a:endParaRPr lang="en-US"/>
          </a:p>
        </p:txBody>
      </p:sp>
    </p:spTree>
    <p:extLst>
      <p:ext uri="{BB962C8B-B14F-4D97-AF65-F5344CB8AC3E}">
        <p14:creationId xmlns:p14="http://schemas.microsoft.com/office/powerpoint/2010/main" val="87973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CDDE7B-9BBA-D94C-88BD-156B3D80B892}" type="datetimeFigureOut">
              <a:rPr lang="en-US" smtClean="0"/>
              <a:t>12/21/2016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92DD69-A697-3445-93B1-1AF1EC292F82}" type="slidenum">
              <a:rPr lang="en-US" smtClean="0"/>
              <a:t>‹#›</a:t>
            </a:fld>
            <a:endParaRPr lang="en-US"/>
          </a:p>
        </p:txBody>
      </p:sp>
    </p:spTree>
    <p:extLst>
      <p:ext uri="{BB962C8B-B14F-4D97-AF65-F5344CB8AC3E}">
        <p14:creationId xmlns:p14="http://schemas.microsoft.com/office/powerpoint/2010/main" val="3245156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CDDE7B-9BBA-D94C-88BD-156B3D80B892}" type="datetimeFigureOut">
              <a:rPr lang="en-US" smtClean="0"/>
              <a:t>12/21/2016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92DD69-A697-3445-93B1-1AF1EC292F82}" type="slidenum">
              <a:rPr lang="en-US" smtClean="0"/>
              <a:t>‹#›</a:t>
            </a:fld>
            <a:endParaRPr lang="en-US"/>
          </a:p>
        </p:txBody>
      </p:sp>
    </p:spTree>
    <p:extLst>
      <p:ext uri="{BB962C8B-B14F-4D97-AF65-F5344CB8AC3E}">
        <p14:creationId xmlns:p14="http://schemas.microsoft.com/office/powerpoint/2010/main" val="344244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DDE7B-9BBA-D94C-88BD-156B3D80B892}" type="datetimeFigureOut">
              <a:rPr lang="en-US" smtClean="0"/>
              <a:t>12/21/2016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92DD69-A697-3445-93B1-1AF1EC292F82}" type="slidenum">
              <a:rPr lang="en-US" smtClean="0"/>
              <a:t>‹#›</a:t>
            </a:fld>
            <a:endParaRPr lang="en-US"/>
          </a:p>
        </p:txBody>
      </p:sp>
    </p:spTree>
    <p:extLst>
      <p:ext uri="{BB962C8B-B14F-4D97-AF65-F5344CB8AC3E}">
        <p14:creationId xmlns:p14="http://schemas.microsoft.com/office/powerpoint/2010/main" val="193559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DDE7B-9BBA-D94C-88BD-156B3D80B892}"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2DD69-A697-3445-93B1-1AF1EC292F82}" type="slidenum">
              <a:rPr lang="en-US" smtClean="0"/>
              <a:t>‹#›</a:t>
            </a:fld>
            <a:endParaRPr lang="en-US"/>
          </a:p>
        </p:txBody>
      </p:sp>
    </p:spTree>
    <p:extLst>
      <p:ext uri="{BB962C8B-B14F-4D97-AF65-F5344CB8AC3E}">
        <p14:creationId xmlns:p14="http://schemas.microsoft.com/office/powerpoint/2010/main" val="157466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DDE7B-9BBA-D94C-88BD-156B3D80B892}"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2DD69-A697-3445-93B1-1AF1EC292F82}" type="slidenum">
              <a:rPr lang="en-US" smtClean="0"/>
              <a:t>‹#›</a:t>
            </a:fld>
            <a:endParaRPr lang="en-US"/>
          </a:p>
        </p:txBody>
      </p:sp>
    </p:spTree>
    <p:extLst>
      <p:ext uri="{BB962C8B-B14F-4D97-AF65-F5344CB8AC3E}">
        <p14:creationId xmlns:p14="http://schemas.microsoft.com/office/powerpoint/2010/main" val="2847802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DDE7B-9BBA-D94C-88BD-156B3D80B892}" type="datetimeFigureOut">
              <a:rPr lang="en-US" smtClean="0"/>
              <a:t>12/21/2016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2DD69-A697-3445-93B1-1AF1EC292F82}" type="slidenum">
              <a:rPr lang="en-US" smtClean="0"/>
              <a:t>‹#›</a:t>
            </a:fld>
            <a:endParaRPr lang="en-US"/>
          </a:p>
        </p:txBody>
      </p:sp>
    </p:spTree>
    <p:extLst>
      <p:ext uri="{BB962C8B-B14F-4D97-AF65-F5344CB8AC3E}">
        <p14:creationId xmlns:p14="http://schemas.microsoft.com/office/powerpoint/2010/main" val="2150275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smnai@udel.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mailto:lrapp@udel.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a:solidFill>
                  <a:schemeClr val="accent1">
                    <a:lumMod val="75000"/>
                  </a:schemeClr>
                </a:solidFill>
              </a:rPr>
              <a:t>Youth at Disproportionate Risk for Substance Use: </a:t>
            </a:r>
            <a:r>
              <a:rPr lang="en-US" sz="3600" dirty="0" smtClean="0">
                <a:solidFill>
                  <a:schemeClr val="accent1">
                    <a:lumMod val="75000"/>
                  </a:schemeClr>
                </a:solidFill>
              </a:rPr>
              <a:t>A </a:t>
            </a:r>
            <a:r>
              <a:rPr lang="en-US" sz="3600" dirty="0">
                <a:solidFill>
                  <a:schemeClr val="accent1">
                    <a:lumMod val="75000"/>
                  </a:schemeClr>
                </a:solidFill>
              </a:rPr>
              <a:t>look </a:t>
            </a:r>
            <a:r>
              <a:rPr lang="en-US" sz="3600" dirty="0" smtClean="0">
                <a:solidFill>
                  <a:schemeClr val="accent1">
                    <a:lumMod val="75000"/>
                  </a:schemeClr>
                </a:solidFill>
              </a:rPr>
              <a:t>at Delaware Data</a:t>
            </a:r>
            <a:endParaRPr lang="en-US" sz="3600" dirty="0">
              <a:solidFill>
                <a:schemeClr val="accent1">
                  <a:lumMod val="75000"/>
                </a:schemeClr>
              </a:solidFill>
            </a:endParaRPr>
          </a:p>
        </p:txBody>
      </p:sp>
      <p:sp>
        <p:nvSpPr>
          <p:cNvPr id="3" name="Subtitle 2"/>
          <p:cNvSpPr>
            <a:spLocks noGrp="1"/>
          </p:cNvSpPr>
          <p:nvPr>
            <p:ph type="subTitle" idx="1"/>
          </p:nvPr>
        </p:nvSpPr>
        <p:spPr>
          <a:xfrm>
            <a:off x="1274064" y="3667740"/>
            <a:ext cx="6400800" cy="1283677"/>
          </a:xfrm>
        </p:spPr>
        <p:txBody>
          <a:bodyPr>
            <a:normAutofit/>
          </a:bodyPr>
          <a:lstStyle/>
          <a:p>
            <a:r>
              <a:rPr lang="en-US" dirty="0" smtClean="0"/>
              <a:t>Presented by </a:t>
            </a:r>
          </a:p>
          <a:p>
            <a:r>
              <a:rPr lang="en-US" dirty="0" smtClean="0"/>
              <a:t>The SEOW</a:t>
            </a:r>
          </a:p>
        </p:txBody>
      </p:sp>
      <p:sp>
        <p:nvSpPr>
          <p:cNvPr id="5" name="Rectangle 4"/>
          <p:cNvSpPr/>
          <p:nvPr/>
        </p:nvSpPr>
        <p:spPr>
          <a:xfrm>
            <a:off x="290146" y="6159628"/>
            <a:ext cx="8563708" cy="461665"/>
          </a:xfrm>
          <a:prstGeom prst="rect">
            <a:avLst/>
          </a:prstGeom>
        </p:spPr>
        <p:txBody>
          <a:bodyPr wrap="square">
            <a:spAutoFit/>
          </a:bodyPr>
          <a:lstStyle/>
          <a:p>
            <a:r>
              <a:rPr lang="en-US" sz="1200" dirty="0"/>
              <a:t>Funding for this project has been provided by the Department for Health and Social Services, Division of Substance Abuse and Mental Health-State of Delaware through Award SP020704 from the Substance Abuse and Mental Health Services Administration (SAMHSA)</a:t>
            </a:r>
          </a:p>
        </p:txBody>
      </p:sp>
      <p:pic>
        <p:nvPicPr>
          <p:cNvPr id="7" name="Picture 6"/>
          <p:cNvPicPr>
            <a:picLocks noChangeAspect="1"/>
          </p:cNvPicPr>
          <p:nvPr/>
        </p:nvPicPr>
        <p:blipFill>
          <a:blip r:embed="rId3"/>
          <a:stretch>
            <a:fillRect/>
          </a:stretch>
        </p:blipFill>
        <p:spPr>
          <a:xfrm>
            <a:off x="3703718" y="4951417"/>
            <a:ext cx="1736563" cy="9897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9449" y="585546"/>
            <a:ext cx="899923" cy="87915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259" y="626898"/>
            <a:ext cx="4448190" cy="802534"/>
          </a:xfrm>
          <a:prstGeom prst="rect">
            <a:avLst/>
          </a:prstGeom>
        </p:spPr>
      </p:pic>
    </p:spTree>
    <p:extLst>
      <p:ext uri="{BB962C8B-B14F-4D97-AF65-F5344CB8AC3E}">
        <p14:creationId xmlns:p14="http://schemas.microsoft.com/office/powerpoint/2010/main" val="684889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Prescription Drug Use* Among Youth of Disproportionate Risk </a:t>
            </a:r>
            <a:endParaRPr lang="en-US" dirty="0"/>
          </a:p>
        </p:txBody>
      </p:sp>
      <p:sp>
        <p:nvSpPr>
          <p:cNvPr id="5" name="Rectangle 4"/>
          <p:cNvSpPr/>
          <p:nvPr/>
        </p:nvSpPr>
        <p:spPr>
          <a:xfrm>
            <a:off x="339678" y="5854046"/>
            <a:ext cx="8121872" cy="646331"/>
          </a:xfrm>
          <a:prstGeom prst="rect">
            <a:avLst/>
          </a:prstGeom>
        </p:spPr>
        <p:txBody>
          <a:bodyPr wrap="square">
            <a:spAutoFit/>
          </a:bodyPr>
          <a:lstStyle/>
          <a:p>
            <a:r>
              <a:rPr lang="en-US" dirty="0" smtClean="0"/>
              <a:t>*Use without a prescription. This includes stimulants, sedatives, or painkillers. </a:t>
            </a:r>
          </a:p>
          <a:p>
            <a:r>
              <a:rPr lang="en-US" dirty="0" smtClean="0"/>
              <a:t>Source: Youth Risk Behavior Survey (2015)</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3102670"/>
              </p:ext>
            </p:extLst>
          </p:nvPr>
        </p:nvGraphicFramePr>
        <p:xfrm>
          <a:off x="457200" y="1665019"/>
          <a:ext cx="8229600" cy="4189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02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0024"/>
            <a:ext cx="9144000" cy="1143000"/>
          </a:xfrm>
        </p:spPr>
        <p:txBody>
          <a:bodyPr>
            <a:noAutofit/>
          </a:bodyPr>
          <a:lstStyle/>
          <a:p>
            <a:r>
              <a:rPr lang="en-US" sz="3600" dirty="0" smtClean="0"/>
              <a:t>Not Attending School Out of Safety Concerns Among Youth of Disproportionate Risk</a:t>
            </a:r>
            <a:endParaRPr lang="en-US" sz="3600" dirty="0"/>
          </a:p>
        </p:txBody>
      </p:sp>
      <p:sp>
        <p:nvSpPr>
          <p:cNvPr id="5" name="Rectangle 4"/>
          <p:cNvSpPr/>
          <p:nvPr/>
        </p:nvSpPr>
        <p:spPr>
          <a:xfrm>
            <a:off x="457200" y="6198390"/>
            <a:ext cx="4572000" cy="369332"/>
          </a:xfrm>
          <a:prstGeom prst="rect">
            <a:avLst/>
          </a:prstGeom>
        </p:spPr>
        <p:txBody>
          <a:bodyPr>
            <a:spAutoFit/>
          </a:bodyPr>
          <a:lstStyle/>
          <a:p>
            <a:r>
              <a:rPr lang="en-US" dirty="0" smtClean="0"/>
              <a:t>Source: Youth Risk Behavior Survey (2015)</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8902719"/>
              </p:ext>
            </p:extLst>
          </p:nvPr>
        </p:nvGraphicFramePr>
        <p:xfrm>
          <a:off x="457200" y="1870841"/>
          <a:ext cx="8229600" cy="4040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8177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Suicidal Ideation* Among Youth of Disproportionate Risk</a:t>
            </a:r>
            <a:endParaRPr lang="en-US" dirty="0"/>
          </a:p>
        </p:txBody>
      </p:sp>
      <p:sp>
        <p:nvSpPr>
          <p:cNvPr id="5" name="Rectangle 4"/>
          <p:cNvSpPr/>
          <p:nvPr/>
        </p:nvSpPr>
        <p:spPr>
          <a:xfrm>
            <a:off x="174735" y="6155850"/>
            <a:ext cx="6085387" cy="646331"/>
          </a:xfrm>
          <a:prstGeom prst="rect">
            <a:avLst/>
          </a:prstGeom>
        </p:spPr>
        <p:txBody>
          <a:bodyPr wrap="square">
            <a:spAutoFit/>
          </a:bodyPr>
          <a:lstStyle/>
          <a:p>
            <a:r>
              <a:rPr lang="en-US" dirty="0" smtClean="0"/>
              <a:t>*Reported that they have seriously considered suicide. </a:t>
            </a:r>
          </a:p>
          <a:p>
            <a:r>
              <a:rPr lang="en-US" dirty="0" smtClean="0"/>
              <a:t>Source: Youth Risk Behavior Survey (2015)</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4002383"/>
              </p:ext>
            </p:extLst>
          </p:nvPr>
        </p:nvGraphicFramePr>
        <p:xfrm>
          <a:off x="457200" y="1619862"/>
          <a:ext cx="8229600" cy="4339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5255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Depression* Among Youth of Disproportionate Risk</a:t>
            </a:r>
            <a:endParaRPr lang="en-US" dirty="0"/>
          </a:p>
        </p:txBody>
      </p:sp>
      <p:sp>
        <p:nvSpPr>
          <p:cNvPr id="5" name="Rectangle 4"/>
          <p:cNvSpPr/>
          <p:nvPr/>
        </p:nvSpPr>
        <p:spPr>
          <a:xfrm>
            <a:off x="457200" y="5844086"/>
            <a:ext cx="4572000" cy="646331"/>
          </a:xfrm>
          <a:prstGeom prst="rect">
            <a:avLst/>
          </a:prstGeom>
        </p:spPr>
        <p:txBody>
          <a:bodyPr>
            <a:spAutoFit/>
          </a:bodyPr>
          <a:lstStyle/>
          <a:p>
            <a:r>
              <a:rPr lang="en-US" dirty="0" smtClean="0"/>
              <a:t>*Felt sad or hopeless for the past two weeks. </a:t>
            </a:r>
          </a:p>
          <a:p>
            <a:r>
              <a:rPr lang="en-US" dirty="0" smtClean="0"/>
              <a:t>Source: Youth Risk Behavior Survey (2015)</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5470020"/>
              </p:ext>
            </p:extLst>
          </p:nvPr>
        </p:nvGraphicFramePr>
        <p:xfrm>
          <a:off x="457200" y="1635803"/>
          <a:ext cx="8229600" cy="4038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2688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8566"/>
            <a:ext cx="8229600" cy="1143000"/>
          </a:xfrm>
        </p:spPr>
        <p:txBody>
          <a:bodyPr>
            <a:noAutofit/>
          </a:bodyPr>
          <a:lstStyle/>
          <a:p>
            <a:r>
              <a:rPr lang="en-US" sz="3600" dirty="0" smtClean="0"/>
              <a:t>Receiving Treatment for Anxiety or Depression Among Youth of Disproportionate Risk</a:t>
            </a:r>
            <a:endParaRPr lang="en-US" sz="3600" dirty="0"/>
          </a:p>
        </p:txBody>
      </p:sp>
      <p:sp>
        <p:nvSpPr>
          <p:cNvPr id="5" name="Rectangle 4"/>
          <p:cNvSpPr/>
          <p:nvPr/>
        </p:nvSpPr>
        <p:spPr>
          <a:xfrm>
            <a:off x="191230" y="5926563"/>
            <a:ext cx="4572000" cy="646331"/>
          </a:xfrm>
          <a:prstGeom prst="rect">
            <a:avLst/>
          </a:prstGeom>
        </p:spPr>
        <p:txBody>
          <a:bodyPr>
            <a:spAutoFit/>
          </a:bodyPr>
          <a:lstStyle/>
          <a:p>
            <a:r>
              <a:rPr lang="en-US" dirty="0" smtClean="0"/>
              <a:t> </a:t>
            </a:r>
          </a:p>
          <a:p>
            <a:r>
              <a:rPr lang="en-US" dirty="0" smtClean="0"/>
              <a:t>Source: Youth Risk Behavior Survey (2015)</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7573740"/>
              </p:ext>
            </p:extLst>
          </p:nvPr>
        </p:nvGraphicFramePr>
        <p:xfrm>
          <a:off x="457200" y="2109326"/>
          <a:ext cx="8229600" cy="4016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376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 Aspirations Among 8</a:t>
            </a:r>
            <a:r>
              <a:rPr lang="en-US" baseline="30000" dirty="0" smtClean="0"/>
              <a:t>th</a:t>
            </a:r>
            <a:r>
              <a:rPr lang="en-US" dirty="0" smtClean="0"/>
              <a:t> and 11</a:t>
            </a:r>
            <a:r>
              <a:rPr lang="en-US" baseline="30000" dirty="0" smtClean="0"/>
              <a:t>th</a:t>
            </a:r>
            <a:r>
              <a:rPr lang="en-US" dirty="0" smtClean="0"/>
              <a:t> Graders </a:t>
            </a:r>
            <a:endParaRPr lang="en-US" dirty="0"/>
          </a:p>
        </p:txBody>
      </p:sp>
      <p:sp>
        <p:nvSpPr>
          <p:cNvPr id="5" name="Rectangle 4"/>
          <p:cNvSpPr/>
          <p:nvPr/>
        </p:nvSpPr>
        <p:spPr>
          <a:xfrm>
            <a:off x="174736" y="6025537"/>
            <a:ext cx="4572000" cy="646331"/>
          </a:xfrm>
          <a:prstGeom prst="rect">
            <a:avLst/>
          </a:prstGeom>
        </p:spPr>
        <p:txBody>
          <a:bodyPr>
            <a:spAutoFit/>
          </a:bodyPr>
          <a:lstStyle/>
          <a:p>
            <a:r>
              <a:rPr lang="en-US" dirty="0" smtClean="0"/>
              <a:t> </a:t>
            </a:r>
          </a:p>
          <a:p>
            <a:r>
              <a:rPr lang="en-US" dirty="0" smtClean="0"/>
              <a:t>Source: Delaware School Survey (2015)</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4212231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4586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8566"/>
            <a:ext cx="8229600" cy="1143000"/>
          </a:xfrm>
        </p:spPr>
        <p:txBody>
          <a:bodyPr>
            <a:normAutofit/>
          </a:bodyPr>
          <a:lstStyle/>
          <a:p>
            <a:r>
              <a:rPr lang="en-US" dirty="0" smtClean="0"/>
              <a:t>Substance Use in Higher Education</a:t>
            </a:r>
            <a:endParaRPr lang="en-US" dirty="0"/>
          </a:p>
        </p:txBody>
      </p:sp>
      <p:sp>
        <p:nvSpPr>
          <p:cNvPr id="5" name="Rectangle 4"/>
          <p:cNvSpPr/>
          <p:nvPr/>
        </p:nvSpPr>
        <p:spPr>
          <a:xfrm>
            <a:off x="193274" y="6261790"/>
            <a:ext cx="4572000" cy="369332"/>
          </a:xfrm>
          <a:prstGeom prst="rect">
            <a:avLst/>
          </a:prstGeom>
        </p:spPr>
        <p:txBody>
          <a:bodyPr>
            <a:spAutoFit/>
          </a:bodyPr>
          <a:lstStyle/>
          <a:p>
            <a:r>
              <a:rPr lang="en-US" dirty="0" smtClean="0">
                <a:solidFill>
                  <a:prstClr val="black"/>
                </a:solidFill>
              </a:rPr>
              <a:t> Source: College Risk Behavior Survey (2015)</a:t>
            </a:r>
            <a:endParaRPr lang="en-US" dirty="0">
              <a:solidFill>
                <a:prstClr val="black"/>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9914158"/>
              </p:ext>
            </p:extLst>
          </p:nvPr>
        </p:nvGraphicFramePr>
        <p:xfrm>
          <a:off x="457200" y="1576553"/>
          <a:ext cx="8229600" cy="4719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2371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Alcohol Use Among Delaware Adults by Level of Education</a:t>
            </a:r>
            <a:endParaRPr lang="en-US" dirty="0"/>
          </a:p>
        </p:txBody>
      </p:sp>
      <p:sp>
        <p:nvSpPr>
          <p:cNvPr id="6" name="Rectangle 5"/>
          <p:cNvSpPr/>
          <p:nvPr/>
        </p:nvSpPr>
        <p:spPr>
          <a:xfrm>
            <a:off x="-1" y="5932817"/>
            <a:ext cx="6465747" cy="646331"/>
          </a:xfrm>
          <a:prstGeom prst="rect">
            <a:avLst/>
          </a:prstGeom>
        </p:spPr>
        <p:txBody>
          <a:bodyPr wrap="square">
            <a:spAutoFit/>
          </a:bodyPr>
          <a:lstStyle/>
          <a:p>
            <a:r>
              <a:rPr lang="en-US" dirty="0" smtClean="0"/>
              <a:t> </a:t>
            </a:r>
          </a:p>
          <a:p>
            <a:r>
              <a:rPr lang="en-US" dirty="0" smtClean="0"/>
              <a:t>Source: Delaware Behavioral Risk Factor Survey (2015)</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462585108"/>
              </p:ext>
            </p:extLst>
          </p:nvPr>
        </p:nvGraphicFramePr>
        <p:xfrm>
          <a:off x="270933" y="1752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8705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Care Coverage Among Delaware Adults by Level of Education</a:t>
            </a:r>
            <a:endParaRPr lang="en-US" dirty="0"/>
          </a:p>
        </p:txBody>
      </p:sp>
      <p:sp>
        <p:nvSpPr>
          <p:cNvPr id="6" name="Rectangle 5"/>
          <p:cNvSpPr/>
          <p:nvPr/>
        </p:nvSpPr>
        <p:spPr>
          <a:xfrm>
            <a:off x="0" y="6012256"/>
            <a:ext cx="5525574" cy="646331"/>
          </a:xfrm>
          <a:prstGeom prst="rect">
            <a:avLst/>
          </a:prstGeom>
        </p:spPr>
        <p:txBody>
          <a:bodyPr wrap="square">
            <a:spAutoFit/>
          </a:bodyPr>
          <a:lstStyle/>
          <a:p>
            <a:r>
              <a:rPr lang="en-US" dirty="0" smtClean="0"/>
              <a:t> </a:t>
            </a:r>
          </a:p>
          <a:p>
            <a:r>
              <a:rPr lang="en-US" dirty="0" smtClean="0"/>
              <a:t>Source: Delaware Behavioral Risk Factor Survey (2015)</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598301811"/>
              </p:ext>
            </p:extLst>
          </p:nvPr>
        </p:nvGraphicFramePr>
        <p:xfrm>
          <a:off x="270933" y="1752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8661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Self-Reported Health Status Among Delaware Adults by Level of Education</a:t>
            </a:r>
            <a:endParaRPr lang="en-US" dirty="0"/>
          </a:p>
        </p:txBody>
      </p:sp>
      <p:sp>
        <p:nvSpPr>
          <p:cNvPr id="4" name="Rectangle 3"/>
          <p:cNvSpPr/>
          <p:nvPr/>
        </p:nvSpPr>
        <p:spPr>
          <a:xfrm>
            <a:off x="141747" y="5934670"/>
            <a:ext cx="6225033" cy="646331"/>
          </a:xfrm>
          <a:prstGeom prst="rect">
            <a:avLst/>
          </a:prstGeom>
        </p:spPr>
        <p:txBody>
          <a:bodyPr wrap="square">
            <a:spAutoFit/>
          </a:bodyPr>
          <a:lstStyle/>
          <a:p>
            <a:r>
              <a:rPr lang="en-US" dirty="0" smtClean="0"/>
              <a:t> </a:t>
            </a:r>
          </a:p>
          <a:p>
            <a:r>
              <a:rPr lang="en-US" dirty="0" smtClean="0"/>
              <a:t>Source: Delaware Behavioral Risk Factor Survey (2015)</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24879423"/>
              </p:ext>
            </p:extLst>
          </p:nvPr>
        </p:nvGraphicFramePr>
        <p:xfrm>
          <a:off x="141746" y="1600200"/>
          <a:ext cx="8545053"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5699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38"/>
            <a:ext cx="8229600" cy="1143000"/>
          </a:xfrm>
        </p:spPr>
        <p:txBody>
          <a:bodyPr>
            <a:noAutofit/>
          </a:bodyPr>
          <a:lstStyle/>
          <a:p>
            <a:r>
              <a:rPr lang="en-US" sz="3600" dirty="0" smtClean="0">
                <a:solidFill>
                  <a:schemeClr val="accent1">
                    <a:lumMod val="75000"/>
                  </a:schemeClr>
                </a:solidFill>
              </a:rPr>
              <a:t>State Epidemiological Outcomes Workgroup (SEOW)</a:t>
            </a:r>
            <a:endParaRPr lang="en-US" sz="3600" dirty="0">
              <a:solidFill>
                <a:schemeClr val="accent1">
                  <a:lumMod val="75000"/>
                </a:schemeClr>
              </a:solidFill>
            </a:endParaRPr>
          </a:p>
        </p:txBody>
      </p:sp>
      <p:sp>
        <p:nvSpPr>
          <p:cNvPr id="4" name="Subtitle 2"/>
          <p:cNvSpPr txBox="1">
            <a:spLocks noGrp="1"/>
          </p:cNvSpPr>
          <p:nvPr>
            <p:ph sz="half" idx="1"/>
          </p:nvPr>
        </p:nvSpPr>
        <p:spPr>
          <a:xfrm>
            <a:off x="457200" y="2020399"/>
            <a:ext cx="4038600" cy="38753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kern="1200" baseline="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600"/>
              </a:spcAft>
            </a:pPr>
            <a:r>
              <a:rPr lang="en-US" sz="1800" dirty="0" smtClean="0"/>
              <a:t>The SEOW collects, synthesizes and promotes the use of information on Delaware substance use, its precursors and its consequences to inform prevention policy, practice and programming in the State. The SEOW produces data-related products, including:</a:t>
            </a:r>
            <a:endParaRPr lang="en-US" dirty="0">
              <a:solidFill>
                <a:schemeClr val="tx1"/>
              </a:solidFill>
            </a:endParaRPr>
          </a:p>
          <a:p>
            <a:pPr marL="285750" indent="-285750">
              <a:spcAft>
                <a:spcPts val="600"/>
              </a:spcAft>
              <a:buFont typeface="Arial" panose="020B0604020202020204" pitchFamily="34" charset="0"/>
              <a:buChar char="•"/>
            </a:pPr>
            <a:r>
              <a:rPr lang="en-US" sz="1400" dirty="0" err="1" smtClean="0">
                <a:solidFill>
                  <a:schemeClr val="tx1"/>
                </a:solidFill>
              </a:rPr>
              <a:t>DDATAgrams</a:t>
            </a:r>
            <a:endParaRPr lang="en-US" sz="1400" dirty="0" smtClean="0">
              <a:solidFill>
                <a:schemeClr val="tx1"/>
              </a:solidFill>
            </a:endParaRPr>
          </a:p>
          <a:p>
            <a:pPr marL="285750" indent="-285750">
              <a:spcAft>
                <a:spcPts val="600"/>
              </a:spcAft>
              <a:buFont typeface="Arial" panose="020B0604020202020204" pitchFamily="34" charset="0"/>
              <a:buChar char="•"/>
            </a:pPr>
            <a:r>
              <a:rPr lang="en-US" sz="1400" dirty="0" smtClean="0">
                <a:solidFill>
                  <a:schemeClr val="tx1"/>
                </a:solidFill>
              </a:rPr>
              <a:t>Fact Sheets</a:t>
            </a:r>
          </a:p>
          <a:p>
            <a:pPr marL="285750" indent="-285750">
              <a:spcAft>
                <a:spcPts val="600"/>
              </a:spcAft>
              <a:buFont typeface="Arial" panose="020B0604020202020204" pitchFamily="34" charset="0"/>
              <a:buChar char="•"/>
            </a:pPr>
            <a:r>
              <a:rPr lang="en-US" sz="1400" dirty="0" smtClean="0">
                <a:solidFill>
                  <a:schemeClr val="tx1"/>
                </a:solidFill>
              </a:rPr>
              <a:t>Gap Reports</a:t>
            </a:r>
          </a:p>
          <a:p>
            <a:pPr marL="285750" indent="-285750">
              <a:spcAft>
                <a:spcPts val="600"/>
              </a:spcAft>
              <a:buFont typeface="Arial" panose="020B0604020202020204" pitchFamily="34" charset="0"/>
              <a:buChar char="•"/>
            </a:pPr>
            <a:r>
              <a:rPr lang="en-US" sz="1400" dirty="0" smtClean="0">
                <a:solidFill>
                  <a:schemeClr val="tx1"/>
                </a:solidFill>
              </a:rPr>
              <a:t>Epidemiological Profiles</a:t>
            </a:r>
          </a:p>
          <a:p>
            <a:pPr marL="285750" indent="-285750">
              <a:spcAft>
                <a:spcPts val="600"/>
              </a:spcAft>
              <a:buFont typeface="Arial" panose="020B0604020202020204" pitchFamily="34" charset="0"/>
              <a:buChar char="•"/>
            </a:pPr>
            <a:r>
              <a:rPr lang="en-US" sz="1400" dirty="0" smtClean="0">
                <a:solidFill>
                  <a:schemeClr val="tx1"/>
                </a:solidFill>
              </a:rPr>
              <a:t>Special Briefs – By Request</a:t>
            </a:r>
          </a:p>
          <a:p>
            <a:pPr marL="285750" indent="-285750">
              <a:spcAft>
                <a:spcPts val="600"/>
              </a:spcAft>
              <a:buFont typeface="Arial" panose="020B0604020202020204" pitchFamily="34" charset="0"/>
              <a:buChar char="•"/>
            </a:pPr>
            <a:r>
              <a:rPr lang="en-US" sz="1400" dirty="0" smtClean="0">
                <a:solidFill>
                  <a:schemeClr val="tx1"/>
                </a:solidFill>
              </a:rPr>
              <a:t>Presentations – By Request</a:t>
            </a:r>
            <a:endParaRPr lang="en-US" sz="1400" dirty="0" smtClean="0"/>
          </a:p>
        </p:txBody>
      </p:sp>
      <p:pic>
        <p:nvPicPr>
          <p:cNvPr id="10" name="Content Placeholder 9"/>
          <p:cNvPicPr>
            <a:picLocks noGrp="1" noChangeAspect="1"/>
          </p:cNvPicPr>
          <p:nvPr>
            <p:ph sz="half" idx="2"/>
          </p:nvPr>
        </p:nvPicPr>
        <p:blipFill>
          <a:blip r:embed="rId3"/>
          <a:stretch>
            <a:fillRect/>
          </a:stretch>
        </p:blipFill>
        <p:spPr>
          <a:xfrm>
            <a:off x="4648200" y="2080462"/>
            <a:ext cx="4038600" cy="3641969"/>
          </a:xfrm>
          <a:prstGeom prst="rect">
            <a:avLst/>
          </a:prstGeom>
        </p:spPr>
      </p:pic>
      <p:sp>
        <p:nvSpPr>
          <p:cNvPr id="11" name="TextBox 10"/>
          <p:cNvSpPr txBox="1"/>
          <p:nvPr/>
        </p:nvSpPr>
        <p:spPr>
          <a:xfrm>
            <a:off x="5048162" y="6016955"/>
            <a:ext cx="3638638" cy="461665"/>
          </a:xfrm>
          <a:prstGeom prst="rect">
            <a:avLst/>
          </a:prstGeom>
          <a:noFill/>
        </p:spPr>
        <p:txBody>
          <a:bodyPr wrap="square" rtlCol="0">
            <a:spAutoFit/>
          </a:bodyPr>
          <a:lstStyle/>
          <a:p>
            <a:r>
              <a:rPr lang="en-US" sz="2400" dirty="0" smtClean="0">
                <a:solidFill>
                  <a:schemeClr val="accent1">
                    <a:lumMod val="75000"/>
                  </a:schemeClr>
                </a:solidFill>
              </a:rPr>
              <a:t>www.cdhs.udel.edu/seow</a:t>
            </a:r>
            <a:endParaRPr lang="en-US" sz="2400" dirty="0">
              <a:solidFill>
                <a:schemeClr val="accent1">
                  <a:lumMod val="75000"/>
                </a:schemeClr>
              </a:solidFill>
            </a:endParaRPr>
          </a:p>
        </p:txBody>
      </p:sp>
    </p:spTree>
    <p:extLst>
      <p:ext uri="{BB962C8B-B14F-4D97-AF65-F5344CB8AC3E}">
        <p14:creationId xmlns:p14="http://schemas.microsoft.com/office/powerpoint/2010/main" val="558386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with the data?</a:t>
            </a:r>
            <a:endParaRPr lang="en-US" dirty="0"/>
          </a:p>
        </p:txBody>
      </p:sp>
      <p:sp>
        <p:nvSpPr>
          <p:cNvPr id="4" name="Text Placeholder 3"/>
          <p:cNvSpPr>
            <a:spLocks noGrp="1"/>
          </p:cNvSpPr>
          <p:nvPr>
            <p:ph type="body" idx="1"/>
          </p:nvPr>
        </p:nvSpPr>
        <p:spPr>
          <a:xfrm>
            <a:off x="818781" y="1535113"/>
            <a:ext cx="2748455" cy="639762"/>
          </a:xfrm>
        </p:spPr>
        <p:txBody>
          <a:bodyPr>
            <a:normAutofit/>
          </a:bodyPr>
          <a:lstStyle/>
          <a:p>
            <a:r>
              <a:rPr lang="en-US" sz="3200" dirty="0" smtClean="0">
                <a:solidFill>
                  <a:schemeClr val="accent1">
                    <a:lumMod val="75000"/>
                  </a:schemeClr>
                </a:solidFill>
              </a:rPr>
              <a:t>Identify Needs</a:t>
            </a:r>
            <a:endParaRPr lang="en-US" sz="3200" dirty="0">
              <a:solidFill>
                <a:schemeClr val="accent1">
                  <a:lumMod val="75000"/>
                </a:schemeClr>
              </a:solidFill>
            </a:endParaRPr>
          </a:p>
        </p:txBody>
      </p:sp>
      <p:sp>
        <p:nvSpPr>
          <p:cNvPr id="5" name="Content Placeholder 4"/>
          <p:cNvSpPr>
            <a:spLocks noGrp="1"/>
          </p:cNvSpPr>
          <p:nvPr>
            <p:ph sz="half" idx="2"/>
          </p:nvPr>
        </p:nvSpPr>
        <p:spPr>
          <a:xfrm>
            <a:off x="457200" y="2174875"/>
            <a:ext cx="4040188" cy="2050284"/>
          </a:xfrm>
        </p:spPr>
        <p:txBody>
          <a:bodyPr>
            <a:normAutofit/>
          </a:bodyPr>
          <a:lstStyle/>
          <a:p>
            <a:r>
              <a:rPr lang="en-US" dirty="0"/>
              <a:t>Developing and Implementing </a:t>
            </a:r>
            <a:r>
              <a:rPr lang="en-US" dirty="0" smtClean="0"/>
              <a:t>Programming</a:t>
            </a:r>
          </a:p>
          <a:p>
            <a:r>
              <a:rPr lang="en-US" dirty="0" smtClean="0"/>
              <a:t>Grant Applications: Statement </a:t>
            </a:r>
            <a:r>
              <a:rPr lang="en-US" dirty="0"/>
              <a:t>of </a:t>
            </a:r>
            <a:r>
              <a:rPr lang="en-US" dirty="0" smtClean="0"/>
              <a:t>Need; Letters </a:t>
            </a:r>
            <a:r>
              <a:rPr lang="en-US" dirty="0"/>
              <a:t>of </a:t>
            </a:r>
            <a:r>
              <a:rPr lang="en-US" dirty="0" smtClean="0"/>
              <a:t>Support; Logic Model</a:t>
            </a:r>
            <a:endParaRPr lang="en-US" dirty="0"/>
          </a:p>
        </p:txBody>
      </p:sp>
      <p:sp>
        <p:nvSpPr>
          <p:cNvPr id="6" name="Text Placeholder 5"/>
          <p:cNvSpPr>
            <a:spLocks noGrp="1"/>
          </p:cNvSpPr>
          <p:nvPr>
            <p:ph type="body" sz="quarter" idx="3"/>
          </p:nvPr>
        </p:nvSpPr>
        <p:spPr>
          <a:xfrm>
            <a:off x="5062810" y="1548567"/>
            <a:ext cx="3206203" cy="639762"/>
          </a:xfrm>
        </p:spPr>
        <p:txBody>
          <a:bodyPr>
            <a:normAutofit/>
          </a:bodyPr>
          <a:lstStyle/>
          <a:p>
            <a:r>
              <a:rPr lang="en-US" sz="3200" dirty="0" smtClean="0">
                <a:solidFill>
                  <a:schemeClr val="accent1">
                    <a:lumMod val="75000"/>
                  </a:schemeClr>
                </a:solidFill>
              </a:rPr>
              <a:t>Measure Impact</a:t>
            </a:r>
            <a:endParaRPr lang="en-US" sz="3200" dirty="0">
              <a:solidFill>
                <a:schemeClr val="accent1">
                  <a:lumMod val="75000"/>
                </a:schemeClr>
              </a:solidFill>
            </a:endParaRPr>
          </a:p>
        </p:txBody>
      </p:sp>
      <p:sp>
        <p:nvSpPr>
          <p:cNvPr id="7" name="Content Placeholder 6"/>
          <p:cNvSpPr>
            <a:spLocks noGrp="1"/>
          </p:cNvSpPr>
          <p:nvPr>
            <p:ph sz="quarter" idx="4"/>
          </p:nvPr>
        </p:nvSpPr>
        <p:spPr>
          <a:xfrm>
            <a:off x="4645025" y="2174875"/>
            <a:ext cx="4041775" cy="1430173"/>
          </a:xfrm>
        </p:spPr>
        <p:txBody>
          <a:bodyPr/>
          <a:lstStyle/>
          <a:p>
            <a:r>
              <a:rPr lang="en-US" dirty="0" smtClean="0"/>
              <a:t>Was there any change in behaviors, attitude, beliefs?</a:t>
            </a:r>
          </a:p>
          <a:p>
            <a:r>
              <a:rPr lang="en-US" dirty="0" smtClean="0"/>
              <a:t>Evaluate effectiveness</a:t>
            </a:r>
          </a:p>
          <a:p>
            <a:endParaRPr lang="en-US" dirty="0"/>
          </a:p>
        </p:txBody>
      </p:sp>
      <p:sp>
        <p:nvSpPr>
          <p:cNvPr id="8" name="TextBox 7"/>
          <p:cNvSpPr txBox="1"/>
          <p:nvPr/>
        </p:nvSpPr>
        <p:spPr>
          <a:xfrm>
            <a:off x="2193010" y="4375739"/>
            <a:ext cx="5143212" cy="2062103"/>
          </a:xfrm>
          <a:prstGeom prst="rect">
            <a:avLst/>
          </a:prstGeom>
          <a:noFill/>
        </p:spPr>
        <p:txBody>
          <a:bodyPr wrap="square" rtlCol="0">
            <a:spAutoFit/>
          </a:bodyPr>
          <a:lstStyle/>
          <a:p>
            <a:r>
              <a:rPr lang="en-US" sz="3200" b="1" dirty="0" smtClean="0">
                <a:solidFill>
                  <a:schemeClr val="accent1">
                    <a:lumMod val="75000"/>
                  </a:schemeClr>
                </a:solidFill>
              </a:rPr>
              <a:t>Use Data to Make Your Case!  </a:t>
            </a:r>
          </a:p>
          <a:p>
            <a:pPr marL="285750" indent="-285750">
              <a:buFont typeface="Arial" panose="020B0604020202020204" pitchFamily="34" charset="0"/>
              <a:buChar char="•"/>
            </a:pPr>
            <a:r>
              <a:rPr lang="en-US" sz="2400" dirty="0" smtClean="0"/>
              <a:t>In media campaigns</a:t>
            </a:r>
          </a:p>
          <a:p>
            <a:pPr marL="285750" indent="-285750">
              <a:buFont typeface="Arial" panose="020B0604020202020204" pitchFamily="34" charset="0"/>
              <a:buChar char="•"/>
            </a:pPr>
            <a:r>
              <a:rPr lang="en-US" sz="2400" dirty="0" smtClean="0"/>
              <a:t>proposals for funding </a:t>
            </a:r>
          </a:p>
          <a:p>
            <a:pPr marL="285750" indent="-285750">
              <a:buFont typeface="Arial" panose="020B0604020202020204" pitchFamily="34" charset="0"/>
              <a:buChar char="•"/>
            </a:pPr>
            <a:r>
              <a:rPr lang="en-US" sz="2400" dirty="0" smtClean="0"/>
              <a:t>to help get parents and community members involved </a:t>
            </a:r>
            <a:endParaRPr lang="en-US" sz="2400" dirty="0"/>
          </a:p>
        </p:txBody>
      </p:sp>
    </p:spTree>
    <p:extLst>
      <p:ext uri="{BB962C8B-B14F-4D97-AF65-F5344CB8AC3E}">
        <p14:creationId xmlns:p14="http://schemas.microsoft.com/office/powerpoint/2010/main" val="1532251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data leverage?</a:t>
            </a:r>
          </a:p>
        </p:txBody>
      </p:sp>
      <p:sp>
        <p:nvSpPr>
          <p:cNvPr id="3" name="Content Placeholder 2"/>
          <p:cNvSpPr>
            <a:spLocks noGrp="1"/>
          </p:cNvSpPr>
          <p:nvPr>
            <p:ph idx="1"/>
          </p:nvPr>
        </p:nvSpPr>
        <p:spPr>
          <a:xfrm>
            <a:off x="457200" y="1417638"/>
            <a:ext cx="8229600" cy="5224462"/>
          </a:xfrm>
        </p:spPr>
        <p:txBody>
          <a:bodyPr>
            <a:normAutofit fontScale="92500"/>
          </a:bodyPr>
          <a:lstStyle/>
          <a:p>
            <a:r>
              <a:rPr lang="en-US" dirty="0" smtClean="0"/>
              <a:t>By 2015, data collected had supported the generation of over </a:t>
            </a:r>
            <a:r>
              <a:rPr lang="en-US" sz="4000" b="1" dirty="0" smtClean="0">
                <a:solidFill>
                  <a:schemeClr val="accent1">
                    <a:lumMod val="75000"/>
                  </a:schemeClr>
                </a:solidFill>
              </a:rPr>
              <a:t>$37 million </a:t>
            </a:r>
            <a:r>
              <a:rPr lang="en-US" dirty="0" smtClean="0"/>
              <a:t>in grant funding</a:t>
            </a:r>
          </a:p>
          <a:p>
            <a:r>
              <a:rPr lang="en-US" dirty="0" smtClean="0"/>
              <a:t>The impact is not limited to grant funding leveraged, but extends to outcomes and consequences in terms of:</a:t>
            </a:r>
          </a:p>
          <a:p>
            <a:pPr lvl="1"/>
            <a:r>
              <a:rPr lang="en-US" dirty="0" smtClean="0"/>
              <a:t>Effective policy and legislation (e.g., anti-bullying) </a:t>
            </a:r>
          </a:p>
          <a:p>
            <a:pPr lvl="1"/>
            <a:r>
              <a:rPr lang="en-US" dirty="0" smtClean="0"/>
              <a:t>Avoidance of economic losses related to mortality, morbidity, and adverse events prevented</a:t>
            </a:r>
          </a:p>
          <a:p>
            <a:pPr lvl="1"/>
            <a:r>
              <a:rPr lang="en-US" dirty="0" smtClean="0"/>
              <a:t>The adoption of practices and behaviors that lead to improved health and social well-being of all Delawareans</a:t>
            </a:r>
          </a:p>
          <a:p>
            <a:endParaRPr lang="en-US" dirty="0" smtClean="0"/>
          </a:p>
          <a:p>
            <a:endParaRPr lang="en-US" dirty="0"/>
          </a:p>
        </p:txBody>
      </p:sp>
    </p:spTree>
    <p:extLst>
      <p:ext uri="{BB962C8B-B14F-4D97-AF65-F5344CB8AC3E}">
        <p14:creationId xmlns:p14="http://schemas.microsoft.com/office/powerpoint/2010/main" val="64523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Access the Data?</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Review the surveys and reports on our site</a:t>
            </a:r>
          </a:p>
          <a:p>
            <a:r>
              <a:rPr lang="en-US" dirty="0" smtClean="0"/>
              <a:t>Identify the data you are interested in having us analyze</a:t>
            </a:r>
          </a:p>
          <a:p>
            <a:r>
              <a:rPr lang="en-US" dirty="0" smtClean="0"/>
              <a:t>Contact Sharon and/or Laura.  </a:t>
            </a:r>
          </a:p>
          <a:p>
            <a:r>
              <a:rPr lang="en-US" dirty="0"/>
              <a:t>T</a:t>
            </a:r>
            <a:r>
              <a:rPr lang="en-US" dirty="0" smtClean="0"/>
              <a:t>iming and intensity of request will determine the turn around time.  [Usually within 2 weeks]</a:t>
            </a:r>
          </a:p>
        </p:txBody>
      </p:sp>
      <p:pic>
        <p:nvPicPr>
          <p:cNvPr id="16" name="Content Placeholder 13"/>
          <p:cNvPicPr>
            <a:picLocks noGrp="1" noChangeAspect="1"/>
          </p:cNvPicPr>
          <p:nvPr>
            <p:ph sz="half" idx="2"/>
          </p:nvPr>
        </p:nvPicPr>
        <p:blipFill>
          <a:blip r:embed="rId3"/>
          <a:stretch>
            <a:fillRect/>
          </a:stretch>
        </p:blipFill>
        <p:spPr>
          <a:xfrm>
            <a:off x="4648200" y="2538804"/>
            <a:ext cx="4038600" cy="3219059"/>
          </a:xfrm>
          <a:prstGeom prst="rect">
            <a:avLst/>
          </a:prstGeom>
        </p:spPr>
      </p:pic>
      <p:sp>
        <p:nvSpPr>
          <p:cNvPr id="17" name="TextBox 16"/>
          <p:cNvSpPr txBox="1"/>
          <p:nvPr/>
        </p:nvSpPr>
        <p:spPr>
          <a:xfrm>
            <a:off x="4914900" y="1562722"/>
            <a:ext cx="3683000" cy="830997"/>
          </a:xfrm>
          <a:prstGeom prst="rect">
            <a:avLst/>
          </a:prstGeom>
          <a:noFill/>
        </p:spPr>
        <p:txBody>
          <a:bodyPr wrap="square" rtlCol="0">
            <a:spAutoFit/>
          </a:bodyPr>
          <a:lstStyle/>
          <a:p>
            <a:r>
              <a:rPr lang="en-US" sz="2400" b="1" dirty="0" smtClean="0">
                <a:solidFill>
                  <a:schemeClr val="accent1">
                    <a:lumMod val="75000"/>
                  </a:schemeClr>
                </a:solidFill>
              </a:rPr>
              <a:t>www.cdhs.udel.edu/seow/school-surveys</a:t>
            </a:r>
            <a:endParaRPr lang="en-US" sz="2400" b="1" dirty="0">
              <a:solidFill>
                <a:schemeClr val="accent1">
                  <a:lumMod val="75000"/>
                </a:schemeClr>
              </a:solidFill>
            </a:endParaRPr>
          </a:p>
        </p:txBody>
      </p:sp>
    </p:spTree>
    <p:extLst>
      <p:ext uri="{BB962C8B-B14F-4D97-AF65-F5344CB8AC3E}">
        <p14:creationId xmlns:p14="http://schemas.microsoft.com/office/powerpoint/2010/main" val="4146479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School or District Level Data</a:t>
            </a:r>
            <a:endParaRPr lang="en-US" dirty="0">
              <a:solidFill>
                <a:schemeClr val="accent1">
                  <a:lumMod val="75000"/>
                </a:schemeClr>
              </a:solidFill>
            </a:endParaRPr>
          </a:p>
        </p:txBody>
      </p:sp>
      <p:sp>
        <p:nvSpPr>
          <p:cNvPr id="3" name="Content Placeholder 2"/>
          <p:cNvSpPr>
            <a:spLocks noGrp="1"/>
          </p:cNvSpPr>
          <p:nvPr>
            <p:ph sz="half" idx="1"/>
          </p:nvPr>
        </p:nvSpPr>
        <p:spPr>
          <a:xfrm>
            <a:off x="457199" y="1600200"/>
            <a:ext cx="4198883" cy="4525963"/>
          </a:xfrm>
        </p:spPr>
        <p:txBody>
          <a:bodyPr>
            <a:normAutofit fontScale="92500" lnSpcReduction="10000"/>
          </a:bodyPr>
          <a:lstStyle/>
          <a:p>
            <a:pPr marL="0" indent="0">
              <a:buNone/>
            </a:pPr>
            <a:r>
              <a:rPr lang="en-US" dirty="0" smtClean="0"/>
              <a:t>In order to access school or district level data from the Delaware School Survey you would need to:</a:t>
            </a:r>
          </a:p>
          <a:p>
            <a:pPr marL="514350" indent="-514350">
              <a:buFont typeface="+mj-lt"/>
              <a:buAutoNum type="arabicPeriod"/>
            </a:pPr>
            <a:r>
              <a:rPr lang="en-US" dirty="0" smtClean="0"/>
              <a:t>Access the DSS data release form, which can be found on the DSS page of the CDHS site.</a:t>
            </a:r>
          </a:p>
          <a:p>
            <a:pPr marL="514350" indent="-514350">
              <a:buFont typeface="+mj-lt"/>
              <a:buAutoNum type="arabicPeriod"/>
            </a:pPr>
            <a:r>
              <a:rPr lang="en-US" dirty="0" smtClean="0"/>
              <a:t>Complete form with the needed signatures</a:t>
            </a:r>
          </a:p>
          <a:p>
            <a:pPr marL="514350" indent="-514350">
              <a:buFont typeface="+mj-lt"/>
              <a:buAutoNum type="arabicPeriod"/>
            </a:pPr>
            <a:r>
              <a:rPr lang="en-US" dirty="0" smtClean="0"/>
              <a:t>Email of fax form to CDHS</a:t>
            </a:r>
            <a:endParaRPr lang="en-US" dirty="0"/>
          </a:p>
        </p:txBody>
      </p:sp>
      <p:pic>
        <p:nvPicPr>
          <p:cNvPr id="5" name="Content Placeholder 4"/>
          <p:cNvPicPr>
            <a:picLocks noGrp="1" noChangeAspect="1"/>
          </p:cNvPicPr>
          <p:nvPr>
            <p:ph sz="half" idx="2"/>
          </p:nvPr>
        </p:nvPicPr>
        <p:blipFill>
          <a:blip r:embed="rId3"/>
          <a:stretch>
            <a:fillRect/>
          </a:stretch>
        </p:blipFill>
        <p:spPr>
          <a:xfrm>
            <a:off x="4495801" y="1254527"/>
            <a:ext cx="4191000" cy="5203319"/>
          </a:xfrm>
          <a:prstGeom prst="rect">
            <a:avLst/>
          </a:prstGeom>
        </p:spPr>
      </p:pic>
    </p:spTree>
    <p:extLst>
      <p:ext uri="{BB962C8B-B14F-4D97-AF65-F5344CB8AC3E}">
        <p14:creationId xmlns:p14="http://schemas.microsoft.com/office/powerpoint/2010/main" val="2035778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4317" y="4048344"/>
            <a:ext cx="8229600" cy="1827991"/>
          </a:xfrm>
        </p:spPr>
        <p:txBody>
          <a:bodyPr>
            <a:normAutofit fontScale="70000" lnSpcReduction="20000"/>
          </a:bodyPr>
          <a:lstStyle/>
          <a:p>
            <a:pPr indent="0">
              <a:buNone/>
            </a:pPr>
            <a:r>
              <a:rPr lang="en-US" sz="4600" dirty="0" smtClean="0"/>
              <a:t>www.cdhs.udel.edu </a:t>
            </a:r>
            <a:r>
              <a:rPr lang="en-US" sz="3500" dirty="0" smtClean="0">
                <a:solidFill>
                  <a:srgbClr val="0000FF"/>
                </a:solidFill>
              </a:rPr>
              <a:t> </a:t>
            </a:r>
            <a:r>
              <a:rPr lang="en-US" sz="3500" dirty="0">
                <a:solidFill>
                  <a:srgbClr val="0000FF"/>
                </a:solidFill>
              </a:rPr>
              <a:t> </a:t>
            </a:r>
            <a:r>
              <a:rPr lang="en-US" sz="3500" dirty="0" smtClean="0">
                <a:solidFill>
                  <a:srgbClr val="0000FF"/>
                </a:solidFill>
              </a:rPr>
              <a:t>                 </a:t>
            </a:r>
            <a:r>
              <a:rPr lang="en-US" sz="4600" dirty="0" smtClean="0">
                <a:solidFill>
                  <a:srgbClr val="0000FF"/>
                </a:solidFill>
              </a:rPr>
              <a:t> </a:t>
            </a:r>
            <a:r>
              <a:rPr lang="en-US" sz="4600" dirty="0" smtClean="0"/>
              <a:t>@</a:t>
            </a:r>
            <a:r>
              <a:rPr lang="en-US" sz="4600" dirty="0" err="1" smtClean="0"/>
              <a:t>CDHSDelaware</a:t>
            </a:r>
            <a:endParaRPr lang="en-US" sz="4600" dirty="0"/>
          </a:p>
          <a:p>
            <a:pPr indent="0">
              <a:buNone/>
            </a:pPr>
            <a:endParaRPr lang="en-US" sz="3000" b="1" i="1" dirty="0"/>
          </a:p>
          <a:p>
            <a:pPr indent="0" algn="ctr">
              <a:buNone/>
            </a:pPr>
            <a:r>
              <a:rPr lang="en-US" sz="4000" dirty="0"/>
              <a:t>Sharon </a:t>
            </a:r>
            <a:r>
              <a:rPr lang="en-US" sz="4000" dirty="0" smtClean="0"/>
              <a:t>Merriman-</a:t>
            </a:r>
            <a:r>
              <a:rPr lang="en-US" sz="4000" dirty="0" err="1" smtClean="0"/>
              <a:t>Nai</a:t>
            </a:r>
            <a:r>
              <a:rPr lang="en-US" sz="4000" dirty="0" smtClean="0"/>
              <a:t>  </a:t>
            </a:r>
            <a:r>
              <a:rPr lang="en-US" sz="4000" i="1" dirty="0" smtClean="0">
                <a:hlinkClick r:id="rId3"/>
              </a:rPr>
              <a:t>smnai@udel.edu</a:t>
            </a:r>
            <a:endParaRPr lang="en-US" sz="4000" i="1" dirty="0"/>
          </a:p>
          <a:p>
            <a:pPr indent="0" algn="ctr">
              <a:buNone/>
            </a:pPr>
            <a:r>
              <a:rPr lang="en-US" sz="4000" dirty="0" smtClean="0"/>
              <a:t>Laura Rapp  </a:t>
            </a:r>
            <a:r>
              <a:rPr lang="en-US" sz="4000" i="1" dirty="0" smtClean="0">
                <a:hlinkClick r:id="rId4"/>
              </a:rPr>
              <a:t>lrapp@udel.edu</a:t>
            </a:r>
            <a:endParaRPr lang="en-US" sz="4000" i="1" dirty="0"/>
          </a:p>
          <a:p>
            <a:pPr marL="0" indent="0">
              <a:buNone/>
            </a:pPr>
            <a:endParaRPr lang="en-US" dirty="0"/>
          </a:p>
        </p:txBody>
      </p:sp>
      <p:sp>
        <p:nvSpPr>
          <p:cNvPr id="6" name="TextBox 5"/>
          <p:cNvSpPr txBox="1"/>
          <p:nvPr/>
        </p:nvSpPr>
        <p:spPr>
          <a:xfrm>
            <a:off x="316523" y="6272400"/>
            <a:ext cx="8510954" cy="461665"/>
          </a:xfrm>
          <a:prstGeom prst="rect">
            <a:avLst/>
          </a:prstGeom>
          <a:noFill/>
        </p:spPr>
        <p:txBody>
          <a:bodyPr wrap="square" rtlCol="0">
            <a:spAutoFit/>
          </a:bodyPr>
          <a:lstStyle/>
          <a:p>
            <a:r>
              <a:rPr lang="en-US" sz="1200" dirty="0"/>
              <a:t>Funding for this project has been provided by the Department for Health and Social Services, Division of Substance Abuse and Mental Health-State of Delaware through Award SP020704 from the Substance Abuse and Mental Health Services Administration (SAMHSA)</a:t>
            </a:r>
          </a:p>
        </p:txBody>
      </p:sp>
      <p:pic>
        <p:nvPicPr>
          <p:cNvPr id="1030" name="Picture 6" descr="Image result for thank you image free downlo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0097" y="0"/>
            <a:ext cx="4302939" cy="392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442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113"/>
            <a:ext cx="8229600" cy="1143000"/>
          </a:xfrm>
        </p:spPr>
        <p:txBody>
          <a:bodyPr>
            <a:normAutofit/>
          </a:bodyPr>
          <a:lstStyle/>
          <a:p>
            <a:r>
              <a:rPr lang="en-US" dirty="0" smtClean="0"/>
              <a:t>Behavioral </a:t>
            </a:r>
            <a:r>
              <a:rPr lang="en-US" dirty="0"/>
              <a:t>Health </a:t>
            </a:r>
            <a:r>
              <a:rPr lang="en-US" dirty="0" smtClean="0"/>
              <a:t>Disparities</a:t>
            </a:r>
            <a:endParaRPr lang="en-US" dirty="0"/>
          </a:p>
        </p:txBody>
      </p:sp>
      <p:sp>
        <p:nvSpPr>
          <p:cNvPr id="6" name="Text Placeholder 5"/>
          <p:cNvSpPr>
            <a:spLocks noGrp="1"/>
          </p:cNvSpPr>
          <p:nvPr>
            <p:ph type="body" idx="1"/>
          </p:nvPr>
        </p:nvSpPr>
        <p:spPr/>
        <p:txBody>
          <a:bodyPr/>
          <a:lstStyle/>
          <a:p>
            <a:r>
              <a:rPr lang="en-US" dirty="0" smtClean="0"/>
              <a:t>Quick Overview*….</a:t>
            </a:r>
            <a:endParaRPr lang="en-US" dirty="0"/>
          </a:p>
        </p:txBody>
      </p:sp>
      <p:sp>
        <p:nvSpPr>
          <p:cNvPr id="3" name="Content Placeholder 2"/>
          <p:cNvSpPr>
            <a:spLocks noGrp="1"/>
          </p:cNvSpPr>
          <p:nvPr>
            <p:ph sz="half" idx="2"/>
          </p:nvPr>
        </p:nvSpPr>
        <p:spPr/>
        <p:txBody>
          <a:bodyPr>
            <a:normAutofit fontScale="85000" lnSpcReduction="20000"/>
          </a:bodyPr>
          <a:lstStyle/>
          <a:p>
            <a:r>
              <a:rPr lang="en-US" dirty="0" smtClean="0"/>
              <a:t>A </a:t>
            </a:r>
            <a:r>
              <a:rPr lang="en-US" dirty="0"/>
              <a:t>difference in </a:t>
            </a:r>
            <a:r>
              <a:rPr lang="en-US" dirty="0" smtClean="0"/>
              <a:t>behavioral health </a:t>
            </a:r>
            <a:r>
              <a:rPr lang="en-US" dirty="0"/>
              <a:t>between populations or groups of people</a:t>
            </a:r>
            <a:r>
              <a:rPr lang="en-US" dirty="0" smtClean="0"/>
              <a:t>.  </a:t>
            </a:r>
          </a:p>
          <a:p>
            <a:r>
              <a:rPr lang="en-US" dirty="0" smtClean="0"/>
              <a:t>This is an umbrella term that includes mental heath and substance abuse</a:t>
            </a:r>
          </a:p>
          <a:p>
            <a:r>
              <a:rPr lang="en-US" dirty="0"/>
              <a:t>A health disparity is a difference that is particularly linked with social, economic, and/or environmental disadvantage.  </a:t>
            </a:r>
          </a:p>
          <a:p>
            <a:r>
              <a:rPr lang="en-US" dirty="0"/>
              <a:t>Health disparities affect groups of people who have systematically experienced greater obstacles to health linked to discrimination or exclusion </a:t>
            </a:r>
          </a:p>
        </p:txBody>
      </p:sp>
      <p:sp>
        <p:nvSpPr>
          <p:cNvPr id="7" name="Text Placeholder 6"/>
          <p:cNvSpPr>
            <a:spLocks noGrp="1"/>
          </p:cNvSpPr>
          <p:nvPr>
            <p:ph type="body" sz="quarter" idx="3"/>
          </p:nvPr>
        </p:nvSpPr>
        <p:spPr/>
        <p:txBody>
          <a:bodyPr/>
          <a:lstStyle/>
          <a:p>
            <a:r>
              <a:rPr lang="en-US" dirty="0" smtClean="0"/>
              <a:t>Role of the SEOW…</a:t>
            </a:r>
            <a:endParaRPr lang="en-US" dirty="0"/>
          </a:p>
        </p:txBody>
      </p:sp>
      <p:sp>
        <p:nvSpPr>
          <p:cNvPr id="5" name="Content Placeholder 4"/>
          <p:cNvSpPr>
            <a:spLocks noGrp="1"/>
          </p:cNvSpPr>
          <p:nvPr>
            <p:ph sz="quarter" idx="4"/>
          </p:nvPr>
        </p:nvSpPr>
        <p:spPr/>
        <p:txBody>
          <a:bodyPr>
            <a:normAutofit/>
          </a:bodyPr>
          <a:lstStyle/>
          <a:p>
            <a:r>
              <a:rPr lang="en-US" dirty="0" smtClean="0"/>
              <a:t>Using the data, help identify groups vulnerable to behavioral health disparities</a:t>
            </a:r>
          </a:p>
          <a:p>
            <a:r>
              <a:rPr lang="en-US" dirty="0" smtClean="0"/>
              <a:t>Analyze data by time, issue, geography, and sub population</a:t>
            </a:r>
          </a:p>
        </p:txBody>
      </p:sp>
      <p:sp>
        <p:nvSpPr>
          <p:cNvPr id="9" name="TextBox 8"/>
          <p:cNvSpPr txBox="1"/>
          <p:nvPr/>
        </p:nvSpPr>
        <p:spPr>
          <a:xfrm>
            <a:off x="683173" y="6396593"/>
            <a:ext cx="6616748" cy="369332"/>
          </a:xfrm>
          <a:prstGeom prst="rect">
            <a:avLst/>
          </a:prstGeom>
          <a:noFill/>
        </p:spPr>
        <p:txBody>
          <a:bodyPr wrap="none" rtlCol="0">
            <a:spAutoFit/>
          </a:bodyPr>
          <a:lstStyle/>
          <a:p>
            <a:r>
              <a:rPr lang="en-US" dirty="0" smtClean="0"/>
              <a:t>*Information </a:t>
            </a:r>
            <a:r>
              <a:rPr lang="en-US" dirty="0"/>
              <a:t>from CAPT and US Dept. of Health and Human </a:t>
            </a:r>
            <a:r>
              <a:rPr lang="en-US" dirty="0" smtClean="0"/>
              <a:t>Services</a:t>
            </a:r>
            <a:endParaRPr lang="en-US" dirty="0"/>
          </a:p>
        </p:txBody>
      </p:sp>
      <p:sp>
        <p:nvSpPr>
          <p:cNvPr id="10" name="TextBox 9"/>
          <p:cNvSpPr txBox="1"/>
          <p:nvPr/>
        </p:nvSpPr>
        <p:spPr>
          <a:xfrm>
            <a:off x="5023945" y="4652565"/>
            <a:ext cx="3121572"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chemeClr val="accent1">
                    <a:lumMod val="75000"/>
                  </a:schemeClr>
                </a:solidFill>
              </a:rPr>
              <a:t>For more information on Behavioral Health Disparities please visit the CAPT website:</a:t>
            </a:r>
          </a:p>
          <a:p>
            <a:r>
              <a:rPr lang="en-US" dirty="0" smtClean="0">
                <a:solidFill>
                  <a:schemeClr val="accent1">
                    <a:lumMod val="75000"/>
                  </a:schemeClr>
                </a:solidFill>
              </a:rPr>
              <a:t>www.samhsa.gov/capt</a:t>
            </a:r>
            <a:endParaRPr lang="en-US" dirty="0">
              <a:solidFill>
                <a:schemeClr val="accent1">
                  <a:lumMod val="75000"/>
                </a:schemeClr>
              </a:solidFill>
            </a:endParaRPr>
          </a:p>
        </p:txBody>
      </p:sp>
    </p:spTree>
    <p:extLst>
      <p:ext uri="{BB962C8B-B14F-4D97-AF65-F5344CB8AC3E}">
        <p14:creationId xmlns:p14="http://schemas.microsoft.com/office/powerpoint/2010/main" val="3895935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Delaware Data Resources</a:t>
            </a:r>
            <a:endParaRPr lang="en-US" dirty="0"/>
          </a:p>
        </p:txBody>
      </p:sp>
      <p:sp>
        <p:nvSpPr>
          <p:cNvPr id="3" name="Content Placeholder 2"/>
          <p:cNvSpPr>
            <a:spLocks noGrp="1"/>
          </p:cNvSpPr>
          <p:nvPr>
            <p:ph sz="half" idx="1"/>
          </p:nvPr>
        </p:nvSpPr>
        <p:spPr/>
        <p:txBody>
          <a:bodyPr>
            <a:noAutofit/>
          </a:bodyPr>
          <a:lstStyle/>
          <a:p>
            <a:r>
              <a:rPr lang="en-US" sz="2100" dirty="0" smtClean="0"/>
              <a:t>Delaware School Survey</a:t>
            </a:r>
          </a:p>
          <a:p>
            <a:r>
              <a:rPr lang="en-US" sz="2100" dirty="0" smtClean="0"/>
              <a:t>Youth Tobacco Survey</a:t>
            </a:r>
          </a:p>
          <a:p>
            <a:r>
              <a:rPr lang="en-US" sz="2100" dirty="0" smtClean="0"/>
              <a:t>Youth Risk Behavior Survey</a:t>
            </a:r>
          </a:p>
          <a:p>
            <a:r>
              <a:rPr lang="en-US" sz="2100" dirty="0" smtClean="0"/>
              <a:t>College Risk Behavior Survey</a:t>
            </a:r>
          </a:p>
          <a:p>
            <a:r>
              <a:rPr lang="en-US" sz="2100" dirty="0" smtClean="0"/>
              <a:t>CDC School Health Profiles</a:t>
            </a:r>
          </a:p>
          <a:p>
            <a:r>
              <a:rPr lang="en-US" sz="2100" dirty="0" smtClean="0"/>
              <a:t>National Survey on Drug Use and Health</a:t>
            </a:r>
          </a:p>
          <a:p>
            <a:r>
              <a:rPr lang="en-US" sz="2100" dirty="0" smtClean="0"/>
              <a:t>Behavioral Risk Factor Survey</a:t>
            </a:r>
          </a:p>
          <a:p>
            <a:r>
              <a:rPr lang="en-US" sz="2100" dirty="0"/>
              <a:t>Prescription Monitoring Program</a:t>
            </a:r>
          </a:p>
          <a:p>
            <a:r>
              <a:rPr lang="en-US" sz="2100" dirty="0" smtClean="0"/>
              <a:t>US Census</a:t>
            </a:r>
          </a:p>
          <a:p>
            <a:r>
              <a:rPr lang="en-US" sz="2100" dirty="0" smtClean="0"/>
              <a:t>And more….</a:t>
            </a:r>
            <a:endParaRPr lang="en-US" sz="2100" dirty="0"/>
          </a:p>
        </p:txBody>
      </p:sp>
      <p:pic>
        <p:nvPicPr>
          <p:cNvPr id="5" name="Content Placeholder 4"/>
          <p:cNvPicPr>
            <a:picLocks noGrp="1" noChangeAspect="1"/>
          </p:cNvPicPr>
          <p:nvPr>
            <p:ph sz="half" idx="2"/>
          </p:nvPr>
        </p:nvPicPr>
        <p:blipFill>
          <a:blip r:embed="rId3"/>
          <a:stretch>
            <a:fillRect/>
          </a:stretch>
        </p:blipFill>
        <p:spPr>
          <a:xfrm>
            <a:off x="4648200" y="1339687"/>
            <a:ext cx="3949700" cy="5416713"/>
          </a:xfrm>
          <a:prstGeom prst="rect">
            <a:avLst/>
          </a:prstGeom>
        </p:spPr>
      </p:pic>
    </p:spTree>
    <p:extLst>
      <p:ext uri="{BB962C8B-B14F-4D97-AF65-F5344CB8AC3E}">
        <p14:creationId xmlns:p14="http://schemas.microsoft.com/office/powerpoint/2010/main" val="3877459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CDHS Youth Based Surveys*</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149250311"/>
              </p:ext>
            </p:extLst>
          </p:nvPr>
        </p:nvGraphicFramePr>
        <p:xfrm>
          <a:off x="457200" y="1417636"/>
          <a:ext cx="8229600" cy="4851084"/>
        </p:xfrm>
        <a:graphic>
          <a:graphicData uri="http://schemas.openxmlformats.org/drawingml/2006/table">
            <a:tbl>
              <a:tblPr firstRow="1" bandRow="1">
                <a:tableStyleId>{10A1B5D5-9B99-4C35-A422-299274C87663}</a:tableStyleId>
              </a:tblPr>
              <a:tblGrid>
                <a:gridCol w="2743200"/>
                <a:gridCol w="2346960"/>
                <a:gridCol w="3139440"/>
              </a:tblGrid>
              <a:tr h="385342">
                <a:tc>
                  <a:txBody>
                    <a:bodyPr/>
                    <a:lstStyle/>
                    <a:p>
                      <a:r>
                        <a:rPr lang="en-US" dirty="0" smtClean="0"/>
                        <a:t>Survey</a:t>
                      </a:r>
                      <a:endParaRPr lang="en-US" dirty="0"/>
                    </a:p>
                  </a:txBody>
                  <a:tcPr anchor="ctr"/>
                </a:tc>
                <a:tc>
                  <a:txBody>
                    <a:bodyPr/>
                    <a:lstStyle/>
                    <a:p>
                      <a:r>
                        <a:rPr lang="en-US" dirty="0" smtClean="0"/>
                        <a:t>Schedule</a:t>
                      </a:r>
                      <a:endParaRPr lang="en-US" dirty="0"/>
                    </a:p>
                  </a:txBody>
                  <a:tcPr anchor="ctr"/>
                </a:tc>
                <a:tc>
                  <a:txBody>
                    <a:bodyPr/>
                    <a:lstStyle/>
                    <a:p>
                      <a:r>
                        <a:rPr lang="en-US" dirty="0" smtClean="0"/>
                        <a:t>Who Participates?</a:t>
                      </a:r>
                      <a:endParaRPr lang="en-US" dirty="0"/>
                    </a:p>
                  </a:txBody>
                  <a:tcPr anchor="ctr"/>
                </a:tc>
              </a:tr>
              <a:tr h="665110">
                <a:tc>
                  <a:txBody>
                    <a:bodyPr/>
                    <a:lstStyle/>
                    <a:p>
                      <a:r>
                        <a:rPr lang="en-US" dirty="0" smtClean="0"/>
                        <a:t>Delaware School Survey</a:t>
                      </a:r>
                      <a:endParaRPr lang="en-US" dirty="0"/>
                    </a:p>
                  </a:txBody>
                  <a:tcPr anchor="ctr"/>
                </a:tc>
                <a:tc>
                  <a:txBody>
                    <a:bodyPr/>
                    <a:lstStyle/>
                    <a:p>
                      <a:r>
                        <a:rPr lang="en-US" dirty="0" smtClean="0"/>
                        <a:t>Annual</a:t>
                      </a:r>
                      <a:endParaRPr lang="en-US" baseline="0" dirty="0" smtClean="0"/>
                    </a:p>
                  </a:txBody>
                  <a:tcPr anchor="ctr"/>
                </a:tc>
                <a:tc>
                  <a:txBody>
                    <a:bodyPr/>
                    <a:lstStyle/>
                    <a:p>
                      <a:r>
                        <a:rPr lang="en-US" dirty="0" smtClean="0"/>
                        <a:t>Census of 5</a:t>
                      </a:r>
                      <a:r>
                        <a:rPr lang="en-US" baseline="30000" dirty="0" smtClean="0"/>
                        <a:t>th</a:t>
                      </a:r>
                      <a:r>
                        <a:rPr lang="en-US" dirty="0" smtClean="0"/>
                        <a:t>, 8</a:t>
                      </a:r>
                      <a:r>
                        <a:rPr lang="en-US" baseline="30000" dirty="0" smtClean="0"/>
                        <a:t>th</a:t>
                      </a:r>
                      <a:r>
                        <a:rPr lang="en-US" dirty="0" smtClean="0"/>
                        <a:t>, and 11</a:t>
                      </a:r>
                      <a:r>
                        <a:rPr lang="en-US" baseline="30000" dirty="0" smtClean="0"/>
                        <a:t>th</a:t>
                      </a:r>
                      <a:r>
                        <a:rPr lang="en-US" dirty="0" smtClean="0"/>
                        <a:t> grade public </a:t>
                      </a:r>
                      <a:r>
                        <a:rPr lang="en-US" smtClean="0"/>
                        <a:t>school</a:t>
                      </a:r>
                      <a:r>
                        <a:rPr lang="en-US" baseline="0" smtClean="0"/>
                        <a:t> students</a:t>
                      </a:r>
                      <a:endParaRPr lang="en-US" dirty="0"/>
                    </a:p>
                  </a:txBody>
                  <a:tcPr anchor="ctr"/>
                </a:tc>
              </a:tr>
              <a:tr h="950158">
                <a:tc>
                  <a:txBody>
                    <a:bodyPr/>
                    <a:lstStyle/>
                    <a:p>
                      <a:r>
                        <a:rPr lang="en-US" dirty="0" smtClean="0"/>
                        <a:t>Youth Risk Behavior Survey </a:t>
                      </a:r>
                      <a:endParaRPr lang="en-US" dirty="0"/>
                    </a:p>
                  </a:txBody>
                  <a:tcPr anchor="ctr"/>
                </a:tc>
                <a:tc>
                  <a:txBody>
                    <a:bodyPr/>
                    <a:lstStyle/>
                    <a:p>
                      <a:r>
                        <a:rPr lang="en-US" dirty="0" smtClean="0"/>
                        <a:t>Odd numbered</a:t>
                      </a:r>
                      <a:r>
                        <a:rPr lang="en-US" baseline="0" dirty="0" smtClean="0"/>
                        <a:t> years</a:t>
                      </a:r>
                      <a:endParaRPr lang="en-US" dirty="0"/>
                    </a:p>
                  </a:txBody>
                  <a:tcPr anchor="ctr"/>
                </a:tc>
                <a:tc>
                  <a:txBody>
                    <a:bodyPr/>
                    <a:lstStyle/>
                    <a:p>
                      <a:r>
                        <a:rPr lang="en-US" dirty="0" smtClean="0"/>
                        <a:t>Random sample of classrooms</a:t>
                      </a:r>
                      <a:r>
                        <a:rPr lang="en-US" baseline="0" dirty="0" smtClean="0"/>
                        <a:t> within a census of public schools grade 6</a:t>
                      </a:r>
                      <a:r>
                        <a:rPr lang="en-US" baseline="30000" dirty="0" smtClean="0"/>
                        <a:t>th</a:t>
                      </a:r>
                      <a:r>
                        <a:rPr lang="en-US" baseline="0" dirty="0" smtClean="0"/>
                        <a:t> – 12</a:t>
                      </a:r>
                      <a:r>
                        <a:rPr lang="en-US" baseline="30000" dirty="0" smtClean="0"/>
                        <a:t>th</a:t>
                      </a:r>
                      <a:endParaRPr lang="en-US" baseline="0" dirty="0" smtClean="0"/>
                    </a:p>
                  </a:txBody>
                  <a:tcPr anchor="ctr"/>
                </a:tc>
              </a:tr>
              <a:tr h="950158">
                <a:tc>
                  <a:txBody>
                    <a:bodyPr/>
                    <a:lstStyle/>
                    <a:p>
                      <a:r>
                        <a:rPr lang="en-US" dirty="0" smtClean="0"/>
                        <a:t>Youth Tobacco Survey</a:t>
                      </a:r>
                      <a:endParaRPr lang="en-US" dirty="0"/>
                    </a:p>
                  </a:txBody>
                  <a:tcPr anchor="ctr"/>
                </a:tc>
                <a:tc>
                  <a:txBody>
                    <a:bodyPr/>
                    <a:lstStyle/>
                    <a:p>
                      <a:r>
                        <a:rPr lang="en-US" dirty="0" smtClean="0"/>
                        <a:t>Even numbered years</a:t>
                      </a:r>
                      <a:endParaRPr lang="en-US"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Random sample of classrooms</a:t>
                      </a:r>
                      <a:r>
                        <a:rPr lang="en-US" baseline="0" dirty="0" smtClean="0"/>
                        <a:t> within a census of public schools grade 6</a:t>
                      </a:r>
                      <a:r>
                        <a:rPr lang="en-US" baseline="30000" dirty="0" smtClean="0"/>
                        <a:t>th</a:t>
                      </a:r>
                      <a:r>
                        <a:rPr lang="en-US" baseline="0" dirty="0" smtClean="0"/>
                        <a:t> – 12</a:t>
                      </a:r>
                      <a:r>
                        <a:rPr lang="en-US" baseline="30000" dirty="0" smtClean="0"/>
                        <a:t>th</a:t>
                      </a:r>
                      <a:endParaRPr lang="en-US" baseline="0" dirty="0" smtClean="0"/>
                    </a:p>
                  </a:txBody>
                  <a:tcPr anchor="ctr"/>
                </a:tc>
              </a:tr>
              <a:tr h="950158">
                <a:tc>
                  <a:txBody>
                    <a:bodyPr/>
                    <a:lstStyle/>
                    <a:p>
                      <a:r>
                        <a:rPr lang="en-US" dirty="0" smtClean="0"/>
                        <a:t>School</a:t>
                      </a:r>
                      <a:r>
                        <a:rPr lang="en-US" baseline="0" dirty="0" smtClean="0"/>
                        <a:t> Health Profiles</a:t>
                      </a:r>
                      <a:endParaRPr lang="en-US"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Even numbered years</a:t>
                      </a:r>
                    </a:p>
                  </a:txBody>
                  <a:tcPr anchor="ctr"/>
                </a:tc>
                <a:tc>
                  <a:txBody>
                    <a:bodyPr/>
                    <a:lstStyle/>
                    <a:p>
                      <a:r>
                        <a:rPr lang="en-US" dirty="0" smtClean="0"/>
                        <a:t>Census of public school Principals and Lead</a:t>
                      </a:r>
                      <a:r>
                        <a:rPr lang="en-US" baseline="0" dirty="0" smtClean="0"/>
                        <a:t> Health Educators</a:t>
                      </a:r>
                      <a:endParaRPr lang="en-US" dirty="0"/>
                    </a:p>
                  </a:txBody>
                  <a:tcPr anchor="ctr"/>
                </a:tc>
              </a:tr>
              <a:tr h="950158">
                <a:tc>
                  <a:txBody>
                    <a:bodyPr/>
                    <a:lstStyle/>
                    <a:p>
                      <a:r>
                        <a:rPr lang="en-US" dirty="0" smtClean="0"/>
                        <a:t>College Risk Behavior</a:t>
                      </a:r>
                      <a:r>
                        <a:rPr lang="en-US" baseline="0" dirty="0" smtClean="0"/>
                        <a:t> Survey</a:t>
                      </a:r>
                      <a:endParaRPr lang="en-US" dirty="0"/>
                    </a:p>
                  </a:txBody>
                  <a:tcPr anchor="ctr"/>
                </a:tc>
                <a:tc>
                  <a:txBody>
                    <a:bodyPr/>
                    <a:lstStyle/>
                    <a:p>
                      <a:r>
                        <a:rPr lang="en-US" dirty="0" smtClean="0"/>
                        <a:t>Annual</a:t>
                      </a:r>
                      <a:endParaRPr lang="en-US" dirty="0"/>
                    </a:p>
                  </a:txBody>
                  <a:tcPr anchor="ctr"/>
                </a:tc>
                <a:tc>
                  <a:txBody>
                    <a:bodyPr/>
                    <a:lstStyle/>
                    <a:p>
                      <a:r>
                        <a:rPr lang="en-US" dirty="0" smtClean="0"/>
                        <a:t>Random</a:t>
                      </a:r>
                      <a:r>
                        <a:rPr lang="en-US" baseline="0" dirty="0" smtClean="0"/>
                        <a:t> sample of full-time undergraduates. University of Delaware and Wesley College</a:t>
                      </a:r>
                      <a:endParaRPr lang="en-US" dirty="0"/>
                    </a:p>
                  </a:txBody>
                  <a:tcPr anchor="ctr"/>
                </a:tc>
              </a:tr>
            </a:tbl>
          </a:graphicData>
        </a:graphic>
      </p:graphicFrame>
      <p:sp>
        <p:nvSpPr>
          <p:cNvPr id="12" name="TextBox 11"/>
          <p:cNvSpPr txBox="1"/>
          <p:nvPr/>
        </p:nvSpPr>
        <p:spPr>
          <a:xfrm>
            <a:off x="457200" y="6451282"/>
            <a:ext cx="8577072" cy="338554"/>
          </a:xfrm>
          <a:prstGeom prst="rect">
            <a:avLst/>
          </a:prstGeom>
          <a:noFill/>
        </p:spPr>
        <p:txBody>
          <a:bodyPr wrap="square" rtlCol="0">
            <a:spAutoFit/>
          </a:bodyPr>
          <a:lstStyle/>
          <a:p>
            <a:r>
              <a:rPr lang="en-US" sz="1600" dirty="0" smtClean="0"/>
              <a:t>*Survey administration is designed so that students take no more than one survey annually.</a:t>
            </a:r>
            <a:endParaRPr lang="en-US" sz="1600" dirty="0"/>
          </a:p>
        </p:txBody>
      </p:sp>
    </p:spTree>
    <p:extLst>
      <p:ext uri="{BB962C8B-B14F-4D97-AF65-F5344CB8AC3E}">
        <p14:creationId xmlns:p14="http://schemas.microsoft.com/office/powerpoint/2010/main" val="2544858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5065987"/>
            <a:ext cx="5770179" cy="599171"/>
          </a:xfrm>
        </p:spPr>
        <p:txBody>
          <a:bodyPr>
            <a:normAutofit/>
          </a:bodyPr>
          <a:lstStyle/>
          <a:p>
            <a:r>
              <a:rPr lang="en-US" sz="3100" b="0" dirty="0"/>
              <a:t>A Look at the Data in </a:t>
            </a:r>
            <a:r>
              <a:rPr lang="en-US" sz="3100" b="0" dirty="0" smtClean="0"/>
              <a:t>Delaware…..</a:t>
            </a:r>
            <a:endParaRPr lang="en-US" b="0" dirty="0"/>
          </a:p>
        </p:txBody>
      </p:sp>
      <p:pic>
        <p:nvPicPr>
          <p:cNvPr id="2052" name="Picture 4" descr="Image result for delaware image"/>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262" r="2262"/>
          <a:stretch>
            <a:fillRect/>
          </a:stretch>
        </p:blipFill>
        <p:spPr bwMode="auto">
          <a:xfrm>
            <a:off x="0" y="0"/>
            <a:ext cx="9141793" cy="50312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262649" y="6551748"/>
            <a:ext cx="1881351" cy="276999"/>
          </a:xfrm>
          <a:prstGeom prst="rect">
            <a:avLst/>
          </a:prstGeom>
          <a:noFill/>
        </p:spPr>
        <p:txBody>
          <a:bodyPr wrap="square" rtlCol="0">
            <a:spAutoFit/>
          </a:bodyPr>
          <a:lstStyle/>
          <a:p>
            <a:r>
              <a:rPr lang="en-US" sz="1200" dirty="0" smtClean="0"/>
              <a:t>Image: happeningmag.com</a:t>
            </a:r>
            <a:endParaRPr lang="en-US" sz="1200" dirty="0"/>
          </a:p>
        </p:txBody>
      </p:sp>
    </p:spTree>
    <p:extLst>
      <p:ext uri="{BB962C8B-B14F-4D97-AF65-F5344CB8AC3E}">
        <p14:creationId xmlns:p14="http://schemas.microsoft.com/office/powerpoint/2010/main" val="3852720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Current* Substance Use by Grade</a:t>
            </a:r>
            <a:endParaRPr lang="en-US" sz="4000" dirty="0"/>
          </a:p>
        </p:txBody>
      </p:sp>
      <p:sp>
        <p:nvSpPr>
          <p:cNvPr id="5" name="Rectangle 4"/>
          <p:cNvSpPr/>
          <p:nvPr/>
        </p:nvSpPr>
        <p:spPr>
          <a:xfrm>
            <a:off x="457200" y="5446392"/>
            <a:ext cx="7971362" cy="1200329"/>
          </a:xfrm>
          <a:prstGeom prst="rect">
            <a:avLst/>
          </a:prstGeom>
        </p:spPr>
        <p:txBody>
          <a:bodyPr wrap="square">
            <a:spAutoFit/>
          </a:bodyPr>
          <a:lstStyle/>
          <a:p>
            <a:pPr>
              <a:defRPr/>
            </a:pPr>
            <a:r>
              <a:rPr lang="en-US" dirty="0"/>
              <a:t>*Categorized as use of stimulants and painkillers for 5</a:t>
            </a:r>
            <a:r>
              <a:rPr lang="en-US" baseline="30000" dirty="0"/>
              <a:t>th</a:t>
            </a:r>
            <a:r>
              <a:rPr lang="en-US" dirty="0"/>
              <a:t> graders, and stimulants, painkillers, and sedatives for 8</a:t>
            </a:r>
            <a:r>
              <a:rPr lang="en-US" baseline="30000" dirty="0"/>
              <a:t>th</a:t>
            </a:r>
            <a:r>
              <a:rPr lang="en-US" dirty="0"/>
              <a:t> and 11</a:t>
            </a:r>
            <a:r>
              <a:rPr lang="en-US" baseline="30000" dirty="0"/>
              <a:t>th</a:t>
            </a:r>
            <a:r>
              <a:rPr lang="en-US" dirty="0"/>
              <a:t> graders without a doctor’s prescription; This variable is also past year use. </a:t>
            </a:r>
          </a:p>
          <a:p>
            <a:pPr>
              <a:defRPr/>
            </a:pPr>
            <a:r>
              <a:rPr lang="en-US" dirty="0"/>
              <a:t>Source: Delaware School Survey (2015)</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8665955"/>
              </p:ext>
            </p:extLst>
          </p:nvPr>
        </p:nvGraphicFramePr>
        <p:xfrm>
          <a:off x="457200" y="1417638"/>
          <a:ext cx="8229600" cy="40287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0445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Alcohol Use Among Youth of Disproportionate Risk </a:t>
            </a:r>
            <a:endParaRPr lang="en-US" dirty="0"/>
          </a:p>
        </p:txBody>
      </p:sp>
      <p:sp>
        <p:nvSpPr>
          <p:cNvPr id="5" name="Rectangle 4"/>
          <p:cNvSpPr/>
          <p:nvPr/>
        </p:nvSpPr>
        <p:spPr>
          <a:xfrm>
            <a:off x="423958" y="6249728"/>
            <a:ext cx="4148041" cy="369332"/>
          </a:xfrm>
          <a:prstGeom prst="rect">
            <a:avLst/>
          </a:prstGeom>
        </p:spPr>
        <p:txBody>
          <a:bodyPr wrap="none">
            <a:spAutoFit/>
          </a:bodyPr>
          <a:lstStyle/>
          <a:p>
            <a:r>
              <a:rPr lang="en-US" dirty="0" smtClean="0"/>
              <a:t>Source: Youth Risk Behavior Survey (2015)</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587748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7571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Marijuana Use Among Youth of Disproportionate Risk </a:t>
            </a:r>
            <a:endParaRPr lang="en-US" dirty="0"/>
          </a:p>
        </p:txBody>
      </p:sp>
      <p:sp>
        <p:nvSpPr>
          <p:cNvPr id="5" name="Rectangle 13"/>
          <p:cNvSpPr>
            <a:spLocks noChangeArrowheads="1"/>
          </p:cNvSpPr>
          <p:nvPr/>
        </p:nvSpPr>
        <p:spPr bwMode="auto">
          <a:xfrm>
            <a:off x="457200" y="6180931"/>
            <a:ext cx="41481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t>Source: Youth Risk Behavior Survey (2015)</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57366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6998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42DE2C7-3E1F-491D-8420-54888C1FAEE4}"/>
</file>

<file path=customXml/itemProps2.xml><?xml version="1.0" encoding="utf-8"?>
<ds:datastoreItem xmlns:ds="http://schemas.openxmlformats.org/officeDocument/2006/customXml" ds:itemID="{3874EAF4-D875-497A-9F07-2732532F6243}"/>
</file>

<file path=customXml/itemProps3.xml><?xml version="1.0" encoding="utf-8"?>
<ds:datastoreItem xmlns:ds="http://schemas.openxmlformats.org/officeDocument/2006/customXml" ds:itemID="{FC83905D-C485-4EC5-8F3A-2896D647F8AD}"/>
</file>

<file path=docProps/app.xml><?xml version="1.0" encoding="utf-8"?>
<Properties xmlns="http://schemas.openxmlformats.org/officeDocument/2006/extended-properties" xmlns:vt="http://schemas.openxmlformats.org/officeDocument/2006/docPropsVTypes">
  <Template>Retrospect</Template>
  <TotalTime>531</TotalTime>
  <Words>1044</Words>
  <Application>Microsoft Office PowerPoint</Application>
  <PresentationFormat>On-screen Show (4:3)</PresentationFormat>
  <Paragraphs>150</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Youth at Disproportionate Risk for Substance Use: A look at Delaware Data</vt:lpstr>
      <vt:lpstr>State Epidemiological Outcomes Workgroup (SEOW)</vt:lpstr>
      <vt:lpstr>Behavioral Health Disparities</vt:lpstr>
      <vt:lpstr>Delaware Data Resources</vt:lpstr>
      <vt:lpstr>CDHS Youth Based Surveys*</vt:lpstr>
      <vt:lpstr>A Look at the Data in Delaware…..</vt:lpstr>
      <vt:lpstr>Current* Substance Use by Grade</vt:lpstr>
      <vt:lpstr>Current Alcohol Use Among Youth of Disproportionate Risk </vt:lpstr>
      <vt:lpstr>Current Marijuana Use Among Youth of Disproportionate Risk </vt:lpstr>
      <vt:lpstr>Current Prescription Drug Use* Among Youth of Disproportionate Risk </vt:lpstr>
      <vt:lpstr>Not Attending School Out of Safety Concerns Among Youth of Disproportionate Risk</vt:lpstr>
      <vt:lpstr>Suicidal Ideation* Among Youth of Disproportionate Risk</vt:lpstr>
      <vt:lpstr>Depression* Among Youth of Disproportionate Risk</vt:lpstr>
      <vt:lpstr>Receiving Treatment for Anxiety or Depression Among Youth of Disproportionate Risk</vt:lpstr>
      <vt:lpstr>Education Aspirations Among 8th and 11th Graders </vt:lpstr>
      <vt:lpstr>Substance Use in Higher Education</vt:lpstr>
      <vt:lpstr>Current Alcohol Use Among Delaware Adults by Level of Education</vt:lpstr>
      <vt:lpstr>Health Care Coverage Among Delaware Adults by Level of Education</vt:lpstr>
      <vt:lpstr>Self-Reported Health Status Among Delaware Adults by Level of Education</vt:lpstr>
      <vt:lpstr>What can we do with the data?</vt:lpstr>
      <vt:lpstr>What does the data leverage?</vt:lpstr>
      <vt:lpstr>How Can You Access the Data?</vt:lpstr>
      <vt:lpstr>School or District Level Data</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Brandie Pugh</dc:creator>
  <cp:lastModifiedBy>cdas107</cp:lastModifiedBy>
  <cp:revision>93</cp:revision>
  <cp:lastPrinted>2016-09-26T18:06:00Z</cp:lastPrinted>
  <dcterms:created xsi:type="dcterms:W3CDTF">2016-09-19T15:24:02Z</dcterms:created>
  <dcterms:modified xsi:type="dcterms:W3CDTF">2016-12-21T16:10:50Z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