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274" r:id="rId4"/>
    <p:sldId id="257" r:id="rId5"/>
    <p:sldId id="258" r:id="rId6"/>
    <p:sldId id="260" r:id="rId7"/>
    <p:sldId id="442" r:id="rId8"/>
    <p:sldId id="443" r:id="rId9"/>
    <p:sldId id="445" r:id="rId10"/>
    <p:sldId id="444" r:id="rId11"/>
    <p:sldId id="446" r:id="rId12"/>
    <p:sldId id="425" r:id="rId13"/>
    <p:sldId id="427" r:id="rId14"/>
    <p:sldId id="426" r:id="rId15"/>
    <p:sldId id="259"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11E68-4D2C-4E87-B66A-BECB08300776}" v="1" dt="2022-01-26T04:36:09.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9" autoAdjust="0"/>
    <p:restoredTop sz="94660"/>
  </p:normalViewPr>
  <p:slideViewPr>
    <p:cSldViewPr snapToGrid="0">
      <p:cViewPr varScale="1">
        <p:scale>
          <a:sx n="114" d="100"/>
          <a:sy n="114" d="100"/>
        </p:scale>
        <p:origin x="3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Chambers" userId="69dc515a7803b465" providerId="LiveId" clId="{E8711E68-4D2C-4E87-B66A-BECB08300776}"/>
    <pc:docChg chg="undo custSel addSld delSld modSld">
      <pc:chgData name="Darryl Chambers" userId="69dc515a7803b465" providerId="LiveId" clId="{E8711E68-4D2C-4E87-B66A-BECB08300776}" dt="2022-01-26T04:37:09.434" v="15" actId="14100"/>
      <pc:docMkLst>
        <pc:docMk/>
      </pc:docMkLst>
      <pc:sldChg chg="addSp delSp modSp add del mod">
        <pc:chgData name="Darryl Chambers" userId="69dc515a7803b465" providerId="LiveId" clId="{E8711E68-4D2C-4E87-B66A-BECB08300776}" dt="2022-01-26T04:37:09.434" v="15" actId="14100"/>
        <pc:sldMkLst>
          <pc:docMk/>
          <pc:sldMk cId="3910684397" sldId="446"/>
        </pc:sldMkLst>
        <pc:spChg chg="add del mod">
          <ac:chgData name="Darryl Chambers" userId="69dc515a7803b465" providerId="LiveId" clId="{E8711E68-4D2C-4E87-B66A-BECB08300776}" dt="2022-01-26T04:36:09.981" v="4" actId="931"/>
          <ac:spMkLst>
            <pc:docMk/>
            <pc:sldMk cId="3910684397" sldId="446"/>
            <ac:spMk id="4" creationId="{3F733A64-09FC-4776-A6BC-1606FC669913}"/>
          </ac:spMkLst>
        </pc:spChg>
        <pc:picChg chg="del">
          <ac:chgData name="Darryl Chambers" userId="69dc515a7803b465" providerId="LiveId" clId="{E8711E68-4D2C-4E87-B66A-BECB08300776}" dt="2022-01-26T04:36:03.285" v="3" actId="478"/>
          <ac:picMkLst>
            <pc:docMk/>
            <pc:sldMk cId="3910684397" sldId="446"/>
            <ac:picMk id="5" creationId="{FAD3F423-7306-FC41-B110-715D76BC980C}"/>
          </ac:picMkLst>
        </pc:picChg>
        <pc:picChg chg="add mod modCrop">
          <ac:chgData name="Darryl Chambers" userId="69dc515a7803b465" providerId="LiveId" clId="{E8711E68-4D2C-4E87-B66A-BECB08300776}" dt="2022-01-26T04:37:09.434" v="15" actId="14100"/>
          <ac:picMkLst>
            <pc:docMk/>
            <pc:sldMk cId="3910684397" sldId="446"/>
            <ac:picMk id="7" creationId="{CF2C3CAF-A482-4F5D-BA30-866B9D3C1C8B}"/>
          </ac:picMkLst>
        </pc:picChg>
      </pc:sldChg>
      <pc:sldChg chg="add">
        <pc:chgData name="Darryl Chambers" userId="69dc515a7803b465" providerId="LiveId" clId="{E8711E68-4D2C-4E87-B66A-BECB08300776}" dt="2022-01-26T04:35:52.253" v="0" actId="2890"/>
        <pc:sldMkLst>
          <pc:docMk/>
          <pc:sldMk cId="3490150924" sldId="4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fse0813\Desktop\SPREADSHEET%20FOR%20SEOW%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fse0813\Desktop\SPREADSHEET%20FOR%20SEOW%20PRESENTA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WILMINGTON'S</a:t>
            </a:r>
            <a:r>
              <a:rPr lang="en-US" baseline="0"/>
              <a:t> GUN VIOLENCE BY YEAR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INCIDENTS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88</c:v>
                </c:pt>
                <c:pt idx="1">
                  <c:v>96</c:v>
                </c:pt>
                <c:pt idx="2">
                  <c:v>127</c:v>
                </c:pt>
                <c:pt idx="3">
                  <c:v>114</c:v>
                </c:pt>
                <c:pt idx="4">
                  <c:v>131</c:v>
                </c:pt>
                <c:pt idx="5">
                  <c:v>127</c:v>
                </c:pt>
                <c:pt idx="6">
                  <c:v>166</c:v>
                </c:pt>
                <c:pt idx="7">
                  <c:v>71</c:v>
                </c:pt>
                <c:pt idx="8">
                  <c:v>90</c:v>
                </c:pt>
                <c:pt idx="9">
                  <c:v>135</c:v>
                </c:pt>
                <c:pt idx="10">
                  <c:v>120</c:v>
                </c:pt>
              </c:numCache>
            </c:numRef>
          </c:val>
          <c:smooth val="0"/>
          <c:extLst>
            <c:ext xmlns:c16="http://schemas.microsoft.com/office/drawing/2014/chart" uri="{C3380CC4-5D6E-409C-BE32-E72D297353CC}">
              <c16:uniqueId val="{00000000-C4BE-2C48-BA83-295713E2B9EB}"/>
            </c:ext>
          </c:extLst>
        </c:ser>
        <c:ser>
          <c:idx val="1"/>
          <c:order val="1"/>
          <c:tx>
            <c:strRef>
              <c:f>Sheet1!$C$1</c:f>
              <c:strCache>
                <c:ptCount val="1"/>
                <c:pt idx="0">
                  <c:v>VICTIMS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General</c:formatCode>
                <c:ptCount val="11"/>
                <c:pt idx="0">
                  <c:v>95</c:v>
                </c:pt>
                <c:pt idx="1">
                  <c:v>118</c:v>
                </c:pt>
                <c:pt idx="2">
                  <c:v>154</c:v>
                </c:pt>
                <c:pt idx="3">
                  <c:v>124</c:v>
                </c:pt>
                <c:pt idx="4">
                  <c:v>151</c:v>
                </c:pt>
                <c:pt idx="5">
                  <c:v>145</c:v>
                </c:pt>
                <c:pt idx="6">
                  <c:v>197</c:v>
                </c:pt>
                <c:pt idx="7">
                  <c:v>78</c:v>
                </c:pt>
                <c:pt idx="8">
                  <c:v>114</c:v>
                </c:pt>
                <c:pt idx="9">
                  <c:v>169</c:v>
                </c:pt>
                <c:pt idx="10">
                  <c:v>152</c:v>
                </c:pt>
              </c:numCache>
            </c:numRef>
          </c:val>
          <c:smooth val="0"/>
          <c:extLst>
            <c:ext xmlns:c16="http://schemas.microsoft.com/office/drawing/2014/chart" uri="{C3380CC4-5D6E-409C-BE32-E72D297353CC}">
              <c16:uniqueId val="{00000001-C4BE-2C48-BA83-295713E2B9EB}"/>
            </c:ext>
          </c:extLst>
        </c:ser>
        <c:ser>
          <c:idx val="2"/>
          <c:order val="2"/>
          <c:tx>
            <c:strRef>
              <c:f>Sheet1!$D$1</c:f>
              <c:strCache>
                <c:ptCount val="1"/>
                <c:pt idx="0">
                  <c:v>KILLED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22</c:v>
                </c:pt>
                <c:pt idx="1">
                  <c:v>25</c:v>
                </c:pt>
                <c:pt idx="2">
                  <c:v>18</c:v>
                </c:pt>
                <c:pt idx="3">
                  <c:v>23</c:v>
                </c:pt>
                <c:pt idx="4">
                  <c:v>26</c:v>
                </c:pt>
                <c:pt idx="5">
                  <c:v>21</c:v>
                </c:pt>
                <c:pt idx="6">
                  <c:v>32</c:v>
                </c:pt>
                <c:pt idx="7">
                  <c:v>19</c:v>
                </c:pt>
                <c:pt idx="8">
                  <c:v>25</c:v>
                </c:pt>
                <c:pt idx="9">
                  <c:v>29</c:v>
                </c:pt>
                <c:pt idx="10">
                  <c:v>39</c:v>
                </c:pt>
              </c:numCache>
            </c:numRef>
          </c:val>
          <c:smooth val="0"/>
          <c:extLst>
            <c:ext xmlns:c16="http://schemas.microsoft.com/office/drawing/2014/chart" uri="{C3380CC4-5D6E-409C-BE32-E72D297353CC}">
              <c16:uniqueId val="{00000002-C4BE-2C48-BA83-295713E2B9EB}"/>
            </c:ext>
          </c:extLst>
        </c:ser>
        <c:dLbls>
          <c:showLegendKey val="0"/>
          <c:showVal val="0"/>
          <c:showCatName val="0"/>
          <c:showSerName val="0"/>
          <c:showPercent val="0"/>
          <c:showBubbleSize val="0"/>
        </c:dLbls>
        <c:marker val="1"/>
        <c:smooth val="0"/>
        <c:axId val="431834240"/>
        <c:axId val="431835888"/>
      </c:lineChart>
      <c:catAx>
        <c:axId val="43183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835888"/>
        <c:crosses val="autoZero"/>
        <c:auto val="1"/>
        <c:lblAlgn val="ctr"/>
        <c:lblOffset val="100"/>
        <c:noMultiLvlLbl val="0"/>
      </c:catAx>
      <c:valAx>
        <c:axId val="43183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83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5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Sheet1!$A$41:$A$44</c:f>
              <c:strCache>
                <c:ptCount val="4"/>
                <c:pt idx="0">
                  <c:v>12 and under (n=13)</c:v>
                </c:pt>
                <c:pt idx="1">
                  <c:v>13 to 17 (n=184)</c:v>
                </c:pt>
                <c:pt idx="2">
                  <c:v>18 to 25 (n=608)</c:v>
                </c:pt>
                <c:pt idx="3">
                  <c:v>26 and over (n=662)</c:v>
                </c:pt>
              </c:strCache>
            </c:strRef>
          </c:cat>
          <c:val>
            <c:numRef>
              <c:f>Sheet1!$B$41:$B$44</c:f>
              <c:numCache>
                <c:formatCode>0%</c:formatCode>
                <c:ptCount val="4"/>
                <c:pt idx="0">
                  <c:v>0.01</c:v>
                </c:pt>
                <c:pt idx="1">
                  <c:v>0.13</c:v>
                </c:pt>
                <c:pt idx="2">
                  <c:v>0.41</c:v>
                </c:pt>
                <c:pt idx="3">
                  <c:v>0.45</c:v>
                </c:pt>
              </c:numCache>
            </c:numRef>
          </c:val>
          <c:extLst>
            <c:ext xmlns:c16="http://schemas.microsoft.com/office/drawing/2014/chart" uri="{C3380CC4-5D6E-409C-BE32-E72D297353CC}">
              <c16:uniqueId val="{00000000-A1AD-E044-85DD-0282706936CF}"/>
            </c:ext>
          </c:extLst>
        </c:ser>
        <c:dLbls>
          <c:dLblPos val="inEnd"/>
          <c:showLegendKey val="0"/>
          <c:showVal val="1"/>
          <c:showCatName val="0"/>
          <c:showSerName val="0"/>
          <c:showPercent val="0"/>
          <c:showBubbleSize val="0"/>
        </c:dLbls>
        <c:gapWidth val="41"/>
        <c:axId val="216673008"/>
        <c:axId val="216978208"/>
      </c:barChart>
      <c:catAx>
        <c:axId val="216673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16978208"/>
        <c:crosses val="autoZero"/>
        <c:auto val="1"/>
        <c:lblAlgn val="ctr"/>
        <c:lblOffset val="100"/>
        <c:noMultiLvlLbl val="0"/>
      </c:catAx>
      <c:valAx>
        <c:axId val="216978208"/>
        <c:scaling>
          <c:orientation val="minMax"/>
        </c:scaling>
        <c:delete val="1"/>
        <c:axPos val="l"/>
        <c:numFmt formatCode="0%" sourceLinked="1"/>
        <c:majorTickMark val="none"/>
        <c:minorTickMark val="none"/>
        <c:tickLblPos val="nextTo"/>
        <c:crossAx val="21667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2.4502294726720312E-3"/>
                  <c:y val="9.639883753624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F3-E743-8457-1835F5EB26D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Sheet1!$A$22:$A$25</c:f>
              <c:strCache>
                <c:ptCount val="4"/>
                <c:pt idx="0">
                  <c:v>12 and under (n=4)</c:v>
                </c:pt>
                <c:pt idx="1">
                  <c:v>13 to 17 (n=18)</c:v>
                </c:pt>
                <c:pt idx="2">
                  <c:v>18 to 25 (n=56)</c:v>
                </c:pt>
                <c:pt idx="3">
                  <c:v>26 and over (n=74)</c:v>
                </c:pt>
              </c:strCache>
            </c:strRef>
          </c:cat>
          <c:val>
            <c:numRef>
              <c:f>Sheet1!$B$22:$B$25</c:f>
              <c:numCache>
                <c:formatCode>0%</c:formatCode>
                <c:ptCount val="4"/>
                <c:pt idx="0">
                  <c:v>0.03</c:v>
                </c:pt>
                <c:pt idx="1">
                  <c:v>0.12</c:v>
                </c:pt>
                <c:pt idx="2">
                  <c:v>0.37</c:v>
                </c:pt>
                <c:pt idx="3">
                  <c:v>0.49</c:v>
                </c:pt>
              </c:numCache>
            </c:numRef>
          </c:val>
          <c:extLst>
            <c:ext xmlns:c16="http://schemas.microsoft.com/office/drawing/2014/chart" uri="{C3380CC4-5D6E-409C-BE32-E72D297353CC}">
              <c16:uniqueId val="{00000000-E0F3-E743-8457-1835F5EB26D3}"/>
            </c:ext>
          </c:extLst>
        </c:ser>
        <c:dLbls>
          <c:dLblPos val="inEnd"/>
          <c:showLegendKey val="0"/>
          <c:showVal val="1"/>
          <c:showCatName val="0"/>
          <c:showSerName val="0"/>
          <c:showPercent val="0"/>
          <c:showBubbleSize val="0"/>
        </c:dLbls>
        <c:gapWidth val="41"/>
        <c:axId val="187051056"/>
        <c:axId val="215403184"/>
      </c:barChart>
      <c:catAx>
        <c:axId val="187051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15403184"/>
        <c:crosses val="autoZero"/>
        <c:auto val="1"/>
        <c:lblAlgn val="ctr"/>
        <c:lblOffset val="100"/>
        <c:noMultiLvlLbl val="0"/>
      </c:catAx>
      <c:valAx>
        <c:axId val="215403184"/>
        <c:scaling>
          <c:orientation val="minMax"/>
        </c:scaling>
        <c:delete val="1"/>
        <c:axPos val="l"/>
        <c:numFmt formatCode="0%" sourceLinked="1"/>
        <c:majorTickMark val="none"/>
        <c:minorTickMark val="none"/>
        <c:tickLblPos val="nextTo"/>
        <c:crossAx val="18705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C5B36-E4A0-CA4D-953C-B880B8864D79}"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B34E4-E2CB-6044-A23C-ABC656661AED}" type="slidenum">
              <a:rPr lang="en-US" smtClean="0"/>
              <a:t>‹#›</a:t>
            </a:fld>
            <a:endParaRPr lang="en-US"/>
          </a:p>
        </p:txBody>
      </p:sp>
    </p:spTree>
    <p:extLst>
      <p:ext uri="{BB962C8B-B14F-4D97-AF65-F5344CB8AC3E}">
        <p14:creationId xmlns:p14="http://schemas.microsoft.com/office/powerpoint/2010/main" val="235047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a:t>
            </a:r>
            <a:r>
              <a:rPr lang="en-US" baseline="0" dirty="0"/>
              <a:t> of life issue</a:t>
            </a:r>
            <a:endParaRPr lang="en-US" dirty="0"/>
          </a:p>
        </p:txBody>
      </p:sp>
      <p:sp>
        <p:nvSpPr>
          <p:cNvPr id="4" name="Slide Number Placeholder 3"/>
          <p:cNvSpPr>
            <a:spLocks noGrp="1"/>
          </p:cNvSpPr>
          <p:nvPr>
            <p:ph type="sldNum" sz="quarter" idx="10"/>
          </p:nvPr>
        </p:nvSpPr>
        <p:spPr/>
        <p:txBody>
          <a:bodyPr/>
          <a:lstStyle/>
          <a:p>
            <a:fld id="{A9400A1C-B9F0-C649-8E79-A51B4D252DB9}" type="slidenum">
              <a:rPr lang="en-US" smtClean="0"/>
              <a:t>12</a:t>
            </a:fld>
            <a:endParaRPr lang="en-US" dirty="0"/>
          </a:p>
        </p:txBody>
      </p:sp>
    </p:spTree>
    <p:extLst>
      <p:ext uri="{BB962C8B-B14F-4D97-AF65-F5344CB8AC3E}">
        <p14:creationId xmlns:p14="http://schemas.microsoft.com/office/powerpoint/2010/main" val="261874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the People’s report</a:t>
            </a:r>
          </a:p>
        </p:txBody>
      </p:sp>
      <p:sp>
        <p:nvSpPr>
          <p:cNvPr id="4" name="Slide Number Placeholder 3"/>
          <p:cNvSpPr>
            <a:spLocks noGrp="1"/>
          </p:cNvSpPr>
          <p:nvPr>
            <p:ph type="sldNum" sz="quarter" idx="10"/>
          </p:nvPr>
        </p:nvSpPr>
        <p:spPr/>
        <p:txBody>
          <a:bodyPr/>
          <a:lstStyle/>
          <a:p>
            <a:fld id="{A9400A1C-B9F0-C649-8E79-A51B4D252DB9}" type="slidenum">
              <a:rPr lang="en-US" smtClean="0"/>
              <a:t>14</a:t>
            </a:fld>
            <a:endParaRPr lang="en-US" dirty="0"/>
          </a:p>
        </p:txBody>
      </p:sp>
    </p:spTree>
    <p:extLst>
      <p:ext uri="{BB962C8B-B14F-4D97-AF65-F5344CB8AC3E}">
        <p14:creationId xmlns:p14="http://schemas.microsoft.com/office/powerpoint/2010/main" val="9982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486-1109-4389-A850-74255E254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98B22-0AF4-46F9-89B5-5AEBE2D36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009BBA-BF83-4212-BF5A-E4D0505679C2}"/>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5" name="Footer Placeholder 4">
            <a:extLst>
              <a:ext uri="{FF2B5EF4-FFF2-40B4-BE49-F238E27FC236}">
                <a16:creationId xmlns:a16="http://schemas.microsoft.com/office/drawing/2014/main" id="{DBFC69E6-842E-4230-BB5A-E0B3D47F6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1DCA2-F947-4D93-A0DB-D7EA3F2B03FB}"/>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25626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7ACA-F3A1-4F9D-A1FF-AD4D1288B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D4E3A-5AE7-4AD9-90EA-F24ADE423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98DFA-C809-41C2-B2A2-81DAFBF642D3}"/>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5" name="Footer Placeholder 4">
            <a:extLst>
              <a:ext uri="{FF2B5EF4-FFF2-40B4-BE49-F238E27FC236}">
                <a16:creationId xmlns:a16="http://schemas.microsoft.com/office/drawing/2014/main" id="{8959BC63-B99F-4133-9A9B-FC48BA4E0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DCC36-9149-4EEF-B4B0-EA988F0410FD}"/>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106972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3B4D2-DAB8-4386-8954-13AAAF8F82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4B186A-0E30-489F-8CDA-EE132EF51F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CD9F6-CFB6-4046-8C39-F8CB4C0FF69F}"/>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5" name="Footer Placeholder 4">
            <a:extLst>
              <a:ext uri="{FF2B5EF4-FFF2-40B4-BE49-F238E27FC236}">
                <a16:creationId xmlns:a16="http://schemas.microsoft.com/office/drawing/2014/main" id="{F03058D3-1387-4AA1-9391-4EE88581F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5D353-F6E1-4F97-BCE6-B0970994DAEE}"/>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332651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C888-3287-4EFE-BBD8-7695FE2D34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1ED76-7CE2-42C0-807F-57C0D2BEC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464E7-3106-4211-B147-BB127138A4AA}"/>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5" name="Footer Placeholder 4">
            <a:extLst>
              <a:ext uri="{FF2B5EF4-FFF2-40B4-BE49-F238E27FC236}">
                <a16:creationId xmlns:a16="http://schemas.microsoft.com/office/drawing/2014/main" id="{3DF2A022-BC62-4246-89B6-85B029D3C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8BCB5-044E-4B0F-A038-3C23B39A70EE}"/>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178032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CF40-30DA-4419-A65F-90B255F5C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1A933-CA5F-46F1-812E-B370FB029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78678C-398E-440A-ABBD-68939CA9E455}"/>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5" name="Footer Placeholder 4">
            <a:extLst>
              <a:ext uri="{FF2B5EF4-FFF2-40B4-BE49-F238E27FC236}">
                <a16:creationId xmlns:a16="http://schemas.microsoft.com/office/drawing/2014/main" id="{67FE9DFE-16B2-4D06-AB2D-F282E9B9A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A9181-A03B-430B-9477-91954B82DE6C}"/>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300743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F123-94F2-44AD-A450-425517718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AF147-D8EB-461E-9CDB-902576AFA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3848F3-9A48-4B89-B4B6-DE4999618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BC38A-E857-45F8-8D6E-F8C9EFCEAE8C}"/>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6" name="Footer Placeholder 5">
            <a:extLst>
              <a:ext uri="{FF2B5EF4-FFF2-40B4-BE49-F238E27FC236}">
                <a16:creationId xmlns:a16="http://schemas.microsoft.com/office/drawing/2014/main" id="{5E33AF2F-F6A0-4A74-80A7-FCBB6D75B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E8E54-703F-4BEF-ABAD-580080C8626C}"/>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27353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A998-186F-4BD8-9916-2A82EF92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D9A7F-DC38-45E3-88B9-67B4830BC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4049D-1CC5-4BB7-9C44-AC14CCF4E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EF8E77-29F2-458B-B5CC-A1C656FD9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A7013-ACF7-4FA0-975B-BC28236E2E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240994-3A13-445E-9F7F-BCB101DE8A13}"/>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8" name="Footer Placeholder 7">
            <a:extLst>
              <a:ext uri="{FF2B5EF4-FFF2-40B4-BE49-F238E27FC236}">
                <a16:creationId xmlns:a16="http://schemas.microsoft.com/office/drawing/2014/main" id="{283504C1-1383-4E36-99D7-11BD2BE06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2E96-EC8F-4D0A-A482-36393F4A3DB0}"/>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359003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CD49-B326-4355-A8A0-EEDDA4EB06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164B-AC47-483C-AA12-DB38DF10F45B}"/>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4" name="Footer Placeholder 3">
            <a:extLst>
              <a:ext uri="{FF2B5EF4-FFF2-40B4-BE49-F238E27FC236}">
                <a16:creationId xmlns:a16="http://schemas.microsoft.com/office/drawing/2014/main" id="{758906D4-59B6-4DFB-A019-A868C7FDE8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D967ED-9BD9-47BA-8AEB-85B5A1DB3361}"/>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287175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B7275-76C1-4B3F-9FC1-744606FA9868}"/>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3" name="Footer Placeholder 2">
            <a:extLst>
              <a:ext uri="{FF2B5EF4-FFF2-40B4-BE49-F238E27FC236}">
                <a16:creationId xmlns:a16="http://schemas.microsoft.com/office/drawing/2014/main" id="{C2AE69DE-A73C-473D-9BC8-5BC680886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E2FAB-44D5-4021-847F-9C36F5AB64D8}"/>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118479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6DD5-184B-4691-8655-39DC1A3C0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91A90-2C0F-401F-AA38-AF302F88D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522DD-8EE2-42A7-98B6-FAEAF603B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420FA-5645-40F9-AA03-E85B0D30290B}"/>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6" name="Footer Placeholder 5">
            <a:extLst>
              <a:ext uri="{FF2B5EF4-FFF2-40B4-BE49-F238E27FC236}">
                <a16:creationId xmlns:a16="http://schemas.microsoft.com/office/drawing/2014/main" id="{E2CCBCC0-4608-4795-A1BE-847E1C3CF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3715B-ED24-4360-8E8D-C990D76197A4}"/>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428104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59FA-7C59-4931-BA8E-BF72AAD08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045A5-2832-4C77-92A5-E2A24E4C7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D9B805-2F78-40DE-B6FA-9579440D6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C3439-857F-4436-8039-2EAB66CBF426}"/>
              </a:ext>
            </a:extLst>
          </p:cNvPr>
          <p:cNvSpPr>
            <a:spLocks noGrp="1"/>
          </p:cNvSpPr>
          <p:nvPr>
            <p:ph type="dt" sz="half" idx="10"/>
          </p:nvPr>
        </p:nvSpPr>
        <p:spPr/>
        <p:txBody>
          <a:bodyPr/>
          <a:lstStyle/>
          <a:p>
            <a:fld id="{B300F44C-9CB4-4B16-9166-A4849F0CB44A}" type="datetimeFigureOut">
              <a:rPr lang="en-US" smtClean="0"/>
              <a:t>1/31/2022</a:t>
            </a:fld>
            <a:endParaRPr lang="en-US"/>
          </a:p>
        </p:txBody>
      </p:sp>
      <p:sp>
        <p:nvSpPr>
          <p:cNvPr id="6" name="Footer Placeholder 5">
            <a:extLst>
              <a:ext uri="{FF2B5EF4-FFF2-40B4-BE49-F238E27FC236}">
                <a16:creationId xmlns:a16="http://schemas.microsoft.com/office/drawing/2014/main" id="{9D794EBA-FA0A-4924-932C-3B6769628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EFD22-0F82-411F-9DE4-DAB5C916625D}"/>
              </a:ext>
            </a:extLst>
          </p:cNvPr>
          <p:cNvSpPr>
            <a:spLocks noGrp="1"/>
          </p:cNvSpPr>
          <p:nvPr>
            <p:ph type="sldNum" sz="quarter" idx="12"/>
          </p:nvPr>
        </p:nvSpPr>
        <p:spPr/>
        <p:txBody>
          <a:bodyPr/>
          <a:lstStyle/>
          <a:p>
            <a:fld id="{851937A2-E97F-4773-BB0F-52D01A61709D}" type="slidenum">
              <a:rPr lang="en-US" smtClean="0"/>
              <a:t>‹#›</a:t>
            </a:fld>
            <a:endParaRPr lang="en-US"/>
          </a:p>
        </p:txBody>
      </p:sp>
    </p:spTree>
    <p:extLst>
      <p:ext uri="{BB962C8B-B14F-4D97-AF65-F5344CB8AC3E}">
        <p14:creationId xmlns:p14="http://schemas.microsoft.com/office/powerpoint/2010/main" val="387659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ED7D-F25F-43EC-8B68-E73F4AA1B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C2717-E268-410E-84C9-CCA548F28E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7C6AA-B3B9-43C8-B789-920E62DCB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0F44C-9CB4-4B16-9166-A4849F0CB44A}" type="datetimeFigureOut">
              <a:rPr lang="en-US" smtClean="0"/>
              <a:t>1/31/2022</a:t>
            </a:fld>
            <a:endParaRPr lang="en-US"/>
          </a:p>
        </p:txBody>
      </p:sp>
      <p:sp>
        <p:nvSpPr>
          <p:cNvPr id="5" name="Footer Placeholder 4">
            <a:extLst>
              <a:ext uri="{FF2B5EF4-FFF2-40B4-BE49-F238E27FC236}">
                <a16:creationId xmlns:a16="http://schemas.microsoft.com/office/drawing/2014/main" id="{F6A60E99-B075-4E78-81F2-54738F721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D84BC1-182A-466B-899F-E83FD7397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937A2-E97F-4773-BB0F-52D01A61709D}" type="slidenum">
              <a:rPr lang="en-US" smtClean="0"/>
              <a:t>‹#›</a:t>
            </a:fld>
            <a:endParaRPr lang="en-US"/>
          </a:p>
        </p:txBody>
      </p:sp>
    </p:spTree>
    <p:extLst>
      <p:ext uri="{BB962C8B-B14F-4D97-AF65-F5344CB8AC3E}">
        <p14:creationId xmlns:p14="http://schemas.microsoft.com/office/powerpoint/2010/main" val="389533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hyperlink" Target="https://www.delawareonline.com/in-depth/news/2021/08/16/delaware-gun-violence-database/55185130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47CE3-9148-434C-B1D6-62B30477E71E}"/>
              </a:ext>
            </a:extLst>
          </p:cNvPr>
          <p:cNvSpPr>
            <a:spLocks noGrp="1"/>
          </p:cNvSpPr>
          <p:nvPr>
            <p:ph type="ctrTitle"/>
          </p:nvPr>
        </p:nvSpPr>
        <p:spPr>
          <a:xfrm>
            <a:off x="1285241" y="1008993"/>
            <a:ext cx="9231410" cy="3542045"/>
          </a:xfrm>
        </p:spPr>
        <p:txBody>
          <a:bodyPr anchor="b">
            <a:normAutofit/>
          </a:bodyPr>
          <a:lstStyle/>
          <a:p>
            <a:pPr algn="l"/>
            <a:r>
              <a:rPr lang="en-US" sz="8100" dirty="0"/>
              <a:t>An Examination of Wilmington </a:t>
            </a:r>
            <a:br>
              <a:rPr lang="en-US" sz="8100" dirty="0"/>
            </a:br>
            <a:r>
              <a:rPr lang="en-US" sz="8100" dirty="0"/>
              <a:t>Shooting Data </a:t>
            </a:r>
          </a:p>
        </p:txBody>
      </p:sp>
      <p:sp>
        <p:nvSpPr>
          <p:cNvPr id="3" name="Subtitle 2">
            <a:extLst>
              <a:ext uri="{FF2B5EF4-FFF2-40B4-BE49-F238E27FC236}">
                <a16:creationId xmlns:a16="http://schemas.microsoft.com/office/drawing/2014/main" id="{A4BEC0B7-7ED1-467F-A43C-D217887D65C4}"/>
              </a:ext>
            </a:extLst>
          </p:cNvPr>
          <p:cNvSpPr>
            <a:spLocks noGrp="1"/>
          </p:cNvSpPr>
          <p:nvPr>
            <p:ph type="subTitle" idx="1"/>
          </p:nvPr>
        </p:nvSpPr>
        <p:spPr>
          <a:xfrm>
            <a:off x="1285241" y="4582814"/>
            <a:ext cx="7132335" cy="1312657"/>
          </a:xfrm>
        </p:spPr>
        <p:txBody>
          <a:bodyPr anchor="t">
            <a:normAutofit lnSpcReduction="10000"/>
          </a:bodyPr>
          <a:lstStyle/>
          <a:p>
            <a:pPr algn="l"/>
            <a:endParaRPr lang="en-US" dirty="0"/>
          </a:p>
          <a:p>
            <a:pPr algn="l"/>
            <a:r>
              <a:rPr lang="en-US" dirty="0"/>
              <a:t>Darryl L. Chambers, MA</a:t>
            </a:r>
          </a:p>
          <a:p>
            <a:pPr algn="l"/>
            <a:r>
              <a:rPr lang="en-US" dirty="0"/>
              <a:t>January 26, 2022</a:t>
            </a:r>
          </a:p>
        </p:txBody>
      </p:sp>
    </p:spTree>
    <p:extLst>
      <p:ext uri="{BB962C8B-B14F-4D97-AF65-F5344CB8AC3E}">
        <p14:creationId xmlns:p14="http://schemas.microsoft.com/office/powerpoint/2010/main" val="367805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4F47-38AF-EC42-94EA-E29815E4A6DD}"/>
              </a:ext>
            </a:extLst>
          </p:cNvPr>
          <p:cNvSpPr>
            <a:spLocks noGrp="1"/>
          </p:cNvSpPr>
          <p:nvPr>
            <p:ph type="title"/>
          </p:nvPr>
        </p:nvSpPr>
        <p:spPr/>
        <p:txBody>
          <a:bodyPr>
            <a:noAutofit/>
          </a:bodyPr>
          <a:lstStyle/>
          <a:p>
            <a:pPr algn="ctr"/>
            <a:r>
              <a:rPr lang="en-US" sz="4800" dirty="0"/>
              <a:t>ZONE FOUR</a:t>
            </a:r>
            <a:br>
              <a:rPr lang="en-US" sz="4800" dirty="0"/>
            </a:br>
            <a:r>
              <a:rPr lang="en-US" sz="4800" dirty="0"/>
              <a:t>HOT SPOTS</a:t>
            </a:r>
          </a:p>
        </p:txBody>
      </p:sp>
      <p:pic>
        <p:nvPicPr>
          <p:cNvPr id="5" name="Content Placeholder 4" descr="A picture containing text, map&#10;&#10;Description automatically generated">
            <a:extLst>
              <a:ext uri="{FF2B5EF4-FFF2-40B4-BE49-F238E27FC236}">
                <a16:creationId xmlns:a16="http://schemas.microsoft.com/office/drawing/2014/main" id="{F0063E65-99A7-A240-8142-2A761724C387}"/>
              </a:ext>
            </a:extLst>
          </p:cNvPr>
          <p:cNvPicPr>
            <a:picLocks noGrp="1" noChangeAspect="1"/>
          </p:cNvPicPr>
          <p:nvPr>
            <p:ph idx="1"/>
          </p:nvPr>
        </p:nvPicPr>
        <p:blipFill rotWithShape="1">
          <a:blip r:embed="rId2"/>
          <a:srcRect r="8517"/>
          <a:stretch/>
        </p:blipFill>
        <p:spPr>
          <a:xfrm rot="16200000">
            <a:off x="3333750" y="-1100136"/>
            <a:ext cx="6038850" cy="11677650"/>
          </a:xfrm>
        </p:spPr>
      </p:pic>
    </p:spTree>
    <p:extLst>
      <p:ext uri="{BB962C8B-B14F-4D97-AF65-F5344CB8AC3E}">
        <p14:creationId xmlns:p14="http://schemas.microsoft.com/office/powerpoint/2010/main" val="126982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DC42-F385-6A42-AB77-B4154AE28DD4}"/>
              </a:ext>
            </a:extLst>
          </p:cNvPr>
          <p:cNvSpPr>
            <a:spLocks noGrp="1"/>
          </p:cNvSpPr>
          <p:nvPr>
            <p:ph type="title"/>
          </p:nvPr>
        </p:nvSpPr>
        <p:spPr/>
        <p:txBody>
          <a:bodyPr/>
          <a:lstStyle/>
          <a:p>
            <a:pPr algn="ctr"/>
            <a:r>
              <a:rPr lang="en-US" dirty="0"/>
              <a:t>JAN 2011 TO JUNE 2020 SHOOTINGS </a:t>
            </a:r>
            <a:br>
              <a:rPr lang="en-US" dirty="0"/>
            </a:br>
            <a:r>
              <a:rPr lang="en-US" dirty="0"/>
              <a:t>IN WILMINGTON</a:t>
            </a:r>
          </a:p>
        </p:txBody>
      </p:sp>
      <p:pic>
        <p:nvPicPr>
          <p:cNvPr id="7" name="Content Placeholder 6" descr="Map&#10;&#10;Description automatically generated">
            <a:extLst>
              <a:ext uri="{FF2B5EF4-FFF2-40B4-BE49-F238E27FC236}">
                <a16:creationId xmlns:a16="http://schemas.microsoft.com/office/drawing/2014/main" id="{CF2C3CAF-A482-4F5D-BA30-866B9D3C1C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23" t="5740" r="5546" b="21268"/>
          <a:stretch/>
        </p:blipFill>
        <p:spPr>
          <a:xfrm>
            <a:off x="914400" y="1747684"/>
            <a:ext cx="10559845" cy="4815348"/>
          </a:xfrm>
        </p:spPr>
      </p:pic>
    </p:spTree>
    <p:extLst>
      <p:ext uri="{BB962C8B-B14F-4D97-AF65-F5344CB8AC3E}">
        <p14:creationId xmlns:p14="http://schemas.microsoft.com/office/powerpoint/2010/main" val="391068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71430" y="0"/>
            <a:ext cx="10020572" cy="6858000"/>
          </a:xfrm>
          <a:prstGeom prst="rect">
            <a:avLst/>
          </a:prstGeom>
        </p:spPr>
      </p:pic>
      <p:pic>
        <p:nvPicPr>
          <p:cNvPr id="7" name="Picture 6"/>
          <p:cNvPicPr>
            <a:picLocks noChangeAspect="1"/>
          </p:cNvPicPr>
          <p:nvPr/>
        </p:nvPicPr>
        <p:blipFill>
          <a:blip r:embed="rId4"/>
          <a:stretch>
            <a:fillRect/>
          </a:stretch>
        </p:blipFill>
        <p:spPr>
          <a:xfrm>
            <a:off x="0" y="3410385"/>
            <a:ext cx="2171429" cy="3447619"/>
          </a:xfrm>
          <a:prstGeom prst="rect">
            <a:avLst/>
          </a:prstGeom>
        </p:spPr>
      </p:pic>
      <p:sp>
        <p:nvSpPr>
          <p:cNvPr id="8" name="TextBox 7"/>
          <p:cNvSpPr txBox="1"/>
          <p:nvPr/>
        </p:nvSpPr>
        <p:spPr>
          <a:xfrm>
            <a:off x="85344" y="256034"/>
            <a:ext cx="2086085" cy="2585323"/>
          </a:xfrm>
          <a:prstGeom prst="rect">
            <a:avLst/>
          </a:prstGeom>
          <a:noFill/>
        </p:spPr>
        <p:txBody>
          <a:bodyPr wrap="square" rtlCol="0">
            <a:spAutoFit/>
          </a:bodyPr>
          <a:lstStyle/>
          <a:p>
            <a:r>
              <a:rPr lang="en-US" b="1" dirty="0"/>
              <a:t>Wilmington DE  Police Calls for Service for Shooting incidents which were founded. January Through June 2014, by Percent of Dwellings Vacant.</a:t>
            </a:r>
          </a:p>
        </p:txBody>
      </p:sp>
    </p:spTree>
    <p:extLst>
      <p:ext uri="{BB962C8B-B14F-4D97-AF65-F5344CB8AC3E}">
        <p14:creationId xmlns:p14="http://schemas.microsoft.com/office/powerpoint/2010/main" val="39013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344" y="256035"/>
            <a:ext cx="2086085" cy="2585323"/>
          </a:xfrm>
          <a:prstGeom prst="rect">
            <a:avLst/>
          </a:prstGeom>
          <a:noFill/>
        </p:spPr>
        <p:txBody>
          <a:bodyPr wrap="square" rtlCol="0">
            <a:spAutoFit/>
          </a:bodyPr>
          <a:lstStyle/>
          <a:p>
            <a:r>
              <a:rPr lang="en-US" b="1" dirty="0"/>
              <a:t>Wilmington DE  Police Calls for Service for Shooting incidents which were founded. January Through June 2014, by Per Capita Income.</a:t>
            </a:r>
          </a:p>
        </p:txBody>
      </p:sp>
      <p:pic>
        <p:nvPicPr>
          <p:cNvPr id="4" name="Picture 3"/>
          <p:cNvPicPr>
            <a:picLocks noChangeAspect="1"/>
          </p:cNvPicPr>
          <p:nvPr/>
        </p:nvPicPr>
        <p:blipFill>
          <a:blip r:embed="rId2"/>
          <a:stretch>
            <a:fillRect/>
          </a:stretch>
        </p:blipFill>
        <p:spPr>
          <a:xfrm>
            <a:off x="2142859" y="0"/>
            <a:ext cx="10049143" cy="6858000"/>
          </a:xfrm>
          <a:prstGeom prst="rect">
            <a:avLst/>
          </a:prstGeom>
        </p:spPr>
      </p:pic>
      <p:pic>
        <p:nvPicPr>
          <p:cNvPr id="5" name="Picture 4"/>
          <p:cNvPicPr>
            <a:picLocks noChangeAspect="1"/>
          </p:cNvPicPr>
          <p:nvPr/>
        </p:nvPicPr>
        <p:blipFill>
          <a:blip r:embed="rId3"/>
          <a:stretch>
            <a:fillRect/>
          </a:stretch>
        </p:blipFill>
        <p:spPr>
          <a:xfrm>
            <a:off x="2" y="3514372"/>
            <a:ext cx="2142857" cy="3438095"/>
          </a:xfrm>
          <a:prstGeom prst="rect">
            <a:avLst/>
          </a:prstGeom>
        </p:spPr>
      </p:pic>
    </p:spTree>
    <p:extLst>
      <p:ext uri="{BB962C8B-B14F-4D97-AF65-F5344CB8AC3E}">
        <p14:creationId xmlns:p14="http://schemas.microsoft.com/office/powerpoint/2010/main" val="265597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344" y="256036"/>
            <a:ext cx="2086085" cy="2585323"/>
          </a:xfrm>
          <a:prstGeom prst="rect">
            <a:avLst/>
          </a:prstGeom>
          <a:noFill/>
        </p:spPr>
        <p:txBody>
          <a:bodyPr wrap="square" rtlCol="0">
            <a:spAutoFit/>
          </a:bodyPr>
          <a:lstStyle/>
          <a:p>
            <a:r>
              <a:rPr lang="en-US" b="1" dirty="0"/>
              <a:t>Wilmington DE  Police Calls for Service for Shooting incidents which were founded. January Through June 2014, by Percent Unemployed</a:t>
            </a:r>
          </a:p>
        </p:txBody>
      </p:sp>
      <p:pic>
        <p:nvPicPr>
          <p:cNvPr id="2" name="Picture 1"/>
          <p:cNvPicPr>
            <a:picLocks noChangeAspect="1"/>
          </p:cNvPicPr>
          <p:nvPr/>
        </p:nvPicPr>
        <p:blipFill>
          <a:blip r:embed="rId3"/>
          <a:stretch>
            <a:fillRect/>
          </a:stretch>
        </p:blipFill>
        <p:spPr>
          <a:xfrm>
            <a:off x="2171429" y="4"/>
            <a:ext cx="10020571" cy="6866833"/>
          </a:xfrm>
          <a:prstGeom prst="rect">
            <a:avLst/>
          </a:prstGeom>
        </p:spPr>
      </p:pic>
      <p:pic>
        <p:nvPicPr>
          <p:cNvPr id="3" name="Picture 2"/>
          <p:cNvPicPr>
            <a:picLocks noChangeAspect="1"/>
          </p:cNvPicPr>
          <p:nvPr/>
        </p:nvPicPr>
        <p:blipFill>
          <a:blip r:embed="rId4"/>
          <a:stretch>
            <a:fillRect/>
          </a:stretch>
        </p:blipFill>
        <p:spPr>
          <a:xfrm>
            <a:off x="-9523" y="3429003"/>
            <a:ext cx="2180952" cy="3428571"/>
          </a:xfrm>
          <a:prstGeom prst="rect">
            <a:avLst/>
          </a:prstGeom>
        </p:spPr>
      </p:pic>
    </p:spTree>
    <p:extLst>
      <p:ext uri="{BB962C8B-B14F-4D97-AF65-F5344CB8AC3E}">
        <p14:creationId xmlns:p14="http://schemas.microsoft.com/office/powerpoint/2010/main" val="97073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346B6-B775-4672-9EB9-D8DE030D1EFB}"/>
              </a:ext>
            </a:extLst>
          </p:cNvPr>
          <p:cNvSpPr>
            <a:spLocks noGrp="1"/>
          </p:cNvSpPr>
          <p:nvPr>
            <p:ph type="title"/>
          </p:nvPr>
        </p:nvSpPr>
        <p:spPr>
          <a:xfrm>
            <a:off x="1285240" y="1050596"/>
            <a:ext cx="8074815" cy="1030132"/>
          </a:xfrm>
        </p:spPr>
        <p:txBody>
          <a:bodyPr anchor="ctr">
            <a:normAutofit fontScale="90000"/>
          </a:bodyPr>
          <a:lstStyle/>
          <a:p>
            <a:r>
              <a:rPr lang="en-US" sz="7200" dirty="0"/>
              <a:t>Data Notes</a:t>
            </a:r>
          </a:p>
        </p:txBody>
      </p:sp>
      <p:sp>
        <p:nvSpPr>
          <p:cNvPr id="3" name="Content Placeholder 2">
            <a:extLst>
              <a:ext uri="{FF2B5EF4-FFF2-40B4-BE49-F238E27FC236}">
                <a16:creationId xmlns:a16="http://schemas.microsoft.com/office/drawing/2014/main" id="{34D874AE-AEFF-40AB-983A-266B996E7B96}"/>
              </a:ext>
            </a:extLst>
          </p:cNvPr>
          <p:cNvSpPr>
            <a:spLocks noGrp="1"/>
          </p:cNvSpPr>
          <p:nvPr>
            <p:ph idx="1"/>
          </p:nvPr>
        </p:nvSpPr>
        <p:spPr>
          <a:xfrm>
            <a:off x="1285240" y="2183363"/>
            <a:ext cx="8074815" cy="3586501"/>
          </a:xfrm>
        </p:spPr>
        <p:txBody>
          <a:bodyPr anchor="t">
            <a:normAutofit/>
          </a:bodyPr>
          <a:lstStyle/>
          <a:p>
            <a:pPr marL="0" indent="0">
              <a:buNone/>
            </a:pPr>
            <a:r>
              <a:rPr lang="en-US" sz="1800" dirty="0"/>
              <a:t>All reported data are current as of January 21, 2022.</a:t>
            </a:r>
          </a:p>
          <a:p>
            <a:pPr marL="0" indent="0">
              <a:buNone/>
            </a:pPr>
            <a:endParaRPr lang="en-US" sz="1800" dirty="0"/>
          </a:p>
          <a:p>
            <a:pPr marL="0" indent="0">
              <a:buNone/>
            </a:pPr>
            <a:r>
              <a:rPr lang="en-US" sz="1800" dirty="0"/>
              <a:t>Shooting incidents include events where one or more persons are </a:t>
            </a:r>
            <a:r>
              <a:rPr lang="en-US" sz="1800" u="sng" dirty="0"/>
              <a:t>wounded</a:t>
            </a:r>
            <a:r>
              <a:rPr lang="en-US" sz="1800" dirty="0"/>
              <a:t> or </a:t>
            </a:r>
            <a:r>
              <a:rPr lang="en-US" sz="1800" u="sng" dirty="0"/>
              <a:t>killed</a:t>
            </a:r>
            <a:r>
              <a:rPr lang="en-US" sz="1800" dirty="0"/>
              <a:t> by a firearm. </a:t>
            </a:r>
          </a:p>
          <a:p>
            <a:pPr marL="0" indent="0">
              <a:buNone/>
            </a:pPr>
            <a:endParaRPr lang="en-US" sz="1800" dirty="0"/>
          </a:p>
          <a:p>
            <a:pPr marL="0" indent="0">
              <a:buNone/>
            </a:pPr>
            <a:r>
              <a:rPr lang="en-US" sz="1800" dirty="0"/>
              <a:t>These data are available from </a:t>
            </a:r>
            <a:r>
              <a:rPr lang="en-US" sz="1800" dirty="0">
                <a:hlinkClick r:id="rId2"/>
              </a:rPr>
              <a:t>Delaware Online/The News Journal</a:t>
            </a:r>
            <a:r>
              <a:rPr lang="en-US" sz="1800" dirty="0"/>
              <a:t>. </a:t>
            </a:r>
          </a:p>
          <a:p>
            <a:pPr marL="0" indent="0">
              <a:buNone/>
            </a:pPr>
            <a:endParaRPr lang="en-US" sz="1800" dirty="0"/>
          </a:p>
          <a:p>
            <a:pPr marL="0" indent="0">
              <a:buNone/>
            </a:pPr>
            <a:r>
              <a:rPr lang="en-US" sz="1800" dirty="0"/>
              <a:t>Rounding to the nearest whole number may generate totals that equal slightly less or more than 100%.</a:t>
            </a:r>
          </a:p>
          <a:p>
            <a:endParaRPr lang="en-US" sz="1500" dirty="0"/>
          </a:p>
        </p:txBody>
      </p:sp>
    </p:spTree>
    <p:extLst>
      <p:ext uri="{BB962C8B-B14F-4D97-AF65-F5344CB8AC3E}">
        <p14:creationId xmlns:p14="http://schemas.microsoft.com/office/powerpoint/2010/main" val="252475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3A3917-E852-4EE3-8E93-A5D6E6A1D3B6}"/>
              </a:ext>
            </a:extLst>
          </p:cNvPr>
          <p:cNvSpPr>
            <a:spLocks noGrp="1"/>
          </p:cNvSpPr>
          <p:nvPr>
            <p:ph type="ctrTitle"/>
          </p:nvPr>
        </p:nvSpPr>
        <p:spPr>
          <a:xfrm>
            <a:off x="1524000" y="1122363"/>
            <a:ext cx="9144000" cy="3378200"/>
          </a:xfrm>
        </p:spPr>
        <p:txBody>
          <a:bodyPr/>
          <a:lstStyle/>
          <a:p>
            <a:r>
              <a:rPr lang="en-US" dirty="0"/>
              <a:t>Thank you.</a:t>
            </a:r>
            <a:br>
              <a:rPr lang="en-US" dirty="0"/>
            </a:br>
            <a:br>
              <a:rPr lang="en-US" dirty="0"/>
            </a:br>
            <a:r>
              <a:rPr lang="en-US" dirty="0"/>
              <a:t> </a:t>
            </a:r>
            <a:r>
              <a:rPr lang="en-US" dirty="0" err="1"/>
              <a:t>dchamber@udel.edu</a:t>
            </a:r>
            <a:endParaRPr lang="en-US" dirty="0"/>
          </a:p>
        </p:txBody>
      </p:sp>
    </p:spTree>
    <p:extLst>
      <p:ext uri="{BB962C8B-B14F-4D97-AF65-F5344CB8AC3E}">
        <p14:creationId xmlns:p14="http://schemas.microsoft.com/office/powerpoint/2010/main" val="145474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EFC3-2391-4AF4-9578-C483F64AF5CA}"/>
              </a:ext>
            </a:extLst>
          </p:cNvPr>
          <p:cNvSpPr>
            <a:spLocks noGrp="1"/>
          </p:cNvSpPr>
          <p:nvPr>
            <p:ph type="title"/>
          </p:nvPr>
        </p:nvSpPr>
        <p:spPr/>
        <p:txBody>
          <a:bodyPr/>
          <a:lstStyle/>
          <a:p>
            <a:pPr algn="ctr"/>
            <a:r>
              <a:rPr lang="en-US" b="1" dirty="0"/>
              <a:t>A Record Year for Wilmington, DE</a:t>
            </a:r>
          </a:p>
        </p:txBody>
      </p:sp>
      <p:sp>
        <p:nvSpPr>
          <p:cNvPr id="3" name="Content Placeholder 2">
            <a:extLst>
              <a:ext uri="{FF2B5EF4-FFF2-40B4-BE49-F238E27FC236}">
                <a16:creationId xmlns:a16="http://schemas.microsoft.com/office/drawing/2014/main" id="{D2F06AB3-7290-4D62-8CA3-2210ACF96C43}"/>
              </a:ext>
            </a:extLst>
          </p:cNvPr>
          <p:cNvSpPr>
            <a:spLocks noGrp="1"/>
          </p:cNvSpPr>
          <p:nvPr>
            <p:ph sz="quarter" idx="1"/>
          </p:nvPr>
        </p:nvSpPr>
        <p:spPr>
          <a:xfrm>
            <a:off x="838200" y="1825623"/>
            <a:ext cx="10515600" cy="4074135"/>
          </a:xfrm>
        </p:spPr>
        <p:txBody>
          <a:bodyPr>
            <a:normAutofit fontScale="32500" lnSpcReduction="20000"/>
          </a:bodyPr>
          <a:lstStyle/>
          <a:p>
            <a:pPr marL="0" indent="0">
              <a:lnSpc>
                <a:spcPct val="160000"/>
              </a:lnSpc>
              <a:buNone/>
            </a:pPr>
            <a:r>
              <a:rPr lang="en-US" sz="8000" i="1" dirty="0">
                <a:solidFill>
                  <a:prstClr val="black"/>
                </a:solidFill>
                <a:latin typeface="Calibri"/>
              </a:rPr>
              <a:t>“Wilmington’s  41 homicides in 2021 left it with a rate that surpassed larger cities that got more publicity.  There were 5.8 homicides for every 10,000 people in Wilmington.  Philadelphia saw 3.5 homicides for every 10,000 people and Chicago saw 2.9 homicides for every 10,000 people.”</a:t>
            </a:r>
          </a:p>
          <a:p>
            <a:pPr marL="0" indent="0">
              <a:buNone/>
            </a:pPr>
            <a:endParaRPr lang="en-US" dirty="0"/>
          </a:p>
          <a:p>
            <a:pPr marL="0" indent="0">
              <a:buNone/>
            </a:pPr>
            <a:endParaRPr lang="en-US" dirty="0"/>
          </a:p>
          <a:p>
            <a:pPr marL="0" indent="0">
              <a:buNone/>
            </a:pPr>
            <a:endParaRPr lang="en-US" sz="2300" dirty="0"/>
          </a:p>
          <a:p>
            <a:pPr marL="0" indent="0">
              <a:buNone/>
            </a:pPr>
            <a:endParaRPr lang="en-US" sz="2300" dirty="0"/>
          </a:p>
          <a:p>
            <a:pPr marL="0" indent="0">
              <a:buNone/>
            </a:pPr>
            <a:r>
              <a:rPr lang="en-US" sz="2300" dirty="0"/>
              <a:t>                                                                                                                                                                                                                                                                                                                                                                Delaware News Journal January 24, 2022 </a:t>
            </a:r>
            <a:r>
              <a:rPr lang="en-US" sz="2300" i="1" dirty="0"/>
              <a:t> [N]o confidence in police chief, now what?</a:t>
            </a:r>
            <a:endParaRPr lang="en-US" sz="2300"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97565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0AB21-3762-4583-A0E8-B42B0EF19F4B}"/>
              </a:ext>
            </a:extLst>
          </p:cNvPr>
          <p:cNvSpPr>
            <a:spLocks noGrp="1"/>
          </p:cNvSpPr>
          <p:nvPr>
            <p:ph type="body" idx="1"/>
          </p:nvPr>
        </p:nvSpPr>
        <p:spPr>
          <a:xfrm>
            <a:off x="839786" y="1461030"/>
            <a:ext cx="5157787" cy="823912"/>
          </a:xfrm>
        </p:spPr>
        <p:txBody>
          <a:bodyPr/>
          <a:lstStyle/>
          <a:p>
            <a:endParaRPr lang="en-US" dirty="0"/>
          </a:p>
        </p:txBody>
      </p:sp>
      <p:sp>
        <p:nvSpPr>
          <p:cNvPr id="3" name="Text Placeholder 2">
            <a:extLst>
              <a:ext uri="{FF2B5EF4-FFF2-40B4-BE49-F238E27FC236}">
                <a16:creationId xmlns:a16="http://schemas.microsoft.com/office/drawing/2014/main" id="{C1EAD228-15E2-4337-A139-A37BBA598D27}"/>
              </a:ext>
            </a:extLst>
          </p:cNvPr>
          <p:cNvSpPr>
            <a:spLocks noGrp="1"/>
          </p:cNvSpPr>
          <p:nvPr>
            <p:ph type="body" sz="half" idx="3"/>
          </p:nvPr>
        </p:nvSpPr>
        <p:spPr>
          <a:xfrm>
            <a:off x="6172200" y="1461031"/>
            <a:ext cx="5183188" cy="823912"/>
          </a:xfrm>
        </p:spPr>
        <p:txBody>
          <a:bodyPr/>
          <a:lstStyle/>
          <a:p>
            <a:endParaRPr lang="en-US" dirty="0"/>
          </a:p>
        </p:txBody>
      </p:sp>
      <p:sp>
        <p:nvSpPr>
          <p:cNvPr id="6" name="Title 5">
            <a:extLst>
              <a:ext uri="{FF2B5EF4-FFF2-40B4-BE49-F238E27FC236}">
                <a16:creationId xmlns:a16="http://schemas.microsoft.com/office/drawing/2014/main" id="{3DDF74CB-1E11-49FC-8674-E1B70C3FC214}"/>
              </a:ext>
            </a:extLst>
          </p:cNvPr>
          <p:cNvSpPr>
            <a:spLocks noGrp="1"/>
          </p:cNvSpPr>
          <p:nvPr>
            <p:ph type="title"/>
          </p:nvPr>
        </p:nvSpPr>
        <p:spPr>
          <a:xfrm>
            <a:off x="839786" y="269875"/>
            <a:ext cx="10515600" cy="1325563"/>
          </a:xfrm>
        </p:spPr>
        <p:txBody>
          <a:bodyPr/>
          <a:lstStyle/>
          <a:p>
            <a:r>
              <a:rPr lang="en-US" dirty="0"/>
              <a:t>Wilmington Gun Violence – Historical View</a:t>
            </a:r>
          </a:p>
        </p:txBody>
      </p:sp>
      <p:graphicFrame>
        <p:nvGraphicFramePr>
          <p:cNvPr id="9" name="Table 9">
            <a:extLst>
              <a:ext uri="{FF2B5EF4-FFF2-40B4-BE49-F238E27FC236}">
                <a16:creationId xmlns:a16="http://schemas.microsoft.com/office/drawing/2014/main" id="{CD5D4721-95BA-CC4A-8FCD-BD16F4A527FF}"/>
              </a:ext>
            </a:extLst>
          </p:cNvPr>
          <p:cNvGraphicFramePr>
            <a:graphicFrameLocks noGrp="1"/>
          </p:cNvGraphicFramePr>
          <p:nvPr>
            <p:ph sz="half" idx="2"/>
            <p:extLst>
              <p:ext uri="{D42A27DB-BD31-4B8C-83A1-F6EECF244321}">
                <p14:modId xmlns:p14="http://schemas.microsoft.com/office/powerpoint/2010/main" val="953768048"/>
              </p:ext>
            </p:extLst>
          </p:nvPr>
        </p:nvGraphicFramePr>
        <p:xfrm>
          <a:off x="839789" y="1862667"/>
          <a:ext cx="5157784" cy="4436532"/>
        </p:xfrm>
        <a:graphic>
          <a:graphicData uri="http://schemas.openxmlformats.org/drawingml/2006/table">
            <a:tbl>
              <a:tblPr firstRow="1" bandRow="1">
                <a:tableStyleId>{5C22544A-7EE6-4342-B048-85BDC9FD1C3A}</a:tableStyleId>
              </a:tblPr>
              <a:tblGrid>
                <a:gridCol w="1289446">
                  <a:extLst>
                    <a:ext uri="{9D8B030D-6E8A-4147-A177-3AD203B41FA5}">
                      <a16:colId xmlns:a16="http://schemas.microsoft.com/office/drawing/2014/main" val="3372990041"/>
                    </a:ext>
                  </a:extLst>
                </a:gridCol>
                <a:gridCol w="1289446">
                  <a:extLst>
                    <a:ext uri="{9D8B030D-6E8A-4147-A177-3AD203B41FA5}">
                      <a16:colId xmlns:a16="http://schemas.microsoft.com/office/drawing/2014/main" val="3021769218"/>
                    </a:ext>
                  </a:extLst>
                </a:gridCol>
                <a:gridCol w="1289446">
                  <a:extLst>
                    <a:ext uri="{9D8B030D-6E8A-4147-A177-3AD203B41FA5}">
                      <a16:colId xmlns:a16="http://schemas.microsoft.com/office/drawing/2014/main" val="287650534"/>
                    </a:ext>
                  </a:extLst>
                </a:gridCol>
                <a:gridCol w="1289446">
                  <a:extLst>
                    <a:ext uri="{9D8B030D-6E8A-4147-A177-3AD203B41FA5}">
                      <a16:colId xmlns:a16="http://schemas.microsoft.com/office/drawing/2014/main" val="723414663"/>
                    </a:ext>
                  </a:extLst>
                </a:gridCol>
              </a:tblGrid>
              <a:tr h="369711">
                <a:tc>
                  <a:txBody>
                    <a:bodyPr/>
                    <a:lstStyle/>
                    <a:p>
                      <a:pPr algn="ctr"/>
                      <a:r>
                        <a:rPr lang="en-US" dirty="0"/>
                        <a:t>YEAR</a:t>
                      </a:r>
                    </a:p>
                  </a:txBody>
                  <a:tcPr/>
                </a:tc>
                <a:tc>
                  <a:txBody>
                    <a:bodyPr/>
                    <a:lstStyle/>
                    <a:p>
                      <a:pPr algn="ctr"/>
                      <a:r>
                        <a:rPr lang="en-US" dirty="0"/>
                        <a:t>INCIDENTS </a:t>
                      </a:r>
                    </a:p>
                  </a:txBody>
                  <a:tcPr/>
                </a:tc>
                <a:tc>
                  <a:txBody>
                    <a:bodyPr/>
                    <a:lstStyle/>
                    <a:p>
                      <a:pPr algn="ctr"/>
                      <a:r>
                        <a:rPr lang="en-US" dirty="0"/>
                        <a:t>VICTIMS</a:t>
                      </a:r>
                    </a:p>
                  </a:txBody>
                  <a:tcPr/>
                </a:tc>
                <a:tc>
                  <a:txBody>
                    <a:bodyPr/>
                    <a:lstStyle/>
                    <a:p>
                      <a:pPr algn="ctr"/>
                      <a:r>
                        <a:rPr lang="en-US" dirty="0"/>
                        <a:t>KILLED</a:t>
                      </a:r>
                    </a:p>
                  </a:txBody>
                  <a:tcPr/>
                </a:tc>
                <a:extLst>
                  <a:ext uri="{0D108BD9-81ED-4DB2-BD59-A6C34878D82A}">
                    <a16:rowId xmlns:a16="http://schemas.microsoft.com/office/drawing/2014/main" val="365177182"/>
                  </a:ext>
                </a:extLst>
              </a:tr>
              <a:tr h="369711">
                <a:tc>
                  <a:txBody>
                    <a:bodyPr/>
                    <a:lstStyle/>
                    <a:p>
                      <a:pPr algn="ctr"/>
                      <a:r>
                        <a:rPr lang="en-US" dirty="0"/>
                        <a:t>2011</a:t>
                      </a:r>
                    </a:p>
                  </a:txBody>
                  <a:tcPr/>
                </a:tc>
                <a:tc>
                  <a:txBody>
                    <a:bodyPr/>
                    <a:lstStyle/>
                    <a:p>
                      <a:pPr algn="ctr"/>
                      <a:r>
                        <a:rPr lang="en-US" dirty="0"/>
                        <a:t>88</a:t>
                      </a:r>
                    </a:p>
                  </a:txBody>
                  <a:tcPr/>
                </a:tc>
                <a:tc>
                  <a:txBody>
                    <a:bodyPr/>
                    <a:lstStyle/>
                    <a:p>
                      <a:pPr algn="ctr"/>
                      <a:r>
                        <a:rPr lang="en-US" dirty="0"/>
                        <a:t>95</a:t>
                      </a:r>
                    </a:p>
                  </a:txBody>
                  <a:tcPr/>
                </a:tc>
                <a:tc>
                  <a:txBody>
                    <a:bodyPr/>
                    <a:lstStyle/>
                    <a:p>
                      <a:pPr algn="ctr"/>
                      <a:r>
                        <a:rPr lang="en-US" dirty="0"/>
                        <a:t>22</a:t>
                      </a:r>
                    </a:p>
                  </a:txBody>
                  <a:tcPr/>
                </a:tc>
                <a:extLst>
                  <a:ext uri="{0D108BD9-81ED-4DB2-BD59-A6C34878D82A}">
                    <a16:rowId xmlns:a16="http://schemas.microsoft.com/office/drawing/2014/main" val="882074406"/>
                  </a:ext>
                </a:extLst>
              </a:tr>
              <a:tr h="369711">
                <a:tc>
                  <a:txBody>
                    <a:bodyPr/>
                    <a:lstStyle/>
                    <a:p>
                      <a:pPr algn="ctr"/>
                      <a:r>
                        <a:rPr lang="en-US" dirty="0"/>
                        <a:t>2012</a:t>
                      </a:r>
                    </a:p>
                  </a:txBody>
                  <a:tcPr/>
                </a:tc>
                <a:tc>
                  <a:txBody>
                    <a:bodyPr/>
                    <a:lstStyle/>
                    <a:p>
                      <a:pPr algn="ctr"/>
                      <a:r>
                        <a:rPr lang="en-US" dirty="0"/>
                        <a:t>96</a:t>
                      </a:r>
                    </a:p>
                  </a:txBody>
                  <a:tcPr/>
                </a:tc>
                <a:tc>
                  <a:txBody>
                    <a:bodyPr/>
                    <a:lstStyle/>
                    <a:p>
                      <a:pPr algn="ctr"/>
                      <a:r>
                        <a:rPr lang="en-US" dirty="0"/>
                        <a:t>118</a:t>
                      </a:r>
                    </a:p>
                  </a:txBody>
                  <a:tcPr/>
                </a:tc>
                <a:tc>
                  <a:txBody>
                    <a:bodyPr/>
                    <a:lstStyle/>
                    <a:p>
                      <a:pPr algn="ctr"/>
                      <a:r>
                        <a:rPr lang="en-US" dirty="0"/>
                        <a:t>25</a:t>
                      </a:r>
                    </a:p>
                  </a:txBody>
                  <a:tcPr/>
                </a:tc>
                <a:extLst>
                  <a:ext uri="{0D108BD9-81ED-4DB2-BD59-A6C34878D82A}">
                    <a16:rowId xmlns:a16="http://schemas.microsoft.com/office/drawing/2014/main" val="2986704315"/>
                  </a:ext>
                </a:extLst>
              </a:tr>
              <a:tr h="369711">
                <a:tc>
                  <a:txBody>
                    <a:bodyPr/>
                    <a:lstStyle/>
                    <a:p>
                      <a:pPr algn="ctr"/>
                      <a:r>
                        <a:rPr lang="en-US" dirty="0"/>
                        <a:t>2013</a:t>
                      </a:r>
                    </a:p>
                  </a:txBody>
                  <a:tcPr/>
                </a:tc>
                <a:tc>
                  <a:txBody>
                    <a:bodyPr/>
                    <a:lstStyle/>
                    <a:p>
                      <a:pPr algn="ctr"/>
                      <a:r>
                        <a:rPr lang="en-US" dirty="0"/>
                        <a:t>127</a:t>
                      </a:r>
                    </a:p>
                  </a:txBody>
                  <a:tcPr/>
                </a:tc>
                <a:tc>
                  <a:txBody>
                    <a:bodyPr/>
                    <a:lstStyle/>
                    <a:p>
                      <a:pPr algn="ctr"/>
                      <a:r>
                        <a:rPr lang="en-US" dirty="0"/>
                        <a:t>154</a:t>
                      </a:r>
                    </a:p>
                  </a:txBody>
                  <a:tcPr/>
                </a:tc>
                <a:tc>
                  <a:txBody>
                    <a:bodyPr/>
                    <a:lstStyle/>
                    <a:p>
                      <a:pPr algn="ctr"/>
                      <a:r>
                        <a:rPr lang="en-US" dirty="0"/>
                        <a:t>18</a:t>
                      </a:r>
                    </a:p>
                  </a:txBody>
                  <a:tcPr/>
                </a:tc>
                <a:extLst>
                  <a:ext uri="{0D108BD9-81ED-4DB2-BD59-A6C34878D82A}">
                    <a16:rowId xmlns:a16="http://schemas.microsoft.com/office/drawing/2014/main" val="4176556549"/>
                  </a:ext>
                </a:extLst>
              </a:tr>
              <a:tr h="369711">
                <a:tc>
                  <a:txBody>
                    <a:bodyPr/>
                    <a:lstStyle/>
                    <a:p>
                      <a:pPr algn="ctr"/>
                      <a:r>
                        <a:rPr lang="en-US" dirty="0"/>
                        <a:t>2014</a:t>
                      </a:r>
                    </a:p>
                  </a:txBody>
                  <a:tcPr/>
                </a:tc>
                <a:tc>
                  <a:txBody>
                    <a:bodyPr/>
                    <a:lstStyle/>
                    <a:p>
                      <a:pPr algn="ctr"/>
                      <a:r>
                        <a:rPr lang="en-US" dirty="0"/>
                        <a:t>114</a:t>
                      </a:r>
                    </a:p>
                  </a:txBody>
                  <a:tcPr/>
                </a:tc>
                <a:tc>
                  <a:txBody>
                    <a:bodyPr/>
                    <a:lstStyle/>
                    <a:p>
                      <a:pPr algn="ctr"/>
                      <a:r>
                        <a:rPr lang="en-US" dirty="0"/>
                        <a:t>124</a:t>
                      </a:r>
                    </a:p>
                  </a:txBody>
                  <a:tcPr/>
                </a:tc>
                <a:tc>
                  <a:txBody>
                    <a:bodyPr/>
                    <a:lstStyle/>
                    <a:p>
                      <a:pPr algn="ctr"/>
                      <a:r>
                        <a:rPr lang="en-US" dirty="0"/>
                        <a:t>23</a:t>
                      </a:r>
                    </a:p>
                  </a:txBody>
                  <a:tcPr/>
                </a:tc>
                <a:extLst>
                  <a:ext uri="{0D108BD9-81ED-4DB2-BD59-A6C34878D82A}">
                    <a16:rowId xmlns:a16="http://schemas.microsoft.com/office/drawing/2014/main" val="3552490539"/>
                  </a:ext>
                </a:extLst>
              </a:tr>
              <a:tr h="369711">
                <a:tc>
                  <a:txBody>
                    <a:bodyPr/>
                    <a:lstStyle/>
                    <a:p>
                      <a:pPr algn="ctr"/>
                      <a:r>
                        <a:rPr lang="en-US" dirty="0"/>
                        <a:t>2015</a:t>
                      </a:r>
                    </a:p>
                  </a:txBody>
                  <a:tcPr/>
                </a:tc>
                <a:tc>
                  <a:txBody>
                    <a:bodyPr/>
                    <a:lstStyle/>
                    <a:p>
                      <a:pPr algn="ctr"/>
                      <a:r>
                        <a:rPr lang="en-US" dirty="0"/>
                        <a:t>131</a:t>
                      </a:r>
                    </a:p>
                  </a:txBody>
                  <a:tcPr/>
                </a:tc>
                <a:tc>
                  <a:txBody>
                    <a:bodyPr/>
                    <a:lstStyle/>
                    <a:p>
                      <a:pPr algn="ctr"/>
                      <a:r>
                        <a:rPr lang="en-US" dirty="0"/>
                        <a:t>151</a:t>
                      </a:r>
                    </a:p>
                  </a:txBody>
                  <a:tcPr/>
                </a:tc>
                <a:tc>
                  <a:txBody>
                    <a:bodyPr/>
                    <a:lstStyle/>
                    <a:p>
                      <a:pPr algn="ctr"/>
                      <a:r>
                        <a:rPr lang="en-US" dirty="0"/>
                        <a:t>26</a:t>
                      </a:r>
                    </a:p>
                  </a:txBody>
                  <a:tcPr/>
                </a:tc>
                <a:extLst>
                  <a:ext uri="{0D108BD9-81ED-4DB2-BD59-A6C34878D82A}">
                    <a16:rowId xmlns:a16="http://schemas.microsoft.com/office/drawing/2014/main" val="2216381616"/>
                  </a:ext>
                </a:extLst>
              </a:tr>
              <a:tr h="369711">
                <a:tc>
                  <a:txBody>
                    <a:bodyPr/>
                    <a:lstStyle/>
                    <a:p>
                      <a:pPr algn="ctr"/>
                      <a:r>
                        <a:rPr lang="en-US" dirty="0"/>
                        <a:t>2016</a:t>
                      </a:r>
                    </a:p>
                  </a:txBody>
                  <a:tcPr/>
                </a:tc>
                <a:tc>
                  <a:txBody>
                    <a:bodyPr/>
                    <a:lstStyle/>
                    <a:p>
                      <a:pPr algn="ctr"/>
                      <a:r>
                        <a:rPr lang="en-US" dirty="0"/>
                        <a:t>127</a:t>
                      </a:r>
                    </a:p>
                  </a:txBody>
                  <a:tcPr/>
                </a:tc>
                <a:tc>
                  <a:txBody>
                    <a:bodyPr/>
                    <a:lstStyle/>
                    <a:p>
                      <a:pPr algn="ctr"/>
                      <a:r>
                        <a:rPr lang="en-US" dirty="0"/>
                        <a:t>145</a:t>
                      </a:r>
                    </a:p>
                  </a:txBody>
                  <a:tcPr/>
                </a:tc>
                <a:tc>
                  <a:txBody>
                    <a:bodyPr/>
                    <a:lstStyle/>
                    <a:p>
                      <a:pPr algn="ctr"/>
                      <a:r>
                        <a:rPr lang="en-US" dirty="0"/>
                        <a:t>21</a:t>
                      </a:r>
                    </a:p>
                  </a:txBody>
                  <a:tcPr/>
                </a:tc>
                <a:extLst>
                  <a:ext uri="{0D108BD9-81ED-4DB2-BD59-A6C34878D82A}">
                    <a16:rowId xmlns:a16="http://schemas.microsoft.com/office/drawing/2014/main" val="1913132636"/>
                  </a:ext>
                </a:extLst>
              </a:tr>
              <a:tr h="369711">
                <a:tc>
                  <a:txBody>
                    <a:bodyPr/>
                    <a:lstStyle/>
                    <a:p>
                      <a:pPr algn="ctr"/>
                      <a:r>
                        <a:rPr lang="en-US" dirty="0"/>
                        <a:t>2017</a:t>
                      </a:r>
                    </a:p>
                  </a:txBody>
                  <a:tcPr/>
                </a:tc>
                <a:tc>
                  <a:txBody>
                    <a:bodyPr/>
                    <a:lstStyle/>
                    <a:p>
                      <a:pPr algn="ctr"/>
                      <a:r>
                        <a:rPr lang="en-US" dirty="0"/>
                        <a:t>166</a:t>
                      </a:r>
                    </a:p>
                  </a:txBody>
                  <a:tcPr/>
                </a:tc>
                <a:tc>
                  <a:txBody>
                    <a:bodyPr/>
                    <a:lstStyle/>
                    <a:p>
                      <a:pPr algn="ctr"/>
                      <a:r>
                        <a:rPr lang="en-US" dirty="0"/>
                        <a:t>197</a:t>
                      </a:r>
                    </a:p>
                  </a:txBody>
                  <a:tcPr/>
                </a:tc>
                <a:tc>
                  <a:txBody>
                    <a:bodyPr/>
                    <a:lstStyle/>
                    <a:p>
                      <a:pPr algn="ctr"/>
                      <a:r>
                        <a:rPr lang="en-US" dirty="0"/>
                        <a:t>32</a:t>
                      </a:r>
                    </a:p>
                  </a:txBody>
                  <a:tcPr/>
                </a:tc>
                <a:extLst>
                  <a:ext uri="{0D108BD9-81ED-4DB2-BD59-A6C34878D82A}">
                    <a16:rowId xmlns:a16="http://schemas.microsoft.com/office/drawing/2014/main" val="28388439"/>
                  </a:ext>
                </a:extLst>
              </a:tr>
              <a:tr h="369711">
                <a:tc>
                  <a:txBody>
                    <a:bodyPr/>
                    <a:lstStyle/>
                    <a:p>
                      <a:pPr algn="ctr"/>
                      <a:r>
                        <a:rPr lang="en-US" dirty="0"/>
                        <a:t>2018</a:t>
                      </a:r>
                    </a:p>
                  </a:txBody>
                  <a:tcPr/>
                </a:tc>
                <a:tc>
                  <a:txBody>
                    <a:bodyPr/>
                    <a:lstStyle/>
                    <a:p>
                      <a:pPr algn="ctr"/>
                      <a:r>
                        <a:rPr lang="en-US" dirty="0"/>
                        <a:t>71</a:t>
                      </a:r>
                    </a:p>
                  </a:txBody>
                  <a:tcPr/>
                </a:tc>
                <a:tc>
                  <a:txBody>
                    <a:bodyPr/>
                    <a:lstStyle/>
                    <a:p>
                      <a:pPr algn="ctr"/>
                      <a:r>
                        <a:rPr lang="en-US" dirty="0"/>
                        <a:t>78</a:t>
                      </a:r>
                    </a:p>
                  </a:txBody>
                  <a:tcPr/>
                </a:tc>
                <a:tc>
                  <a:txBody>
                    <a:bodyPr/>
                    <a:lstStyle/>
                    <a:p>
                      <a:pPr algn="ctr"/>
                      <a:r>
                        <a:rPr lang="en-US" dirty="0"/>
                        <a:t>19</a:t>
                      </a:r>
                    </a:p>
                  </a:txBody>
                  <a:tcPr/>
                </a:tc>
                <a:extLst>
                  <a:ext uri="{0D108BD9-81ED-4DB2-BD59-A6C34878D82A}">
                    <a16:rowId xmlns:a16="http://schemas.microsoft.com/office/drawing/2014/main" val="963184199"/>
                  </a:ext>
                </a:extLst>
              </a:tr>
              <a:tr h="369711">
                <a:tc>
                  <a:txBody>
                    <a:bodyPr/>
                    <a:lstStyle/>
                    <a:p>
                      <a:pPr algn="ctr"/>
                      <a:r>
                        <a:rPr lang="en-US" dirty="0"/>
                        <a:t>2019</a:t>
                      </a:r>
                    </a:p>
                  </a:txBody>
                  <a:tcPr/>
                </a:tc>
                <a:tc>
                  <a:txBody>
                    <a:bodyPr/>
                    <a:lstStyle/>
                    <a:p>
                      <a:pPr algn="ctr"/>
                      <a:r>
                        <a:rPr lang="en-US" dirty="0"/>
                        <a:t>90</a:t>
                      </a:r>
                    </a:p>
                  </a:txBody>
                  <a:tcPr/>
                </a:tc>
                <a:tc>
                  <a:txBody>
                    <a:bodyPr/>
                    <a:lstStyle/>
                    <a:p>
                      <a:pPr algn="ctr"/>
                      <a:r>
                        <a:rPr lang="en-US" dirty="0"/>
                        <a:t>114</a:t>
                      </a:r>
                    </a:p>
                  </a:txBody>
                  <a:tcPr/>
                </a:tc>
                <a:tc>
                  <a:txBody>
                    <a:bodyPr/>
                    <a:lstStyle/>
                    <a:p>
                      <a:pPr algn="ctr"/>
                      <a:r>
                        <a:rPr lang="en-US" dirty="0"/>
                        <a:t>25</a:t>
                      </a:r>
                    </a:p>
                  </a:txBody>
                  <a:tcPr/>
                </a:tc>
                <a:extLst>
                  <a:ext uri="{0D108BD9-81ED-4DB2-BD59-A6C34878D82A}">
                    <a16:rowId xmlns:a16="http://schemas.microsoft.com/office/drawing/2014/main" val="320936031"/>
                  </a:ext>
                </a:extLst>
              </a:tr>
              <a:tr h="369711">
                <a:tc>
                  <a:txBody>
                    <a:bodyPr/>
                    <a:lstStyle/>
                    <a:p>
                      <a:pPr algn="ctr"/>
                      <a:r>
                        <a:rPr lang="en-US" dirty="0"/>
                        <a:t>2020</a:t>
                      </a:r>
                    </a:p>
                  </a:txBody>
                  <a:tcPr/>
                </a:tc>
                <a:tc>
                  <a:txBody>
                    <a:bodyPr/>
                    <a:lstStyle/>
                    <a:p>
                      <a:pPr algn="ctr"/>
                      <a:r>
                        <a:rPr lang="en-US" dirty="0"/>
                        <a:t>135</a:t>
                      </a:r>
                    </a:p>
                  </a:txBody>
                  <a:tcPr/>
                </a:tc>
                <a:tc>
                  <a:txBody>
                    <a:bodyPr/>
                    <a:lstStyle/>
                    <a:p>
                      <a:pPr algn="ctr"/>
                      <a:r>
                        <a:rPr lang="en-US" dirty="0"/>
                        <a:t>169</a:t>
                      </a:r>
                    </a:p>
                  </a:txBody>
                  <a:tcPr/>
                </a:tc>
                <a:tc>
                  <a:txBody>
                    <a:bodyPr/>
                    <a:lstStyle/>
                    <a:p>
                      <a:pPr algn="ctr"/>
                      <a:r>
                        <a:rPr lang="en-US" dirty="0"/>
                        <a:t>29</a:t>
                      </a:r>
                    </a:p>
                  </a:txBody>
                  <a:tcPr/>
                </a:tc>
                <a:extLst>
                  <a:ext uri="{0D108BD9-81ED-4DB2-BD59-A6C34878D82A}">
                    <a16:rowId xmlns:a16="http://schemas.microsoft.com/office/drawing/2014/main" val="3016840230"/>
                  </a:ext>
                </a:extLst>
              </a:tr>
              <a:tr h="369711">
                <a:tc>
                  <a:txBody>
                    <a:bodyPr/>
                    <a:lstStyle/>
                    <a:p>
                      <a:pPr algn="ctr"/>
                      <a:r>
                        <a:rPr lang="en-US" dirty="0"/>
                        <a:t>2021</a:t>
                      </a:r>
                    </a:p>
                  </a:txBody>
                  <a:tcPr/>
                </a:tc>
                <a:tc>
                  <a:txBody>
                    <a:bodyPr/>
                    <a:lstStyle/>
                    <a:p>
                      <a:pPr algn="ctr"/>
                      <a:r>
                        <a:rPr lang="en-US" dirty="0"/>
                        <a:t>120</a:t>
                      </a:r>
                    </a:p>
                  </a:txBody>
                  <a:tcPr/>
                </a:tc>
                <a:tc>
                  <a:txBody>
                    <a:bodyPr/>
                    <a:lstStyle/>
                    <a:p>
                      <a:pPr algn="ctr"/>
                      <a:r>
                        <a:rPr lang="en-US" dirty="0"/>
                        <a:t>152</a:t>
                      </a:r>
                    </a:p>
                  </a:txBody>
                  <a:tcPr/>
                </a:tc>
                <a:tc>
                  <a:txBody>
                    <a:bodyPr/>
                    <a:lstStyle/>
                    <a:p>
                      <a:pPr algn="ctr"/>
                      <a:r>
                        <a:rPr lang="en-US" dirty="0"/>
                        <a:t>39</a:t>
                      </a:r>
                    </a:p>
                  </a:txBody>
                  <a:tcPr/>
                </a:tc>
                <a:extLst>
                  <a:ext uri="{0D108BD9-81ED-4DB2-BD59-A6C34878D82A}">
                    <a16:rowId xmlns:a16="http://schemas.microsoft.com/office/drawing/2014/main" val="2097454166"/>
                  </a:ext>
                </a:extLst>
              </a:tr>
            </a:tbl>
          </a:graphicData>
        </a:graphic>
      </p:graphicFrame>
      <p:graphicFrame>
        <p:nvGraphicFramePr>
          <p:cNvPr id="15" name="Content Placeholder 14">
            <a:extLst>
              <a:ext uri="{FF2B5EF4-FFF2-40B4-BE49-F238E27FC236}">
                <a16:creationId xmlns:a16="http://schemas.microsoft.com/office/drawing/2014/main" id="{C592E4DB-8853-9941-9B1A-F5E038AEFCC0}"/>
              </a:ext>
            </a:extLst>
          </p:cNvPr>
          <p:cNvGraphicFramePr>
            <a:graphicFrameLocks noGrp="1"/>
          </p:cNvGraphicFramePr>
          <p:nvPr>
            <p:ph sz="quarter" idx="4"/>
            <p:extLst>
              <p:ext uri="{D42A27DB-BD31-4B8C-83A1-F6EECF244321}">
                <p14:modId xmlns:p14="http://schemas.microsoft.com/office/powerpoint/2010/main" val="3473224055"/>
              </p:ext>
            </p:extLst>
          </p:nvPr>
        </p:nvGraphicFramePr>
        <p:xfrm>
          <a:off x="6172200" y="1753131"/>
          <a:ext cx="5183188" cy="4436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254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1FAB49-C5A7-45DE-9C13-E4D8C1E1DBE4}"/>
              </a:ext>
            </a:extLst>
          </p:cNvPr>
          <p:cNvSpPr>
            <a:spLocks noGrp="1"/>
          </p:cNvSpPr>
          <p:nvPr>
            <p:ph type="title"/>
          </p:nvPr>
        </p:nvSpPr>
        <p:spPr>
          <a:xfrm>
            <a:off x="839788" y="365126"/>
            <a:ext cx="10515600" cy="960336"/>
          </a:xfrm>
        </p:spPr>
        <p:txBody>
          <a:bodyPr/>
          <a:lstStyle/>
          <a:p>
            <a:pPr algn="ctr"/>
            <a:r>
              <a:rPr lang="en-US" b="1" dirty="0"/>
              <a:t>Shooting Incidents by Age</a:t>
            </a:r>
          </a:p>
        </p:txBody>
      </p:sp>
      <p:sp>
        <p:nvSpPr>
          <p:cNvPr id="5" name="Text Placeholder 4">
            <a:extLst>
              <a:ext uri="{FF2B5EF4-FFF2-40B4-BE49-F238E27FC236}">
                <a16:creationId xmlns:a16="http://schemas.microsoft.com/office/drawing/2014/main" id="{317DF6B3-F91C-435B-8B66-5ECDBE647C7E}"/>
              </a:ext>
            </a:extLst>
          </p:cNvPr>
          <p:cNvSpPr>
            <a:spLocks noGrp="1"/>
          </p:cNvSpPr>
          <p:nvPr>
            <p:ph type="body" idx="1"/>
          </p:nvPr>
        </p:nvSpPr>
        <p:spPr>
          <a:xfrm>
            <a:off x="839788" y="1485220"/>
            <a:ext cx="5157787" cy="567087"/>
          </a:xfrm>
        </p:spPr>
        <p:txBody>
          <a:bodyPr/>
          <a:lstStyle/>
          <a:p>
            <a:pPr algn="ctr"/>
            <a:r>
              <a:rPr lang="en-US" u="sng" dirty="0"/>
              <a:t>January 1, 2011 – December 31, 2021</a:t>
            </a:r>
          </a:p>
        </p:txBody>
      </p:sp>
      <p:sp>
        <p:nvSpPr>
          <p:cNvPr id="7" name="Text Placeholder 6">
            <a:extLst>
              <a:ext uri="{FF2B5EF4-FFF2-40B4-BE49-F238E27FC236}">
                <a16:creationId xmlns:a16="http://schemas.microsoft.com/office/drawing/2014/main" id="{91FAD75E-5B61-4957-9765-E9C838FB3A4A}"/>
              </a:ext>
            </a:extLst>
          </p:cNvPr>
          <p:cNvSpPr>
            <a:spLocks noGrp="1"/>
          </p:cNvSpPr>
          <p:nvPr>
            <p:ph type="body" sz="quarter" idx="3"/>
          </p:nvPr>
        </p:nvSpPr>
        <p:spPr>
          <a:xfrm>
            <a:off x="6194427" y="1485220"/>
            <a:ext cx="5183188" cy="567087"/>
          </a:xfrm>
        </p:spPr>
        <p:txBody>
          <a:bodyPr/>
          <a:lstStyle/>
          <a:p>
            <a:pPr algn="ctr"/>
            <a:r>
              <a:rPr lang="en-US" u="sng" dirty="0"/>
              <a:t>January 1, 2021 – December 31, 2021</a:t>
            </a:r>
          </a:p>
        </p:txBody>
      </p:sp>
      <p:graphicFrame>
        <p:nvGraphicFramePr>
          <p:cNvPr id="27" name="Content Placeholder 26">
            <a:extLst>
              <a:ext uri="{FF2B5EF4-FFF2-40B4-BE49-F238E27FC236}">
                <a16:creationId xmlns:a16="http://schemas.microsoft.com/office/drawing/2014/main" id="{FF3B06CB-49D8-8A47-8DF8-219F8F6F6809}"/>
              </a:ext>
            </a:extLst>
          </p:cNvPr>
          <p:cNvGraphicFramePr>
            <a:graphicFrameLocks noGrp="1"/>
          </p:cNvGraphicFramePr>
          <p:nvPr>
            <p:ph sz="half" idx="2"/>
            <p:extLst>
              <p:ext uri="{D42A27DB-BD31-4B8C-83A1-F6EECF244321}">
                <p14:modId xmlns:p14="http://schemas.microsoft.com/office/powerpoint/2010/main" val="170023177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ontent Placeholder 29">
            <a:extLst>
              <a:ext uri="{FF2B5EF4-FFF2-40B4-BE49-F238E27FC236}">
                <a16:creationId xmlns:a16="http://schemas.microsoft.com/office/drawing/2014/main" id="{16CDD0C5-F6B9-EA4B-AFF8-B7BC62BD500E}"/>
              </a:ext>
            </a:extLst>
          </p:cNvPr>
          <p:cNvGraphicFramePr>
            <a:graphicFrameLocks noGrp="1"/>
          </p:cNvGraphicFramePr>
          <p:nvPr>
            <p:ph sz="quarter" idx="4"/>
            <p:extLst>
              <p:ext uri="{D42A27DB-BD31-4B8C-83A1-F6EECF244321}">
                <p14:modId xmlns:p14="http://schemas.microsoft.com/office/powerpoint/2010/main" val="2812258078"/>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363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B9BC02B-66D3-4913-9CA3-65A2D9C77D7C}"/>
              </a:ext>
            </a:extLst>
          </p:cNvPr>
          <p:cNvSpPr>
            <a:spLocks noGrp="1"/>
          </p:cNvSpPr>
          <p:nvPr>
            <p:ph type="title"/>
          </p:nvPr>
        </p:nvSpPr>
        <p:spPr>
          <a:xfrm>
            <a:off x="1288064" y="1284731"/>
            <a:ext cx="9637776" cy="929046"/>
          </a:xfrm>
        </p:spPr>
        <p:txBody>
          <a:bodyPr vert="horz" lIns="91440" tIns="45720" rIns="91440" bIns="45720" rtlCol="0" anchor="ctr">
            <a:normAutofit fontScale="90000"/>
          </a:bodyPr>
          <a:lstStyle/>
          <a:p>
            <a:pPr algn="ctr"/>
            <a:r>
              <a:rPr lang="en-US" sz="4400" b="1" kern="1200" dirty="0">
                <a:solidFill>
                  <a:schemeClr val="tx1"/>
                </a:solidFill>
                <a:latin typeface="+mj-lt"/>
                <a:ea typeface="+mj-ea"/>
                <a:cs typeface="+mj-cs"/>
              </a:rPr>
              <a:t>Shooting Incidents by Locations in Wilmington</a:t>
            </a:r>
          </a:p>
        </p:txBody>
      </p:sp>
      <p:graphicFrame>
        <p:nvGraphicFramePr>
          <p:cNvPr id="10" name="Table 10">
            <a:extLst>
              <a:ext uri="{FF2B5EF4-FFF2-40B4-BE49-F238E27FC236}">
                <a16:creationId xmlns:a16="http://schemas.microsoft.com/office/drawing/2014/main" id="{764D918D-D671-4ACF-8A69-EA3061CD3404}"/>
              </a:ext>
            </a:extLst>
          </p:cNvPr>
          <p:cNvGraphicFramePr>
            <a:graphicFrameLocks noGrp="1"/>
          </p:cNvGraphicFramePr>
          <p:nvPr>
            <p:ph idx="1"/>
            <p:extLst>
              <p:ext uri="{D42A27DB-BD31-4B8C-83A1-F6EECF244321}">
                <p14:modId xmlns:p14="http://schemas.microsoft.com/office/powerpoint/2010/main" val="2145064189"/>
              </p:ext>
            </p:extLst>
          </p:nvPr>
        </p:nvGraphicFramePr>
        <p:xfrm>
          <a:off x="1302593" y="2371780"/>
          <a:ext cx="9611198" cy="3218690"/>
        </p:xfrm>
        <a:graphic>
          <a:graphicData uri="http://schemas.openxmlformats.org/drawingml/2006/table">
            <a:tbl>
              <a:tblPr firstRow="1" bandRow="1">
                <a:tableStyleId>{5C22544A-7EE6-4342-B048-85BDC9FD1C3A}</a:tableStyleId>
              </a:tblPr>
              <a:tblGrid>
                <a:gridCol w="2110407">
                  <a:extLst>
                    <a:ext uri="{9D8B030D-6E8A-4147-A177-3AD203B41FA5}">
                      <a16:colId xmlns:a16="http://schemas.microsoft.com/office/drawing/2014/main" val="4177470344"/>
                    </a:ext>
                  </a:extLst>
                </a:gridCol>
                <a:gridCol w="3692968">
                  <a:extLst>
                    <a:ext uri="{9D8B030D-6E8A-4147-A177-3AD203B41FA5}">
                      <a16:colId xmlns:a16="http://schemas.microsoft.com/office/drawing/2014/main" val="3405597660"/>
                    </a:ext>
                  </a:extLst>
                </a:gridCol>
                <a:gridCol w="3807823">
                  <a:extLst>
                    <a:ext uri="{9D8B030D-6E8A-4147-A177-3AD203B41FA5}">
                      <a16:colId xmlns:a16="http://schemas.microsoft.com/office/drawing/2014/main" val="1519110019"/>
                    </a:ext>
                  </a:extLst>
                </a:gridCol>
              </a:tblGrid>
              <a:tr h="755407">
                <a:tc>
                  <a:txBody>
                    <a:bodyPr/>
                    <a:lstStyle/>
                    <a:p>
                      <a:endParaRPr lang="en-US" sz="2200"/>
                    </a:p>
                  </a:txBody>
                  <a:tcPr marL="70379" marR="70379" marT="35190" marB="35190"/>
                </a:tc>
                <a:tc>
                  <a:txBody>
                    <a:bodyPr/>
                    <a:lstStyle/>
                    <a:p>
                      <a:pPr algn="ctr"/>
                      <a:r>
                        <a:rPr lang="en-US" sz="2200"/>
                        <a:t>January 2011 -December 2021</a:t>
                      </a:r>
                    </a:p>
                  </a:txBody>
                  <a:tcPr marL="70379" marR="70379" marT="35190" marB="35190"/>
                </a:tc>
                <a:tc>
                  <a:txBody>
                    <a:bodyPr/>
                    <a:lstStyle/>
                    <a:p>
                      <a:pPr algn="ctr"/>
                      <a:r>
                        <a:rPr lang="en-US" sz="2200"/>
                        <a:t>January 2021 – December 2021</a:t>
                      </a:r>
                    </a:p>
                  </a:txBody>
                  <a:tcPr marL="70379" marR="70379" marT="35190" marB="35190"/>
                </a:tc>
                <a:extLst>
                  <a:ext uri="{0D108BD9-81ED-4DB2-BD59-A6C34878D82A}">
                    <a16:rowId xmlns:a16="http://schemas.microsoft.com/office/drawing/2014/main" val="2766844889"/>
                  </a:ext>
                </a:extLst>
              </a:tr>
              <a:tr h="426969">
                <a:tc>
                  <a:txBody>
                    <a:bodyPr/>
                    <a:lstStyle/>
                    <a:p>
                      <a:r>
                        <a:rPr lang="en-US" sz="2200"/>
                        <a:t>Hilltop</a:t>
                      </a:r>
                    </a:p>
                  </a:txBody>
                  <a:tcPr marL="70379" marR="70379" marT="35190" marB="35190"/>
                </a:tc>
                <a:tc>
                  <a:txBody>
                    <a:bodyPr/>
                    <a:lstStyle/>
                    <a:p>
                      <a:pPr algn="r"/>
                      <a:r>
                        <a:rPr lang="en-US" sz="2200"/>
                        <a:t>16% (n=246)</a:t>
                      </a:r>
                    </a:p>
                  </a:txBody>
                  <a:tcPr marL="70379" marR="70379" marT="35190" marB="35190"/>
                </a:tc>
                <a:tc>
                  <a:txBody>
                    <a:bodyPr/>
                    <a:lstStyle/>
                    <a:p>
                      <a:pPr algn="r"/>
                      <a:r>
                        <a:rPr lang="en-US" sz="2200"/>
                        <a:t>17% (n=25)</a:t>
                      </a:r>
                    </a:p>
                  </a:txBody>
                  <a:tcPr marL="70379" marR="70379" marT="35190" marB="35190"/>
                </a:tc>
                <a:extLst>
                  <a:ext uri="{0D108BD9-81ED-4DB2-BD59-A6C34878D82A}">
                    <a16:rowId xmlns:a16="http://schemas.microsoft.com/office/drawing/2014/main" val="3947230422"/>
                  </a:ext>
                </a:extLst>
              </a:tr>
              <a:tr h="755407">
                <a:tc>
                  <a:txBody>
                    <a:bodyPr/>
                    <a:lstStyle/>
                    <a:p>
                      <a:r>
                        <a:rPr lang="en-US" sz="2200"/>
                        <a:t>West Center City</a:t>
                      </a:r>
                    </a:p>
                  </a:txBody>
                  <a:tcPr marL="70379" marR="70379" marT="35190" marB="35190"/>
                </a:tc>
                <a:tc>
                  <a:txBody>
                    <a:bodyPr/>
                    <a:lstStyle/>
                    <a:p>
                      <a:pPr algn="r"/>
                      <a:r>
                        <a:rPr lang="en-US" sz="2200"/>
                        <a:t>16% (n=244)</a:t>
                      </a:r>
                    </a:p>
                  </a:txBody>
                  <a:tcPr marL="70379" marR="70379" marT="35190" marB="35190"/>
                </a:tc>
                <a:tc>
                  <a:txBody>
                    <a:bodyPr/>
                    <a:lstStyle/>
                    <a:p>
                      <a:pPr algn="r"/>
                      <a:r>
                        <a:rPr lang="en-US" sz="2200"/>
                        <a:t>19% (n=29)</a:t>
                      </a:r>
                    </a:p>
                  </a:txBody>
                  <a:tcPr marL="70379" marR="70379" marT="35190" marB="35190"/>
                </a:tc>
                <a:extLst>
                  <a:ext uri="{0D108BD9-81ED-4DB2-BD59-A6C34878D82A}">
                    <a16:rowId xmlns:a16="http://schemas.microsoft.com/office/drawing/2014/main" val="1029671997"/>
                  </a:ext>
                </a:extLst>
              </a:tr>
              <a:tr h="426969">
                <a:tc>
                  <a:txBody>
                    <a:bodyPr/>
                    <a:lstStyle/>
                    <a:p>
                      <a:r>
                        <a:rPr lang="en-US" sz="2200"/>
                        <a:t>Eastside</a:t>
                      </a:r>
                    </a:p>
                  </a:txBody>
                  <a:tcPr marL="70379" marR="70379" marT="35190" marB="35190"/>
                </a:tc>
                <a:tc>
                  <a:txBody>
                    <a:bodyPr/>
                    <a:lstStyle/>
                    <a:p>
                      <a:pPr algn="r"/>
                      <a:r>
                        <a:rPr lang="en-US" sz="2200"/>
                        <a:t>13% (n=197)</a:t>
                      </a:r>
                    </a:p>
                  </a:txBody>
                  <a:tcPr marL="70379" marR="70379" marT="35190" marB="35190"/>
                </a:tc>
                <a:tc>
                  <a:txBody>
                    <a:bodyPr/>
                    <a:lstStyle/>
                    <a:p>
                      <a:pPr algn="r"/>
                      <a:r>
                        <a:rPr lang="en-US" sz="2200"/>
                        <a:t>19% (n=28)</a:t>
                      </a:r>
                    </a:p>
                  </a:txBody>
                  <a:tcPr marL="70379" marR="70379" marT="35190" marB="35190"/>
                </a:tc>
                <a:extLst>
                  <a:ext uri="{0D108BD9-81ED-4DB2-BD59-A6C34878D82A}">
                    <a16:rowId xmlns:a16="http://schemas.microsoft.com/office/drawing/2014/main" val="2730424709"/>
                  </a:ext>
                </a:extLst>
              </a:tr>
              <a:tr h="426969">
                <a:tc>
                  <a:txBody>
                    <a:bodyPr/>
                    <a:lstStyle/>
                    <a:p>
                      <a:r>
                        <a:rPr lang="en-US" sz="2200"/>
                        <a:t>Northside</a:t>
                      </a:r>
                    </a:p>
                  </a:txBody>
                  <a:tcPr marL="70379" marR="70379" marT="35190" marB="35190"/>
                </a:tc>
                <a:tc>
                  <a:txBody>
                    <a:bodyPr/>
                    <a:lstStyle/>
                    <a:p>
                      <a:pPr algn="r"/>
                      <a:r>
                        <a:rPr lang="en-US" sz="2200"/>
                        <a:t>33% (n=497)</a:t>
                      </a:r>
                    </a:p>
                  </a:txBody>
                  <a:tcPr marL="70379" marR="70379" marT="35190" marB="35190"/>
                </a:tc>
                <a:tc>
                  <a:txBody>
                    <a:bodyPr/>
                    <a:lstStyle/>
                    <a:p>
                      <a:pPr algn="r"/>
                      <a:r>
                        <a:rPr lang="en-US" sz="2200"/>
                        <a:t>28% (n=42)</a:t>
                      </a:r>
                    </a:p>
                  </a:txBody>
                  <a:tcPr marL="70379" marR="70379" marT="35190" marB="35190"/>
                </a:tc>
                <a:extLst>
                  <a:ext uri="{0D108BD9-81ED-4DB2-BD59-A6C34878D82A}">
                    <a16:rowId xmlns:a16="http://schemas.microsoft.com/office/drawing/2014/main" val="1469616038"/>
                  </a:ext>
                </a:extLst>
              </a:tr>
              <a:tr h="426969">
                <a:tc>
                  <a:txBody>
                    <a:bodyPr/>
                    <a:lstStyle/>
                    <a:p>
                      <a:r>
                        <a:rPr lang="en-US" sz="2200"/>
                        <a:t>Other </a:t>
                      </a:r>
                    </a:p>
                  </a:txBody>
                  <a:tcPr marL="70379" marR="70379" marT="35190" marB="35190"/>
                </a:tc>
                <a:tc>
                  <a:txBody>
                    <a:bodyPr/>
                    <a:lstStyle/>
                    <a:p>
                      <a:pPr algn="r"/>
                      <a:r>
                        <a:rPr lang="en-US" sz="2200"/>
                        <a:t>21% (n=310)</a:t>
                      </a:r>
                    </a:p>
                  </a:txBody>
                  <a:tcPr marL="70379" marR="70379" marT="35190" marB="35190"/>
                </a:tc>
                <a:tc>
                  <a:txBody>
                    <a:bodyPr/>
                    <a:lstStyle/>
                    <a:p>
                      <a:pPr algn="r"/>
                      <a:r>
                        <a:rPr lang="en-US" sz="2200"/>
                        <a:t>18% (n=27)</a:t>
                      </a:r>
                    </a:p>
                  </a:txBody>
                  <a:tcPr marL="70379" marR="70379" marT="35190" marB="35190"/>
                </a:tc>
                <a:extLst>
                  <a:ext uri="{0D108BD9-81ED-4DB2-BD59-A6C34878D82A}">
                    <a16:rowId xmlns:a16="http://schemas.microsoft.com/office/drawing/2014/main" val="1547894051"/>
                  </a:ext>
                </a:extLst>
              </a:tr>
            </a:tbl>
          </a:graphicData>
        </a:graphic>
      </p:graphicFrame>
    </p:spTree>
    <p:extLst>
      <p:ext uri="{BB962C8B-B14F-4D97-AF65-F5344CB8AC3E}">
        <p14:creationId xmlns:p14="http://schemas.microsoft.com/office/powerpoint/2010/main" val="267584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997" y="419332"/>
            <a:ext cx="8596668" cy="1550989"/>
          </a:xfrm>
        </p:spPr>
        <p:txBody>
          <a:bodyPr>
            <a:normAutofit/>
          </a:bodyPr>
          <a:lstStyle/>
          <a:p>
            <a:pPr algn="ctr"/>
            <a:r>
              <a:rPr lang="en-US" sz="5400" u="sng" dirty="0"/>
              <a:t>LOOKING AT THE ZONES</a:t>
            </a:r>
          </a:p>
        </p:txBody>
      </p:sp>
      <p:sp>
        <p:nvSpPr>
          <p:cNvPr id="4" name="AutoShape 2" descr="Snail Run Near The Finish Line Stock Photo, Picture And Royalty Free Image.  Image 3080270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descr="Diagram&#10;&#10;Description automatically generated">
            <a:extLst>
              <a:ext uri="{FF2B5EF4-FFF2-40B4-BE49-F238E27FC236}">
                <a16:creationId xmlns:a16="http://schemas.microsoft.com/office/drawing/2014/main" id="{627D51EB-19CB-4928-827E-C1E3542BE3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9" t="9326" r="4821" b="12305"/>
          <a:stretch/>
        </p:blipFill>
        <p:spPr>
          <a:xfrm>
            <a:off x="741218" y="1620982"/>
            <a:ext cx="10716492" cy="4821382"/>
          </a:xfrm>
        </p:spPr>
      </p:pic>
    </p:spTree>
    <p:extLst>
      <p:ext uri="{BB962C8B-B14F-4D97-AF65-F5344CB8AC3E}">
        <p14:creationId xmlns:p14="http://schemas.microsoft.com/office/powerpoint/2010/main" val="425183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FCC3-487F-E047-9ECE-C1039D6E4572}"/>
              </a:ext>
            </a:extLst>
          </p:cNvPr>
          <p:cNvSpPr>
            <a:spLocks noGrp="1"/>
          </p:cNvSpPr>
          <p:nvPr>
            <p:ph type="title"/>
          </p:nvPr>
        </p:nvSpPr>
        <p:spPr/>
        <p:txBody>
          <a:bodyPr>
            <a:noAutofit/>
          </a:bodyPr>
          <a:lstStyle/>
          <a:p>
            <a:pPr algn="ctr"/>
            <a:r>
              <a:rPr lang="en-US" sz="5400" dirty="0"/>
              <a:t>ZONE ONE </a:t>
            </a:r>
            <a:br>
              <a:rPr lang="en-US" sz="5400" dirty="0"/>
            </a:br>
            <a:r>
              <a:rPr lang="en-US" sz="5400" dirty="0"/>
              <a:t>HOT SPOTS</a:t>
            </a:r>
          </a:p>
        </p:txBody>
      </p:sp>
      <p:pic>
        <p:nvPicPr>
          <p:cNvPr id="5" name="Content Placeholder 4" descr="Engineering drawing&#10;&#10;Description automatically generated">
            <a:extLst>
              <a:ext uri="{FF2B5EF4-FFF2-40B4-BE49-F238E27FC236}">
                <a16:creationId xmlns:a16="http://schemas.microsoft.com/office/drawing/2014/main" id="{9DF2B388-DB65-2344-BA24-2A26FC957C4B}"/>
              </a:ext>
            </a:extLst>
          </p:cNvPr>
          <p:cNvPicPr>
            <a:picLocks noGrp="1" noChangeAspect="1"/>
          </p:cNvPicPr>
          <p:nvPr>
            <p:ph idx="1"/>
          </p:nvPr>
        </p:nvPicPr>
        <p:blipFill rotWithShape="1">
          <a:blip r:embed="rId2"/>
          <a:srcRect r="11067"/>
          <a:stretch/>
        </p:blipFill>
        <p:spPr>
          <a:xfrm rot="16200000">
            <a:off x="3586164" y="-1057277"/>
            <a:ext cx="5324475" cy="10820403"/>
          </a:xfrm>
        </p:spPr>
      </p:pic>
    </p:spTree>
    <p:extLst>
      <p:ext uri="{BB962C8B-B14F-4D97-AF65-F5344CB8AC3E}">
        <p14:creationId xmlns:p14="http://schemas.microsoft.com/office/powerpoint/2010/main" val="346165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4DA7-0086-5D47-BEA5-2D0CBD469D57}"/>
              </a:ext>
            </a:extLst>
          </p:cNvPr>
          <p:cNvSpPr>
            <a:spLocks noGrp="1"/>
          </p:cNvSpPr>
          <p:nvPr>
            <p:ph type="title"/>
          </p:nvPr>
        </p:nvSpPr>
        <p:spPr/>
        <p:txBody>
          <a:bodyPr>
            <a:noAutofit/>
          </a:bodyPr>
          <a:lstStyle/>
          <a:p>
            <a:pPr algn="ctr"/>
            <a:r>
              <a:rPr lang="en-US" sz="4800" dirty="0"/>
              <a:t>ZONE TWO</a:t>
            </a:r>
            <a:br>
              <a:rPr lang="en-US" sz="4800" dirty="0"/>
            </a:br>
            <a:r>
              <a:rPr lang="en-US" sz="4800" dirty="0"/>
              <a:t>HOT SPOTS</a:t>
            </a:r>
          </a:p>
        </p:txBody>
      </p:sp>
      <p:pic>
        <p:nvPicPr>
          <p:cNvPr id="5" name="Content Placeholder 4" descr="Diagram&#10;&#10;Description automatically generated">
            <a:extLst>
              <a:ext uri="{FF2B5EF4-FFF2-40B4-BE49-F238E27FC236}">
                <a16:creationId xmlns:a16="http://schemas.microsoft.com/office/drawing/2014/main" id="{8C1CA5B1-4FF0-0542-BAF4-FB78CE39A3C9}"/>
              </a:ext>
            </a:extLst>
          </p:cNvPr>
          <p:cNvPicPr>
            <a:picLocks noGrp="1" noChangeAspect="1"/>
          </p:cNvPicPr>
          <p:nvPr>
            <p:ph idx="1"/>
          </p:nvPr>
        </p:nvPicPr>
        <p:blipFill rotWithShape="1">
          <a:blip r:embed="rId2"/>
          <a:srcRect r="10265"/>
          <a:stretch/>
        </p:blipFill>
        <p:spPr>
          <a:xfrm rot="16200000">
            <a:off x="3895728" y="-2019300"/>
            <a:ext cx="5167312" cy="12587287"/>
          </a:xfrm>
        </p:spPr>
      </p:pic>
    </p:spTree>
    <p:extLst>
      <p:ext uri="{BB962C8B-B14F-4D97-AF65-F5344CB8AC3E}">
        <p14:creationId xmlns:p14="http://schemas.microsoft.com/office/powerpoint/2010/main" val="190751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5260-6B58-5C4B-8046-1ADA85DC5B4E}"/>
              </a:ext>
            </a:extLst>
          </p:cNvPr>
          <p:cNvSpPr>
            <a:spLocks noGrp="1"/>
          </p:cNvSpPr>
          <p:nvPr>
            <p:ph type="title"/>
          </p:nvPr>
        </p:nvSpPr>
        <p:spPr/>
        <p:txBody>
          <a:bodyPr>
            <a:noAutofit/>
          </a:bodyPr>
          <a:lstStyle/>
          <a:p>
            <a:pPr algn="ctr"/>
            <a:r>
              <a:rPr lang="en-US" sz="4800" dirty="0"/>
              <a:t>ZONE THREE</a:t>
            </a:r>
            <a:br>
              <a:rPr lang="en-US" sz="4800" dirty="0"/>
            </a:br>
            <a:r>
              <a:rPr lang="en-US" sz="4800" dirty="0"/>
              <a:t>HOT SPOTS</a:t>
            </a:r>
          </a:p>
        </p:txBody>
      </p:sp>
      <p:pic>
        <p:nvPicPr>
          <p:cNvPr id="5" name="Content Placeholder 4" descr="A picture containing diagram&#10;&#10;Description automatically generated">
            <a:extLst>
              <a:ext uri="{FF2B5EF4-FFF2-40B4-BE49-F238E27FC236}">
                <a16:creationId xmlns:a16="http://schemas.microsoft.com/office/drawing/2014/main" id="{F226F824-58AD-0347-AFAB-4CEFB4DB4676}"/>
              </a:ext>
            </a:extLst>
          </p:cNvPr>
          <p:cNvPicPr>
            <a:picLocks noGrp="1" noChangeAspect="1"/>
          </p:cNvPicPr>
          <p:nvPr>
            <p:ph idx="1"/>
          </p:nvPr>
        </p:nvPicPr>
        <p:blipFill rotWithShape="1">
          <a:blip r:embed="rId2"/>
          <a:srcRect r="13690"/>
          <a:stretch/>
        </p:blipFill>
        <p:spPr>
          <a:xfrm rot="16200000">
            <a:off x="3950494" y="-1902618"/>
            <a:ext cx="5214938" cy="12401550"/>
          </a:xfrm>
        </p:spPr>
      </p:pic>
    </p:spTree>
    <p:extLst>
      <p:ext uri="{BB962C8B-B14F-4D97-AF65-F5344CB8AC3E}">
        <p14:creationId xmlns:p14="http://schemas.microsoft.com/office/powerpoint/2010/main" val="245793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DC3B84-9B39-438C-AD4A-DD5482A4D2E5}"/>
</file>

<file path=customXml/itemProps2.xml><?xml version="1.0" encoding="utf-8"?>
<ds:datastoreItem xmlns:ds="http://schemas.openxmlformats.org/officeDocument/2006/customXml" ds:itemID="{C0589E22-98DF-4921-A120-1891C8AC01B3}"/>
</file>

<file path=customXml/itemProps3.xml><?xml version="1.0" encoding="utf-8"?>
<ds:datastoreItem xmlns:ds="http://schemas.openxmlformats.org/officeDocument/2006/customXml" ds:itemID="{3B042B5D-54B7-443D-BA2E-8B764D197D05}"/>
</file>

<file path=docProps/app.xml><?xml version="1.0" encoding="utf-8"?>
<Properties xmlns="http://schemas.openxmlformats.org/officeDocument/2006/extended-properties" xmlns:vt="http://schemas.openxmlformats.org/officeDocument/2006/docPropsVTypes">
  <TotalTime>406</TotalTime>
  <Words>451</Words>
  <Application>Microsoft Office PowerPoint</Application>
  <PresentationFormat>Widescreen</PresentationFormat>
  <Paragraphs>106</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An Examination of Wilmington  Shooting Data </vt:lpstr>
      <vt:lpstr>A Record Year for Wilmington, DE</vt:lpstr>
      <vt:lpstr>Wilmington Gun Violence – Historical View</vt:lpstr>
      <vt:lpstr>Shooting Incidents by Age</vt:lpstr>
      <vt:lpstr>Shooting Incidents by Locations in Wilmington</vt:lpstr>
      <vt:lpstr>LOOKING AT THE ZONES</vt:lpstr>
      <vt:lpstr>ZONE ONE  HOT SPOTS</vt:lpstr>
      <vt:lpstr>ZONE TWO HOT SPOTS</vt:lpstr>
      <vt:lpstr>ZONE THREE HOT SPOTS</vt:lpstr>
      <vt:lpstr>ZONE FOUR HOT SPOTS</vt:lpstr>
      <vt:lpstr>JAN 2011 TO JUNE 2020 SHOOTINGS  IN WILMINGTON</vt:lpstr>
      <vt:lpstr>PowerPoint Presentation</vt:lpstr>
      <vt:lpstr>PowerPoint Presentation</vt:lpstr>
      <vt:lpstr>PowerPoint Presentation</vt:lpstr>
      <vt:lpstr>Data Notes</vt:lpstr>
      <vt:lpstr>Thank you.   dchamber@udel.edu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Examination of Wilmington  Shooting Data</dc:title>
  <dc:creator>Scales, Meisje</dc:creator>
  <cp:lastModifiedBy>Scales, Meisje</cp:lastModifiedBy>
  <cp:revision>13</cp:revision>
  <dcterms:created xsi:type="dcterms:W3CDTF">2022-01-24T13:28:00Z</dcterms:created>
  <dcterms:modified xsi:type="dcterms:W3CDTF">2022-01-31T16:21:42Z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0x01010070474D6A93773D4A91F20C1DBBB27D24</vt:lpwstr>
  </property>
</Properties>
</file>