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49" r:id="rId1"/>
  </p:sldMasterIdLst>
  <p:notesMasterIdLst>
    <p:notesMasterId r:id="rId11"/>
  </p:notesMasterIdLst>
  <p:handoutMasterIdLst>
    <p:handoutMasterId r:id="rId12"/>
  </p:handoutMasterIdLst>
  <p:sldIdLst>
    <p:sldId id="341" r:id="rId2"/>
    <p:sldId id="378" r:id="rId3"/>
    <p:sldId id="383" r:id="rId4"/>
    <p:sldId id="382" r:id="rId5"/>
    <p:sldId id="379" r:id="rId6"/>
    <p:sldId id="380" r:id="rId7"/>
    <p:sldId id="381" r:id="rId8"/>
    <p:sldId id="374" r:id="rId9"/>
    <p:sldId id="361" r:id="rId1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1">
          <p15:clr>
            <a:srgbClr val="A4A3A4"/>
          </p15:clr>
        </p15:guide>
        <p15:guide id="2" orient="horz" pos="3888">
          <p15:clr>
            <a:srgbClr val="A4A3A4"/>
          </p15:clr>
        </p15:guide>
        <p15:guide id="3" orient="horz" pos="1500">
          <p15:clr>
            <a:srgbClr val="A4A3A4"/>
          </p15:clr>
        </p15:guide>
        <p15:guide id="4" orient="horz" pos="2652">
          <p15:clr>
            <a:srgbClr val="A4A3A4"/>
          </p15:clr>
        </p15:guide>
        <p15:guide id="5" orient="horz" pos="348">
          <p15:clr>
            <a:srgbClr val="A4A3A4"/>
          </p15:clr>
        </p15:guide>
        <p15:guide id="6" orient="horz" pos="912" userDrawn="1">
          <p15:clr>
            <a:srgbClr val="A4A3A4"/>
          </p15:clr>
        </p15:guide>
        <p15:guide id="7" orient="horz" pos="3219">
          <p15:clr>
            <a:srgbClr val="A4A3A4"/>
          </p15:clr>
        </p15:guide>
        <p15:guide id="8" orient="horz" pos="3802">
          <p15:clr>
            <a:srgbClr val="A4A3A4"/>
          </p15:clr>
        </p15:guide>
        <p15:guide id="9" pos="289">
          <p15:clr>
            <a:srgbClr val="A4A3A4"/>
          </p15:clr>
        </p15:guide>
        <p15:guide id="10" pos="5472">
          <p15:clr>
            <a:srgbClr val="A4A3A4"/>
          </p15:clr>
        </p15:guide>
        <p15:guide id="11" pos="2060">
          <p15:clr>
            <a:srgbClr val="A4A3A4"/>
          </p15:clr>
        </p15:guide>
        <p15:guide id="12" pos="3696">
          <p15:clr>
            <a:srgbClr val="A4A3A4"/>
          </p15:clr>
        </p15:guide>
        <p15:guide id="13" pos="4581">
          <p15:clr>
            <a:srgbClr val="A4A3A4"/>
          </p15:clr>
        </p15:guide>
        <p15:guide id="14" pos="2951">
          <p15:clr>
            <a:srgbClr val="A4A3A4"/>
          </p15:clr>
        </p15:guide>
        <p15:guide id="15" pos="2811">
          <p15:clr>
            <a:srgbClr val="A4A3A4"/>
          </p15:clr>
        </p15:guide>
        <p15:guide id="16" pos="1178">
          <p15:clr>
            <a:srgbClr val="A4A3A4"/>
          </p15:clr>
        </p15:guide>
        <p15:guide id="17" orient="horz" pos="932">
          <p15:clr>
            <a:srgbClr val="A4A3A4"/>
          </p15:clr>
        </p15:guide>
        <p15:guide id="18" pos="284">
          <p15:clr>
            <a:srgbClr val="A4A3A4"/>
          </p15:clr>
        </p15:guide>
        <p15:guide id="19" pos="1916">
          <p15:clr>
            <a:srgbClr val="A4A3A4"/>
          </p15:clr>
        </p15:guide>
        <p15:guide id="20" pos="3835">
          <p15:clr>
            <a:srgbClr val="A4A3A4"/>
          </p15:clr>
        </p15:guide>
        <p15:guide id="21" pos="4725">
          <p15:clr>
            <a:srgbClr val="A4A3A4"/>
          </p15:clr>
        </p15:guide>
        <p15:guide id="22" pos="1032" userDrawn="1">
          <p15:clr>
            <a:srgbClr val="A4A3A4"/>
          </p15:clr>
        </p15:guide>
        <p15:guide id="23" pos="371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dzelak, John (DHSS)" initials="GJ(" lastIdx="1" clrIdx="0">
    <p:extLst>
      <p:ext uri="{19B8F6BF-5375-455C-9EA6-DF929625EA0E}">
        <p15:presenceInfo xmlns:p15="http://schemas.microsoft.com/office/powerpoint/2012/main" userId="S::John.Gudzelak@delaware.gov::dbb322f9-f81a-4fe5-968c-d684fe000a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061F"/>
    <a:srgbClr val="B0003B"/>
    <a:srgbClr val="691D2C"/>
    <a:srgbClr val="339FF0"/>
    <a:srgbClr val="CC0000"/>
    <a:srgbClr val="427301"/>
    <a:srgbClr val="9BC832"/>
    <a:srgbClr val="1C1C1C"/>
    <a:srgbClr val="333333"/>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3710" autoAdjust="0"/>
  </p:normalViewPr>
  <p:slideViewPr>
    <p:cSldViewPr snapToGrid="0" snapToObjects="1">
      <p:cViewPr varScale="1">
        <p:scale>
          <a:sx n="162" d="100"/>
          <a:sy n="162" d="100"/>
        </p:scale>
        <p:origin x="1662" y="144"/>
      </p:cViewPr>
      <p:guideLst>
        <p:guide orient="horz" pos="2071"/>
        <p:guide orient="horz" pos="3888"/>
        <p:guide orient="horz" pos="1500"/>
        <p:guide orient="horz" pos="2652"/>
        <p:guide orient="horz" pos="348"/>
        <p:guide orient="horz" pos="912"/>
        <p:guide orient="horz" pos="3219"/>
        <p:guide orient="horz" pos="3802"/>
        <p:guide pos="289"/>
        <p:guide pos="5472"/>
        <p:guide pos="2060"/>
        <p:guide pos="3696"/>
        <p:guide pos="4581"/>
        <p:guide pos="2951"/>
        <p:guide pos="2811"/>
        <p:guide pos="1178"/>
        <p:guide orient="horz" pos="932"/>
        <p:guide pos="284"/>
        <p:guide pos="1916"/>
        <p:guide pos="3835"/>
        <p:guide pos="4725"/>
        <p:guide pos="1032"/>
        <p:guide pos="371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14" d="100"/>
        <a:sy n="114" d="100"/>
      </p:scale>
      <p:origin x="0" y="0"/>
    </p:cViewPr>
  </p:sorterViewPr>
  <p:notesViewPr>
    <p:cSldViewPr snapToGrid="0" snapToObjects="1">
      <p:cViewPr varScale="1">
        <p:scale>
          <a:sx n="77" d="100"/>
          <a:sy n="77" d="100"/>
        </p:scale>
        <p:origin x="1890" y="84"/>
      </p:cViewPr>
      <p:guideLst>
        <p:guide orient="horz" pos="2909"/>
        <p:guide pos="2189"/>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231672" y="230902"/>
            <a:ext cx="6245059" cy="376284"/>
          </a:xfrm>
          <a:prstGeom prst="rect">
            <a:avLst/>
          </a:prstGeom>
        </p:spPr>
        <p:txBody>
          <a:bodyPr vert="horz" lIns="0" tIns="0" rIns="0" bIns="0" rtlCol="0"/>
          <a:lstStyle>
            <a:lvl1pPr algn="l">
              <a:defRPr sz="1000" baseline="0">
                <a:solidFill>
                  <a:schemeClr val="bg2">
                    <a:lumMod val="75000"/>
                  </a:schemeClr>
                </a:solidFill>
                <a:latin typeface="Arial" charset="0"/>
              </a:defRPr>
            </a:lvl1pPr>
          </a:lstStyle>
          <a:p>
            <a:r>
              <a:rPr lang="en-US" dirty="0"/>
              <a:t>DRAFT - PRESENTATION TEMPLATE</a:t>
            </a:r>
          </a:p>
        </p:txBody>
      </p:sp>
      <p:sp>
        <p:nvSpPr>
          <p:cNvPr id="7" name="Slide Number Placeholder 6"/>
          <p:cNvSpPr>
            <a:spLocks noGrp="1"/>
          </p:cNvSpPr>
          <p:nvPr>
            <p:ph type="sldNum" sz="quarter" idx="3"/>
          </p:nvPr>
        </p:nvSpPr>
        <p:spPr>
          <a:xfrm>
            <a:off x="6349200" y="8854811"/>
            <a:ext cx="358029" cy="230902"/>
          </a:xfrm>
          <a:prstGeom prst="rect">
            <a:avLst/>
          </a:prstGeom>
        </p:spPr>
        <p:txBody>
          <a:bodyPr vert="horz" lIns="0" tIns="0" rIns="0" bIns="0" rtlCol="0" anchor="b"/>
          <a:lstStyle>
            <a:lvl1pPr algn="r">
              <a:defRPr sz="1000" baseline="0">
                <a:solidFill>
                  <a:schemeClr val="bg2">
                    <a:lumMod val="75000"/>
                  </a:schemeClr>
                </a:solidFill>
                <a:latin typeface="Arial" charset="0"/>
              </a:defRPr>
            </a:lvl1pPr>
          </a:lstStyle>
          <a:p>
            <a:fld id="{F19303DE-3E45-4DD3-9505-92EF4803EF97}" type="slidenum">
              <a:rPr lang="en-US" smtClean="0"/>
              <a:pPr/>
              <a:t>‹#›</a:t>
            </a:fld>
            <a:r>
              <a:rPr lang="en-US" dirty="0"/>
              <a:t>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309" y="8912813"/>
            <a:ext cx="6185782" cy="172900"/>
          </a:xfrm>
          <a:prstGeom prst="rect">
            <a:avLst/>
          </a:prstGeom>
        </p:spPr>
      </p:pic>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72" tIns="46236" rIns="92472" bIns="46236" rtlCol="0" anchor="ctr"/>
          <a:lstStyle/>
          <a:p>
            <a:r>
              <a:rPr lang="en-US" dirty="0"/>
              <a:t> </a:t>
            </a:r>
          </a:p>
        </p:txBody>
      </p:sp>
      <p:sp>
        <p:nvSpPr>
          <p:cNvPr id="5" name="Notes Placeholder 4"/>
          <p:cNvSpPr>
            <a:spLocks noGrp="1"/>
          </p:cNvSpPr>
          <p:nvPr>
            <p:ph type="body" sz="quarter" idx="3"/>
          </p:nvPr>
        </p:nvSpPr>
        <p:spPr>
          <a:xfrm>
            <a:off x="1158348" y="4387138"/>
            <a:ext cx="4633383" cy="4156234"/>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6"/>
          <p:cNvSpPr>
            <a:spLocks noGrp="1"/>
          </p:cNvSpPr>
          <p:nvPr>
            <p:ph type="sldNum" sz="quarter" idx="5"/>
          </p:nvPr>
        </p:nvSpPr>
        <p:spPr>
          <a:xfrm>
            <a:off x="6349200" y="8854811"/>
            <a:ext cx="358029" cy="230902"/>
          </a:xfrm>
          <a:prstGeom prst="rect">
            <a:avLst/>
          </a:prstGeom>
        </p:spPr>
        <p:txBody>
          <a:bodyPr vert="horz" lIns="0" tIns="0" rIns="0" bIns="0" rtlCol="0" anchor="b"/>
          <a:lstStyle>
            <a:lvl1pPr algn="r">
              <a:defRPr sz="1000" baseline="0">
                <a:solidFill>
                  <a:schemeClr val="tx1"/>
                </a:solidFill>
                <a:latin typeface="Gill Sans MT" panose="020B0502020104020203" pitchFamily="34" charset="0"/>
              </a:defRPr>
            </a:lvl1pPr>
          </a:lstStyle>
          <a:p>
            <a:fld id="{F19303DE-3E45-4DD3-9505-92EF4803EF97}" type="slidenum">
              <a:rPr lang="en-US" smtClean="0"/>
              <a:pPr/>
              <a:t>‹#›</a:t>
            </a:fld>
            <a:r>
              <a:rPr lang="en-US" dirty="0"/>
              <a:t> </a:t>
            </a:r>
          </a:p>
        </p:txBody>
      </p:sp>
      <p:sp>
        <p:nvSpPr>
          <p:cNvPr id="2" name="Footer Placeholder 1"/>
          <p:cNvSpPr>
            <a:spLocks noGrp="1"/>
          </p:cNvSpPr>
          <p:nvPr>
            <p:ph type="ftr" sz="quarter" idx="4"/>
          </p:nvPr>
        </p:nvSpPr>
        <p:spPr>
          <a:xfrm>
            <a:off x="0" y="8772764"/>
            <a:ext cx="3011012" cy="463311"/>
          </a:xfrm>
          <a:prstGeom prst="rect">
            <a:avLst/>
          </a:prstGeom>
        </p:spPr>
        <p:txBody>
          <a:bodyPr vert="horz" lIns="91385" tIns="45693" rIns="91385" bIns="45693" rtlCol="0" anchor="b"/>
          <a:lstStyle>
            <a:lvl1pPr algn="l">
              <a:defRPr sz="900">
                <a:solidFill>
                  <a:schemeClr val="tx1"/>
                </a:solidFill>
                <a:latin typeface="+mj-lt"/>
              </a:defRPr>
            </a:lvl1pPr>
          </a:lstStyle>
          <a:p>
            <a:endParaRPr lang="en-US" dirty="0"/>
          </a:p>
        </p:txBody>
      </p:sp>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hf dt="0"/>
  <p:notesStyle>
    <a:lvl1pPr marL="109728" indent="-114300" algn="l" defTabSz="914400" rtl="0" eaLnBrk="1" latinLnBrk="0" hangingPunct="1">
      <a:lnSpc>
        <a:spcPct val="110000"/>
      </a:lnSpc>
      <a:spcBef>
        <a:spcPts val="300"/>
      </a:spcBef>
      <a:buFont typeface="Arial" panose="020B0604020202020204" pitchFamily="34" charset="0"/>
      <a:buChar char="•"/>
      <a:defRPr sz="1000" kern="1200">
        <a:solidFill>
          <a:schemeClr val="tx1"/>
        </a:solidFill>
        <a:latin typeface="+mj-lt"/>
        <a:ea typeface="+mn-ea"/>
        <a:cs typeface="+mn-cs"/>
      </a:defRPr>
    </a:lvl1pPr>
    <a:lvl2pPr marL="398463" indent="-111125" algn="l" defTabSz="914400" rtl="0" eaLnBrk="1" latinLnBrk="0" hangingPunct="1">
      <a:lnSpc>
        <a:spcPct val="100000"/>
      </a:lnSpc>
      <a:spcBef>
        <a:spcPts val="300"/>
      </a:spcBef>
      <a:buFont typeface="Arial" panose="020B0604020202020204" pitchFamily="34" charset="0"/>
      <a:buChar char="•"/>
      <a:defRPr sz="1000" kern="1200">
        <a:solidFill>
          <a:schemeClr val="tx1"/>
        </a:solidFill>
        <a:latin typeface="+mj-lt"/>
        <a:ea typeface="+mn-ea"/>
        <a:cs typeface="+mn-cs"/>
      </a:defRPr>
    </a:lvl2pPr>
    <a:lvl3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3pPr>
    <a:lvl4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4pPr>
    <a:lvl5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defRPr/>
            </a:pPr>
            <a:endParaRPr lang="en-US" altLang="en-US" dirty="0">
              <a:latin typeface="Calibri" pitchFamily="34" charset="0"/>
            </a:endParaRPr>
          </a:p>
        </p:txBody>
      </p:sp>
      <p:sp>
        <p:nvSpPr>
          <p:cNvPr id="4" name="Slide Number Placeholder 3"/>
          <p:cNvSpPr>
            <a:spLocks noGrp="1"/>
          </p:cNvSpPr>
          <p:nvPr>
            <p:ph type="sldNum" sz="quarter" idx="10"/>
          </p:nvPr>
        </p:nvSpPr>
        <p:spPr>
          <a:xfrm>
            <a:off x="6592046" y="9014057"/>
            <a:ext cx="358029" cy="230902"/>
          </a:xfrm>
        </p:spPr>
        <p:txBody>
          <a:bodyPr/>
          <a:lstStyle/>
          <a:p>
            <a:fld id="{9399841C-1854-8B41-A47B-C358FF8B09E6}" type="slidenum">
              <a:rPr lang="en-US" smtClean="0">
                <a:latin typeface="Gill Sans MT" panose="020B0502020104020203" pitchFamily="34" charset="0"/>
              </a:rPr>
              <a:t>1</a:t>
            </a:fld>
            <a:endParaRPr lang="en-US" dirty="0">
              <a:latin typeface="Gill Sans MT" panose="020B0502020104020203" pitchFamily="34" charset="0"/>
            </a:endParaRPr>
          </a:p>
        </p:txBody>
      </p:sp>
      <p:sp>
        <p:nvSpPr>
          <p:cNvPr id="5" name="Footer Placeholder 4"/>
          <p:cNvSpPr>
            <a:spLocks noGrp="1"/>
          </p:cNvSpPr>
          <p:nvPr>
            <p:ph type="ftr" sz="quarter" idx="11"/>
          </p:nvPr>
        </p:nvSpPr>
        <p:spPr/>
        <p:txBody>
          <a:bodyPr/>
          <a:lstStyle/>
          <a:p>
            <a:endParaRPr lang="en-US" sz="1000" dirty="0">
              <a:latin typeface="Gill Sans MT" panose="020B0502020104020203" pitchFamily="34" charset="0"/>
            </a:endParaRPr>
          </a:p>
        </p:txBody>
      </p:sp>
    </p:spTree>
    <p:extLst>
      <p:ext uri="{BB962C8B-B14F-4D97-AF65-F5344CB8AC3E}">
        <p14:creationId xmlns:p14="http://schemas.microsoft.com/office/powerpoint/2010/main" val="187568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2</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1234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4</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8767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5</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2781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6</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8878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7</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1218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pPr/>
              <a:t>8</a:t>
            </a:fld>
            <a:r>
              <a:rPr lang="en-US"/>
              <a:t> </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50419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6592046" y="9004420"/>
            <a:ext cx="358029" cy="230902"/>
          </a:xfrm>
        </p:spPr>
        <p:txBody>
          <a:bodyPr/>
          <a:lstStyle/>
          <a:p>
            <a:fld id="{F19303DE-3E45-4DD3-9505-92EF4803EF97}" type="slidenum">
              <a:rPr lang="en-US" smtClean="0">
                <a:solidFill>
                  <a:schemeClr val="tx1"/>
                </a:solidFill>
                <a:latin typeface="Gill Sans MT" panose="020B0502020104020203" pitchFamily="34" charset="0"/>
              </a:rPr>
              <a:pPr/>
              <a:t>9</a:t>
            </a:fld>
            <a:r>
              <a:rPr lang="en-US" dirty="0">
                <a:solidFill>
                  <a:schemeClr val="tx1"/>
                </a:solidFill>
                <a:latin typeface="Gill Sans MT" panose="020B0502020104020203" pitchFamily="34" charset="0"/>
              </a:rPr>
              <a:t> </a:t>
            </a:r>
          </a:p>
        </p:txBody>
      </p:sp>
      <p:sp>
        <p:nvSpPr>
          <p:cNvPr id="3" name="Footer Placeholder 2"/>
          <p:cNvSpPr>
            <a:spLocks noGrp="1"/>
          </p:cNvSpPr>
          <p:nvPr>
            <p:ph type="ftr" sz="quarter" idx="11"/>
          </p:nvPr>
        </p:nvSpPr>
        <p:spPr/>
        <p:txBody>
          <a:bodyPr/>
          <a:lstStyle/>
          <a:p>
            <a:endParaRPr lang="en-US" sz="1000" dirty="0">
              <a:latin typeface="Gill Sans MT" panose="020B0502020104020203" pitchFamily="34" charset="0"/>
            </a:endParaRPr>
          </a:p>
        </p:txBody>
      </p:sp>
      <p:sp>
        <p:nvSpPr>
          <p:cNvPr id="7" name="Notes Placeholder 6"/>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675903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6D91BE6-B4F4-417B-B482-3E1369FC4A8B}" type="datetime1">
              <a:rPr lang="en-US" smtClean="0"/>
              <a:t>1/22/2021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990600"/>
            <a:ext cx="1013460" cy="1036320"/>
          </a:xfrm>
          <a:prstGeom prst="rect">
            <a:avLst/>
          </a:prstGeom>
          <a:noFill/>
          <a:ln>
            <a:noFill/>
          </a:ln>
        </p:spPr>
      </p:pic>
    </p:spTree>
    <p:extLst>
      <p:ext uri="{BB962C8B-B14F-4D97-AF65-F5344CB8AC3E}">
        <p14:creationId xmlns:p14="http://schemas.microsoft.com/office/powerpoint/2010/main" val="94055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a:xfrm>
            <a:off x="581192" y="2228003"/>
            <a:ext cx="7989752" cy="3630795"/>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F73E126-7FA4-4DD0-BFC9-8080CBC895AD}" type="datetime1">
              <a:rPr lang="en-US" smtClean="0"/>
              <a:t>1/22/2021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dirty="0"/>
          </a:p>
        </p:txBody>
      </p:sp>
    </p:spTree>
    <p:extLst>
      <p:ext uri="{BB962C8B-B14F-4D97-AF65-F5344CB8AC3E}">
        <p14:creationId xmlns:p14="http://schemas.microsoft.com/office/powerpoint/2010/main" val="355965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71BE91E-4C31-44EE-BDA5-AE4A402B0543}" type="datetime1">
              <a:rPr lang="en-US" smtClean="0"/>
              <a:t>1/22/2021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6" y="858393"/>
            <a:ext cx="1802131" cy="1838706"/>
          </a:xfrm>
          <a:prstGeom prst="rect">
            <a:avLst/>
          </a:prstGeom>
          <a:noFill/>
          <a:ln>
            <a:noFill/>
          </a:ln>
        </p:spPr>
      </p:pic>
    </p:spTree>
    <p:extLst>
      <p:ext uri="{BB962C8B-B14F-4D97-AF65-F5344CB8AC3E}">
        <p14:creationId xmlns:p14="http://schemas.microsoft.com/office/powerpoint/2010/main" val="160814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78964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E086E8-8B29-4A81-BDBD-1D782F04AD63}" type="datetime1">
              <a:rPr lang="en-US" smtClean="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77864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DBE989-4711-46B9-858C-BA17BE8E5789}" type="datetime1">
              <a:rPr lang="en-US" smtClean="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sp>
        <p:nvSpPr>
          <p:cNvPr id="8" name="Rectangle 7">
            <a:extLst>
              <a:ext uri="{FF2B5EF4-FFF2-40B4-BE49-F238E27FC236}">
                <a16:creationId xmlns:a16="http://schemas.microsoft.com/office/drawing/2014/main" id="{E5FBB3BF-7671-3D40-8A69-4B7F1C403EF0}"/>
              </a:ext>
            </a:extLst>
          </p:cNvPr>
          <p:cNvSpPr/>
          <p:nvPr userDrawn="1"/>
        </p:nvSpPr>
        <p:spPr>
          <a:xfrm>
            <a:off x="7400544" y="4693920"/>
            <a:ext cx="1450848" cy="1511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5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0D49-5B99-4CAB-9701-8793C8F5A98F}" type="datetime1">
              <a:rPr lang="en-US" smtClean="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269890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8B66580-5432-4A5E-8124-AFB10DE97B66}" type="datetime1">
              <a:rPr lang="en-US" smtClean="0"/>
              <a:t>1/22/2021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283390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281B38-FCE6-425F-ACFC-A77569C043CD}" type="datetime1">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1589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BE39A53-828D-40B2-81D5-8ABA73C076DD}" type="datetime1">
              <a:rPr lang="en-US" smtClean="0"/>
              <a:t>1/22/2021</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descr="DHSS Logo Red 3D"/>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3950702287"/>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309" y="978964"/>
            <a:ext cx="8600487" cy="1790700"/>
          </a:xfrm>
        </p:spPr>
        <p:txBody>
          <a:bodyPr>
            <a:normAutofit/>
          </a:bodyPr>
          <a:lstStyle/>
          <a:p>
            <a:pPr>
              <a:lnSpc>
                <a:spcPts val="5250"/>
              </a:lnSpc>
            </a:pPr>
            <a:r>
              <a:rPr lang="en-US" sz="4800" dirty="0">
                <a:latin typeface="Abadi" panose="020B0604020104020204" pitchFamily="34" charset="0"/>
              </a:rPr>
              <a:t>Mapping naloxone distribution in Delaware</a:t>
            </a:r>
            <a:endParaRPr lang="en-US" sz="4800" dirty="0">
              <a:ea typeface="Calibri" charset="0"/>
              <a:cs typeface="Calibri" charset="0"/>
            </a:endParaRPr>
          </a:p>
        </p:txBody>
      </p:sp>
      <p:sp>
        <p:nvSpPr>
          <p:cNvPr id="3" name="Subtitle 2"/>
          <p:cNvSpPr>
            <a:spLocks noGrp="1"/>
          </p:cNvSpPr>
          <p:nvPr>
            <p:ph type="subTitle" idx="1"/>
          </p:nvPr>
        </p:nvSpPr>
        <p:spPr>
          <a:xfrm>
            <a:off x="873760" y="3252826"/>
            <a:ext cx="7119865" cy="1580571"/>
          </a:xfrm>
        </p:spPr>
        <p:txBody>
          <a:bodyPr>
            <a:normAutofit/>
          </a:bodyPr>
          <a:lstStyle/>
          <a:p>
            <a:r>
              <a:rPr lang="en-US" dirty="0" err="1">
                <a:solidFill>
                  <a:schemeClr val="bg1">
                    <a:lumMod val="95000"/>
                  </a:schemeClr>
                </a:solidFill>
              </a:rPr>
              <a:t>nUNO</a:t>
            </a:r>
            <a:r>
              <a:rPr lang="en-US" dirty="0">
                <a:solidFill>
                  <a:schemeClr val="bg1">
                    <a:lumMod val="95000"/>
                  </a:schemeClr>
                </a:solidFill>
              </a:rPr>
              <a:t> MARTINS BHA I, Research and Evaluation</a:t>
            </a:r>
          </a:p>
          <a:p>
            <a:r>
              <a:rPr lang="en-US" dirty="0">
                <a:solidFill>
                  <a:schemeClr val="bg1">
                    <a:lumMod val="95000"/>
                  </a:schemeClr>
                </a:solidFill>
              </a:rPr>
              <a:t>KRIS FRASER </a:t>
            </a:r>
            <a:r>
              <a:rPr lang="en-US" dirty="0" err="1">
                <a:solidFill>
                  <a:schemeClr val="bg1">
                    <a:lumMod val="95000"/>
                  </a:schemeClr>
                </a:solidFill>
              </a:rPr>
              <a:t>bha</a:t>
            </a:r>
            <a:r>
              <a:rPr lang="en-US" dirty="0">
                <a:solidFill>
                  <a:schemeClr val="bg1">
                    <a:lumMod val="95000"/>
                  </a:schemeClr>
                </a:solidFill>
              </a:rPr>
              <a:t> ii, Research and Evaluation</a:t>
            </a:r>
          </a:p>
          <a:p>
            <a:r>
              <a:rPr lang="en-US" dirty="0">
                <a:solidFill>
                  <a:schemeClr val="bg1">
                    <a:lumMod val="95000"/>
                  </a:schemeClr>
                </a:solidFill>
              </a:rPr>
              <a:t>Michael C. Williams, MA III, Research and evaluation</a:t>
            </a:r>
          </a:p>
          <a:p>
            <a:r>
              <a:rPr lang="en-US" dirty="0">
                <a:solidFill>
                  <a:schemeClr val="bg1">
                    <a:lumMod val="95000"/>
                  </a:schemeClr>
                </a:solidFill>
              </a:rPr>
              <a:t>John </a:t>
            </a:r>
            <a:r>
              <a:rPr lang="en-US" dirty="0" err="1">
                <a:solidFill>
                  <a:schemeClr val="bg1">
                    <a:lumMod val="95000"/>
                  </a:schemeClr>
                </a:solidFill>
              </a:rPr>
              <a:t>gudzelak</a:t>
            </a:r>
            <a:r>
              <a:rPr lang="en-US" dirty="0">
                <a:solidFill>
                  <a:schemeClr val="bg1">
                    <a:lumMod val="95000"/>
                  </a:schemeClr>
                </a:solidFill>
              </a:rPr>
              <a:t>, ma iii, research and evaluation</a:t>
            </a:r>
          </a:p>
        </p:txBody>
      </p:sp>
      <p:sp>
        <p:nvSpPr>
          <p:cNvPr id="4" name="TextBox 3"/>
          <p:cNvSpPr txBox="1"/>
          <p:nvPr/>
        </p:nvSpPr>
        <p:spPr>
          <a:xfrm>
            <a:off x="873759" y="5322475"/>
            <a:ext cx="5064817" cy="584775"/>
          </a:xfrm>
          <a:prstGeom prst="rect">
            <a:avLst/>
          </a:prstGeom>
          <a:noFill/>
        </p:spPr>
        <p:txBody>
          <a:bodyPr wrap="square" rtlCol="0">
            <a:spAutoFit/>
          </a:bodyPr>
          <a:lstStyle/>
          <a:p>
            <a:r>
              <a:rPr lang="en-US" sz="1600" dirty="0">
                <a:solidFill>
                  <a:schemeClr val="bg1"/>
                </a:solidFill>
              </a:rPr>
              <a:t>Division of Substance Abuse and Mental Health </a:t>
            </a:r>
          </a:p>
          <a:p>
            <a:r>
              <a:rPr lang="en-US" sz="1600" dirty="0">
                <a:solidFill>
                  <a:schemeClr val="bg1"/>
                </a:solidFill>
              </a:rPr>
              <a:t>Department of Health and Social Services</a:t>
            </a:r>
          </a:p>
        </p:txBody>
      </p:sp>
    </p:spTree>
    <p:extLst>
      <p:ext uri="{BB962C8B-B14F-4D97-AF65-F5344CB8AC3E}">
        <p14:creationId xmlns:p14="http://schemas.microsoft.com/office/powerpoint/2010/main" val="49943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840" y="508322"/>
            <a:ext cx="7989752" cy="1083329"/>
          </a:xfrm>
        </p:spPr>
        <p:txBody>
          <a:bodyPr>
            <a:normAutofit/>
          </a:bodyPr>
          <a:lstStyle/>
          <a:p>
            <a:r>
              <a:rPr lang="en-US" sz="4000" dirty="0">
                <a:latin typeface="Abadi" panose="020B0604020104020204" pitchFamily="34" charset="0"/>
                <a:cs typeface="Aharoni" panose="02010803020104030203" pitchFamily="2" charset="-79"/>
              </a:rPr>
              <a:t>Opioid Crisis in </a:t>
            </a:r>
            <a:r>
              <a:rPr lang="en-US" sz="4000" dirty="0" err="1">
                <a:latin typeface="Abadi" panose="020B0604020104020204" pitchFamily="34" charset="0"/>
                <a:cs typeface="Aharoni" panose="02010803020104030203" pitchFamily="2" charset="-79"/>
              </a:rPr>
              <a:t>delaware</a:t>
            </a:r>
            <a:endParaRPr lang="en-US" sz="4000" dirty="0">
              <a:latin typeface="Abadi" panose="020B0604020104020204" pitchFamily="34" charset="0"/>
              <a:cs typeface="Aharoni" panose="02010803020104030203" pitchFamily="2" charset="-79"/>
            </a:endParaRPr>
          </a:p>
        </p:txBody>
      </p:sp>
      <p:sp>
        <p:nvSpPr>
          <p:cNvPr id="5" name="Rectangle 4"/>
          <p:cNvSpPr/>
          <p:nvPr/>
        </p:nvSpPr>
        <p:spPr>
          <a:xfrm>
            <a:off x="728444" y="2594879"/>
            <a:ext cx="7769701" cy="778675"/>
          </a:xfrm>
          <a:prstGeom prst="rect">
            <a:avLst/>
          </a:prstGeom>
        </p:spPr>
        <p:txBody>
          <a:bodyPr wrap="square">
            <a:spAutoFit/>
          </a:bodyPr>
          <a:lstStyle/>
          <a:p>
            <a:pPr lvl="0" defTabSz="457200">
              <a:spcBef>
                <a:spcPct val="20000"/>
              </a:spcBef>
              <a:spcAft>
                <a:spcPts val="600"/>
              </a:spcAft>
              <a:buClr>
                <a:srgbClr val="48141E"/>
              </a:buClr>
              <a:buSzPct val="92000"/>
            </a:pPr>
            <a:endParaRPr lang="en-US" dirty="0">
              <a:solidFill>
                <a:srgbClr val="3D3D3D"/>
              </a:solidFill>
            </a:endParaRPr>
          </a:p>
          <a:p>
            <a:pPr lvl="0" defTabSz="457200">
              <a:spcBef>
                <a:spcPct val="20000"/>
              </a:spcBef>
              <a:spcAft>
                <a:spcPts val="600"/>
              </a:spcAft>
              <a:buClr>
                <a:srgbClr val="48141E"/>
              </a:buClr>
              <a:buSzPct val="92000"/>
            </a:pPr>
            <a:endParaRPr lang="en-US" dirty="0">
              <a:solidFill>
                <a:srgbClr val="3D3D3D"/>
              </a:solidFill>
            </a:endParaRPr>
          </a:p>
        </p:txBody>
      </p:sp>
      <p:sp>
        <p:nvSpPr>
          <p:cNvPr id="4" name="Rectangle 3">
            <a:extLst>
              <a:ext uri="{FF2B5EF4-FFF2-40B4-BE49-F238E27FC236}">
                <a16:creationId xmlns:a16="http://schemas.microsoft.com/office/drawing/2014/main" id="{4C151B82-B0C1-4AAA-9A56-3499E0CD8165}"/>
              </a:ext>
            </a:extLst>
          </p:cNvPr>
          <p:cNvSpPr/>
          <p:nvPr/>
        </p:nvSpPr>
        <p:spPr>
          <a:xfrm>
            <a:off x="527870" y="2366697"/>
            <a:ext cx="4540059" cy="3860352"/>
          </a:xfrm>
          <a:prstGeom prst="rect">
            <a:avLst/>
          </a:prstGeom>
        </p:spPr>
        <p:txBody>
          <a:bodyPr wrap="square">
            <a:spAutoFit/>
          </a:bodyPr>
          <a:lstStyle/>
          <a:p>
            <a:pPr marL="342900" indent="-342900">
              <a:lnSpc>
                <a:spcPct val="150000"/>
              </a:lnSpc>
              <a:buFont typeface="Arial" panose="020B0604020202020204" pitchFamily="34" charset="0"/>
              <a:buChar char="•"/>
            </a:pPr>
            <a:r>
              <a:rPr lang="en-US" sz="1500" dirty="0"/>
              <a:t>Drug overdose death rates have been increasing in Delaware. In 2011, the drug overdose death rate was 17.4 per 100K people while in 2017 the overdose death rate was up to 38 per 100K people.</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About 88% of the overdose deaths reported in Delaware in 2018 involved the use of opioids. </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Expanding access to naloxone is one of the various strategies implemented by the State to fight the Opioid Crisis.</a:t>
            </a:r>
          </a:p>
        </p:txBody>
      </p:sp>
      <p:sp>
        <p:nvSpPr>
          <p:cNvPr id="8" name="TextBox 7">
            <a:extLst>
              <a:ext uri="{FF2B5EF4-FFF2-40B4-BE49-F238E27FC236}">
                <a16:creationId xmlns:a16="http://schemas.microsoft.com/office/drawing/2014/main" id="{1503E8E2-4811-4A9C-AAEC-23A65D525455}"/>
              </a:ext>
            </a:extLst>
          </p:cNvPr>
          <p:cNvSpPr txBox="1"/>
          <p:nvPr/>
        </p:nvSpPr>
        <p:spPr>
          <a:xfrm>
            <a:off x="5171147" y="5157508"/>
            <a:ext cx="3067665" cy="369332"/>
          </a:xfrm>
          <a:prstGeom prst="rect">
            <a:avLst/>
          </a:prstGeom>
          <a:noFill/>
        </p:spPr>
        <p:txBody>
          <a:bodyPr wrap="square" rtlCol="0">
            <a:spAutoFit/>
          </a:bodyPr>
          <a:lstStyle/>
          <a:p>
            <a:r>
              <a:rPr lang="en-US" sz="900" dirty="0"/>
              <a:t>Figure 1. Number of overdose deaths in Delaware. Source: CDC Wonder, 2020. </a:t>
            </a:r>
          </a:p>
        </p:txBody>
      </p:sp>
      <p:pic>
        <p:nvPicPr>
          <p:cNvPr id="16" name="Picture 15" descr="Chart, histogram&#10;&#10;Description automatically generated">
            <a:extLst>
              <a:ext uri="{FF2B5EF4-FFF2-40B4-BE49-F238E27FC236}">
                <a16:creationId xmlns:a16="http://schemas.microsoft.com/office/drawing/2014/main" id="{BEE7659C-0DD4-4D90-8F8E-DAEACF7526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1275" y="3222700"/>
            <a:ext cx="3436605" cy="1934808"/>
          </a:xfrm>
          <a:prstGeom prst="rect">
            <a:avLst/>
          </a:prstGeom>
        </p:spPr>
      </p:pic>
    </p:spTree>
    <p:extLst>
      <p:ext uri="{BB962C8B-B14F-4D97-AF65-F5344CB8AC3E}">
        <p14:creationId xmlns:p14="http://schemas.microsoft.com/office/powerpoint/2010/main" val="3011050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7C07EA-5FC4-4F3B-950F-BBB9EFD3839A}"/>
              </a:ext>
            </a:extLst>
          </p:cNvPr>
          <p:cNvSpPr>
            <a:spLocks noGrp="1"/>
          </p:cNvSpPr>
          <p:nvPr>
            <p:ph type="title"/>
          </p:nvPr>
        </p:nvSpPr>
        <p:spPr>
          <a:xfrm>
            <a:off x="613314" y="490468"/>
            <a:ext cx="8581166" cy="1083329"/>
          </a:xfrm>
        </p:spPr>
        <p:txBody>
          <a:bodyPr>
            <a:normAutofit/>
          </a:bodyPr>
          <a:lstStyle/>
          <a:p>
            <a:r>
              <a:rPr lang="en-US" sz="3800" dirty="0">
                <a:latin typeface="Abadi" panose="020B0604020104020204" pitchFamily="34" charset="0"/>
                <a:cs typeface="Aharoni" panose="02010803020104030203" pitchFamily="2" charset="-79"/>
              </a:rPr>
              <a:t>USING GIS IN EMERGENCY PLANNING</a:t>
            </a:r>
          </a:p>
        </p:txBody>
      </p:sp>
      <p:pic>
        <p:nvPicPr>
          <p:cNvPr id="11" name="Picture 10" descr="Map&#10;&#10;Description automatically generated">
            <a:extLst>
              <a:ext uri="{FF2B5EF4-FFF2-40B4-BE49-F238E27FC236}">
                <a16:creationId xmlns:a16="http://schemas.microsoft.com/office/drawing/2014/main" id="{D1CF013E-0D40-456B-853A-2E1763D012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727" y="2427805"/>
            <a:ext cx="3592098" cy="2912473"/>
          </a:xfrm>
          <a:prstGeom prst="rect">
            <a:avLst/>
          </a:prstGeom>
        </p:spPr>
      </p:pic>
      <p:sp>
        <p:nvSpPr>
          <p:cNvPr id="14" name="TextBox 13">
            <a:extLst>
              <a:ext uri="{FF2B5EF4-FFF2-40B4-BE49-F238E27FC236}">
                <a16:creationId xmlns:a16="http://schemas.microsoft.com/office/drawing/2014/main" id="{32BE01E3-94BE-4764-9800-F41BD7FD90A0}"/>
              </a:ext>
            </a:extLst>
          </p:cNvPr>
          <p:cNvSpPr txBox="1"/>
          <p:nvPr/>
        </p:nvSpPr>
        <p:spPr>
          <a:xfrm>
            <a:off x="755727" y="5340278"/>
            <a:ext cx="3592098" cy="369332"/>
          </a:xfrm>
          <a:prstGeom prst="rect">
            <a:avLst/>
          </a:prstGeom>
          <a:noFill/>
        </p:spPr>
        <p:txBody>
          <a:bodyPr wrap="square" rtlCol="0">
            <a:spAutoFit/>
          </a:bodyPr>
          <a:lstStyle/>
          <a:p>
            <a:r>
              <a:rPr lang="en-US" sz="900" dirty="0"/>
              <a:t>Figure 2. Social vulnerability of the city of Funchal, Madeira Island, Portugal. Source: Martins, 2020.</a:t>
            </a:r>
          </a:p>
        </p:txBody>
      </p:sp>
      <p:pic>
        <p:nvPicPr>
          <p:cNvPr id="16" name="Picture 15" descr="Map&#10;&#10;Description automatically generated">
            <a:extLst>
              <a:ext uri="{FF2B5EF4-FFF2-40B4-BE49-F238E27FC236}">
                <a16:creationId xmlns:a16="http://schemas.microsoft.com/office/drawing/2014/main" id="{733A31CF-4167-4495-93F3-A3325C8E37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2520294"/>
            <a:ext cx="4002187" cy="2804576"/>
          </a:xfrm>
          <a:prstGeom prst="rect">
            <a:avLst/>
          </a:prstGeom>
        </p:spPr>
      </p:pic>
      <p:sp>
        <p:nvSpPr>
          <p:cNvPr id="17" name="TextBox 16">
            <a:extLst>
              <a:ext uri="{FF2B5EF4-FFF2-40B4-BE49-F238E27FC236}">
                <a16:creationId xmlns:a16="http://schemas.microsoft.com/office/drawing/2014/main" id="{D2A476AD-8C92-48AE-9A72-FAAA5805E581}"/>
              </a:ext>
            </a:extLst>
          </p:cNvPr>
          <p:cNvSpPr txBox="1"/>
          <p:nvPr/>
        </p:nvSpPr>
        <p:spPr>
          <a:xfrm>
            <a:off x="4572000" y="5321652"/>
            <a:ext cx="3592098" cy="369332"/>
          </a:xfrm>
          <a:prstGeom prst="rect">
            <a:avLst/>
          </a:prstGeom>
          <a:noFill/>
        </p:spPr>
        <p:txBody>
          <a:bodyPr wrap="square" rtlCol="0">
            <a:spAutoFit/>
          </a:bodyPr>
          <a:lstStyle/>
          <a:p>
            <a:r>
              <a:rPr lang="en-US" sz="900" dirty="0"/>
              <a:t>Figure 3. Land-use change in Vila Franca do Campo, Azores, considering land-use plans and natural </a:t>
            </a:r>
            <a:r>
              <a:rPr lang="en-US" sz="900" dirty="0" err="1"/>
              <a:t>hazardouness</a:t>
            </a:r>
            <a:r>
              <a:rPr lang="en-US" sz="900" dirty="0"/>
              <a:t>. Source: Martins et al., 2012. </a:t>
            </a:r>
          </a:p>
        </p:txBody>
      </p:sp>
    </p:spTree>
    <p:extLst>
      <p:ext uri="{BB962C8B-B14F-4D97-AF65-F5344CB8AC3E}">
        <p14:creationId xmlns:p14="http://schemas.microsoft.com/office/powerpoint/2010/main" val="395970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59" y="474868"/>
            <a:ext cx="10253849" cy="1083329"/>
          </a:xfrm>
        </p:spPr>
        <p:txBody>
          <a:bodyPr>
            <a:normAutofit/>
          </a:bodyPr>
          <a:lstStyle/>
          <a:p>
            <a:r>
              <a:rPr lang="en-US" sz="3500" dirty="0">
                <a:latin typeface="Abadi" panose="020B0604020104020204" pitchFamily="34" charset="0"/>
                <a:cs typeface="Aharoni" panose="02010803020104030203" pitchFamily="2" charset="-79"/>
              </a:rPr>
              <a:t>Using </a:t>
            </a:r>
            <a:r>
              <a:rPr lang="en-US" sz="3500" dirty="0" err="1">
                <a:latin typeface="Abadi" panose="020B0604020104020204" pitchFamily="34" charset="0"/>
                <a:cs typeface="Aharoni" panose="02010803020104030203" pitchFamily="2" charset="-79"/>
              </a:rPr>
              <a:t>gis</a:t>
            </a:r>
            <a:r>
              <a:rPr lang="en-US" sz="3500" dirty="0">
                <a:latin typeface="Abadi" panose="020B0604020104020204" pitchFamily="34" charset="0"/>
                <a:cs typeface="Aharoni" panose="02010803020104030203" pitchFamily="2" charset="-79"/>
              </a:rPr>
              <a:t> to tackle the opioid crisis</a:t>
            </a:r>
          </a:p>
        </p:txBody>
      </p:sp>
      <p:sp>
        <p:nvSpPr>
          <p:cNvPr id="5" name="Rectangle 4"/>
          <p:cNvSpPr/>
          <p:nvPr/>
        </p:nvSpPr>
        <p:spPr>
          <a:xfrm>
            <a:off x="687149" y="2629731"/>
            <a:ext cx="7769701" cy="778675"/>
          </a:xfrm>
          <a:prstGeom prst="rect">
            <a:avLst/>
          </a:prstGeom>
        </p:spPr>
        <p:txBody>
          <a:bodyPr wrap="square">
            <a:spAutoFit/>
          </a:bodyPr>
          <a:lstStyle/>
          <a:p>
            <a:pPr lvl="0" defTabSz="457200">
              <a:spcBef>
                <a:spcPct val="20000"/>
              </a:spcBef>
              <a:spcAft>
                <a:spcPts val="600"/>
              </a:spcAft>
              <a:buClr>
                <a:srgbClr val="48141E"/>
              </a:buClr>
              <a:buSzPct val="92000"/>
            </a:pPr>
            <a:endParaRPr lang="en-US" dirty="0">
              <a:solidFill>
                <a:srgbClr val="3D3D3D"/>
              </a:solidFill>
            </a:endParaRPr>
          </a:p>
          <a:p>
            <a:pPr lvl="0" defTabSz="457200">
              <a:spcBef>
                <a:spcPct val="20000"/>
              </a:spcBef>
              <a:spcAft>
                <a:spcPts val="600"/>
              </a:spcAft>
              <a:buClr>
                <a:srgbClr val="48141E"/>
              </a:buClr>
              <a:buSzPct val="92000"/>
            </a:pPr>
            <a:endParaRPr lang="en-US" dirty="0">
              <a:solidFill>
                <a:srgbClr val="3D3D3D"/>
              </a:solidFill>
            </a:endParaRPr>
          </a:p>
        </p:txBody>
      </p:sp>
      <p:sp>
        <p:nvSpPr>
          <p:cNvPr id="4" name="Rectangle 3">
            <a:extLst>
              <a:ext uri="{FF2B5EF4-FFF2-40B4-BE49-F238E27FC236}">
                <a16:creationId xmlns:a16="http://schemas.microsoft.com/office/drawing/2014/main" id="{4C151B82-B0C1-4AAA-9A56-3499E0CD8165}"/>
              </a:ext>
            </a:extLst>
          </p:cNvPr>
          <p:cNvSpPr/>
          <p:nvPr/>
        </p:nvSpPr>
        <p:spPr>
          <a:xfrm>
            <a:off x="687149" y="2181807"/>
            <a:ext cx="3318513" cy="3167855"/>
          </a:xfrm>
          <a:prstGeom prst="rect">
            <a:avLst/>
          </a:prstGeom>
        </p:spPr>
        <p:txBody>
          <a:bodyPr wrap="square">
            <a:spAutoFit/>
          </a:bodyPr>
          <a:lstStyle/>
          <a:p>
            <a:pPr marL="342900" indent="-342900">
              <a:lnSpc>
                <a:spcPct val="150000"/>
              </a:lnSpc>
              <a:buFont typeface="Arial" panose="020B0604020202020204" pitchFamily="34" charset="0"/>
              <a:buChar char="•"/>
            </a:pPr>
            <a:r>
              <a:rPr lang="en-US" sz="1500" dirty="0"/>
              <a:t>Collect, store, and visualize data (drug overdoses; naloxone deployment; drop-off locations).</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Support policy-making and decision-making.</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Risk communication and public education. </a:t>
            </a:r>
          </a:p>
        </p:txBody>
      </p:sp>
      <p:pic>
        <p:nvPicPr>
          <p:cNvPr id="7" name="Picture 6" descr="Map&#10;&#10;Description automatically generated">
            <a:extLst>
              <a:ext uri="{FF2B5EF4-FFF2-40B4-BE49-F238E27FC236}">
                <a16:creationId xmlns:a16="http://schemas.microsoft.com/office/drawing/2014/main" id="{DC3E1343-70C2-431A-A98A-75D5741A10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017" y="2312046"/>
            <a:ext cx="4048875" cy="2707156"/>
          </a:xfrm>
          <a:prstGeom prst="rect">
            <a:avLst/>
          </a:prstGeom>
        </p:spPr>
      </p:pic>
      <p:sp>
        <p:nvSpPr>
          <p:cNvPr id="8" name="TextBox 7">
            <a:extLst>
              <a:ext uri="{FF2B5EF4-FFF2-40B4-BE49-F238E27FC236}">
                <a16:creationId xmlns:a16="http://schemas.microsoft.com/office/drawing/2014/main" id="{6D60D426-596E-42BF-83B5-2F060B067BFC}"/>
              </a:ext>
            </a:extLst>
          </p:cNvPr>
          <p:cNvSpPr txBox="1"/>
          <p:nvPr/>
        </p:nvSpPr>
        <p:spPr>
          <a:xfrm>
            <a:off x="4258018" y="5019202"/>
            <a:ext cx="3946476" cy="369332"/>
          </a:xfrm>
          <a:prstGeom prst="rect">
            <a:avLst/>
          </a:prstGeom>
          <a:noFill/>
        </p:spPr>
        <p:txBody>
          <a:bodyPr wrap="square" rtlCol="0">
            <a:spAutoFit/>
          </a:bodyPr>
          <a:lstStyle/>
          <a:p>
            <a:r>
              <a:rPr lang="pt-PT" sz="900" dirty="0"/>
              <a:t>Figure 4. Drug Overdose Deaths Rate in DE, 2011-2017. Source: Myhealthycommunity.dhss.delaware.gov</a:t>
            </a:r>
            <a:endParaRPr lang="en-US" sz="900" dirty="0"/>
          </a:p>
        </p:txBody>
      </p:sp>
    </p:spTree>
    <p:extLst>
      <p:ext uri="{BB962C8B-B14F-4D97-AF65-F5344CB8AC3E}">
        <p14:creationId xmlns:p14="http://schemas.microsoft.com/office/powerpoint/2010/main" val="383113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394" y="428625"/>
            <a:ext cx="7980394" cy="1104053"/>
          </a:xfrm>
        </p:spPr>
        <p:txBody>
          <a:bodyPr>
            <a:normAutofit/>
          </a:bodyPr>
          <a:lstStyle/>
          <a:p>
            <a:pPr algn="ctr"/>
            <a:r>
              <a:rPr lang="en-US" sz="4000" dirty="0">
                <a:latin typeface="Abadi" panose="020B0604020104020204" pitchFamily="34" charset="0"/>
                <a:cs typeface="Aharoni" panose="02010803020104030203" pitchFamily="2" charset="-79"/>
              </a:rPr>
              <a:t>PROJECT objectives</a:t>
            </a:r>
          </a:p>
        </p:txBody>
      </p:sp>
      <p:sp>
        <p:nvSpPr>
          <p:cNvPr id="8" name="Content Placeholder 2"/>
          <p:cNvSpPr txBox="1">
            <a:spLocks/>
          </p:cNvSpPr>
          <p:nvPr/>
        </p:nvSpPr>
        <p:spPr>
          <a:xfrm>
            <a:off x="447869" y="2026652"/>
            <a:ext cx="7989888" cy="69788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dirty="0"/>
          </a:p>
        </p:txBody>
      </p:sp>
      <p:sp>
        <p:nvSpPr>
          <p:cNvPr id="3" name="Rectangle 2">
            <a:extLst>
              <a:ext uri="{FF2B5EF4-FFF2-40B4-BE49-F238E27FC236}">
                <a16:creationId xmlns:a16="http://schemas.microsoft.com/office/drawing/2014/main" id="{DA0476A2-4E08-479D-94B9-0ED6CA03C15A}"/>
              </a:ext>
            </a:extLst>
          </p:cNvPr>
          <p:cNvSpPr/>
          <p:nvPr/>
        </p:nvSpPr>
        <p:spPr>
          <a:xfrm>
            <a:off x="561976" y="2115557"/>
            <a:ext cx="4116212" cy="5170646"/>
          </a:xfrm>
          <a:prstGeom prst="rect">
            <a:avLst/>
          </a:prstGeom>
        </p:spPr>
        <p:txBody>
          <a:bodyPr wrap="square">
            <a:spAutoFit/>
          </a:bodyPr>
          <a:lstStyle/>
          <a:p>
            <a:pPr marL="342900" indent="-342900">
              <a:lnSpc>
                <a:spcPct val="150000"/>
              </a:lnSpc>
              <a:buFont typeface="Arial" panose="020B0604020202020204" pitchFamily="34" charset="0"/>
              <a:buChar char="•"/>
            </a:pPr>
            <a:r>
              <a:rPr lang="en-US" sz="1500" dirty="0"/>
              <a:t>Identify hot spots and cold spots of drug overdoses in Delaware.</a:t>
            </a:r>
            <a:endParaRPr lang="en-US" sz="1500" b="1" dirty="0"/>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Map the location and volume of naloxone distribution.</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Identify gaps and disparities in access to naloxone by analyzing the spatial relationship between drug overdoses and naloxone distribution.</a:t>
            </a:r>
            <a:endParaRPr lang="en-US" sz="1500" b="1" dirty="0"/>
          </a:p>
          <a:p>
            <a:pPr>
              <a:lnSpc>
                <a:spcPct val="150000"/>
              </a:lnSpc>
            </a:pPr>
            <a:endParaRPr lang="en-US" sz="1500" dirty="0"/>
          </a:p>
          <a:p>
            <a:pPr marL="342900" indent="-342900">
              <a:lnSpc>
                <a:spcPct val="150000"/>
              </a:lnSpc>
              <a:buFont typeface="Arial" panose="020B0604020202020204" pitchFamily="34" charset="0"/>
              <a:buChar char="•"/>
            </a:pPr>
            <a:r>
              <a:rPr lang="en-US" sz="1500" dirty="0"/>
              <a:t>Map high-risk populations for opioid use. </a:t>
            </a:r>
          </a:p>
          <a:p>
            <a:pPr marL="342900" indent="-342900">
              <a:lnSpc>
                <a:spcPct val="150000"/>
              </a:lnSpc>
              <a:buFont typeface="Arial" panose="020B0604020202020204" pitchFamily="34" charset="0"/>
              <a:buChar char="•"/>
            </a:pPr>
            <a:endParaRPr lang="en-US" sz="2400" dirty="0"/>
          </a:p>
          <a:p>
            <a:endParaRPr lang="en-US" sz="2400" dirty="0"/>
          </a:p>
        </p:txBody>
      </p:sp>
      <p:sp>
        <p:nvSpPr>
          <p:cNvPr id="5" name="TextBox 4">
            <a:extLst>
              <a:ext uri="{FF2B5EF4-FFF2-40B4-BE49-F238E27FC236}">
                <a16:creationId xmlns:a16="http://schemas.microsoft.com/office/drawing/2014/main" id="{6103D9C0-1E39-4FD6-879E-E65369E27DCF}"/>
              </a:ext>
            </a:extLst>
          </p:cNvPr>
          <p:cNvSpPr txBox="1"/>
          <p:nvPr/>
        </p:nvSpPr>
        <p:spPr>
          <a:xfrm>
            <a:off x="5024934" y="6124806"/>
            <a:ext cx="3946476" cy="230832"/>
          </a:xfrm>
          <a:prstGeom prst="rect">
            <a:avLst/>
          </a:prstGeom>
          <a:noFill/>
        </p:spPr>
        <p:txBody>
          <a:bodyPr wrap="square" rtlCol="0">
            <a:spAutoFit/>
          </a:bodyPr>
          <a:lstStyle/>
          <a:p>
            <a:r>
              <a:rPr lang="pt-PT" sz="900" dirty="0"/>
              <a:t>Figure 5. DSAMH Naloxone distribution events. Source: DSAMH, 2021.</a:t>
            </a:r>
            <a:endParaRPr lang="en-US" sz="900" dirty="0"/>
          </a:p>
        </p:txBody>
      </p:sp>
      <p:pic>
        <p:nvPicPr>
          <p:cNvPr id="4" name="Picture 3" descr="Map&#10;&#10;Description automatically generated">
            <a:extLst>
              <a:ext uri="{FF2B5EF4-FFF2-40B4-BE49-F238E27FC236}">
                <a16:creationId xmlns:a16="http://schemas.microsoft.com/office/drawing/2014/main" id="{670EE3E2-505F-46FA-BB07-77731F9962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7634" y="2356437"/>
            <a:ext cx="2651816" cy="3768369"/>
          </a:xfrm>
          <a:prstGeom prst="rect">
            <a:avLst/>
          </a:prstGeom>
        </p:spPr>
      </p:pic>
    </p:spTree>
    <p:extLst>
      <p:ext uri="{BB962C8B-B14F-4D97-AF65-F5344CB8AC3E}">
        <p14:creationId xmlns:p14="http://schemas.microsoft.com/office/powerpoint/2010/main" val="427644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7869" y="428625"/>
            <a:ext cx="8143679" cy="1104053"/>
          </a:xfrm>
        </p:spPr>
        <p:txBody>
          <a:bodyPr>
            <a:normAutofit/>
          </a:bodyPr>
          <a:lstStyle/>
          <a:p>
            <a:pPr algn="ctr"/>
            <a:r>
              <a:rPr lang="en-US" sz="4000" dirty="0">
                <a:latin typeface="Abadi" panose="020B0604020104020204" pitchFamily="34" charset="0"/>
              </a:rPr>
              <a:t>primary Data Sources </a:t>
            </a:r>
            <a:endParaRPr lang="en-US" sz="4000" dirty="0">
              <a:latin typeface="Abadi" panose="020B0604020104020204" pitchFamily="34" charset="0"/>
              <a:cs typeface="Aharoni" panose="02010803020104030203" pitchFamily="2" charset="-79"/>
            </a:endParaRPr>
          </a:p>
        </p:txBody>
      </p:sp>
      <p:sp>
        <p:nvSpPr>
          <p:cNvPr id="8" name="Content Placeholder 2"/>
          <p:cNvSpPr txBox="1">
            <a:spLocks/>
          </p:cNvSpPr>
          <p:nvPr/>
        </p:nvSpPr>
        <p:spPr>
          <a:xfrm>
            <a:off x="447869" y="2026652"/>
            <a:ext cx="7989888" cy="69788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dirty="0"/>
          </a:p>
        </p:txBody>
      </p:sp>
      <p:sp>
        <p:nvSpPr>
          <p:cNvPr id="3" name="Rectangle 2">
            <a:extLst>
              <a:ext uri="{FF2B5EF4-FFF2-40B4-BE49-F238E27FC236}">
                <a16:creationId xmlns:a16="http://schemas.microsoft.com/office/drawing/2014/main" id="{DA0476A2-4E08-479D-94B9-0ED6CA03C15A}"/>
              </a:ext>
            </a:extLst>
          </p:cNvPr>
          <p:cNvSpPr/>
          <p:nvPr/>
        </p:nvSpPr>
        <p:spPr>
          <a:xfrm>
            <a:off x="561975" y="2141026"/>
            <a:ext cx="8134155" cy="5078313"/>
          </a:xfrm>
          <a:prstGeom prst="rect">
            <a:avLst/>
          </a:prstGeom>
        </p:spPr>
        <p:txBody>
          <a:bodyPr wrap="square">
            <a:spAutoFit/>
          </a:bodyPr>
          <a:lstStyle/>
          <a:p>
            <a:pPr marL="342900" indent="-342900">
              <a:lnSpc>
                <a:spcPct val="150000"/>
              </a:lnSpc>
              <a:buFont typeface="Arial" panose="020B0604020202020204" pitchFamily="34" charset="0"/>
              <a:buChar char="•"/>
            </a:pPr>
            <a:r>
              <a:rPr lang="en-US" sz="1500" dirty="0"/>
              <a:t>DSAMH Naloxone Distribution Data: dataset that includes information about the naloxone distribution events organized by DSAMH (e.g., event locations; number of events &amp; kits distributed)</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Death Investigation Alert (DIA): collects data on suspected overdose death in Delaware. </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Consumer Reporting Form (CRF): client-level data on DSAMH-associated treatment for substance abuse and mental health. Collects data from all phases of treatment of DSAMH clients, from admission to discharge. </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American Community Survey (ACS): main source of information for demographic, housing, and economic data of American communities</a:t>
            </a:r>
            <a:r>
              <a:rPr lang="en-US" sz="1400" dirty="0"/>
              <a:t>.</a:t>
            </a:r>
          </a:p>
          <a:p>
            <a:pPr marL="342900" indent="-342900">
              <a:lnSpc>
                <a:spcPct val="150000"/>
              </a:lnSpc>
              <a:buFont typeface="Arial" panose="020B0604020202020204" pitchFamily="34" charset="0"/>
              <a:buChar char="•"/>
            </a:pPr>
            <a:endParaRPr lang="en-US" sz="2000" dirty="0"/>
          </a:p>
          <a:p>
            <a:endParaRPr lang="en-US" sz="2400" dirty="0"/>
          </a:p>
        </p:txBody>
      </p:sp>
    </p:spTree>
    <p:extLst>
      <p:ext uri="{BB962C8B-B14F-4D97-AF65-F5344CB8AC3E}">
        <p14:creationId xmlns:p14="http://schemas.microsoft.com/office/powerpoint/2010/main" val="39303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1803" y="989505"/>
            <a:ext cx="7980394" cy="1104053"/>
          </a:xfrm>
        </p:spPr>
        <p:txBody>
          <a:bodyPr>
            <a:normAutofit fontScale="90000"/>
          </a:bodyPr>
          <a:lstStyle/>
          <a:p>
            <a:pPr algn="ctr"/>
            <a:r>
              <a:rPr lang="en-US" sz="4400" dirty="0">
                <a:latin typeface="Abadi" panose="020B0604020104020204" pitchFamily="34" charset="0"/>
                <a:cs typeface="Aharoni" panose="02010803020104030203" pitchFamily="2" charset="-79"/>
              </a:rPr>
              <a:t>GIS ANALYSIS</a:t>
            </a:r>
            <a:br>
              <a:rPr lang="en-US" sz="4000" dirty="0">
                <a:latin typeface="Abadi" panose="020B0604020104020204" pitchFamily="34" charset="0"/>
                <a:cs typeface="Aharoni" panose="02010803020104030203" pitchFamily="2" charset="-79"/>
              </a:rPr>
            </a:br>
            <a:endParaRPr lang="en-US" sz="4000" dirty="0">
              <a:latin typeface="Abadi" panose="020B0604020104020204" pitchFamily="34" charset="0"/>
              <a:cs typeface="Aharoni" panose="02010803020104030203" pitchFamily="2" charset="-79"/>
            </a:endParaRPr>
          </a:p>
        </p:txBody>
      </p:sp>
      <p:sp>
        <p:nvSpPr>
          <p:cNvPr id="8" name="Content Placeholder 2"/>
          <p:cNvSpPr txBox="1">
            <a:spLocks/>
          </p:cNvSpPr>
          <p:nvPr/>
        </p:nvSpPr>
        <p:spPr>
          <a:xfrm>
            <a:off x="447869" y="2026652"/>
            <a:ext cx="7989888" cy="69788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dirty="0"/>
          </a:p>
        </p:txBody>
      </p:sp>
      <p:sp>
        <p:nvSpPr>
          <p:cNvPr id="2" name="Rectangle 1">
            <a:extLst>
              <a:ext uri="{FF2B5EF4-FFF2-40B4-BE49-F238E27FC236}">
                <a16:creationId xmlns:a16="http://schemas.microsoft.com/office/drawing/2014/main" id="{E1A10D79-E846-4606-BFD8-68089EFDE61A}"/>
              </a:ext>
            </a:extLst>
          </p:cNvPr>
          <p:cNvSpPr/>
          <p:nvPr/>
        </p:nvSpPr>
        <p:spPr>
          <a:xfrm>
            <a:off x="447869" y="1841693"/>
            <a:ext cx="7980395" cy="3629520"/>
          </a:xfrm>
          <a:prstGeom prst="rect">
            <a:avLst/>
          </a:prstGeom>
        </p:spPr>
        <p:txBody>
          <a:bodyPr wrap="square">
            <a:spAutoFit/>
          </a:bodyPr>
          <a:lstStyle/>
          <a:p>
            <a:pPr>
              <a:lnSpc>
                <a:spcPct val="150000"/>
              </a:lnSpc>
            </a:pPr>
            <a:endParaRPr lang="en-US" sz="1500" dirty="0"/>
          </a:p>
          <a:p>
            <a:pPr marL="342900" indent="-342900">
              <a:lnSpc>
                <a:spcPct val="150000"/>
              </a:lnSpc>
              <a:buFont typeface="Arial" panose="020B0604020202020204" pitchFamily="34" charset="0"/>
              <a:buChar char="•"/>
            </a:pPr>
            <a:r>
              <a:rPr lang="en-US" sz="1500" dirty="0"/>
              <a:t>DIA data and naloxone distribution data will be aggregated by zip code.</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Hot spot analysis: identify hot spots/cold spots of drug overdose deaths.</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Overlay analysis: identify geospatial relationships between drug overdose deaths and naloxone distribution.   </a:t>
            </a:r>
          </a:p>
          <a:p>
            <a:pPr marL="342900" indent="-342900">
              <a:lnSpc>
                <a:spcPct val="150000"/>
              </a:lnSpc>
              <a:buFont typeface="Arial" panose="020B0604020202020204" pitchFamily="34" charset="0"/>
              <a:buChar char="•"/>
            </a:pPr>
            <a:endParaRPr lang="en-US" sz="1500" dirty="0"/>
          </a:p>
          <a:p>
            <a:pPr marL="342900" indent="-342900">
              <a:lnSpc>
                <a:spcPct val="150000"/>
              </a:lnSpc>
              <a:buFont typeface="Arial" panose="020B0604020202020204" pitchFamily="34" charset="0"/>
              <a:buChar char="•"/>
            </a:pPr>
            <a:r>
              <a:rPr lang="en-US" sz="1500" dirty="0"/>
              <a:t>Demographic maps: identify high-risk populations based on demographic (age; gender; race and ethnicity) and socioeconomic (income; employment) indicators. </a:t>
            </a:r>
          </a:p>
        </p:txBody>
      </p:sp>
    </p:spTree>
    <p:extLst>
      <p:ext uri="{BB962C8B-B14F-4D97-AF65-F5344CB8AC3E}">
        <p14:creationId xmlns:p14="http://schemas.microsoft.com/office/powerpoint/2010/main" val="307909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06243" y="991311"/>
            <a:ext cx="7980394" cy="1104053"/>
          </a:xfrm>
        </p:spPr>
        <p:txBody>
          <a:bodyPr>
            <a:normAutofit fontScale="90000"/>
          </a:bodyPr>
          <a:lstStyle/>
          <a:p>
            <a:pPr algn="ctr"/>
            <a:r>
              <a:rPr lang="en-US" sz="4400" dirty="0">
                <a:latin typeface="Abadi" panose="020B0604020104020204" pitchFamily="34" charset="0"/>
                <a:cs typeface="Aharoni" panose="02010803020104030203" pitchFamily="2" charset="-79"/>
              </a:rPr>
              <a:t>EXPECTED OUTCOMES</a:t>
            </a:r>
            <a:br>
              <a:rPr lang="en-US" sz="4000" dirty="0">
                <a:latin typeface="Abadi" panose="020B0604020104020204" pitchFamily="34" charset="0"/>
                <a:cs typeface="Aharoni" panose="02010803020104030203" pitchFamily="2" charset="-79"/>
              </a:rPr>
            </a:br>
            <a:endParaRPr lang="en-US" sz="4000" dirty="0">
              <a:latin typeface="Abadi" panose="020B0604020104020204" pitchFamily="34" charset="0"/>
              <a:cs typeface="Aharoni" panose="02010803020104030203" pitchFamily="2" charset="-79"/>
            </a:endParaRPr>
          </a:p>
        </p:txBody>
      </p:sp>
      <p:sp>
        <p:nvSpPr>
          <p:cNvPr id="8" name="Content Placeholder 2"/>
          <p:cNvSpPr txBox="1">
            <a:spLocks/>
          </p:cNvSpPr>
          <p:nvPr/>
        </p:nvSpPr>
        <p:spPr>
          <a:xfrm>
            <a:off x="447869" y="2026652"/>
            <a:ext cx="7989888" cy="69788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dirty="0"/>
          </a:p>
        </p:txBody>
      </p:sp>
      <p:sp>
        <p:nvSpPr>
          <p:cNvPr id="7" name="Rectangle 6">
            <a:extLst>
              <a:ext uri="{FF2B5EF4-FFF2-40B4-BE49-F238E27FC236}">
                <a16:creationId xmlns:a16="http://schemas.microsoft.com/office/drawing/2014/main" id="{60D7E41E-D79E-410B-9549-67B66FB85A22}"/>
              </a:ext>
            </a:extLst>
          </p:cNvPr>
          <p:cNvSpPr/>
          <p:nvPr/>
        </p:nvSpPr>
        <p:spPr>
          <a:xfrm>
            <a:off x="561975" y="2274838"/>
            <a:ext cx="8134155" cy="3000821"/>
          </a:xfrm>
          <a:prstGeom prst="rect">
            <a:avLst/>
          </a:prstGeom>
        </p:spPr>
        <p:txBody>
          <a:bodyPr wrap="square">
            <a:spAutoFit/>
          </a:bodyPr>
          <a:lstStyle/>
          <a:p>
            <a:pPr marL="342900" indent="-342900">
              <a:lnSpc>
                <a:spcPct val="150000"/>
              </a:lnSpc>
              <a:buFont typeface="Arial" panose="020B0604020202020204" pitchFamily="34" charset="0"/>
              <a:buChar char="•"/>
            </a:pPr>
            <a:r>
              <a:rPr lang="en-US" sz="1400" dirty="0"/>
              <a:t>Optimize naloxone distribution and accessibility.</a:t>
            </a:r>
          </a:p>
          <a:p>
            <a:pPr marL="342900" indent="-342900">
              <a:lnSpc>
                <a:spcPct val="150000"/>
              </a:lnSpc>
              <a:buFont typeface="Arial" panose="020B0604020202020204" pitchFamily="34" charset="0"/>
              <a:buChar char="•"/>
            </a:pPr>
            <a:endParaRPr lang="en-US" sz="1400" dirty="0"/>
          </a:p>
          <a:p>
            <a:pPr marL="342900" indent="-342900">
              <a:lnSpc>
                <a:spcPct val="150000"/>
              </a:lnSpc>
              <a:buFont typeface="Arial" panose="020B0604020202020204" pitchFamily="34" charset="0"/>
              <a:buChar char="•"/>
            </a:pPr>
            <a:r>
              <a:rPr lang="en-US" sz="1400" dirty="0"/>
              <a:t>Decrease overdose deaths by improving access to naloxone.  </a:t>
            </a:r>
          </a:p>
          <a:p>
            <a:pPr marL="342900" indent="-342900">
              <a:lnSpc>
                <a:spcPct val="150000"/>
              </a:lnSpc>
              <a:buFont typeface="Arial" panose="020B0604020202020204" pitchFamily="34" charset="0"/>
              <a:buChar char="•"/>
            </a:pPr>
            <a:endParaRPr lang="en-US" sz="1400" dirty="0"/>
          </a:p>
          <a:p>
            <a:pPr marL="342900" indent="-342900">
              <a:lnSpc>
                <a:spcPct val="150000"/>
              </a:lnSpc>
              <a:buFont typeface="Arial" panose="020B0604020202020204" pitchFamily="34" charset="0"/>
              <a:buChar char="•"/>
            </a:pPr>
            <a:r>
              <a:rPr lang="en-US" sz="1400" dirty="0"/>
              <a:t>Improve risk assessment (identify areas and populations at risk and in need of access to naloxone).</a:t>
            </a:r>
          </a:p>
          <a:p>
            <a:pPr>
              <a:lnSpc>
                <a:spcPct val="150000"/>
              </a:lnSpc>
            </a:pPr>
            <a:endParaRPr lang="en-US" sz="2000" dirty="0"/>
          </a:p>
          <a:p>
            <a:pPr marL="342900" indent="-342900">
              <a:lnSpc>
                <a:spcPct val="150000"/>
              </a:lnSpc>
              <a:buFont typeface="Arial" panose="020B0604020202020204" pitchFamily="34" charset="0"/>
              <a:buChar char="•"/>
            </a:pPr>
            <a:endParaRPr lang="en-US" sz="2000" dirty="0"/>
          </a:p>
          <a:p>
            <a:endParaRPr lang="en-US" sz="2400" dirty="0"/>
          </a:p>
        </p:txBody>
      </p:sp>
    </p:spTree>
    <p:extLst>
      <p:ext uri="{BB962C8B-B14F-4D97-AF65-F5344CB8AC3E}">
        <p14:creationId xmlns:p14="http://schemas.microsoft.com/office/powerpoint/2010/main" val="254371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4239" y="4677508"/>
            <a:ext cx="7899791" cy="1446550"/>
          </a:xfrm>
          <a:prstGeom prst="rect">
            <a:avLst/>
          </a:prstGeom>
          <a:solidFill>
            <a:schemeClr val="bg1"/>
          </a:solidFill>
        </p:spPr>
        <p:txBody>
          <a:bodyPr wrap="square" rtlCol="0">
            <a:spAutoFit/>
          </a:bodyPr>
          <a:lstStyle/>
          <a:p>
            <a:pPr algn="ctr"/>
            <a:r>
              <a:rPr lang="en-US" sz="8800" dirty="0">
                <a:solidFill>
                  <a:schemeClr val="accent1"/>
                </a:solidFill>
                <a:latin typeface="+mj-lt"/>
                <a:ea typeface="Georgia" charset="0"/>
                <a:cs typeface="Georgia" charset="0"/>
              </a:rPr>
              <a:t>THANK YOU</a:t>
            </a:r>
            <a:endParaRPr lang="en-US" sz="8800" dirty="0">
              <a:solidFill>
                <a:schemeClr val="accent1"/>
              </a:solidFill>
              <a:latin typeface="+mj-lt"/>
            </a:endParaRPr>
          </a:p>
        </p:txBody>
      </p:sp>
    </p:spTree>
    <p:extLst>
      <p:ext uri="{BB962C8B-B14F-4D97-AF65-F5344CB8AC3E}">
        <p14:creationId xmlns:p14="http://schemas.microsoft.com/office/powerpoint/2010/main" val="718596783"/>
      </p:ext>
    </p:extLst>
  </p:cSld>
  <p:clrMapOvr>
    <a:masterClrMapping/>
  </p:clrMapOvr>
</p:sld>
</file>

<file path=ppt/theme/theme1.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666666"/>
      </a:dk2>
      <a:lt2>
        <a:srgbClr val="999683"/>
      </a:lt2>
      <a:accent1>
        <a:srgbClr val="CC0000"/>
      </a:accent1>
      <a:accent2>
        <a:srgbClr val="006699"/>
      </a:accent2>
      <a:accent3>
        <a:srgbClr val="FFFF00"/>
      </a:accent3>
      <a:accent4>
        <a:srgbClr val="00C8FF"/>
      </a:accent4>
      <a:accent5>
        <a:srgbClr val="FF9600"/>
      </a:accent5>
      <a:accent6>
        <a:srgbClr val="009933"/>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474D6A93773D4A91F20C1DBBB27D24" ma:contentTypeVersion="1" ma:contentTypeDescription="Create a new document." ma:contentTypeScope="" ma:versionID="f1525ed06d7092246183ec63352e845d">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1AE936D-B026-47A8-94CB-9A904E80F768}"/>
</file>

<file path=customXml/itemProps2.xml><?xml version="1.0" encoding="utf-8"?>
<ds:datastoreItem xmlns:ds="http://schemas.openxmlformats.org/officeDocument/2006/customXml" ds:itemID="{FE83D40A-2885-45FE-B1B5-EFC777D32249}"/>
</file>

<file path=customXml/itemProps3.xml><?xml version="1.0" encoding="utf-8"?>
<ds:datastoreItem xmlns:ds="http://schemas.openxmlformats.org/officeDocument/2006/customXml" ds:itemID="{5B3B25E0-8251-422E-BCF6-72969312D292}"/>
</file>

<file path=docProps/app.xml><?xml version="1.0" encoding="utf-8"?>
<Properties xmlns="http://schemas.openxmlformats.org/officeDocument/2006/extended-properties" xmlns:vt="http://schemas.openxmlformats.org/officeDocument/2006/docPropsVTypes">
  <Template/>
  <TotalTime>23193</TotalTime>
  <Words>550</Words>
  <Application>Microsoft Office PowerPoint</Application>
  <PresentationFormat>On-screen Show (4:3)</PresentationFormat>
  <Paragraphs>66</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Abadi</vt:lpstr>
      <vt:lpstr>Arial</vt:lpstr>
      <vt:lpstr>Calibri</vt:lpstr>
      <vt:lpstr>Gill Sans MT</vt:lpstr>
      <vt:lpstr>Wingdings 2</vt:lpstr>
      <vt:lpstr>Kara DHSS</vt:lpstr>
      <vt:lpstr>Mapping naloxone distribution in Delaware</vt:lpstr>
      <vt:lpstr>Opioid Crisis in delaware</vt:lpstr>
      <vt:lpstr>USING GIS IN EMERGENCY PLANNING</vt:lpstr>
      <vt:lpstr>Using gis to tackle the opioid crisis</vt:lpstr>
      <vt:lpstr>PROJECT objectives</vt:lpstr>
      <vt:lpstr>primary Data Sources </vt:lpstr>
      <vt:lpstr>GIS ANALYSIS </vt:lpstr>
      <vt:lpstr>EXPECTED OUTCOMES </vt:lpstr>
      <vt:lpstr>PowerPoint Presentation</vt:lpstr>
    </vt:vector>
  </TitlesOfParts>
  <Company>Grizli777</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Nuno Martins</cp:lastModifiedBy>
  <cp:revision>1723</cp:revision>
  <cp:lastPrinted>2018-12-06T14:32:28Z</cp:lastPrinted>
  <dcterms:created xsi:type="dcterms:W3CDTF">2016-04-11T17:51:25Z</dcterms:created>
  <dcterms:modified xsi:type="dcterms:W3CDTF">2021-01-22T16:01:07Z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1166664</vt:lpwstr>
  </property>
  <property fmtid="{D5CDD505-2E9C-101B-9397-08002B2CF9AE}" pid="3" name="NXPowerLiteSettings">
    <vt:lpwstr>F980073804F000</vt:lpwstr>
  </property>
  <property fmtid="{D5CDD505-2E9C-101B-9397-08002B2CF9AE}" pid="4" name="NXPowerLiteVersion">
    <vt:lpwstr>D5.0.2</vt:lpwstr>
  </property>
  <property fmtid="{D5CDD505-2E9C-101B-9397-08002B2CF9AE}" pid="5" name="ContentTypeId">
    <vt:lpwstr>0x01010070474D6A93773D4A91F20C1DBBB27D24</vt:lpwstr>
  </property>
</Properties>
</file>