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olors5.xml" ContentType="application/vnd.ms-office.chartcolorstyle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3.xml" ContentType="application/vnd.ms-office.chartstyle+xml"/>
  <Override PartName="/ppt/charts/style5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3.xml" ContentType="application/vnd.ms-office.chartcolorstyle+xml"/>
  <Override PartName="/ppt/charts/style2.xml" ContentType="application/vnd.ms-office.chartstyl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4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56" r:id="rId7"/>
    <p:sldId id="257" r:id="rId8"/>
    <p:sldId id="258" r:id="rId9"/>
    <p:sldId id="265" r:id="rId10"/>
    <p:sldId id="264" r:id="rId11"/>
    <p:sldId id="259" r:id="rId12"/>
    <p:sldId id="266" r:id="rId13"/>
    <p:sldId id="260" r:id="rId14"/>
    <p:sldId id="267" r:id="rId15"/>
    <p:sldId id="268" r:id="rId16"/>
    <p:sldId id="261" r:id="rId17"/>
    <p:sldId id="270" r:id="rId18"/>
    <p:sldId id="272" r:id="rId19"/>
    <p:sldId id="262" r:id="rId20"/>
    <p:sldId id="263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1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2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slide" Target="slides/slide19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9" Type="http://schemas.openxmlformats.org/officeDocument/2006/relationships/customXml" Target="../customXml/item1.xml"/><Relationship Id="rId24" Type="http://schemas.openxmlformats.org/officeDocument/2006/relationships/printerSettings" Target="printerSettings/printerSettings1.bin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0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\Dropbox\DSS%20ongoing\Delaware%20School%20Surveys\Report\2016\2016%20State%20Report\final\2016%20State%20Report%202-15-17.xlsm" TargetMode="External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>
                <a:solidFill>
                  <a:schemeClr val="bg1"/>
                </a:solidFill>
                <a:latin typeface="+mj-lt"/>
              </a:defRPr>
            </a:pPr>
            <a:r>
              <a:rPr lang="en-US" sz="1800" b="1" dirty="0" smtClean="0">
                <a:solidFill>
                  <a:schemeClr val="bg1"/>
                </a:solidFill>
                <a:effectLst/>
                <a:latin typeface="+mj-lt"/>
              </a:rPr>
              <a:t>Trends in Delaware students’ cigarette use by grade</a:t>
            </a:r>
          </a:p>
          <a:p>
            <a:pPr>
              <a:defRPr sz="1800" b="1">
                <a:solidFill>
                  <a:schemeClr val="bg1"/>
                </a:solidFill>
                <a:latin typeface="+mj-lt"/>
              </a:defRPr>
            </a:pPr>
            <a:r>
              <a:rPr lang="en-US" sz="1800" b="1" dirty="0" smtClean="0">
                <a:solidFill>
                  <a:schemeClr val="bg1"/>
                </a:solidFill>
                <a:effectLst/>
                <a:latin typeface="+mj-lt"/>
              </a:rPr>
              <a:t> self-reported regular use, 1989-present</a:t>
            </a:r>
            <a:endParaRPr lang="en-US" sz="1800" b="1" dirty="0">
              <a:solidFill>
                <a:schemeClr val="bg1"/>
              </a:solidFill>
              <a:effectLst/>
              <a:latin typeface="+mj-lt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370619571878254"/>
          <c:y val="0.175795930871134"/>
          <c:w val="0.89812024410024"/>
          <c:h val="0.68867353571882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11th</c:v>
                </c:pt>
              </c:strCache>
            </c:strRef>
          </c:tx>
          <c:spPr>
            <a:ln w="19050">
              <a:solidFill>
                <a:srgbClr val="92D050"/>
              </a:solidFill>
              <a:prstDash val="lgDash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entury Gothic (Body)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Sheet1!$A$2:$A$29</c:f>
              <c:numCache>
                <c:formatCode>General</c:formatCode>
                <c:ptCount val="28"/>
                <c:pt idx="0">
                  <c:v>1989.0</c:v>
                </c:pt>
                <c:pt idx="1">
                  <c:v>1990.0</c:v>
                </c:pt>
                <c:pt idx="2">
                  <c:v>1991.0</c:v>
                </c:pt>
                <c:pt idx="3">
                  <c:v>1992.0</c:v>
                </c:pt>
                <c:pt idx="4">
                  <c:v>1993.0</c:v>
                </c:pt>
                <c:pt idx="5">
                  <c:v>1994.0</c:v>
                </c:pt>
                <c:pt idx="6">
                  <c:v>1995.0</c:v>
                </c:pt>
                <c:pt idx="7">
                  <c:v>1996.0</c:v>
                </c:pt>
                <c:pt idx="8">
                  <c:v>1997.0</c:v>
                </c:pt>
                <c:pt idx="9">
                  <c:v>1998.0</c:v>
                </c:pt>
                <c:pt idx="10">
                  <c:v>1999.0</c:v>
                </c:pt>
                <c:pt idx="11">
                  <c:v>2000.0</c:v>
                </c:pt>
                <c:pt idx="12">
                  <c:v>2001.0</c:v>
                </c:pt>
                <c:pt idx="13">
                  <c:v>2002.0</c:v>
                </c:pt>
                <c:pt idx="14">
                  <c:v>2003.0</c:v>
                </c:pt>
                <c:pt idx="15">
                  <c:v>2004.0</c:v>
                </c:pt>
                <c:pt idx="16">
                  <c:v>2005.0</c:v>
                </c:pt>
                <c:pt idx="17">
                  <c:v>2006.0</c:v>
                </c:pt>
                <c:pt idx="18">
                  <c:v>2007.0</c:v>
                </c:pt>
                <c:pt idx="19">
                  <c:v>2008.0</c:v>
                </c:pt>
                <c:pt idx="20">
                  <c:v>2009.0</c:v>
                </c:pt>
                <c:pt idx="21">
                  <c:v>2010.0</c:v>
                </c:pt>
                <c:pt idx="22">
                  <c:v>2011.0</c:v>
                </c:pt>
                <c:pt idx="23">
                  <c:v>2012.0</c:v>
                </c:pt>
                <c:pt idx="24">
                  <c:v>2013.0</c:v>
                </c:pt>
                <c:pt idx="25">
                  <c:v>2014.0</c:v>
                </c:pt>
                <c:pt idx="26">
                  <c:v>2015.0</c:v>
                </c:pt>
                <c:pt idx="27">
                  <c:v>2016.0</c:v>
                </c:pt>
              </c:numCache>
            </c:numRef>
          </c:cat>
          <c:val>
            <c:numRef>
              <c:f>Sheet1!$B$2:$B$29</c:f>
              <c:numCache>
                <c:formatCode>0%</c:formatCode>
                <c:ptCount val="28"/>
                <c:pt idx="0">
                  <c:v>0.26</c:v>
                </c:pt>
                <c:pt idx="1">
                  <c:v>0.22</c:v>
                </c:pt>
                <c:pt idx="2">
                  <c:v>0.22</c:v>
                </c:pt>
                <c:pt idx="3">
                  <c:v>0.22</c:v>
                </c:pt>
                <c:pt idx="4">
                  <c:v>0.26</c:v>
                </c:pt>
                <c:pt idx="5">
                  <c:v>0.31</c:v>
                </c:pt>
                <c:pt idx="6">
                  <c:v>0.28</c:v>
                </c:pt>
                <c:pt idx="7">
                  <c:v>0.31</c:v>
                </c:pt>
                <c:pt idx="8">
                  <c:v>0.33</c:v>
                </c:pt>
                <c:pt idx="9">
                  <c:v>0.33</c:v>
                </c:pt>
                <c:pt idx="10">
                  <c:v>0.31</c:v>
                </c:pt>
                <c:pt idx="11">
                  <c:v>0.26</c:v>
                </c:pt>
                <c:pt idx="12">
                  <c:v>0.23</c:v>
                </c:pt>
                <c:pt idx="13">
                  <c:v>0.2</c:v>
                </c:pt>
                <c:pt idx="14">
                  <c:v>0.19</c:v>
                </c:pt>
                <c:pt idx="15">
                  <c:v>0.18</c:v>
                </c:pt>
                <c:pt idx="16">
                  <c:v>0.16</c:v>
                </c:pt>
                <c:pt idx="17">
                  <c:v>0.17</c:v>
                </c:pt>
                <c:pt idx="18">
                  <c:v>0.17</c:v>
                </c:pt>
                <c:pt idx="19">
                  <c:v>0.16</c:v>
                </c:pt>
                <c:pt idx="20">
                  <c:v>0.15</c:v>
                </c:pt>
                <c:pt idx="21">
                  <c:v>0.14</c:v>
                </c:pt>
                <c:pt idx="22">
                  <c:v>0.14</c:v>
                </c:pt>
                <c:pt idx="23">
                  <c:v>0.13</c:v>
                </c:pt>
                <c:pt idx="24">
                  <c:v>0.11</c:v>
                </c:pt>
                <c:pt idx="25">
                  <c:v>0.09</c:v>
                </c:pt>
                <c:pt idx="26">
                  <c:v>0.07</c:v>
                </c:pt>
                <c:pt idx="27">
                  <c:v>0.06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B8-4E03-AEE0-E2C4AF1A6E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8th</c:v>
                </c:pt>
              </c:strCache>
            </c:strRef>
          </c:tx>
          <c:spPr>
            <a:ln w="17856">
              <a:solidFill>
                <a:srgbClr val="FF0000"/>
              </a:solidFill>
              <a:prstDash val="dash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entury Gothic (Body)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Sheet1!$A$2:$A$29</c:f>
              <c:numCache>
                <c:formatCode>General</c:formatCode>
                <c:ptCount val="28"/>
                <c:pt idx="0">
                  <c:v>1989.0</c:v>
                </c:pt>
                <c:pt idx="1">
                  <c:v>1990.0</c:v>
                </c:pt>
                <c:pt idx="2">
                  <c:v>1991.0</c:v>
                </c:pt>
                <c:pt idx="3">
                  <c:v>1992.0</c:v>
                </c:pt>
                <c:pt idx="4">
                  <c:v>1993.0</c:v>
                </c:pt>
                <c:pt idx="5">
                  <c:v>1994.0</c:v>
                </c:pt>
                <c:pt idx="6">
                  <c:v>1995.0</c:v>
                </c:pt>
                <c:pt idx="7">
                  <c:v>1996.0</c:v>
                </c:pt>
                <c:pt idx="8">
                  <c:v>1997.0</c:v>
                </c:pt>
                <c:pt idx="9">
                  <c:v>1998.0</c:v>
                </c:pt>
                <c:pt idx="10">
                  <c:v>1999.0</c:v>
                </c:pt>
                <c:pt idx="11">
                  <c:v>2000.0</c:v>
                </c:pt>
                <c:pt idx="12">
                  <c:v>2001.0</c:v>
                </c:pt>
                <c:pt idx="13">
                  <c:v>2002.0</c:v>
                </c:pt>
                <c:pt idx="14">
                  <c:v>2003.0</c:v>
                </c:pt>
                <c:pt idx="15">
                  <c:v>2004.0</c:v>
                </c:pt>
                <c:pt idx="16">
                  <c:v>2005.0</c:v>
                </c:pt>
                <c:pt idx="17">
                  <c:v>2006.0</c:v>
                </c:pt>
                <c:pt idx="18">
                  <c:v>2007.0</c:v>
                </c:pt>
                <c:pt idx="19">
                  <c:v>2008.0</c:v>
                </c:pt>
                <c:pt idx="20">
                  <c:v>2009.0</c:v>
                </c:pt>
                <c:pt idx="21">
                  <c:v>2010.0</c:v>
                </c:pt>
                <c:pt idx="22">
                  <c:v>2011.0</c:v>
                </c:pt>
                <c:pt idx="23">
                  <c:v>2012.0</c:v>
                </c:pt>
                <c:pt idx="24">
                  <c:v>2013.0</c:v>
                </c:pt>
                <c:pt idx="25">
                  <c:v>2014.0</c:v>
                </c:pt>
                <c:pt idx="26">
                  <c:v>2015.0</c:v>
                </c:pt>
                <c:pt idx="27">
                  <c:v>2016.0</c:v>
                </c:pt>
              </c:numCache>
            </c:numRef>
          </c:cat>
          <c:val>
            <c:numRef>
              <c:f>Sheet1!$C$2:$C$29</c:f>
              <c:numCache>
                <c:formatCode>0%</c:formatCode>
                <c:ptCount val="28"/>
                <c:pt idx="0">
                  <c:v>0.19</c:v>
                </c:pt>
                <c:pt idx="1">
                  <c:v>0.17</c:v>
                </c:pt>
                <c:pt idx="2">
                  <c:v>0.14</c:v>
                </c:pt>
                <c:pt idx="3">
                  <c:v>0.15</c:v>
                </c:pt>
                <c:pt idx="4">
                  <c:v>0.15</c:v>
                </c:pt>
                <c:pt idx="5">
                  <c:v>0.24</c:v>
                </c:pt>
                <c:pt idx="6">
                  <c:v>0.25</c:v>
                </c:pt>
                <c:pt idx="7">
                  <c:v>0.23</c:v>
                </c:pt>
                <c:pt idx="8">
                  <c:v>0.22</c:v>
                </c:pt>
                <c:pt idx="9">
                  <c:v>0.25</c:v>
                </c:pt>
                <c:pt idx="10">
                  <c:v>0.2</c:v>
                </c:pt>
                <c:pt idx="11">
                  <c:v>0.16</c:v>
                </c:pt>
                <c:pt idx="12">
                  <c:v>0.15</c:v>
                </c:pt>
                <c:pt idx="13">
                  <c:v>0.12</c:v>
                </c:pt>
                <c:pt idx="14">
                  <c:v>0.11</c:v>
                </c:pt>
                <c:pt idx="15">
                  <c:v>0.12</c:v>
                </c:pt>
                <c:pt idx="16">
                  <c:v>0.1</c:v>
                </c:pt>
                <c:pt idx="17">
                  <c:v>0.09</c:v>
                </c:pt>
                <c:pt idx="18">
                  <c:v>0.08</c:v>
                </c:pt>
                <c:pt idx="19">
                  <c:v>0.08</c:v>
                </c:pt>
                <c:pt idx="20">
                  <c:v>0.08</c:v>
                </c:pt>
                <c:pt idx="21">
                  <c:v>0.07</c:v>
                </c:pt>
                <c:pt idx="22">
                  <c:v>0.06</c:v>
                </c:pt>
                <c:pt idx="23">
                  <c:v>0.05</c:v>
                </c:pt>
                <c:pt idx="24">
                  <c:v>0.04</c:v>
                </c:pt>
                <c:pt idx="25">
                  <c:v>0.03</c:v>
                </c:pt>
                <c:pt idx="26">
                  <c:v>0.02</c:v>
                </c:pt>
                <c:pt idx="27">
                  <c:v>0.02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B8-4E03-AEE0-E2C4AF1A6E2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5th</c:v>
                </c:pt>
              </c:strCache>
            </c:strRef>
          </c:tx>
          <c:spPr>
            <a:ln w="17856">
              <a:solidFill>
                <a:srgbClr val="0070C0"/>
              </a:solidFill>
              <a:prstDash val="solid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entury Gothic (Body)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Sheet1!$A$2:$A$29</c:f>
              <c:numCache>
                <c:formatCode>General</c:formatCode>
                <c:ptCount val="28"/>
                <c:pt idx="0">
                  <c:v>1989.0</c:v>
                </c:pt>
                <c:pt idx="1">
                  <c:v>1990.0</c:v>
                </c:pt>
                <c:pt idx="2">
                  <c:v>1991.0</c:v>
                </c:pt>
                <c:pt idx="3">
                  <c:v>1992.0</c:v>
                </c:pt>
                <c:pt idx="4">
                  <c:v>1993.0</c:v>
                </c:pt>
                <c:pt idx="5">
                  <c:v>1994.0</c:v>
                </c:pt>
                <c:pt idx="6">
                  <c:v>1995.0</c:v>
                </c:pt>
                <c:pt idx="7">
                  <c:v>1996.0</c:v>
                </c:pt>
                <c:pt idx="8">
                  <c:v>1997.0</c:v>
                </c:pt>
                <c:pt idx="9">
                  <c:v>1998.0</c:v>
                </c:pt>
                <c:pt idx="10">
                  <c:v>1999.0</c:v>
                </c:pt>
                <c:pt idx="11">
                  <c:v>2000.0</c:v>
                </c:pt>
                <c:pt idx="12">
                  <c:v>2001.0</c:v>
                </c:pt>
                <c:pt idx="13">
                  <c:v>2002.0</c:v>
                </c:pt>
                <c:pt idx="14">
                  <c:v>2003.0</c:v>
                </c:pt>
                <c:pt idx="15">
                  <c:v>2004.0</c:v>
                </c:pt>
                <c:pt idx="16">
                  <c:v>2005.0</c:v>
                </c:pt>
                <c:pt idx="17">
                  <c:v>2006.0</c:v>
                </c:pt>
                <c:pt idx="18">
                  <c:v>2007.0</c:v>
                </c:pt>
                <c:pt idx="19">
                  <c:v>2008.0</c:v>
                </c:pt>
                <c:pt idx="20">
                  <c:v>2009.0</c:v>
                </c:pt>
                <c:pt idx="21">
                  <c:v>2010.0</c:v>
                </c:pt>
                <c:pt idx="22">
                  <c:v>2011.0</c:v>
                </c:pt>
                <c:pt idx="23">
                  <c:v>2012.0</c:v>
                </c:pt>
                <c:pt idx="24">
                  <c:v>2013.0</c:v>
                </c:pt>
                <c:pt idx="25">
                  <c:v>2014.0</c:v>
                </c:pt>
                <c:pt idx="26">
                  <c:v>2015.0</c:v>
                </c:pt>
                <c:pt idx="27">
                  <c:v>2016.0</c:v>
                </c:pt>
              </c:numCache>
            </c:numRef>
          </c:cat>
          <c:val>
            <c:numRef>
              <c:f>Sheet1!$D$2:$D$29</c:f>
              <c:numCache>
                <c:formatCode>0%</c:formatCode>
                <c:ptCount val="28"/>
                <c:pt idx="0">
                  <c:v>0.02</c:v>
                </c:pt>
                <c:pt idx="1">
                  <c:v>0.03</c:v>
                </c:pt>
                <c:pt idx="2">
                  <c:v>0.04</c:v>
                </c:pt>
                <c:pt idx="3">
                  <c:v>0.04</c:v>
                </c:pt>
                <c:pt idx="4">
                  <c:v>0.03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0.04</c:v>
                </c:pt>
                <c:pt idx="9">
                  <c:v>0.03</c:v>
                </c:pt>
                <c:pt idx="10">
                  <c:v>0.02</c:v>
                </c:pt>
                <c:pt idx="11">
                  <c:v>0.02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</c:v>
                </c:pt>
                <c:pt idx="23">
                  <c:v>0.01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0B8-4E03-AEE0-E2C4AF1A6E2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123390216"/>
        <c:axId val="-2123386648"/>
      </c:lineChart>
      <c:catAx>
        <c:axId val="-2123390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232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3386648"/>
        <c:crosses val="autoZero"/>
        <c:auto val="1"/>
        <c:lblAlgn val="ctr"/>
        <c:lblOffset val="100"/>
        <c:noMultiLvlLbl val="0"/>
      </c:catAx>
      <c:valAx>
        <c:axId val="-21233866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2123390216"/>
        <c:crosses val="autoZero"/>
        <c:crossBetween val="midCat"/>
      </c:valAx>
      <c:spPr>
        <a:solidFill>
          <a:srgbClr val="FFFFFF"/>
        </a:solidFill>
        <a:ln w="17856">
          <a:noFill/>
        </a:ln>
      </c:spPr>
    </c:plotArea>
    <c:legend>
      <c:legendPos val="r"/>
      <c:layout>
        <c:manualLayout>
          <c:xMode val="edge"/>
          <c:yMode val="edge"/>
          <c:x val="0.859340659340659"/>
          <c:y val="0.0983358547655068"/>
          <c:w val="0.1"/>
          <c:h val="0.142208774583964"/>
        </c:manualLayout>
      </c:layout>
      <c:overlay val="1"/>
      <c:spPr>
        <a:noFill/>
        <a:ln w="8928">
          <a:solidFill>
            <a:srgbClr val="99CCFF"/>
          </a:solidFill>
          <a:prstDash val="solid"/>
        </a:ln>
      </c:spPr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232">
      <a:solidFill>
        <a:srgbClr val="808080"/>
      </a:solidFill>
      <a:prstDash val="solid"/>
    </a:ln>
  </c:spPr>
  <c:txPr>
    <a:bodyPr/>
    <a:lstStyle/>
    <a:p>
      <a:pPr>
        <a:defRPr sz="703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Past</a:t>
            </a:r>
            <a:r>
              <a:rPr lang="en-US" baseline="0" dirty="0" smtClean="0"/>
              <a:t> Year Cigarette use vs E-cig/Vaping Device Use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398438085864267"/>
          <c:y val="0.217689912795893"/>
          <c:w val="0.937834762842145"/>
          <c:h val="0.607949455811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Cigarette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5th Grade </c:v>
                </c:pt>
                <c:pt idx="1">
                  <c:v>8th Grade</c:v>
                </c:pt>
                <c:pt idx="2">
                  <c:v>11th Grade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1.0</c:v>
                </c:pt>
                <c:pt idx="1">
                  <c:v>4.0</c:v>
                </c:pt>
                <c:pt idx="2">
                  <c:v>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6D-4C70-8EEE-088FE73E3C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E-cig/Vaping use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5th Grade </c:v>
                </c:pt>
                <c:pt idx="1">
                  <c:v>8th Grade</c:v>
                </c:pt>
                <c:pt idx="2">
                  <c:v>11th Grade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1.0</c:v>
                </c:pt>
                <c:pt idx="1">
                  <c:v>11.0</c:v>
                </c:pt>
                <c:pt idx="2">
                  <c:v>19.0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6D-4C70-8EEE-088FE73E3C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-2124008184"/>
        <c:axId val="-2124011896"/>
      </c:barChart>
      <c:catAx>
        <c:axId val="-2124008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011896"/>
        <c:crosses val="autoZero"/>
        <c:auto val="1"/>
        <c:lblAlgn val="ctr"/>
        <c:lblOffset val="100"/>
        <c:noMultiLvlLbl val="0"/>
      </c:catAx>
      <c:valAx>
        <c:axId val="-2124011896"/>
        <c:scaling>
          <c:orientation val="minMax"/>
          <c:max val="20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008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Past Month Cigarette use vs E-cig/Vaping Device Use </a:t>
            </a:r>
            <a:endParaRPr lang="en-US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Cigarette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5th Grade</c:v>
                </c:pt>
                <c:pt idx="1">
                  <c:v>8th Grade</c:v>
                </c:pt>
                <c:pt idx="2">
                  <c:v>11th Grade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0.0</c:v>
                </c:pt>
                <c:pt idx="1">
                  <c:v>2.0</c:v>
                </c:pt>
                <c:pt idx="2">
                  <c:v>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C3-46BF-9FAD-1DE7BCD8EC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E-Cig/Vaping Use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5th Grade</c:v>
                </c:pt>
                <c:pt idx="1">
                  <c:v>8th Grade</c:v>
                </c:pt>
                <c:pt idx="2">
                  <c:v>11th Grade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0.0</c:v>
                </c:pt>
                <c:pt idx="1">
                  <c:v>5.0</c:v>
                </c:pt>
                <c:pt idx="2">
                  <c:v>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C3-46BF-9FAD-1DE7BCD8E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-2124058488"/>
        <c:axId val="-2124062200"/>
      </c:barChart>
      <c:catAx>
        <c:axId val="-2124058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062200"/>
        <c:crosses val="autoZero"/>
        <c:auto val="1"/>
        <c:lblAlgn val="ctr"/>
        <c:lblOffset val="100"/>
        <c:noMultiLvlLbl val="0"/>
      </c:catAx>
      <c:valAx>
        <c:axId val="-2124062200"/>
        <c:scaling>
          <c:orientation val="minMax"/>
          <c:max val="2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05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smtClean="0">
                <a:solidFill>
                  <a:schemeClr val="bg1"/>
                </a:solidFill>
                <a:effectLst/>
              </a:rPr>
              <a:t>Trends in Delaware 11th graders' reporting drinking and driving in the past month, 1990-2016</a:t>
            </a:r>
            <a:endParaRPr lang="en-US" dirty="0">
              <a:solidFill>
                <a:schemeClr val="bg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400866951656406"/>
          <c:y val="0.0344264744139564"/>
          <c:w val="0.934656664609622"/>
          <c:h val="0.803961100987279"/>
        </c:manualLayout>
      </c:layout>
      <c:lineChart>
        <c:grouping val="standard"/>
        <c:varyColors val="0"/>
        <c:ser>
          <c:idx val="2"/>
          <c:order val="0"/>
          <c:tx>
            <c:strRef>
              <c:f>'!PG8000!'!$P$5</c:f>
              <c:strCache>
                <c:ptCount val="1"/>
                <c:pt idx="0">
                  <c:v>Drinking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'!PG8000!'!$O$6:$O$32</c:f>
              <c:numCache>
                <c:formatCode>General</c:formatCode>
                <c:ptCount val="27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</c:numCache>
            </c:numRef>
          </c:cat>
          <c:val>
            <c:numRef>
              <c:f>'!PG8000!'!$P$6:$P$32</c:f>
              <c:numCache>
                <c:formatCode>0%</c:formatCode>
                <c:ptCount val="27"/>
                <c:pt idx="0">
                  <c:v>0.08</c:v>
                </c:pt>
                <c:pt idx="1">
                  <c:v>0.08</c:v>
                </c:pt>
                <c:pt idx="2">
                  <c:v>0.08</c:v>
                </c:pt>
                <c:pt idx="3">
                  <c:v>0.1</c:v>
                </c:pt>
                <c:pt idx="4">
                  <c:v>0.07</c:v>
                </c:pt>
                <c:pt idx="5">
                  <c:v>0.11</c:v>
                </c:pt>
                <c:pt idx="6">
                  <c:v>0.1</c:v>
                </c:pt>
                <c:pt idx="7">
                  <c:v>0.09</c:v>
                </c:pt>
                <c:pt idx="8">
                  <c:v>0.11</c:v>
                </c:pt>
                <c:pt idx="9">
                  <c:v>0.06</c:v>
                </c:pt>
                <c:pt idx="10">
                  <c:v>0.05</c:v>
                </c:pt>
                <c:pt idx="11">
                  <c:v>0.06</c:v>
                </c:pt>
                <c:pt idx="12">
                  <c:v>0.05</c:v>
                </c:pt>
                <c:pt idx="13">
                  <c:v>0.08</c:v>
                </c:pt>
                <c:pt idx="14">
                  <c:v>0.08</c:v>
                </c:pt>
                <c:pt idx="15">
                  <c:v>0.06</c:v>
                </c:pt>
                <c:pt idx="16">
                  <c:v>0.08</c:v>
                </c:pt>
                <c:pt idx="17">
                  <c:v>0.07</c:v>
                </c:pt>
                <c:pt idx="18">
                  <c:v>0.08</c:v>
                </c:pt>
                <c:pt idx="19">
                  <c:v>0.08</c:v>
                </c:pt>
                <c:pt idx="20">
                  <c:v>0.06</c:v>
                </c:pt>
                <c:pt idx="21">
                  <c:v>0.09</c:v>
                </c:pt>
                <c:pt idx="22">
                  <c:v>0.12</c:v>
                </c:pt>
                <c:pt idx="23">
                  <c:v>0.08</c:v>
                </c:pt>
                <c:pt idx="24">
                  <c:v>0.1</c:v>
                </c:pt>
                <c:pt idx="25">
                  <c:v>0.12</c:v>
                </c:pt>
                <c:pt idx="26">
                  <c:v>0.117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EF7-42C9-B997-D9EAF3531A8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122884120"/>
        <c:axId val="-2122873992"/>
      </c:lineChart>
      <c:catAx>
        <c:axId val="-2122884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2873992"/>
        <c:crosses val="autoZero"/>
        <c:auto val="1"/>
        <c:lblAlgn val="ctr"/>
        <c:lblOffset val="100"/>
        <c:noMultiLvlLbl val="0"/>
      </c:catAx>
      <c:valAx>
        <c:axId val="-21228739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-2122884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800" dirty="0" smtClean="0">
                <a:solidFill>
                  <a:schemeClr val="bg1"/>
                </a:solidFill>
              </a:rPr>
              <a:t>Trends</a:t>
            </a:r>
            <a:r>
              <a:rPr lang="en-US" dirty="0" smtClean="0">
                <a:solidFill>
                  <a:schemeClr val="bg1"/>
                </a:solidFill>
              </a:rPr>
              <a:t> in </a:t>
            </a:r>
            <a:r>
              <a:rPr lang="en-US" sz="1800" dirty="0" smtClean="0">
                <a:solidFill>
                  <a:schemeClr val="bg1"/>
                </a:solidFill>
              </a:rPr>
              <a:t>Delaware</a:t>
            </a:r>
            <a:r>
              <a:rPr lang="en-US" sz="1800" baseline="0" dirty="0" smtClean="0">
                <a:solidFill>
                  <a:schemeClr val="bg1"/>
                </a:solidFill>
              </a:rPr>
              <a:t> students’ perceived “great risk” in using marijuana weekly</a:t>
            </a:r>
            <a:endParaRPr lang="en-US" sz="18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45630166948288"/>
          <c:y val="0.0069679471686953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7694065346637"/>
          <c:y val="0.208969832903689"/>
          <c:w val="0.871268959135429"/>
          <c:h val="0.56554767104595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11th Grade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</c:numCache>
            </c:numRef>
          </c:cat>
          <c:val>
            <c:numRef>
              <c:f>Sheet1!$B$2:$B$19</c:f>
              <c:numCache>
                <c:formatCode>0%</c:formatCode>
                <c:ptCount val="18"/>
                <c:pt idx="0">
                  <c:v>0.5</c:v>
                </c:pt>
                <c:pt idx="1">
                  <c:v>0.51</c:v>
                </c:pt>
                <c:pt idx="2">
                  <c:v>0.47</c:v>
                </c:pt>
                <c:pt idx="3">
                  <c:v>0.47</c:v>
                </c:pt>
                <c:pt idx="4">
                  <c:v>0.5</c:v>
                </c:pt>
                <c:pt idx="5">
                  <c:v>0.53</c:v>
                </c:pt>
                <c:pt idx="6">
                  <c:v>0.51</c:v>
                </c:pt>
                <c:pt idx="7">
                  <c:v>0.51</c:v>
                </c:pt>
                <c:pt idx="8">
                  <c:v>0.49</c:v>
                </c:pt>
                <c:pt idx="9">
                  <c:v>0.56</c:v>
                </c:pt>
                <c:pt idx="10">
                  <c:v>0.53</c:v>
                </c:pt>
                <c:pt idx="11">
                  <c:v>0.51</c:v>
                </c:pt>
                <c:pt idx="12">
                  <c:v>0.49</c:v>
                </c:pt>
                <c:pt idx="13">
                  <c:v>0.45</c:v>
                </c:pt>
                <c:pt idx="14">
                  <c:v>0.38</c:v>
                </c:pt>
                <c:pt idx="15">
                  <c:v>0.37</c:v>
                </c:pt>
                <c:pt idx="16">
                  <c:v>0.34</c:v>
                </c:pt>
                <c:pt idx="17">
                  <c:v>0.34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5A5-42AE-B69D-4C568B19E129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8th Grade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</c:numCache>
            </c:numRef>
          </c:cat>
          <c:val>
            <c:numRef>
              <c:f>Sheet1!$C$2:$C$19</c:f>
              <c:numCache>
                <c:formatCode>0%</c:formatCode>
                <c:ptCount val="18"/>
                <c:pt idx="0">
                  <c:v>0.6</c:v>
                </c:pt>
                <c:pt idx="1">
                  <c:v>0.6</c:v>
                </c:pt>
                <c:pt idx="2">
                  <c:v>0.57</c:v>
                </c:pt>
                <c:pt idx="3">
                  <c:v>0.58</c:v>
                </c:pt>
                <c:pt idx="4">
                  <c:v>0.62</c:v>
                </c:pt>
                <c:pt idx="5">
                  <c:v>0.62</c:v>
                </c:pt>
                <c:pt idx="6">
                  <c:v>0.58</c:v>
                </c:pt>
                <c:pt idx="7">
                  <c:v>0.6</c:v>
                </c:pt>
                <c:pt idx="8">
                  <c:v>0.58</c:v>
                </c:pt>
                <c:pt idx="9">
                  <c:v>0.64</c:v>
                </c:pt>
                <c:pt idx="10">
                  <c:v>0.62</c:v>
                </c:pt>
                <c:pt idx="11">
                  <c:v>0.59</c:v>
                </c:pt>
                <c:pt idx="12">
                  <c:v>0.58</c:v>
                </c:pt>
                <c:pt idx="13">
                  <c:v>0.58</c:v>
                </c:pt>
                <c:pt idx="14">
                  <c:v>0.53</c:v>
                </c:pt>
                <c:pt idx="15">
                  <c:v>0.5</c:v>
                </c:pt>
                <c:pt idx="16">
                  <c:v>0.524</c:v>
                </c:pt>
                <c:pt idx="17">
                  <c:v>0.49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5A5-42AE-B69D-4C568B19E129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5th Grade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</c:numCache>
            </c:numRef>
          </c:cat>
          <c:val>
            <c:numRef>
              <c:f>Sheet1!$D$2:$D$19</c:f>
              <c:numCache>
                <c:formatCode>0%</c:formatCode>
                <c:ptCount val="18"/>
                <c:pt idx="0">
                  <c:v>0.49</c:v>
                </c:pt>
                <c:pt idx="1">
                  <c:v>0.46</c:v>
                </c:pt>
                <c:pt idx="2">
                  <c:v>0.43</c:v>
                </c:pt>
                <c:pt idx="3">
                  <c:v>0.5</c:v>
                </c:pt>
                <c:pt idx="4">
                  <c:v>0.58</c:v>
                </c:pt>
                <c:pt idx="5">
                  <c:v>0.63</c:v>
                </c:pt>
                <c:pt idx="6">
                  <c:v>0.63</c:v>
                </c:pt>
                <c:pt idx="7">
                  <c:v>0.6</c:v>
                </c:pt>
                <c:pt idx="8">
                  <c:v>0.62</c:v>
                </c:pt>
                <c:pt idx="9">
                  <c:v>0.6</c:v>
                </c:pt>
                <c:pt idx="10">
                  <c:v>0.6</c:v>
                </c:pt>
                <c:pt idx="11">
                  <c:v>0.55</c:v>
                </c:pt>
                <c:pt idx="12">
                  <c:v>0.54</c:v>
                </c:pt>
                <c:pt idx="13">
                  <c:v>0.53</c:v>
                </c:pt>
                <c:pt idx="14">
                  <c:v>0.47</c:v>
                </c:pt>
                <c:pt idx="15">
                  <c:v>0.49</c:v>
                </c:pt>
                <c:pt idx="16">
                  <c:v>0.48</c:v>
                </c:pt>
                <c:pt idx="17">
                  <c:v>0.51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5A5-42AE-B69D-4C568B19E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4077192"/>
        <c:axId val="-2124073096"/>
      </c:lineChart>
      <c:catAx>
        <c:axId val="-2124077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073096"/>
        <c:crosses val="autoZero"/>
        <c:auto val="1"/>
        <c:lblAlgn val="ctr"/>
        <c:lblOffset val="100"/>
        <c:noMultiLvlLbl val="0"/>
      </c:catAx>
      <c:valAx>
        <c:axId val="-2124073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0771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64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Trends in Delaware students’ past month marijuana use by grade</a:t>
            </a:r>
            <a:endParaRPr lang="en-US" dirty="0" smtClean="0">
              <a:solidFill>
                <a:schemeClr val="bg1"/>
              </a:solidFill>
              <a:effectLst/>
            </a:endParaRPr>
          </a:p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self-reported regular use, 1989-present</a:t>
            </a:r>
            <a:endParaRPr lang="en-US" dirty="0">
              <a:solidFill>
                <a:schemeClr val="bg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356571935568029"/>
          <c:y val="0.0219141315287978"/>
          <c:w val="0.93288147682374"/>
          <c:h val="0.73967830027539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11th grade 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Sheet1!$A$2:$A$29</c:f>
              <c:numCache>
                <c:formatCode>General</c:formatCode>
                <c:ptCount val="28"/>
                <c:pt idx="0">
                  <c:v>1989.0</c:v>
                </c:pt>
                <c:pt idx="1">
                  <c:v>1990.0</c:v>
                </c:pt>
                <c:pt idx="2">
                  <c:v>1991.0</c:v>
                </c:pt>
                <c:pt idx="3">
                  <c:v>1992.0</c:v>
                </c:pt>
                <c:pt idx="4">
                  <c:v>1993.0</c:v>
                </c:pt>
                <c:pt idx="5">
                  <c:v>1994.0</c:v>
                </c:pt>
                <c:pt idx="6">
                  <c:v>1995.0</c:v>
                </c:pt>
                <c:pt idx="7">
                  <c:v>1996.0</c:v>
                </c:pt>
                <c:pt idx="8">
                  <c:v>1997.0</c:v>
                </c:pt>
                <c:pt idx="9">
                  <c:v>1998.0</c:v>
                </c:pt>
                <c:pt idx="10">
                  <c:v>1999.0</c:v>
                </c:pt>
                <c:pt idx="11">
                  <c:v>2000.0</c:v>
                </c:pt>
                <c:pt idx="12">
                  <c:v>2001.0</c:v>
                </c:pt>
                <c:pt idx="13">
                  <c:v>2002.0</c:v>
                </c:pt>
                <c:pt idx="14">
                  <c:v>2003.0</c:v>
                </c:pt>
                <c:pt idx="15">
                  <c:v>2004.0</c:v>
                </c:pt>
                <c:pt idx="16">
                  <c:v>2005.0</c:v>
                </c:pt>
                <c:pt idx="17">
                  <c:v>2006.0</c:v>
                </c:pt>
                <c:pt idx="18">
                  <c:v>2007.0</c:v>
                </c:pt>
                <c:pt idx="19">
                  <c:v>2008.0</c:v>
                </c:pt>
                <c:pt idx="20">
                  <c:v>2009.0</c:v>
                </c:pt>
                <c:pt idx="21">
                  <c:v>2010.0</c:v>
                </c:pt>
                <c:pt idx="22">
                  <c:v>2011.0</c:v>
                </c:pt>
                <c:pt idx="23">
                  <c:v>2012.0</c:v>
                </c:pt>
                <c:pt idx="24">
                  <c:v>2013.0</c:v>
                </c:pt>
                <c:pt idx="25">
                  <c:v>2014.0</c:v>
                </c:pt>
                <c:pt idx="26">
                  <c:v>2015.0</c:v>
                </c:pt>
                <c:pt idx="27">
                  <c:v>2016.0</c:v>
                </c:pt>
              </c:numCache>
            </c:numRef>
          </c:cat>
          <c:val>
            <c:numRef>
              <c:f>Sheet1!$B$2:$B$29</c:f>
              <c:numCache>
                <c:formatCode>0%</c:formatCode>
                <c:ptCount val="28"/>
                <c:pt idx="0">
                  <c:v>0.13</c:v>
                </c:pt>
                <c:pt idx="1">
                  <c:v>0.12</c:v>
                </c:pt>
                <c:pt idx="2">
                  <c:v>0.14</c:v>
                </c:pt>
                <c:pt idx="3">
                  <c:v>0.12</c:v>
                </c:pt>
                <c:pt idx="4">
                  <c:v>0.18</c:v>
                </c:pt>
                <c:pt idx="5">
                  <c:v>0.21</c:v>
                </c:pt>
                <c:pt idx="6">
                  <c:v>0.25</c:v>
                </c:pt>
                <c:pt idx="7">
                  <c:v>0.25</c:v>
                </c:pt>
                <c:pt idx="8">
                  <c:v>0.27</c:v>
                </c:pt>
                <c:pt idx="9">
                  <c:v>0.25</c:v>
                </c:pt>
                <c:pt idx="10">
                  <c:v>0.27</c:v>
                </c:pt>
                <c:pt idx="11">
                  <c:v>0.25</c:v>
                </c:pt>
                <c:pt idx="12">
                  <c:v>0.28</c:v>
                </c:pt>
                <c:pt idx="13">
                  <c:v>0.25</c:v>
                </c:pt>
                <c:pt idx="14">
                  <c:v>0.25</c:v>
                </c:pt>
                <c:pt idx="15">
                  <c:v>0.23</c:v>
                </c:pt>
                <c:pt idx="16">
                  <c:v>0.23</c:v>
                </c:pt>
                <c:pt idx="17">
                  <c:v>0.22</c:v>
                </c:pt>
                <c:pt idx="18">
                  <c:v>0.22</c:v>
                </c:pt>
                <c:pt idx="19">
                  <c:v>0.22</c:v>
                </c:pt>
                <c:pt idx="20">
                  <c:v>0.23</c:v>
                </c:pt>
                <c:pt idx="21">
                  <c:v>0.24</c:v>
                </c:pt>
                <c:pt idx="22">
                  <c:v>0.25</c:v>
                </c:pt>
                <c:pt idx="23">
                  <c:v>0.27</c:v>
                </c:pt>
                <c:pt idx="24">
                  <c:v>0.26</c:v>
                </c:pt>
                <c:pt idx="25">
                  <c:v>0.23</c:v>
                </c:pt>
                <c:pt idx="26">
                  <c:v>0.24</c:v>
                </c:pt>
                <c:pt idx="27">
                  <c:v>0.22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E54-48A3-97DB-FF61F1042E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8th grade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Sheet1!$A$2:$A$29</c:f>
              <c:numCache>
                <c:formatCode>General</c:formatCode>
                <c:ptCount val="28"/>
                <c:pt idx="0">
                  <c:v>1989.0</c:v>
                </c:pt>
                <c:pt idx="1">
                  <c:v>1990.0</c:v>
                </c:pt>
                <c:pt idx="2">
                  <c:v>1991.0</c:v>
                </c:pt>
                <c:pt idx="3">
                  <c:v>1992.0</c:v>
                </c:pt>
                <c:pt idx="4">
                  <c:v>1993.0</c:v>
                </c:pt>
                <c:pt idx="5">
                  <c:v>1994.0</c:v>
                </c:pt>
                <c:pt idx="6">
                  <c:v>1995.0</c:v>
                </c:pt>
                <c:pt idx="7">
                  <c:v>1996.0</c:v>
                </c:pt>
                <c:pt idx="8">
                  <c:v>1997.0</c:v>
                </c:pt>
                <c:pt idx="9">
                  <c:v>1998.0</c:v>
                </c:pt>
                <c:pt idx="10">
                  <c:v>1999.0</c:v>
                </c:pt>
                <c:pt idx="11">
                  <c:v>2000.0</c:v>
                </c:pt>
                <c:pt idx="12">
                  <c:v>2001.0</c:v>
                </c:pt>
                <c:pt idx="13">
                  <c:v>2002.0</c:v>
                </c:pt>
                <c:pt idx="14">
                  <c:v>2003.0</c:v>
                </c:pt>
                <c:pt idx="15">
                  <c:v>2004.0</c:v>
                </c:pt>
                <c:pt idx="16">
                  <c:v>2005.0</c:v>
                </c:pt>
                <c:pt idx="17">
                  <c:v>2006.0</c:v>
                </c:pt>
                <c:pt idx="18">
                  <c:v>2007.0</c:v>
                </c:pt>
                <c:pt idx="19">
                  <c:v>2008.0</c:v>
                </c:pt>
                <c:pt idx="20">
                  <c:v>2009.0</c:v>
                </c:pt>
                <c:pt idx="21">
                  <c:v>2010.0</c:v>
                </c:pt>
                <c:pt idx="22">
                  <c:v>2011.0</c:v>
                </c:pt>
                <c:pt idx="23">
                  <c:v>2012.0</c:v>
                </c:pt>
                <c:pt idx="24">
                  <c:v>2013.0</c:v>
                </c:pt>
                <c:pt idx="25">
                  <c:v>2014.0</c:v>
                </c:pt>
                <c:pt idx="26">
                  <c:v>2015.0</c:v>
                </c:pt>
                <c:pt idx="27">
                  <c:v>2016.0</c:v>
                </c:pt>
              </c:numCache>
            </c:numRef>
          </c:cat>
          <c:val>
            <c:numRef>
              <c:f>Sheet1!$C$2:$C$29</c:f>
              <c:numCache>
                <c:formatCode>0%</c:formatCode>
                <c:ptCount val="28"/>
                <c:pt idx="0">
                  <c:v>0.08</c:v>
                </c:pt>
                <c:pt idx="1">
                  <c:v>0.03</c:v>
                </c:pt>
                <c:pt idx="2">
                  <c:v>0.05</c:v>
                </c:pt>
                <c:pt idx="3">
                  <c:v>0.05</c:v>
                </c:pt>
                <c:pt idx="4">
                  <c:v>0.06</c:v>
                </c:pt>
                <c:pt idx="5">
                  <c:v>0.08</c:v>
                </c:pt>
                <c:pt idx="6">
                  <c:v>0.17</c:v>
                </c:pt>
                <c:pt idx="7">
                  <c:v>0.17</c:v>
                </c:pt>
                <c:pt idx="8">
                  <c:v>0.15</c:v>
                </c:pt>
                <c:pt idx="9">
                  <c:v>0.19</c:v>
                </c:pt>
                <c:pt idx="10">
                  <c:v>0.16</c:v>
                </c:pt>
                <c:pt idx="11">
                  <c:v>0.16</c:v>
                </c:pt>
                <c:pt idx="12">
                  <c:v>0.15</c:v>
                </c:pt>
                <c:pt idx="13">
                  <c:v>0.14</c:v>
                </c:pt>
                <c:pt idx="14">
                  <c:v>0.12</c:v>
                </c:pt>
                <c:pt idx="15">
                  <c:v>0.13</c:v>
                </c:pt>
                <c:pt idx="16">
                  <c:v>0.12</c:v>
                </c:pt>
                <c:pt idx="17">
                  <c:v>0.11</c:v>
                </c:pt>
                <c:pt idx="18">
                  <c:v>0.1</c:v>
                </c:pt>
                <c:pt idx="19">
                  <c:v>0.1</c:v>
                </c:pt>
                <c:pt idx="20">
                  <c:v>0.11</c:v>
                </c:pt>
                <c:pt idx="21">
                  <c:v>0.12</c:v>
                </c:pt>
                <c:pt idx="22">
                  <c:v>0.11</c:v>
                </c:pt>
                <c:pt idx="23">
                  <c:v>0.11</c:v>
                </c:pt>
                <c:pt idx="24">
                  <c:v>0.09</c:v>
                </c:pt>
                <c:pt idx="25">
                  <c:v>0.09</c:v>
                </c:pt>
                <c:pt idx="26">
                  <c:v>0.07</c:v>
                </c:pt>
                <c:pt idx="27">
                  <c:v>0.07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E54-48A3-97DB-FF61F1042E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5th grade 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0.0265271720361792"/>
                  <c:y val="-0.03508129263231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4D2-478D-811A-185EB9954A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Sheet1!$A$2:$A$29</c:f>
              <c:numCache>
                <c:formatCode>General</c:formatCode>
                <c:ptCount val="28"/>
                <c:pt idx="0">
                  <c:v>1989.0</c:v>
                </c:pt>
                <c:pt idx="1">
                  <c:v>1990.0</c:v>
                </c:pt>
                <c:pt idx="2">
                  <c:v>1991.0</c:v>
                </c:pt>
                <c:pt idx="3">
                  <c:v>1992.0</c:v>
                </c:pt>
                <c:pt idx="4">
                  <c:v>1993.0</c:v>
                </c:pt>
                <c:pt idx="5">
                  <c:v>1994.0</c:v>
                </c:pt>
                <c:pt idx="6">
                  <c:v>1995.0</c:v>
                </c:pt>
                <c:pt idx="7">
                  <c:v>1996.0</c:v>
                </c:pt>
                <c:pt idx="8">
                  <c:v>1997.0</c:v>
                </c:pt>
                <c:pt idx="9">
                  <c:v>1998.0</c:v>
                </c:pt>
                <c:pt idx="10">
                  <c:v>1999.0</c:v>
                </c:pt>
                <c:pt idx="11">
                  <c:v>2000.0</c:v>
                </c:pt>
                <c:pt idx="12">
                  <c:v>2001.0</c:v>
                </c:pt>
                <c:pt idx="13">
                  <c:v>2002.0</c:v>
                </c:pt>
                <c:pt idx="14">
                  <c:v>2003.0</c:v>
                </c:pt>
                <c:pt idx="15">
                  <c:v>2004.0</c:v>
                </c:pt>
                <c:pt idx="16">
                  <c:v>2005.0</c:v>
                </c:pt>
                <c:pt idx="17">
                  <c:v>2006.0</c:v>
                </c:pt>
                <c:pt idx="18">
                  <c:v>2007.0</c:v>
                </c:pt>
                <c:pt idx="19">
                  <c:v>2008.0</c:v>
                </c:pt>
                <c:pt idx="20">
                  <c:v>2009.0</c:v>
                </c:pt>
                <c:pt idx="21">
                  <c:v>2010.0</c:v>
                </c:pt>
                <c:pt idx="22">
                  <c:v>2011.0</c:v>
                </c:pt>
                <c:pt idx="23">
                  <c:v>2012.0</c:v>
                </c:pt>
                <c:pt idx="24">
                  <c:v>2013.0</c:v>
                </c:pt>
                <c:pt idx="25">
                  <c:v>2014.0</c:v>
                </c:pt>
                <c:pt idx="26">
                  <c:v>2015.0</c:v>
                </c:pt>
                <c:pt idx="27">
                  <c:v>2016.0</c:v>
                </c:pt>
              </c:numCache>
            </c:numRef>
          </c:cat>
          <c:val>
            <c:numRef>
              <c:f>Sheet1!$D$2:$D$29</c:f>
              <c:numCache>
                <c:formatCode>0%</c:formatCode>
                <c:ptCount val="28"/>
                <c:pt idx="0">
                  <c:v>0.001</c:v>
                </c:pt>
                <c:pt idx="1">
                  <c:v>0.0</c:v>
                </c:pt>
                <c:pt idx="2">
                  <c:v>0.004</c:v>
                </c:pt>
                <c:pt idx="3">
                  <c:v>0.002</c:v>
                </c:pt>
                <c:pt idx="4">
                  <c:v>0.0</c:v>
                </c:pt>
                <c:pt idx="5">
                  <c:v>0.01</c:v>
                </c:pt>
                <c:pt idx="6">
                  <c:v>0.004</c:v>
                </c:pt>
                <c:pt idx="7">
                  <c:v>0.006</c:v>
                </c:pt>
                <c:pt idx="8">
                  <c:v>0.008</c:v>
                </c:pt>
                <c:pt idx="9">
                  <c:v>0.005</c:v>
                </c:pt>
                <c:pt idx="10">
                  <c:v>0.003</c:v>
                </c:pt>
                <c:pt idx="11">
                  <c:v>0.01</c:v>
                </c:pt>
                <c:pt idx="12">
                  <c:v>0.006</c:v>
                </c:pt>
                <c:pt idx="13">
                  <c:v>0.004</c:v>
                </c:pt>
                <c:pt idx="14">
                  <c:v>0.005</c:v>
                </c:pt>
                <c:pt idx="15">
                  <c:v>0.006</c:v>
                </c:pt>
                <c:pt idx="16">
                  <c:v>0.004</c:v>
                </c:pt>
                <c:pt idx="17">
                  <c:v>0.004</c:v>
                </c:pt>
                <c:pt idx="18">
                  <c:v>0.003</c:v>
                </c:pt>
                <c:pt idx="19">
                  <c:v>0.004</c:v>
                </c:pt>
                <c:pt idx="20">
                  <c:v>0.004</c:v>
                </c:pt>
                <c:pt idx="21">
                  <c:v>0.002</c:v>
                </c:pt>
                <c:pt idx="22">
                  <c:v>0.003</c:v>
                </c:pt>
                <c:pt idx="23">
                  <c:v>0.004</c:v>
                </c:pt>
                <c:pt idx="24">
                  <c:v>0.003</c:v>
                </c:pt>
                <c:pt idx="25">
                  <c:v>0.002</c:v>
                </c:pt>
                <c:pt idx="26">
                  <c:v>0.002</c:v>
                </c:pt>
                <c:pt idx="27">
                  <c:v>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E54-48A3-97DB-FF61F1042E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124187304"/>
        <c:axId val="-2124191128"/>
      </c:lineChart>
      <c:catAx>
        <c:axId val="-2124187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191128"/>
        <c:crosses val="autoZero"/>
        <c:auto val="1"/>
        <c:lblAlgn val="ctr"/>
        <c:lblOffset val="100"/>
        <c:noMultiLvlLbl val="0"/>
      </c:catAx>
      <c:valAx>
        <c:axId val="-2124191128"/>
        <c:scaling>
          <c:orientation val="minMax"/>
          <c:max val="0.5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-2124187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6259073988259"/>
          <c:y val="0.139630817205186"/>
          <c:w val="0.445099531563863"/>
          <c:h val="0.09802348834336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dirty="0" smtClean="0">
                <a:effectLst/>
              </a:rPr>
              <a:t>Family protective factors and past year mental health </a:t>
            </a:r>
          </a:p>
          <a:p>
            <a:pPr>
              <a:defRPr/>
            </a:pPr>
            <a:r>
              <a:rPr lang="en-US" b="1" dirty="0" smtClean="0">
                <a:effectLst/>
              </a:rPr>
              <a:t>(in percentages)</a:t>
            </a:r>
            <a:r>
              <a:rPr lang="en-US" sz="1800" b="1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>
              <a:defRPr/>
            </a:pPr>
            <a:r>
              <a:rPr lang="en-US" b="1" i="1" dirty="0" smtClean="0">
                <a:effectLst/>
              </a:rPr>
              <a:t>There are clear rules/consequences in my home?</a:t>
            </a:r>
            <a:endParaRPr lang="en-US" dirty="0" smtClean="0">
              <a:effectLst/>
            </a:endParaRPr>
          </a:p>
          <a:p>
            <a:pPr>
              <a:defRPr/>
            </a:pP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"/>
          <c:y val="0.0315374550736122"/>
          <c:w val="0.956543209876543"/>
          <c:h val="0.68565821124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Stongly Agree/Agree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Depressed for Two Weeks</c:v>
                </c:pt>
                <c:pt idx="1">
                  <c:v>Self-Harm</c:v>
                </c:pt>
                <c:pt idx="2">
                  <c:v>Attempt Suicide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21.0</c:v>
                </c:pt>
                <c:pt idx="1">
                  <c:v>11.0</c:v>
                </c:pt>
                <c:pt idx="2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B0-4438-B7F0-165B5706D6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Depressed for Two Weeks</c:v>
                </c:pt>
                <c:pt idx="1">
                  <c:v>Self-Harm</c:v>
                </c:pt>
                <c:pt idx="2">
                  <c:v>Attempt Suicide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36.0</c:v>
                </c:pt>
                <c:pt idx="1">
                  <c:v>17.0</c:v>
                </c:pt>
                <c:pt idx="2">
                  <c:v>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7B0-4438-B7F0-165B5706D6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Disagree/Strongly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Depressed for Two Weeks</c:v>
                </c:pt>
                <c:pt idx="1">
                  <c:v>Self-Harm</c:v>
                </c:pt>
                <c:pt idx="2">
                  <c:v>Attempt Suicide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41.0</c:v>
                </c:pt>
                <c:pt idx="1">
                  <c:v>22.0</c:v>
                </c:pt>
                <c:pt idx="2">
                  <c:v>12.0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7B0-4438-B7F0-165B5706D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2124386296"/>
        <c:axId val="-2124390120"/>
      </c:barChart>
      <c:catAx>
        <c:axId val="-2124386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390120"/>
        <c:crosses val="autoZero"/>
        <c:auto val="1"/>
        <c:lblAlgn val="ctr"/>
        <c:lblOffset val="100"/>
        <c:noMultiLvlLbl val="0"/>
      </c:catAx>
      <c:valAx>
        <c:axId val="-2124390120"/>
        <c:scaling>
          <c:orientation val="minMax"/>
          <c:max val="100.0"/>
        </c:scaling>
        <c:delete val="1"/>
        <c:axPos val="l"/>
        <c:numFmt formatCode="General" sourceLinked="1"/>
        <c:majorTickMark val="none"/>
        <c:minorTickMark val="none"/>
        <c:tickLblPos val="nextTo"/>
        <c:crossAx val="-2124386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542020667433"/>
          <c:y val="0.878107265845974"/>
          <c:w val="0.742915958665134"/>
          <c:h val="0.1055697078906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dirty="0" smtClean="0">
                <a:effectLst/>
              </a:rPr>
              <a:t>Family protective factors and past month substance use </a:t>
            </a:r>
          </a:p>
          <a:p>
            <a:pPr>
              <a:defRPr/>
            </a:pPr>
            <a:r>
              <a:rPr lang="en-US" b="1" dirty="0" smtClean="0">
                <a:effectLst/>
              </a:rPr>
              <a:t>(in percentages)</a:t>
            </a:r>
            <a:endParaRPr lang="en-US" dirty="0" smtClean="0">
              <a:effectLst/>
            </a:endParaRPr>
          </a:p>
          <a:p>
            <a:pPr>
              <a:defRPr/>
            </a:pPr>
            <a:r>
              <a:rPr lang="en-US" b="1" i="1" dirty="0" smtClean="0">
                <a:effectLst/>
              </a:rPr>
              <a:t>There are clear rules and consequences in my home?</a:t>
            </a:r>
            <a:endParaRPr lang="en-US" dirty="0" smtClean="0">
              <a:effectLst/>
            </a:endParaRPr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206176557381125"/>
          <c:y val="0.028657614170129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119164292372875"/>
          <c:y val="0.34489438653751"/>
          <c:w val="0.973783855677967"/>
          <c:h val="0.4816117403250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Stongly Agree/Agree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Cigarettes</c:v>
                </c:pt>
                <c:pt idx="1">
                  <c:v>Alcohol </c:v>
                </c:pt>
                <c:pt idx="2">
                  <c:v>Binge Drinking*</c:v>
                </c:pt>
                <c:pt idx="3">
                  <c:v>Marijuana </c:v>
                </c:pt>
                <c:pt idx="4">
                  <c:v>Rx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8.0</c:v>
                </c:pt>
                <c:pt idx="1">
                  <c:v>28.0</c:v>
                </c:pt>
                <c:pt idx="2">
                  <c:v>14.0</c:v>
                </c:pt>
                <c:pt idx="3">
                  <c:v>20.0</c:v>
                </c:pt>
                <c:pt idx="4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1C-4498-85EE-CDCD7CD312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Cigarettes</c:v>
                </c:pt>
                <c:pt idx="1">
                  <c:v>Alcohol </c:v>
                </c:pt>
                <c:pt idx="2">
                  <c:v>Binge Drinking*</c:v>
                </c:pt>
                <c:pt idx="3">
                  <c:v>Marijuana </c:v>
                </c:pt>
                <c:pt idx="4">
                  <c:v>Rx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12.0</c:v>
                </c:pt>
                <c:pt idx="1">
                  <c:v>32.0</c:v>
                </c:pt>
                <c:pt idx="2">
                  <c:v>16.0</c:v>
                </c:pt>
                <c:pt idx="3">
                  <c:v>25.0</c:v>
                </c:pt>
                <c:pt idx="4">
                  <c:v>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1C-4498-85EE-CDCD7CD312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Disagree/Strongly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Cigarettes</c:v>
                </c:pt>
                <c:pt idx="1">
                  <c:v>Alcohol </c:v>
                </c:pt>
                <c:pt idx="2">
                  <c:v>Binge Drinking*</c:v>
                </c:pt>
                <c:pt idx="3">
                  <c:v>Marijuana </c:v>
                </c:pt>
                <c:pt idx="4">
                  <c:v>Rx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22.0</c:v>
                </c:pt>
                <c:pt idx="1">
                  <c:v>48.0</c:v>
                </c:pt>
                <c:pt idx="2">
                  <c:v>28.0</c:v>
                </c:pt>
                <c:pt idx="3">
                  <c:v>35.0</c:v>
                </c:pt>
                <c:pt idx="4">
                  <c:v>16.0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1C-4498-85EE-CDCD7CD31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2121825016"/>
        <c:axId val="-2121821208"/>
      </c:barChart>
      <c:catAx>
        <c:axId val="-2121825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1821208"/>
        <c:crosses val="autoZero"/>
        <c:auto val="1"/>
        <c:lblAlgn val="ctr"/>
        <c:lblOffset val="100"/>
        <c:noMultiLvlLbl val="0"/>
      </c:catAx>
      <c:valAx>
        <c:axId val="-2121821208"/>
        <c:scaling>
          <c:orientation val="minMax"/>
          <c:max val="100.0"/>
        </c:scaling>
        <c:delete val="1"/>
        <c:axPos val="l"/>
        <c:numFmt formatCode="General" sourceLinked="1"/>
        <c:majorTickMark val="none"/>
        <c:minorTickMark val="none"/>
        <c:tickLblPos val="nextTo"/>
        <c:crossAx val="-2121825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del.maps.arcgis.com/apps/webappviewer/index.html?id=3b97b0f288434e649da409c74fed5600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dhs.udel.edu/seow/reports-and-product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2017 Epidemiological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7806645" cy="1947333"/>
          </a:xfrm>
        </p:spPr>
        <p:txBody>
          <a:bodyPr/>
          <a:lstStyle/>
          <a:p>
            <a:r>
              <a:rPr lang="en-US" dirty="0" smtClean="0"/>
              <a:t>Delaware State Epidemiological Outcomes Workgroup Strategic Prevention Framework- Partners for Success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43073" y="648294"/>
            <a:ext cx="11159725" cy="451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743073" y="4772619"/>
            <a:ext cx="11159725" cy="451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 rot="10800000" flipV="1">
            <a:off x="850232" y="5951459"/>
            <a:ext cx="10667998" cy="730825"/>
          </a:xfrm>
        </p:spPr>
        <p:txBody>
          <a:bodyPr>
            <a:normAutofit/>
          </a:bodyPr>
          <a:lstStyle/>
          <a:p>
            <a:r>
              <a:rPr lang="en-US" dirty="0" smtClean="0"/>
              <a:t>Educate youth on the risks of e-cigarettes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9859" y="4202660"/>
            <a:ext cx="108340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Nationwide, there was a 900% increase in youth use of e-cigarettes </a:t>
            </a:r>
            <a:r>
              <a:rPr lang="en-US" dirty="0" smtClean="0"/>
              <a:t>between 2011- 2015 (Surgeon’s </a:t>
            </a:r>
            <a:r>
              <a:rPr lang="en-US" dirty="0"/>
              <a:t>General Office, 2016).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from the Youth Tobacco Survey in Delaware also shows an increase in youth use of e-cigarettes.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Less than 15% of eleventh graders and eighth graders reported “great risk” in the use of e-cigarettes/vaping devices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795197"/>
              </p:ext>
            </p:extLst>
          </p:nvPr>
        </p:nvGraphicFramePr>
        <p:xfrm>
          <a:off x="684213" y="165854"/>
          <a:ext cx="4344987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963733519"/>
              </p:ext>
            </p:extLst>
          </p:nvPr>
        </p:nvGraphicFramePr>
        <p:xfrm>
          <a:off x="6840523" y="165854"/>
          <a:ext cx="4563353" cy="3554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386303" y="3680315"/>
            <a:ext cx="3595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2016 Delaware School Survey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8343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350933"/>
            <a:ext cx="10304629" cy="1507067"/>
          </a:xfrm>
        </p:spPr>
        <p:txBody>
          <a:bodyPr>
            <a:normAutofit/>
          </a:bodyPr>
          <a:lstStyle/>
          <a:p>
            <a:r>
              <a:rPr lang="en-US" dirty="0" smtClean="0"/>
              <a:t>Alcohol use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317682"/>
              </p:ext>
            </p:extLst>
          </p:nvPr>
        </p:nvGraphicFramePr>
        <p:xfrm>
          <a:off x="684212" y="685799"/>
          <a:ext cx="11088688" cy="4539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77541" y="5005103"/>
            <a:ext cx="3902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Source: 2016 Delaware School Survey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85259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4212" y="499535"/>
            <a:ext cx="106575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Social host laws hold adults </a:t>
            </a:r>
            <a:r>
              <a:rPr lang="en-US" dirty="0">
                <a:solidFill>
                  <a:schemeClr val="bg1"/>
                </a:solidFill>
              </a:rPr>
              <a:t>accountable for underage drinking that occurs on their property, even if they did not provide the alcohol to the </a:t>
            </a:r>
            <a:r>
              <a:rPr lang="en-US" dirty="0" smtClean="0">
                <a:solidFill>
                  <a:schemeClr val="bg1"/>
                </a:solidFill>
              </a:rPr>
              <a:t>youth.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Of youth who reported past month drinking: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Nearly 1/3 of 11</a:t>
            </a:r>
            <a:r>
              <a:rPr lang="en-US" baseline="30000" dirty="0" smtClean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 graders and 1/5 of eighth graders</a:t>
            </a:r>
            <a:r>
              <a:rPr lang="en-US" dirty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, attended a party where parents bought alcohol within the past </a:t>
            </a:r>
            <a:r>
              <a:rPr lang="en-US" dirty="0" smtClean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year (DSS). </a:t>
            </a:r>
            <a:endParaRPr lang="en-US" dirty="0">
              <a:solidFill>
                <a:schemeClr val="bg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Evaluations </a:t>
            </a:r>
            <a:r>
              <a:rPr lang="en-US" dirty="0">
                <a:solidFill>
                  <a:schemeClr val="bg1"/>
                </a:solidFill>
              </a:rPr>
              <a:t>of the implementation of social host laws have found evidence </a:t>
            </a:r>
            <a:r>
              <a:rPr lang="en-US" dirty="0" smtClean="0">
                <a:solidFill>
                  <a:schemeClr val="bg1"/>
                </a:solidFill>
              </a:rPr>
              <a:t>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>
                <a:solidFill>
                  <a:schemeClr val="bg1"/>
                </a:solidFill>
              </a:rPr>
              <a:t>reduction in drinking and </a:t>
            </a:r>
            <a:r>
              <a:rPr lang="en-US" dirty="0" smtClean="0">
                <a:solidFill>
                  <a:schemeClr val="bg1"/>
                </a:solidFill>
              </a:rPr>
              <a:t>driving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Decrease in number of large </a:t>
            </a:r>
            <a:r>
              <a:rPr lang="en-US" dirty="0">
                <a:solidFill>
                  <a:schemeClr val="bg1"/>
                </a:solidFill>
              </a:rPr>
              <a:t>gatherings where underage drinking occurs (University of Wisconsin, Population Health Institute, </a:t>
            </a:r>
            <a:r>
              <a:rPr lang="en-US" dirty="0" err="1">
                <a:solidFill>
                  <a:schemeClr val="bg1"/>
                </a:solidFill>
              </a:rPr>
              <a:t>n.d.</a:t>
            </a:r>
            <a:r>
              <a:rPr lang="en-US" dirty="0">
                <a:solidFill>
                  <a:schemeClr val="bg1"/>
                </a:solidFill>
              </a:rPr>
              <a:t>).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4211" y="4487332"/>
            <a:ext cx="10304629" cy="150706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Social Host Laws Show evidence of  Reduction in underage Drinking and Driving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4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887495"/>
            <a:ext cx="10075662" cy="1705810"/>
          </a:xfrm>
        </p:spPr>
        <p:txBody>
          <a:bodyPr/>
          <a:lstStyle/>
          <a:p>
            <a:r>
              <a:rPr lang="en-US" dirty="0" smtClean="0"/>
              <a:t>Marijuana: Changing Perceptions </a:t>
            </a:r>
            <a:br>
              <a:rPr lang="en-US" dirty="0" smtClean="0"/>
            </a:br>
            <a:r>
              <a:rPr lang="en-US" dirty="0" smtClean="0"/>
              <a:t>of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758956"/>
              </p:ext>
            </p:extLst>
          </p:nvPr>
        </p:nvGraphicFramePr>
        <p:xfrm>
          <a:off x="684211" y="748937"/>
          <a:ext cx="10753809" cy="364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10100" y="4424197"/>
            <a:ext cx="3902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Source: 2016 Delaware School Survey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828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74076599"/>
              </p:ext>
            </p:extLst>
          </p:nvPr>
        </p:nvGraphicFramePr>
        <p:xfrm>
          <a:off x="545432" y="336884"/>
          <a:ext cx="11020926" cy="5197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77293" y="5242138"/>
            <a:ext cx="3902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Source: 2016 Delaware School Survey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21105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Perceptions of risk may lead to increased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465051" cy="3615267"/>
          </a:xfrm>
        </p:spPr>
        <p:txBody>
          <a:bodyPr>
            <a:normAutofit/>
          </a:bodyPr>
          <a:lstStyle/>
          <a:p>
            <a:r>
              <a:rPr lang="en-US" dirty="0" smtClean="0"/>
              <a:t>The amount of THC in marijuana seized by the DEA has increased nearly 200 percent since 1995, with average levels of THC around 12% </a:t>
            </a:r>
            <a:r>
              <a:rPr lang="en-US" dirty="0"/>
              <a:t>(</a:t>
            </a:r>
            <a:r>
              <a:rPr lang="en-US" dirty="0" err="1"/>
              <a:t>ElSohly</a:t>
            </a:r>
            <a:r>
              <a:rPr lang="en-US" dirty="0"/>
              <a:t> et al., </a:t>
            </a:r>
            <a:r>
              <a:rPr lang="en-US" dirty="0" smtClean="0"/>
              <a:t>2016).</a:t>
            </a:r>
          </a:p>
          <a:p>
            <a:r>
              <a:rPr lang="en-US" dirty="0" smtClean="0"/>
              <a:t>Marijuana concentrates, can have levels of up to 75% THC (</a:t>
            </a:r>
            <a:r>
              <a:rPr lang="en-US" dirty="0" err="1" smtClean="0"/>
              <a:t>ElSohly</a:t>
            </a:r>
            <a:r>
              <a:rPr lang="en-US" dirty="0" smtClean="0"/>
              <a:t> et al., 2016; the Academies 2017). </a:t>
            </a:r>
          </a:p>
          <a:p>
            <a:r>
              <a:rPr lang="en-US" dirty="0" smtClean="0"/>
              <a:t>Numerous studies on brain development and marijuana use show differences in cognitive functioning between heavy users and abstainers (</a:t>
            </a:r>
            <a:r>
              <a:rPr lang="en-US" dirty="0"/>
              <a:t>see: </a:t>
            </a:r>
            <a:r>
              <a:rPr lang="en-US" dirty="0" err="1"/>
              <a:t>Lisdahl</a:t>
            </a:r>
            <a:r>
              <a:rPr lang="en-US" dirty="0"/>
              <a:t> et al., 2013 and Gruber et al., 2017 for two reviews of the literature). </a:t>
            </a:r>
            <a:endParaRPr lang="en-US" dirty="0" smtClean="0"/>
          </a:p>
          <a:p>
            <a:r>
              <a:rPr lang="en-US" dirty="0" smtClean="0"/>
              <a:t>It is important that we continue to keep youth informed of these risks, especially since brain development continues until the mid-20s.  </a:t>
            </a:r>
          </a:p>
        </p:txBody>
      </p:sp>
    </p:spTree>
    <p:extLst>
      <p:ext uri="{BB962C8B-B14F-4D97-AF65-F5344CB8AC3E}">
        <p14:creationId xmlns:p14="http://schemas.microsoft.com/office/powerpoint/2010/main" val="323636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347" y="4584700"/>
            <a:ext cx="11261557" cy="22733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200" dirty="0" smtClean="0"/>
              <a:t>Source: </a:t>
            </a:r>
            <a:r>
              <a:rPr lang="en-US" sz="1200" dirty="0" smtClean="0"/>
              <a:t>Office </a:t>
            </a:r>
            <a:r>
              <a:rPr lang="en-US" sz="1200" dirty="0"/>
              <a:t>of Controlled Substances, Division of Professional Regulation </a:t>
            </a:r>
            <a:r>
              <a:rPr lang="en-US" sz="1200" dirty="0" smtClean="0"/>
              <a:t>DE.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3200" dirty="0" smtClean="0"/>
              <a:t>Opioids</a:t>
            </a:r>
            <a:r>
              <a:rPr lang="en-US" sz="3200" dirty="0" smtClean="0"/>
              <a:t>:  Increase access to treatment services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005653"/>
              </p:ext>
            </p:extLst>
          </p:nvPr>
        </p:nvGraphicFramePr>
        <p:xfrm>
          <a:off x="968190" y="627527"/>
          <a:ext cx="9681881" cy="4840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0217">
                  <a:extLst>
                    <a:ext uri="{9D8B030D-6E8A-4147-A177-3AD203B41FA5}">
                      <a16:colId xmlns:a16="http://schemas.microsoft.com/office/drawing/2014/main" xmlns="" val="3540886834"/>
                    </a:ext>
                  </a:extLst>
                </a:gridCol>
                <a:gridCol w="1598037">
                  <a:extLst>
                    <a:ext uri="{9D8B030D-6E8A-4147-A177-3AD203B41FA5}">
                      <a16:colId xmlns:a16="http://schemas.microsoft.com/office/drawing/2014/main" xmlns="" val="4189230176"/>
                    </a:ext>
                  </a:extLst>
                </a:gridCol>
                <a:gridCol w="1527795">
                  <a:extLst>
                    <a:ext uri="{9D8B030D-6E8A-4147-A177-3AD203B41FA5}">
                      <a16:colId xmlns:a16="http://schemas.microsoft.com/office/drawing/2014/main" xmlns="" val="3446628492"/>
                    </a:ext>
                  </a:extLst>
                </a:gridCol>
                <a:gridCol w="1287794">
                  <a:extLst>
                    <a:ext uri="{9D8B030D-6E8A-4147-A177-3AD203B41FA5}">
                      <a16:colId xmlns:a16="http://schemas.microsoft.com/office/drawing/2014/main" xmlns="" val="1590120260"/>
                    </a:ext>
                  </a:extLst>
                </a:gridCol>
                <a:gridCol w="1358038">
                  <a:extLst>
                    <a:ext uri="{9D8B030D-6E8A-4147-A177-3AD203B41FA5}">
                      <a16:colId xmlns:a16="http://schemas.microsoft.com/office/drawing/2014/main" xmlns="" val="3374615198"/>
                    </a:ext>
                  </a:extLst>
                </a:gridCol>
              </a:tblGrid>
              <a:tr h="8105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Primary Drug at Admission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2005 Total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2005 Percent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2015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T</a:t>
                      </a:r>
                      <a:r>
                        <a:rPr lang="en-US" sz="2000" u="none" strike="noStrike" dirty="0" smtClean="0">
                          <a:effectLst/>
                        </a:rPr>
                        <a:t>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2015 Percent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45280256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Alcohol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2336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1093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65664884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Heroin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2234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3723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53450215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Cocaine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62840004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Crack/Cocaine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18559398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Marijuana/Hashish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26573510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Amphetamine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60372727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 Opioids &amp; Synthetics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07065657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Other/Missing/Unknown/None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329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3265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45163438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State 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8480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100.0%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9877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3867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130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Promising signs &amp; </a:t>
            </a:r>
            <a:r>
              <a:rPr lang="en-US" dirty="0"/>
              <a:t>Room for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Delaware is currently in need of expanded treatment options </a:t>
            </a:r>
          </a:p>
          <a:p>
            <a:r>
              <a:rPr lang="en-US" dirty="0" smtClean="0"/>
              <a:t>Two recent bills signed into law (SB 41 and HB 100) were created to address ongoing insurance disputes about inpatient treatment. </a:t>
            </a:r>
          </a:p>
          <a:p>
            <a:r>
              <a:rPr lang="en-US" dirty="0" smtClean="0"/>
              <a:t>Despite progress and </a:t>
            </a:r>
            <a:r>
              <a:rPr lang="en-US" dirty="0" smtClean="0"/>
              <a:t>ongoing </a:t>
            </a:r>
            <a:r>
              <a:rPr lang="en-US" dirty="0" smtClean="0"/>
              <a:t>efforts to address this, the needs exceed existing treatment resources.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62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Nationally</a:t>
            </a:r>
            <a:r>
              <a:rPr lang="en-US" dirty="0"/>
              <a:t>, up to 70% of women who enter treatment do have children (DHHS, 2016</a:t>
            </a:r>
            <a:r>
              <a:rPr lang="en-US" dirty="0" smtClean="0"/>
              <a:t>).</a:t>
            </a:r>
          </a:p>
          <a:p>
            <a:r>
              <a:rPr lang="en-US" dirty="0"/>
              <a:t>Treatment programs that accommodate mothers with children have higher success rates with women with children, than those that do </a:t>
            </a:r>
            <a:r>
              <a:rPr lang="en-US" dirty="0" smtClean="0"/>
              <a:t>not </a:t>
            </a:r>
            <a:r>
              <a:rPr lang="en-US" dirty="0"/>
              <a:t>(DHHS, 2016</a:t>
            </a:r>
            <a:r>
              <a:rPr lang="en-US" dirty="0" smtClean="0"/>
              <a:t>).</a:t>
            </a:r>
          </a:p>
          <a:p>
            <a:r>
              <a:rPr lang="en-US" dirty="0" smtClean="0"/>
              <a:t>Expanding </a:t>
            </a:r>
            <a:r>
              <a:rPr lang="en-US" dirty="0"/>
              <a:t>treatment options that are responsive to the needs of caregivers may help improve treatment outcomes across the state. </a:t>
            </a:r>
            <a:endParaRPr lang="en-US" dirty="0" smtClean="0"/>
          </a:p>
          <a:p>
            <a:r>
              <a:rPr lang="en-US" dirty="0" smtClean="0"/>
              <a:t>One promising program in the state is out of Connections, CSP which provides in-patient treatment for pregnant women who have been convicted of a crime, and would have otherwise been incarcerated.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7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2025763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Prevention starts at home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012966"/>
              </p:ext>
            </p:extLst>
          </p:nvPr>
        </p:nvGraphicFramePr>
        <p:xfrm>
          <a:off x="1702435" y="1182211"/>
          <a:ext cx="6497955" cy="2442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3180">
                  <a:extLst>
                    <a:ext uri="{9D8B030D-6E8A-4147-A177-3AD203B41FA5}">
                      <a16:colId xmlns:a16="http://schemas.microsoft.com/office/drawing/2014/main" xmlns="" val="101840935"/>
                    </a:ext>
                  </a:extLst>
                </a:gridCol>
                <a:gridCol w="1185545">
                  <a:extLst>
                    <a:ext uri="{9D8B030D-6E8A-4147-A177-3AD203B41FA5}">
                      <a16:colId xmlns:a16="http://schemas.microsoft.com/office/drawing/2014/main" xmlns="" val="2858441884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xmlns="" val="2258406657"/>
                    </a:ext>
                  </a:extLst>
                </a:gridCol>
                <a:gridCol w="1525270">
                  <a:extLst>
                    <a:ext uri="{9D8B030D-6E8A-4147-A177-3AD203B41FA5}">
                      <a16:colId xmlns:a16="http://schemas.microsoft.com/office/drawing/2014/main" xmlns="" val="3392331609"/>
                    </a:ext>
                  </a:extLst>
                </a:gridCol>
              </a:tblGrid>
              <a:tr h="1098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3538774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114300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Depressed for two weeks at a time</a:t>
                      </a:r>
                    </a:p>
                    <a:p>
                      <a:pPr marL="114300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Males</a:t>
                      </a:r>
                    </a:p>
                    <a:p>
                      <a:pPr marL="114300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Females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21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36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23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47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41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31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47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62752770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   Self-Harm</a:t>
                      </a:r>
                    </a:p>
                    <a:p>
                      <a:pPr marL="114300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Males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   Females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11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17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22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13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996001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114300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Attempt Suicide </a:t>
                      </a:r>
                    </a:p>
                    <a:p>
                      <a:pPr marL="114300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Males</a:t>
                      </a:r>
                    </a:p>
                    <a:p>
                      <a:pPr marL="114300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Females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76379149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6263999"/>
              </p:ext>
            </p:extLst>
          </p:nvPr>
        </p:nvGraphicFramePr>
        <p:xfrm>
          <a:off x="1701800" y="385011"/>
          <a:ext cx="8693484" cy="4668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2130" y="4976728"/>
            <a:ext cx="5392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Source: 2015 High School Youth Risk Behavior Survey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78826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the Epidemiological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year the 2017 Epi. Report incorporated feed from our SEOW Members</a:t>
            </a:r>
          </a:p>
          <a:p>
            <a:r>
              <a:rPr lang="en-US" dirty="0" smtClean="0"/>
              <a:t>Major changes include:</a:t>
            </a:r>
          </a:p>
          <a:p>
            <a:pPr lvl="1"/>
            <a:r>
              <a:rPr lang="en-US" dirty="0" smtClean="0"/>
              <a:t>Introductory Narratives</a:t>
            </a:r>
          </a:p>
          <a:p>
            <a:pPr lvl="2"/>
            <a:r>
              <a:rPr lang="en-US" dirty="0" smtClean="0"/>
              <a:t>Local and National context </a:t>
            </a:r>
          </a:p>
          <a:p>
            <a:pPr lvl="1"/>
            <a:r>
              <a:rPr lang="en-US" dirty="0" smtClean="0"/>
              <a:t>New Sections</a:t>
            </a:r>
          </a:p>
          <a:p>
            <a:pPr lvl="2"/>
            <a:r>
              <a:rPr lang="en-US" dirty="0" smtClean="0"/>
              <a:t>That addresses specific issues</a:t>
            </a:r>
          </a:p>
          <a:p>
            <a:pPr lvl="1"/>
            <a:r>
              <a:rPr lang="en-US" dirty="0" smtClean="0"/>
              <a:t>Website now includes subsection for easier navigation</a:t>
            </a:r>
          </a:p>
          <a:p>
            <a:pPr lvl="1"/>
            <a:r>
              <a:rPr lang="en-US" dirty="0" smtClean="0"/>
              <a:t>Data in Action</a:t>
            </a:r>
          </a:p>
          <a:p>
            <a:pPr lvl="2"/>
            <a:r>
              <a:rPr lang="en-US" dirty="0" smtClean="0"/>
              <a:t>How to apply data to inform policy and practice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7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2073889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Parents </a:t>
            </a:r>
            <a:r>
              <a:rPr lang="en-US" dirty="0"/>
              <a:t>matter!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910204"/>
              </p:ext>
            </p:extLst>
          </p:nvPr>
        </p:nvGraphicFramePr>
        <p:xfrm>
          <a:off x="509400" y="685800"/>
          <a:ext cx="10657555" cy="4431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41767" y="5117432"/>
            <a:ext cx="5392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Source: 2015 High School Youth Risk Behavior Survey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88956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Data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SEOW is currently working on providing interactive data maps</a:t>
            </a:r>
          </a:p>
          <a:p>
            <a:r>
              <a:rPr lang="en-US" dirty="0" smtClean="0"/>
              <a:t>Using data gathered at the Center and through ArcGIS Online, we are able to provide easy to use data </a:t>
            </a:r>
            <a:r>
              <a:rPr lang="en-US" dirty="0" smtClean="0"/>
              <a:t>tools: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http://udel.maps.arcgis.com/apps/webappviewer/index.html?id=3b97b0f288434e649da409c74fed5600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70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47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This year there are 11 subsections; </a:t>
            </a:r>
          </a:p>
          <a:p>
            <a:pPr lvl="1"/>
            <a:r>
              <a:rPr lang="en-US" sz="2400" dirty="0" smtClean="0"/>
              <a:t>9 of which have their own narrative</a:t>
            </a:r>
          </a:p>
          <a:p>
            <a:r>
              <a:rPr lang="en-US" sz="2400" dirty="0" smtClean="0"/>
              <a:t>The narratives provide the user:</a:t>
            </a:r>
          </a:p>
          <a:p>
            <a:pPr lvl="1"/>
            <a:r>
              <a:rPr lang="en-US" sz="2400" dirty="0" smtClean="0"/>
              <a:t>Local and national contexts of the topic</a:t>
            </a:r>
          </a:p>
          <a:p>
            <a:pPr lvl="1"/>
            <a:r>
              <a:rPr lang="en-US" sz="2400" dirty="0" smtClean="0"/>
              <a:t>Policy implications</a:t>
            </a:r>
          </a:p>
          <a:p>
            <a:pPr lvl="1"/>
            <a:r>
              <a:rPr lang="en-US" sz="2400" dirty="0" smtClean="0"/>
              <a:t>Health Impacts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59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Opioids</a:t>
            </a:r>
          </a:p>
          <a:p>
            <a:pPr lvl="1"/>
            <a:r>
              <a:rPr lang="en-US" dirty="0" smtClean="0"/>
              <a:t>This section focuses on the use and abuse of opioids both locally and nationally</a:t>
            </a:r>
          </a:p>
          <a:p>
            <a:pPr lvl="1"/>
            <a:r>
              <a:rPr lang="en-US" dirty="0" smtClean="0"/>
              <a:t>Prescription Monitoring Program</a:t>
            </a:r>
          </a:p>
          <a:p>
            <a:r>
              <a:rPr lang="en-US" dirty="0" smtClean="0"/>
              <a:t>Mental Health</a:t>
            </a:r>
          </a:p>
          <a:p>
            <a:pPr lvl="1"/>
            <a:r>
              <a:rPr lang="en-US" dirty="0" smtClean="0"/>
              <a:t>Explores mental health issues in Delaware</a:t>
            </a:r>
          </a:p>
          <a:p>
            <a:r>
              <a:rPr lang="en-US" dirty="0" smtClean="0"/>
              <a:t>Adverse Childhood Experiences</a:t>
            </a:r>
          </a:p>
          <a:p>
            <a:pPr lvl="1"/>
            <a:r>
              <a:rPr lang="en-US" dirty="0" smtClean="0"/>
              <a:t>How these experience effect both mental health and substance use</a:t>
            </a:r>
          </a:p>
          <a:p>
            <a:r>
              <a:rPr lang="en-US" dirty="0" smtClean="0"/>
              <a:t>Protective Factors</a:t>
            </a:r>
          </a:p>
          <a:p>
            <a:pPr lvl="1"/>
            <a:r>
              <a:rPr lang="en-US" dirty="0" smtClean="0"/>
              <a:t>What steps parents and communities can take to protect adolescents from poor mental health and substance use</a:t>
            </a:r>
          </a:p>
        </p:txBody>
      </p:sp>
    </p:spTree>
    <p:extLst>
      <p:ext uri="{BB962C8B-B14F-4D97-AF65-F5344CB8AC3E}">
        <p14:creationId xmlns:p14="http://schemas.microsoft.com/office/powerpoint/2010/main" val="86319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Subsections for Easier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Breaks down the epi report into individual chapters</a:t>
            </a:r>
          </a:p>
          <a:p>
            <a:r>
              <a:rPr lang="en-US" dirty="0" smtClean="0"/>
              <a:t>Each chapter focuses on a different topic</a:t>
            </a:r>
          </a:p>
          <a:p>
            <a:r>
              <a:rPr lang="en-US" dirty="0" smtClean="0"/>
              <a:t>Allows users to hone in on data pertinent to their mission</a:t>
            </a:r>
          </a:p>
          <a:p>
            <a:r>
              <a:rPr lang="en-US" dirty="0" smtClean="0"/>
              <a:t>Available online at: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://www.cdhs.udel.edu/seow/reports-and-products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1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In 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</a:rPr>
              <a:t>Using Delaware data to inform policy and practice </a:t>
            </a:r>
            <a:endParaRPr lang="en-US" sz="36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5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as Prevention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the prevention interventions supported by the Strategic Prevention Framework are environmental strategies.  </a:t>
            </a:r>
          </a:p>
          <a:p>
            <a:r>
              <a:rPr lang="en-US" dirty="0" smtClean="0"/>
              <a:t>Changes in policy or practice are environmental strategies. </a:t>
            </a:r>
          </a:p>
          <a:p>
            <a:endParaRPr lang="en-US" dirty="0"/>
          </a:p>
        </p:txBody>
      </p:sp>
      <p:pic>
        <p:nvPicPr>
          <p:cNvPr id="9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60" y="1270000"/>
            <a:ext cx="3335526" cy="331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5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133474"/>
            <a:ext cx="8534400" cy="9571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KEEP UP THE GOOD work! </a:t>
            </a:r>
            <a:br>
              <a:rPr lang="en-US" dirty="0" smtClean="0"/>
            </a:br>
            <a:r>
              <a:rPr lang="en-US" dirty="0" smtClean="0"/>
              <a:t>Reduce youth tobacco use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0390"/>
              </p:ext>
            </p:extLst>
          </p:nvPr>
        </p:nvGraphicFramePr>
        <p:xfrm>
          <a:off x="684213" y="288757"/>
          <a:ext cx="10112124" cy="468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61207" y="4760876"/>
            <a:ext cx="3958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Source: 2016 Delaware School Survey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6211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Target youth use when considering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442" y="1315453"/>
            <a:ext cx="10539662" cy="3465094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Targeting youth 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about tobacco should continue to be a 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focus of prevention work. </a:t>
            </a:r>
          </a:p>
          <a:p>
            <a:pPr lvl="1"/>
            <a:r>
              <a:rPr lang="en-US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Avg. age of onset is 14.3 for 11</a:t>
            </a:r>
            <a:r>
              <a:rPr lang="en-US" sz="1400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graders, 12.5 for 8</a:t>
            </a:r>
            <a:r>
              <a:rPr lang="en-US" sz="1400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</a:t>
            </a:r>
            <a:endParaRPr lang="en-US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88% of smokers report smoking before age 18; 99% before age </a:t>
            </a:r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26 (CDC)</a:t>
            </a:r>
            <a:endParaRPr lang="en-US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Raise the cost of 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cigarettes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</a:p>
          <a:p>
            <a:pPr lvl="1"/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Raising the cost estimated to reduce smoking between 3-5%</a:t>
            </a:r>
          </a:p>
          <a:p>
            <a:pPr lvl="1"/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People under the age of 26 between 2-3 times more likely to be deterred from smoking due to higher prices of cigarettes (CDC). </a:t>
            </a:r>
          </a:p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Raise the purchase age to 21: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Delaware law preempts attempts by municipalities to raise the purchase age.  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7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474D6A93773D4A91F20C1DBBB27D24" ma:contentTypeVersion="1" ma:contentTypeDescription="Create a new document." ma:contentTypeScope="" ma:versionID="f1525ed06d7092246183ec63352e84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FCD4076-BD75-4857-B1CC-63F0FD0E8DDA}"/>
</file>

<file path=customXml/itemProps2.xml><?xml version="1.0" encoding="utf-8"?>
<ds:datastoreItem xmlns:ds="http://schemas.openxmlformats.org/officeDocument/2006/customXml" ds:itemID="{6E2A9E3C-1931-44B3-8D92-1B235FD3E54A}"/>
</file>

<file path=customXml/itemProps3.xml><?xml version="1.0" encoding="utf-8"?>
<ds:datastoreItem xmlns:ds="http://schemas.openxmlformats.org/officeDocument/2006/customXml" ds:itemID="{141383BC-435A-4073-9850-79E747E8AEE0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649</TotalTime>
  <Words>1237</Words>
  <Application>Microsoft Macintosh PowerPoint</Application>
  <PresentationFormat>Custom</PresentationFormat>
  <Paragraphs>198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Slice</vt:lpstr>
      <vt:lpstr>2017 Epidemiological Report</vt:lpstr>
      <vt:lpstr>Changes in the Epidemiological Report</vt:lpstr>
      <vt:lpstr>Narrative</vt:lpstr>
      <vt:lpstr>New Sections</vt:lpstr>
      <vt:lpstr>Subsections for Easier Navigation</vt:lpstr>
      <vt:lpstr>Data In Action</vt:lpstr>
      <vt:lpstr>Policy as Prevention </vt:lpstr>
      <vt:lpstr>  KEEP UP THE GOOD work!  Reduce youth tobacco use</vt:lpstr>
      <vt:lpstr> Target youth use when considering interventions</vt:lpstr>
      <vt:lpstr>Educate youth on the risks of e-cigarettes </vt:lpstr>
      <vt:lpstr>Alcohol use</vt:lpstr>
      <vt:lpstr>PowerPoint Presentation</vt:lpstr>
      <vt:lpstr>Marijuana: Changing Perceptions  of Risk</vt:lpstr>
      <vt:lpstr>PowerPoint Presentation</vt:lpstr>
      <vt:lpstr>Changing Perceptions of risk may lead to increased use</vt:lpstr>
      <vt:lpstr> Source: Office of Controlled Substances, Division of Professional Regulation DE.   Opioids:  Increase access to treatment services</vt:lpstr>
      <vt:lpstr>Promising signs &amp; Room for Improvement</vt:lpstr>
      <vt:lpstr>Women in treatment</vt:lpstr>
      <vt:lpstr> Prevention starts at home</vt:lpstr>
      <vt:lpstr>  Parents matter!</vt:lpstr>
      <vt:lpstr>Interactive Data Maps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In Action</dc:title>
  <dc:creator>Dana</dc:creator>
  <cp:lastModifiedBy>Sharon</cp:lastModifiedBy>
  <cp:revision>53</cp:revision>
  <dcterms:created xsi:type="dcterms:W3CDTF">2017-06-01T14:46:58Z</dcterms:created>
  <dcterms:modified xsi:type="dcterms:W3CDTF">2017-06-04T18:41:57Z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0x01010070474D6A93773D4A91F20C1DBBB27D24</vt:lpwstr>
  </property>
</Properties>
</file>