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charts/style5.xml" ContentType="application/vnd.ms-office.chartstyle+xml"/>
  <Override PartName="/ppt/theme/theme1.xml" ContentType="application/vnd.openxmlformats-officedocument.theme+xml"/>
  <Override PartName="/ppt/charts/colors1.xml" ContentType="application/vnd.ms-office.chartcolorstyle+xml"/>
  <Override PartName="/ppt/comments/comment2.xml" ContentType="application/vnd.openxmlformats-officedocument.presentationml.comments+xml"/>
  <Override PartName="/ppt/charts/chart2.xml" ContentType="application/vnd.openxmlformats-officedocument.drawingml.chart+xml"/>
  <Override PartName="/ppt/charts/style2.xml" ContentType="application/vnd.ms-office.chartstyle+xml"/>
  <Override PartName="/ppt/charts/style1.xml" ContentType="application/vnd.ms-office.chartstyle+xml"/>
  <Override PartName="/ppt/charts/chart1.xml" ContentType="application/vnd.openxmlformats-officedocument.drawingml.chart+xml"/>
  <Override PartName="/ppt/comments/comment1.xml" ContentType="application/vnd.openxmlformats-officedocument.presentationml.comments+xml"/>
  <Override PartName="/ppt/theme/theme2.xml" ContentType="application/vnd.openxmlformats-officedocument.theme+xml"/>
  <Override PartName="/ppt/comments/comment3.xml" ContentType="application/vnd.openxmlformats-officedocument.presentationml.comments+xml"/>
  <Override PartName="/ppt/charts/colors2.xml" ContentType="application/vnd.ms-office.chartcolorstyle+xml"/>
  <Override PartName="/ppt/charts/style3.xml" ContentType="application/vnd.ms-office.chartstyle+xml"/>
  <Override PartName="/ppt/comments/comment5.xml" ContentType="application/vnd.openxmlformats-officedocument.presentationml.comments+xml"/>
  <Override PartName="/ppt/charts/chart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omments/comment6.xml" ContentType="application/vnd.openxmlformats-officedocument.presentationml.comments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charts/colors5.xml" ContentType="application/vnd.ms-office.chartcolorstyle+xml"/>
  <Override PartName="/ppt/charts/chart4.xml" ContentType="application/vnd.openxmlformats-officedocument.drawingml.chart+xml"/>
  <Override PartName="/ppt/charts/colors3.xml" ContentType="application/vnd.ms-office.chartcolorstyle+xml"/>
  <Override PartName="/ppt/charts/colors4.xml" ContentType="application/vnd.ms-office.chartcolorstyle+xml"/>
  <Override PartName="/ppt/charts/style4.xml" ContentType="application/vnd.ms-office.chartstyle+xml"/>
  <Override PartName="/ppt/comments/comment4.xml" ContentType="application/vnd.openxmlformats-officedocument.presentationml.comment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" initials="l" lastIdx="9" clrIdx="0">
    <p:extLst>
      <p:ext uri="{19B8F6BF-5375-455C-9EA6-DF929625EA0E}">
        <p15:presenceInfo xmlns:p15="http://schemas.microsoft.com/office/powerpoint/2012/main" userId="lau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\Documents\various%20projects\disabilities%20with%20Roberta\Disabiltiy%20and%20substance%20use...shar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\Documents\various%20projects\disabilities%20with%20Roberta\Disabiltiy%20and%20substance%20use...shar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\Documents\various%20projects\disabilities%20with%20Roberta\Disabiltiy%20and%20substance%20use...shar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dirty="0"/>
              <a:t>Percentage of Students who Self Report </a:t>
            </a:r>
            <a:r>
              <a:rPr lang="en-US" sz="1600" b="0" dirty="0" smtClean="0"/>
              <a:t>Some </a:t>
            </a:r>
            <a:r>
              <a:rPr lang="en-US" sz="1600" b="0" dirty="0"/>
              <a:t>T</a:t>
            </a:r>
            <a:r>
              <a:rPr lang="en-US" sz="1600" b="0" dirty="0" smtClean="0"/>
              <a:t>ype </a:t>
            </a:r>
            <a:r>
              <a:rPr lang="en-US" sz="1600" b="0" dirty="0"/>
              <a:t>of </a:t>
            </a:r>
            <a:r>
              <a:rPr lang="en-US" sz="1600" b="0" dirty="0" smtClean="0"/>
              <a:t>Disability </a:t>
            </a:r>
            <a:endParaRPr lang="en-US" sz="1600" b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Frequencies!$B$1</c:f>
              <c:strCache>
                <c:ptCount val="1"/>
              </c:strCache>
            </c:strRef>
          </c:tx>
          <c:explosion val="1"/>
          <c:dPt>
            <c:idx val="0"/>
            <c:bubble3D val="0"/>
            <c:explosion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03-4F52-AD48-6D4000BD23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03-4F52-AD48-6D4000BD23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Frequencies!$A$2:$A$3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Frequencies!$B$2:$B$3</c:f>
              <c:numCache>
                <c:formatCode>0%</c:formatCode>
                <c:ptCount val="2"/>
                <c:pt idx="0">
                  <c:v>0.28999999999999998</c:v>
                </c:pt>
                <c:pt idx="1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03-4F52-AD48-6D4000BD23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Frequencies!$C$1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6-5B03-4F52-AD48-6D4000BD230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8-5B03-4F52-AD48-6D4000BD2303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Frequencies!$A$2:$A$3</c15:sqref>
                        </c15:formulaRef>
                      </c:ext>
                    </c:extLst>
                    <c:strCache>
                      <c:ptCount val="2"/>
                      <c:pt idx="0">
                        <c:v>Yes</c:v>
                      </c:pt>
                      <c:pt idx="1">
                        <c:v>No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Frequencies!$C$2:$C$3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5B03-4F52-AD48-6D4000BD2303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96520003924181"/>
          <c:y val="0.86399640834369396"/>
          <c:w val="0.17474404119553899"/>
          <c:h val="6.5828153059814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Percentage</a:t>
            </a:r>
            <a:r>
              <a:rPr lang="en-US" sz="1600" baseline="0" dirty="0"/>
              <a:t> of Students </a:t>
            </a:r>
            <a:r>
              <a:rPr lang="en-US" sz="1600" baseline="0" dirty="0" smtClean="0"/>
              <a:t>with Disabilities </a:t>
            </a:r>
            <a:r>
              <a:rPr lang="en-US" sz="1600" baseline="0" dirty="0"/>
              <a:t>that have been </a:t>
            </a:r>
          </a:p>
          <a:p>
            <a:pPr>
              <a:defRPr sz="1600"/>
            </a:pPr>
            <a:r>
              <a:rPr lang="en-US" sz="1600" baseline="0" dirty="0"/>
              <a:t>I</a:t>
            </a:r>
            <a:r>
              <a:rPr lang="en-US" sz="1600" baseline="0" dirty="0" smtClean="0"/>
              <a:t>dentified </a:t>
            </a:r>
            <a:r>
              <a:rPr lang="en-US" sz="1600" baseline="0" dirty="0"/>
              <a:t>by a </a:t>
            </a:r>
            <a:r>
              <a:rPr lang="en-US" sz="1600" baseline="0" dirty="0" smtClean="0"/>
              <a:t>Health Care </a:t>
            </a:r>
            <a:r>
              <a:rPr lang="en-US" sz="1600" baseline="0" dirty="0"/>
              <a:t>P</a:t>
            </a:r>
            <a:r>
              <a:rPr lang="en-US" sz="1600" baseline="0" dirty="0" smtClean="0"/>
              <a:t>rofessional </a:t>
            </a:r>
            <a:endParaRPr lang="en-US" sz="1600" dirty="0"/>
          </a:p>
        </c:rich>
      </c:tx>
      <c:layout>
        <c:manualLayout>
          <c:xMode val="edge"/>
          <c:yMode val="edge"/>
          <c:x val="0.27851845381160423"/>
          <c:y val="1.55519965245280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40-4347-B656-F02ABA92F1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40-4347-B656-F02ABA92F1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Frequencies!$A$17:$A$18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Frequencies!$B$17:$B$18</c:f>
              <c:numCache>
                <c:formatCode>0%</c:formatCode>
                <c:ptCount val="2"/>
                <c:pt idx="0">
                  <c:v>0.16</c:v>
                </c:pt>
                <c:pt idx="1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40-4347-B656-F02ABA92F16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154123670627943"/>
          <c:y val="0.84713240264114742"/>
          <c:w val="0.11691752658744105"/>
          <c:h val="6.43120071888154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</a:t>
            </a:r>
            <a:r>
              <a:rPr lang="en-US" baseline="0" dirty="0"/>
              <a:t> of Students Disabilities that have been </a:t>
            </a:r>
          </a:p>
          <a:p>
            <a:pPr>
              <a:defRPr/>
            </a:pPr>
            <a:r>
              <a:rPr lang="en-US" baseline="0" dirty="0"/>
              <a:t>identified by a health care professional </a:t>
            </a:r>
            <a:endParaRPr lang="en-US" dirty="0"/>
          </a:p>
        </c:rich>
      </c:tx>
      <c:layout>
        <c:manualLayout>
          <c:xMode val="edge"/>
          <c:yMode val="edge"/>
          <c:x val="0.27322297859996059"/>
          <c:y val="4.42879268554084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Percentage of </a:t>
            </a:r>
            <a:r>
              <a:rPr lang="en-US" sz="1600" dirty="0" smtClean="0"/>
              <a:t>Students </a:t>
            </a:r>
            <a:r>
              <a:rPr lang="en-US" sz="1600" dirty="0"/>
              <a:t>with a </a:t>
            </a:r>
            <a:r>
              <a:rPr lang="en-US" sz="1600" dirty="0" smtClean="0"/>
              <a:t>Disability</a:t>
            </a:r>
            <a:r>
              <a:rPr lang="en-US" sz="1600" dirty="0"/>
              <a:t>, </a:t>
            </a:r>
            <a:r>
              <a:rPr lang="en-US" sz="1600" dirty="0" smtClean="0"/>
              <a:t>Either Self Reported </a:t>
            </a:r>
            <a:r>
              <a:rPr lang="en-US" sz="1600" dirty="0"/>
              <a:t>or </a:t>
            </a:r>
            <a:r>
              <a:rPr lang="en-US" sz="1600" dirty="0" smtClean="0"/>
              <a:t>Identified </a:t>
            </a:r>
            <a:r>
              <a:rPr lang="en-US" sz="1600" dirty="0"/>
              <a:t>by a </a:t>
            </a:r>
            <a:r>
              <a:rPr lang="en-US" sz="1600" dirty="0" smtClean="0"/>
              <a:t>Health </a:t>
            </a:r>
            <a:r>
              <a:rPr lang="en-US" sz="1600" dirty="0"/>
              <a:t>C</a:t>
            </a:r>
            <a:r>
              <a:rPr lang="en-US" sz="1600" dirty="0" smtClean="0"/>
              <a:t>are Professional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Frequencies!$B$24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58-4CE9-83F4-2CDC28AA4F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58-4CE9-83F4-2CDC28AA4F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Frequencies!$A$25:$A$26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Frequencies!$B$25:$B$26</c:f>
              <c:numCache>
                <c:formatCode>0%</c:formatCode>
                <c:ptCount val="2"/>
                <c:pt idx="0">
                  <c:v>0.34</c:v>
                </c:pt>
                <c:pt idx="1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58-4CE9-83F4-2CDC28AA4FA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85052660913738"/>
          <c:y val="0.85135294716306864"/>
          <c:w val="0.11757364164309769"/>
          <c:h val="6.1389228725859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 with one or more disabilites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Past Month Alcohol Use</c:v>
                </c:pt>
                <c:pt idx="1">
                  <c:v>Past Month Binge Drinking*</c:v>
                </c:pt>
                <c:pt idx="2">
                  <c:v>Past Month Marijuana Use</c:v>
                </c:pt>
                <c:pt idx="3">
                  <c:v>Past Month Rx Pain Killer Use</c:v>
                </c:pt>
                <c:pt idx="4">
                  <c:v>Past Month Cigarette Use</c:v>
                </c:pt>
                <c:pt idx="5">
                  <c:v>Past Month Vaping 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0.33</c:v>
                </c:pt>
                <c:pt idx="1">
                  <c:v>0.19</c:v>
                </c:pt>
                <c:pt idx="2">
                  <c:v>0.36</c:v>
                </c:pt>
                <c:pt idx="3">
                  <c:v>0.11</c:v>
                </c:pt>
                <c:pt idx="4">
                  <c:v>0.11</c:v>
                </c:pt>
                <c:pt idx="5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0E-4BB2-BC43-54B586BF91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Students without a disability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Past Month Alcohol Use</c:v>
                </c:pt>
                <c:pt idx="1">
                  <c:v>Past Month Binge Drinking*</c:v>
                </c:pt>
                <c:pt idx="2">
                  <c:v>Past Month Marijuana Use</c:v>
                </c:pt>
                <c:pt idx="3">
                  <c:v>Past Month Rx Pain Killer Use</c:v>
                </c:pt>
                <c:pt idx="4">
                  <c:v>Past Month Cigarette Use</c:v>
                </c:pt>
                <c:pt idx="5">
                  <c:v>Past Month Vaping 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0.28000000000000003</c:v>
                </c:pt>
                <c:pt idx="1">
                  <c:v>0.15</c:v>
                </c:pt>
                <c:pt idx="2">
                  <c:v>0.22</c:v>
                </c:pt>
                <c:pt idx="3">
                  <c:v>0.03</c:v>
                </c:pt>
                <c:pt idx="4">
                  <c:v>0.05</c:v>
                </c:pt>
                <c:pt idx="5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0E-4BB2-BC43-54B586BF91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290208"/>
        <c:axId val="135288576"/>
      </c:barChart>
      <c:catAx>
        <c:axId val="13529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288576"/>
        <c:crosses val="autoZero"/>
        <c:auto val="1"/>
        <c:lblAlgn val="ctr"/>
        <c:lblOffset val="100"/>
        <c:noMultiLvlLbl val="0"/>
      </c:catAx>
      <c:valAx>
        <c:axId val="1352885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529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 with one or more disabilites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Sad or hopless for 2 weeks </c:v>
                </c:pt>
                <c:pt idx="1">
                  <c:v>Self harm in the past year </c:v>
                </c:pt>
                <c:pt idx="2">
                  <c:v>Plan a suicide in the past year </c:v>
                </c:pt>
                <c:pt idx="3">
                  <c:v>Attempt a suicide in the past year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</c:v>
                </c:pt>
                <c:pt idx="1">
                  <c:v>0.3</c:v>
                </c:pt>
                <c:pt idx="2">
                  <c:v>0.35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0E-4BB2-BC43-54B586BF91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Students without a disability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Sad or hopless for 2 weeks </c:v>
                </c:pt>
                <c:pt idx="1">
                  <c:v>Self harm in the past year </c:v>
                </c:pt>
                <c:pt idx="2">
                  <c:v>Plan a suicide in the past year </c:v>
                </c:pt>
                <c:pt idx="3">
                  <c:v>Attempt a suicide in the past year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0.16</c:v>
                </c:pt>
                <c:pt idx="1">
                  <c:v>0.06</c:v>
                </c:pt>
                <c:pt idx="2">
                  <c:v>0.05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0E-4BB2-BC43-54B586BF91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291296"/>
        <c:axId val="135292928"/>
      </c:barChart>
      <c:catAx>
        <c:axId val="13529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292928"/>
        <c:crosses val="autoZero"/>
        <c:auto val="1"/>
        <c:lblAlgn val="ctr"/>
        <c:lblOffset val="100"/>
        <c:noMultiLvlLbl val="0"/>
      </c:catAx>
      <c:valAx>
        <c:axId val="135292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529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21T11:55:06.073" idx="1">
    <p:pos x="10" y="10"/>
    <p:text>Add in data source and year to title slide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21T11:55:39.978" idx="2">
    <p:pos x="10" y="10"/>
    <p:text>capitalize T in type and D in disability...and maybe S in some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21T11:56:26.450" idx="3">
    <p:pos x="10" y="10"/>
    <p:text>again...edit to capilitalization in cahart title</p:text>
    <p:extLst>
      <p:ext uri="{C676402C-5697-4E1C-873F-D02D1690AC5C}">
        <p15:threadingInfo xmlns:p15="http://schemas.microsoft.com/office/powerpoint/2012/main" timeZoneBias="240"/>
      </p:ext>
    </p:extLst>
  </p:cm>
  <p:cm authorId="1" dt="2018-06-21T11:57:03.474" idx="4">
    <p:pos x="106" y="106"/>
    <p:text>People may want to know your theory on why there is a difference between self reported and health care professional identified.  Obvs there are many legit reasons why these two breakdowns are different.  Iwould just have a thought/response prepped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21T11:58:15.987" idx="5">
    <p:pos x="10" y="10"/>
    <p:text>consistant capitalization in chart title with rest of presentation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21T12:00:54.914" idx="7">
    <p:pos x="10" y="10"/>
    <p:text>Wow!  powerful slide!!!!!!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21T12:01:15.618" idx="8">
    <p:pos x="10" y="10"/>
    <p:text>holy moly! powerful!</p:text>
    <p:extLst>
      <p:ext uri="{C676402C-5697-4E1C-873F-D02D1690AC5C}">
        <p15:threadingInfo xmlns:p15="http://schemas.microsoft.com/office/powerpoint/2012/main" timeZoneBias="240"/>
      </p:ext>
    </p:extLst>
  </p:cm>
  <p:cm authorId="1" dt="2018-06-21T12:01:38.436" idx="9">
    <p:pos x="106" y="106"/>
    <p:text>should "plan" be "planned"? Same question for self harm...should it be self harmed?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79AC6-43AC-4C56-AF0E-CA555D53744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F69B4-AED9-4BAB-84E6-3673F5CD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69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who participated in the YRBS</a:t>
            </a:r>
            <a:r>
              <a:rPr lang="en-US" baseline="0" dirty="0" smtClean="0"/>
              <a:t> were in general education classrooms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69B4-AED9-4BAB-84E6-3673F5CDC9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9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aseline="0" dirty="0" smtClean="0"/>
              <a:t> a student responded yes to both or just one of the disability questions they were put into the Students with Disability group. This prevents from double counting any students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F69B4-AED9-4BAB-84E6-3673F5CDC9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5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5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09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4475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02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89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29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88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5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9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4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7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5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5C1F7B7-2F50-4BB0-8488-76CDB6F89CD1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50ED8-5C33-422B-B9E5-BB384B2E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22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4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Mental Health and Substance Use among </a:t>
            </a:r>
            <a:r>
              <a:rPr lang="en-US" dirty="0" smtClean="0"/>
              <a:t>Students </a:t>
            </a:r>
            <a:r>
              <a:rPr lang="en-US" dirty="0"/>
              <a:t>with Disabilities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Center for Drug and Health Studies</a:t>
            </a:r>
          </a:p>
        </p:txBody>
      </p:sp>
    </p:spTree>
    <p:extLst>
      <p:ext uri="{BB962C8B-B14F-4D97-AF65-F5344CB8AC3E}">
        <p14:creationId xmlns:p14="http://schemas.microsoft.com/office/powerpoint/2010/main" val="235371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0" y="452718"/>
            <a:ext cx="10021889" cy="842682"/>
          </a:xfrm>
        </p:spPr>
        <p:txBody>
          <a:bodyPr/>
          <a:lstStyle/>
          <a:p>
            <a:r>
              <a:rPr lang="en-US" dirty="0"/>
              <a:t>Self Reported </a:t>
            </a:r>
            <a:r>
              <a:rPr lang="en-US" dirty="0" smtClean="0"/>
              <a:t>Disabilities by Students*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833679"/>
              </p:ext>
            </p:extLst>
          </p:nvPr>
        </p:nvGraphicFramePr>
        <p:xfrm>
          <a:off x="722311" y="1099457"/>
          <a:ext cx="9945688" cy="4659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7332" y="5487609"/>
            <a:ext cx="99906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2017 High School Youth Risk Behavior Survey </a:t>
            </a:r>
          </a:p>
          <a:p>
            <a:r>
              <a:rPr lang="en-US" sz="1400" dirty="0" smtClean="0"/>
              <a:t>Notes:</a:t>
            </a:r>
          </a:p>
          <a:p>
            <a:r>
              <a:rPr lang="en-US" sz="1400" dirty="0" smtClean="0"/>
              <a:t>Weighted </a:t>
            </a:r>
            <a:r>
              <a:rPr lang="en-US" sz="1400" dirty="0"/>
              <a:t>Data</a:t>
            </a:r>
          </a:p>
          <a:p>
            <a:r>
              <a:rPr lang="en-US" sz="1400" dirty="0"/>
              <a:t>*Self reported disability defined as difficulty seeing, hearing, walking, climbing stairs, or having a serious difficulty concentration, remembering, or making decisions because of a physical, mental or emotional disability. </a:t>
            </a:r>
          </a:p>
        </p:txBody>
      </p:sp>
    </p:spTree>
    <p:extLst>
      <p:ext uri="{BB962C8B-B14F-4D97-AF65-F5344CB8AC3E}">
        <p14:creationId xmlns:p14="http://schemas.microsoft.com/office/powerpoint/2010/main" val="415291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121" y="-87086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Health Care Professional Identified </a:t>
            </a:r>
            <a:r>
              <a:rPr lang="en-US" dirty="0" smtClean="0"/>
              <a:t>Student </a:t>
            </a:r>
            <a:r>
              <a:rPr lang="en-US" dirty="0"/>
              <a:t>with Disability*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493723"/>
              </p:ext>
            </p:extLst>
          </p:nvPr>
        </p:nvGraphicFramePr>
        <p:xfrm>
          <a:off x="1032245" y="1243081"/>
          <a:ext cx="9593113" cy="4861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5044" y="5596004"/>
            <a:ext cx="8763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2017 High School Youth Risk Behavior Survey </a:t>
            </a:r>
          </a:p>
          <a:p>
            <a:r>
              <a:rPr lang="en-US" sz="1400" dirty="0" smtClean="0"/>
              <a:t>Notes</a:t>
            </a:r>
            <a:r>
              <a:rPr lang="en-US" sz="1400" dirty="0"/>
              <a:t>: </a:t>
            </a:r>
          </a:p>
          <a:p>
            <a:r>
              <a:rPr lang="en-US" sz="1400" dirty="0"/>
              <a:t>Weighted Data</a:t>
            </a:r>
          </a:p>
          <a:p>
            <a:r>
              <a:rPr lang="en-US" sz="1400" dirty="0"/>
              <a:t>*Disability defined as having difficulty concentrating, remembering, making decisions, or doing things because of a physical, emotional or learning disability</a:t>
            </a:r>
          </a:p>
        </p:txBody>
      </p:sp>
    </p:spTree>
    <p:extLst>
      <p:ext uri="{BB962C8B-B14F-4D97-AF65-F5344CB8AC3E}">
        <p14:creationId xmlns:p14="http://schemas.microsoft.com/office/powerpoint/2010/main" val="257261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45" y="232741"/>
            <a:ext cx="9649355" cy="1400530"/>
          </a:xfrm>
        </p:spPr>
        <p:txBody>
          <a:bodyPr/>
          <a:lstStyle/>
          <a:p>
            <a:pPr algn="ctr"/>
            <a:r>
              <a:rPr lang="en-US" sz="3600" dirty="0"/>
              <a:t>Students with Disability Either Self Reported or Identified by Health Care Professional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785440"/>
              </p:ext>
            </p:extLst>
          </p:nvPr>
        </p:nvGraphicFramePr>
        <p:xfrm>
          <a:off x="803645" y="1633271"/>
          <a:ext cx="9805088" cy="4792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360648"/>
              </p:ext>
            </p:extLst>
          </p:nvPr>
        </p:nvGraphicFramePr>
        <p:xfrm>
          <a:off x="957883" y="1430928"/>
          <a:ext cx="9379917" cy="4657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8445" y="5886047"/>
            <a:ext cx="876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2017 High School Youth Risk Behavior Survey </a:t>
            </a:r>
          </a:p>
          <a:p>
            <a:r>
              <a:rPr lang="en-US" sz="1400" dirty="0" smtClean="0"/>
              <a:t>Note</a:t>
            </a:r>
            <a:r>
              <a:rPr lang="en-US" sz="1400" dirty="0"/>
              <a:t>:</a:t>
            </a:r>
          </a:p>
          <a:p>
            <a:r>
              <a:rPr lang="en-US" sz="1400" dirty="0"/>
              <a:t>Weighted Data</a:t>
            </a:r>
          </a:p>
        </p:txBody>
      </p:sp>
    </p:spTree>
    <p:extLst>
      <p:ext uri="{BB962C8B-B14F-4D97-AF65-F5344CB8AC3E}">
        <p14:creationId xmlns:p14="http://schemas.microsoft.com/office/powerpoint/2010/main" val="70220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83" y="180575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Substance Use Among Students with Disabilities*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492702"/>
              </p:ext>
            </p:extLst>
          </p:nvPr>
        </p:nvGraphicFramePr>
        <p:xfrm>
          <a:off x="1375826" y="1556733"/>
          <a:ext cx="8947150" cy="3962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3934" y="5752495"/>
            <a:ext cx="120480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2017 High School Youth Risk Behavior Survey </a:t>
            </a:r>
          </a:p>
          <a:p>
            <a:r>
              <a:rPr lang="en-US" sz="1400" dirty="0" smtClean="0"/>
              <a:t>Notes</a:t>
            </a:r>
            <a:r>
              <a:rPr lang="en-US" sz="1400" dirty="0"/>
              <a:t>:</a:t>
            </a:r>
          </a:p>
          <a:p>
            <a:r>
              <a:rPr lang="en-US" sz="1400" dirty="0"/>
              <a:t>Weighted Data</a:t>
            </a:r>
          </a:p>
          <a:p>
            <a:r>
              <a:rPr lang="en-US" sz="1400" dirty="0"/>
              <a:t>*Students with disabilities include those who self identified or were identified by health care professionals</a:t>
            </a:r>
          </a:p>
          <a:p>
            <a:r>
              <a:rPr lang="en-US" sz="1400" dirty="0"/>
              <a:t>Differences in substance use were all statistically significant at the .01 level.  </a:t>
            </a:r>
          </a:p>
        </p:txBody>
      </p:sp>
    </p:spTree>
    <p:extLst>
      <p:ext uri="{BB962C8B-B14F-4D97-AF65-F5344CB8AC3E}">
        <p14:creationId xmlns:p14="http://schemas.microsoft.com/office/powerpoint/2010/main" val="2682651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684" y="0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Mental Health Among Students with Disabilities*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097201"/>
              </p:ext>
            </p:extLst>
          </p:nvPr>
        </p:nvGraphicFramePr>
        <p:xfrm>
          <a:off x="1103684" y="1509841"/>
          <a:ext cx="9388470" cy="4242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3934" y="5752495"/>
            <a:ext cx="120480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2017 High School Youth Risk Behavior Survey </a:t>
            </a:r>
          </a:p>
          <a:p>
            <a:r>
              <a:rPr lang="en-US" sz="1400" dirty="0" smtClean="0"/>
              <a:t>Notes</a:t>
            </a:r>
            <a:r>
              <a:rPr lang="en-US" sz="1400" dirty="0"/>
              <a:t>:</a:t>
            </a:r>
          </a:p>
          <a:p>
            <a:r>
              <a:rPr lang="en-US" sz="1400" dirty="0"/>
              <a:t>Weighted Data</a:t>
            </a:r>
          </a:p>
          <a:p>
            <a:r>
              <a:rPr lang="en-US" sz="1400" dirty="0"/>
              <a:t>*Students with disabilities include those who self identified or were identified by health care professionals</a:t>
            </a:r>
          </a:p>
          <a:p>
            <a:r>
              <a:rPr lang="en-US" sz="1400" dirty="0"/>
              <a:t>Differences in substance use were all statistically significant at the .01 level.  </a:t>
            </a:r>
          </a:p>
        </p:txBody>
      </p:sp>
    </p:spTree>
    <p:extLst>
      <p:ext uri="{BB962C8B-B14F-4D97-AF65-F5344CB8AC3E}">
        <p14:creationId xmlns:p14="http://schemas.microsoft.com/office/powerpoint/2010/main" val="4070182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474D6A93773D4A91F20C1DBBB27D24" ma:contentTypeVersion="1" ma:contentTypeDescription="Create a new document." ma:contentTypeScope="" ma:versionID="f1525ed06d7092246183ec63352e84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B392788-DA32-4D20-AA0C-577E3B2B10EA}"/>
</file>

<file path=customXml/itemProps2.xml><?xml version="1.0" encoding="utf-8"?>
<ds:datastoreItem xmlns:ds="http://schemas.openxmlformats.org/officeDocument/2006/customXml" ds:itemID="{02C40E73-F5EE-4F4C-92E0-87C2A9F4E5FF}"/>
</file>

<file path=customXml/itemProps3.xml><?xml version="1.0" encoding="utf-8"?>
<ds:datastoreItem xmlns:ds="http://schemas.openxmlformats.org/officeDocument/2006/customXml" ds:itemID="{A0961C49-0AFD-46A9-97D8-976BC3D06C60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161</TotalTime>
  <Words>341</Words>
  <Application>Microsoft Office PowerPoint</Application>
  <PresentationFormat>Widescreen</PresentationFormat>
  <Paragraphs>38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Mental Health and Substance Use among Students with Disabilities </vt:lpstr>
      <vt:lpstr>Self Reported Disabilities by Students*  </vt:lpstr>
      <vt:lpstr>Health Care Professional Identified Student with Disability* </vt:lpstr>
      <vt:lpstr>Students with Disability Either Self Reported or Identified by Health Care Professional</vt:lpstr>
      <vt:lpstr>Substance Use Among Students with Disabilities*  </vt:lpstr>
      <vt:lpstr>Mental Health Among Students with Disabilities*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and Substance Use among Student’s with Disabilities</dc:title>
  <dc:creator>dan</dc:creator>
  <cp:lastModifiedBy>Lin Lui</cp:lastModifiedBy>
  <cp:revision>15</cp:revision>
  <dcterms:created xsi:type="dcterms:W3CDTF">2018-06-21T13:52:51Z</dcterms:created>
  <dcterms:modified xsi:type="dcterms:W3CDTF">2018-07-20T18:22:39Z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0x01010070474D6A93773D4A91F20C1DBBB27D24</vt:lpwstr>
  </property>
</Properties>
</file>