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3" r:id="rId2"/>
    <p:sldId id="274" r:id="rId3"/>
    <p:sldId id="275" r:id="rId4"/>
    <p:sldId id="276" r:id="rId5"/>
    <p:sldId id="277" r:id="rId6"/>
    <p:sldId id="278" r:id="rId7"/>
    <p:sldId id="256" r:id="rId8"/>
    <p:sldId id="258" r:id="rId9"/>
    <p:sldId id="257" r:id="rId10"/>
    <p:sldId id="259" r:id="rId11"/>
    <p:sldId id="260" r:id="rId12"/>
    <p:sldId id="261" r:id="rId13"/>
    <p:sldId id="262" r:id="rId14"/>
    <p:sldId id="271" r:id="rId15"/>
    <p:sldId id="263" r:id="rId16"/>
    <p:sldId id="264" r:id="rId17"/>
    <p:sldId id="265" r:id="rId18"/>
    <p:sldId id="266" r:id="rId19"/>
    <p:sldId id="267" r:id="rId20"/>
    <p:sldId id="268" r:id="rId21"/>
    <p:sldId id="272" r:id="rId22"/>
    <p:sldId id="269" r:id="rId23"/>
    <p:sldId id="270" r:id="rId24"/>
    <p:sldId id="289"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09" autoAdjust="0"/>
    <p:restoredTop sz="75329" autoAdjust="0"/>
  </p:normalViewPr>
  <p:slideViewPr>
    <p:cSldViewPr snapToGrid="0">
      <p:cViewPr varScale="1">
        <p:scale>
          <a:sx n="86" d="100"/>
          <a:sy n="86" d="100"/>
        </p:scale>
        <p:origin x="8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Ryding" userId="275bea174496983f" providerId="LiveId" clId="{847C5E96-F633-4856-ABB2-1F7678BE6F79}"/>
    <pc:docChg chg="modSld sldOrd">
      <pc:chgData name="Rachel Ryding" userId="275bea174496983f" providerId="LiveId" clId="{847C5E96-F633-4856-ABB2-1F7678BE6F79}" dt="2020-12-17T16:49:13.009" v="4" actId="20577"/>
      <pc:docMkLst>
        <pc:docMk/>
      </pc:docMkLst>
      <pc:sldChg chg="modNotesTx">
        <pc:chgData name="Rachel Ryding" userId="275bea174496983f" providerId="LiveId" clId="{847C5E96-F633-4856-ABB2-1F7678BE6F79}" dt="2020-12-17T16:49:13.009" v="4" actId="20577"/>
        <pc:sldMkLst>
          <pc:docMk/>
          <pc:sldMk cId="4023537798" sldId="259"/>
        </pc:sldMkLst>
      </pc:sldChg>
      <pc:sldChg chg="modSp mod ord">
        <pc:chgData name="Rachel Ryding" userId="275bea174496983f" providerId="LiveId" clId="{847C5E96-F633-4856-ABB2-1F7678BE6F79}" dt="2020-12-17T16:44:47.190" v="2"/>
        <pc:sldMkLst>
          <pc:docMk/>
          <pc:sldMk cId="3066603417" sldId="289"/>
        </pc:sldMkLst>
        <pc:spChg chg="mod">
          <ac:chgData name="Rachel Ryding" userId="275bea174496983f" providerId="LiveId" clId="{847C5E96-F633-4856-ABB2-1F7678BE6F79}" dt="2020-12-17T16:37:41.595" v="0" actId="115"/>
          <ac:spMkLst>
            <pc:docMk/>
            <pc:sldMk cId="3066603417" sldId="289"/>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75887081250913E-2"/>
          <c:y val="3.8709808343300262E-2"/>
          <c:w val="0.93505227728886831"/>
          <c:h val="0.73102742307644175"/>
        </c:manualLayout>
      </c:layout>
      <c:barChart>
        <c:barDir val="col"/>
        <c:grouping val="clustered"/>
        <c:varyColors val="0"/>
        <c:ser>
          <c:idx val="0"/>
          <c:order val="0"/>
          <c:tx>
            <c:strRef>
              <c:f>Sheet1!$B$1</c:f>
              <c:strCache>
                <c:ptCount val="1"/>
                <c:pt idx="0">
                  <c:v>8th Grade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Cigarettes</c:v>
                </c:pt>
                <c:pt idx="1">
                  <c:v>Alcohol</c:v>
                </c:pt>
                <c:pt idx="2">
                  <c:v>Marijuana </c:v>
                </c:pt>
                <c:pt idx="3">
                  <c:v>Other Illegal Drugs</c:v>
                </c:pt>
                <c:pt idx="4">
                  <c:v>Medication Used not as Prescribed</c:v>
                </c:pt>
                <c:pt idx="5">
                  <c:v>Vaping</c:v>
                </c:pt>
              </c:strCache>
            </c:strRef>
          </c:cat>
          <c:val>
            <c:numRef>
              <c:f>Sheet1!$B$2:$B$7</c:f>
              <c:numCache>
                <c:formatCode>0</c:formatCode>
                <c:ptCount val="6"/>
                <c:pt idx="0">
                  <c:v>1</c:v>
                </c:pt>
                <c:pt idx="1">
                  <c:v>17</c:v>
                </c:pt>
                <c:pt idx="2">
                  <c:v>12</c:v>
                </c:pt>
                <c:pt idx="3">
                  <c:v>6</c:v>
                </c:pt>
                <c:pt idx="4">
                  <c:v>11</c:v>
                </c:pt>
                <c:pt idx="5">
                  <c:v>15</c:v>
                </c:pt>
              </c:numCache>
            </c:numRef>
          </c:val>
          <c:extLst>
            <c:ext xmlns:c16="http://schemas.microsoft.com/office/drawing/2014/chart" uri="{C3380CC4-5D6E-409C-BE32-E72D297353CC}">
              <c16:uniqueId val="{00000000-2489-45FD-BE8A-FFE4B5C5F740}"/>
            </c:ext>
          </c:extLst>
        </c:ser>
        <c:ser>
          <c:idx val="1"/>
          <c:order val="1"/>
          <c:tx>
            <c:strRef>
              <c:f>Sheet1!$C$1</c:f>
              <c:strCache>
                <c:ptCount val="1"/>
                <c:pt idx="0">
                  <c:v>11th Grade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Cigarettes</c:v>
                </c:pt>
                <c:pt idx="1">
                  <c:v>Alcohol</c:v>
                </c:pt>
                <c:pt idx="2">
                  <c:v>Marijuana </c:v>
                </c:pt>
                <c:pt idx="3">
                  <c:v>Other Illegal Drugs</c:v>
                </c:pt>
                <c:pt idx="4">
                  <c:v>Medication Used not as Prescribed</c:v>
                </c:pt>
                <c:pt idx="5">
                  <c:v>Vaping</c:v>
                </c:pt>
              </c:strCache>
            </c:strRef>
          </c:cat>
          <c:val>
            <c:numRef>
              <c:f>Sheet1!$C$2:$C$7</c:f>
              <c:numCache>
                <c:formatCode>0</c:formatCode>
                <c:ptCount val="6"/>
                <c:pt idx="0">
                  <c:v>6</c:v>
                </c:pt>
                <c:pt idx="1">
                  <c:v>47</c:v>
                </c:pt>
                <c:pt idx="2">
                  <c:v>38</c:v>
                </c:pt>
                <c:pt idx="3">
                  <c:v>11</c:v>
                </c:pt>
                <c:pt idx="4">
                  <c:v>12</c:v>
                </c:pt>
                <c:pt idx="5">
                  <c:v>31</c:v>
                </c:pt>
              </c:numCache>
            </c:numRef>
          </c:val>
          <c:extLst>
            <c:ext xmlns:c16="http://schemas.microsoft.com/office/drawing/2014/chart" uri="{C3380CC4-5D6E-409C-BE32-E72D297353CC}">
              <c16:uniqueId val="{00000001-2489-45FD-BE8A-FFE4B5C5F740}"/>
            </c:ext>
          </c:extLst>
        </c:ser>
        <c:dLbls>
          <c:dLblPos val="outEnd"/>
          <c:showLegendKey val="0"/>
          <c:showVal val="1"/>
          <c:showCatName val="0"/>
          <c:showSerName val="0"/>
          <c:showPercent val="0"/>
          <c:showBubbleSize val="0"/>
        </c:dLbls>
        <c:gapWidth val="219"/>
        <c:overlap val="-27"/>
        <c:axId val="1718675728"/>
        <c:axId val="1718686608"/>
      </c:barChart>
      <c:catAx>
        <c:axId val="171867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18686608"/>
        <c:crosses val="autoZero"/>
        <c:auto val="1"/>
        <c:lblAlgn val="ctr"/>
        <c:lblOffset val="100"/>
        <c:noMultiLvlLbl val="0"/>
      </c:catAx>
      <c:valAx>
        <c:axId val="1718686608"/>
        <c:scaling>
          <c:orientation val="minMax"/>
        </c:scaling>
        <c:delete val="1"/>
        <c:axPos val="l"/>
        <c:numFmt formatCode="0" sourceLinked="1"/>
        <c:majorTickMark val="none"/>
        <c:minorTickMark val="none"/>
        <c:tickLblPos val="nextTo"/>
        <c:crossAx val="171867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30-4DE9-B506-00B70131D1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30-4DE9-B506-00B70131D1D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30-4DE9-B506-00B70131D1D4}"/>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BD30-4DE9-B506-00B70131D1D4}"/>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BD30-4DE9-B506-00B70131D1D4}"/>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BD30-4DE9-B506-00B70131D1D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 ACEs</c:v>
                </c:pt>
                <c:pt idx="1">
                  <c:v>1 ACE</c:v>
                </c:pt>
                <c:pt idx="2">
                  <c:v>2+ ACEs</c:v>
                </c:pt>
              </c:strCache>
            </c:strRef>
          </c:cat>
          <c:val>
            <c:numRef>
              <c:f>Sheet1!$B$2:$B$4</c:f>
              <c:numCache>
                <c:formatCode>General</c:formatCode>
                <c:ptCount val="3"/>
                <c:pt idx="0">
                  <c:v>56</c:v>
                </c:pt>
                <c:pt idx="1">
                  <c:v>23</c:v>
                </c:pt>
                <c:pt idx="2">
                  <c:v>21</c:v>
                </c:pt>
              </c:numCache>
            </c:numRef>
          </c:val>
          <c:extLst>
            <c:ext xmlns:c16="http://schemas.microsoft.com/office/drawing/2014/chart" uri="{C3380CC4-5D6E-409C-BE32-E72D297353CC}">
              <c16:uniqueId val="{00000006-BD30-4DE9-B506-00B70131D1D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18781725888325E-2"/>
          <c:y val="6.2146892655367235E-2"/>
          <c:w val="0.93744474199608319"/>
          <c:h val="0.74472707860669962"/>
        </c:manualLayout>
      </c:layout>
      <c:barChart>
        <c:barDir val="col"/>
        <c:grouping val="clustered"/>
        <c:varyColors val="0"/>
        <c:ser>
          <c:idx val="0"/>
          <c:order val="0"/>
          <c:tx>
            <c:strRef>
              <c:f>Sheet1!$B$1</c:f>
              <c:strCache>
                <c:ptCount val="1"/>
                <c:pt idx="0">
                  <c:v>LGBTQ</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Bullied at school (past year)</c:v>
                </c:pt>
                <c:pt idx="1">
                  <c:v>Bullied electronically (past year)</c:v>
                </c:pt>
                <c:pt idx="2">
                  <c:v>Skipped school because felt unsafe (in past 30 days)</c:v>
                </c:pt>
              </c:strCache>
            </c:strRef>
          </c:cat>
          <c:val>
            <c:numRef>
              <c:f>Sheet1!$B$2:$B$4</c:f>
              <c:numCache>
                <c:formatCode>General</c:formatCode>
                <c:ptCount val="3"/>
                <c:pt idx="0">
                  <c:v>26</c:v>
                </c:pt>
                <c:pt idx="1">
                  <c:v>20</c:v>
                </c:pt>
                <c:pt idx="2">
                  <c:v>10</c:v>
                </c:pt>
              </c:numCache>
            </c:numRef>
          </c:val>
          <c:extLst>
            <c:ext xmlns:c16="http://schemas.microsoft.com/office/drawing/2014/chart" uri="{C3380CC4-5D6E-409C-BE32-E72D297353CC}">
              <c16:uniqueId val="{00000000-C26C-4D6D-88DA-3427CE3E0D09}"/>
            </c:ext>
          </c:extLst>
        </c:ser>
        <c:ser>
          <c:idx val="1"/>
          <c:order val="1"/>
          <c:tx>
            <c:strRef>
              <c:f>Sheet1!$C$1</c:f>
              <c:strCache>
                <c:ptCount val="1"/>
                <c:pt idx="0">
                  <c:v>Cisgender and heterosexual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Bullied at school (past year)</c:v>
                </c:pt>
                <c:pt idx="1">
                  <c:v>Bullied electronically (past year)</c:v>
                </c:pt>
                <c:pt idx="2">
                  <c:v>Skipped school because felt unsafe (in past 30 days)</c:v>
                </c:pt>
              </c:strCache>
            </c:strRef>
          </c:cat>
          <c:val>
            <c:numRef>
              <c:f>Sheet1!$C$2:$C$4</c:f>
              <c:numCache>
                <c:formatCode>General</c:formatCode>
                <c:ptCount val="3"/>
                <c:pt idx="0">
                  <c:v>12</c:v>
                </c:pt>
                <c:pt idx="1">
                  <c:v>7</c:v>
                </c:pt>
                <c:pt idx="2">
                  <c:v>5</c:v>
                </c:pt>
              </c:numCache>
            </c:numRef>
          </c:val>
          <c:extLst>
            <c:ext xmlns:c16="http://schemas.microsoft.com/office/drawing/2014/chart" uri="{C3380CC4-5D6E-409C-BE32-E72D297353CC}">
              <c16:uniqueId val="{00000001-C26C-4D6D-88DA-3427CE3E0D09}"/>
            </c:ext>
          </c:extLst>
        </c:ser>
        <c:dLbls>
          <c:dLblPos val="outEnd"/>
          <c:showLegendKey val="0"/>
          <c:showVal val="1"/>
          <c:showCatName val="0"/>
          <c:showSerName val="0"/>
          <c:showPercent val="0"/>
          <c:showBubbleSize val="0"/>
        </c:dLbls>
        <c:gapWidth val="219"/>
        <c:overlap val="-27"/>
        <c:axId val="2059147456"/>
        <c:axId val="2059134400"/>
      </c:barChart>
      <c:catAx>
        <c:axId val="205914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59134400"/>
        <c:crosses val="autoZero"/>
        <c:auto val="1"/>
        <c:lblAlgn val="ctr"/>
        <c:lblOffset val="100"/>
        <c:noMultiLvlLbl val="0"/>
      </c:catAx>
      <c:valAx>
        <c:axId val="2059134400"/>
        <c:scaling>
          <c:orientation val="minMax"/>
          <c:max val="75"/>
          <c:min val="0"/>
        </c:scaling>
        <c:delete val="1"/>
        <c:axPos val="l"/>
        <c:numFmt formatCode="General" sourceLinked="1"/>
        <c:majorTickMark val="out"/>
        <c:minorTickMark val="none"/>
        <c:tickLblPos val="nextTo"/>
        <c:crossAx val="2059147456"/>
        <c:crosses val="autoZero"/>
        <c:crossBetween val="between"/>
      </c:valAx>
      <c:spPr>
        <a:noFill/>
        <a:ln>
          <a:noFill/>
        </a:ln>
        <a:effectLst/>
      </c:spPr>
    </c:plotArea>
    <c:legend>
      <c:legendPos val="r"/>
      <c:layout>
        <c:manualLayout>
          <c:xMode val="edge"/>
          <c:yMode val="edge"/>
          <c:x val="0.71412111529537081"/>
          <c:y val="0.12857447525335886"/>
          <c:w val="0.25214316083059812"/>
          <c:h val="0.190679300680635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71890977190316"/>
          <c:y val="1.5432098765432098E-2"/>
          <c:w val="0.8022743422818317"/>
          <c:h val="0.89820987654320983"/>
        </c:manualLayout>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One </c:v>
                </c:pt>
                <c:pt idx="1">
                  <c:v>School Adults </c:v>
                </c:pt>
                <c:pt idx="2">
                  <c:v>Neighborhood Adults </c:v>
                </c:pt>
                <c:pt idx="3">
                  <c:v>Friends' Parents </c:v>
                </c:pt>
                <c:pt idx="4">
                  <c:v>Teachers </c:v>
                </c:pt>
                <c:pt idx="5">
                  <c:v>Grandparents </c:v>
                </c:pt>
                <c:pt idx="6">
                  <c:v>Siblings &amp; Other Relatives </c:v>
                </c:pt>
                <c:pt idx="7">
                  <c:v>Friends </c:v>
                </c:pt>
                <c:pt idx="8">
                  <c:v>Parents </c:v>
                </c:pt>
              </c:strCache>
            </c:strRef>
          </c:cat>
          <c:val>
            <c:numRef>
              <c:f>Sheet1!$B$2:$B$10</c:f>
              <c:numCache>
                <c:formatCode>0</c:formatCode>
                <c:ptCount val="9"/>
                <c:pt idx="0">
                  <c:v>7</c:v>
                </c:pt>
                <c:pt idx="1">
                  <c:v>15</c:v>
                </c:pt>
                <c:pt idx="2">
                  <c:v>20</c:v>
                </c:pt>
                <c:pt idx="3">
                  <c:v>18</c:v>
                </c:pt>
                <c:pt idx="4">
                  <c:v>32</c:v>
                </c:pt>
                <c:pt idx="5">
                  <c:v>34</c:v>
                </c:pt>
                <c:pt idx="6">
                  <c:v>45</c:v>
                </c:pt>
                <c:pt idx="7">
                  <c:v>61</c:v>
                </c:pt>
                <c:pt idx="8">
                  <c:v>73</c:v>
                </c:pt>
              </c:numCache>
            </c:numRef>
          </c:val>
          <c:extLst>
            <c:ext xmlns:c16="http://schemas.microsoft.com/office/drawing/2014/chart" uri="{C3380CC4-5D6E-409C-BE32-E72D297353CC}">
              <c16:uniqueId val="{00000000-C7A1-4BC7-97DE-D88D7ABBF2D8}"/>
            </c:ext>
          </c:extLst>
        </c:ser>
        <c:dLbls>
          <c:dLblPos val="outEnd"/>
          <c:showLegendKey val="0"/>
          <c:showVal val="1"/>
          <c:showCatName val="0"/>
          <c:showSerName val="0"/>
          <c:showPercent val="0"/>
          <c:showBubbleSize val="0"/>
        </c:dLbls>
        <c:gapWidth val="182"/>
        <c:axId val="2059627072"/>
        <c:axId val="2059615648"/>
      </c:barChart>
      <c:catAx>
        <c:axId val="205962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59615648"/>
        <c:crosses val="autoZero"/>
        <c:auto val="1"/>
        <c:lblAlgn val="ctr"/>
        <c:lblOffset val="100"/>
        <c:noMultiLvlLbl val="0"/>
      </c:catAx>
      <c:valAx>
        <c:axId val="205961564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20596270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Lifetime</c:v>
                </c:pt>
              </c:strCache>
            </c:strRef>
          </c:tx>
          <c:spPr>
            <a:ln w="28575" cap="rnd">
              <a:solidFill>
                <a:schemeClr val="accent1"/>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15</c:v>
                </c:pt>
                <c:pt idx="1">
                  <c:v>19</c:v>
                </c:pt>
                <c:pt idx="2">
                  <c:v>27</c:v>
                </c:pt>
                <c:pt idx="3">
                  <c:v>24</c:v>
                </c:pt>
                <c:pt idx="4">
                  <c:v>28</c:v>
                </c:pt>
                <c:pt idx="5">
                  <c:v>39</c:v>
                </c:pt>
              </c:numCache>
            </c:numRef>
          </c:val>
          <c:smooth val="0"/>
          <c:extLst>
            <c:ext xmlns:c16="http://schemas.microsoft.com/office/drawing/2014/chart" uri="{C3380CC4-5D6E-409C-BE32-E72D297353CC}">
              <c16:uniqueId val="{00000000-7FCF-4148-B01E-A23331258C64}"/>
            </c:ext>
          </c:extLst>
        </c:ser>
        <c:ser>
          <c:idx val="1"/>
          <c:order val="1"/>
          <c:tx>
            <c:strRef>
              <c:f>Sheet1!$C$1</c:f>
              <c:strCache>
                <c:ptCount val="1"/>
                <c:pt idx="0">
                  <c:v>Past year</c:v>
                </c:pt>
              </c:strCache>
            </c:strRef>
          </c:tx>
          <c:spPr>
            <a:ln w="28575" cap="rnd">
              <a:solidFill>
                <a:schemeClr val="accent2"/>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General</c:formatCode>
                <c:ptCount val="6"/>
                <c:pt idx="0">
                  <c:v>11</c:v>
                </c:pt>
                <c:pt idx="1">
                  <c:v>13</c:v>
                </c:pt>
                <c:pt idx="2">
                  <c:v>19</c:v>
                </c:pt>
                <c:pt idx="3">
                  <c:v>13</c:v>
                </c:pt>
                <c:pt idx="4">
                  <c:v>20</c:v>
                </c:pt>
                <c:pt idx="5">
                  <c:v>31</c:v>
                </c:pt>
              </c:numCache>
            </c:numRef>
          </c:val>
          <c:smooth val="0"/>
          <c:extLst>
            <c:ext xmlns:c16="http://schemas.microsoft.com/office/drawing/2014/chart" uri="{C3380CC4-5D6E-409C-BE32-E72D297353CC}">
              <c16:uniqueId val="{00000001-7FCF-4148-B01E-A23331258C64}"/>
            </c:ext>
          </c:extLst>
        </c:ser>
        <c:ser>
          <c:idx val="2"/>
          <c:order val="2"/>
          <c:tx>
            <c:strRef>
              <c:f>Sheet1!$D$1</c:f>
              <c:strCache>
                <c:ptCount val="1"/>
                <c:pt idx="0">
                  <c:v>Past month</c:v>
                </c:pt>
              </c:strCache>
            </c:strRef>
          </c:tx>
          <c:spPr>
            <a:ln w="28575" cap="rnd">
              <a:solidFill>
                <a:schemeClr val="accent3"/>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Sheet1!$D$2:$D$7</c:f>
              <c:numCache>
                <c:formatCode>General</c:formatCode>
                <c:ptCount val="6"/>
                <c:pt idx="0">
                  <c:v>4</c:v>
                </c:pt>
                <c:pt idx="1">
                  <c:v>6</c:v>
                </c:pt>
                <c:pt idx="2">
                  <c:v>8</c:v>
                </c:pt>
                <c:pt idx="3">
                  <c:v>5</c:v>
                </c:pt>
                <c:pt idx="4">
                  <c:v>12</c:v>
                </c:pt>
                <c:pt idx="5">
                  <c:v>18</c:v>
                </c:pt>
              </c:numCache>
            </c:numRef>
          </c:val>
          <c:smooth val="0"/>
          <c:extLst>
            <c:ext xmlns:c16="http://schemas.microsoft.com/office/drawing/2014/chart" uri="{C3380CC4-5D6E-409C-BE32-E72D297353CC}">
              <c16:uniqueId val="{00000002-7FCF-4148-B01E-A23331258C64}"/>
            </c:ext>
          </c:extLst>
        </c:ser>
        <c:dLbls>
          <c:showLegendKey val="0"/>
          <c:showVal val="0"/>
          <c:showCatName val="0"/>
          <c:showSerName val="0"/>
          <c:showPercent val="0"/>
          <c:showBubbleSize val="0"/>
        </c:dLbls>
        <c:smooth val="0"/>
        <c:axId val="73146048"/>
        <c:axId val="2135689520"/>
      </c:lineChart>
      <c:catAx>
        <c:axId val="7314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689520"/>
        <c:crosses val="autoZero"/>
        <c:auto val="1"/>
        <c:lblAlgn val="ctr"/>
        <c:lblOffset val="100"/>
        <c:noMultiLvlLbl val="0"/>
      </c:catAx>
      <c:valAx>
        <c:axId val="2135689520"/>
        <c:scaling>
          <c:orientation val="minMax"/>
          <c:max val="100"/>
        </c:scaling>
        <c:delete val="0"/>
        <c:axPos val="l"/>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146048"/>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269125209267281E-2"/>
          <c:y val="5.1825677267373381E-2"/>
          <c:w val="0.76696544253338661"/>
          <c:h val="0.82397336375355912"/>
        </c:manualLayout>
      </c:layout>
      <c:lineChart>
        <c:grouping val="standard"/>
        <c:varyColors val="0"/>
        <c:ser>
          <c:idx val="0"/>
          <c:order val="0"/>
          <c:tx>
            <c:strRef>
              <c:f>Sheet1!$B$1</c:f>
              <c:strCache>
                <c:ptCount val="1"/>
                <c:pt idx="0">
                  <c:v>National </c:v>
                </c:pt>
              </c:strCache>
            </c:strRef>
          </c:tx>
          <c:spPr>
            <a:ln w="12683">
              <a:solidFill>
                <a:srgbClr val="666699"/>
              </a:solidFill>
              <a:prstDash val="solid"/>
            </a:ln>
          </c:spPr>
          <c:marker>
            <c:symbol val="none"/>
          </c:marker>
          <c:cat>
            <c:strRef>
              <c:f>Sheet1!$A$2:$A$12</c:f>
              <c:strCache>
                <c:ptCount val="11"/>
                <c:pt idx="0">
                  <c:v>1999</c:v>
                </c:pt>
                <c:pt idx="1">
                  <c:v>2001</c:v>
                </c:pt>
                <c:pt idx="2">
                  <c:v>2003</c:v>
                </c:pt>
                <c:pt idx="3">
                  <c:v>2005</c:v>
                </c:pt>
                <c:pt idx="4">
                  <c:v>2007</c:v>
                </c:pt>
                <c:pt idx="5">
                  <c:v>2009</c:v>
                </c:pt>
                <c:pt idx="6">
                  <c:v>2011</c:v>
                </c:pt>
                <c:pt idx="7">
                  <c:v>2013</c:v>
                </c:pt>
                <c:pt idx="8">
                  <c:v>2015</c:v>
                </c:pt>
                <c:pt idx="9">
                  <c:v>2017</c:v>
                </c:pt>
                <c:pt idx="10">
                  <c:v>2019*</c:v>
                </c:pt>
              </c:strCache>
            </c:strRef>
          </c:cat>
          <c:val>
            <c:numRef>
              <c:f>Sheet1!$B$2:$B$12</c:f>
              <c:numCache>
                <c:formatCode>General</c:formatCode>
                <c:ptCount val="11"/>
                <c:pt idx="0">
                  <c:v>50</c:v>
                </c:pt>
                <c:pt idx="1">
                  <c:v>47</c:v>
                </c:pt>
                <c:pt idx="2">
                  <c:v>45</c:v>
                </c:pt>
                <c:pt idx="3">
                  <c:v>43</c:v>
                </c:pt>
                <c:pt idx="4">
                  <c:v>45</c:v>
                </c:pt>
                <c:pt idx="5">
                  <c:v>42</c:v>
                </c:pt>
                <c:pt idx="6">
                  <c:v>39</c:v>
                </c:pt>
                <c:pt idx="7">
                  <c:v>35</c:v>
                </c:pt>
                <c:pt idx="8">
                  <c:v>33</c:v>
                </c:pt>
                <c:pt idx="9">
                  <c:v>30</c:v>
                </c:pt>
                <c:pt idx="10">
                  <c:v>29</c:v>
                </c:pt>
              </c:numCache>
            </c:numRef>
          </c:val>
          <c:smooth val="0"/>
          <c:extLst>
            <c:ext xmlns:c16="http://schemas.microsoft.com/office/drawing/2014/chart" uri="{C3380CC4-5D6E-409C-BE32-E72D297353CC}">
              <c16:uniqueId val="{00000000-0ACE-4562-8B85-B5E5A0768FBF}"/>
            </c:ext>
          </c:extLst>
        </c:ser>
        <c:ser>
          <c:idx val="1"/>
          <c:order val="1"/>
          <c:tx>
            <c:strRef>
              <c:f>Sheet1!$C$1</c:f>
              <c:strCache>
                <c:ptCount val="1"/>
                <c:pt idx="0">
                  <c:v>Delaware</c:v>
                </c:pt>
              </c:strCache>
            </c:strRef>
          </c:tx>
          <c:spPr>
            <a:ln w="12683">
              <a:solidFill>
                <a:srgbClr val="DD2D32"/>
              </a:solidFill>
              <a:prstDash val="solid"/>
            </a:ln>
          </c:spPr>
          <c:marker>
            <c:symbol val="none"/>
          </c:marker>
          <c:cat>
            <c:strRef>
              <c:f>Sheet1!$A$2:$A$12</c:f>
              <c:strCache>
                <c:ptCount val="11"/>
                <c:pt idx="0">
                  <c:v>1999</c:v>
                </c:pt>
                <c:pt idx="1">
                  <c:v>2001</c:v>
                </c:pt>
                <c:pt idx="2">
                  <c:v>2003</c:v>
                </c:pt>
                <c:pt idx="3">
                  <c:v>2005</c:v>
                </c:pt>
                <c:pt idx="4">
                  <c:v>2007</c:v>
                </c:pt>
                <c:pt idx="5">
                  <c:v>2009</c:v>
                </c:pt>
                <c:pt idx="6">
                  <c:v>2011</c:v>
                </c:pt>
                <c:pt idx="7">
                  <c:v>2013</c:v>
                </c:pt>
                <c:pt idx="8">
                  <c:v>2015</c:v>
                </c:pt>
                <c:pt idx="9">
                  <c:v>2017</c:v>
                </c:pt>
                <c:pt idx="10">
                  <c:v>2019*</c:v>
                </c:pt>
              </c:strCache>
            </c:strRef>
          </c:cat>
          <c:val>
            <c:numRef>
              <c:f>Sheet1!$C$2:$C$12</c:f>
              <c:numCache>
                <c:formatCode>General</c:formatCode>
                <c:ptCount val="11"/>
                <c:pt idx="0">
                  <c:v>47</c:v>
                </c:pt>
                <c:pt idx="1">
                  <c:v>46</c:v>
                </c:pt>
                <c:pt idx="2">
                  <c:v>45</c:v>
                </c:pt>
                <c:pt idx="3">
                  <c:v>43</c:v>
                </c:pt>
                <c:pt idx="4">
                  <c:v>45</c:v>
                </c:pt>
                <c:pt idx="5">
                  <c:v>44</c:v>
                </c:pt>
                <c:pt idx="6">
                  <c:v>41</c:v>
                </c:pt>
                <c:pt idx="7">
                  <c:v>36</c:v>
                </c:pt>
                <c:pt idx="8">
                  <c:v>33</c:v>
                </c:pt>
                <c:pt idx="9">
                  <c:v>29</c:v>
                </c:pt>
                <c:pt idx="10">
                  <c:v>25</c:v>
                </c:pt>
              </c:numCache>
            </c:numRef>
          </c:val>
          <c:smooth val="0"/>
          <c:extLst>
            <c:ext xmlns:c16="http://schemas.microsoft.com/office/drawing/2014/chart" uri="{C3380CC4-5D6E-409C-BE32-E72D297353CC}">
              <c16:uniqueId val="{00000001-0ACE-4562-8B85-B5E5A0768FBF}"/>
            </c:ext>
          </c:extLst>
        </c:ser>
        <c:dLbls>
          <c:showLegendKey val="0"/>
          <c:showVal val="0"/>
          <c:showCatName val="0"/>
          <c:showSerName val="0"/>
          <c:showPercent val="0"/>
          <c:showBubbleSize val="0"/>
        </c:dLbls>
        <c:smooth val="0"/>
        <c:axId val="1540787520"/>
        <c:axId val="1540788064"/>
      </c:lineChart>
      <c:catAx>
        <c:axId val="1540787520"/>
        <c:scaling>
          <c:orientation val="minMax"/>
        </c:scaling>
        <c:delete val="0"/>
        <c:axPos val="b"/>
        <c:numFmt formatCode="General" sourceLinked="1"/>
        <c:majorTickMark val="none"/>
        <c:minorTickMark val="out"/>
        <c:tickLblPos val="nextTo"/>
        <c:spPr>
          <a:ln w="3171">
            <a:solidFill>
              <a:srgbClr val="808080"/>
            </a:solidFill>
            <a:prstDash val="solid"/>
          </a:ln>
        </c:spPr>
        <c:txPr>
          <a:bodyPr/>
          <a:lstStyle/>
          <a:p>
            <a:pPr>
              <a:defRPr sz="1100" b="1"/>
            </a:pPr>
            <a:endParaRPr lang="en-US"/>
          </a:p>
        </c:txPr>
        <c:crossAx val="1540788064"/>
        <c:crosses val="autoZero"/>
        <c:auto val="1"/>
        <c:lblAlgn val="ctr"/>
        <c:lblOffset val="100"/>
        <c:noMultiLvlLbl val="0"/>
      </c:catAx>
      <c:valAx>
        <c:axId val="1540788064"/>
        <c:scaling>
          <c:orientation val="minMax"/>
          <c:max val="100"/>
          <c:min val="0"/>
        </c:scaling>
        <c:delete val="0"/>
        <c:axPos val="l"/>
        <c:majorGridlines>
          <c:spPr>
            <a:ln w="3171">
              <a:noFill/>
              <a:prstDash val="solid"/>
            </a:ln>
          </c:spPr>
        </c:majorGridlines>
        <c:numFmt formatCode="General" sourceLinked="1"/>
        <c:majorTickMark val="out"/>
        <c:minorTickMark val="out"/>
        <c:tickLblPos val="nextTo"/>
        <c:spPr>
          <a:ln w="3171">
            <a:solidFill>
              <a:srgbClr val="808080"/>
            </a:solidFill>
            <a:prstDash val="solid"/>
          </a:ln>
        </c:spPr>
        <c:txPr>
          <a:bodyPr/>
          <a:lstStyle/>
          <a:p>
            <a:pPr>
              <a:defRPr sz="1000" b="0">
                <a:solidFill>
                  <a:schemeClr val="tx1"/>
                </a:solidFill>
                <a:latin typeface="Times New Roman" panose="02020603050405020304" pitchFamily="18" charset="0"/>
                <a:cs typeface="Times New Roman" panose="02020603050405020304" pitchFamily="18" charset="0"/>
              </a:defRPr>
            </a:pPr>
            <a:endParaRPr lang="en-US"/>
          </a:p>
        </c:txPr>
        <c:crossAx val="1540787520"/>
        <c:crosses val="autoZero"/>
        <c:crossBetween val="between"/>
        <c:majorUnit val="20"/>
        <c:minorUnit val="10"/>
      </c:valAx>
      <c:spPr>
        <a:solidFill>
          <a:srgbClr val="FFFFFF"/>
        </a:solidFill>
        <a:ln w="25365">
          <a:noFill/>
        </a:ln>
      </c:spPr>
    </c:plotArea>
    <c:legend>
      <c:legendPos val="r"/>
      <c:layout>
        <c:manualLayout>
          <c:xMode val="edge"/>
          <c:yMode val="edge"/>
          <c:x val="0.78799249530956905"/>
          <c:y val="0.58490566037735903"/>
          <c:w val="0.202626641651032"/>
          <c:h val="0.21509433962264199"/>
        </c:manualLayout>
      </c:layout>
      <c:overlay val="0"/>
      <c:spPr>
        <a:noFill/>
        <a:ln w="25365">
          <a:noFill/>
        </a:ln>
      </c:spPr>
      <c:txPr>
        <a:bodyPr/>
        <a:lstStyle/>
        <a:p>
          <a:pPr>
            <a:defRPr sz="11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rgbClr val="FFFFFF"/>
    </a:solidFill>
    <a:ln w="3171">
      <a:solidFill>
        <a:srgbClr val="808080"/>
      </a:solidFill>
      <a:prstDash val="solid"/>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89363538859968E-2"/>
          <c:y val="5.0819283182822486E-2"/>
          <c:w val="0.94188505506579134"/>
          <c:h val="0.73478743123211299"/>
        </c:manualLayout>
      </c:layout>
      <c:lineChart>
        <c:grouping val="standard"/>
        <c:varyColors val="0"/>
        <c:ser>
          <c:idx val="0"/>
          <c:order val="0"/>
          <c:tx>
            <c:strRef>
              <c:f>Sheet1!$B$1</c:f>
              <c:strCache>
                <c:ptCount val="1"/>
                <c:pt idx="0">
                  <c:v>11th grade </c:v>
                </c:pt>
              </c:strCache>
            </c:strRef>
          </c:tx>
          <c:spPr>
            <a:ln w="15875" cap="rnd">
              <a:solidFill>
                <a:srgbClr val="92D050"/>
              </a:solidFill>
              <a:prstDash val="lgDash"/>
              <a:round/>
            </a:ln>
            <a:effectLst/>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27</c:v>
                </c:pt>
                <c:pt idx="1">
                  <c:v>25</c:v>
                </c:pt>
                <c:pt idx="2">
                  <c:v>28</c:v>
                </c:pt>
                <c:pt idx="3">
                  <c:v>25</c:v>
                </c:pt>
                <c:pt idx="4">
                  <c:v>25</c:v>
                </c:pt>
                <c:pt idx="5">
                  <c:v>23</c:v>
                </c:pt>
                <c:pt idx="6">
                  <c:v>23</c:v>
                </c:pt>
                <c:pt idx="7">
                  <c:v>22</c:v>
                </c:pt>
                <c:pt idx="8">
                  <c:v>22</c:v>
                </c:pt>
                <c:pt idx="9">
                  <c:v>22</c:v>
                </c:pt>
                <c:pt idx="10">
                  <c:v>23</c:v>
                </c:pt>
                <c:pt idx="11">
                  <c:v>24</c:v>
                </c:pt>
                <c:pt idx="12">
                  <c:v>25</c:v>
                </c:pt>
                <c:pt idx="13">
                  <c:v>27</c:v>
                </c:pt>
                <c:pt idx="14">
                  <c:v>26</c:v>
                </c:pt>
                <c:pt idx="15">
                  <c:v>23</c:v>
                </c:pt>
                <c:pt idx="16">
                  <c:v>24</c:v>
                </c:pt>
                <c:pt idx="17">
                  <c:v>22</c:v>
                </c:pt>
                <c:pt idx="18">
                  <c:v>23</c:v>
                </c:pt>
                <c:pt idx="19">
                  <c:v>22</c:v>
                </c:pt>
                <c:pt idx="20">
                  <c:v>24</c:v>
                </c:pt>
              </c:numCache>
            </c:numRef>
          </c:val>
          <c:smooth val="0"/>
          <c:extLst>
            <c:ext xmlns:c16="http://schemas.microsoft.com/office/drawing/2014/chart" uri="{C3380CC4-5D6E-409C-BE32-E72D297353CC}">
              <c16:uniqueId val="{00000000-D84D-4ADF-A917-CB6824313CBF}"/>
            </c:ext>
          </c:extLst>
        </c:ser>
        <c:ser>
          <c:idx val="1"/>
          <c:order val="1"/>
          <c:tx>
            <c:strRef>
              <c:f>Sheet1!$C$1</c:f>
              <c:strCache>
                <c:ptCount val="1"/>
                <c:pt idx="0">
                  <c:v>8th grade</c:v>
                </c:pt>
              </c:strCache>
            </c:strRef>
          </c:tx>
          <c:spPr>
            <a:ln w="15875" cap="rnd">
              <a:solidFill>
                <a:srgbClr val="FF0000"/>
              </a:solidFill>
              <a:prstDash val="dash"/>
              <a:round/>
            </a:ln>
            <a:effectLst/>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Sheet1!$C$2:$C$22</c:f>
              <c:numCache>
                <c:formatCode>0</c:formatCode>
                <c:ptCount val="21"/>
                <c:pt idx="0">
                  <c:v>16</c:v>
                </c:pt>
                <c:pt idx="1">
                  <c:v>16</c:v>
                </c:pt>
                <c:pt idx="2">
                  <c:v>15</c:v>
                </c:pt>
                <c:pt idx="3">
                  <c:v>14</c:v>
                </c:pt>
                <c:pt idx="4">
                  <c:v>12</c:v>
                </c:pt>
                <c:pt idx="5">
                  <c:v>13</c:v>
                </c:pt>
                <c:pt idx="6">
                  <c:v>12</c:v>
                </c:pt>
                <c:pt idx="7">
                  <c:v>11</c:v>
                </c:pt>
                <c:pt idx="8">
                  <c:v>10</c:v>
                </c:pt>
                <c:pt idx="9">
                  <c:v>10</c:v>
                </c:pt>
                <c:pt idx="10">
                  <c:v>11</c:v>
                </c:pt>
                <c:pt idx="11">
                  <c:v>12</c:v>
                </c:pt>
                <c:pt idx="12">
                  <c:v>11</c:v>
                </c:pt>
                <c:pt idx="13">
                  <c:v>11</c:v>
                </c:pt>
                <c:pt idx="14">
                  <c:v>9</c:v>
                </c:pt>
                <c:pt idx="15">
                  <c:v>9</c:v>
                </c:pt>
                <c:pt idx="16">
                  <c:v>7</c:v>
                </c:pt>
                <c:pt idx="17">
                  <c:v>7</c:v>
                </c:pt>
                <c:pt idx="18">
                  <c:v>7</c:v>
                </c:pt>
                <c:pt idx="19">
                  <c:v>8</c:v>
                </c:pt>
                <c:pt idx="20">
                  <c:v>8</c:v>
                </c:pt>
              </c:numCache>
            </c:numRef>
          </c:val>
          <c:smooth val="0"/>
          <c:extLst>
            <c:ext xmlns:c16="http://schemas.microsoft.com/office/drawing/2014/chart" uri="{C3380CC4-5D6E-409C-BE32-E72D297353CC}">
              <c16:uniqueId val="{00000001-D84D-4ADF-A917-CB6824313CBF}"/>
            </c:ext>
          </c:extLst>
        </c:ser>
        <c:dLbls>
          <c:showLegendKey val="0"/>
          <c:showVal val="0"/>
          <c:showCatName val="0"/>
          <c:showSerName val="0"/>
          <c:showPercent val="0"/>
          <c:showBubbleSize val="0"/>
        </c:dLbls>
        <c:smooth val="0"/>
        <c:axId val="1713824768"/>
        <c:axId val="1713836192"/>
      </c:lineChart>
      <c:catAx>
        <c:axId val="171382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13836192"/>
        <c:crosses val="autoZero"/>
        <c:auto val="1"/>
        <c:lblAlgn val="ctr"/>
        <c:lblOffset val="100"/>
        <c:noMultiLvlLbl val="0"/>
      </c:catAx>
      <c:valAx>
        <c:axId val="1713836192"/>
        <c:scaling>
          <c:orientation val="minMax"/>
          <c:max val="100"/>
        </c:scaling>
        <c:delete val="0"/>
        <c:axPos val="l"/>
        <c:numFmt formatCode="0" sourceLinked="1"/>
        <c:majorTickMark val="out"/>
        <c:minorTickMark val="out"/>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3824768"/>
        <c:crosses val="autoZero"/>
        <c:crossBetween val="midCat"/>
        <c:majorUnit val="20"/>
        <c:min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Perception</a:t>
            </a:r>
            <a:r>
              <a:rPr lang="en-US" baseline="0" dirty="0"/>
              <a:t> of great risk from prescription misuse (%)</a:t>
            </a:r>
            <a:endParaRPr lang="en-US" dirty="0"/>
          </a:p>
        </c:rich>
      </c:tx>
      <c:layout>
        <c:manualLayout>
          <c:xMode val="edge"/>
          <c:yMode val="edge"/>
          <c:x val="9.0765339352273072E-2"/>
          <c:y val="3.719463432270496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93158438752953"/>
          <c:y val="0.24088083279095004"/>
          <c:w val="0.85759641828064626"/>
          <c:h val="0.66845638481627212"/>
        </c:manualLayout>
      </c:layout>
      <c:barChart>
        <c:barDir val="col"/>
        <c:grouping val="clustered"/>
        <c:varyColors val="0"/>
        <c:ser>
          <c:idx val="0"/>
          <c:order val="0"/>
          <c:tx>
            <c:strRef>
              <c:f>Sheet1!$B$1</c:f>
              <c:strCache>
                <c:ptCount val="1"/>
                <c:pt idx="0">
                  <c:v>8th Grade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59</c:v>
                </c:pt>
              </c:numCache>
            </c:numRef>
          </c:val>
          <c:extLst>
            <c:ext xmlns:c16="http://schemas.microsoft.com/office/drawing/2014/chart" uri="{C3380CC4-5D6E-409C-BE32-E72D297353CC}">
              <c16:uniqueId val="{00000000-E9B6-4377-99E1-3EAE50EF8678}"/>
            </c:ext>
          </c:extLst>
        </c:ser>
        <c:ser>
          <c:idx val="1"/>
          <c:order val="1"/>
          <c:tx>
            <c:strRef>
              <c:f>Sheet1!$C$1</c:f>
              <c:strCache>
                <c:ptCount val="1"/>
                <c:pt idx="0">
                  <c:v>11th Grade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65</c:v>
                </c:pt>
              </c:numCache>
            </c:numRef>
          </c:val>
          <c:extLst>
            <c:ext xmlns:c16="http://schemas.microsoft.com/office/drawing/2014/chart" uri="{C3380CC4-5D6E-409C-BE32-E72D297353CC}">
              <c16:uniqueId val="{00000001-E9B6-4377-99E1-3EAE50EF8678}"/>
            </c:ext>
          </c:extLst>
        </c:ser>
        <c:dLbls>
          <c:dLblPos val="outEnd"/>
          <c:showLegendKey val="0"/>
          <c:showVal val="1"/>
          <c:showCatName val="0"/>
          <c:showSerName val="0"/>
          <c:showPercent val="0"/>
          <c:showBubbleSize val="0"/>
        </c:dLbls>
        <c:gapWidth val="219"/>
        <c:overlap val="-27"/>
        <c:axId val="1601753632"/>
        <c:axId val="1601752384"/>
      </c:barChart>
      <c:catAx>
        <c:axId val="160175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1752384"/>
        <c:crosses val="autoZero"/>
        <c:auto val="1"/>
        <c:lblAlgn val="ctr"/>
        <c:lblOffset val="100"/>
        <c:noMultiLvlLbl val="0"/>
      </c:catAx>
      <c:valAx>
        <c:axId val="1601752384"/>
        <c:scaling>
          <c:orientation val="minMax"/>
          <c:max val="100"/>
          <c:min val="0"/>
        </c:scaling>
        <c:delete val="1"/>
        <c:axPos val="l"/>
        <c:numFmt formatCode="General" sourceLinked="1"/>
        <c:majorTickMark val="none"/>
        <c:minorTickMark val="none"/>
        <c:tickLblPos val="nextTo"/>
        <c:crossAx val="160175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128019323671501E-2"/>
          <c:y val="3.0453570730216459E-2"/>
          <c:w val="0.95358695652173908"/>
          <c:h val="0.68027739998443548"/>
        </c:manualLayout>
      </c:layout>
      <c:barChart>
        <c:barDir val="col"/>
        <c:grouping val="clustered"/>
        <c:varyColors val="0"/>
        <c:ser>
          <c:idx val="0"/>
          <c:order val="0"/>
          <c:tx>
            <c:strRef>
              <c:f>Sheet1!$B$1</c:f>
              <c:strCache>
                <c:ptCount val="1"/>
                <c:pt idx="0">
                  <c:v>Did Not Gamble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Smoked cigarettes in the past month </c:v>
                </c:pt>
                <c:pt idx="1">
                  <c:v>Drank alcohol in the past month</c:v>
                </c:pt>
                <c:pt idx="2">
                  <c:v>Binge drank in the past month</c:v>
                </c:pt>
                <c:pt idx="3">
                  <c:v>Smoked marijuana in the past month</c:v>
                </c:pt>
                <c:pt idx="4">
                  <c:v>Misused painkillers in the past month*</c:v>
                </c:pt>
                <c:pt idx="5">
                  <c:v>Vaped in the past month</c:v>
                </c:pt>
              </c:strCache>
            </c:strRef>
          </c:cat>
          <c:val>
            <c:numRef>
              <c:f>Sheet1!$B$2:$B$7</c:f>
              <c:numCache>
                <c:formatCode>General</c:formatCode>
                <c:ptCount val="6"/>
                <c:pt idx="0">
                  <c:v>3</c:v>
                </c:pt>
                <c:pt idx="1">
                  <c:v>21</c:v>
                </c:pt>
                <c:pt idx="2">
                  <c:v>11</c:v>
                </c:pt>
                <c:pt idx="3">
                  <c:v>20</c:v>
                </c:pt>
                <c:pt idx="4">
                  <c:v>5</c:v>
                </c:pt>
                <c:pt idx="5">
                  <c:v>23</c:v>
                </c:pt>
              </c:numCache>
            </c:numRef>
          </c:val>
          <c:extLst>
            <c:ext xmlns:c16="http://schemas.microsoft.com/office/drawing/2014/chart" uri="{C3380CC4-5D6E-409C-BE32-E72D297353CC}">
              <c16:uniqueId val="{00000000-D14D-4661-8414-380FE12FF0BD}"/>
            </c:ext>
          </c:extLst>
        </c:ser>
        <c:ser>
          <c:idx val="1"/>
          <c:order val="1"/>
          <c:tx>
            <c:strRef>
              <c:f>Sheet1!$C$1</c:f>
              <c:strCache>
                <c:ptCount val="1"/>
                <c:pt idx="0">
                  <c:v>Gambled One Or More Times in the Past Year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Smoked cigarettes in the past month </c:v>
                </c:pt>
                <c:pt idx="1">
                  <c:v>Drank alcohol in the past month</c:v>
                </c:pt>
                <c:pt idx="2">
                  <c:v>Binge drank in the past month</c:v>
                </c:pt>
                <c:pt idx="3">
                  <c:v>Smoked marijuana in the past month</c:v>
                </c:pt>
                <c:pt idx="4">
                  <c:v>Misused painkillers in the past month*</c:v>
                </c:pt>
                <c:pt idx="5">
                  <c:v>Vaped in the past month</c:v>
                </c:pt>
              </c:strCache>
            </c:strRef>
          </c:cat>
          <c:val>
            <c:numRef>
              <c:f>Sheet1!$C$2:$C$7</c:f>
              <c:numCache>
                <c:formatCode>General</c:formatCode>
                <c:ptCount val="6"/>
                <c:pt idx="0">
                  <c:v>6</c:v>
                </c:pt>
                <c:pt idx="1">
                  <c:v>30</c:v>
                </c:pt>
                <c:pt idx="2">
                  <c:v>17</c:v>
                </c:pt>
                <c:pt idx="3">
                  <c:v>29</c:v>
                </c:pt>
                <c:pt idx="4">
                  <c:v>5</c:v>
                </c:pt>
                <c:pt idx="5">
                  <c:v>34</c:v>
                </c:pt>
              </c:numCache>
            </c:numRef>
          </c:val>
          <c:extLst>
            <c:ext xmlns:c16="http://schemas.microsoft.com/office/drawing/2014/chart" uri="{C3380CC4-5D6E-409C-BE32-E72D297353CC}">
              <c16:uniqueId val="{00000001-D14D-4661-8414-380FE12FF0BD}"/>
            </c:ext>
          </c:extLst>
        </c:ser>
        <c:dLbls>
          <c:showLegendKey val="0"/>
          <c:showVal val="0"/>
          <c:showCatName val="0"/>
          <c:showSerName val="0"/>
          <c:showPercent val="0"/>
          <c:showBubbleSize val="0"/>
        </c:dLbls>
        <c:gapWidth val="219"/>
        <c:overlap val="-27"/>
        <c:axId val="2011732528"/>
        <c:axId val="2011733072"/>
      </c:barChart>
      <c:catAx>
        <c:axId val="201173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11733072"/>
        <c:crosses val="autoZero"/>
        <c:auto val="1"/>
        <c:lblAlgn val="ctr"/>
        <c:lblOffset val="100"/>
        <c:noMultiLvlLbl val="0"/>
      </c:catAx>
      <c:valAx>
        <c:axId val="2011733072"/>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i="0" baseline="0">
                    <a:solidFill>
                      <a:schemeClr val="tx1"/>
                    </a:solidFill>
                    <a:effectLst/>
                  </a:rPr>
                  <a:t>(Percentages saying yes)</a:t>
                </a:r>
                <a:endParaRPr lang="en-US" sz="1100">
                  <a:solidFill>
                    <a:schemeClr val="tx1"/>
                  </a:solidFill>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011732528"/>
        <c:crosses val="autoZero"/>
        <c:crossBetween val="between"/>
      </c:valAx>
      <c:spPr>
        <a:noFill/>
        <a:ln>
          <a:noFill/>
        </a:ln>
        <a:effectLst/>
      </c:spPr>
    </c:plotArea>
    <c:legend>
      <c:legendPos val="b"/>
      <c:layout>
        <c:manualLayout>
          <c:xMode val="edge"/>
          <c:yMode val="edge"/>
          <c:x val="0.21898332001978013"/>
          <c:y val="0.87841003149775543"/>
          <c:w val="0.56203335996043968"/>
          <c:h val="9.113639777202811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59604531298874E-2"/>
          <c:y val="4.4070512820512824E-2"/>
          <c:w val="0.9404085013984651"/>
          <c:h val="0.87150085806581867"/>
        </c:manualLayout>
      </c:layout>
      <c:lineChart>
        <c:grouping val="standard"/>
        <c:varyColors val="0"/>
        <c:ser>
          <c:idx val="0"/>
          <c:order val="0"/>
          <c:tx>
            <c:strRef>
              <c:f>Sheet1!$B$1</c:f>
              <c:strCache>
                <c:ptCount val="1"/>
                <c:pt idx="0">
                  <c:v>Column1</c:v>
                </c:pt>
              </c:strCache>
            </c:strRef>
          </c:tx>
          <c:spPr>
            <a:ln w="25400" cap="rnd">
              <a:solidFill>
                <a:schemeClr val="tx1"/>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1999</c:v>
                </c:pt>
                <c:pt idx="1">
                  <c:v>2001</c:v>
                </c:pt>
                <c:pt idx="2">
                  <c:v>2003</c:v>
                </c:pt>
                <c:pt idx="3">
                  <c:v>2005</c:v>
                </c:pt>
                <c:pt idx="4">
                  <c:v>2007</c:v>
                </c:pt>
                <c:pt idx="5">
                  <c:v>2009</c:v>
                </c:pt>
                <c:pt idx="6">
                  <c:v>2011</c:v>
                </c:pt>
                <c:pt idx="7">
                  <c:v>2013</c:v>
                </c:pt>
                <c:pt idx="8">
                  <c:v>2015</c:v>
                </c:pt>
                <c:pt idx="9">
                  <c:v>2017</c:v>
                </c:pt>
                <c:pt idx="10">
                  <c:v>2019*</c:v>
                </c:pt>
              </c:strCache>
            </c:strRef>
          </c:cat>
          <c:val>
            <c:numRef>
              <c:f>Sheet1!$B$2:$B$12</c:f>
              <c:numCache>
                <c:formatCode>0</c:formatCode>
                <c:ptCount val="11"/>
                <c:pt idx="0">
                  <c:v>27</c:v>
                </c:pt>
                <c:pt idx="1">
                  <c:v>27</c:v>
                </c:pt>
                <c:pt idx="2">
                  <c:v>27</c:v>
                </c:pt>
                <c:pt idx="3">
                  <c:v>28</c:v>
                </c:pt>
                <c:pt idx="4">
                  <c:v>27</c:v>
                </c:pt>
                <c:pt idx="5">
                  <c:v>27</c:v>
                </c:pt>
                <c:pt idx="6">
                  <c:v>27</c:v>
                </c:pt>
                <c:pt idx="7">
                  <c:v>23</c:v>
                </c:pt>
                <c:pt idx="8">
                  <c:v>24</c:v>
                </c:pt>
                <c:pt idx="9">
                  <c:v>28</c:v>
                </c:pt>
                <c:pt idx="10">
                  <c:v>31</c:v>
                </c:pt>
              </c:numCache>
            </c:numRef>
          </c:val>
          <c:smooth val="0"/>
          <c:extLst>
            <c:ext xmlns:c16="http://schemas.microsoft.com/office/drawing/2014/chart" uri="{C3380CC4-5D6E-409C-BE32-E72D297353CC}">
              <c16:uniqueId val="{00000000-9F6C-4055-9454-5D30492D2F3B}"/>
            </c:ext>
          </c:extLst>
        </c:ser>
        <c:dLbls>
          <c:dLblPos val="t"/>
          <c:showLegendKey val="0"/>
          <c:showVal val="1"/>
          <c:showCatName val="0"/>
          <c:showSerName val="0"/>
          <c:showPercent val="0"/>
          <c:showBubbleSize val="0"/>
        </c:dLbls>
        <c:smooth val="0"/>
        <c:axId val="2009757152"/>
        <c:axId val="2009754976"/>
      </c:lineChart>
      <c:catAx>
        <c:axId val="200975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009754976"/>
        <c:crosses val="autoZero"/>
        <c:auto val="1"/>
        <c:lblAlgn val="ctr"/>
        <c:lblOffset val="100"/>
        <c:noMultiLvlLbl val="0"/>
      </c:catAx>
      <c:valAx>
        <c:axId val="2009754976"/>
        <c:scaling>
          <c:orientation val="minMax"/>
          <c:max val="100"/>
          <c:min val="0"/>
        </c:scaling>
        <c:delete val="1"/>
        <c:axPos val="l"/>
        <c:numFmt formatCode="0" sourceLinked="1"/>
        <c:majorTickMark val="out"/>
        <c:minorTickMark val="none"/>
        <c:tickLblPos val="nextTo"/>
        <c:crossAx val="2009757152"/>
        <c:crosses val="autoZero"/>
        <c:crossBetween val="between"/>
        <c:majorUnit val="20"/>
        <c:minorUnit val="1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22758935708575E-2"/>
          <c:y val="0.11364665305246341"/>
          <c:w val="0.94975448212858282"/>
          <c:h val="0.67013824253597398"/>
        </c:manualLayout>
      </c:layout>
      <c:barChart>
        <c:barDir val="col"/>
        <c:grouping val="clustered"/>
        <c:varyColors val="0"/>
        <c:ser>
          <c:idx val="0"/>
          <c:order val="0"/>
          <c:tx>
            <c:strRef>
              <c:f>Sheet1!$B$1</c:f>
              <c:strCache>
                <c:ptCount val="1"/>
                <c:pt idx="0">
                  <c:v>One or more disabilities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Sad or hopeless for 2 weeks</c:v>
                </c:pt>
                <c:pt idx="1">
                  <c:v>Self harm</c:v>
                </c:pt>
                <c:pt idx="2">
                  <c:v>Plan a suicide </c:v>
                </c:pt>
                <c:pt idx="3">
                  <c:v>Attempt a suicide</c:v>
                </c:pt>
              </c:strCache>
            </c:strRef>
          </c:cat>
          <c:val>
            <c:numRef>
              <c:f>Sheet1!$B$2:$B$5</c:f>
              <c:numCache>
                <c:formatCode>0</c:formatCode>
                <c:ptCount val="4"/>
                <c:pt idx="0">
                  <c:v>54</c:v>
                </c:pt>
                <c:pt idx="1">
                  <c:v>31</c:v>
                </c:pt>
                <c:pt idx="2">
                  <c:v>25</c:v>
                </c:pt>
                <c:pt idx="3">
                  <c:v>17</c:v>
                </c:pt>
              </c:numCache>
            </c:numRef>
          </c:val>
          <c:extLst>
            <c:ext xmlns:c16="http://schemas.microsoft.com/office/drawing/2014/chart" uri="{C3380CC4-5D6E-409C-BE32-E72D297353CC}">
              <c16:uniqueId val="{00000000-46B0-4429-A563-2824C0B68F42}"/>
            </c:ext>
          </c:extLst>
        </c:ser>
        <c:ser>
          <c:idx val="1"/>
          <c:order val="1"/>
          <c:tx>
            <c:strRef>
              <c:f>Sheet1!$C$1</c:f>
              <c:strCache>
                <c:ptCount val="1"/>
                <c:pt idx="0">
                  <c:v>None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Sad or hopeless for 2 weeks</c:v>
                </c:pt>
                <c:pt idx="1">
                  <c:v>Self harm</c:v>
                </c:pt>
                <c:pt idx="2">
                  <c:v>Plan a suicide </c:v>
                </c:pt>
                <c:pt idx="3">
                  <c:v>Attempt a suicide</c:v>
                </c:pt>
              </c:strCache>
            </c:strRef>
          </c:cat>
          <c:val>
            <c:numRef>
              <c:f>Sheet1!$C$2:$C$5</c:f>
              <c:numCache>
                <c:formatCode>0</c:formatCode>
                <c:ptCount val="4"/>
                <c:pt idx="0">
                  <c:v>17</c:v>
                </c:pt>
                <c:pt idx="1">
                  <c:v>7</c:v>
                </c:pt>
                <c:pt idx="2">
                  <c:v>5</c:v>
                </c:pt>
                <c:pt idx="3">
                  <c:v>3</c:v>
                </c:pt>
              </c:numCache>
            </c:numRef>
          </c:val>
          <c:extLst>
            <c:ext xmlns:c16="http://schemas.microsoft.com/office/drawing/2014/chart" uri="{C3380CC4-5D6E-409C-BE32-E72D297353CC}">
              <c16:uniqueId val="{00000001-46B0-4429-A563-2824C0B68F42}"/>
            </c:ext>
          </c:extLst>
        </c:ser>
        <c:dLbls>
          <c:dLblPos val="outEnd"/>
          <c:showLegendKey val="0"/>
          <c:showVal val="1"/>
          <c:showCatName val="0"/>
          <c:showSerName val="0"/>
          <c:showPercent val="0"/>
          <c:showBubbleSize val="0"/>
        </c:dLbls>
        <c:gapWidth val="219"/>
        <c:overlap val="-27"/>
        <c:axId val="2115439080"/>
        <c:axId val="2093740552"/>
      </c:barChart>
      <c:catAx>
        <c:axId val="2115439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3740552"/>
        <c:crosses val="autoZero"/>
        <c:auto val="1"/>
        <c:lblAlgn val="ctr"/>
        <c:lblOffset val="100"/>
        <c:noMultiLvlLbl val="0"/>
      </c:catAx>
      <c:valAx>
        <c:axId val="2093740552"/>
        <c:scaling>
          <c:orientation val="minMax"/>
        </c:scaling>
        <c:delete val="1"/>
        <c:axPos val="l"/>
        <c:numFmt formatCode="0" sourceLinked="1"/>
        <c:majorTickMark val="none"/>
        <c:minorTickMark val="none"/>
        <c:tickLblPos val="nextTo"/>
        <c:crossAx val="2115439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42179855358736E-2"/>
          <c:y val="2.6417262745159219E-2"/>
          <c:w val="0.95791564028928256"/>
          <c:h val="0.78116495968507293"/>
        </c:manualLayout>
      </c:layout>
      <c:barChart>
        <c:barDir val="col"/>
        <c:grouping val="clustered"/>
        <c:varyColors val="0"/>
        <c:ser>
          <c:idx val="0"/>
          <c:order val="0"/>
          <c:tx>
            <c:strRef>
              <c:f>Sheet1!$B$1</c:f>
              <c:strCache>
                <c:ptCount val="1"/>
                <c:pt idx="0">
                  <c:v>0 ACEs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Binge drinking</c:v>
                </c:pt>
                <c:pt idx="2">
                  <c:v>Marijuana</c:v>
                </c:pt>
                <c:pt idx="3">
                  <c:v>Vaping</c:v>
                </c:pt>
              </c:strCache>
            </c:strRef>
          </c:cat>
          <c:val>
            <c:numRef>
              <c:f>Sheet1!$B$2:$B$5</c:f>
              <c:numCache>
                <c:formatCode>General</c:formatCode>
                <c:ptCount val="4"/>
                <c:pt idx="0">
                  <c:v>17</c:v>
                </c:pt>
                <c:pt idx="1">
                  <c:v>8</c:v>
                </c:pt>
                <c:pt idx="2">
                  <c:v>15</c:v>
                </c:pt>
                <c:pt idx="3">
                  <c:v>18</c:v>
                </c:pt>
              </c:numCache>
            </c:numRef>
          </c:val>
          <c:extLst>
            <c:ext xmlns:c16="http://schemas.microsoft.com/office/drawing/2014/chart" uri="{C3380CC4-5D6E-409C-BE32-E72D297353CC}">
              <c16:uniqueId val="{00000000-5C04-464B-932D-B8DE134E7484}"/>
            </c:ext>
          </c:extLst>
        </c:ser>
        <c:ser>
          <c:idx val="1"/>
          <c:order val="1"/>
          <c:tx>
            <c:strRef>
              <c:f>Sheet1!$C$1</c:f>
              <c:strCache>
                <c:ptCount val="1"/>
                <c:pt idx="0">
                  <c:v>1 ACE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Binge drinking</c:v>
                </c:pt>
                <c:pt idx="2">
                  <c:v>Marijuana</c:v>
                </c:pt>
                <c:pt idx="3">
                  <c:v>Vaping</c:v>
                </c:pt>
              </c:strCache>
            </c:strRef>
          </c:cat>
          <c:val>
            <c:numRef>
              <c:f>Sheet1!$C$2:$C$5</c:f>
              <c:numCache>
                <c:formatCode>General</c:formatCode>
                <c:ptCount val="4"/>
                <c:pt idx="0">
                  <c:v>26</c:v>
                </c:pt>
                <c:pt idx="1">
                  <c:v>14</c:v>
                </c:pt>
                <c:pt idx="2">
                  <c:v>29</c:v>
                </c:pt>
                <c:pt idx="3">
                  <c:v>35</c:v>
                </c:pt>
              </c:numCache>
            </c:numRef>
          </c:val>
          <c:extLst>
            <c:ext xmlns:c16="http://schemas.microsoft.com/office/drawing/2014/chart" uri="{C3380CC4-5D6E-409C-BE32-E72D297353CC}">
              <c16:uniqueId val="{00000001-5C04-464B-932D-B8DE134E7484}"/>
            </c:ext>
          </c:extLst>
        </c:ser>
        <c:ser>
          <c:idx val="2"/>
          <c:order val="2"/>
          <c:tx>
            <c:strRef>
              <c:f>Sheet1!$D$1</c:f>
              <c:strCache>
                <c:ptCount val="1"/>
                <c:pt idx="0">
                  <c:v>2+ ACEs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Binge drinking</c:v>
                </c:pt>
                <c:pt idx="2">
                  <c:v>Marijuana</c:v>
                </c:pt>
                <c:pt idx="3">
                  <c:v>Vaping</c:v>
                </c:pt>
              </c:strCache>
            </c:strRef>
          </c:cat>
          <c:val>
            <c:numRef>
              <c:f>Sheet1!$D$2:$D$5</c:f>
              <c:numCache>
                <c:formatCode>General</c:formatCode>
                <c:ptCount val="4"/>
                <c:pt idx="0">
                  <c:v>46</c:v>
                </c:pt>
                <c:pt idx="1">
                  <c:v>25</c:v>
                </c:pt>
                <c:pt idx="2">
                  <c:v>44</c:v>
                </c:pt>
                <c:pt idx="3">
                  <c:v>48</c:v>
                </c:pt>
              </c:numCache>
            </c:numRef>
          </c:val>
          <c:extLst>
            <c:ext xmlns:c16="http://schemas.microsoft.com/office/drawing/2014/chart" uri="{C3380CC4-5D6E-409C-BE32-E72D297353CC}">
              <c16:uniqueId val="{00000002-5C04-464B-932D-B8DE134E7484}"/>
            </c:ext>
          </c:extLst>
        </c:ser>
        <c:dLbls>
          <c:dLblPos val="outEnd"/>
          <c:showLegendKey val="0"/>
          <c:showVal val="1"/>
          <c:showCatName val="0"/>
          <c:showSerName val="0"/>
          <c:showPercent val="0"/>
          <c:showBubbleSize val="0"/>
        </c:dLbls>
        <c:gapWidth val="219"/>
        <c:overlap val="-27"/>
        <c:axId val="867025408"/>
        <c:axId val="745342560"/>
      </c:barChart>
      <c:catAx>
        <c:axId val="86702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5342560"/>
        <c:crosses val="autoZero"/>
        <c:auto val="1"/>
        <c:lblAlgn val="ctr"/>
        <c:lblOffset val="100"/>
        <c:noMultiLvlLbl val="0"/>
      </c:catAx>
      <c:valAx>
        <c:axId val="745342560"/>
        <c:scaling>
          <c:orientation val="minMax"/>
        </c:scaling>
        <c:delete val="1"/>
        <c:axPos val="l"/>
        <c:numFmt formatCode="General" sourceLinked="1"/>
        <c:majorTickMark val="none"/>
        <c:minorTickMark val="none"/>
        <c:tickLblPos val="nextTo"/>
        <c:crossAx val="86702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D896B-63DD-42D3-94DE-9B2C02A1C1D9}" type="datetimeFigureOut">
              <a:rPr lang="en-US" smtClean="0"/>
              <a:t>12/17/2020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C44B7-EB74-44DA-A62E-EBAB9DBEAE95}" type="slidenum">
              <a:rPr lang="en-US" smtClean="0"/>
              <a:t>‹#›</a:t>
            </a:fld>
            <a:endParaRPr lang="en-US"/>
          </a:p>
        </p:txBody>
      </p:sp>
    </p:spTree>
    <p:extLst>
      <p:ext uri="{BB962C8B-B14F-4D97-AF65-F5344CB8AC3E}">
        <p14:creationId xmlns:p14="http://schemas.microsoft.com/office/powerpoint/2010/main" val="424343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7</a:t>
            </a:fld>
            <a:endParaRPr lang="en-US"/>
          </a:p>
        </p:txBody>
      </p:sp>
    </p:spTree>
    <p:extLst>
      <p:ext uri="{BB962C8B-B14F-4D97-AF65-F5344CB8AC3E}">
        <p14:creationId xmlns:p14="http://schemas.microsoft.com/office/powerpoint/2010/main" val="11608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month substance use.</a:t>
            </a:r>
          </a:p>
        </p:txBody>
      </p:sp>
      <p:sp>
        <p:nvSpPr>
          <p:cNvPr id="4" name="Slide Number Placeholder 3"/>
          <p:cNvSpPr>
            <a:spLocks noGrp="1"/>
          </p:cNvSpPr>
          <p:nvPr>
            <p:ph type="sldNum" sz="quarter" idx="5"/>
          </p:nvPr>
        </p:nvSpPr>
        <p:spPr/>
        <p:txBody>
          <a:bodyPr/>
          <a:lstStyle/>
          <a:p>
            <a:fld id="{FA9C44B7-EB74-44DA-A62E-EBAB9DBEAE95}" type="slidenum">
              <a:rPr lang="en-US" smtClean="0"/>
              <a:t>18</a:t>
            </a:fld>
            <a:endParaRPr lang="en-US"/>
          </a:p>
        </p:txBody>
      </p:sp>
    </p:spTree>
    <p:extLst>
      <p:ext uri="{BB962C8B-B14F-4D97-AF65-F5344CB8AC3E}">
        <p14:creationId xmlns:p14="http://schemas.microsoft.com/office/powerpoint/2010/main" val="188007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from NSCH on family resilience. </a:t>
            </a:r>
          </a:p>
        </p:txBody>
      </p:sp>
      <p:sp>
        <p:nvSpPr>
          <p:cNvPr id="4" name="Slide Number Placeholder 3"/>
          <p:cNvSpPr>
            <a:spLocks noGrp="1"/>
          </p:cNvSpPr>
          <p:nvPr>
            <p:ph type="sldNum" sz="quarter" idx="5"/>
          </p:nvPr>
        </p:nvSpPr>
        <p:spPr/>
        <p:txBody>
          <a:bodyPr/>
          <a:lstStyle/>
          <a:p>
            <a:fld id="{FA9C44B7-EB74-44DA-A62E-EBAB9DBEAE95}" type="slidenum">
              <a:rPr lang="en-US" smtClean="0"/>
              <a:t>20</a:t>
            </a:fld>
            <a:endParaRPr lang="en-US"/>
          </a:p>
        </p:txBody>
      </p:sp>
    </p:spTree>
    <p:extLst>
      <p:ext uri="{BB962C8B-B14F-4D97-AF65-F5344CB8AC3E}">
        <p14:creationId xmlns:p14="http://schemas.microsoft.com/office/powerpoint/2010/main" val="342469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Suggestions for this one? Before or after data? Can verbally contextualize important by talking about mental health during the pandemic rather than having more text on the slides…</a:t>
            </a:r>
          </a:p>
          <a:p>
            <a:endParaRPr lang="en-US" dirty="0"/>
          </a:p>
          <a:p>
            <a:r>
              <a:rPr lang="en-US" dirty="0"/>
              <a:t>Do we have any updates on survey plans for spring 2021?</a:t>
            </a:r>
          </a:p>
          <a:p>
            <a:endParaRPr lang="en-US" dirty="0"/>
          </a:p>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22</a:t>
            </a:fld>
            <a:endParaRPr lang="en-US"/>
          </a:p>
        </p:txBody>
      </p:sp>
    </p:spTree>
    <p:extLst>
      <p:ext uri="{BB962C8B-B14F-4D97-AF65-F5344CB8AC3E}">
        <p14:creationId xmlns:p14="http://schemas.microsoft.com/office/powerpoint/2010/main" val="2366209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23</a:t>
            </a:fld>
            <a:endParaRPr lang="en-US"/>
          </a:p>
        </p:txBody>
      </p:sp>
    </p:spTree>
    <p:extLst>
      <p:ext uri="{BB962C8B-B14F-4D97-AF65-F5344CB8AC3E}">
        <p14:creationId xmlns:p14="http://schemas.microsoft.com/office/powerpoint/2010/main" val="3217126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24</a:t>
            </a:fld>
            <a:endParaRPr lang="en-US"/>
          </a:p>
        </p:txBody>
      </p:sp>
    </p:spTree>
    <p:extLst>
      <p:ext uri="{BB962C8B-B14F-4D97-AF65-F5344CB8AC3E}">
        <p14:creationId xmlns:p14="http://schemas.microsoft.com/office/powerpoint/2010/main" val="180329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25</a:t>
            </a:fld>
            <a:endParaRPr lang="en-US"/>
          </a:p>
        </p:txBody>
      </p:sp>
    </p:spTree>
    <p:extLst>
      <p:ext uri="{BB962C8B-B14F-4D97-AF65-F5344CB8AC3E}">
        <p14:creationId xmlns:p14="http://schemas.microsoft.com/office/powerpoint/2010/main" val="213776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most common substances used by students in the past year are alcohol, marijuana, and vaping/e-cigarettes. We’ll see in the next slide that vaping has very quickly become popular over the last few years.</a:t>
            </a:r>
          </a:p>
        </p:txBody>
      </p:sp>
      <p:sp>
        <p:nvSpPr>
          <p:cNvPr id="4" name="Slide Number Placeholder 3"/>
          <p:cNvSpPr>
            <a:spLocks noGrp="1"/>
          </p:cNvSpPr>
          <p:nvPr>
            <p:ph type="sldNum" sz="quarter" idx="5"/>
          </p:nvPr>
        </p:nvSpPr>
        <p:spPr/>
        <p:txBody>
          <a:bodyPr/>
          <a:lstStyle/>
          <a:p>
            <a:fld id="{FA9C44B7-EB74-44DA-A62E-EBAB9DBEAE95}" type="slidenum">
              <a:rPr lang="en-US" smtClean="0"/>
              <a:t>9</a:t>
            </a:fld>
            <a:endParaRPr lang="en-US"/>
          </a:p>
        </p:txBody>
      </p:sp>
    </p:spTree>
    <p:extLst>
      <p:ext uri="{BB962C8B-B14F-4D97-AF65-F5344CB8AC3E}">
        <p14:creationId xmlns:p14="http://schemas.microsoft.com/office/powerpoint/2010/main" val="309188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students reporting that they used a vaping device in the past year more than quadrupled in the 6 years since we started tracking this information on our surveys. Also important to note that the questions we ask about vaping have changed several times in this period. </a:t>
            </a:r>
          </a:p>
          <a:p>
            <a:endParaRPr lang="en-US"/>
          </a:p>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10</a:t>
            </a:fld>
            <a:endParaRPr lang="en-US"/>
          </a:p>
        </p:txBody>
      </p:sp>
    </p:spTree>
    <p:extLst>
      <p:ext uri="{BB962C8B-B14F-4D97-AF65-F5344CB8AC3E}">
        <p14:creationId xmlns:p14="http://schemas.microsoft.com/office/powerpoint/2010/main" val="263382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month alcohol use among high school students has declined overall in the past 20 years, both in Delaware and at the national level.</a:t>
            </a:r>
          </a:p>
        </p:txBody>
      </p:sp>
      <p:sp>
        <p:nvSpPr>
          <p:cNvPr id="4" name="Slide Number Placeholder 3"/>
          <p:cNvSpPr>
            <a:spLocks noGrp="1"/>
          </p:cNvSpPr>
          <p:nvPr>
            <p:ph type="sldNum" sz="quarter" idx="5"/>
          </p:nvPr>
        </p:nvSpPr>
        <p:spPr/>
        <p:txBody>
          <a:bodyPr/>
          <a:lstStyle/>
          <a:p>
            <a:fld id="{FA9C44B7-EB74-44DA-A62E-EBAB9DBEAE95}" type="slidenum">
              <a:rPr lang="en-US" smtClean="0"/>
              <a:t>11</a:t>
            </a:fld>
            <a:endParaRPr lang="en-US"/>
          </a:p>
        </p:txBody>
      </p:sp>
    </p:spTree>
    <p:extLst>
      <p:ext uri="{BB962C8B-B14F-4D97-AF65-F5344CB8AC3E}">
        <p14:creationId xmlns:p14="http://schemas.microsoft.com/office/powerpoint/2010/main" val="387103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alcohol has declined and vaping has increased, marijuana has remained relatively stable. 8</a:t>
            </a:r>
            <a:r>
              <a:rPr lang="en-US" baseline="30000" dirty="0"/>
              <a:t>th</a:t>
            </a:r>
            <a:r>
              <a:rPr lang="en-US" dirty="0"/>
              <a:t> grade use has decreased but 11</a:t>
            </a:r>
            <a:r>
              <a:rPr lang="en-US" baseline="30000" dirty="0"/>
              <a:t>th</a:t>
            </a:r>
            <a:r>
              <a:rPr lang="en-US" dirty="0"/>
              <a:t> grade has been varying by a few percentage points for years. </a:t>
            </a:r>
          </a:p>
        </p:txBody>
      </p:sp>
      <p:sp>
        <p:nvSpPr>
          <p:cNvPr id="4" name="Slide Number Placeholder 3"/>
          <p:cNvSpPr>
            <a:spLocks noGrp="1"/>
          </p:cNvSpPr>
          <p:nvPr>
            <p:ph type="sldNum" sz="quarter" idx="5"/>
          </p:nvPr>
        </p:nvSpPr>
        <p:spPr/>
        <p:txBody>
          <a:bodyPr/>
          <a:lstStyle/>
          <a:p>
            <a:fld id="{FA9C44B7-EB74-44DA-A62E-EBAB9DBEAE95}" type="slidenum">
              <a:rPr lang="en-US" smtClean="0"/>
              <a:t>12</a:t>
            </a:fld>
            <a:endParaRPr lang="en-US"/>
          </a:p>
        </p:txBody>
      </p:sp>
    </p:spTree>
    <p:extLst>
      <p:ext uri="{BB962C8B-B14F-4D97-AF65-F5344CB8AC3E}">
        <p14:creationId xmlns:p14="http://schemas.microsoft.com/office/powerpoint/2010/main" val="384503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to talk about limitations of data?</a:t>
            </a:r>
          </a:p>
        </p:txBody>
      </p:sp>
      <p:sp>
        <p:nvSpPr>
          <p:cNvPr id="4" name="Slide Number Placeholder 3"/>
          <p:cNvSpPr>
            <a:spLocks noGrp="1"/>
          </p:cNvSpPr>
          <p:nvPr>
            <p:ph type="sldNum" sz="quarter" idx="5"/>
          </p:nvPr>
        </p:nvSpPr>
        <p:spPr/>
        <p:txBody>
          <a:bodyPr/>
          <a:lstStyle/>
          <a:p>
            <a:fld id="{FA9C44B7-EB74-44DA-A62E-EBAB9DBEAE95}" type="slidenum">
              <a:rPr lang="en-US" smtClean="0"/>
              <a:t>13</a:t>
            </a:fld>
            <a:endParaRPr lang="en-US"/>
          </a:p>
        </p:txBody>
      </p:sp>
    </p:spTree>
    <p:extLst>
      <p:ext uri="{BB962C8B-B14F-4D97-AF65-F5344CB8AC3E}">
        <p14:creationId xmlns:p14="http://schemas.microsoft.com/office/powerpoint/2010/main" val="157658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cases involving SEI births, 40% of mothers were involved with DFS themselves or had some other trauma as children. This points to the cycle of intergenerational trauma and gives us a lens for thinking about the mothers in these cases. We are concerned about and it’s important to take care of the infants, but these mothers have often experienced trauma themselves. There is a real lack of resources/care for a lot of these women that contributes to scenarios leading to substance-exposed births. </a:t>
            </a:r>
          </a:p>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14</a:t>
            </a:fld>
            <a:endParaRPr lang="en-US"/>
          </a:p>
        </p:txBody>
      </p:sp>
    </p:spTree>
    <p:extLst>
      <p:ext uri="{BB962C8B-B14F-4D97-AF65-F5344CB8AC3E}">
        <p14:creationId xmlns:p14="http://schemas.microsoft.com/office/powerpoint/2010/main" val="73751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positive correlation between gambling and past month substance use.</a:t>
            </a:r>
          </a:p>
        </p:txBody>
      </p:sp>
      <p:sp>
        <p:nvSpPr>
          <p:cNvPr id="4" name="Slide Number Placeholder 3"/>
          <p:cNvSpPr>
            <a:spLocks noGrp="1"/>
          </p:cNvSpPr>
          <p:nvPr>
            <p:ph type="sldNum" sz="quarter" idx="5"/>
          </p:nvPr>
        </p:nvSpPr>
        <p:spPr/>
        <p:txBody>
          <a:bodyPr/>
          <a:lstStyle/>
          <a:p>
            <a:fld id="{FA9C44B7-EB74-44DA-A62E-EBAB9DBEAE95}" type="slidenum">
              <a:rPr lang="en-US" smtClean="0"/>
              <a:t>15</a:t>
            </a:fld>
            <a:endParaRPr lang="en-US"/>
          </a:p>
        </p:txBody>
      </p:sp>
    </p:spTree>
    <p:extLst>
      <p:ext uri="{BB962C8B-B14F-4D97-AF65-F5344CB8AC3E}">
        <p14:creationId xmlns:p14="http://schemas.microsoft.com/office/powerpoint/2010/main" val="410092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 about disability indicators.</a:t>
            </a:r>
          </a:p>
        </p:txBody>
      </p:sp>
      <p:sp>
        <p:nvSpPr>
          <p:cNvPr id="4" name="Slide Number Placeholder 3"/>
          <p:cNvSpPr>
            <a:spLocks noGrp="1"/>
          </p:cNvSpPr>
          <p:nvPr>
            <p:ph type="sldNum" sz="quarter" idx="5"/>
          </p:nvPr>
        </p:nvSpPr>
        <p:spPr/>
        <p:txBody>
          <a:bodyPr/>
          <a:lstStyle/>
          <a:p>
            <a:fld id="{FA9C44B7-EB74-44DA-A62E-EBAB9DBEAE95}" type="slidenum">
              <a:rPr lang="en-US" smtClean="0"/>
              <a:t>17</a:t>
            </a:fld>
            <a:endParaRPr lang="en-US"/>
          </a:p>
        </p:txBody>
      </p:sp>
    </p:spTree>
    <p:extLst>
      <p:ext uri="{BB962C8B-B14F-4D97-AF65-F5344CB8AC3E}">
        <p14:creationId xmlns:p14="http://schemas.microsoft.com/office/powerpoint/2010/main" val="144532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1280-72C6-440B-B45D-2A90C52E3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547370-6CA2-40F9-9DB2-794BF29DE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7E00C-5B8B-4A67-9C7F-9762667B7705}"/>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5" name="Footer Placeholder 4">
            <a:extLst>
              <a:ext uri="{FF2B5EF4-FFF2-40B4-BE49-F238E27FC236}">
                <a16:creationId xmlns:a16="http://schemas.microsoft.com/office/drawing/2014/main" id="{3A8E053A-A1A9-420B-A92E-AC5F0EEDC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2E92F-6C5A-4464-ADFA-6738290F557F}"/>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7839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DB8F-B953-4E9E-A2A7-719BDFBFA7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8ECF99-54DE-4D38-9B0C-AF3AEFC26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9DD72-1965-48D0-B791-BFFF41082331}"/>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5" name="Footer Placeholder 4">
            <a:extLst>
              <a:ext uri="{FF2B5EF4-FFF2-40B4-BE49-F238E27FC236}">
                <a16:creationId xmlns:a16="http://schemas.microsoft.com/office/drawing/2014/main" id="{3E9C52DE-3E7A-403B-BB67-EACED019A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037AC-A47A-4845-830C-1020017FF48F}"/>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246501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E7FE9-688E-4E41-A27D-6A51B30E22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858A9-CC6D-4BFC-B773-94CDDE887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25DD3-D002-4DA0-832B-A22F14EC7CCA}"/>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5" name="Footer Placeholder 4">
            <a:extLst>
              <a:ext uri="{FF2B5EF4-FFF2-40B4-BE49-F238E27FC236}">
                <a16:creationId xmlns:a16="http://schemas.microsoft.com/office/drawing/2014/main" id="{6EFD9220-3641-43D5-980A-48FCB01E1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34B47-9AE3-473C-9B71-80D20EE01C65}"/>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86992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D2F8-4DF7-480E-8518-1D66BC1DC3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6F1D2-4804-4ADD-98AB-84ECD73B3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EFDC2-E6EB-461B-B685-999681A4A37B}"/>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5" name="Footer Placeholder 4">
            <a:extLst>
              <a:ext uri="{FF2B5EF4-FFF2-40B4-BE49-F238E27FC236}">
                <a16:creationId xmlns:a16="http://schemas.microsoft.com/office/drawing/2014/main" id="{982DD841-FFC0-41EA-BBFC-2F68C468D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C6434-1194-4C3E-A87F-7182B684B06B}"/>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80314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2B18-A6F5-4430-B66F-DF86E09EE6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E85014-20DD-418A-8066-842E6A450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7C812-32C8-4B03-98C4-E824EE1F3822}"/>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5" name="Footer Placeholder 4">
            <a:extLst>
              <a:ext uri="{FF2B5EF4-FFF2-40B4-BE49-F238E27FC236}">
                <a16:creationId xmlns:a16="http://schemas.microsoft.com/office/drawing/2014/main" id="{BB9DC7CC-52D9-4BE4-AF07-D0BC9C0EE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47AA2-F8DD-4604-8B9E-21753CF34D5A}"/>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263329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97D8-E03D-4455-A77F-4C681B2A0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82D52F-5780-4E70-B74F-7BC2FEB121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CC0687-4CD6-4012-AB6A-701D64A0AF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A4AB73-3564-418E-89E7-70713829D778}"/>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6" name="Footer Placeholder 5">
            <a:extLst>
              <a:ext uri="{FF2B5EF4-FFF2-40B4-BE49-F238E27FC236}">
                <a16:creationId xmlns:a16="http://schemas.microsoft.com/office/drawing/2014/main" id="{93D90E09-A5EE-4F0D-B039-FC5B0CE80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080DB-8C70-41C9-B9E4-913AB9552D09}"/>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2009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D73B-21FC-4A80-9C3A-B9677AA17F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BC98F7-EE9E-46CB-AAE2-D189D1F3C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3B564-178B-48E2-AAF7-B30E87F517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6E1C76-8472-4603-A43A-197B6A559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EDC22-10A8-4250-9371-8C4BA9D512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F8453-D280-439A-B344-860FE84C576D}"/>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8" name="Footer Placeholder 7">
            <a:extLst>
              <a:ext uri="{FF2B5EF4-FFF2-40B4-BE49-F238E27FC236}">
                <a16:creationId xmlns:a16="http://schemas.microsoft.com/office/drawing/2014/main" id="{02B55157-AF32-4407-8C5F-F7611DF1F6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0157B2-2474-484F-B473-1B38AD1C4107}"/>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229802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CBE1-4A62-4A43-B444-D28C6E1875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FCCA5-443B-4598-A057-EC9C8B6AE8AB}"/>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4" name="Footer Placeholder 3">
            <a:extLst>
              <a:ext uri="{FF2B5EF4-FFF2-40B4-BE49-F238E27FC236}">
                <a16:creationId xmlns:a16="http://schemas.microsoft.com/office/drawing/2014/main" id="{9B797D3C-AD6F-494C-AB7E-14259CDAE7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CCBB1-0397-4E8A-803C-188AC41DA0B4}"/>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96266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967DD-DD89-472E-BC9C-4931DC1C32EA}"/>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3" name="Footer Placeholder 2">
            <a:extLst>
              <a:ext uri="{FF2B5EF4-FFF2-40B4-BE49-F238E27FC236}">
                <a16:creationId xmlns:a16="http://schemas.microsoft.com/office/drawing/2014/main" id="{29ADDEA8-9309-4911-9824-EA1D7721A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0D8CC2-DAFC-403F-9E97-EC6AFEAF620D}"/>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70517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0C9E-962D-4F69-9966-9D4B073D9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A5EB4B-8425-4AFD-8CAB-0462BB088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EAACF7-AAD1-40CD-B7B9-36B9F8320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6C69A-5379-40C6-9F64-5971E23BCB1A}"/>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6" name="Footer Placeholder 5">
            <a:extLst>
              <a:ext uri="{FF2B5EF4-FFF2-40B4-BE49-F238E27FC236}">
                <a16:creationId xmlns:a16="http://schemas.microsoft.com/office/drawing/2014/main" id="{DEA52E0F-26DA-4A65-B9BA-681F1EFB0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81957-1AF2-41BD-8111-6C82AAE55A58}"/>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387929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875E-19F5-4EEA-972E-1A146CE2C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F2D8B3-79F5-474C-906B-1A941D10B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95D9E-AFD7-4597-A9F8-C199FCEC0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BC971-714E-4B1B-8B6A-661FF40BC7C1}"/>
              </a:ext>
            </a:extLst>
          </p:cNvPr>
          <p:cNvSpPr>
            <a:spLocks noGrp="1"/>
          </p:cNvSpPr>
          <p:nvPr>
            <p:ph type="dt" sz="half" idx="10"/>
          </p:nvPr>
        </p:nvSpPr>
        <p:spPr/>
        <p:txBody>
          <a:bodyPr/>
          <a:lstStyle/>
          <a:p>
            <a:fld id="{E4175549-FF90-40ED-B677-B9CDFD40AE84}" type="datetimeFigureOut">
              <a:rPr lang="en-US" smtClean="0"/>
              <a:t>12/17/2020</a:t>
            </a:fld>
            <a:endParaRPr lang="en-US"/>
          </a:p>
        </p:txBody>
      </p:sp>
      <p:sp>
        <p:nvSpPr>
          <p:cNvPr id="6" name="Footer Placeholder 5">
            <a:extLst>
              <a:ext uri="{FF2B5EF4-FFF2-40B4-BE49-F238E27FC236}">
                <a16:creationId xmlns:a16="http://schemas.microsoft.com/office/drawing/2014/main" id="{9732DBD4-3664-4B0C-AC3E-293888E67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E2E21-0EC2-434A-A4EE-DDDE989A0D07}"/>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90380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EFB4F9-A04C-47D3-934B-57A247B00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891A6-D906-4246-B59E-0A5426A81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A29AE-A975-4229-8CE1-A633636C6E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75549-FF90-40ED-B677-B9CDFD40AE84}" type="datetimeFigureOut">
              <a:rPr lang="en-US" smtClean="0"/>
              <a:t>12/17/2020</a:t>
            </a:fld>
            <a:endParaRPr lang="en-US"/>
          </a:p>
        </p:txBody>
      </p:sp>
      <p:sp>
        <p:nvSpPr>
          <p:cNvPr id="5" name="Footer Placeholder 4">
            <a:extLst>
              <a:ext uri="{FF2B5EF4-FFF2-40B4-BE49-F238E27FC236}">
                <a16:creationId xmlns:a16="http://schemas.microsoft.com/office/drawing/2014/main" id="{D9A60738-3542-4D29-876A-6B384A823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83144B-9639-4F6F-B29C-923407352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BB75C-33AA-4E2F-914E-9AE214D97D48}" type="slidenum">
              <a:rPr lang="en-US" smtClean="0"/>
              <a:t>‹#›</a:t>
            </a:fld>
            <a:endParaRPr lang="en-US"/>
          </a:p>
        </p:txBody>
      </p:sp>
    </p:spTree>
    <p:extLst>
      <p:ext uri="{BB962C8B-B14F-4D97-AF65-F5344CB8AC3E}">
        <p14:creationId xmlns:p14="http://schemas.microsoft.com/office/powerpoint/2010/main" val="391061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hs.udel.edu/seow/school-surveys/delaware-school-survey-(dss)"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dhs.udel.edu/seow/school-surveys/youth-risk-behavior-survey-(yrbs)"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hs.udel.edu/seow/school-surveys/delaware-school-survey-(dss)"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samhsa.gov/data/report/comparison-2016-2017-and-2017-2018-nsduh-population-percentages-50-states-and-district" TargetMode="External"/><Relationship Id="rId4" Type="http://schemas.openxmlformats.org/officeDocument/2006/relationships/hyperlink" Target="https://www.cdhs.udel.edu/seow/school-surveys/delaware-school-survey-(ds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hs.udel.edu/seow/school-surveys/youth-risk-behavior-survey-(yrb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dhs.udel.edu/seow/school-surveys/youth-risk-behavior-survey-(yrbs)"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dhs.udel.edu/seow/school-surveys/youth-risk-behavior-survey-(yrbs)" TargetMode="Externa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cdhs.udel.edu/seow/what-is-seow"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dhs.udel.edu/seow/school-surveys/youth-risk-behavior-survey-(yrb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chb.hrsa.gov/data/national-surveys" TargetMode="External"/><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x.doi.org/10.15585/mmwr.mm6932a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1.png"/><Relationship Id="rId7" Type="http://schemas.openxmlformats.org/officeDocument/2006/relationships/hyperlink" Target="http://www.cdhs.udel.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rryding@udel.edu" TargetMode="External"/><Relationship Id="rId5" Type="http://schemas.openxmlformats.org/officeDocument/2006/relationships/hyperlink" Target="mailto:smnai@udel.ed" TargetMode="Externa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cdhs.udel.edu/seow/school-surveys/delaware-school-survey-(d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C9CDC4-441E-4AE0-916D-DEF3CC76B99D}"/>
              </a:ext>
            </a:extLst>
          </p:cNvPr>
          <p:cNvPicPr>
            <a:picLocks noChangeAspect="1"/>
          </p:cNvPicPr>
          <p:nvPr/>
        </p:nvPicPr>
        <p:blipFill rotWithShape="1">
          <a:blip r:embed="rId2"/>
          <a:srcRect l="21753" r="2407"/>
          <a:stretch/>
        </p:blipFill>
        <p:spPr>
          <a:xfrm>
            <a:off x="4501339" y="-48326"/>
            <a:ext cx="7706697" cy="6954652"/>
          </a:xfrm>
          <a:prstGeom prst="rect">
            <a:avLst/>
          </a:prstGeom>
        </p:spPr>
      </p:pic>
      <p:sp>
        <p:nvSpPr>
          <p:cNvPr id="2" name="Title 1">
            <a:extLst>
              <a:ext uri="{FF2B5EF4-FFF2-40B4-BE49-F238E27FC236}">
                <a16:creationId xmlns:a16="http://schemas.microsoft.com/office/drawing/2014/main" id="{5E5107EC-F571-7044-850B-45C563F40475}"/>
              </a:ext>
            </a:extLst>
          </p:cNvPr>
          <p:cNvSpPr>
            <a:spLocks noGrp="1"/>
          </p:cNvSpPr>
          <p:nvPr>
            <p:ph type="ctrTitle"/>
          </p:nvPr>
        </p:nvSpPr>
        <p:spPr>
          <a:xfrm>
            <a:off x="138010" y="2111661"/>
            <a:ext cx="4222974" cy="2103676"/>
          </a:xfrm>
        </p:spPr>
        <p:txBody>
          <a:bodyPr anchor="b">
            <a:normAutofit/>
          </a:bodyPr>
          <a:lstStyle/>
          <a:p>
            <a:r>
              <a:rPr lang="en-US" sz="3400" b="1" dirty="0">
                <a:solidFill>
                  <a:srgbClr val="002060"/>
                </a:solidFill>
              </a:rPr>
              <a:t>Behavioral Health Data Highlights from the </a:t>
            </a:r>
            <a:br>
              <a:rPr lang="en-US" sz="3400" b="1" dirty="0">
                <a:solidFill>
                  <a:srgbClr val="002060"/>
                </a:solidFill>
              </a:rPr>
            </a:br>
            <a:r>
              <a:rPr lang="en-US" sz="3400" b="1" dirty="0">
                <a:solidFill>
                  <a:srgbClr val="002060"/>
                </a:solidFill>
              </a:rPr>
              <a:t>2020 Delaware Epidemiological Profile</a:t>
            </a:r>
          </a:p>
        </p:txBody>
      </p:sp>
      <p:sp>
        <p:nvSpPr>
          <p:cNvPr id="3" name="Subtitle 2">
            <a:extLst>
              <a:ext uri="{FF2B5EF4-FFF2-40B4-BE49-F238E27FC236}">
                <a16:creationId xmlns:a16="http://schemas.microsoft.com/office/drawing/2014/main" id="{4A768497-CE14-4749-AC5D-D42D69443F15}"/>
              </a:ext>
            </a:extLst>
          </p:cNvPr>
          <p:cNvSpPr>
            <a:spLocks noGrp="1"/>
          </p:cNvSpPr>
          <p:nvPr>
            <p:ph type="subTitle" idx="1"/>
          </p:nvPr>
        </p:nvSpPr>
        <p:spPr>
          <a:xfrm>
            <a:off x="477980" y="4872922"/>
            <a:ext cx="4023359" cy="1208141"/>
          </a:xfrm>
        </p:spPr>
        <p:txBody>
          <a:bodyPr>
            <a:normAutofit fontScale="77500" lnSpcReduction="20000"/>
          </a:bodyPr>
          <a:lstStyle/>
          <a:p>
            <a:r>
              <a:rPr lang="en-US" sz="2000" b="1" dirty="0">
                <a:solidFill>
                  <a:srgbClr val="002060"/>
                </a:solidFill>
              </a:rPr>
              <a:t>Hosted by the State Epidemiological Outcomes Workgroup (SEOW) </a:t>
            </a:r>
          </a:p>
          <a:p>
            <a:r>
              <a:rPr lang="en-US" sz="2000" b="1" dirty="0">
                <a:solidFill>
                  <a:srgbClr val="002060"/>
                </a:solidFill>
              </a:rPr>
              <a:t>Center for Drug and Health Studies of the University of Delaware</a:t>
            </a:r>
          </a:p>
          <a:p>
            <a:r>
              <a:rPr lang="en-US" sz="2000" b="1" dirty="0">
                <a:solidFill>
                  <a:srgbClr val="002060"/>
                </a:solidFill>
              </a:rPr>
              <a:t>December 17, 2020</a:t>
            </a:r>
          </a:p>
          <a:p>
            <a:endParaRPr lang="en-US" sz="2000" dirty="0"/>
          </a:p>
        </p:txBody>
      </p:sp>
      <p:sp>
        <p:nvSpPr>
          <p:cNvPr id="5" name="TextBox 4">
            <a:extLst>
              <a:ext uri="{FF2B5EF4-FFF2-40B4-BE49-F238E27FC236}">
                <a16:creationId xmlns:a16="http://schemas.microsoft.com/office/drawing/2014/main" id="{91060BAC-AAEA-B44E-825A-7EC960263268}"/>
              </a:ext>
            </a:extLst>
          </p:cNvPr>
          <p:cNvSpPr txBox="1"/>
          <p:nvPr/>
        </p:nvSpPr>
        <p:spPr>
          <a:xfrm>
            <a:off x="477980" y="992411"/>
            <a:ext cx="3784947" cy="461665"/>
          </a:xfrm>
          <a:prstGeom prst="rect">
            <a:avLst/>
          </a:prstGeom>
          <a:noFill/>
        </p:spPr>
        <p:txBody>
          <a:bodyPr wrap="none" rtlCol="0">
            <a:spAutoFit/>
          </a:bodyPr>
          <a:lstStyle/>
          <a:p>
            <a:r>
              <a:rPr lang="en-US" sz="2400" dirty="0">
                <a:solidFill>
                  <a:srgbClr val="002060"/>
                </a:solidFill>
              </a:rPr>
              <a:t>3D: Delaware Data Discourse</a:t>
            </a:r>
          </a:p>
        </p:txBody>
      </p:sp>
      <p:sp>
        <p:nvSpPr>
          <p:cNvPr id="6" name="TextBox 5">
            <a:extLst>
              <a:ext uri="{FF2B5EF4-FFF2-40B4-BE49-F238E27FC236}">
                <a16:creationId xmlns:a16="http://schemas.microsoft.com/office/drawing/2014/main" id="{3BF14610-5FD3-7D45-B7C1-481AEC371411}"/>
              </a:ext>
            </a:extLst>
          </p:cNvPr>
          <p:cNvSpPr txBox="1"/>
          <p:nvPr/>
        </p:nvSpPr>
        <p:spPr>
          <a:xfrm>
            <a:off x="7822096" y="5933661"/>
            <a:ext cx="576469" cy="369332"/>
          </a:xfrm>
          <a:prstGeom prst="rect">
            <a:avLst/>
          </a:prstGeom>
          <a:noFill/>
        </p:spPr>
        <p:txBody>
          <a:bodyPr wrap="square" rtlCol="0">
            <a:spAutoFit/>
          </a:bodyPr>
          <a:lstStyle/>
          <a:p>
            <a:endParaRPr lang="en-US" dirty="0"/>
          </a:p>
        </p:txBody>
      </p:sp>
      <p:pic>
        <p:nvPicPr>
          <p:cNvPr id="39" name="Picture 38" descr="Text&#10;&#10;Description automatically generated">
            <a:extLst>
              <a:ext uri="{FF2B5EF4-FFF2-40B4-BE49-F238E27FC236}">
                <a16:creationId xmlns:a16="http://schemas.microsoft.com/office/drawing/2014/main" id="{7AF11FE4-886E-0648-9E9A-5491C988A2BA}"/>
              </a:ext>
            </a:extLst>
          </p:cNvPr>
          <p:cNvPicPr>
            <a:picLocks noChangeAspect="1"/>
          </p:cNvPicPr>
          <p:nvPr/>
        </p:nvPicPr>
        <p:blipFill>
          <a:blip r:embed="rId3"/>
          <a:stretch>
            <a:fillRect/>
          </a:stretch>
        </p:blipFill>
        <p:spPr>
          <a:xfrm>
            <a:off x="10150636" y="4875670"/>
            <a:ext cx="1887065" cy="1887065"/>
          </a:xfrm>
          <a:prstGeom prst="rect">
            <a:avLst/>
          </a:prstGeom>
        </p:spPr>
      </p:pic>
    </p:spTree>
    <p:extLst>
      <p:ext uri="{BB962C8B-B14F-4D97-AF65-F5344CB8AC3E}">
        <p14:creationId xmlns:p14="http://schemas.microsoft.com/office/powerpoint/2010/main" val="180691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04EF-6AF0-4EFD-9E96-11FB545D3F39}"/>
              </a:ext>
            </a:extLst>
          </p:cNvPr>
          <p:cNvSpPr>
            <a:spLocks noGrp="1"/>
          </p:cNvSpPr>
          <p:nvPr>
            <p:ph type="title"/>
          </p:nvPr>
        </p:nvSpPr>
        <p:spPr>
          <a:xfrm>
            <a:off x="759205" y="785209"/>
            <a:ext cx="7125182" cy="1123529"/>
          </a:xfrm>
        </p:spPr>
        <p:txBody>
          <a:bodyPr>
            <a:normAutofit/>
          </a:bodyPr>
          <a:lstStyle/>
          <a:p>
            <a:r>
              <a:rPr lang="en-US" sz="2000" dirty="0"/>
              <a:t>Trends in Vaping among 11</a:t>
            </a:r>
            <a:r>
              <a:rPr lang="en-US" sz="2000" baseline="30000" dirty="0"/>
              <a:t>th</a:t>
            </a:r>
            <a:r>
              <a:rPr lang="en-US" sz="2000" dirty="0"/>
              <a:t> Grade Students (%)</a:t>
            </a:r>
            <a:br>
              <a:rPr lang="en-US" sz="2000" dirty="0"/>
            </a:br>
            <a:r>
              <a:rPr lang="en-US" sz="2000" dirty="0"/>
              <a:t>Delaware School Survey, 2014-2019</a:t>
            </a:r>
          </a:p>
        </p:txBody>
      </p:sp>
      <p:graphicFrame>
        <p:nvGraphicFramePr>
          <p:cNvPr id="4" name="Content Placeholder 3">
            <a:extLst>
              <a:ext uri="{FF2B5EF4-FFF2-40B4-BE49-F238E27FC236}">
                <a16:creationId xmlns:a16="http://schemas.microsoft.com/office/drawing/2014/main" id="{27B7C805-14AA-48E3-AE62-6FAA506946DC}"/>
              </a:ext>
            </a:extLst>
          </p:cNvPr>
          <p:cNvGraphicFramePr>
            <a:graphicFrameLocks noGrp="1"/>
          </p:cNvGraphicFramePr>
          <p:nvPr>
            <p:ph idx="1"/>
            <p:extLst>
              <p:ext uri="{D42A27DB-BD31-4B8C-83A1-F6EECF244321}">
                <p14:modId xmlns:p14="http://schemas.microsoft.com/office/powerpoint/2010/main" val="2677160823"/>
              </p:ext>
            </p:extLst>
          </p:nvPr>
        </p:nvGraphicFramePr>
        <p:xfrm>
          <a:off x="514109" y="1721453"/>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53FDC6D-2085-4B1F-889C-9C791C42A3A5}"/>
              </a:ext>
            </a:extLst>
          </p:cNvPr>
          <p:cNvSpPr txBox="1"/>
          <p:nvPr/>
        </p:nvSpPr>
        <p:spPr>
          <a:xfrm>
            <a:off x="2563107" y="157817"/>
            <a:ext cx="8009681" cy="523220"/>
          </a:xfrm>
          <a:prstGeom prst="rect">
            <a:avLst/>
          </a:prstGeom>
          <a:noFill/>
        </p:spPr>
        <p:txBody>
          <a:bodyPr wrap="square" rtlCol="0">
            <a:spAutoFit/>
          </a:bodyPr>
          <a:lstStyle/>
          <a:p>
            <a:r>
              <a:rPr lang="en-US" sz="2800" b="1" dirty="0">
                <a:solidFill>
                  <a:srgbClr val="002060"/>
                </a:solidFill>
                <a:latin typeface="+mj-lt"/>
              </a:rPr>
              <a:t>Tobacco and Electronic Cigarettes (Vaping)</a:t>
            </a:r>
          </a:p>
        </p:txBody>
      </p:sp>
      <p:cxnSp>
        <p:nvCxnSpPr>
          <p:cNvPr id="7" name="Straight Connector 6">
            <a:extLst>
              <a:ext uri="{FF2B5EF4-FFF2-40B4-BE49-F238E27FC236}">
                <a16:creationId xmlns:a16="http://schemas.microsoft.com/office/drawing/2014/main" id="{D38CBFB0-8E71-4494-AFD4-0B5858BFDDB7}"/>
              </a:ext>
            </a:extLst>
          </p:cNvPr>
          <p:cNvCxnSpPr>
            <a:cxnSpLocks/>
          </p:cNvCxnSpPr>
          <p:nvPr/>
        </p:nvCxnSpPr>
        <p:spPr>
          <a:xfrm>
            <a:off x="1909823" y="681037"/>
            <a:ext cx="828747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F75FDAE-3744-4B97-BC07-2B323CCEC738}"/>
              </a:ext>
            </a:extLst>
          </p:cNvPr>
          <p:cNvSpPr txBox="1"/>
          <p:nvPr/>
        </p:nvSpPr>
        <p:spPr>
          <a:xfrm>
            <a:off x="2292549" y="6430841"/>
            <a:ext cx="8550796"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(2019).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Delaware School Survey: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rPr>
              <a:t>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[Annual Survey]. University of Delaware. </a:t>
            </a:r>
            <a:endParaRPr lang="en-US" sz="1200" dirty="0"/>
          </a:p>
        </p:txBody>
      </p:sp>
      <p:sp>
        <p:nvSpPr>
          <p:cNvPr id="3" name="TextBox 2">
            <a:extLst>
              <a:ext uri="{FF2B5EF4-FFF2-40B4-BE49-F238E27FC236}">
                <a16:creationId xmlns:a16="http://schemas.microsoft.com/office/drawing/2014/main" id="{5547CDE8-9302-446E-A1EC-6CC21DEEC5C5}"/>
              </a:ext>
            </a:extLst>
          </p:cNvPr>
          <p:cNvSpPr txBox="1"/>
          <p:nvPr/>
        </p:nvSpPr>
        <p:spPr>
          <a:xfrm>
            <a:off x="7654564" y="1851289"/>
            <a:ext cx="2658360" cy="646331"/>
          </a:xfrm>
          <a:prstGeom prst="rect">
            <a:avLst/>
          </a:prstGeom>
          <a:noFill/>
        </p:spPr>
        <p:txBody>
          <a:bodyPr wrap="square" rtlCol="0">
            <a:spAutoFit/>
          </a:bodyPr>
          <a:lstStyle/>
          <a:p>
            <a:r>
              <a:rPr lang="en-US" sz="1200" dirty="0">
                <a:effectLst/>
                <a:latin typeface="Calibri" panose="020F0502020204030204" pitchFamily="34" charset="0"/>
                <a:ea typeface="SimSun" panose="02010600030101010101" pitchFamily="2" charset="-122"/>
                <a:cs typeface="Times New Roman" panose="02020603050405020304" pitchFamily="18" charset="0"/>
              </a:rPr>
              <a:t>Vaping includes use of e-cigarettes, Juul, or any other vaping device.</a:t>
            </a:r>
          </a:p>
          <a:p>
            <a:endParaRPr lang="en-US" sz="1200" dirty="0"/>
          </a:p>
        </p:txBody>
      </p:sp>
      <p:sp>
        <p:nvSpPr>
          <p:cNvPr id="6" name="Rectangle 5">
            <a:extLst>
              <a:ext uri="{FF2B5EF4-FFF2-40B4-BE49-F238E27FC236}">
                <a16:creationId xmlns:a16="http://schemas.microsoft.com/office/drawing/2014/main" id="{91318D38-0A26-49A9-9D09-EA800F7B0205}"/>
              </a:ext>
            </a:extLst>
          </p:cNvPr>
          <p:cNvSpPr/>
          <p:nvPr/>
        </p:nvSpPr>
        <p:spPr>
          <a:xfrm>
            <a:off x="7645137" y="1838227"/>
            <a:ext cx="2384983" cy="499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3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6641-BEBB-4DD8-831B-392ECC9932B9}"/>
              </a:ext>
            </a:extLst>
          </p:cNvPr>
          <p:cNvSpPr>
            <a:spLocks noGrp="1"/>
          </p:cNvSpPr>
          <p:nvPr>
            <p:ph type="title"/>
          </p:nvPr>
        </p:nvSpPr>
        <p:spPr>
          <a:xfrm>
            <a:off x="838200" y="1024302"/>
            <a:ext cx="10515600" cy="902598"/>
          </a:xfrm>
        </p:spPr>
        <p:txBody>
          <a:bodyPr>
            <a:normAutofit/>
          </a:bodyPr>
          <a:lstStyle/>
          <a:p>
            <a:r>
              <a:rPr lang="en-US" sz="2000" dirty="0"/>
              <a:t>Trends in High School Students’ Past Month Use of Alcohol (%)</a:t>
            </a:r>
            <a:br>
              <a:rPr lang="en-US" sz="2000" dirty="0"/>
            </a:br>
            <a:r>
              <a:rPr lang="en-US" sz="2000" dirty="0"/>
              <a:t>Youth Risk Behavior Survey, National and Delaware</a:t>
            </a:r>
          </a:p>
        </p:txBody>
      </p:sp>
      <p:graphicFrame>
        <p:nvGraphicFramePr>
          <p:cNvPr id="4" name="Content Placeholder 3">
            <a:extLst>
              <a:ext uri="{FF2B5EF4-FFF2-40B4-BE49-F238E27FC236}">
                <a16:creationId xmlns:a16="http://schemas.microsoft.com/office/drawing/2014/main" id="{B825550F-C85D-4DC6-BFFC-D9E7C066EF06}"/>
              </a:ext>
            </a:extLst>
          </p:cNvPr>
          <p:cNvGraphicFramePr>
            <a:graphicFrameLocks noGrp="1"/>
          </p:cNvGraphicFramePr>
          <p:nvPr>
            <p:ph idx="1"/>
            <p:extLst>
              <p:ext uri="{D42A27DB-BD31-4B8C-83A1-F6EECF244321}">
                <p14:modId xmlns:p14="http://schemas.microsoft.com/office/powerpoint/2010/main" val="364205717"/>
              </p:ext>
            </p:extLst>
          </p:nvPr>
        </p:nvGraphicFramePr>
        <p:xfrm>
          <a:off x="838200" y="1825625"/>
          <a:ext cx="5783826"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42DADDAF-2863-4B17-8BB0-2A6704EA4355}"/>
              </a:ext>
            </a:extLst>
          </p:cNvPr>
          <p:cNvGraphicFramePr>
            <a:graphicFrameLocks noGrp="1"/>
          </p:cNvGraphicFramePr>
          <p:nvPr>
            <p:extLst>
              <p:ext uri="{D42A27DB-BD31-4B8C-83A1-F6EECF244321}">
                <p14:modId xmlns:p14="http://schemas.microsoft.com/office/powerpoint/2010/main" val="3564334832"/>
              </p:ext>
            </p:extLst>
          </p:nvPr>
        </p:nvGraphicFramePr>
        <p:xfrm>
          <a:off x="7450394" y="2620188"/>
          <a:ext cx="3903406" cy="2762211"/>
        </p:xfrm>
        <a:graphic>
          <a:graphicData uri="http://schemas.openxmlformats.org/drawingml/2006/table">
            <a:tbl>
              <a:tblPr firstRow="1" firstCol="1" bandRow="1">
                <a:tableStyleId>{5C22544A-7EE6-4342-B048-85BDC9FD1C3A}</a:tableStyleId>
              </a:tblPr>
              <a:tblGrid>
                <a:gridCol w="725374">
                  <a:extLst>
                    <a:ext uri="{9D8B030D-6E8A-4147-A177-3AD203B41FA5}">
                      <a16:colId xmlns:a16="http://schemas.microsoft.com/office/drawing/2014/main" val="3973444552"/>
                    </a:ext>
                  </a:extLst>
                </a:gridCol>
                <a:gridCol w="1608161">
                  <a:extLst>
                    <a:ext uri="{9D8B030D-6E8A-4147-A177-3AD203B41FA5}">
                      <a16:colId xmlns:a16="http://schemas.microsoft.com/office/drawing/2014/main" val="4210481095"/>
                    </a:ext>
                  </a:extLst>
                </a:gridCol>
                <a:gridCol w="1569871">
                  <a:extLst>
                    <a:ext uri="{9D8B030D-6E8A-4147-A177-3AD203B41FA5}">
                      <a16:colId xmlns:a16="http://schemas.microsoft.com/office/drawing/2014/main" val="3856395109"/>
                    </a:ext>
                  </a:extLst>
                </a:gridCol>
              </a:tblGrid>
              <a:tr h="231878">
                <a:tc>
                  <a:txBody>
                    <a:bodyPr/>
                    <a:lstStyle/>
                    <a:p>
                      <a:pPr marL="0" marR="0" algn="l">
                        <a:lnSpc>
                          <a:spcPct val="107000"/>
                        </a:lnSpc>
                        <a:spcBef>
                          <a:spcPts val="0"/>
                        </a:spcBef>
                        <a:spcAft>
                          <a:spcPts val="0"/>
                        </a:spcAft>
                      </a:pPr>
                      <a:r>
                        <a:rPr lang="en-US" sz="1200">
                          <a:effectLst/>
                        </a:rPr>
                        <a:t>Year</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National</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Delaware</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24674562"/>
                  </a:ext>
                </a:extLst>
              </a:tr>
              <a:tr h="225103">
                <a:tc>
                  <a:txBody>
                    <a:bodyPr/>
                    <a:lstStyle/>
                    <a:p>
                      <a:pPr marL="0" marR="0" algn="l">
                        <a:lnSpc>
                          <a:spcPct val="107000"/>
                        </a:lnSpc>
                        <a:spcBef>
                          <a:spcPts val="0"/>
                        </a:spcBef>
                        <a:spcAft>
                          <a:spcPts val="0"/>
                        </a:spcAft>
                      </a:pPr>
                      <a:r>
                        <a:rPr lang="en-US" sz="1200">
                          <a:effectLst/>
                        </a:rPr>
                        <a:t>1999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50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47</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4157993116"/>
                  </a:ext>
                </a:extLst>
              </a:tr>
              <a:tr h="231878">
                <a:tc>
                  <a:txBody>
                    <a:bodyPr/>
                    <a:lstStyle/>
                    <a:p>
                      <a:pPr marL="0" marR="0" algn="l">
                        <a:lnSpc>
                          <a:spcPct val="107000"/>
                        </a:lnSpc>
                        <a:spcBef>
                          <a:spcPts val="0"/>
                        </a:spcBef>
                        <a:spcAft>
                          <a:spcPts val="0"/>
                        </a:spcAft>
                      </a:pPr>
                      <a:r>
                        <a:rPr lang="en-US" sz="1200">
                          <a:effectLst/>
                        </a:rPr>
                        <a:t>2001</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47</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46</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628280049"/>
                  </a:ext>
                </a:extLst>
              </a:tr>
              <a:tr h="225103">
                <a:tc>
                  <a:txBody>
                    <a:bodyPr/>
                    <a:lstStyle/>
                    <a:p>
                      <a:pPr marL="0" marR="0" algn="l">
                        <a:lnSpc>
                          <a:spcPct val="107000"/>
                        </a:lnSpc>
                        <a:spcBef>
                          <a:spcPts val="0"/>
                        </a:spcBef>
                        <a:spcAft>
                          <a:spcPts val="0"/>
                        </a:spcAft>
                      </a:pPr>
                      <a:r>
                        <a:rPr lang="en-US" sz="1200">
                          <a:effectLst/>
                        </a:rPr>
                        <a:t>2003</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9997260"/>
                  </a:ext>
                </a:extLst>
              </a:tr>
              <a:tr h="231878">
                <a:tc>
                  <a:txBody>
                    <a:bodyPr/>
                    <a:lstStyle/>
                    <a:p>
                      <a:pPr marL="0" marR="0" algn="l">
                        <a:lnSpc>
                          <a:spcPct val="107000"/>
                        </a:lnSpc>
                        <a:spcBef>
                          <a:spcPts val="0"/>
                        </a:spcBef>
                        <a:spcAft>
                          <a:spcPts val="0"/>
                        </a:spcAft>
                      </a:pPr>
                      <a:r>
                        <a:rPr lang="en-US" sz="1200">
                          <a:effectLst/>
                        </a:rPr>
                        <a:t>2005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43</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43</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880777889"/>
                  </a:ext>
                </a:extLst>
              </a:tr>
              <a:tr h="225103">
                <a:tc>
                  <a:txBody>
                    <a:bodyPr/>
                    <a:lstStyle/>
                    <a:p>
                      <a:pPr marL="0" marR="0" algn="l">
                        <a:lnSpc>
                          <a:spcPct val="107000"/>
                        </a:lnSpc>
                        <a:spcBef>
                          <a:spcPts val="0"/>
                        </a:spcBef>
                        <a:spcAft>
                          <a:spcPts val="0"/>
                        </a:spcAft>
                      </a:pPr>
                      <a:r>
                        <a:rPr lang="en-US" sz="1200">
                          <a:effectLst/>
                        </a:rPr>
                        <a:t>2007</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846252142"/>
                  </a:ext>
                </a:extLst>
              </a:tr>
              <a:tr h="231878">
                <a:tc>
                  <a:txBody>
                    <a:bodyPr/>
                    <a:lstStyle/>
                    <a:p>
                      <a:pPr marL="0" marR="0" algn="l">
                        <a:lnSpc>
                          <a:spcPct val="107000"/>
                        </a:lnSpc>
                        <a:spcBef>
                          <a:spcPts val="0"/>
                        </a:spcBef>
                        <a:spcAft>
                          <a:spcPts val="0"/>
                        </a:spcAft>
                      </a:pPr>
                      <a:r>
                        <a:rPr lang="en-US" sz="1200">
                          <a:effectLst/>
                        </a:rPr>
                        <a:t>2009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42</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44</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98281856"/>
                  </a:ext>
                </a:extLst>
              </a:tr>
              <a:tr h="231878">
                <a:tc>
                  <a:txBody>
                    <a:bodyPr/>
                    <a:lstStyle/>
                    <a:p>
                      <a:pPr marL="0" marR="0" algn="l">
                        <a:lnSpc>
                          <a:spcPct val="107000"/>
                        </a:lnSpc>
                        <a:spcBef>
                          <a:spcPts val="0"/>
                        </a:spcBef>
                        <a:spcAft>
                          <a:spcPts val="0"/>
                        </a:spcAft>
                      </a:pPr>
                      <a:r>
                        <a:rPr lang="en-US" sz="1200">
                          <a:effectLst/>
                        </a:rPr>
                        <a:t>2011</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41</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353356142"/>
                  </a:ext>
                </a:extLst>
              </a:tr>
              <a:tr h="231878">
                <a:tc>
                  <a:txBody>
                    <a:bodyPr/>
                    <a:lstStyle/>
                    <a:p>
                      <a:pPr marL="0" marR="0" algn="l">
                        <a:lnSpc>
                          <a:spcPct val="107000"/>
                        </a:lnSpc>
                        <a:spcBef>
                          <a:spcPts val="0"/>
                        </a:spcBef>
                        <a:spcAft>
                          <a:spcPts val="0"/>
                        </a:spcAft>
                      </a:pPr>
                      <a:r>
                        <a:rPr lang="en-US" sz="1200">
                          <a:effectLst/>
                        </a:rPr>
                        <a:t>2013</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36</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40215594"/>
                  </a:ext>
                </a:extLst>
              </a:tr>
              <a:tr h="231878">
                <a:tc>
                  <a:txBody>
                    <a:bodyPr/>
                    <a:lstStyle/>
                    <a:p>
                      <a:pPr marL="0" marR="0" algn="l">
                        <a:lnSpc>
                          <a:spcPct val="107000"/>
                        </a:lnSpc>
                        <a:spcBef>
                          <a:spcPts val="0"/>
                        </a:spcBef>
                        <a:spcAft>
                          <a:spcPts val="0"/>
                        </a:spcAft>
                      </a:pPr>
                      <a:r>
                        <a:rPr lang="en-US" sz="1200">
                          <a:effectLst/>
                        </a:rPr>
                        <a:t>2015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33</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33</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744245341"/>
                  </a:ext>
                </a:extLst>
              </a:tr>
              <a:tr h="231878">
                <a:tc>
                  <a:txBody>
                    <a:bodyPr/>
                    <a:lstStyle/>
                    <a:p>
                      <a:pPr marL="0" marR="0" algn="l">
                        <a:lnSpc>
                          <a:spcPct val="107000"/>
                        </a:lnSpc>
                        <a:spcBef>
                          <a:spcPts val="0"/>
                        </a:spcBef>
                        <a:spcAft>
                          <a:spcPts val="0"/>
                        </a:spcAft>
                      </a:pPr>
                      <a:r>
                        <a:rPr lang="en-US" sz="1200">
                          <a:effectLst/>
                        </a:rPr>
                        <a:t>2017</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29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086787197"/>
                  </a:ext>
                </a:extLst>
              </a:tr>
              <a:tr h="231878">
                <a:tc>
                  <a:txBody>
                    <a:bodyPr/>
                    <a:lstStyle/>
                    <a:p>
                      <a:pPr marL="0" marR="0" algn="l">
                        <a:lnSpc>
                          <a:spcPct val="107000"/>
                        </a:lnSpc>
                        <a:spcBef>
                          <a:spcPts val="0"/>
                        </a:spcBef>
                        <a:spcAft>
                          <a:spcPts val="0"/>
                        </a:spcAft>
                      </a:pPr>
                      <a:r>
                        <a:rPr lang="en-US" sz="1200">
                          <a:effectLst/>
                        </a:rPr>
                        <a:t>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25</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732785136"/>
                  </a:ext>
                </a:extLst>
              </a:tr>
            </a:tbl>
          </a:graphicData>
        </a:graphic>
      </p:graphicFrame>
      <p:sp>
        <p:nvSpPr>
          <p:cNvPr id="6" name="TextBox 5">
            <a:extLst>
              <a:ext uri="{FF2B5EF4-FFF2-40B4-BE49-F238E27FC236}">
                <a16:creationId xmlns:a16="http://schemas.microsoft.com/office/drawing/2014/main" id="{6EE07ACD-5293-4BAC-B687-511C37ADE772}"/>
              </a:ext>
            </a:extLst>
          </p:cNvPr>
          <p:cNvSpPr txBox="1"/>
          <p:nvPr/>
        </p:nvSpPr>
        <p:spPr>
          <a:xfrm>
            <a:off x="5220929" y="157817"/>
            <a:ext cx="1401097" cy="523220"/>
          </a:xfrm>
          <a:prstGeom prst="rect">
            <a:avLst/>
          </a:prstGeom>
          <a:noFill/>
        </p:spPr>
        <p:txBody>
          <a:bodyPr wrap="square" rtlCol="0">
            <a:spAutoFit/>
          </a:bodyPr>
          <a:lstStyle/>
          <a:p>
            <a:r>
              <a:rPr lang="en-US" sz="2800" b="1" dirty="0">
                <a:solidFill>
                  <a:srgbClr val="002060"/>
                </a:solidFill>
                <a:latin typeface="+mj-lt"/>
              </a:rPr>
              <a:t>Alcohol</a:t>
            </a:r>
          </a:p>
        </p:txBody>
      </p:sp>
      <p:cxnSp>
        <p:nvCxnSpPr>
          <p:cNvPr id="8" name="Straight Connector 7">
            <a:extLst>
              <a:ext uri="{FF2B5EF4-FFF2-40B4-BE49-F238E27FC236}">
                <a16:creationId xmlns:a16="http://schemas.microsoft.com/office/drawing/2014/main" id="{680B91B5-1FA3-4FE0-BA47-1F85C31EBF00}"/>
              </a:ext>
            </a:extLst>
          </p:cNvPr>
          <p:cNvCxnSpPr/>
          <p:nvPr/>
        </p:nvCxnSpPr>
        <p:spPr>
          <a:xfrm>
            <a:off x="4454013" y="681037"/>
            <a:ext cx="299638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2D152B-8319-4929-8838-AD465EC233D4}"/>
              </a:ext>
            </a:extLst>
          </p:cNvPr>
          <p:cNvSpPr txBox="1"/>
          <p:nvPr/>
        </p:nvSpPr>
        <p:spPr>
          <a:xfrm>
            <a:off x="1909822" y="6418952"/>
            <a:ext cx="8865243"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(2019).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Youth Risk Behavior Survey: High School</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[Biennial Survey]. University of Delaware.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0179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ED31-2DE9-4AE4-9E83-56FCF2184354}"/>
              </a:ext>
            </a:extLst>
          </p:cNvPr>
          <p:cNvSpPr>
            <a:spLocks noGrp="1"/>
          </p:cNvSpPr>
          <p:nvPr>
            <p:ph type="title"/>
          </p:nvPr>
        </p:nvSpPr>
        <p:spPr>
          <a:xfrm>
            <a:off x="838200" y="681037"/>
            <a:ext cx="10515600" cy="1009651"/>
          </a:xfrm>
        </p:spPr>
        <p:txBody>
          <a:bodyPr>
            <a:normAutofit/>
          </a:bodyPr>
          <a:lstStyle/>
          <a:p>
            <a:r>
              <a:rPr lang="en-US" sz="2000" dirty="0"/>
              <a:t>Trends in Delaware Students’ Past Month Marijuana Use by Grade (%)</a:t>
            </a:r>
            <a:br>
              <a:rPr lang="en-US" sz="2000" dirty="0"/>
            </a:br>
            <a:r>
              <a:rPr lang="en-US" sz="2000" dirty="0"/>
              <a:t>Delaware School Survey, 1999-2019</a:t>
            </a:r>
          </a:p>
        </p:txBody>
      </p:sp>
      <p:graphicFrame>
        <p:nvGraphicFramePr>
          <p:cNvPr id="4" name="Content Placeholder 3">
            <a:extLst>
              <a:ext uri="{FF2B5EF4-FFF2-40B4-BE49-F238E27FC236}">
                <a16:creationId xmlns:a16="http://schemas.microsoft.com/office/drawing/2014/main" id="{8BB09086-E020-478D-BB0D-82199360096D}"/>
              </a:ext>
            </a:extLst>
          </p:cNvPr>
          <p:cNvGraphicFramePr>
            <a:graphicFrameLocks noGrp="1"/>
          </p:cNvGraphicFramePr>
          <p:nvPr>
            <p:ph idx="1"/>
            <p:extLst>
              <p:ext uri="{D42A27DB-BD31-4B8C-83A1-F6EECF244321}">
                <p14:modId xmlns:p14="http://schemas.microsoft.com/office/powerpoint/2010/main" val="893716648"/>
              </p:ext>
            </p:extLst>
          </p:nvPr>
        </p:nvGraphicFramePr>
        <p:xfrm>
          <a:off x="711080" y="1690688"/>
          <a:ext cx="1017884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3A2C3D5-F941-41A9-BD41-049EFFE98137}"/>
              </a:ext>
            </a:extLst>
          </p:cNvPr>
          <p:cNvSpPr txBox="1"/>
          <p:nvPr/>
        </p:nvSpPr>
        <p:spPr>
          <a:xfrm>
            <a:off x="2401000" y="269034"/>
            <a:ext cx="6799006" cy="523220"/>
          </a:xfrm>
          <a:prstGeom prst="rect">
            <a:avLst/>
          </a:prstGeom>
          <a:noFill/>
        </p:spPr>
        <p:txBody>
          <a:bodyPr wrap="square" rtlCol="0">
            <a:spAutoFit/>
          </a:bodyPr>
          <a:lstStyle/>
          <a:p>
            <a:pPr algn="ctr"/>
            <a:r>
              <a:rPr lang="en-US" sz="2800" b="1" dirty="0">
                <a:solidFill>
                  <a:srgbClr val="002060"/>
                </a:solidFill>
                <a:latin typeface="+mj-lt"/>
              </a:rPr>
              <a:t>Marijuana</a:t>
            </a:r>
          </a:p>
        </p:txBody>
      </p:sp>
      <p:cxnSp>
        <p:nvCxnSpPr>
          <p:cNvPr id="7" name="Straight Connector 6">
            <a:extLst>
              <a:ext uri="{FF2B5EF4-FFF2-40B4-BE49-F238E27FC236}">
                <a16:creationId xmlns:a16="http://schemas.microsoft.com/office/drawing/2014/main" id="{26801F6F-1E42-4B06-A7DC-BF72DC2EC78E}"/>
              </a:ext>
            </a:extLst>
          </p:cNvPr>
          <p:cNvCxnSpPr/>
          <p:nvPr/>
        </p:nvCxnSpPr>
        <p:spPr>
          <a:xfrm>
            <a:off x="3345084" y="788691"/>
            <a:ext cx="532435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1B0BE2-3730-40A6-9BEF-6CA9EA209EAE}"/>
              </a:ext>
            </a:extLst>
          </p:cNvPr>
          <p:cNvSpPr txBox="1"/>
          <p:nvPr/>
        </p:nvSpPr>
        <p:spPr>
          <a:xfrm>
            <a:off x="2401000" y="6454029"/>
            <a:ext cx="7842889"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(2019).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Delaware School Survey: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rPr>
              <a:t>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[Annual Survey]. University of Delaware. </a:t>
            </a:r>
            <a:endParaRPr lang="en-US" sz="1200" dirty="0"/>
          </a:p>
        </p:txBody>
      </p:sp>
    </p:spTree>
    <p:extLst>
      <p:ext uri="{BB962C8B-B14F-4D97-AF65-F5344CB8AC3E}">
        <p14:creationId xmlns:p14="http://schemas.microsoft.com/office/powerpoint/2010/main" val="83309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1D8240C-D254-49CE-9F96-CD6137CD8C60}"/>
              </a:ext>
            </a:extLst>
          </p:cNvPr>
          <p:cNvGraphicFramePr>
            <a:graphicFrameLocks noGrp="1"/>
          </p:cNvGraphicFramePr>
          <p:nvPr>
            <p:ph idx="1"/>
            <p:extLst>
              <p:ext uri="{D42A27DB-BD31-4B8C-83A1-F6EECF244321}">
                <p14:modId xmlns:p14="http://schemas.microsoft.com/office/powerpoint/2010/main" val="3266840579"/>
              </p:ext>
            </p:extLst>
          </p:nvPr>
        </p:nvGraphicFramePr>
        <p:xfrm>
          <a:off x="7187474" y="1695108"/>
          <a:ext cx="4070556" cy="443002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471E629-40A2-405C-834B-0B3BDA8DB51D}"/>
              </a:ext>
            </a:extLst>
          </p:cNvPr>
          <p:cNvSpPr txBox="1"/>
          <p:nvPr/>
        </p:nvSpPr>
        <p:spPr>
          <a:xfrm>
            <a:off x="47322" y="6219940"/>
            <a:ext cx="12144678" cy="646331"/>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(2019).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Delaware School Survey: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rPr>
              <a:t>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[Annual Survey]. University of Delaware. </a:t>
            </a:r>
            <a:endPar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endParaRPr>
          </a:p>
          <a:p>
            <a:r>
              <a:rPr lang="en-US" sz="1200" u="sng"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hlinkClick r:id="rId5"/>
              </a:rPr>
              <a:t>“National Survey on Drug Use and Health: Comparison of 2016-2017 and 2017-2018 Population Percentages.” Center for Behavioral Health Statistics and Quality, Substance Abuse and Mental Health Services Administration</a:t>
            </a:r>
            <a:endParaRPr lang="en-US" sz="1200" dirty="0"/>
          </a:p>
        </p:txBody>
      </p:sp>
      <p:sp>
        <p:nvSpPr>
          <p:cNvPr id="12" name="TextBox 11">
            <a:extLst>
              <a:ext uri="{FF2B5EF4-FFF2-40B4-BE49-F238E27FC236}">
                <a16:creationId xmlns:a16="http://schemas.microsoft.com/office/drawing/2014/main" id="{6D7E7158-17AC-4091-B866-47D187C179FF}"/>
              </a:ext>
            </a:extLst>
          </p:cNvPr>
          <p:cNvSpPr txBox="1"/>
          <p:nvPr/>
        </p:nvSpPr>
        <p:spPr>
          <a:xfrm>
            <a:off x="3530279" y="185063"/>
            <a:ext cx="6030409" cy="523220"/>
          </a:xfrm>
          <a:prstGeom prst="rect">
            <a:avLst/>
          </a:prstGeom>
          <a:noFill/>
        </p:spPr>
        <p:txBody>
          <a:bodyPr wrap="square" rtlCol="0">
            <a:spAutoFit/>
          </a:bodyPr>
          <a:lstStyle/>
          <a:p>
            <a:r>
              <a:rPr lang="en-US" sz="2800" b="1" dirty="0">
                <a:solidFill>
                  <a:srgbClr val="002060"/>
                </a:solidFill>
                <a:latin typeface="+mj-lt"/>
              </a:rPr>
              <a:t>Opioids and Prescription Misuse</a:t>
            </a:r>
          </a:p>
        </p:txBody>
      </p:sp>
      <p:cxnSp>
        <p:nvCxnSpPr>
          <p:cNvPr id="14" name="Straight Connector 13">
            <a:extLst>
              <a:ext uri="{FF2B5EF4-FFF2-40B4-BE49-F238E27FC236}">
                <a16:creationId xmlns:a16="http://schemas.microsoft.com/office/drawing/2014/main" id="{55B0927A-2F90-4313-9570-A5E9C1644F67}"/>
              </a:ext>
            </a:extLst>
          </p:cNvPr>
          <p:cNvCxnSpPr/>
          <p:nvPr/>
        </p:nvCxnSpPr>
        <p:spPr>
          <a:xfrm>
            <a:off x="3148314" y="708283"/>
            <a:ext cx="556742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14ADFF-27AB-45E0-A2D4-C96410F479BB}"/>
              </a:ext>
            </a:extLst>
          </p:cNvPr>
          <p:cNvSpPr txBox="1"/>
          <p:nvPr/>
        </p:nvSpPr>
        <p:spPr>
          <a:xfrm>
            <a:off x="509406" y="723671"/>
            <a:ext cx="6231117" cy="1015663"/>
          </a:xfrm>
          <a:prstGeom prst="rect">
            <a:avLst/>
          </a:prstGeom>
          <a:noFill/>
        </p:spPr>
        <p:txBody>
          <a:bodyPr wrap="square" rtlCol="0">
            <a:spAutoFit/>
          </a:bodyPr>
          <a:lstStyle/>
          <a:p>
            <a:r>
              <a:rPr lang="en-US" sz="2000" dirty="0">
                <a:latin typeface="+mj-lt"/>
              </a:rPr>
              <a:t>Prevalence and Perception of Risk (%)</a:t>
            </a:r>
          </a:p>
          <a:p>
            <a:r>
              <a:rPr lang="en-US" sz="2000" dirty="0">
                <a:latin typeface="+mj-lt"/>
              </a:rPr>
              <a:t>2019 Delaware School Survey and</a:t>
            </a:r>
          </a:p>
          <a:p>
            <a:r>
              <a:rPr lang="en-US" sz="2000" dirty="0">
                <a:latin typeface="+mj-lt"/>
              </a:rPr>
              <a:t>2017-2018 National Survey on Drug Use and Health</a:t>
            </a:r>
          </a:p>
        </p:txBody>
      </p:sp>
      <p:sp>
        <p:nvSpPr>
          <p:cNvPr id="3" name="TextBox 2">
            <a:extLst>
              <a:ext uri="{FF2B5EF4-FFF2-40B4-BE49-F238E27FC236}">
                <a16:creationId xmlns:a16="http://schemas.microsoft.com/office/drawing/2014/main" id="{E8F67036-0EE6-467F-929E-95927D9EC42B}"/>
              </a:ext>
            </a:extLst>
          </p:cNvPr>
          <p:cNvSpPr txBox="1"/>
          <p:nvPr/>
        </p:nvSpPr>
        <p:spPr>
          <a:xfrm>
            <a:off x="762777" y="2189237"/>
            <a:ext cx="5535003" cy="2585323"/>
          </a:xfrm>
          <a:prstGeom prst="rect">
            <a:avLst/>
          </a:prstGeom>
          <a:noFill/>
        </p:spPr>
        <p:txBody>
          <a:bodyPr wrap="square" rtlCol="0">
            <a:spAutoFit/>
          </a:bodyPr>
          <a:lstStyle/>
          <a:p>
            <a:r>
              <a:rPr lang="en-US" dirty="0">
                <a:latin typeface="+mj-lt"/>
              </a:rPr>
              <a:t>Approximately 3% of eighth and eleventh grade students surveyed by the Delaware School Survey reported misusing prescription painkillers in the past year.</a:t>
            </a:r>
          </a:p>
          <a:p>
            <a:endParaRPr lang="en-US" dirty="0">
              <a:latin typeface="+mj-lt"/>
            </a:endParaRPr>
          </a:p>
          <a:p>
            <a:r>
              <a:rPr lang="en-US" dirty="0">
                <a:latin typeface="+mj-lt"/>
              </a:rPr>
              <a:t>According to the National Survey on Drug Use and Health, the 18-25 year-old age group has the highest prevalence of prescription painkiller misuse. In Delaware, 6.85% of 18-25 year-olds reported misusing prescription painkillers in the past year. </a:t>
            </a:r>
          </a:p>
        </p:txBody>
      </p:sp>
      <p:sp>
        <p:nvSpPr>
          <p:cNvPr id="4" name="Rectangle 3">
            <a:extLst>
              <a:ext uri="{FF2B5EF4-FFF2-40B4-BE49-F238E27FC236}">
                <a16:creationId xmlns:a16="http://schemas.microsoft.com/office/drawing/2014/main" id="{89297BD3-9246-4330-9217-89C797AEAF4E}"/>
              </a:ext>
            </a:extLst>
          </p:cNvPr>
          <p:cNvSpPr/>
          <p:nvPr/>
        </p:nvSpPr>
        <p:spPr>
          <a:xfrm>
            <a:off x="700741" y="2130218"/>
            <a:ext cx="5599522" cy="2667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84D85BB-467D-4090-B4A7-1D1A5B04B450}"/>
              </a:ext>
            </a:extLst>
          </p:cNvPr>
          <p:cNvSpPr txBox="1"/>
          <p:nvPr/>
        </p:nvSpPr>
        <p:spPr>
          <a:xfrm>
            <a:off x="641381" y="5549805"/>
            <a:ext cx="6099142" cy="461665"/>
          </a:xfrm>
          <a:prstGeom prst="rect">
            <a:avLst/>
          </a:prstGeom>
          <a:noFill/>
        </p:spPr>
        <p:txBody>
          <a:bodyPr wrap="square" rtlCol="0">
            <a:spAutoFit/>
          </a:bodyPr>
          <a:lstStyle/>
          <a:p>
            <a:r>
              <a:rPr lang="en-US" sz="1200" dirty="0"/>
              <a:t>*Prescription misuse is defined as </a:t>
            </a:r>
            <a:r>
              <a:rPr lang="en-US" sz="1200" dirty="0">
                <a:effectLst/>
                <a:latin typeface="Calibri" panose="020F0502020204030204" pitchFamily="34" charset="0"/>
                <a:ea typeface="SimSun" panose="02010600030101010101" pitchFamily="2" charset="-122"/>
                <a:cs typeface="Times New Roman" panose="02020603050405020304" pitchFamily="18" charset="0"/>
              </a:rPr>
              <a:t>use without a doctor’s prescription or in ways other than prescribed, such as use in greater amounts, more often, or for longer than told.</a:t>
            </a:r>
            <a:endParaRPr lang="en-US" sz="1200" dirty="0"/>
          </a:p>
        </p:txBody>
      </p:sp>
      <p:sp>
        <p:nvSpPr>
          <p:cNvPr id="7" name="Rectangle 6">
            <a:extLst>
              <a:ext uri="{FF2B5EF4-FFF2-40B4-BE49-F238E27FC236}">
                <a16:creationId xmlns:a16="http://schemas.microsoft.com/office/drawing/2014/main" id="{A232847D-D8E2-4C53-BD99-2C29C865F476}"/>
              </a:ext>
            </a:extLst>
          </p:cNvPr>
          <p:cNvSpPr/>
          <p:nvPr/>
        </p:nvSpPr>
        <p:spPr>
          <a:xfrm>
            <a:off x="612742" y="5561814"/>
            <a:ext cx="5948314" cy="490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7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ED11-ECBA-4F52-9BE6-79A54875F0D2}"/>
              </a:ext>
            </a:extLst>
          </p:cNvPr>
          <p:cNvSpPr>
            <a:spLocks noGrp="1"/>
          </p:cNvSpPr>
          <p:nvPr>
            <p:ph type="title"/>
          </p:nvPr>
        </p:nvSpPr>
        <p:spPr>
          <a:xfrm>
            <a:off x="3779363" y="88126"/>
            <a:ext cx="4054311" cy="1325563"/>
          </a:xfrm>
        </p:spPr>
        <p:txBody>
          <a:bodyPr>
            <a:normAutofit/>
          </a:bodyPr>
          <a:lstStyle/>
          <a:p>
            <a:r>
              <a:rPr lang="en-US" sz="2800" b="1" dirty="0">
                <a:solidFill>
                  <a:srgbClr val="002060"/>
                </a:solidFill>
              </a:rPr>
              <a:t>Substance-Exposed Infants</a:t>
            </a:r>
          </a:p>
        </p:txBody>
      </p:sp>
      <p:sp>
        <p:nvSpPr>
          <p:cNvPr id="3" name="Content Placeholder 2">
            <a:extLst>
              <a:ext uri="{FF2B5EF4-FFF2-40B4-BE49-F238E27FC236}">
                <a16:creationId xmlns:a16="http://schemas.microsoft.com/office/drawing/2014/main" id="{92BC839E-C317-4EB5-9EF1-0836AA520C4D}"/>
              </a:ext>
            </a:extLst>
          </p:cNvPr>
          <p:cNvSpPr>
            <a:spLocks noGrp="1"/>
          </p:cNvSpPr>
          <p:nvPr>
            <p:ph idx="1"/>
          </p:nvPr>
        </p:nvSpPr>
        <p:spPr>
          <a:xfrm>
            <a:off x="1225485" y="3919396"/>
            <a:ext cx="8842342" cy="1124117"/>
          </a:xfrm>
        </p:spPr>
        <p:txBody>
          <a:bodyPr>
            <a:normAutofit/>
          </a:bodyPr>
          <a:lstStyle/>
          <a:p>
            <a:pPr marL="0" indent="0">
              <a:buNone/>
            </a:pPr>
            <a:r>
              <a:rPr lang="en-US" sz="2400" dirty="0">
                <a:latin typeface="+mj-lt"/>
              </a:rPr>
              <a:t>Among mothers who give birth to an infant that has been exposed to substances, there is a high prevalence of both a childhood involvement with the Division of Family Services and mental health conditions. </a:t>
            </a:r>
          </a:p>
        </p:txBody>
      </p:sp>
      <p:graphicFrame>
        <p:nvGraphicFramePr>
          <p:cNvPr id="4" name="Table 3">
            <a:extLst>
              <a:ext uri="{FF2B5EF4-FFF2-40B4-BE49-F238E27FC236}">
                <a16:creationId xmlns:a16="http://schemas.microsoft.com/office/drawing/2014/main" id="{2915BFE9-BAD9-4388-B98C-A290BAC1EFD0}"/>
              </a:ext>
            </a:extLst>
          </p:cNvPr>
          <p:cNvGraphicFramePr>
            <a:graphicFrameLocks noGrp="1"/>
          </p:cNvGraphicFramePr>
          <p:nvPr>
            <p:extLst>
              <p:ext uri="{D42A27DB-BD31-4B8C-83A1-F6EECF244321}">
                <p14:modId xmlns:p14="http://schemas.microsoft.com/office/powerpoint/2010/main" val="1312116666"/>
              </p:ext>
            </p:extLst>
          </p:nvPr>
        </p:nvGraphicFramePr>
        <p:xfrm>
          <a:off x="1208756" y="1719957"/>
          <a:ext cx="8859071" cy="1559327"/>
        </p:xfrm>
        <a:graphic>
          <a:graphicData uri="http://schemas.openxmlformats.org/drawingml/2006/table">
            <a:tbl>
              <a:tblPr firstRow="1" firstCol="1" bandRow="1">
                <a:tableStyleId>{5C22544A-7EE6-4342-B048-85BDC9FD1C3A}</a:tableStyleId>
              </a:tblPr>
              <a:tblGrid>
                <a:gridCol w="3690710">
                  <a:extLst>
                    <a:ext uri="{9D8B030D-6E8A-4147-A177-3AD203B41FA5}">
                      <a16:colId xmlns:a16="http://schemas.microsoft.com/office/drawing/2014/main" val="3610641956"/>
                    </a:ext>
                  </a:extLst>
                </a:gridCol>
                <a:gridCol w="1785496">
                  <a:extLst>
                    <a:ext uri="{9D8B030D-6E8A-4147-A177-3AD203B41FA5}">
                      <a16:colId xmlns:a16="http://schemas.microsoft.com/office/drawing/2014/main" val="2738848987"/>
                    </a:ext>
                  </a:extLst>
                </a:gridCol>
                <a:gridCol w="1662358">
                  <a:extLst>
                    <a:ext uri="{9D8B030D-6E8A-4147-A177-3AD203B41FA5}">
                      <a16:colId xmlns:a16="http://schemas.microsoft.com/office/drawing/2014/main" val="780737198"/>
                    </a:ext>
                  </a:extLst>
                </a:gridCol>
                <a:gridCol w="1720507">
                  <a:extLst>
                    <a:ext uri="{9D8B030D-6E8A-4147-A177-3AD203B41FA5}">
                      <a16:colId xmlns:a16="http://schemas.microsoft.com/office/drawing/2014/main" val="2110065546"/>
                    </a:ext>
                  </a:extLst>
                </a:gridCol>
              </a:tblGrid>
              <a:tr h="376588">
                <a:tc>
                  <a:txBody>
                    <a:bodyPr/>
                    <a:lstStyle/>
                    <a:p>
                      <a:pPr marL="0" marR="0" algn="l">
                        <a:lnSpc>
                          <a:spcPct val="107000"/>
                        </a:lnSpc>
                        <a:spcBef>
                          <a:spcPts val="0"/>
                        </a:spcBef>
                        <a:spcAft>
                          <a:spcPts val="0"/>
                        </a:spcAft>
                      </a:pPr>
                      <a:r>
                        <a:rPr lang="en-US" sz="1600" dirty="0">
                          <a:effectLst/>
                        </a:rPr>
                        <a:t> </a:t>
                      </a:r>
                    </a:p>
                    <a:p>
                      <a:pPr marL="0" marR="0" algn="l">
                        <a:lnSpc>
                          <a:spcPct val="107000"/>
                        </a:lnSpc>
                        <a:spcBef>
                          <a:spcPts val="0"/>
                        </a:spcBef>
                        <a:spcAft>
                          <a:spcPts val="0"/>
                        </a:spcAft>
                      </a:pPr>
                      <a:r>
                        <a:rPr lang="en-US" sz="1600" dirty="0">
                          <a:effectLst/>
                        </a:rPr>
                        <a:t>Risk Factor</a:t>
                      </a:r>
                      <a:endParaRPr lang="en-US" sz="1600" dirty="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2017</a:t>
                      </a:r>
                      <a:endParaRPr lang="en-US" sz="160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p>
                    <a:p>
                      <a:pPr marL="0" marR="0" algn="ctr">
                        <a:lnSpc>
                          <a:spcPct val="107000"/>
                        </a:lnSpc>
                        <a:spcBef>
                          <a:spcPts val="0"/>
                        </a:spcBef>
                        <a:spcAft>
                          <a:spcPts val="0"/>
                        </a:spcAft>
                      </a:pPr>
                      <a:r>
                        <a:rPr lang="en-US" sz="1600" dirty="0">
                          <a:effectLst/>
                        </a:rPr>
                        <a:t>2018</a:t>
                      </a:r>
                      <a:endParaRPr lang="en-US" sz="1600" dirty="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p>
                    <a:p>
                      <a:pPr marL="0" marR="0" algn="ctr">
                        <a:lnSpc>
                          <a:spcPct val="107000"/>
                        </a:lnSpc>
                        <a:spcBef>
                          <a:spcPts val="0"/>
                        </a:spcBef>
                        <a:spcAft>
                          <a:spcPts val="0"/>
                        </a:spcAft>
                      </a:pPr>
                      <a:r>
                        <a:rPr lang="en-US" sz="1600" dirty="0">
                          <a:effectLst/>
                        </a:rPr>
                        <a:t>2019</a:t>
                      </a:r>
                      <a:endParaRPr lang="en-US" sz="1600" dirty="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56401380"/>
                  </a:ext>
                </a:extLst>
              </a:tr>
              <a:tr h="262276">
                <a:tc>
                  <a:txBody>
                    <a:bodyPr/>
                    <a:lstStyle/>
                    <a:p>
                      <a:pPr marL="0" marR="0" algn="l">
                        <a:lnSpc>
                          <a:spcPct val="107000"/>
                        </a:lnSpc>
                        <a:spcBef>
                          <a:spcPts val="0"/>
                        </a:spcBef>
                        <a:spcAft>
                          <a:spcPts val="0"/>
                        </a:spcAft>
                      </a:pPr>
                      <a:r>
                        <a:rPr lang="en-US" sz="1600">
                          <a:effectLst/>
                        </a:rPr>
                        <a:t> </a:t>
                      </a:r>
                      <a:endParaRPr lang="en-US" sz="160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96632203"/>
                  </a:ext>
                </a:extLst>
              </a:tr>
              <a:tr h="262276">
                <a:tc>
                  <a:txBody>
                    <a:bodyPr/>
                    <a:lstStyle/>
                    <a:p>
                      <a:pPr marL="0" marR="0" algn="l">
                        <a:lnSpc>
                          <a:spcPct val="107000"/>
                        </a:lnSpc>
                        <a:spcBef>
                          <a:spcPts val="0"/>
                        </a:spcBef>
                        <a:spcAft>
                          <a:spcPts val="0"/>
                        </a:spcAft>
                      </a:pPr>
                      <a:r>
                        <a:rPr lang="en-US" sz="1600">
                          <a:effectLst/>
                        </a:rPr>
                        <a:t>DFS History/Trauma as Child</a:t>
                      </a:r>
                      <a:endParaRPr lang="en-US" sz="160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40%</a:t>
                      </a:r>
                      <a:endParaRPr lang="en-US" sz="160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43%</a:t>
                      </a:r>
                      <a:endParaRPr lang="en-US" sz="160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40%</a:t>
                      </a:r>
                    </a:p>
                  </a:txBody>
                  <a:tcPr marL="68580" marR="68580" marT="0" marB="0"/>
                </a:tc>
                <a:extLst>
                  <a:ext uri="{0D108BD9-81ED-4DB2-BD59-A6C34878D82A}">
                    <a16:rowId xmlns:a16="http://schemas.microsoft.com/office/drawing/2014/main" val="789435201"/>
                  </a:ext>
                </a:extLst>
              </a:tr>
              <a:tr h="262276">
                <a:tc>
                  <a:txBody>
                    <a:bodyPr/>
                    <a:lstStyle/>
                    <a:p>
                      <a:pPr marL="0" marR="0" algn="l">
                        <a:lnSpc>
                          <a:spcPct val="107000"/>
                        </a:lnSpc>
                        <a:spcBef>
                          <a:spcPts val="0"/>
                        </a:spcBef>
                        <a:spcAft>
                          <a:spcPts val="0"/>
                        </a:spcAft>
                      </a:pPr>
                      <a:r>
                        <a:rPr lang="en-US" sz="16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Mental Health Condition</a:t>
                      </a:r>
                      <a:endParaRPr lang="en-US" sz="16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34%</a:t>
                      </a:r>
                      <a:endParaRPr lang="en-US" sz="1600" b="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46%</a:t>
                      </a:r>
                      <a:endParaRPr lang="en-US" sz="1600" b="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56%</a:t>
                      </a:r>
                      <a:endParaRPr lang="en-US" sz="1600" b="0" dirty="0">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90818462"/>
                  </a:ext>
                </a:extLst>
              </a:tr>
              <a:tr h="262276">
                <a:tc>
                  <a:txBody>
                    <a:bodyPr/>
                    <a:lstStyle/>
                    <a:p>
                      <a:pPr marL="0" marR="0" algn="l">
                        <a:lnSpc>
                          <a:spcPct val="107000"/>
                        </a:lnSpc>
                        <a:spcBef>
                          <a:spcPts val="0"/>
                        </a:spcBef>
                        <a:spcAft>
                          <a:spcPts val="0"/>
                        </a:spcAft>
                      </a:pPr>
                      <a:r>
                        <a:rPr lang="en-US" sz="1200">
                          <a:solidFill>
                            <a:srgbClr val="2E74B5"/>
                          </a:solidFill>
                          <a:effectLst/>
                          <a:latin typeface="Calibri" panose="020F0502020204030204" pitchFamily="34" charset="0"/>
                          <a:ea typeface="SimSun" panose="02010600030101010101" pitchFamily="2" charset="-122"/>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1200">
                          <a:solidFill>
                            <a:srgbClr val="2E74B5"/>
                          </a:solidFill>
                          <a:effectLst/>
                          <a:latin typeface="Calibri" panose="020F0502020204030204" pitchFamily="34" charset="0"/>
                          <a:ea typeface="SimSun" panose="02010600030101010101" pitchFamily="2" charset="-122"/>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1200">
                          <a:solidFill>
                            <a:srgbClr val="2E74B5"/>
                          </a:solidFill>
                          <a:effectLst/>
                          <a:latin typeface="Calibri" panose="020F0502020204030204" pitchFamily="34" charset="0"/>
                          <a:ea typeface="SimSun" panose="02010600030101010101" pitchFamily="2" charset="-122"/>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1200" dirty="0">
                          <a:solidFill>
                            <a:srgbClr val="2E74B5"/>
                          </a:solidFill>
                          <a:effectLst/>
                          <a:latin typeface="Calibri" panose="020F0502020204030204" pitchFamily="34" charset="0"/>
                          <a:ea typeface="SimSun" panose="02010600030101010101" pitchFamily="2" charset="-122"/>
                          <a:cs typeface="Times New Roman" panose="02020603050405020304" pitchFamily="18" charset="0"/>
                        </a:rPr>
                        <a:t> </a:t>
                      </a:r>
                    </a:p>
                  </a:txBody>
                  <a:tcPr marL="68580" marR="68580" marT="0" marB="0"/>
                </a:tc>
                <a:extLst>
                  <a:ext uri="{0D108BD9-81ED-4DB2-BD59-A6C34878D82A}">
                    <a16:rowId xmlns:a16="http://schemas.microsoft.com/office/drawing/2014/main" val="1461455717"/>
                  </a:ext>
                </a:extLst>
              </a:tr>
            </a:tbl>
          </a:graphicData>
        </a:graphic>
      </p:graphicFrame>
      <p:sp>
        <p:nvSpPr>
          <p:cNvPr id="5" name="TextBox 4">
            <a:extLst>
              <a:ext uri="{FF2B5EF4-FFF2-40B4-BE49-F238E27FC236}">
                <a16:creationId xmlns:a16="http://schemas.microsoft.com/office/drawing/2014/main" id="{5D320A7D-B799-4631-BE74-B74B4229BD13}"/>
              </a:ext>
            </a:extLst>
          </p:cNvPr>
          <p:cNvSpPr txBox="1"/>
          <p:nvPr/>
        </p:nvSpPr>
        <p:spPr>
          <a:xfrm>
            <a:off x="1225485" y="6492875"/>
            <a:ext cx="9965703" cy="276999"/>
          </a:xfrm>
          <a:prstGeom prst="rect">
            <a:avLst/>
          </a:prstGeom>
          <a:noFill/>
        </p:spPr>
        <p:txBody>
          <a:bodyPr wrap="square" rtlCol="0">
            <a:spAutoFit/>
          </a:bodyPr>
          <a:lstStyle/>
          <a:p>
            <a:r>
              <a:rPr lang="en-US" sz="1200" dirty="0">
                <a:effectLst/>
                <a:latin typeface="Calibri" panose="020F0502020204030204" pitchFamily="34" charset="0"/>
                <a:ea typeface="SimSun" panose="02010600030101010101" pitchFamily="2" charset="-122"/>
                <a:cs typeface="Times New Roman" panose="02020603050405020304" pitchFamily="18" charset="0"/>
              </a:rPr>
              <a:t>Source: Delaware Infants with Prenatal Substance Exposure 2019 Year in Review, Division of Family Services, State of Delaware, Office of the Child Advocate. </a:t>
            </a:r>
            <a:endParaRPr lang="en-US" sz="1200" dirty="0"/>
          </a:p>
        </p:txBody>
      </p:sp>
      <p:cxnSp>
        <p:nvCxnSpPr>
          <p:cNvPr id="7" name="Straight Connector 6">
            <a:extLst>
              <a:ext uri="{FF2B5EF4-FFF2-40B4-BE49-F238E27FC236}">
                <a16:creationId xmlns:a16="http://schemas.microsoft.com/office/drawing/2014/main" id="{F1C5FD50-AC07-4714-B321-65467932E419}"/>
              </a:ext>
            </a:extLst>
          </p:cNvPr>
          <p:cNvCxnSpPr/>
          <p:nvPr/>
        </p:nvCxnSpPr>
        <p:spPr>
          <a:xfrm>
            <a:off x="3525625" y="1004888"/>
            <a:ext cx="451543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077252D-6826-4D15-93D4-8CCD4300CDB7}"/>
              </a:ext>
            </a:extLst>
          </p:cNvPr>
          <p:cNvSpPr/>
          <p:nvPr/>
        </p:nvSpPr>
        <p:spPr>
          <a:xfrm>
            <a:off x="1208756" y="3855736"/>
            <a:ext cx="8859071" cy="1187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96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04D7-A89A-466E-87DE-FB04B8A729F1}"/>
              </a:ext>
            </a:extLst>
          </p:cNvPr>
          <p:cNvSpPr>
            <a:spLocks noGrp="1"/>
          </p:cNvSpPr>
          <p:nvPr>
            <p:ph type="title"/>
          </p:nvPr>
        </p:nvSpPr>
        <p:spPr>
          <a:xfrm>
            <a:off x="631722" y="615049"/>
            <a:ext cx="10515600" cy="1325563"/>
          </a:xfrm>
        </p:spPr>
        <p:txBody>
          <a:bodyPr>
            <a:normAutofit/>
          </a:bodyPr>
          <a:lstStyle/>
          <a:p>
            <a:r>
              <a:rPr lang="en-US" sz="2000" dirty="0"/>
              <a:t>Gambling and Substance Use among High School Students (%)</a:t>
            </a:r>
            <a:br>
              <a:rPr lang="en-US" sz="2000" dirty="0"/>
            </a:br>
            <a:r>
              <a:rPr lang="en-US" sz="2000" dirty="0"/>
              <a:t>2019 Delaware Youth Risk Behavior Survey</a:t>
            </a:r>
          </a:p>
        </p:txBody>
      </p:sp>
      <p:graphicFrame>
        <p:nvGraphicFramePr>
          <p:cNvPr id="4" name="Content Placeholder 3">
            <a:extLst>
              <a:ext uri="{FF2B5EF4-FFF2-40B4-BE49-F238E27FC236}">
                <a16:creationId xmlns:a16="http://schemas.microsoft.com/office/drawing/2014/main" id="{25851F18-527C-4168-A359-4CA2B9A3F7CA}"/>
              </a:ext>
            </a:extLst>
          </p:cNvPr>
          <p:cNvGraphicFramePr>
            <a:graphicFrameLocks noGrp="1"/>
          </p:cNvGraphicFramePr>
          <p:nvPr>
            <p:ph idx="1"/>
            <p:extLst>
              <p:ext uri="{D42A27DB-BD31-4B8C-83A1-F6EECF244321}">
                <p14:modId xmlns:p14="http://schemas.microsoft.com/office/powerpoint/2010/main" val="1065610791"/>
              </p:ext>
            </p:extLst>
          </p:nvPr>
        </p:nvGraphicFramePr>
        <p:xfrm>
          <a:off x="753358" y="1535260"/>
          <a:ext cx="10515600" cy="41703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37D4BE9-102C-4F3A-93F2-E44E0F014ECA}"/>
              </a:ext>
            </a:extLst>
          </p:cNvPr>
          <p:cNvSpPr txBox="1"/>
          <p:nvPr/>
        </p:nvSpPr>
        <p:spPr>
          <a:xfrm>
            <a:off x="4675238" y="157817"/>
            <a:ext cx="1799304" cy="523220"/>
          </a:xfrm>
          <a:prstGeom prst="rect">
            <a:avLst/>
          </a:prstGeom>
          <a:noFill/>
        </p:spPr>
        <p:txBody>
          <a:bodyPr wrap="square" rtlCol="0">
            <a:spAutoFit/>
          </a:bodyPr>
          <a:lstStyle/>
          <a:p>
            <a:pPr algn="ctr"/>
            <a:r>
              <a:rPr lang="en-US" sz="2800" b="1" dirty="0">
                <a:solidFill>
                  <a:srgbClr val="002060"/>
                </a:solidFill>
                <a:latin typeface="+mj-lt"/>
              </a:rPr>
              <a:t>Gambling</a:t>
            </a:r>
          </a:p>
        </p:txBody>
      </p:sp>
      <p:cxnSp>
        <p:nvCxnSpPr>
          <p:cNvPr id="7" name="Straight Connector 6">
            <a:extLst>
              <a:ext uri="{FF2B5EF4-FFF2-40B4-BE49-F238E27FC236}">
                <a16:creationId xmlns:a16="http://schemas.microsoft.com/office/drawing/2014/main" id="{F655EF8F-1C12-44F6-90D1-95ED3E27C26C}"/>
              </a:ext>
            </a:extLst>
          </p:cNvPr>
          <p:cNvCxnSpPr/>
          <p:nvPr/>
        </p:nvCxnSpPr>
        <p:spPr>
          <a:xfrm>
            <a:off x="3569110" y="681037"/>
            <a:ext cx="401156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62CC98E-99DC-4152-888E-A9E569226709}"/>
              </a:ext>
            </a:extLst>
          </p:cNvPr>
          <p:cNvSpPr txBox="1"/>
          <p:nvPr/>
        </p:nvSpPr>
        <p:spPr>
          <a:xfrm>
            <a:off x="2192438" y="6418952"/>
            <a:ext cx="8302906"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(2019).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Youth Risk Behavior Survey: High School</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[Biennial Survey]. University of Delaware.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C2BBB3E5-DFBA-4BA8-A936-A4E1CF67B836}"/>
              </a:ext>
            </a:extLst>
          </p:cNvPr>
          <p:cNvSpPr txBox="1"/>
          <p:nvPr/>
        </p:nvSpPr>
        <p:spPr>
          <a:xfrm>
            <a:off x="536543" y="5697755"/>
            <a:ext cx="10807045" cy="676467"/>
          </a:xfrm>
          <a:prstGeom prst="rect">
            <a:avLst/>
          </a:prstGeom>
          <a:noFill/>
        </p:spPr>
        <p:txBody>
          <a:bodyPr wrap="square" rtlCol="0">
            <a:spAutoFit/>
          </a:bodyPr>
          <a:lstStyle/>
          <a:p>
            <a:pPr marL="171450" marR="0">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**Gambling refers to at least one of the following: played the lottery or scratch-off tickets; bet on fantasy sports; bet on individual sports teams; played Bingo for money; bet on dice games such as craps; bet money on a challenge (dare, fight, street race, etc.); played online gambling games for money; bet on video games; bet on games of personal skill such as pool, darts, or basketball.</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8" name="Rectangle 7">
            <a:extLst>
              <a:ext uri="{FF2B5EF4-FFF2-40B4-BE49-F238E27FC236}">
                <a16:creationId xmlns:a16="http://schemas.microsoft.com/office/drawing/2014/main" id="{E338D3BB-8F7D-47EC-8EA7-1C06FE876232}"/>
              </a:ext>
            </a:extLst>
          </p:cNvPr>
          <p:cNvSpPr/>
          <p:nvPr/>
        </p:nvSpPr>
        <p:spPr>
          <a:xfrm>
            <a:off x="753358" y="5734619"/>
            <a:ext cx="10492033" cy="639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8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B3DD-50FC-4B45-A13E-0A75BEE132C0}"/>
              </a:ext>
            </a:extLst>
          </p:cNvPr>
          <p:cNvSpPr>
            <a:spLocks noGrp="1"/>
          </p:cNvSpPr>
          <p:nvPr>
            <p:ph type="title"/>
          </p:nvPr>
        </p:nvSpPr>
        <p:spPr>
          <a:xfrm>
            <a:off x="1000431" y="812185"/>
            <a:ext cx="10943304" cy="882292"/>
          </a:xfrm>
        </p:spPr>
        <p:txBody>
          <a:bodyPr>
            <a:normAutofit/>
          </a:bodyPr>
          <a:lstStyle/>
          <a:p>
            <a:r>
              <a:rPr lang="en-US" sz="2000" dirty="0"/>
              <a:t>Trends in Feelings of Sadness or Hopelessness among High School Students (%)</a:t>
            </a:r>
            <a:br>
              <a:rPr lang="en-US" sz="2000" dirty="0"/>
            </a:br>
            <a:r>
              <a:rPr lang="en-US" sz="2000" dirty="0"/>
              <a:t>Delaware Youth Risk Behavior Survey, 1999-2019</a:t>
            </a:r>
          </a:p>
        </p:txBody>
      </p:sp>
      <p:graphicFrame>
        <p:nvGraphicFramePr>
          <p:cNvPr id="4" name="Content Placeholder 3">
            <a:extLst>
              <a:ext uri="{FF2B5EF4-FFF2-40B4-BE49-F238E27FC236}">
                <a16:creationId xmlns:a16="http://schemas.microsoft.com/office/drawing/2014/main" id="{6D04006A-ACC1-4732-A872-0F6D760DB985}"/>
              </a:ext>
            </a:extLst>
          </p:cNvPr>
          <p:cNvGraphicFramePr>
            <a:graphicFrameLocks noGrp="1"/>
          </p:cNvGraphicFramePr>
          <p:nvPr>
            <p:ph idx="1"/>
            <p:extLst>
              <p:ext uri="{D42A27DB-BD31-4B8C-83A1-F6EECF244321}">
                <p14:modId xmlns:p14="http://schemas.microsoft.com/office/powerpoint/2010/main" val="1790354798"/>
              </p:ext>
            </p:extLst>
          </p:nvPr>
        </p:nvGraphicFramePr>
        <p:xfrm>
          <a:off x="675969" y="1694477"/>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C0137A7-AA4F-4BDD-84C7-D4EF0A11BC45}"/>
              </a:ext>
            </a:extLst>
          </p:cNvPr>
          <p:cNvSpPr txBox="1"/>
          <p:nvPr/>
        </p:nvSpPr>
        <p:spPr>
          <a:xfrm>
            <a:off x="3569110" y="157817"/>
            <a:ext cx="4238460" cy="523220"/>
          </a:xfrm>
          <a:prstGeom prst="rect">
            <a:avLst/>
          </a:prstGeom>
          <a:noFill/>
        </p:spPr>
        <p:txBody>
          <a:bodyPr wrap="square" rtlCol="0">
            <a:spAutoFit/>
          </a:bodyPr>
          <a:lstStyle/>
          <a:p>
            <a:pPr algn="ctr"/>
            <a:r>
              <a:rPr lang="en-US" sz="2800" b="1" dirty="0">
                <a:solidFill>
                  <a:srgbClr val="002060"/>
                </a:solidFill>
                <a:latin typeface="+mj-lt"/>
              </a:rPr>
              <a:t>Mental Health and Wellness</a:t>
            </a:r>
          </a:p>
        </p:txBody>
      </p:sp>
      <p:cxnSp>
        <p:nvCxnSpPr>
          <p:cNvPr id="7" name="Straight Connector 6">
            <a:extLst>
              <a:ext uri="{FF2B5EF4-FFF2-40B4-BE49-F238E27FC236}">
                <a16:creationId xmlns:a16="http://schemas.microsoft.com/office/drawing/2014/main" id="{5D11D51F-3C72-4F7B-8C0C-B51338AEECAB}"/>
              </a:ext>
            </a:extLst>
          </p:cNvPr>
          <p:cNvCxnSpPr>
            <a:cxnSpLocks/>
          </p:cNvCxnSpPr>
          <p:nvPr/>
        </p:nvCxnSpPr>
        <p:spPr>
          <a:xfrm>
            <a:off x="2920181" y="681037"/>
            <a:ext cx="544831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617FC6-AF1D-49AF-B6CD-9D3691ED005C}"/>
              </a:ext>
            </a:extLst>
          </p:cNvPr>
          <p:cNvSpPr txBox="1"/>
          <p:nvPr/>
        </p:nvSpPr>
        <p:spPr>
          <a:xfrm>
            <a:off x="6884322" y="2314936"/>
            <a:ext cx="3867252" cy="738664"/>
          </a:xfrm>
          <a:prstGeom prst="rect">
            <a:avLst/>
          </a:prstGeom>
          <a:noFill/>
        </p:spPr>
        <p:txBody>
          <a:bodyPr wrap="square" rtlCol="0">
            <a:spAutoFit/>
          </a:bodyPr>
          <a:lstStyle/>
          <a:p>
            <a:r>
              <a:rPr lang="en-US" sz="1400" dirty="0"/>
              <a:t>*Students are asked if, in the past year, they have ever felt sad or hopeless nearly every day for a two-week period or longer.</a:t>
            </a:r>
          </a:p>
        </p:txBody>
      </p:sp>
      <p:sp>
        <p:nvSpPr>
          <p:cNvPr id="11" name="Rectangle 10">
            <a:extLst>
              <a:ext uri="{FF2B5EF4-FFF2-40B4-BE49-F238E27FC236}">
                <a16:creationId xmlns:a16="http://schemas.microsoft.com/office/drawing/2014/main" id="{1A295C03-3170-43F8-85E9-78371C49EFB6}"/>
              </a:ext>
            </a:extLst>
          </p:cNvPr>
          <p:cNvSpPr/>
          <p:nvPr/>
        </p:nvSpPr>
        <p:spPr>
          <a:xfrm>
            <a:off x="6875362" y="2314937"/>
            <a:ext cx="3876212" cy="775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BC5BB3A-0990-4330-AD99-A9CA836A040D}"/>
              </a:ext>
            </a:extLst>
          </p:cNvPr>
          <p:cNvSpPr txBox="1"/>
          <p:nvPr/>
        </p:nvSpPr>
        <p:spPr>
          <a:xfrm>
            <a:off x="1828800" y="6389276"/>
            <a:ext cx="7993179"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(2019).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Youth Risk Behavior Survey: High School</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[Biennial Survey]. University of Delaware. </a:t>
            </a:r>
            <a:endParaRPr lang="en-US" sz="1200" dirty="0"/>
          </a:p>
        </p:txBody>
      </p:sp>
    </p:spTree>
    <p:extLst>
      <p:ext uri="{BB962C8B-B14F-4D97-AF65-F5344CB8AC3E}">
        <p14:creationId xmlns:p14="http://schemas.microsoft.com/office/powerpoint/2010/main" val="282577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AABC-7977-4FED-BDBD-48A14C306F1C}"/>
              </a:ext>
            </a:extLst>
          </p:cNvPr>
          <p:cNvSpPr>
            <a:spLocks noGrp="1"/>
          </p:cNvSpPr>
          <p:nvPr>
            <p:ph type="title"/>
          </p:nvPr>
        </p:nvSpPr>
        <p:spPr>
          <a:xfrm>
            <a:off x="838200" y="950712"/>
            <a:ext cx="10515600" cy="857311"/>
          </a:xfrm>
        </p:spPr>
        <p:txBody>
          <a:bodyPr>
            <a:normAutofit/>
          </a:bodyPr>
          <a:lstStyle/>
          <a:p>
            <a:r>
              <a:rPr lang="en-US" sz="2000" dirty="0"/>
              <a:t>Mental Health among High School Students with Disabilities (%)</a:t>
            </a:r>
            <a:br>
              <a:rPr lang="en-US" sz="2000" dirty="0"/>
            </a:br>
            <a:r>
              <a:rPr lang="en-US" sz="2000" dirty="0"/>
              <a:t>2019 Delaware Youth Risk Behavior Survey</a:t>
            </a:r>
          </a:p>
        </p:txBody>
      </p:sp>
      <p:sp>
        <p:nvSpPr>
          <p:cNvPr id="4" name="TextBox 3">
            <a:extLst>
              <a:ext uri="{FF2B5EF4-FFF2-40B4-BE49-F238E27FC236}">
                <a16:creationId xmlns:a16="http://schemas.microsoft.com/office/drawing/2014/main" id="{FD49A434-5BB0-4FE8-BA1A-005467EBBA4A}"/>
              </a:ext>
            </a:extLst>
          </p:cNvPr>
          <p:cNvSpPr txBox="1"/>
          <p:nvPr/>
        </p:nvSpPr>
        <p:spPr>
          <a:xfrm>
            <a:off x="3970117" y="157817"/>
            <a:ext cx="3750198" cy="523220"/>
          </a:xfrm>
          <a:prstGeom prst="rect">
            <a:avLst/>
          </a:prstGeom>
          <a:noFill/>
        </p:spPr>
        <p:txBody>
          <a:bodyPr wrap="square" rtlCol="0">
            <a:spAutoFit/>
          </a:bodyPr>
          <a:lstStyle/>
          <a:p>
            <a:r>
              <a:rPr lang="en-US" sz="2800" b="1" dirty="0">
                <a:solidFill>
                  <a:srgbClr val="002060"/>
                </a:solidFill>
                <a:latin typeface="+mj-lt"/>
              </a:rPr>
              <a:t>Persons with Disabilities</a:t>
            </a:r>
          </a:p>
        </p:txBody>
      </p:sp>
      <p:cxnSp>
        <p:nvCxnSpPr>
          <p:cNvPr id="6" name="Straight Connector 5">
            <a:extLst>
              <a:ext uri="{FF2B5EF4-FFF2-40B4-BE49-F238E27FC236}">
                <a16:creationId xmlns:a16="http://schemas.microsoft.com/office/drawing/2014/main" id="{183C1447-E335-43E5-9288-B0D0EB00F17E}"/>
              </a:ext>
            </a:extLst>
          </p:cNvPr>
          <p:cNvCxnSpPr>
            <a:cxnSpLocks/>
          </p:cNvCxnSpPr>
          <p:nvPr/>
        </p:nvCxnSpPr>
        <p:spPr>
          <a:xfrm flipV="1">
            <a:off x="2905246" y="698440"/>
            <a:ext cx="5648445"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ontent Placeholder 7">
            <a:extLst>
              <a:ext uri="{FF2B5EF4-FFF2-40B4-BE49-F238E27FC236}">
                <a16:creationId xmlns:a16="http://schemas.microsoft.com/office/drawing/2014/main" id="{3A5D0118-51D1-44C5-AF39-3DF470EEED11}"/>
              </a:ext>
            </a:extLst>
          </p:cNvPr>
          <p:cNvGraphicFramePr>
            <a:graphicFrameLocks noGrp="1"/>
          </p:cNvGraphicFramePr>
          <p:nvPr>
            <p:ph idx="1"/>
            <p:extLst>
              <p:ext uri="{D42A27DB-BD31-4B8C-83A1-F6EECF244321}">
                <p14:modId xmlns:p14="http://schemas.microsoft.com/office/powerpoint/2010/main" val="3014715815"/>
              </p:ext>
            </p:extLst>
          </p:nvPr>
        </p:nvGraphicFramePr>
        <p:xfrm>
          <a:off x="838200" y="2060294"/>
          <a:ext cx="10515600" cy="409926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D25832C-5505-4202-A80D-1D916EC17CF3}"/>
              </a:ext>
            </a:extLst>
          </p:cNvPr>
          <p:cNvSpPr txBox="1"/>
          <p:nvPr/>
        </p:nvSpPr>
        <p:spPr>
          <a:xfrm>
            <a:off x="2119746" y="6411831"/>
            <a:ext cx="8188036"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(2019).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Youth Risk Behavior Survey: High School</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[Biennial Survey]. University of Delaware. </a:t>
            </a:r>
            <a:endParaRPr lang="en-US" sz="1200" dirty="0"/>
          </a:p>
        </p:txBody>
      </p:sp>
      <p:sp>
        <p:nvSpPr>
          <p:cNvPr id="3" name="TextBox 2">
            <a:extLst>
              <a:ext uri="{FF2B5EF4-FFF2-40B4-BE49-F238E27FC236}">
                <a16:creationId xmlns:a16="http://schemas.microsoft.com/office/drawing/2014/main" id="{220382E8-DBAE-4DB9-9AAF-E5FC81FE6AEE}"/>
              </a:ext>
            </a:extLst>
          </p:cNvPr>
          <p:cNvSpPr txBox="1"/>
          <p:nvPr/>
        </p:nvSpPr>
        <p:spPr>
          <a:xfrm>
            <a:off x="6969513" y="2084122"/>
            <a:ext cx="4248614" cy="1015663"/>
          </a:xfrm>
          <a:prstGeom prst="rect">
            <a:avLst/>
          </a:prstGeom>
          <a:noFill/>
        </p:spPr>
        <p:txBody>
          <a:bodyPr wrap="square" rtlCol="0">
            <a:spAutoFit/>
          </a:bodyPr>
          <a:lstStyle/>
          <a:p>
            <a:r>
              <a:rPr lang="en-US" sz="1200" baseline="30000" dirty="0" err="1">
                <a:effectLst/>
                <a:latin typeface="Calibri" panose="020F0502020204030204" pitchFamily="34" charset="0"/>
                <a:ea typeface="SimSun" panose="02010600030101010101" pitchFamily="2" charset="-122"/>
              </a:rPr>
              <a:t>a</a:t>
            </a:r>
            <a:r>
              <a:rPr lang="en-US" sz="1200" dirty="0" err="1">
                <a:effectLst/>
                <a:latin typeface="Calibri" panose="020F0502020204030204" pitchFamily="34" charset="0"/>
                <a:ea typeface="SimSun" panose="02010600030101010101" pitchFamily="2" charset="-122"/>
              </a:rPr>
              <a:t>Disability</a:t>
            </a:r>
            <a:r>
              <a:rPr lang="en-US" sz="1200" dirty="0">
                <a:effectLst/>
                <a:latin typeface="Calibri" panose="020F0502020204030204" pitchFamily="34" charset="0"/>
                <a:ea typeface="SimSun" panose="02010600030101010101" pitchFamily="2" charset="-122"/>
              </a:rPr>
              <a:t> is defined in the YRBS as serious difficulty hearing or seeing, difficulty walking or climbing stairs, or difficulty concentrating, remembering, making decisions, or doing things due to a physical, emotional, or learning disability identified by the student or a doctor/healthcare professional.</a:t>
            </a:r>
            <a:endParaRPr lang="en-US" sz="1200" dirty="0"/>
          </a:p>
        </p:txBody>
      </p:sp>
      <p:sp>
        <p:nvSpPr>
          <p:cNvPr id="5" name="Rectangle 4">
            <a:extLst>
              <a:ext uri="{FF2B5EF4-FFF2-40B4-BE49-F238E27FC236}">
                <a16:creationId xmlns:a16="http://schemas.microsoft.com/office/drawing/2014/main" id="{47BE6820-568D-43D7-99AA-E89DED71E3E4}"/>
              </a:ext>
            </a:extLst>
          </p:cNvPr>
          <p:cNvSpPr/>
          <p:nvPr/>
        </p:nvSpPr>
        <p:spPr>
          <a:xfrm>
            <a:off x="6936059" y="2060294"/>
            <a:ext cx="4192858" cy="1039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83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E71A-ACD8-496A-82F9-F5ECDDA986BC}"/>
              </a:ext>
            </a:extLst>
          </p:cNvPr>
          <p:cNvSpPr>
            <a:spLocks noGrp="1"/>
          </p:cNvSpPr>
          <p:nvPr>
            <p:ph type="title"/>
          </p:nvPr>
        </p:nvSpPr>
        <p:spPr>
          <a:xfrm>
            <a:off x="838200" y="995423"/>
            <a:ext cx="10515600" cy="695265"/>
          </a:xfrm>
        </p:spPr>
        <p:txBody>
          <a:bodyPr>
            <a:normAutofit/>
          </a:bodyPr>
          <a:lstStyle/>
          <a:p>
            <a:r>
              <a:rPr lang="en-US" sz="2000" dirty="0"/>
              <a:t>Prevalence of ACEs and Association with Greater Substance Use among High School Students (%)</a:t>
            </a:r>
            <a:br>
              <a:rPr lang="en-US" sz="2000" dirty="0"/>
            </a:br>
            <a:r>
              <a:rPr lang="en-US" sz="2000" dirty="0"/>
              <a:t>2019 Delaware Youth Risk Behavior Survey</a:t>
            </a:r>
          </a:p>
        </p:txBody>
      </p:sp>
      <p:sp>
        <p:nvSpPr>
          <p:cNvPr id="4" name="TextBox 3">
            <a:extLst>
              <a:ext uri="{FF2B5EF4-FFF2-40B4-BE49-F238E27FC236}">
                <a16:creationId xmlns:a16="http://schemas.microsoft.com/office/drawing/2014/main" id="{0897F5D7-1779-48C6-9FD8-300988F3C80C}"/>
              </a:ext>
            </a:extLst>
          </p:cNvPr>
          <p:cNvSpPr txBox="1"/>
          <p:nvPr/>
        </p:nvSpPr>
        <p:spPr>
          <a:xfrm>
            <a:off x="3622877" y="243069"/>
            <a:ext cx="4780344" cy="523220"/>
          </a:xfrm>
          <a:prstGeom prst="rect">
            <a:avLst/>
          </a:prstGeom>
          <a:noFill/>
        </p:spPr>
        <p:txBody>
          <a:bodyPr wrap="square" rtlCol="0">
            <a:spAutoFit/>
          </a:bodyPr>
          <a:lstStyle/>
          <a:p>
            <a:r>
              <a:rPr lang="en-US" sz="2800" b="1" dirty="0">
                <a:solidFill>
                  <a:srgbClr val="002060"/>
                </a:solidFill>
                <a:latin typeface="+mj-lt"/>
              </a:rPr>
              <a:t>Adverse Childhood Experiences</a:t>
            </a:r>
          </a:p>
        </p:txBody>
      </p:sp>
      <p:cxnSp>
        <p:nvCxnSpPr>
          <p:cNvPr id="8" name="Straight Connector 7">
            <a:extLst>
              <a:ext uri="{FF2B5EF4-FFF2-40B4-BE49-F238E27FC236}">
                <a16:creationId xmlns:a16="http://schemas.microsoft.com/office/drawing/2014/main" id="{271457C2-85CC-4BA7-9621-EA136EF210CD}"/>
              </a:ext>
            </a:extLst>
          </p:cNvPr>
          <p:cNvCxnSpPr>
            <a:cxnSpLocks/>
          </p:cNvCxnSpPr>
          <p:nvPr/>
        </p:nvCxnSpPr>
        <p:spPr>
          <a:xfrm flipH="1">
            <a:off x="3264061" y="764420"/>
            <a:ext cx="5440102" cy="186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Content Placeholder 11">
            <a:extLst>
              <a:ext uri="{FF2B5EF4-FFF2-40B4-BE49-F238E27FC236}">
                <a16:creationId xmlns:a16="http://schemas.microsoft.com/office/drawing/2014/main" id="{79FB18A8-733D-4140-AC94-FC252FAAFDB4}"/>
              </a:ext>
            </a:extLst>
          </p:cNvPr>
          <p:cNvGraphicFramePr>
            <a:graphicFrameLocks noGrp="1"/>
          </p:cNvGraphicFramePr>
          <p:nvPr>
            <p:ph idx="1"/>
            <p:extLst>
              <p:ext uri="{D42A27DB-BD31-4B8C-83A1-F6EECF244321}">
                <p14:modId xmlns:p14="http://schemas.microsoft.com/office/powerpoint/2010/main" val="2359068165"/>
              </p:ext>
            </p:extLst>
          </p:nvPr>
        </p:nvGraphicFramePr>
        <p:xfrm>
          <a:off x="5083698" y="1837199"/>
          <a:ext cx="6639046" cy="3845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2DB615C6-ABDE-458A-8C6F-CBAE2FD6E2D7}"/>
              </a:ext>
            </a:extLst>
          </p:cNvPr>
          <p:cNvGraphicFramePr/>
          <p:nvPr>
            <p:extLst>
              <p:ext uri="{D42A27DB-BD31-4B8C-83A1-F6EECF244321}">
                <p14:modId xmlns:p14="http://schemas.microsoft.com/office/powerpoint/2010/main" val="351688812"/>
              </p:ext>
            </p:extLst>
          </p:nvPr>
        </p:nvGraphicFramePr>
        <p:xfrm>
          <a:off x="370450" y="1919822"/>
          <a:ext cx="4713248" cy="343188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D792082D-AA3A-4751-83B6-364F117046A5}"/>
              </a:ext>
            </a:extLst>
          </p:cNvPr>
          <p:cNvSpPr txBox="1"/>
          <p:nvPr/>
        </p:nvSpPr>
        <p:spPr>
          <a:xfrm>
            <a:off x="760071" y="5814145"/>
            <a:ext cx="10671858" cy="738664"/>
          </a:xfrm>
          <a:prstGeom prst="rect">
            <a:avLst/>
          </a:prstGeom>
          <a:noFill/>
        </p:spPr>
        <p:txBody>
          <a:bodyPr wrap="square" rtlCol="0">
            <a:spAutoFit/>
          </a:bodyPr>
          <a:lstStyle/>
          <a:p>
            <a:r>
              <a:rPr lang="en-US" sz="1200" dirty="0"/>
              <a:t>Note: </a:t>
            </a:r>
            <a:r>
              <a:rPr lang="en-US" sz="1200" dirty="0">
                <a:effectLst/>
                <a:latin typeface="Calibri" panose="020F0502020204030204" pitchFamily="34" charset="0"/>
                <a:ea typeface="SimSun" panose="02010600030101010101" pitchFamily="2" charset="-122"/>
                <a:cs typeface="Calibri" panose="020F0502020204030204" pitchFamily="34" charset="0"/>
              </a:rPr>
              <a:t>Students who confirmed experiencing any of the following events: homelessness, incarcerated parent, fighting, being threatened, being bullied, or teen dating violence or sexual violence, were placed in either “1 ACE” or “2 or More ACEs” category depending on the number of different experiences they reported.</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16" name="TextBox 15">
            <a:extLst>
              <a:ext uri="{FF2B5EF4-FFF2-40B4-BE49-F238E27FC236}">
                <a16:creationId xmlns:a16="http://schemas.microsoft.com/office/drawing/2014/main" id="{608BAA14-5011-43CB-BEBD-27E9A628AC4B}"/>
              </a:ext>
            </a:extLst>
          </p:cNvPr>
          <p:cNvSpPr txBox="1"/>
          <p:nvPr/>
        </p:nvSpPr>
        <p:spPr>
          <a:xfrm>
            <a:off x="2009655" y="6474315"/>
            <a:ext cx="8006788"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mj-lt"/>
                <a:ea typeface="SimSun" panose="02010600030101010101" pitchFamily="2" charset="-122"/>
                <a:cs typeface="Calibri" panose="020F0502020204030204" pitchFamily="34" charset="0"/>
                <a:hlinkClick r:id="rId5"/>
              </a:rPr>
              <a:t>Center for Drug &amp; Health Studies. (2019). </a:t>
            </a:r>
            <a:r>
              <a:rPr lang="en-US" sz="1200" i="1" u="sng" dirty="0">
                <a:solidFill>
                  <a:srgbClr val="0000FF"/>
                </a:solidFill>
                <a:effectLst/>
                <a:latin typeface="+mj-lt"/>
                <a:ea typeface="SimSun" panose="02010600030101010101" pitchFamily="2" charset="-122"/>
                <a:cs typeface="Calibri" panose="020F0502020204030204" pitchFamily="34" charset="0"/>
                <a:hlinkClick r:id="rId5"/>
              </a:rPr>
              <a:t>Youth Risk Behavior Survey: High School</a:t>
            </a:r>
            <a:r>
              <a:rPr lang="en-US" sz="1200" u="sng" dirty="0">
                <a:solidFill>
                  <a:srgbClr val="0000FF"/>
                </a:solidFill>
                <a:effectLst/>
                <a:latin typeface="+mj-lt"/>
                <a:ea typeface="SimSun" panose="02010600030101010101" pitchFamily="2" charset="-122"/>
                <a:cs typeface="Calibri" panose="020F0502020204030204" pitchFamily="34" charset="0"/>
                <a:hlinkClick r:id="rId5"/>
              </a:rPr>
              <a:t> [Biennial Survey]. University of Delaware. </a:t>
            </a:r>
            <a:endParaRPr lang="en-US" sz="1200" dirty="0">
              <a:effectLst/>
              <a:latin typeface="+mj-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57682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EBB7-25F4-4589-8AA4-4124BF70FF58}"/>
              </a:ext>
            </a:extLst>
          </p:cNvPr>
          <p:cNvSpPr>
            <a:spLocks noGrp="1"/>
          </p:cNvSpPr>
          <p:nvPr>
            <p:ph type="title"/>
          </p:nvPr>
        </p:nvSpPr>
        <p:spPr>
          <a:xfrm>
            <a:off x="838200" y="1134319"/>
            <a:ext cx="10515600" cy="556369"/>
          </a:xfrm>
        </p:spPr>
        <p:txBody>
          <a:bodyPr>
            <a:noAutofit/>
          </a:bodyPr>
          <a:lstStyle/>
          <a:p>
            <a:r>
              <a:rPr lang="en-US" sz="2000" dirty="0"/>
              <a:t>Bullying and School Safety Among LGBTQ High School Students (%)</a:t>
            </a:r>
            <a:br>
              <a:rPr lang="en-US" sz="2000" dirty="0"/>
            </a:br>
            <a:r>
              <a:rPr lang="en-US" sz="2000" dirty="0"/>
              <a:t>2019 Delaware Youth Risk Behavior Survey</a:t>
            </a:r>
          </a:p>
        </p:txBody>
      </p:sp>
      <p:sp>
        <p:nvSpPr>
          <p:cNvPr id="4" name="TextBox 3">
            <a:extLst>
              <a:ext uri="{FF2B5EF4-FFF2-40B4-BE49-F238E27FC236}">
                <a16:creationId xmlns:a16="http://schemas.microsoft.com/office/drawing/2014/main" id="{4CCA6D01-DDF1-4781-9479-880B1B0399A5}"/>
              </a:ext>
            </a:extLst>
          </p:cNvPr>
          <p:cNvSpPr txBox="1"/>
          <p:nvPr/>
        </p:nvSpPr>
        <p:spPr>
          <a:xfrm>
            <a:off x="2523281" y="282021"/>
            <a:ext cx="6377650" cy="523220"/>
          </a:xfrm>
          <a:prstGeom prst="rect">
            <a:avLst/>
          </a:prstGeom>
          <a:noFill/>
        </p:spPr>
        <p:txBody>
          <a:bodyPr wrap="square" rtlCol="0">
            <a:spAutoFit/>
          </a:bodyPr>
          <a:lstStyle/>
          <a:p>
            <a:pPr algn="ctr"/>
            <a:r>
              <a:rPr lang="en-US" sz="2800" b="1" dirty="0">
                <a:solidFill>
                  <a:srgbClr val="002060"/>
                </a:solidFill>
                <a:latin typeface="+mj-lt"/>
              </a:rPr>
              <a:t>Gender and Sexuality</a:t>
            </a:r>
          </a:p>
        </p:txBody>
      </p:sp>
      <p:cxnSp>
        <p:nvCxnSpPr>
          <p:cNvPr id="6" name="Straight Connector 5">
            <a:extLst>
              <a:ext uri="{FF2B5EF4-FFF2-40B4-BE49-F238E27FC236}">
                <a16:creationId xmlns:a16="http://schemas.microsoft.com/office/drawing/2014/main" id="{B7087080-DD1B-4AC9-AA2B-4FA35FD291FE}"/>
              </a:ext>
            </a:extLst>
          </p:cNvPr>
          <p:cNvCxnSpPr/>
          <p:nvPr/>
        </p:nvCxnSpPr>
        <p:spPr>
          <a:xfrm>
            <a:off x="2013995" y="805241"/>
            <a:ext cx="7396223"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B5632F82-A153-42A2-A158-F18BD201A540}"/>
              </a:ext>
            </a:extLst>
          </p:cNvPr>
          <p:cNvGraphicFramePr>
            <a:graphicFrameLocks noGrp="1"/>
          </p:cNvGraphicFramePr>
          <p:nvPr>
            <p:ph idx="1"/>
            <p:extLst>
              <p:ext uri="{D42A27DB-BD31-4B8C-83A1-F6EECF244321}">
                <p14:modId xmlns:p14="http://schemas.microsoft.com/office/powerpoint/2010/main" val="2667241715"/>
              </p:ext>
            </p:extLst>
          </p:nvPr>
        </p:nvGraphicFramePr>
        <p:xfrm>
          <a:off x="571982" y="1701421"/>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0145554-F113-44D6-A19B-B0A803EE84B8}"/>
              </a:ext>
            </a:extLst>
          </p:cNvPr>
          <p:cNvSpPr txBox="1"/>
          <p:nvPr/>
        </p:nvSpPr>
        <p:spPr>
          <a:xfrm>
            <a:off x="2202873" y="6435363"/>
            <a:ext cx="9296400"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(2019).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Youth Risk Behavior Survey: High School</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[Biennial Survey]. University of Delaware.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4473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935ABAB-99C6-424D-BAA6-929884FDA31F}"/>
              </a:ext>
            </a:extLst>
          </p:cNvPr>
          <p:cNvSpPr>
            <a:spLocks noGrp="1"/>
          </p:cNvSpPr>
          <p:nvPr>
            <p:ph idx="1"/>
          </p:nvPr>
        </p:nvSpPr>
        <p:spPr>
          <a:xfrm>
            <a:off x="840386" y="2139004"/>
            <a:ext cx="5991243" cy="1933198"/>
          </a:xfrm>
        </p:spPr>
        <p:txBody>
          <a:bodyPr>
            <a:noAutofit/>
          </a:bodyPr>
          <a:lstStyle/>
          <a:p>
            <a:pPr marL="0" indent="0">
              <a:lnSpc>
                <a:spcPct val="100000"/>
              </a:lnSpc>
              <a:buNone/>
            </a:pPr>
            <a:r>
              <a:rPr lang="en-US" sz="1600" b="1" dirty="0">
                <a:solidFill>
                  <a:srgbClr val="002060"/>
                </a:solidFill>
              </a:rPr>
              <a:t>Funding for the </a:t>
            </a:r>
            <a:r>
              <a:rPr lang="en-US" sz="1600" b="1" dirty="0">
                <a:solidFill>
                  <a:srgbClr val="002060"/>
                </a:solidFill>
                <a:hlinkClick r:id="rId2">
                  <a:extLst>
                    <a:ext uri="{A12FA001-AC4F-418D-AE19-62706E023703}">
                      <ahyp:hlinkClr xmlns:ahyp="http://schemas.microsoft.com/office/drawing/2018/hyperlinkcolor" val="tx"/>
                    </a:ext>
                  </a:extLst>
                </a:hlinkClick>
              </a:rPr>
              <a:t>State Epidemiological Outcomes Workgroup (SEOW)</a:t>
            </a:r>
            <a:r>
              <a:rPr lang="en-US" sz="1600" b="1" dirty="0">
                <a:solidFill>
                  <a:srgbClr val="002060"/>
                </a:solidFill>
              </a:rPr>
              <a:t> has been provided by the </a:t>
            </a:r>
          </a:p>
          <a:p>
            <a:pPr marL="0" indent="0">
              <a:lnSpc>
                <a:spcPct val="100000"/>
              </a:lnSpc>
              <a:buNone/>
            </a:pPr>
            <a:r>
              <a:rPr lang="en-US" sz="1600" b="1" dirty="0">
                <a:solidFill>
                  <a:srgbClr val="002060"/>
                </a:solidFill>
              </a:rPr>
              <a:t>Delaware Department for Health and Social Services, </a:t>
            </a:r>
          </a:p>
          <a:p>
            <a:pPr marL="0" indent="0">
              <a:lnSpc>
                <a:spcPct val="100000"/>
              </a:lnSpc>
              <a:buNone/>
            </a:pPr>
            <a:r>
              <a:rPr lang="en-US" sz="1600" b="1" dirty="0">
                <a:solidFill>
                  <a:srgbClr val="002060"/>
                </a:solidFill>
              </a:rPr>
              <a:t>Division of Substance Abuse and Mental Health (DSAMH)</a:t>
            </a:r>
          </a:p>
          <a:p>
            <a:pPr marL="0" indent="0">
              <a:lnSpc>
                <a:spcPct val="100000"/>
              </a:lnSpc>
              <a:buNone/>
            </a:pPr>
            <a:r>
              <a:rPr lang="en-US" sz="1600" b="1" dirty="0">
                <a:solidFill>
                  <a:srgbClr val="002060"/>
                </a:solidFill>
              </a:rPr>
              <a:t>through the Substance Abuse and Mental Health Services Administration (SAMHSA).  </a:t>
            </a:r>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dirty="0"/>
          </a:p>
        </p:txBody>
      </p:sp>
      <p:pic>
        <p:nvPicPr>
          <p:cNvPr id="5" name="Picture 4" descr="Text&#10;&#10;Description automatically generated">
            <a:extLst>
              <a:ext uri="{FF2B5EF4-FFF2-40B4-BE49-F238E27FC236}">
                <a16:creationId xmlns:a16="http://schemas.microsoft.com/office/drawing/2014/main" id="{0F516842-02F1-8741-80FE-9C79129871B8}"/>
              </a:ext>
            </a:extLst>
          </p:cNvPr>
          <p:cNvPicPr>
            <a:picLocks noChangeAspect="1"/>
          </p:cNvPicPr>
          <p:nvPr/>
        </p:nvPicPr>
        <p:blipFill>
          <a:blip r:embed="rId3"/>
          <a:stretch>
            <a:fillRect/>
          </a:stretch>
        </p:blipFill>
        <p:spPr>
          <a:xfrm>
            <a:off x="6617519" y="505718"/>
            <a:ext cx="1474367" cy="1474367"/>
          </a:xfrm>
          <a:prstGeom prst="rect">
            <a:avLst/>
          </a:prstGeom>
        </p:spPr>
      </p:pic>
      <p:pic>
        <p:nvPicPr>
          <p:cNvPr id="17" name="Picture 16">
            <a:extLst>
              <a:ext uri="{FF2B5EF4-FFF2-40B4-BE49-F238E27FC236}">
                <a16:creationId xmlns:a16="http://schemas.microsoft.com/office/drawing/2014/main" id="{479EFF1D-857E-A441-A371-4205BC5B83A3}"/>
              </a:ext>
            </a:extLst>
          </p:cNvPr>
          <p:cNvPicPr/>
          <p:nvPr/>
        </p:nvPicPr>
        <p:blipFill>
          <a:blip r:embed="rId4"/>
          <a:stretch>
            <a:fillRect/>
          </a:stretch>
        </p:blipFill>
        <p:spPr>
          <a:xfrm>
            <a:off x="495404" y="4443065"/>
            <a:ext cx="1165646" cy="1180295"/>
          </a:xfrm>
          <a:prstGeom prst="rect">
            <a:avLst/>
          </a:prstGeom>
          <a:solidFill>
            <a:schemeClr val="bg1"/>
          </a:solidFill>
        </p:spPr>
      </p:pic>
      <p:sp>
        <p:nvSpPr>
          <p:cNvPr id="6" name="TextBox 5">
            <a:extLst>
              <a:ext uri="{FF2B5EF4-FFF2-40B4-BE49-F238E27FC236}">
                <a16:creationId xmlns:a16="http://schemas.microsoft.com/office/drawing/2014/main" id="{F45796E5-5DE3-D04F-8258-B618D2425CA9}"/>
              </a:ext>
            </a:extLst>
          </p:cNvPr>
          <p:cNvSpPr txBox="1"/>
          <p:nvPr/>
        </p:nvSpPr>
        <p:spPr>
          <a:xfrm>
            <a:off x="7678955" y="3310094"/>
            <a:ext cx="4245979" cy="1538883"/>
          </a:xfrm>
          <a:prstGeom prst="rect">
            <a:avLst/>
          </a:prstGeom>
          <a:noFill/>
        </p:spPr>
        <p:txBody>
          <a:bodyPr wrap="square" rtlCol="0">
            <a:spAutoFit/>
          </a:bodyPr>
          <a:lstStyle/>
          <a:p>
            <a:pPr algn="r"/>
            <a:r>
              <a:rPr lang="en-US" sz="1600" b="1" dirty="0">
                <a:solidFill>
                  <a:srgbClr val="002060"/>
                </a:solidFill>
              </a:rPr>
              <a:t>The SEOW is facilitated by the </a:t>
            </a:r>
          </a:p>
          <a:p>
            <a:pPr algn="r"/>
            <a:r>
              <a:rPr lang="en-US" sz="1600" b="1" dirty="0">
                <a:solidFill>
                  <a:srgbClr val="002060"/>
                </a:solidFill>
              </a:rPr>
              <a:t>Center for Drug and Health Studies at the University of Delaware. </a:t>
            </a:r>
          </a:p>
          <a:p>
            <a:pPr algn="r"/>
            <a:endParaRPr lang="en-US" sz="1600" b="1" dirty="0">
              <a:solidFill>
                <a:srgbClr val="002060"/>
              </a:solidFill>
            </a:endParaRPr>
          </a:p>
          <a:p>
            <a:pPr algn="r"/>
            <a:r>
              <a:rPr lang="en-US" sz="1600" b="1" dirty="0">
                <a:solidFill>
                  <a:srgbClr val="002060"/>
                </a:solidFill>
              </a:rPr>
              <a:t>Visit: </a:t>
            </a:r>
          </a:p>
          <a:p>
            <a:pPr algn="r"/>
            <a:r>
              <a:rPr lang="en-US" sz="1400" b="1" dirty="0">
                <a:solidFill>
                  <a:srgbClr val="002060"/>
                </a:solidFill>
                <a:hlinkClick r:id="rId2">
                  <a:extLst>
                    <a:ext uri="{A12FA001-AC4F-418D-AE19-62706E023703}">
                      <ahyp:hlinkClr xmlns:ahyp="http://schemas.microsoft.com/office/drawing/2018/hyperlinkcolor" val="tx"/>
                    </a:ext>
                  </a:extLst>
                </a:hlinkClick>
              </a:rPr>
              <a:t>https://www.cdhs.udel.edu/seow/what-is-seow</a:t>
            </a:r>
            <a:r>
              <a:rPr lang="en-US" sz="1400" b="1" dirty="0">
                <a:solidFill>
                  <a:srgbClr val="002060"/>
                </a:solidFill>
              </a:rPr>
              <a:t> </a:t>
            </a:r>
          </a:p>
        </p:txBody>
      </p:sp>
      <p:pic>
        <p:nvPicPr>
          <p:cNvPr id="22" name="Picture 21" descr="CAS_Web_Twitter_CDHS_ProfilePic.jpg">
            <a:extLst>
              <a:ext uri="{FF2B5EF4-FFF2-40B4-BE49-F238E27FC236}">
                <a16:creationId xmlns:a16="http://schemas.microsoft.com/office/drawing/2014/main" id="{86D38CFD-8821-A84C-8B23-BB8BF6CEE05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204000"/>
                    </a14:imgEffect>
                    <a14:imgEffect>
                      <a14:brightnessContrast bright="-4000"/>
                    </a14:imgEffect>
                  </a14:imgLayer>
                </a14:imgProps>
              </a:ext>
              <a:ext uri="{28A0092B-C50C-407E-A947-70E740481C1C}">
                <a14:useLocalDpi xmlns:a14="http://schemas.microsoft.com/office/drawing/2010/main" val="0"/>
              </a:ext>
            </a:extLst>
          </a:blip>
          <a:srcRect l="7701" r="5011" b="-1"/>
          <a:stretch/>
        </p:blipFill>
        <p:spPr>
          <a:xfrm>
            <a:off x="10583735" y="5446104"/>
            <a:ext cx="1109185" cy="1082296"/>
          </a:xfrm>
          <a:prstGeom prst="rect">
            <a:avLst/>
          </a:prstGeom>
        </p:spPr>
      </p:pic>
    </p:spTree>
    <p:extLst>
      <p:ext uri="{BB962C8B-B14F-4D97-AF65-F5344CB8AC3E}">
        <p14:creationId xmlns:p14="http://schemas.microsoft.com/office/powerpoint/2010/main" val="145886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FCAB-482A-4194-AD48-3B9689D293F3}"/>
              </a:ext>
            </a:extLst>
          </p:cNvPr>
          <p:cNvSpPr>
            <a:spLocks noGrp="1"/>
          </p:cNvSpPr>
          <p:nvPr>
            <p:ph type="title"/>
          </p:nvPr>
        </p:nvSpPr>
        <p:spPr>
          <a:xfrm>
            <a:off x="838200" y="1076446"/>
            <a:ext cx="10515600" cy="614242"/>
          </a:xfrm>
        </p:spPr>
        <p:txBody>
          <a:bodyPr>
            <a:noAutofit/>
          </a:bodyPr>
          <a:lstStyle/>
          <a:p>
            <a:r>
              <a:rPr lang="en-US" sz="2000" dirty="0"/>
              <a:t>Sources of Support and Encouragement among High School Students (%)</a:t>
            </a:r>
            <a:br>
              <a:rPr lang="en-US" sz="2000" dirty="0"/>
            </a:br>
            <a:r>
              <a:rPr lang="en-US" sz="2000" dirty="0"/>
              <a:t>2019 Delaware Youth Risk Behavior Survey</a:t>
            </a:r>
          </a:p>
        </p:txBody>
      </p:sp>
      <p:sp>
        <p:nvSpPr>
          <p:cNvPr id="4" name="TextBox 3">
            <a:extLst>
              <a:ext uri="{FF2B5EF4-FFF2-40B4-BE49-F238E27FC236}">
                <a16:creationId xmlns:a16="http://schemas.microsoft.com/office/drawing/2014/main" id="{DE5D2D75-BCF3-46CE-BB32-25674411B4FE}"/>
              </a:ext>
            </a:extLst>
          </p:cNvPr>
          <p:cNvSpPr txBox="1"/>
          <p:nvPr/>
        </p:nvSpPr>
        <p:spPr>
          <a:xfrm>
            <a:off x="4190035" y="224148"/>
            <a:ext cx="2951544" cy="523220"/>
          </a:xfrm>
          <a:prstGeom prst="rect">
            <a:avLst/>
          </a:prstGeom>
          <a:noFill/>
        </p:spPr>
        <p:txBody>
          <a:bodyPr wrap="square" rtlCol="0">
            <a:spAutoFit/>
          </a:bodyPr>
          <a:lstStyle/>
          <a:p>
            <a:r>
              <a:rPr lang="en-US" sz="2800" b="1" dirty="0">
                <a:solidFill>
                  <a:srgbClr val="002060"/>
                </a:solidFill>
                <a:latin typeface="+mj-lt"/>
              </a:rPr>
              <a:t>Protective Factors</a:t>
            </a:r>
          </a:p>
        </p:txBody>
      </p:sp>
      <p:cxnSp>
        <p:nvCxnSpPr>
          <p:cNvPr id="6" name="Straight Connector 5">
            <a:extLst>
              <a:ext uri="{FF2B5EF4-FFF2-40B4-BE49-F238E27FC236}">
                <a16:creationId xmlns:a16="http://schemas.microsoft.com/office/drawing/2014/main" id="{4274DF30-FDC3-4874-AFC4-B93862E8FE7B}"/>
              </a:ext>
            </a:extLst>
          </p:cNvPr>
          <p:cNvCxnSpPr/>
          <p:nvPr/>
        </p:nvCxnSpPr>
        <p:spPr>
          <a:xfrm>
            <a:off x="2777924" y="747368"/>
            <a:ext cx="567159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46B44FDB-21A6-4D66-BA94-4D72A903F412}"/>
              </a:ext>
            </a:extLst>
          </p:cNvPr>
          <p:cNvGraphicFramePr>
            <a:graphicFrameLocks noGrp="1"/>
          </p:cNvGraphicFramePr>
          <p:nvPr>
            <p:ph idx="1"/>
            <p:extLst>
              <p:ext uri="{D42A27DB-BD31-4B8C-83A1-F6EECF244321}">
                <p14:modId xmlns:p14="http://schemas.microsoft.com/office/powerpoint/2010/main" val="161029155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EB9DEBA-5490-4735-8347-F2E07D1C5517}"/>
              </a:ext>
            </a:extLst>
          </p:cNvPr>
          <p:cNvSpPr txBox="1"/>
          <p:nvPr/>
        </p:nvSpPr>
        <p:spPr>
          <a:xfrm>
            <a:off x="1994222" y="6352621"/>
            <a:ext cx="8203556"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(2019).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Youth Risk Behavior Survey: High School</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[Biennial Survey]. University of Delaware.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3344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FA14-F13F-43FD-ADFA-8CFC53E8E987}"/>
              </a:ext>
            </a:extLst>
          </p:cNvPr>
          <p:cNvSpPr>
            <a:spLocks noGrp="1"/>
          </p:cNvSpPr>
          <p:nvPr>
            <p:ph type="title"/>
          </p:nvPr>
        </p:nvSpPr>
        <p:spPr>
          <a:xfrm>
            <a:off x="508262" y="1"/>
            <a:ext cx="10515600" cy="980388"/>
          </a:xfrm>
        </p:spPr>
        <p:txBody>
          <a:bodyPr>
            <a:normAutofit/>
          </a:bodyPr>
          <a:lstStyle/>
          <a:p>
            <a:pPr algn="ctr"/>
            <a:r>
              <a:rPr lang="en-US" sz="2800" b="1" dirty="0">
                <a:solidFill>
                  <a:srgbClr val="002060"/>
                </a:solidFill>
              </a:rPr>
              <a:t>Protective Factors</a:t>
            </a:r>
          </a:p>
        </p:txBody>
      </p:sp>
      <p:pic>
        <p:nvPicPr>
          <p:cNvPr id="4" name="Picture 3">
            <a:extLst>
              <a:ext uri="{FF2B5EF4-FFF2-40B4-BE49-F238E27FC236}">
                <a16:creationId xmlns:a16="http://schemas.microsoft.com/office/drawing/2014/main" id="{AB2AF1F3-9CE3-451C-AA7E-B1086582F31F}"/>
              </a:ext>
            </a:extLst>
          </p:cNvPr>
          <p:cNvPicPr/>
          <p:nvPr/>
        </p:nvPicPr>
        <p:blipFill>
          <a:blip r:embed="rId2"/>
          <a:stretch>
            <a:fillRect/>
          </a:stretch>
        </p:blipFill>
        <p:spPr>
          <a:xfrm>
            <a:off x="1065230" y="1999437"/>
            <a:ext cx="6879382" cy="4190528"/>
          </a:xfrm>
          <a:prstGeom prst="rect">
            <a:avLst/>
          </a:prstGeom>
        </p:spPr>
      </p:pic>
      <p:cxnSp>
        <p:nvCxnSpPr>
          <p:cNvPr id="5" name="Straight Connector 4">
            <a:extLst>
              <a:ext uri="{FF2B5EF4-FFF2-40B4-BE49-F238E27FC236}">
                <a16:creationId xmlns:a16="http://schemas.microsoft.com/office/drawing/2014/main" id="{D89CD651-BF39-4ADE-8CAF-CF158012C1B3}"/>
              </a:ext>
            </a:extLst>
          </p:cNvPr>
          <p:cNvCxnSpPr/>
          <p:nvPr/>
        </p:nvCxnSpPr>
        <p:spPr>
          <a:xfrm>
            <a:off x="3544478" y="735290"/>
            <a:ext cx="421378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D55FD6-C73B-4CAD-BB3F-CF386C3E7F2D}"/>
              </a:ext>
            </a:extLst>
          </p:cNvPr>
          <p:cNvSpPr txBox="1"/>
          <p:nvPr/>
        </p:nvSpPr>
        <p:spPr>
          <a:xfrm>
            <a:off x="709368" y="828114"/>
            <a:ext cx="6094428" cy="704873"/>
          </a:xfrm>
          <a:prstGeom prst="rect">
            <a:avLst/>
          </a:prstGeom>
          <a:noFill/>
        </p:spPr>
        <p:txBody>
          <a:bodyPr wrap="square">
            <a:spAutoFit/>
          </a:bodyPr>
          <a:lstStyle/>
          <a:p>
            <a:pPr marL="0" marR="0">
              <a:lnSpc>
                <a:spcPct val="107000"/>
              </a:lnSpc>
              <a:spcBef>
                <a:spcPts val="0"/>
              </a:spcBef>
              <a:spcAft>
                <a:spcPts val="0"/>
              </a:spcAft>
            </a:pPr>
            <a:r>
              <a:rPr lang="en-US" sz="2000" b="1" dirty="0">
                <a:effectLst/>
                <a:latin typeface="Calibri" panose="020F0502020204030204" pitchFamily="34" charset="0"/>
                <a:ea typeface="SimSun" panose="02010600030101010101" pitchFamily="2" charset="-122"/>
                <a:cs typeface="Calibri" panose="020F0502020204030204" pitchFamily="34" charset="0"/>
              </a:rPr>
              <a:t>2017-2018 National Survey of Children’s Health</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SimSun" panose="02010600030101010101" pitchFamily="2" charset="-122"/>
                <a:cs typeface="Calibri" panose="020F0502020204030204" pitchFamily="34" charset="0"/>
              </a:rPr>
              <a:t>Family Resilience Composite Measure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A8985C81-58B4-415F-9F64-5C06C3D5E10F}"/>
              </a:ext>
            </a:extLst>
          </p:cNvPr>
          <p:cNvSpPr txBox="1"/>
          <p:nvPr/>
        </p:nvSpPr>
        <p:spPr>
          <a:xfrm>
            <a:off x="709368" y="6566861"/>
            <a:ext cx="10963373" cy="276999"/>
          </a:xfrm>
          <a:prstGeom prst="rect">
            <a:avLst/>
          </a:prstGeom>
          <a:noFill/>
        </p:spPr>
        <p:txBody>
          <a:bodyPr wrap="square">
            <a:spAutoFit/>
          </a:bodyPr>
          <a:lstStyle/>
          <a:p>
            <a:r>
              <a:rPr lang="en-US" sz="1200" dirty="0">
                <a:effectLst/>
                <a:latin typeface="Calibri" panose="020F0502020204030204" pitchFamily="34" charset="0"/>
                <a:ea typeface="SimSun" panose="02010600030101010101" pitchFamily="2" charset="-122"/>
                <a:cs typeface="Times New Roman" panose="02020603050405020304" pitchFamily="18" charset="0"/>
              </a:rPr>
              <a:t>National Survey of Children’s Health, Health Resources and Services Administration, Maternal and Child Health Bureau. </a:t>
            </a:r>
            <a:r>
              <a:rPr lang="en-US" sz="1200" u="sng"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hlinkClick r:id="rId3"/>
              </a:rPr>
              <a:t>https://mchb.hrsa.gov/data/national-surveys</a:t>
            </a:r>
            <a:r>
              <a:rPr lang="en-US" sz="12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200" dirty="0"/>
          </a:p>
        </p:txBody>
      </p:sp>
      <p:sp>
        <p:nvSpPr>
          <p:cNvPr id="10" name="TextBox 9">
            <a:extLst>
              <a:ext uri="{FF2B5EF4-FFF2-40B4-BE49-F238E27FC236}">
                <a16:creationId xmlns:a16="http://schemas.microsoft.com/office/drawing/2014/main" id="{A10BB1FC-D598-4A88-83D9-B602D697595C}"/>
              </a:ext>
            </a:extLst>
          </p:cNvPr>
          <p:cNvSpPr txBox="1"/>
          <p:nvPr/>
        </p:nvSpPr>
        <p:spPr>
          <a:xfrm>
            <a:off x="8766928" y="2090172"/>
            <a:ext cx="2592371" cy="2677656"/>
          </a:xfrm>
          <a:prstGeom prst="rect">
            <a:avLst/>
          </a:prstGeom>
          <a:noFill/>
        </p:spPr>
        <p:txBody>
          <a:bodyPr wrap="square" rtlCol="0">
            <a:spAutoFit/>
          </a:bodyPr>
          <a:lstStyle/>
          <a:p>
            <a:r>
              <a:rPr lang="en-US" sz="1400" dirty="0">
                <a:effectLst/>
                <a:latin typeface="Calibri" panose="020F0502020204030204" pitchFamily="34" charset="0"/>
                <a:ea typeface="SimSun" panose="02010600030101010101" pitchFamily="2" charset="-122"/>
                <a:cs typeface="Times New Roman" panose="02020603050405020304" pitchFamily="18" charset="0"/>
              </a:rPr>
              <a:t>Indicator 6.12 Family Resilience: “Does this child live in a home where the family demonstrates qualities of resilience during difficult times.” The composite measure includes four items: “Talk together about what to do; Work together to solve the problem; Know we have strengths to draw upon; Stay hopeful even in difficult times.”  </a:t>
            </a:r>
          </a:p>
          <a:p>
            <a:endParaRPr lang="en-US" sz="1400" dirty="0"/>
          </a:p>
        </p:txBody>
      </p:sp>
      <p:sp>
        <p:nvSpPr>
          <p:cNvPr id="12" name="Rectangle 11">
            <a:extLst>
              <a:ext uri="{FF2B5EF4-FFF2-40B4-BE49-F238E27FC236}">
                <a16:creationId xmlns:a16="http://schemas.microsoft.com/office/drawing/2014/main" id="{BB01E064-A079-401E-84D5-FE0A44963C0D}"/>
              </a:ext>
            </a:extLst>
          </p:cNvPr>
          <p:cNvSpPr/>
          <p:nvPr/>
        </p:nvSpPr>
        <p:spPr>
          <a:xfrm>
            <a:off x="8766928" y="2090172"/>
            <a:ext cx="2450969" cy="2472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800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65AD-C690-416D-8FD2-52E69C3720D3}"/>
              </a:ext>
            </a:extLst>
          </p:cNvPr>
          <p:cNvSpPr>
            <a:spLocks noGrp="1"/>
          </p:cNvSpPr>
          <p:nvPr>
            <p:ph type="title"/>
          </p:nvPr>
        </p:nvSpPr>
        <p:spPr>
          <a:xfrm>
            <a:off x="838200" y="470633"/>
            <a:ext cx="9900139" cy="1325563"/>
          </a:xfrm>
        </p:spPr>
        <p:txBody>
          <a:bodyPr/>
          <a:lstStyle/>
          <a:p>
            <a:r>
              <a:rPr lang="en-US" dirty="0">
                <a:solidFill>
                  <a:srgbClr val="002060"/>
                </a:solidFill>
              </a:rPr>
              <a:t>   </a:t>
            </a:r>
            <a:r>
              <a:rPr lang="en-US" b="1" dirty="0">
                <a:solidFill>
                  <a:srgbClr val="002060"/>
                </a:solidFill>
              </a:rPr>
              <a:t>A note about the COVID-19 Pandemic</a:t>
            </a:r>
          </a:p>
        </p:txBody>
      </p:sp>
      <p:sp>
        <p:nvSpPr>
          <p:cNvPr id="3" name="Content Placeholder 2">
            <a:extLst>
              <a:ext uri="{FF2B5EF4-FFF2-40B4-BE49-F238E27FC236}">
                <a16:creationId xmlns:a16="http://schemas.microsoft.com/office/drawing/2014/main" id="{9FA6A193-ECD6-4334-BDE0-58C6EB8F3848}"/>
              </a:ext>
            </a:extLst>
          </p:cNvPr>
          <p:cNvSpPr>
            <a:spLocks noGrp="1"/>
          </p:cNvSpPr>
          <p:nvPr>
            <p:ph idx="1"/>
          </p:nvPr>
        </p:nvSpPr>
        <p:spPr>
          <a:xfrm>
            <a:off x="838200" y="1690688"/>
            <a:ext cx="10515600" cy="3779670"/>
          </a:xfrm>
        </p:spPr>
        <p:txBody>
          <a:bodyPr/>
          <a:lstStyle/>
          <a:p>
            <a:pPr marL="457200" lvl="1" indent="0">
              <a:buNone/>
            </a:pPr>
            <a:endParaRPr lang="en-US" dirty="0"/>
          </a:p>
          <a:p>
            <a:pPr lvl="2"/>
            <a:endParaRPr lang="en-US" dirty="0"/>
          </a:p>
        </p:txBody>
      </p:sp>
      <p:sp>
        <p:nvSpPr>
          <p:cNvPr id="4" name="TextBox 3">
            <a:extLst>
              <a:ext uri="{FF2B5EF4-FFF2-40B4-BE49-F238E27FC236}">
                <a16:creationId xmlns:a16="http://schemas.microsoft.com/office/drawing/2014/main" id="{E151AB85-56E3-4A05-8C82-A5794EEEE3BB}"/>
              </a:ext>
            </a:extLst>
          </p:cNvPr>
          <p:cNvSpPr txBox="1"/>
          <p:nvPr/>
        </p:nvSpPr>
        <p:spPr>
          <a:xfrm>
            <a:off x="1115568" y="2267463"/>
            <a:ext cx="10062446" cy="4832092"/>
          </a:xfrm>
          <a:prstGeom prst="rect">
            <a:avLst/>
          </a:prstGeom>
          <a:noFill/>
        </p:spPr>
        <p:txBody>
          <a:bodyPr wrap="square" rtlCol="0">
            <a:spAutoFit/>
          </a:bodyPr>
          <a:lstStyle/>
          <a:p>
            <a:r>
              <a:rPr lang="en-US" sz="2000" dirty="0">
                <a:solidFill>
                  <a:srgbClr val="002060"/>
                </a:solidFill>
              </a:rPr>
              <a:t>Delaware, along with the rest of the country, is undergoing enormous health and economic challenges related to the ongoing crisis of the COVID-19 pandemic. Nationally, evidence is emerging to suggest that rates of mental health issues and substance use are on the rise as people face uncertainty over health and financial security and experience isolation due to social distancing measures (Czeisler et al., 2020). Much of the data reported in the 2020 Delaware Epidemiological Profile does not fully reflect these trends, but this context will be important to consider when reviewing data in upcoming reports. Although it will be more important than ever to capture this data, due to the impact of the pandemic, data collection will be extremely challenging.</a:t>
            </a:r>
          </a:p>
          <a:p>
            <a:endParaRPr lang="en-US" sz="2000" dirty="0">
              <a:solidFill>
                <a:srgbClr val="002060"/>
              </a:solidFill>
            </a:endParaRPr>
          </a:p>
          <a:p>
            <a:r>
              <a:rPr lang="en-US" sz="1200" dirty="0"/>
              <a:t>Czeisler, M., Lane, R.I., </a:t>
            </a:r>
            <a:r>
              <a:rPr lang="en-US" sz="1200" dirty="0" err="1"/>
              <a:t>Petrosky</a:t>
            </a:r>
            <a:r>
              <a:rPr lang="en-US" sz="1200" dirty="0"/>
              <a:t>, E., Wiley, J.F., Christensen, A., </a:t>
            </a:r>
            <a:r>
              <a:rPr lang="en-US" sz="1200" dirty="0" err="1"/>
              <a:t>Njai</a:t>
            </a:r>
            <a:r>
              <a:rPr lang="en-US" sz="1200" dirty="0"/>
              <a:t>, R., Weaver, M.D., Robbins, R., Facer-Childs, E.R., Barger, L.K., Czeisler, C.A., Howard, M.E., Rajaratnam, S. M. W., Mental Health, substance use, and suicidal ideation during the COVID-19 pandemic – United States, June 24-30, 2020. </a:t>
            </a:r>
            <a:r>
              <a:rPr lang="en-US" sz="1200" i="1" dirty="0"/>
              <a:t>MMWR Morbidity and Mortality Weekly Report</a:t>
            </a:r>
            <a:r>
              <a:rPr lang="en-US" sz="1200" dirty="0"/>
              <a:t>, </a:t>
            </a:r>
            <a:r>
              <a:rPr lang="en-US" sz="1200" i="1" dirty="0"/>
              <a:t>69</a:t>
            </a:r>
            <a:r>
              <a:rPr lang="en-US" sz="1200" dirty="0"/>
              <a:t>(32), 1049-1057. Retrieved on August 28, 2020 from</a:t>
            </a:r>
          </a:p>
          <a:p>
            <a:r>
              <a:rPr lang="en-US" sz="1200" dirty="0"/>
              <a:t>DOI: </a:t>
            </a:r>
            <a:r>
              <a:rPr lang="en-US" sz="1200" dirty="0">
                <a:hlinkClick r:id="rId3"/>
              </a:rPr>
              <a:t>http://dx.doi.org/10.15585/mmwr.mm6932a1external icon</a:t>
            </a:r>
            <a:r>
              <a:rPr lang="en-US" sz="1200" dirty="0"/>
              <a:t> .</a:t>
            </a:r>
          </a:p>
          <a:p>
            <a:endParaRPr lang="en-US" sz="2000" dirty="0">
              <a:solidFill>
                <a:srgbClr val="002060"/>
              </a:solidFill>
            </a:endParaRPr>
          </a:p>
          <a:p>
            <a:endParaRPr lang="en-US" sz="2000" dirty="0">
              <a:solidFill>
                <a:srgbClr val="002060"/>
              </a:solidFill>
            </a:endParaRPr>
          </a:p>
        </p:txBody>
      </p:sp>
    </p:spTree>
    <p:extLst>
      <p:ext uri="{BB962C8B-B14F-4D97-AF65-F5344CB8AC3E}">
        <p14:creationId xmlns:p14="http://schemas.microsoft.com/office/powerpoint/2010/main" val="307102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58">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65BA8FE-EA63-49F0-AE61-2798E0CC9053}"/>
              </a:ext>
            </a:extLst>
          </p:cNvPr>
          <p:cNvSpPr txBox="1"/>
          <p:nvPr/>
        </p:nvSpPr>
        <p:spPr>
          <a:xfrm>
            <a:off x="7922313" y="4936048"/>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dirty="0">
                <a:solidFill>
                  <a:srgbClr val="002060"/>
                </a:solidFill>
                <a:latin typeface="+mj-lt"/>
                <a:ea typeface="+mj-ea"/>
                <a:cs typeface="+mj-cs"/>
              </a:rPr>
              <a:t>Questions?</a:t>
            </a:r>
          </a:p>
        </p:txBody>
      </p:sp>
      <p:sp>
        <p:nvSpPr>
          <p:cNvPr id="61"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Text&#10;&#10;Description automatically generated">
            <a:extLst>
              <a:ext uri="{FF2B5EF4-FFF2-40B4-BE49-F238E27FC236}">
                <a16:creationId xmlns:a16="http://schemas.microsoft.com/office/drawing/2014/main" id="{571CC756-702E-4FF2-99DE-32883FE87AD4}"/>
              </a:ext>
            </a:extLst>
          </p:cNvPr>
          <p:cNvPicPr/>
          <p:nvPr/>
        </p:nvPicPr>
        <p:blipFill rotWithShape="1">
          <a:blip r:embed="rId4">
            <a:alphaModFix/>
            <a:extLst>
              <a:ext uri="{28A0092B-C50C-407E-A947-70E740481C1C}">
                <a14:useLocalDpi xmlns:a14="http://schemas.microsoft.com/office/drawing/2010/main" val="0"/>
              </a:ext>
            </a:extLst>
          </a:blip>
          <a:srcRect l="6209" r="6893" b="3"/>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412709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4672" y="802955"/>
            <a:ext cx="5145024" cy="1454051"/>
          </a:xfrm>
        </p:spPr>
        <p:txBody>
          <a:bodyPr>
            <a:normAutofit/>
          </a:bodyPr>
          <a:lstStyle/>
          <a:p>
            <a:r>
              <a:rPr lang="en-US" sz="4000" b="1" dirty="0">
                <a:solidFill>
                  <a:srgbClr val="002060"/>
                </a:solidFill>
              </a:rPr>
              <a:t>For More Information…</a:t>
            </a:r>
          </a:p>
        </p:txBody>
      </p:sp>
      <p:sp>
        <p:nvSpPr>
          <p:cNvPr id="3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AS_Web_Twitter_CDHS_ProfilePic.jpg">
            <a:extLst>
              <a:ext uri="{FF2B5EF4-FFF2-40B4-BE49-F238E27FC236}">
                <a16:creationId xmlns:a16="http://schemas.microsoft.com/office/drawing/2014/main" id="{BEB4D07B-486F-45D8-86B7-4D368AC890B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765" r="2093" b="1"/>
          <a:stretch/>
        </p:blipFill>
        <p:spPr>
          <a:xfrm>
            <a:off x="7913077" y="266436"/>
            <a:ext cx="1240170" cy="1240169"/>
          </a:xfrm>
          <a:prstGeom prst="rect">
            <a:avLst/>
          </a:prstGeom>
        </p:spPr>
      </p:pic>
      <p:sp>
        <p:nvSpPr>
          <p:cNvPr id="3" name="Content Placeholder 2"/>
          <p:cNvSpPr>
            <a:spLocks noGrp="1"/>
          </p:cNvSpPr>
          <p:nvPr>
            <p:ph idx="1"/>
          </p:nvPr>
        </p:nvSpPr>
        <p:spPr>
          <a:xfrm>
            <a:off x="804672" y="2421682"/>
            <a:ext cx="5145024" cy="3639289"/>
          </a:xfrm>
        </p:spPr>
        <p:txBody>
          <a:bodyPr vert="horz" anchor="ctr">
            <a:normAutofit/>
          </a:bodyPr>
          <a:lstStyle/>
          <a:p>
            <a:pPr marL="0" indent="0">
              <a:buNone/>
            </a:pPr>
            <a:r>
              <a:rPr lang="en-US" sz="2000" b="1" dirty="0">
                <a:solidFill>
                  <a:srgbClr val="002060"/>
                </a:solidFill>
              </a:rPr>
              <a:t>Sharon Merriman-</a:t>
            </a:r>
            <a:r>
              <a:rPr lang="en-US" sz="2000" b="1" dirty="0" err="1">
                <a:solidFill>
                  <a:srgbClr val="002060"/>
                </a:solidFill>
              </a:rPr>
              <a:t>Nai</a:t>
            </a:r>
            <a:r>
              <a:rPr lang="en-US" sz="2000" b="1" dirty="0">
                <a:solidFill>
                  <a:srgbClr val="002060"/>
                </a:solidFill>
              </a:rPr>
              <a:t>       	   </a:t>
            </a:r>
            <a:r>
              <a:rPr lang="en-US" sz="2000" b="1" dirty="0">
                <a:solidFill>
                  <a:srgbClr val="002060"/>
                </a:solidFill>
                <a:hlinkClick r:id="rId5">
                  <a:extLst>
                    <a:ext uri="{A12FA001-AC4F-418D-AE19-62706E023703}">
                      <ahyp:hlinkClr xmlns:ahyp="http://schemas.microsoft.com/office/drawing/2018/hyperlinkcolor" val="tx"/>
                    </a:ext>
                  </a:extLst>
                </a:hlinkClick>
              </a:rPr>
              <a:t>smnai@udel.ed</a:t>
            </a:r>
            <a:r>
              <a:rPr lang="en-US" sz="2000" b="1" u="sng" dirty="0">
                <a:solidFill>
                  <a:srgbClr val="002060"/>
                </a:solidFill>
              </a:rPr>
              <a:t>u</a:t>
            </a:r>
          </a:p>
          <a:p>
            <a:pPr marL="0" indent="0">
              <a:buNone/>
            </a:pPr>
            <a:r>
              <a:rPr lang="en-US" sz="2000" b="1" dirty="0">
                <a:solidFill>
                  <a:srgbClr val="002060"/>
                </a:solidFill>
              </a:rPr>
              <a:t>Rachel </a:t>
            </a:r>
            <a:r>
              <a:rPr lang="en-US" sz="2000" b="1" dirty="0" err="1">
                <a:solidFill>
                  <a:srgbClr val="002060"/>
                </a:solidFill>
              </a:rPr>
              <a:t>Ryding</a:t>
            </a:r>
            <a:r>
              <a:rPr lang="en-US" sz="2000" b="1" dirty="0">
                <a:solidFill>
                  <a:srgbClr val="002060"/>
                </a:solidFill>
              </a:rPr>
              <a:t>          	   </a:t>
            </a:r>
            <a:r>
              <a:rPr lang="en-US" sz="2000" b="1" dirty="0">
                <a:solidFill>
                  <a:srgbClr val="002060"/>
                </a:solidFill>
                <a:hlinkClick r:id="rId6">
                  <a:extLst>
                    <a:ext uri="{A12FA001-AC4F-418D-AE19-62706E023703}">
                      <ahyp:hlinkClr xmlns:ahyp="http://schemas.microsoft.com/office/drawing/2018/hyperlinkcolor" val="tx"/>
                    </a:ext>
                  </a:extLst>
                </a:hlinkClick>
              </a:rPr>
              <a:t>rryding@udel.edu</a:t>
            </a:r>
            <a:r>
              <a:rPr lang="en-US" sz="2000" b="1" dirty="0">
                <a:solidFill>
                  <a:srgbClr val="002060"/>
                </a:solidFill>
              </a:rPr>
              <a:t> </a:t>
            </a:r>
          </a:p>
          <a:p>
            <a:pPr marL="0" indent="0">
              <a:buNone/>
            </a:pPr>
            <a:endParaRPr lang="en-US" sz="2000" b="1" dirty="0">
              <a:solidFill>
                <a:srgbClr val="002060"/>
              </a:solidFill>
            </a:endParaRPr>
          </a:p>
          <a:p>
            <a:pPr marL="0" indent="0">
              <a:spcBef>
                <a:spcPts val="0"/>
              </a:spcBef>
              <a:buNone/>
            </a:pPr>
            <a:endParaRPr lang="en-US" sz="2000" b="1" dirty="0">
              <a:solidFill>
                <a:srgbClr val="002060"/>
              </a:solidFill>
            </a:endParaRPr>
          </a:p>
          <a:p>
            <a:pPr marL="0" indent="0" algn="ctr">
              <a:spcBef>
                <a:spcPts val="0"/>
              </a:spcBef>
              <a:buNone/>
            </a:pPr>
            <a:r>
              <a:rPr lang="en-US" sz="2400" b="1" dirty="0">
                <a:solidFill>
                  <a:srgbClr val="002060"/>
                </a:solidFill>
              </a:rPr>
              <a:t>Center for Drug and Health Studies </a:t>
            </a:r>
          </a:p>
          <a:p>
            <a:pPr marL="0" indent="0" algn="ctr">
              <a:spcBef>
                <a:spcPts val="0"/>
              </a:spcBef>
              <a:buNone/>
            </a:pPr>
            <a:r>
              <a:rPr lang="en-US" sz="2400" b="1" dirty="0">
                <a:solidFill>
                  <a:srgbClr val="002060"/>
                </a:solidFill>
              </a:rPr>
              <a:t>at the University of Delaware</a:t>
            </a:r>
          </a:p>
          <a:p>
            <a:pPr marL="0" indent="0" algn="ctr">
              <a:spcBef>
                <a:spcPts val="0"/>
              </a:spcBef>
              <a:buNone/>
            </a:pPr>
            <a:r>
              <a:rPr lang="en-US" sz="2400" b="1" dirty="0">
                <a:solidFill>
                  <a:srgbClr val="002060"/>
                </a:solidFill>
                <a:hlinkClick r:id="rId7">
                  <a:extLst>
                    <a:ext uri="{A12FA001-AC4F-418D-AE19-62706E023703}">
                      <ahyp:hlinkClr xmlns:ahyp="http://schemas.microsoft.com/office/drawing/2018/hyperlinkcolor" val="tx"/>
                    </a:ext>
                  </a:extLst>
                </a:hlinkClick>
              </a:rPr>
              <a:t>www.cdhs.udel.edu</a:t>
            </a:r>
            <a:endParaRPr lang="en-US" sz="2400" b="1" dirty="0">
              <a:solidFill>
                <a:srgbClr val="00206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p:txBody>
      </p:sp>
      <p:sp>
        <p:nvSpPr>
          <p:cNvPr id="3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a:extLst>
              <a:ext uri="{FF2B5EF4-FFF2-40B4-BE49-F238E27FC236}">
                <a16:creationId xmlns:a16="http://schemas.microsoft.com/office/drawing/2014/main" id="{93B9748C-5EC5-D34A-8F1E-DCC909C15426}"/>
              </a:ext>
            </a:extLst>
          </p:cNvPr>
          <p:cNvPicPr>
            <a:picLocks noChangeAspect="1"/>
          </p:cNvPicPr>
          <p:nvPr/>
        </p:nvPicPr>
        <p:blipFill rotWithShape="1">
          <a:blip r:embed="rId8"/>
          <a:srcRect r="3" b="3"/>
          <a:stretch/>
        </p:blipFill>
        <p:spPr>
          <a:xfrm>
            <a:off x="8872423" y="4114800"/>
            <a:ext cx="2422969" cy="2422969"/>
          </a:xfrm>
          <a:prstGeom prst="rect">
            <a:avLst/>
          </a:prstGeom>
        </p:spPr>
      </p:pic>
    </p:spTree>
    <p:extLst>
      <p:ext uri="{BB962C8B-B14F-4D97-AF65-F5344CB8AC3E}">
        <p14:creationId xmlns:p14="http://schemas.microsoft.com/office/powerpoint/2010/main" val="306660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MG_E0655.JPG"/>
          <p:cNvPicPr>
            <a:picLocks noChangeAspect="1"/>
          </p:cNvPicPr>
          <p:nvPr/>
        </p:nvPicPr>
        <p:blipFill rotWithShape="1">
          <a:blip r:embed="rId3">
            <a:extLst>
              <a:ext uri="{28A0092B-C50C-407E-A947-70E740481C1C}">
                <a14:useLocalDpi xmlns:a14="http://schemas.microsoft.com/office/drawing/2010/main" val="0"/>
              </a:ext>
            </a:extLst>
          </a:blip>
          <a:srcRect r="18416" b="9092"/>
          <a:stretch/>
        </p:blipFill>
        <p:spPr>
          <a:xfrm>
            <a:off x="3523488" y="10"/>
            <a:ext cx="8668512" cy="6857990"/>
          </a:xfrm>
          <a:prstGeom prst="rect">
            <a:avLst/>
          </a:prstGeom>
        </p:spPr>
      </p:pic>
      <p:sp>
        <p:nvSpPr>
          <p:cNvPr id="2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solidFill>
                  <a:srgbClr val="002060"/>
                </a:solidFill>
              </a:rPr>
              <a:t>Thank You!</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3A1583F-5A98-45DC-AC91-491079BACD57}"/>
              </a:ext>
            </a:extLst>
          </p:cNvPr>
          <p:cNvSpPr txBox="1"/>
          <p:nvPr/>
        </p:nvSpPr>
        <p:spPr>
          <a:xfrm>
            <a:off x="477981" y="4634386"/>
            <a:ext cx="4105170" cy="954107"/>
          </a:xfrm>
          <a:prstGeom prst="rect">
            <a:avLst/>
          </a:prstGeom>
          <a:noFill/>
        </p:spPr>
        <p:txBody>
          <a:bodyPr wrap="square" rtlCol="0">
            <a:spAutoFit/>
          </a:bodyPr>
          <a:lstStyle/>
          <a:p>
            <a:r>
              <a:rPr lang="en-US" sz="2800" i="1" dirty="0">
                <a:solidFill>
                  <a:schemeClr val="accent1">
                    <a:lumMod val="50000"/>
                  </a:schemeClr>
                </a:solidFill>
              </a:rPr>
              <a:t>Please take a moment for a quick poll in Zoom.</a:t>
            </a:r>
          </a:p>
        </p:txBody>
      </p:sp>
    </p:spTree>
    <p:extLst>
      <p:ext uri="{BB962C8B-B14F-4D97-AF65-F5344CB8AC3E}">
        <p14:creationId xmlns:p14="http://schemas.microsoft.com/office/powerpoint/2010/main" val="1306813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7084-64A6-5840-9E1F-B3397C531583}"/>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b="1" dirty="0">
                <a:solidFill>
                  <a:srgbClr val="002060"/>
                </a:solidFill>
              </a:rPr>
              <a:t>The 4 Goals of the SEOW</a:t>
            </a:r>
          </a:p>
        </p:txBody>
      </p:sp>
      <p:pic>
        <p:nvPicPr>
          <p:cNvPr id="9" name="Content Placeholder 8" descr="Chart, bubble chart&#10;&#10;Description automatically generated">
            <a:extLst>
              <a:ext uri="{FF2B5EF4-FFF2-40B4-BE49-F238E27FC236}">
                <a16:creationId xmlns:a16="http://schemas.microsoft.com/office/drawing/2014/main" id="{5DE474B5-B143-F34D-843D-8886DC7445A6}"/>
              </a:ext>
            </a:extLst>
          </p:cNvPr>
          <p:cNvPicPr>
            <a:picLocks noGrp="1" noChangeAspect="1"/>
          </p:cNvPicPr>
          <p:nvPr>
            <p:ph idx="1"/>
          </p:nvPr>
        </p:nvPicPr>
        <p:blipFill rotWithShape="1">
          <a:blip r:embed="rId2"/>
          <a:srcRect t="1650" r="2" b="2"/>
          <a:stretch/>
        </p:blipFill>
        <p:spPr>
          <a:xfrm>
            <a:off x="908304" y="2478024"/>
            <a:ext cx="6009855" cy="3694176"/>
          </a:xfrm>
          <a:prstGeom prst="rect">
            <a:avLst/>
          </a:prstGeom>
        </p:spPr>
      </p:pic>
      <p:sp>
        <p:nvSpPr>
          <p:cNvPr id="5" name="TextBox 4">
            <a:extLst>
              <a:ext uri="{FF2B5EF4-FFF2-40B4-BE49-F238E27FC236}">
                <a16:creationId xmlns:a16="http://schemas.microsoft.com/office/drawing/2014/main" id="{239E66B2-7478-FD4F-9B1B-A440F3029984}"/>
              </a:ext>
            </a:extLst>
          </p:cNvPr>
          <p:cNvSpPr txBox="1"/>
          <p:nvPr/>
        </p:nvSpPr>
        <p:spPr>
          <a:xfrm>
            <a:off x="7411453" y="2478024"/>
            <a:ext cx="3872243" cy="3694176"/>
          </a:xfrm>
          <a:prstGeom prst="rect">
            <a:avLst/>
          </a:prstGeom>
        </p:spPr>
        <p:txBody>
          <a:bodyPr vert="horz" lIns="91440" tIns="45720" rIns="91440" bIns="45720" rtlCol="0" anchor="ctr">
            <a:normAutofit/>
          </a:bodyPr>
          <a:lstStyle/>
          <a:p>
            <a:pPr indent="-228600">
              <a:spcAft>
                <a:spcPts val="600"/>
              </a:spcAft>
              <a:buFont typeface="Arial" panose="020B0604020202020204" pitchFamily="34" charset="0"/>
              <a:buChar char="•"/>
            </a:pPr>
            <a:endParaRPr lang="en-US" b="1" dirty="0"/>
          </a:p>
          <a:p>
            <a:pPr indent="-228600">
              <a:spcAft>
                <a:spcPts val="600"/>
              </a:spcAft>
              <a:buFont typeface="Arial" panose="020B0604020202020204" pitchFamily="34" charset="0"/>
              <a:buChar char="•"/>
            </a:pPr>
            <a:r>
              <a:rPr lang="en-US" b="1" dirty="0">
                <a:solidFill>
                  <a:srgbClr val="002060"/>
                </a:solidFill>
              </a:rPr>
              <a:t>Identify, Analyze, and Share Data</a:t>
            </a:r>
          </a:p>
          <a:p>
            <a:pPr indent="-228600">
              <a:spcAft>
                <a:spcPts val="600"/>
              </a:spcAft>
              <a:buFont typeface="Arial" panose="020B0604020202020204" pitchFamily="34" charset="0"/>
              <a:buChar char="•"/>
            </a:pPr>
            <a:endParaRPr lang="en-US" b="1" dirty="0">
              <a:solidFill>
                <a:srgbClr val="002060"/>
              </a:solidFill>
            </a:endParaRPr>
          </a:p>
          <a:p>
            <a:pPr indent="-228600">
              <a:spcAft>
                <a:spcPts val="600"/>
              </a:spcAft>
              <a:buFont typeface="Arial" panose="020B0604020202020204" pitchFamily="34" charset="0"/>
              <a:buChar char="•"/>
            </a:pPr>
            <a:r>
              <a:rPr lang="en-US" b="1" dirty="0">
                <a:solidFill>
                  <a:srgbClr val="002060"/>
                </a:solidFill>
              </a:rPr>
              <a:t>Create Data Products</a:t>
            </a:r>
          </a:p>
          <a:p>
            <a:pPr indent="-228600">
              <a:spcAft>
                <a:spcPts val="600"/>
              </a:spcAft>
              <a:buFont typeface="Arial" panose="020B0604020202020204" pitchFamily="34" charset="0"/>
              <a:buChar char="•"/>
            </a:pPr>
            <a:endParaRPr lang="en-US" b="1" dirty="0">
              <a:solidFill>
                <a:srgbClr val="002060"/>
              </a:solidFill>
            </a:endParaRPr>
          </a:p>
          <a:p>
            <a:pPr indent="-228600">
              <a:spcAft>
                <a:spcPts val="600"/>
              </a:spcAft>
              <a:buFont typeface="Arial" panose="020B0604020202020204" pitchFamily="34" charset="0"/>
              <a:buChar char="•"/>
            </a:pPr>
            <a:r>
              <a:rPr lang="en-US" b="1" dirty="0">
                <a:solidFill>
                  <a:srgbClr val="002060"/>
                </a:solidFill>
              </a:rPr>
              <a:t>Train Communities in Understanding and Using Data</a:t>
            </a:r>
          </a:p>
          <a:p>
            <a:pPr indent="-228600">
              <a:spcAft>
                <a:spcPts val="600"/>
              </a:spcAft>
              <a:buFont typeface="Arial" panose="020B0604020202020204" pitchFamily="34" charset="0"/>
              <a:buChar char="•"/>
            </a:pPr>
            <a:endParaRPr lang="en-US" b="1" dirty="0">
              <a:solidFill>
                <a:srgbClr val="002060"/>
              </a:solidFill>
            </a:endParaRPr>
          </a:p>
          <a:p>
            <a:pPr indent="-228600">
              <a:spcAft>
                <a:spcPts val="600"/>
              </a:spcAft>
              <a:buFont typeface="Arial" panose="020B0604020202020204" pitchFamily="34" charset="0"/>
              <a:buChar char="•"/>
            </a:pPr>
            <a:r>
              <a:rPr lang="en-US" b="1" dirty="0">
                <a:solidFill>
                  <a:srgbClr val="002060"/>
                </a:solidFill>
              </a:rPr>
              <a:t>Build State and Local Level Monitoring Systems</a:t>
            </a:r>
          </a:p>
        </p:txBody>
      </p:sp>
    </p:spTree>
    <p:extLst>
      <p:ext uri="{BB962C8B-B14F-4D97-AF65-F5344CB8AC3E}">
        <p14:creationId xmlns:p14="http://schemas.microsoft.com/office/powerpoint/2010/main" val="93550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84A8-982F-0243-A4E2-DC8B97E8554D}"/>
              </a:ext>
            </a:extLst>
          </p:cNvPr>
          <p:cNvSpPr>
            <a:spLocks noGrp="1"/>
          </p:cNvSpPr>
          <p:nvPr>
            <p:ph type="title"/>
          </p:nvPr>
        </p:nvSpPr>
        <p:spPr>
          <a:xfrm>
            <a:off x="841246" y="978619"/>
            <a:ext cx="5991244" cy="896769"/>
          </a:xfrm>
        </p:spPr>
        <p:txBody>
          <a:bodyPr>
            <a:normAutofit/>
          </a:bodyPr>
          <a:lstStyle/>
          <a:p>
            <a:pPr algn="ctr"/>
            <a:r>
              <a:rPr lang="en-US" b="1" dirty="0">
                <a:solidFill>
                  <a:srgbClr val="002060"/>
                </a:solidFill>
              </a:rPr>
              <a:t>“The Epi”</a:t>
            </a:r>
          </a:p>
        </p:txBody>
      </p:sp>
      <p:sp>
        <p:nvSpPr>
          <p:cNvPr id="9" name="Content Placeholder 8">
            <a:extLst>
              <a:ext uri="{FF2B5EF4-FFF2-40B4-BE49-F238E27FC236}">
                <a16:creationId xmlns:a16="http://schemas.microsoft.com/office/drawing/2014/main" id="{97855C45-5908-4A46-B4F0-4CD361AC26EF}"/>
              </a:ext>
            </a:extLst>
          </p:cNvPr>
          <p:cNvSpPr>
            <a:spLocks noGrp="1"/>
          </p:cNvSpPr>
          <p:nvPr>
            <p:ph idx="1"/>
          </p:nvPr>
        </p:nvSpPr>
        <p:spPr>
          <a:xfrm>
            <a:off x="473583" y="2121408"/>
            <a:ext cx="6662713" cy="3691714"/>
          </a:xfrm>
        </p:spPr>
        <p:txBody>
          <a:bodyPr>
            <a:normAutofit/>
          </a:bodyPr>
          <a:lstStyle/>
          <a:p>
            <a:pPr marL="0" indent="0">
              <a:buNone/>
            </a:pPr>
            <a:r>
              <a:rPr lang="en-US" sz="1800" b="1" dirty="0">
                <a:solidFill>
                  <a:srgbClr val="002060"/>
                </a:solidFill>
              </a:rPr>
              <a:t>The Delaware Epidemiological Profile is an annual report  of data highlighting the trends and patterns in substance use, mental health indicators, risk and protective factors, and special topics. </a:t>
            </a:r>
          </a:p>
          <a:p>
            <a:pPr marL="0" indent="0">
              <a:buNone/>
            </a:pPr>
            <a:endParaRPr lang="en-US" sz="1800" b="1" dirty="0">
              <a:solidFill>
                <a:srgbClr val="002060"/>
              </a:solidFill>
            </a:endParaRPr>
          </a:p>
          <a:p>
            <a:pPr marL="0" indent="0">
              <a:buNone/>
            </a:pPr>
            <a:r>
              <a:rPr lang="en-US" sz="1800" b="1" dirty="0">
                <a:solidFill>
                  <a:srgbClr val="002060"/>
                </a:solidFill>
              </a:rPr>
              <a:t>The report is a resource for:</a:t>
            </a:r>
          </a:p>
          <a:p>
            <a:r>
              <a:rPr lang="en-US" sz="1800" b="1" dirty="0">
                <a:solidFill>
                  <a:srgbClr val="002060"/>
                </a:solidFill>
              </a:rPr>
              <a:t>Needs assessment</a:t>
            </a:r>
          </a:p>
          <a:p>
            <a:r>
              <a:rPr lang="en-US" sz="1800" b="1" dirty="0">
                <a:solidFill>
                  <a:srgbClr val="002060"/>
                </a:solidFill>
              </a:rPr>
              <a:t>Grant applications</a:t>
            </a:r>
          </a:p>
          <a:p>
            <a:r>
              <a:rPr lang="en-US" sz="1800" b="1" dirty="0">
                <a:solidFill>
                  <a:srgbClr val="002060"/>
                </a:solidFill>
              </a:rPr>
              <a:t>Evaluation planning</a:t>
            </a:r>
          </a:p>
          <a:p>
            <a:r>
              <a:rPr lang="en-US" sz="1800" b="1" dirty="0">
                <a:solidFill>
                  <a:srgbClr val="002060"/>
                </a:solidFill>
              </a:rPr>
              <a:t>Presentations, public awareness, and media outreach  </a:t>
            </a:r>
          </a:p>
          <a:p>
            <a:pPr marL="0" indent="0">
              <a:buNone/>
            </a:pPr>
            <a:endParaRPr lang="en-US" sz="1800" dirty="0"/>
          </a:p>
          <a:p>
            <a:pPr marL="0" indent="0">
              <a:buNone/>
            </a:pPr>
            <a:endParaRPr lang="en-US" sz="1800" dirty="0"/>
          </a:p>
        </p:txBody>
      </p:sp>
      <p:pic>
        <p:nvPicPr>
          <p:cNvPr id="5" name="Content Placeholder 4" descr="Text&#10;&#10;Description automatically generated">
            <a:extLst>
              <a:ext uri="{FF2B5EF4-FFF2-40B4-BE49-F238E27FC236}">
                <a16:creationId xmlns:a16="http://schemas.microsoft.com/office/drawing/2014/main" id="{8C0A04D5-C425-204F-9B77-F3EF63406677}"/>
              </a:ext>
            </a:extLst>
          </p:cNvPr>
          <p:cNvPicPr>
            <a:picLocks noChangeAspect="1"/>
          </p:cNvPicPr>
          <p:nvPr/>
        </p:nvPicPr>
        <p:blipFill>
          <a:blip r:embed="rId2"/>
          <a:stretch>
            <a:fillRect/>
          </a:stretch>
        </p:blipFill>
        <p:spPr>
          <a:xfrm>
            <a:off x="7679814" y="760396"/>
            <a:ext cx="4097657" cy="5236623"/>
          </a:xfrm>
          <a:prstGeom prst="rect">
            <a:avLst/>
          </a:prstGeom>
        </p:spPr>
      </p:pic>
    </p:spTree>
    <p:extLst>
      <p:ext uri="{BB962C8B-B14F-4D97-AF65-F5344CB8AC3E}">
        <p14:creationId xmlns:p14="http://schemas.microsoft.com/office/powerpoint/2010/main" val="156234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E200-CA62-5A48-BD17-73AC8C0EB7FD}"/>
              </a:ext>
            </a:extLst>
          </p:cNvPr>
          <p:cNvSpPr>
            <a:spLocks noGrp="1"/>
          </p:cNvSpPr>
          <p:nvPr>
            <p:ph type="title"/>
          </p:nvPr>
        </p:nvSpPr>
        <p:spPr>
          <a:xfrm>
            <a:off x="857680" y="122450"/>
            <a:ext cx="10168128" cy="1179576"/>
          </a:xfrm>
        </p:spPr>
        <p:txBody>
          <a:bodyPr/>
          <a:lstStyle/>
          <a:p>
            <a:r>
              <a:rPr lang="en-US" dirty="0">
                <a:solidFill>
                  <a:srgbClr val="002060"/>
                </a:solidFill>
              </a:rPr>
              <a:t>Data Sources</a:t>
            </a:r>
          </a:p>
        </p:txBody>
      </p:sp>
      <p:graphicFrame>
        <p:nvGraphicFramePr>
          <p:cNvPr id="6" name="Content Placeholder 5">
            <a:extLst>
              <a:ext uri="{FF2B5EF4-FFF2-40B4-BE49-F238E27FC236}">
                <a16:creationId xmlns:a16="http://schemas.microsoft.com/office/drawing/2014/main" id="{B2FD60E3-D141-AA47-A3A7-1A2CCB95F1CB}"/>
              </a:ext>
            </a:extLst>
          </p:cNvPr>
          <p:cNvGraphicFramePr>
            <a:graphicFrameLocks noGrp="1"/>
          </p:cNvGraphicFramePr>
          <p:nvPr>
            <p:ph idx="1"/>
          </p:nvPr>
        </p:nvGraphicFramePr>
        <p:xfrm>
          <a:off x="999855" y="1302026"/>
          <a:ext cx="4941889" cy="5074047"/>
        </p:xfrm>
        <a:graphic>
          <a:graphicData uri="http://schemas.openxmlformats.org/drawingml/2006/table">
            <a:tbl>
              <a:tblPr firstRow="1" firstCol="1" bandRow="1">
                <a:tableStyleId>{5C22544A-7EE6-4342-B048-85BDC9FD1C3A}</a:tableStyleId>
              </a:tblPr>
              <a:tblGrid>
                <a:gridCol w="1937108">
                  <a:extLst>
                    <a:ext uri="{9D8B030D-6E8A-4147-A177-3AD203B41FA5}">
                      <a16:colId xmlns:a16="http://schemas.microsoft.com/office/drawing/2014/main" val="3382715491"/>
                    </a:ext>
                  </a:extLst>
                </a:gridCol>
                <a:gridCol w="2300916">
                  <a:extLst>
                    <a:ext uri="{9D8B030D-6E8A-4147-A177-3AD203B41FA5}">
                      <a16:colId xmlns:a16="http://schemas.microsoft.com/office/drawing/2014/main" val="1784867438"/>
                    </a:ext>
                  </a:extLst>
                </a:gridCol>
                <a:gridCol w="703865">
                  <a:extLst>
                    <a:ext uri="{9D8B030D-6E8A-4147-A177-3AD203B41FA5}">
                      <a16:colId xmlns:a16="http://schemas.microsoft.com/office/drawing/2014/main" val="1213433879"/>
                    </a:ext>
                  </a:extLst>
                </a:gridCol>
              </a:tblGrid>
              <a:tr h="408823">
                <a:tc>
                  <a:txBody>
                    <a:bodyPr/>
                    <a:lstStyle/>
                    <a:p>
                      <a:pPr marL="0" marR="0" algn="ctr">
                        <a:lnSpc>
                          <a:spcPct val="107000"/>
                        </a:lnSpc>
                        <a:spcBef>
                          <a:spcPts val="0"/>
                        </a:spcBef>
                        <a:spcAft>
                          <a:spcPts val="800"/>
                        </a:spcAft>
                      </a:pPr>
                      <a:r>
                        <a:rPr lang="en-US" sz="1100" dirty="0">
                          <a:effectLst/>
                        </a:rPr>
                        <a:t>Data Instrument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2060"/>
                    </a:solidFill>
                  </a:tcPr>
                </a:tc>
                <a:tc>
                  <a:txBody>
                    <a:bodyPr/>
                    <a:lstStyle/>
                    <a:p>
                      <a:pPr marL="0" marR="0" algn="ctr">
                        <a:lnSpc>
                          <a:spcPct val="107000"/>
                        </a:lnSpc>
                        <a:spcBef>
                          <a:spcPts val="0"/>
                        </a:spcBef>
                        <a:spcAft>
                          <a:spcPts val="800"/>
                        </a:spcAft>
                      </a:pPr>
                      <a:r>
                        <a:rPr lang="en-US" sz="1100" dirty="0">
                          <a:effectLst/>
                        </a:rPr>
                        <a:t>Administered/Compiled by</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2060"/>
                    </a:solidFill>
                  </a:tcPr>
                </a:tc>
                <a:tc>
                  <a:txBody>
                    <a:bodyPr/>
                    <a:lstStyle/>
                    <a:p>
                      <a:pPr marL="0" marR="0" algn="ctr">
                        <a:lnSpc>
                          <a:spcPct val="107000"/>
                        </a:lnSpc>
                        <a:spcBef>
                          <a:spcPts val="0"/>
                        </a:spcBef>
                        <a:spcAft>
                          <a:spcPts val="800"/>
                        </a:spcAft>
                      </a:pPr>
                      <a:endParaRPr lang="en-US" sz="1100" dirty="0">
                        <a:effectLst/>
                      </a:endParaRPr>
                    </a:p>
                    <a:p>
                      <a:pPr marL="0" marR="0" algn="ctr">
                        <a:lnSpc>
                          <a:spcPct val="107000"/>
                        </a:lnSpc>
                        <a:spcBef>
                          <a:spcPts val="0"/>
                        </a:spcBef>
                        <a:spcAft>
                          <a:spcPts val="800"/>
                        </a:spcAft>
                      </a:pPr>
                      <a:r>
                        <a:rPr lang="en-US" sz="1100" dirty="0">
                          <a:effectLst/>
                        </a:rPr>
                        <a:t>Year</a:t>
                      </a:r>
                    </a:p>
                    <a:p>
                      <a:pPr marL="0" marR="0" algn="ctr">
                        <a:lnSpc>
                          <a:spcPct val="107000"/>
                        </a:lnSpc>
                        <a:spcBef>
                          <a:spcPts val="0"/>
                        </a:spcBef>
                        <a:spcAft>
                          <a:spcPts val="800"/>
                        </a:spcAft>
                      </a:pP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2060"/>
                    </a:solidFill>
                  </a:tcPr>
                </a:tc>
                <a:extLst>
                  <a:ext uri="{0D108BD9-81ED-4DB2-BD59-A6C34878D82A}">
                    <a16:rowId xmlns:a16="http://schemas.microsoft.com/office/drawing/2014/main" val="3934890449"/>
                  </a:ext>
                </a:extLst>
              </a:tr>
              <a:tr h="261311">
                <a:tc>
                  <a:txBody>
                    <a:bodyPr/>
                    <a:lstStyle/>
                    <a:p>
                      <a:pPr marL="0" marR="0">
                        <a:lnSpc>
                          <a:spcPct val="107000"/>
                        </a:lnSpc>
                        <a:spcBef>
                          <a:spcPts val="0"/>
                        </a:spcBef>
                        <a:spcAft>
                          <a:spcPts val="800"/>
                        </a:spcAft>
                      </a:pPr>
                      <a:r>
                        <a:rPr lang="en-US" sz="900" b="0">
                          <a:effectLst/>
                        </a:rPr>
                        <a:t>Delaware Annual Traffic Statistical Report</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Delaware State Police/Delaware Statistical and Analysis Center</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dirty="0">
                          <a:effectLst/>
                        </a:rPr>
                        <a:t>2019</a:t>
                      </a:r>
                      <a:endParaRPr lang="en-US" sz="90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217717217"/>
                  </a:ext>
                </a:extLst>
              </a:tr>
              <a:tr h="261311">
                <a:tc>
                  <a:txBody>
                    <a:bodyPr/>
                    <a:lstStyle/>
                    <a:p>
                      <a:pPr marL="0" marR="0">
                        <a:lnSpc>
                          <a:spcPct val="107000"/>
                        </a:lnSpc>
                        <a:spcBef>
                          <a:spcPts val="0"/>
                        </a:spcBef>
                        <a:spcAft>
                          <a:spcPts val="800"/>
                        </a:spcAft>
                      </a:pPr>
                      <a:r>
                        <a:rPr lang="en-US" sz="900" b="0">
                          <a:effectLst/>
                        </a:rPr>
                        <a:t>Delaware Behavioral Risk Factor Surveillance System (BRFSS)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DE Division of Public Health (sponsored by the CDC)</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2018</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2508860652"/>
                  </a:ext>
                </a:extLst>
              </a:tr>
              <a:tr h="261311">
                <a:tc>
                  <a:txBody>
                    <a:bodyPr/>
                    <a:lstStyle/>
                    <a:p>
                      <a:pPr marL="0" marR="0">
                        <a:lnSpc>
                          <a:spcPct val="107000"/>
                        </a:lnSpc>
                        <a:spcBef>
                          <a:spcPts val="0"/>
                        </a:spcBef>
                        <a:spcAft>
                          <a:spcPts val="800"/>
                        </a:spcAft>
                      </a:pPr>
                      <a:r>
                        <a:rPr lang="en-US" sz="900" b="0">
                          <a:effectLst/>
                        </a:rPr>
                        <a:t>Delaware Prescription Monitoring Program (PMP)</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DE Department of State, Division of Professional Regulation </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2018</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3222353938"/>
                  </a:ext>
                </a:extLst>
              </a:tr>
              <a:tr h="261311">
                <a:tc>
                  <a:txBody>
                    <a:bodyPr/>
                    <a:lstStyle/>
                    <a:p>
                      <a:pPr marL="0" marR="0">
                        <a:lnSpc>
                          <a:spcPct val="107000"/>
                        </a:lnSpc>
                        <a:spcBef>
                          <a:spcPts val="0"/>
                        </a:spcBef>
                        <a:spcAft>
                          <a:spcPts val="800"/>
                        </a:spcAft>
                      </a:pPr>
                      <a:r>
                        <a:rPr lang="en-US" sz="900" b="0">
                          <a:effectLst/>
                        </a:rPr>
                        <a:t>Delaware School Survey (DSS) – 5</a:t>
                      </a:r>
                      <a:r>
                        <a:rPr lang="en-US" sz="900" b="0" baseline="30000">
                          <a:effectLst/>
                        </a:rPr>
                        <a:t>th</a:t>
                      </a:r>
                      <a:r>
                        <a:rPr lang="en-US" sz="900" b="0">
                          <a:effectLst/>
                        </a:rPr>
                        <a:t>, 8</a:t>
                      </a:r>
                      <a:r>
                        <a:rPr lang="en-US" sz="900" b="0" baseline="30000">
                          <a:effectLst/>
                        </a:rPr>
                        <a:t>th</a:t>
                      </a:r>
                      <a:r>
                        <a:rPr lang="en-US" sz="900" b="0">
                          <a:effectLst/>
                        </a:rPr>
                        <a:t>, and 11</a:t>
                      </a:r>
                      <a:r>
                        <a:rPr lang="en-US" sz="900" b="0" baseline="30000">
                          <a:effectLst/>
                        </a:rPr>
                        <a:t>th</a:t>
                      </a:r>
                      <a:r>
                        <a:rPr lang="en-US" sz="900" b="0">
                          <a:effectLst/>
                        </a:rPr>
                        <a:t> grades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Center for Drug and Health Studies, UD</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2019</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239539447"/>
                  </a:ext>
                </a:extLst>
              </a:tr>
              <a:tr h="349725">
                <a:tc>
                  <a:txBody>
                    <a:bodyPr/>
                    <a:lstStyle/>
                    <a:p>
                      <a:pPr marL="0" marR="0">
                        <a:lnSpc>
                          <a:spcPct val="107000"/>
                        </a:lnSpc>
                        <a:spcBef>
                          <a:spcPts val="0"/>
                        </a:spcBef>
                        <a:spcAft>
                          <a:spcPts val="800"/>
                        </a:spcAft>
                      </a:pPr>
                      <a:r>
                        <a:rPr lang="en-US" sz="900" b="0">
                          <a:effectLst/>
                        </a:rPr>
                        <a:t>Delaware Youth Risk Behavior Survey (YRBS) –</a:t>
                      </a:r>
                    </a:p>
                    <a:p>
                      <a:pPr marL="0" marR="0">
                        <a:lnSpc>
                          <a:spcPct val="107000"/>
                        </a:lnSpc>
                        <a:spcBef>
                          <a:spcPts val="0"/>
                        </a:spcBef>
                        <a:spcAft>
                          <a:spcPts val="800"/>
                        </a:spcAft>
                      </a:pPr>
                      <a:r>
                        <a:rPr lang="en-US" sz="900" b="0">
                          <a:effectLst/>
                        </a:rPr>
                        <a:t>High School</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Center for Drug and Health Studies, UD (sponsored by DE Division of Public Health and the CDC)</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2019</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1878341421"/>
                  </a:ext>
                </a:extLst>
              </a:tr>
              <a:tr h="261311">
                <a:tc>
                  <a:txBody>
                    <a:bodyPr/>
                    <a:lstStyle/>
                    <a:p>
                      <a:pPr marL="0" marR="0">
                        <a:lnSpc>
                          <a:spcPct val="107000"/>
                        </a:lnSpc>
                        <a:spcBef>
                          <a:spcPts val="0"/>
                        </a:spcBef>
                        <a:spcAft>
                          <a:spcPts val="800"/>
                        </a:spcAft>
                      </a:pPr>
                      <a:r>
                        <a:rPr lang="en-US" sz="900" b="0">
                          <a:effectLst/>
                        </a:rPr>
                        <a:t>Delaware Youth Risk Behavior Survey (YRBS) – Middle School</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Center for Drug and Health Studies, UD (sponsored by Nemours)</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2019</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1723753472"/>
                  </a:ext>
                </a:extLst>
              </a:tr>
              <a:tr h="349725">
                <a:tc>
                  <a:txBody>
                    <a:bodyPr/>
                    <a:lstStyle/>
                    <a:p>
                      <a:pPr marL="0" marR="0">
                        <a:lnSpc>
                          <a:spcPct val="107000"/>
                        </a:lnSpc>
                        <a:spcBef>
                          <a:spcPts val="0"/>
                        </a:spcBef>
                        <a:spcAft>
                          <a:spcPts val="800"/>
                        </a:spcAft>
                      </a:pPr>
                      <a:r>
                        <a:rPr lang="en-US" sz="900" b="0">
                          <a:effectLst/>
                        </a:rPr>
                        <a:t>Delaware Youth Tobacco Survey – 6</a:t>
                      </a:r>
                      <a:r>
                        <a:rPr lang="en-US" sz="900" b="0" baseline="30000">
                          <a:effectLst/>
                        </a:rPr>
                        <a:t>th</a:t>
                      </a:r>
                      <a:r>
                        <a:rPr lang="en-US" sz="900" b="0">
                          <a:effectLst/>
                        </a:rPr>
                        <a:t> – 12</a:t>
                      </a:r>
                      <a:r>
                        <a:rPr lang="en-US" sz="900" b="0" baseline="30000">
                          <a:effectLst/>
                        </a:rPr>
                        <a:t>th</a:t>
                      </a:r>
                      <a:r>
                        <a:rPr lang="en-US" sz="900" b="0">
                          <a:effectLst/>
                        </a:rPr>
                        <a:t> grades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Center for Drug and Health Studies, UD (sponsored by DE Division of Public Health) </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2018</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2525206999"/>
                  </a:ext>
                </a:extLst>
              </a:tr>
              <a:tr h="261311">
                <a:tc>
                  <a:txBody>
                    <a:bodyPr/>
                    <a:lstStyle/>
                    <a:p>
                      <a:pPr marL="0" marR="0">
                        <a:lnSpc>
                          <a:spcPct val="107000"/>
                        </a:lnSpc>
                        <a:spcBef>
                          <a:spcPts val="0"/>
                        </a:spcBef>
                        <a:spcAft>
                          <a:spcPts val="800"/>
                        </a:spcAft>
                      </a:pPr>
                      <a:r>
                        <a:rPr lang="en-US" sz="900" b="0">
                          <a:effectLst/>
                        </a:rPr>
                        <a:t>Monitoring the Future – 8</a:t>
                      </a:r>
                      <a:r>
                        <a:rPr lang="en-US" sz="900" b="0" baseline="30000">
                          <a:effectLst/>
                        </a:rPr>
                        <a:t>th</a:t>
                      </a:r>
                      <a:r>
                        <a:rPr lang="en-US" sz="900" b="0">
                          <a:effectLst/>
                        </a:rPr>
                        <a:t>, 10</a:t>
                      </a:r>
                      <a:r>
                        <a:rPr lang="en-US" sz="900" b="0" baseline="30000">
                          <a:effectLst/>
                        </a:rPr>
                        <a:t>th</a:t>
                      </a:r>
                      <a:r>
                        <a:rPr lang="en-US" sz="900" b="0">
                          <a:effectLst/>
                        </a:rPr>
                        <a:t>, and 12</a:t>
                      </a:r>
                      <a:r>
                        <a:rPr lang="en-US" sz="900" b="0" baseline="30000">
                          <a:effectLst/>
                        </a:rPr>
                        <a:t>th</a:t>
                      </a:r>
                      <a:r>
                        <a:rPr lang="en-US" sz="900" b="0">
                          <a:effectLst/>
                        </a:rPr>
                        <a:t> grades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University of Michigan (sponsored by the National Institute on Drug Abuse)</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2019</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2806456062"/>
                  </a:ext>
                </a:extLst>
              </a:tr>
              <a:tr h="261311">
                <a:tc>
                  <a:txBody>
                    <a:bodyPr/>
                    <a:lstStyle/>
                    <a:p>
                      <a:pPr marL="0" marR="0">
                        <a:lnSpc>
                          <a:spcPct val="107000"/>
                        </a:lnSpc>
                        <a:spcBef>
                          <a:spcPts val="0"/>
                        </a:spcBef>
                        <a:spcAft>
                          <a:spcPts val="800"/>
                        </a:spcAft>
                      </a:pPr>
                      <a:r>
                        <a:rPr lang="en-US" sz="900" b="0">
                          <a:effectLst/>
                        </a:rPr>
                        <a:t>National High School Youth Risk Behavior Survey</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US Centers for Disease Control</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2019</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3016301519"/>
                  </a:ext>
                </a:extLst>
              </a:tr>
              <a:tr h="172898">
                <a:tc>
                  <a:txBody>
                    <a:bodyPr/>
                    <a:lstStyle/>
                    <a:p>
                      <a:pPr marL="0" marR="0">
                        <a:lnSpc>
                          <a:spcPct val="107000"/>
                        </a:lnSpc>
                        <a:spcBef>
                          <a:spcPts val="0"/>
                        </a:spcBef>
                        <a:spcAft>
                          <a:spcPts val="800"/>
                        </a:spcAft>
                      </a:pPr>
                      <a:r>
                        <a:rPr lang="en-US" sz="900" b="0">
                          <a:effectLst/>
                        </a:rPr>
                        <a:t>Performance Measures, Delaware</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National Highway Safety Administration</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2018</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3882730285"/>
                  </a:ext>
                </a:extLst>
              </a:tr>
              <a:tr h="172898">
                <a:tc>
                  <a:txBody>
                    <a:bodyPr/>
                    <a:lstStyle/>
                    <a:p>
                      <a:pPr marL="0" marR="0">
                        <a:lnSpc>
                          <a:spcPct val="107000"/>
                        </a:lnSpc>
                        <a:spcBef>
                          <a:spcPts val="0"/>
                        </a:spcBef>
                        <a:spcAft>
                          <a:spcPts val="800"/>
                        </a:spcAft>
                      </a:pPr>
                      <a:r>
                        <a:rPr lang="en-US" sz="900" b="0">
                          <a:effectLst/>
                        </a:rPr>
                        <a:t>National Survey on Children’s Health (NSCH)</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US Health Resources &amp; Services Administration</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2018</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757221925"/>
                  </a:ext>
                </a:extLst>
              </a:tr>
              <a:tr h="261311">
                <a:tc>
                  <a:txBody>
                    <a:bodyPr/>
                    <a:lstStyle/>
                    <a:p>
                      <a:pPr marL="0" marR="0">
                        <a:lnSpc>
                          <a:spcPct val="107000"/>
                        </a:lnSpc>
                        <a:spcBef>
                          <a:spcPts val="0"/>
                        </a:spcBef>
                        <a:spcAft>
                          <a:spcPts val="800"/>
                        </a:spcAft>
                      </a:pPr>
                      <a:r>
                        <a:rPr lang="en-US" sz="900" b="0">
                          <a:effectLst/>
                        </a:rPr>
                        <a:t>National Survey on Drug Use and Health (NSDUH)</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US Substance Abuse and Mental Health Services Administration</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2016 - 2018</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1562619002"/>
                  </a:ext>
                </a:extLst>
              </a:tr>
              <a:tr h="172898">
                <a:tc>
                  <a:txBody>
                    <a:bodyPr/>
                    <a:lstStyle/>
                    <a:p>
                      <a:pPr marL="0" marR="0">
                        <a:lnSpc>
                          <a:spcPct val="107000"/>
                        </a:lnSpc>
                        <a:spcBef>
                          <a:spcPts val="0"/>
                        </a:spcBef>
                        <a:spcAft>
                          <a:spcPts val="800"/>
                        </a:spcAft>
                      </a:pPr>
                      <a:r>
                        <a:rPr lang="en-US" sz="900" b="0">
                          <a:effectLst/>
                        </a:rPr>
                        <a:t>Substance-Exposed Infant Program</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Office of the Child Advocate</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a:effectLst/>
                        </a:rPr>
                        <a:t>2019</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2180313513"/>
                  </a:ext>
                </a:extLst>
              </a:tr>
              <a:tr h="526552">
                <a:tc>
                  <a:txBody>
                    <a:bodyPr/>
                    <a:lstStyle/>
                    <a:p>
                      <a:pPr marL="0" marR="0">
                        <a:lnSpc>
                          <a:spcPct val="107000"/>
                        </a:lnSpc>
                        <a:spcBef>
                          <a:spcPts val="0"/>
                        </a:spcBef>
                        <a:spcAft>
                          <a:spcPts val="800"/>
                        </a:spcAft>
                      </a:pPr>
                      <a:r>
                        <a:rPr lang="en-US" sz="900" b="0">
                          <a:effectLst/>
                        </a:rPr>
                        <a:t>Treatment Admissions Data</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nSpc>
                          <a:spcPct val="107000"/>
                        </a:lnSpc>
                        <a:spcBef>
                          <a:spcPts val="0"/>
                        </a:spcBef>
                        <a:spcAft>
                          <a:spcPts val="800"/>
                        </a:spcAft>
                      </a:pPr>
                      <a:r>
                        <a:rPr lang="en-US" sz="900">
                          <a:effectLst/>
                        </a:rPr>
                        <a:t>US Substance Abuse and Mental Health Services Administration, collected by Delaware Division of Substance Abuse and Mental Health</a:t>
                      </a:r>
                      <a:endParaRPr lang="en-US" sz="90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tc>
                  <a:txBody>
                    <a:bodyPr/>
                    <a:lstStyle/>
                    <a:p>
                      <a:pPr marL="0" marR="0" algn="ctr">
                        <a:lnSpc>
                          <a:spcPct val="107000"/>
                        </a:lnSpc>
                        <a:spcBef>
                          <a:spcPts val="0"/>
                        </a:spcBef>
                        <a:spcAft>
                          <a:spcPts val="800"/>
                        </a:spcAft>
                      </a:pPr>
                      <a:r>
                        <a:rPr lang="en-US" sz="900" dirty="0">
                          <a:effectLst/>
                        </a:rPr>
                        <a:t>2019</a:t>
                      </a:r>
                      <a:endParaRPr lang="en-US" sz="90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tc>
                <a:extLst>
                  <a:ext uri="{0D108BD9-81ED-4DB2-BD59-A6C34878D82A}">
                    <a16:rowId xmlns:a16="http://schemas.microsoft.com/office/drawing/2014/main" val="3476983460"/>
                  </a:ext>
                </a:extLst>
              </a:tr>
            </a:tbl>
          </a:graphicData>
        </a:graphic>
      </p:graphicFrame>
      <p:sp>
        <p:nvSpPr>
          <p:cNvPr id="9" name="Rectangle 8">
            <a:extLst>
              <a:ext uri="{FF2B5EF4-FFF2-40B4-BE49-F238E27FC236}">
                <a16:creationId xmlns:a16="http://schemas.microsoft.com/office/drawing/2014/main" id="{5F170492-0E0F-0641-837E-07127C19B494}"/>
              </a:ext>
            </a:extLst>
          </p:cNvPr>
          <p:cNvSpPr/>
          <p:nvPr/>
        </p:nvSpPr>
        <p:spPr>
          <a:xfrm>
            <a:off x="6848061" y="1302026"/>
            <a:ext cx="4204251" cy="52059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Additional Data Sources</a:t>
            </a:r>
          </a:p>
          <a:p>
            <a:pPr algn="ctr"/>
            <a:endParaRPr lang="en-US" dirty="0">
              <a:solidFill>
                <a:schemeClr val="bg1"/>
              </a:solidFill>
            </a:endParaRPr>
          </a:p>
          <a:p>
            <a:pPr lvl="0"/>
            <a:r>
              <a:rPr lang="en-US" sz="1400" dirty="0"/>
              <a:t>America’s Health Rankings</a:t>
            </a:r>
          </a:p>
          <a:p>
            <a:pPr lvl="0"/>
            <a:r>
              <a:rPr lang="en-US" sz="1400" dirty="0"/>
              <a:t>Bureau of Labor Statistics</a:t>
            </a:r>
          </a:p>
          <a:p>
            <a:pPr lvl="0"/>
            <a:r>
              <a:rPr lang="en-US" sz="1400" dirty="0"/>
              <a:t>Centers for Disease Control and Prevention</a:t>
            </a:r>
          </a:p>
          <a:p>
            <a:pPr lvl="0"/>
            <a:r>
              <a:rPr lang="en-US" sz="1400" dirty="0"/>
              <a:t>Delaware Department of Education</a:t>
            </a:r>
          </a:p>
          <a:p>
            <a:pPr lvl="0"/>
            <a:r>
              <a:rPr lang="en-US" sz="1400" dirty="0"/>
              <a:t>Delaware Department of Safety and Homeland Security, </a:t>
            </a:r>
          </a:p>
          <a:p>
            <a:pPr lvl="1"/>
            <a:r>
              <a:rPr lang="en-US" sz="1400" dirty="0"/>
              <a:t>Division of Forensic Science</a:t>
            </a:r>
          </a:p>
          <a:p>
            <a:pPr lvl="0"/>
            <a:r>
              <a:rPr lang="en-US" sz="1400" dirty="0"/>
              <a:t>Delaware Health Tracker</a:t>
            </a:r>
          </a:p>
          <a:p>
            <a:pPr lvl="0"/>
            <a:r>
              <a:rPr lang="en-US" sz="1400" dirty="0"/>
              <a:t>Delaware Household Health Survey</a:t>
            </a:r>
          </a:p>
          <a:p>
            <a:pPr lvl="0"/>
            <a:r>
              <a:rPr lang="en-US" sz="1400" dirty="0"/>
              <a:t>Drug Enforcement Administration</a:t>
            </a:r>
          </a:p>
          <a:p>
            <a:pPr lvl="0"/>
            <a:r>
              <a:rPr lang="en-US" sz="1400" dirty="0"/>
              <a:t>Health Resources and Services Administration</a:t>
            </a:r>
          </a:p>
          <a:p>
            <a:pPr lvl="0"/>
            <a:r>
              <a:rPr lang="en-US" sz="1400" dirty="0"/>
              <a:t>KIDS COUNT in Delaware</a:t>
            </a:r>
          </a:p>
          <a:p>
            <a:pPr lvl="0"/>
            <a:r>
              <a:rPr lang="en-US" sz="1400" dirty="0"/>
              <a:t>National Center for Health Statistics</a:t>
            </a:r>
          </a:p>
          <a:p>
            <a:pPr lvl="0"/>
            <a:r>
              <a:rPr lang="en-US" sz="1400" dirty="0"/>
              <a:t>National Conference of State Legislatures</a:t>
            </a:r>
          </a:p>
          <a:p>
            <a:pPr lvl="0"/>
            <a:r>
              <a:rPr lang="en-US" sz="1400" dirty="0"/>
              <a:t>National Institute on Drug Abuse</a:t>
            </a:r>
          </a:p>
          <a:p>
            <a:pPr lvl="0"/>
            <a:r>
              <a:rPr lang="en-US" sz="1400" dirty="0"/>
              <a:t>National Institute on Mental Health</a:t>
            </a:r>
          </a:p>
          <a:p>
            <a:pPr lvl="0"/>
            <a:r>
              <a:rPr lang="en-US" sz="1400" dirty="0"/>
              <a:t>RTI International</a:t>
            </a:r>
          </a:p>
          <a:p>
            <a:pPr lvl="0"/>
            <a:r>
              <a:rPr lang="en-US" sz="1400" dirty="0"/>
              <a:t>State of Delaware Economic Development Office</a:t>
            </a:r>
          </a:p>
          <a:p>
            <a:pPr lvl="0"/>
            <a:r>
              <a:rPr lang="en-US" sz="1400" dirty="0"/>
              <a:t>The Trevor Project</a:t>
            </a:r>
          </a:p>
          <a:p>
            <a:r>
              <a:rPr lang="en-US" sz="1400" dirty="0"/>
              <a:t>U.S. Census Bureau</a:t>
            </a:r>
            <a:r>
              <a:rPr lang="en-US" sz="1400" b="1" dirty="0"/>
              <a:t> </a:t>
            </a:r>
            <a:endParaRPr lang="en-US" sz="1400" b="1" dirty="0">
              <a:solidFill>
                <a:schemeClr val="bg1"/>
              </a:solidFill>
            </a:endParaRPr>
          </a:p>
        </p:txBody>
      </p:sp>
    </p:spTree>
    <p:extLst>
      <p:ext uri="{BB962C8B-B14F-4D97-AF65-F5344CB8AC3E}">
        <p14:creationId xmlns:p14="http://schemas.microsoft.com/office/powerpoint/2010/main" val="21753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E702-22FD-074E-81AE-702DC7108CE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solidFill>
                  <a:srgbClr val="002060"/>
                </a:solidFill>
              </a:rPr>
              <a:t>Infographics</a:t>
            </a:r>
          </a:p>
        </p:txBody>
      </p:sp>
      <p:pic>
        <p:nvPicPr>
          <p:cNvPr id="4" name="Picture 3">
            <a:extLst>
              <a:ext uri="{FF2B5EF4-FFF2-40B4-BE49-F238E27FC236}">
                <a16:creationId xmlns:a16="http://schemas.microsoft.com/office/drawing/2014/main" id="{C0A7D161-68DC-1E4B-A767-A823E5E5D48C}"/>
              </a:ext>
            </a:extLst>
          </p:cNvPr>
          <p:cNvPicPr>
            <a:picLocks noChangeAspect="1"/>
          </p:cNvPicPr>
          <p:nvPr/>
        </p:nvPicPr>
        <p:blipFill>
          <a:blip r:embed="rId2"/>
          <a:stretch>
            <a:fillRect/>
          </a:stretch>
        </p:blipFill>
        <p:spPr>
          <a:xfrm>
            <a:off x="6511014" y="625684"/>
            <a:ext cx="4215520" cy="5455380"/>
          </a:xfrm>
          <a:prstGeom prst="rect">
            <a:avLst/>
          </a:prstGeom>
        </p:spPr>
      </p:pic>
    </p:spTree>
    <p:extLst>
      <p:ext uri="{BB962C8B-B14F-4D97-AF65-F5344CB8AC3E}">
        <p14:creationId xmlns:p14="http://schemas.microsoft.com/office/powerpoint/2010/main" val="142700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C70A-3E8E-4812-9218-E2B07AA496B0}"/>
              </a:ext>
            </a:extLst>
          </p:cNvPr>
          <p:cNvSpPr>
            <a:spLocks noGrp="1"/>
          </p:cNvSpPr>
          <p:nvPr>
            <p:ph type="ctrTitle"/>
          </p:nvPr>
        </p:nvSpPr>
        <p:spPr/>
        <p:txBody>
          <a:bodyPr/>
          <a:lstStyle/>
          <a:p>
            <a:r>
              <a:rPr lang="en-US" b="1" dirty="0">
                <a:solidFill>
                  <a:srgbClr val="002060"/>
                </a:solidFill>
              </a:rPr>
              <a:t>2020 Delaware State Epidemiological Report</a:t>
            </a:r>
          </a:p>
        </p:txBody>
      </p:sp>
      <p:sp>
        <p:nvSpPr>
          <p:cNvPr id="3" name="Subtitle 2">
            <a:extLst>
              <a:ext uri="{FF2B5EF4-FFF2-40B4-BE49-F238E27FC236}">
                <a16:creationId xmlns:a16="http://schemas.microsoft.com/office/drawing/2014/main" id="{39B96C18-3169-459C-B264-4F996BB44214}"/>
              </a:ext>
            </a:extLst>
          </p:cNvPr>
          <p:cNvSpPr>
            <a:spLocks noGrp="1"/>
          </p:cNvSpPr>
          <p:nvPr>
            <p:ph type="subTitle" idx="1"/>
          </p:nvPr>
        </p:nvSpPr>
        <p:spPr>
          <a:xfrm>
            <a:off x="1524000" y="3914555"/>
            <a:ext cx="9144000" cy="1655762"/>
          </a:xfrm>
        </p:spPr>
        <p:txBody>
          <a:bodyPr>
            <a:normAutofit/>
          </a:bodyPr>
          <a:lstStyle/>
          <a:p>
            <a:r>
              <a:rPr lang="en-US" sz="3600" b="1" dirty="0">
                <a:solidFill>
                  <a:srgbClr val="002060"/>
                </a:solidFill>
              </a:rPr>
              <a:t>An Overview of Key Findings</a:t>
            </a:r>
          </a:p>
        </p:txBody>
      </p:sp>
      <p:cxnSp>
        <p:nvCxnSpPr>
          <p:cNvPr id="5" name="Straight Connector 4">
            <a:extLst>
              <a:ext uri="{FF2B5EF4-FFF2-40B4-BE49-F238E27FC236}">
                <a16:creationId xmlns:a16="http://schemas.microsoft.com/office/drawing/2014/main" id="{9FD95B5B-95A3-462D-AC64-8EC4A5B5CAF1}"/>
              </a:ext>
            </a:extLst>
          </p:cNvPr>
          <p:cNvCxnSpPr>
            <a:cxnSpLocks/>
          </p:cNvCxnSpPr>
          <p:nvPr/>
        </p:nvCxnSpPr>
        <p:spPr>
          <a:xfrm>
            <a:off x="2106592" y="3738623"/>
            <a:ext cx="80675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76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DAAFDF-D7F3-4097-B892-DEA5BF0028A8}"/>
              </a:ext>
            </a:extLst>
          </p:cNvPr>
          <p:cNvSpPr txBox="1"/>
          <p:nvPr/>
        </p:nvSpPr>
        <p:spPr>
          <a:xfrm>
            <a:off x="1340730" y="2878239"/>
            <a:ext cx="4282633" cy="2308324"/>
          </a:xfrm>
          <a:prstGeom prst="rect">
            <a:avLst/>
          </a:prstGeom>
          <a:noFill/>
        </p:spPr>
        <p:txBody>
          <a:bodyPr wrap="square" rtlCol="0">
            <a:spAutoFit/>
          </a:bodyPr>
          <a:lstStyle/>
          <a:p>
            <a:pPr marL="342900" indent="-342900">
              <a:buFont typeface="+mj-lt"/>
              <a:buAutoNum type="arabicPeriod"/>
            </a:pPr>
            <a:r>
              <a:rPr lang="en-US" dirty="0"/>
              <a:t>State Demographic Background</a:t>
            </a:r>
          </a:p>
          <a:p>
            <a:pPr marL="342900" indent="-342900">
              <a:buFont typeface="+mj-lt"/>
              <a:buAutoNum type="arabicPeriod"/>
            </a:pPr>
            <a:r>
              <a:rPr lang="en-US" dirty="0"/>
              <a:t>Tobacco and Electronic Cigarettes</a:t>
            </a:r>
          </a:p>
          <a:p>
            <a:pPr marL="342900" indent="-342900">
              <a:buFont typeface="+mj-lt"/>
              <a:buAutoNum type="arabicPeriod"/>
            </a:pPr>
            <a:r>
              <a:rPr lang="en-US" dirty="0"/>
              <a:t>Alcohol</a:t>
            </a:r>
          </a:p>
          <a:p>
            <a:pPr marL="342900" indent="-342900">
              <a:buFont typeface="+mj-lt"/>
              <a:buAutoNum type="arabicPeriod"/>
            </a:pPr>
            <a:r>
              <a:rPr lang="en-US" dirty="0"/>
              <a:t>Marijuana</a:t>
            </a:r>
          </a:p>
          <a:p>
            <a:pPr marL="342900" indent="-342900">
              <a:buFont typeface="+mj-lt"/>
              <a:buAutoNum type="arabicPeriod"/>
            </a:pPr>
            <a:r>
              <a:rPr lang="en-US" dirty="0"/>
              <a:t>Opioid Use</a:t>
            </a:r>
          </a:p>
          <a:p>
            <a:pPr marL="342900" indent="-342900">
              <a:buFont typeface="+mj-lt"/>
              <a:buAutoNum type="arabicPeriod"/>
            </a:pPr>
            <a:r>
              <a:rPr lang="en-US" dirty="0"/>
              <a:t>Other Illegal Drugs</a:t>
            </a:r>
          </a:p>
          <a:p>
            <a:endParaRPr lang="en-US" dirty="0"/>
          </a:p>
          <a:p>
            <a:pPr marL="342900" indent="-342900">
              <a:buFont typeface="+mj-lt"/>
              <a:buAutoNum type="arabicPeriod" startAt="7"/>
            </a:pPr>
            <a:endParaRPr lang="en-US" dirty="0"/>
          </a:p>
        </p:txBody>
      </p:sp>
      <p:sp>
        <p:nvSpPr>
          <p:cNvPr id="4" name="Rectangle 3">
            <a:extLst>
              <a:ext uri="{FF2B5EF4-FFF2-40B4-BE49-F238E27FC236}">
                <a16:creationId xmlns:a16="http://schemas.microsoft.com/office/drawing/2014/main" id="{6DBE49F6-3309-4DD0-9E2A-6FDEF9FAD579}"/>
              </a:ext>
            </a:extLst>
          </p:cNvPr>
          <p:cNvSpPr/>
          <p:nvPr/>
        </p:nvSpPr>
        <p:spPr>
          <a:xfrm>
            <a:off x="1226915" y="2860876"/>
            <a:ext cx="4190035" cy="207134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17CF0D-CDAD-4DA7-924F-F499496123AF}"/>
              </a:ext>
            </a:extLst>
          </p:cNvPr>
          <p:cNvSpPr/>
          <p:nvPr/>
        </p:nvSpPr>
        <p:spPr>
          <a:xfrm>
            <a:off x="6775051" y="2860875"/>
            <a:ext cx="4190034" cy="20713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0EF552-CF11-41E2-8ECB-FCC2F445DF97}"/>
              </a:ext>
            </a:extLst>
          </p:cNvPr>
          <p:cNvSpPr txBox="1"/>
          <p:nvPr/>
        </p:nvSpPr>
        <p:spPr>
          <a:xfrm>
            <a:off x="1340729" y="1728748"/>
            <a:ext cx="4282633" cy="954107"/>
          </a:xfrm>
          <a:prstGeom prst="rect">
            <a:avLst/>
          </a:prstGeom>
          <a:noFill/>
        </p:spPr>
        <p:txBody>
          <a:bodyPr wrap="square" rtlCol="0">
            <a:spAutoFit/>
          </a:bodyPr>
          <a:lstStyle/>
          <a:p>
            <a:r>
              <a:rPr lang="en-US" sz="2800" dirty="0"/>
              <a:t>Specific Focus by Type of Substance Use</a:t>
            </a:r>
          </a:p>
        </p:txBody>
      </p:sp>
      <p:sp>
        <p:nvSpPr>
          <p:cNvPr id="9" name="TextBox 8">
            <a:extLst>
              <a:ext uri="{FF2B5EF4-FFF2-40B4-BE49-F238E27FC236}">
                <a16:creationId xmlns:a16="http://schemas.microsoft.com/office/drawing/2014/main" id="{8FF32845-4A07-4677-8478-B327ABC131B0}"/>
              </a:ext>
            </a:extLst>
          </p:cNvPr>
          <p:cNvSpPr txBox="1"/>
          <p:nvPr/>
        </p:nvSpPr>
        <p:spPr>
          <a:xfrm>
            <a:off x="7026882" y="1728747"/>
            <a:ext cx="4193895" cy="954107"/>
          </a:xfrm>
          <a:prstGeom prst="rect">
            <a:avLst/>
          </a:prstGeom>
          <a:noFill/>
        </p:spPr>
        <p:txBody>
          <a:bodyPr wrap="square" rtlCol="0">
            <a:spAutoFit/>
          </a:bodyPr>
          <a:lstStyle/>
          <a:p>
            <a:r>
              <a:rPr lang="en-US" sz="2800" dirty="0"/>
              <a:t>Specific Focus by Special Topics and Subgroups</a:t>
            </a:r>
          </a:p>
        </p:txBody>
      </p:sp>
      <p:sp>
        <p:nvSpPr>
          <p:cNvPr id="10" name="TextBox 9">
            <a:extLst>
              <a:ext uri="{FF2B5EF4-FFF2-40B4-BE49-F238E27FC236}">
                <a16:creationId xmlns:a16="http://schemas.microsoft.com/office/drawing/2014/main" id="{304EAFB4-71B0-4749-80AB-358A5A494F79}"/>
              </a:ext>
            </a:extLst>
          </p:cNvPr>
          <p:cNvSpPr txBox="1"/>
          <p:nvPr/>
        </p:nvSpPr>
        <p:spPr>
          <a:xfrm>
            <a:off x="682904" y="315945"/>
            <a:ext cx="10648709" cy="584775"/>
          </a:xfrm>
          <a:prstGeom prst="rect">
            <a:avLst/>
          </a:prstGeom>
          <a:noFill/>
        </p:spPr>
        <p:txBody>
          <a:bodyPr wrap="square" rtlCol="0">
            <a:spAutoFit/>
          </a:bodyPr>
          <a:lstStyle/>
          <a:p>
            <a:pPr algn="ctr"/>
            <a:r>
              <a:rPr lang="en-US" sz="3200" b="1" dirty="0">
                <a:solidFill>
                  <a:srgbClr val="002060"/>
                </a:solidFill>
                <a:latin typeface="+mj-lt"/>
              </a:rPr>
              <a:t>2020 Delaware State Epidemiological Report Chapter Outline</a:t>
            </a:r>
          </a:p>
        </p:txBody>
      </p:sp>
      <p:cxnSp>
        <p:nvCxnSpPr>
          <p:cNvPr id="12" name="Straight Connector 11">
            <a:extLst>
              <a:ext uri="{FF2B5EF4-FFF2-40B4-BE49-F238E27FC236}">
                <a16:creationId xmlns:a16="http://schemas.microsoft.com/office/drawing/2014/main" id="{845C6D9B-646C-4575-B788-7DAE572D419E}"/>
              </a:ext>
            </a:extLst>
          </p:cNvPr>
          <p:cNvCxnSpPr/>
          <p:nvPr/>
        </p:nvCxnSpPr>
        <p:spPr>
          <a:xfrm>
            <a:off x="810228" y="856527"/>
            <a:ext cx="982690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391FEC-348B-4C66-9471-8CCC68380F5B}"/>
              </a:ext>
            </a:extLst>
          </p:cNvPr>
          <p:cNvSpPr txBox="1"/>
          <p:nvPr/>
        </p:nvSpPr>
        <p:spPr>
          <a:xfrm>
            <a:off x="6916046" y="2885078"/>
            <a:ext cx="4304731" cy="2308324"/>
          </a:xfrm>
          <a:prstGeom prst="rect">
            <a:avLst/>
          </a:prstGeom>
          <a:noFill/>
        </p:spPr>
        <p:txBody>
          <a:bodyPr wrap="square" rtlCol="0">
            <a:spAutoFit/>
          </a:bodyPr>
          <a:lstStyle/>
          <a:p>
            <a:pPr marL="342900" indent="-342900">
              <a:buFont typeface="+mj-lt"/>
              <a:buAutoNum type="arabicPeriod" startAt="7"/>
            </a:pPr>
            <a:r>
              <a:rPr lang="en-US" dirty="0"/>
              <a:t>Substance-Exposed Infants</a:t>
            </a:r>
          </a:p>
          <a:p>
            <a:pPr marL="342900" indent="-342900">
              <a:buFont typeface="+mj-lt"/>
              <a:buAutoNum type="arabicPeriod" startAt="7"/>
            </a:pPr>
            <a:r>
              <a:rPr lang="en-US" dirty="0"/>
              <a:t>Gambling</a:t>
            </a:r>
          </a:p>
          <a:p>
            <a:pPr marL="342900" indent="-342900">
              <a:buFont typeface="+mj-lt"/>
              <a:buAutoNum type="arabicPeriod" startAt="7"/>
            </a:pPr>
            <a:r>
              <a:rPr lang="en-US" dirty="0"/>
              <a:t>Mental Health and Wellness</a:t>
            </a:r>
          </a:p>
          <a:p>
            <a:pPr marL="342900" indent="-342900">
              <a:buFont typeface="+mj-lt"/>
              <a:buAutoNum type="arabicPeriod" startAt="7"/>
            </a:pPr>
            <a:r>
              <a:rPr lang="en-US" dirty="0"/>
              <a:t>Persons with Disabilities</a:t>
            </a:r>
          </a:p>
          <a:p>
            <a:pPr marL="342900" indent="-342900">
              <a:buFont typeface="+mj-lt"/>
              <a:buAutoNum type="arabicPeriod" startAt="7"/>
            </a:pPr>
            <a:r>
              <a:rPr lang="en-US" dirty="0"/>
              <a:t>Adverse Childhood Experiences (ACEs)</a:t>
            </a:r>
          </a:p>
          <a:p>
            <a:pPr marL="342900" indent="-342900">
              <a:buFont typeface="+mj-lt"/>
              <a:buAutoNum type="arabicPeriod" startAt="7"/>
            </a:pPr>
            <a:r>
              <a:rPr lang="en-US" dirty="0"/>
              <a:t>Gender and Sexuality</a:t>
            </a:r>
          </a:p>
          <a:p>
            <a:pPr marL="342900" indent="-342900">
              <a:buFont typeface="+mj-lt"/>
              <a:buAutoNum type="arabicPeriod" startAt="7"/>
            </a:pPr>
            <a:r>
              <a:rPr lang="en-US" dirty="0"/>
              <a:t>Protective Factors</a:t>
            </a:r>
          </a:p>
          <a:p>
            <a:endParaRPr lang="en-US" dirty="0"/>
          </a:p>
        </p:txBody>
      </p:sp>
    </p:spTree>
    <p:extLst>
      <p:ext uri="{BB962C8B-B14F-4D97-AF65-F5344CB8AC3E}">
        <p14:creationId xmlns:p14="http://schemas.microsoft.com/office/powerpoint/2010/main" val="341530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823A-0540-4ECC-AEBB-47D9A6B120D6}"/>
              </a:ext>
            </a:extLst>
          </p:cNvPr>
          <p:cNvSpPr>
            <a:spLocks noGrp="1"/>
          </p:cNvSpPr>
          <p:nvPr>
            <p:ph type="title"/>
          </p:nvPr>
        </p:nvSpPr>
        <p:spPr>
          <a:xfrm>
            <a:off x="637255" y="814146"/>
            <a:ext cx="10515600" cy="1325563"/>
          </a:xfrm>
        </p:spPr>
        <p:txBody>
          <a:bodyPr>
            <a:normAutofit/>
          </a:bodyPr>
          <a:lstStyle/>
          <a:p>
            <a:r>
              <a:rPr lang="en-US" sz="2000" dirty="0"/>
              <a:t>Reported Use of Selected Substances in the Past Year among Delaware Students (%)</a:t>
            </a:r>
            <a:br>
              <a:rPr lang="en-US" sz="2000" dirty="0"/>
            </a:br>
            <a:r>
              <a:rPr lang="en-US" sz="2000" dirty="0"/>
              <a:t>2019 Delaware School Survey</a:t>
            </a:r>
          </a:p>
        </p:txBody>
      </p:sp>
      <p:graphicFrame>
        <p:nvGraphicFramePr>
          <p:cNvPr id="3" name="Chart 2">
            <a:extLst>
              <a:ext uri="{FF2B5EF4-FFF2-40B4-BE49-F238E27FC236}">
                <a16:creationId xmlns:a16="http://schemas.microsoft.com/office/drawing/2014/main" id="{B2BC1034-904D-4851-ACC9-29C60D40A5B7}"/>
              </a:ext>
            </a:extLst>
          </p:cNvPr>
          <p:cNvGraphicFramePr/>
          <p:nvPr>
            <p:extLst>
              <p:ext uri="{D42A27DB-BD31-4B8C-83A1-F6EECF244321}">
                <p14:modId xmlns:p14="http://schemas.microsoft.com/office/powerpoint/2010/main" val="1178535109"/>
              </p:ext>
            </p:extLst>
          </p:nvPr>
        </p:nvGraphicFramePr>
        <p:xfrm>
          <a:off x="380455" y="1984033"/>
          <a:ext cx="8556347" cy="394220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CECBEDC-92AB-4BF6-BABF-40BDC3C150FF}"/>
              </a:ext>
            </a:extLst>
          </p:cNvPr>
          <p:cNvSpPr txBox="1"/>
          <p:nvPr/>
        </p:nvSpPr>
        <p:spPr>
          <a:xfrm>
            <a:off x="1722444" y="223345"/>
            <a:ext cx="8747112" cy="523220"/>
          </a:xfrm>
          <a:prstGeom prst="rect">
            <a:avLst/>
          </a:prstGeom>
          <a:noFill/>
        </p:spPr>
        <p:txBody>
          <a:bodyPr wrap="square" rtlCol="0">
            <a:spAutoFit/>
          </a:bodyPr>
          <a:lstStyle/>
          <a:p>
            <a:r>
              <a:rPr lang="en-US" sz="2800" b="1" dirty="0">
                <a:solidFill>
                  <a:srgbClr val="002060"/>
                </a:solidFill>
                <a:latin typeface="+mj-lt"/>
              </a:rPr>
              <a:t>State Demographic Overview: A Snapshot of Substance Use</a:t>
            </a:r>
          </a:p>
        </p:txBody>
      </p:sp>
      <p:cxnSp>
        <p:nvCxnSpPr>
          <p:cNvPr id="7" name="Straight Connector 6">
            <a:extLst>
              <a:ext uri="{FF2B5EF4-FFF2-40B4-BE49-F238E27FC236}">
                <a16:creationId xmlns:a16="http://schemas.microsoft.com/office/drawing/2014/main" id="{2364C6C5-C957-4205-B63E-9E8F46A567DB}"/>
              </a:ext>
            </a:extLst>
          </p:cNvPr>
          <p:cNvCxnSpPr>
            <a:cxnSpLocks/>
          </p:cNvCxnSpPr>
          <p:nvPr/>
        </p:nvCxnSpPr>
        <p:spPr>
          <a:xfrm>
            <a:off x="1563329" y="746565"/>
            <a:ext cx="901126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787E1B-B0E6-4813-A4C6-DD966BCD941D}"/>
              </a:ext>
            </a:extLst>
          </p:cNvPr>
          <p:cNvSpPr txBox="1"/>
          <p:nvPr/>
        </p:nvSpPr>
        <p:spPr>
          <a:xfrm>
            <a:off x="9218479" y="2215526"/>
            <a:ext cx="2502154" cy="2740750"/>
          </a:xfrm>
          <a:prstGeom prst="rect">
            <a:avLst/>
          </a:prstGeom>
          <a:noFill/>
        </p:spPr>
        <p:txBody>
          <a:bodyPr wrap="square" rtlCol="0">
            <a:spAutoFit/>
          </a:bodyPr>
          <a:lstStyle/>
          <a:p>
            <a:pPr marL="171450" marR="0" indent="-171450">
              <a:lnSpc>
                <a:spcPct val="107000"/>
              </a:lnSpc>
              <a:spcBef>
                <a:spcPts val="0"/>
              </a:spcBef>
              <a:spcAft>
                <a:spcPts val="0"/>
              </a:spcAft>
              <a:buFont typeface="Arial" panose="020B0604020202020204" pitchFamily="34" charset="0"/>
              <a:buChar char="•"/>
            </a:pPr>
            <a:r>
              <a:rPr lang="en-US" sz="1200" u="sng" dirty="0">
                <a:effectLst/>
                <a:latin typeface="Calibri" panose="020F0502020204030204" pitchFamily="34" charset="0"/>
                <a:ea typeface="SimSun" panose="02010600030101010101" pitchFamily="2" charset="-122"/>
                <a:cs typeface="Calibri" panose="020F0502020204030204" pitchFamily="34" charset="0"/>
              </a:rPr>
              <a:t>Medication used not as prescribed </a:t>
            </a:r>
            <a:r>
              <a:rPr lang="en-US" sz="1200" dirty="0">
                <a:effectLst/>
                <a:latin typeface="Calibri" panose="020F0502020204030204" pitchFamily="34" charset="0"/>
                <a:ea typeface="SimSun" panose="02010600030101010101" pitchFamily="2" charset="-122"/>
                <a:cs typeface="Calibri" panose="020F0502020204030204" pitchFamily="34" charset="0"/>
              </a:rPr>
              <a:t>includes steroids, over-the-counter medication, prescription uppers (diet pills, Ritalin, </a:t>
            </a:r>
            <a:r>
              <a:rPr lang="en-US" sz="1200" dirty="0" err="1">
                <a:effectLst/>
                <a:latin typeface="Calibri" panose="020F0502020204030204" pitchFamily="34" charset="0"/>
                <a:ea typeface="SimSun" panose="02010600030101010101" pitchFamily="2" charset="-122"/>
                <a:cs typeface="Calibri" panose="020F0502020204030204" pitchFamily="34" charset="0"/>
              </a:rPr>
              <a:t>Concerta</a:t>
            </a:r>
            <a:r>
              <a:rPr lang="en-US" sz="1200" dirty="0">
                <a:effectLst/>
                <a:latin typeface="Calibri" panose="020F0502020204030204" pitchFamily="34" charset="0"/>
                <a:ea typeface="SimSun" panose="02010600030101010101" pitchFamily="2" charset="-122"/>
                <a:cs typeface="Calibri" panose="020F0502020204030204" pitchFamily="34" charset="0"/>
              </a:rPr>
              <a:t>, Adderall), downers (Xanax and other benzodiazepines), and painkillers.</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u="sng" dirty="0">
                <a:effectLst/>
                <a:latin typeface="Calibri" panose="020F0502020204030204" pitchFamily="34" charset="0"/>
                <a:ea typeface="SimSun" panose="02010600030101010101" pitchFamily="2" charset="-122"/>
                <a:cs typeface="Calibri" panose="020F0502020204030204" pitchFamily="34" charset="0"/>
              </a:rPr>
              <a:t>Other illegal drugs </a:t>
            </a:r>
            <a:r>
              <a:rPr lang="en-US" sz="1200" dirty="0">
                <a:effectLst/>
                <a:latin typeface="Calibri" panose="020F0502020204030204" pitchFamily="34" charset="0"/>
                <a:ea typeface="SimSun" panose="02010600030101010101" pitchFamily="2" charset="-122"/>
                <a:cs typeface="Calibri" panose="020F0502020204030204" pitchFamily="34" charset="0"/>
              </a:rPr>
              <a:t>include ecstasy, hallucinogens, street uppers, inhalants, cocaine, crack, heroin, and synthetic marijuana used to get high.</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13" name="TextBox 12">
            <a:extLst>
              <a:ext uri="{FF2B5EF4-FFF2-40B4-BE49-F238E27FC236}">
                <a16:creationId xmlns:a16="http://schemas.microsoft.com/office/drawing/2014/main" id="{C734E1B2-4AD4-4611-987D-392B7ED85D75}"/>
              </a:ext>
            </a:extLst>
          </p:cNvPr>
          <p:cNvSpPr txBox="1"/>
          <p:nvPr/>
        </p:nvSpPr>
        <p:spPr>
          <a:xfrm>
            <a:off x="2426825" y="6357656"/>
            <a:ext cx="8556347"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(2019).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Delaware School Survey: 5th Grade</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[Annual Survey]. University of Delaware. </a:t>
            </a:r>
            <a:endParaRPr lang="en-US" sz="1200" dirty="0"/>
          </a:p>
        </p:txBody>
      </p:sp>
    </p:spTree>
    <p:extLst>
      <p:ext uri="{BB962C8B-B14F-4D97-AF65-F5344CB8AC3E}">
        <p14:creationId xmlns:p14="http://schemas.microsoft.com/office/powerpoint/2010/main" val="2821632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5574B6F-9452-4497-A6A5-334D1B57C120}"/>
</file>

<file path=customXml/itemProps2.xml><?xml version="1.0" encoding="utf-8"?>
<ds:datastoreItem xmlns:ds="http://schemas.openxmlformats.org/officeDocument/2006/customXml" ds:itemID="{9D2A347D-3915-4A36-9C2B-FCFAD7E373C4}"/>
</file>

<file path=customXml/itemProps3.xml><?xml version="1.0" encoding="utf-8"?>
<ds:datastoreItem xmlns:ds="http://schemas.openxmlformats.org/officeDocument/2006/customXml" ds:itemID="{AA411ABD-9F86-44BA-9EA3-1EA87FA0799C}"/>
</file>

<file path=docProps/app.xml><?xml version="1.0" encoding="utf-8"?>
<Properties xmlns="http://schemas.openxmlformats.org/officeDocument/2006/extended-properties" xmlns:vt="http://schemas.openxmlformats.org/officeDocument/2006/docPropsVTypes">
  <TotalTime>107</TotalTime>
  <Words>2503</Words>
  <Application>Microsoft Office PowerPoint</Application>
  <PresentationFormat>Widescreen</PresentationFormat>
  <Paragraphs>288</Paragraphs>
  <Slides>25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Behavioral Health Data Highlights from the  2020 Delaware Epidemiological Profile</vt:lpstr>
      <vt:lpstr>PowerPoint Presentation</vt:lpstr>
      <vt:lpstr>The 4 Goals of the SEOW</vt:lpstr>
      <vt:lpstr>“The Epi”</vt:lpstr>
      <vt:lpstr>Data Sources</vt:lpstr>
      <vt:lpstr>Infographics</vt:lpstr>
      <vt:lpstr>2020 Delaware State Epidemiological Report</vt:lpstr>
      <vt:lpstr>PowerPoint Presentation</vt:lpstr>
      <vt:lpstr>Reported Use of Selected Substances in the Past Year among Delaware Students (%) 2019 Delaware School Survey</vt:lpstr>
      <vt:lpstr>Trends in Vaping among 11th Grade Students (%) Delaware School Survey, 2014-2019</vt:lpstr>
      <vt:lpstr>Trends in High School Students’ Past Month Use of Alcohol (%) Youth Risk Behavior Survey, National and Delaware</vt:lpstr>
      <vt:lpstr>Trends in Delaware Students’ Past Month Marijuana Use by Grade (%) Delaware School Survey, 1999-2019</vt:lpstr>
      <vt:lpstr>PowerPoint Presentation</vt:lpstr>
      <vt:lpstr>Substance-Exposed Infants</vt:lpstr>
      <vt:lpstr>Gambling and Substance Use among High School Students (%) 2019 Delaware Youth Risk Behavior Survey</vt:lpstr>
      <vt:lpstr>Trends in Feelings of Sadness or Hopelessness among High School Students (%) Delaware Youth Risk Behavior Survey, 1999-2019</vt:lpstr>
      <vt:lpstr>Mental Health among High School Students with Disabilities (%) 2019 Delaware Youth Risk Behavior Survey</vt:lpstr>
      <vt:lpstr>Prevalence of ACEs and Association with Greater Substance Use among High School Students (%) 2019 Delaware Youth Risk Behavior Survey</vt:lpstr>
      <vt:lpstr>Bullying and School Safety Among LGBTQ High School Students (%) 2019 Delaware Youth Risk Behavior Survey</vt:lpstr>
      <vt:lpstr>Sources of Support and Encouragement among High School Students (%) 2019 Delaware Youth Risk Behavior Survey</vt:lpstr>
      <vt:lpstr>Protective Factors</vt:lpstr>
      <vt:lpstr>   A note about the COVID-19 Pandemic</vt:lpstr>
      <vt:lpstr>PowerPoint Presentation</vt:lpstr>
      <vt:lpstr>For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Data Highlights from the  2020 Delaware Epidemiological Profile</dc:title>
  <dc:creator>Merriman-Nai, Sharon</dc:creator>
  <cp:lastModifiedBy>Rachel Ryding</cp:lastModifiedBy>
  <cp:revision>7</cp:revision>
  <dcterms:created xsi:type="dcterms:W3CDTF">2020-12-13T19:41:20Z</dcterms:created>
  <dcterms:modified xsi:type="dcterms:W3CDTF">2020-12-17T16:49:45Z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