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notesSlides/notesSlide1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notesSlides/notesSlide1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1.xml" ContentType="application/vnd.openxmlformats-officedocument.themeOverr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Lst>
  <p:notesMasterIdLst>
    <p:notesMasterId r:id="rId28"/>
  </p:notesMasterIdLst>
  <p:handoutMasterIdLst>
    <p:handoutMasterId r:id="rId29"/>
  </p:handoutMasterIdLst>
  <p:sldIdLst>
    <p:sldId id="261" r:id="rId5"/>
    <p:sldId id="266" r:id="rId6"/>
    <p:sldId id="282" r:id="rId7"/>
    <p:sldId id="278" r:id="rId8"/>
    <p:sldId id="263" r:id="rId9"/>
    <p:sldId id="284" r:id="rId10"/>
    <p:sldId id="294" r:id="rId11"/>
    <p:sldId id="295" r:id="rId12"/>
    <p:sldId id="303" r:id="rId13"/>
    <p:sldId id="296" r:id="rId14"/>
    <p:sldId id="304" r:id="rId15"/>
    <p:sldId id="305" r:id="rId16"/>
    <p:sldId id="306" r:id="rId17"/>
    <p:sldId id="307" r:id="rId18"/>
    <p:sldId id="308" r:id="rId19"/>
    <p:sldId id="309" r:id="rId20"/>
    <p:sldId id="301" r:id="rId21"/>
    <p:sldId id="311" r:id="rId22"/>
    <p:sldId id="297" r:id="rId23"/>
    <p:sldId id="298" r:id="rId24"/>
    <p:sldId id="300" r:id="rId25"/>
    <p:sldId id="312" r:id="rId26"/>
    <p:sldId id="262" r:id="rId27"/>
  </p:sldIdLst>
  <p:sldSz cx="6858000" cy="51435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Geneva" charset="0"/>
        <a:cs typeface="Geneva" charset="0"/>
      </a:defRPr>
    </a:lvl1pPr>
    <a:lvl2pPr marL="457200" algn="l" defTabSz="457200" rtl="0" fontAlgn="base">
      <a:spcBef>
        <a:spcPct val="0"/>
      </a:spcBef>
      <a:spcAft>
        <a:spcPct val="0"/>
      </a:spcAft>
      <a:defRPr kern="1200">
        <a:solidFill>
          <a:schemeClr val="tx1"/>
        </a:solidFill>
        <a:latin typeface="Arial" charset="0"/>
        <a:ea typeface="Geneva" charset="0"/>
        <a:cs typeface="Geneva" charset="0"/>
      </a:defRPr>
    </a:lvl2pPr>
    <a:lvl3pPr marL="914400" algn="l" defTabSz="457200" rtl="0" fontAlgn="base">
      <a:spcBef>
        <a:spcPct val="0"/>
      </a:spcBef>
      <a:spcAft>
        <a:spcPct val="0"/>
      </a:spcAft>
      <a:defRPr kern="1200">
        <a:solidFill>
          <a:schemeClr val="tx1"/>
        </a:solidFill>
        <a:latin typeface="Arial" charset="0"/>
        <a:ea typeface="Geneva" charset="0"/>
        <a:cs typeface="Geneva" charset="0"/>
      </a:defRPr>
    </a:lvl3pPr>
    <a:lvl4pPr marL="1371600" algn="l" defTabSz="457200" rtl="0" fontAlgn="base">
      <a:spcBef>
        <a:spcPct val="0"/>
      </a:spcBef>
      <a:spcAft>
        <a:spcPct val="0"/>
      </a:spcAft>
      <a:defRPr kern="1200">
        <a:solidFill>
          <a:schemeClr val="tx1"/>
        </a:solidFill>
        <a:latin typeface="Arial" charset="0"/>
        <a:ea typeface="Geneva" charset="0"/>
        <a:cs typeface="Geneva" charset="0"/>
      </a:defRPr>
    </a:lvl4pPr>
    <a:lvl5pPr marL="1828800" algn="l" defTabSz="457200"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29" autoAdjust="0"/>
    <p:restoredTop sz="86719" autoAdjust="0"/>
  </p:normalViewPr>
  <p:slideViewPr>
    <p:cSldViewPr snapToObjects="1">
      <p:cViewPr varScale="1">
        <p:scale>
          <a:sx n="175" d="100"/>
          <a:sy n="175" d="100"/>
        </p:scale>
        <p:origin x="176" y="272"/>
      </p:cViewPr>
      <p:guideLst>
        <p:guide orient="horz" pos="162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4.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5.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6.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oleObject" Target="file:///E:\NSCH\Output\NSCH_ACES.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3.xml"/><Relationship Id="rId4" Type="http://schemas.openxmlformats.org/officeDocument/2006/relationships/oleObject" Target="file:///E:\NSCH\Output\NSCH_ACES.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E:\NSCH\Output\NSCH_ACES.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E:\NSCH\Output\NSCH_ACES.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1.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2.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55108959240633"/>
          <c:y val="0.21670394561684042"/>
          <c:w val="0.2948976544334494"/>
          <c:h val="0.56513591804263985"/>
        </c:manualLayout>
      </c:layout>
      <c:pieChart>
        <c:varyColors val="1"/>
        <c:ser>
          <c:idx val="0"/>
          <c:order val="0"/>
          <c:tx>
            <c:strRef>
              <c:f>Sheet1!$B$1</c:f>
              <c:strCache>
                <c:ptCount val="1"/>
                <c:pt idx="0">
                  <c:v>Percent</c:v>
                </c:pt>
              </c:strCache>
            </c:strRef>
          </c:tx>
          <c:dPt>
            <c:idx val="0"/>
            <c:bubble3D val="0"/>
            <c:spPr>
              <a:solidFill>
                <a:srgbClr val="0070C0"/>
              </a:solidFill>
              <a:ln w="19050">
                <a:solidFill>
                  <a:schemeClr val="lt1"/>
                </a:solidFill>
              </a:ln>
              <a:effectLst/>
            </c:spPr>
            <c:extLst>
              <c:ext xmlns:c16="http://schemas.microsoft.com/office/drawing/2014/chart" uri="{C3380CC4-5D6E-409C-BE32-E72D297353CC}">
                <c16:uniqueId val="{00000001-57FF-714F-8AE7-B73D486B2FBD}"/>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57FF-714F-8AE7-B73D486B2FB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7FF-714F-8AE7-B73D486B2FBD}"/>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57FF-714F-8AE7-B73D486B2FBD}"/>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0 ACEs</c:v>
                </c:pt>
                <c:pt idx="1">
                  <c:v>1 ACE</c:v>
                </c:pt>
                <c:pt idx="2">
                  <c:v>2-3 ACEs</c:v>
                </c:pt>
                <c:pt idx="3">
                  <c:v>4 or more Aces</c:v>
                </c:pt>
              </c:strCache>
            </c:strRef>
          </c:cat>
          <c:val>
            <c:numRef>
              <c:f>Sheet1!$B$2:$B$5</c:f>
              <c:numCache>
                <c:formatCode>General</c:formatCode>
                <c:ptCount val="4"/>
                <c:pt idx="0">
                  <c:v>44.1</c:v>
                </c:pt>
                <c:pt idx="1">
                  <c:v>23.5</c:v>
                </c:pt>
                <c:pt idx="2">
                  <c:v>18.600000000000001</c:v>
                </c:pt>
                <c:pt idx="3">
                  <c:v>13.8</c:v>
                </c:pt>
              </c:numCache>
            </c:numRef>
          </c:val>
          <c:extLst>
            <c:ext xmlns:c16="http://schemas.microsoft.com/office/drawing/2014/chart" uri="{C3380CC4-5D6E-409C-BE32-E72D297353CC}">
              <c16:uniqueId val="{00000008-57FF-714F-8AE7-B73D486B2FB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Non-Hispanic Black*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0 ACEs</c:v>
                </c:pt>
                <c:pt idx="1">
                  <c:v>1 ACE</c:v>
                </c:pt>
                <c:pt idx="2">
                  <c:v>2+ ACEs</c:v>
                </c:pt>
              </c:strCache>
            </c:strRef>
          </c:cat>
          <c:val>
            <c:numRef>
              <c:f>Sheet1!$B$2:$B$4</c:f>
              <c:numCache>
                <c:formatCode>General</c:formatCode>
                <c:ptCount val="3"/>
                <c:pt idx="0">
                  <c:v>53</c:v>
                </c:pt>
                <c:pt idx="1">
                  <c:v>26</c:v>
                </c:pt>
                <c:pt idx="2">
                  <c:v>22</c:v>
                </c:pt>
              </c:numCache>
            </c:numRef>
          </c:val>
          <c:extLst>
            <c:ext xmlns:c16="http://schemas.microsoft.com/office/drawing/2014/chart" uri="{C3380CC4-5D6E-409C-BE32-E72D297353CC}">
              <c16:uniqueId val="{00000000-88D2-804A-A656-0DCA8F74E202}"/>
            </c:ext>
          </c:extLst>
        </c:ser>
        <c:ser>
          <c:idx val="1"/>
          <c:order val="1"/>
          <c:tx>
            <c:strRef>
              <c:f>Sheet1!$C$1</c:f>
              <c:strCache>
                <c:ptCount val="1"/>
                <c:pt idx="0">
                  <c:v>Non-Hispanic White*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0 ACEs</c:v>
                </c:pt>
                <c:pt idx="1">
                  <c:v>1 ACE</c:v>
                </c:pt>
                <c:pt idx="2">
                  <c:v>2+ ACEs</c:v>
                </c:pt>
              </c:strCache>
            </c:strRef>
          </c:cat>
          <c:val>
            <c:numRef>
              <c:f>Sheet1!$C$2:$C$4</c:f>
              <c:numCache>
                <c:formatCode>General</c:formatCode>
                <c:ptCount val="3"/>
                <c:pt idx="0">
                  <c:v>58</c:v>
                </c:pt>
                <c:pt idx="1">
                  <c:v>22</c:v>
                </c:pt>
                <c:pt idx="2">
                  <c:v>20</c:v>
                </c:pt>
              </c:numCache>
            </c:numRef>
          </c:val>
          <c:extLst>
            <c:ext xmlns:c16="http://schemas.microsoft.com/office/drawing/2014/chart" uri="{C3380CC4-5D6E-409C-BE32-E72D297353CC}">
              <c16:uniqueId val="{00000001-88D2-804A-A656-0DCA8F74E202}"/>
            </c:ext>
          </c:extLst>
        </c:ser>
        <c:ser>
          <c:idx val="2"/>
          <c:order val="2"/>
          <c:tx>
            <c:strRef>
              <c:f>Sheet1!$D$1</c:f>
              <c:strCache>
                <c:ptCount val="1"/>
                <c:pt idx="0">
                  <c:v>Hispanic or Latino/a/x*</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0 ACEs</c:v>
                </c:pt>
                <c:pt idx="1">
                  <c:v>1 ACE</c:v>
                </c:pt>
                <c:pt idx="2">
                  <c:v>2+ ACEs</c:v>
                </c:pt>
              </c:strCache>
            </c:strRef>
          </c:cat>
          <c:val>
            <c:numRef>
              <c:f>Sheet1!$D$2:$D$4</c:f>
              <c:numCache>
                <c:formatCode>General</c:formatCode>
                <c:ptCount val="3"/>
                <c:pt idx="0">
                  <c:v>58</c:v>
                </c:pt>
                <c:pt idx="1">
                  <c:v>22</c:v>
                </c:pt>
                <c:pt idx="2">
                  <c:v>21</c:v>
                </c:pt>
              </c:numCache>
            </c:numRef>
          </c:val>
          <c:extLst>
            <c:ext xmlns:c16="http://schemas.microsoft.com/office/drawing/2014/chart" uri="{C3380CC4-5D6E-409C-BE32-E72D297353CC}">
              <c16:uniqueId val="{00000002-88D2-804A-A656-0DCA8F74E202}"/>
            </c:ext>
          </c:extLst>
        </c:ser>
        <c:dLbls>
          <c:dLblPos val="outEnd"/>
          <c:showLegendKey val="0"/>
          <c:showVal val="1"/>
          <c:showCatName val="0"/>
          <c:showSerName val="0"/>
          <c:showPercent val="0"/>
          <c:showBubbleSize val="0"/>
        </c:dLbls>
        <c:gapWidth val="219"/>
        <c:overlap val="-27"/>
        <c:axId val="2042593584"/>
        <c:axId val="1999880576"/>
      </c:barChart>
      <c:catAx>
        <c:axId val="2042593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1999880576"/>
        <c:crosses val="autoZero"/>
        <c:auto val="1"/>
        <c:lblAlgn val="ctr"/>
        <c:lblOffset val="100"/>
        <c:noMultiLvlLbl val="0"/>
      </c:catAx>
      <c:valAx>
        <c:axId val="1999880576"/>
        <c:scaling>
          <c:orientation val="minMax"/>
        </c:scaling>
        <c:delete val="1"/>
        <c:axPos val="l"/>
        <c:numFmt formatCode="General" sourceLinked="1"/>
        <c:majorTickMark val="none"/>
        <c:minorTickMark val="none"/>
        <c:tickLblPos val="nextTo"/>
        <c:crossAx val="2042593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8.1027793728635333E-2"/>
          <c:w val="1"/>
          <c:h val="0.7122469758559471"/>
        </c:manualLayout>
      </c:layout>
      <c:barChart>
        <c:barDir val="col"/>
        <c:grouping val="clustered"/>
        <c:varyColors val="0"/>
        <c:ser>
          <c:idx val="0"/>
          <c:order val="0"/>
          <c:tx>
            <c:strRef>
              <c:f>Sheet1!$B$1</c:f>
              <c:strCache>
                <c:ptCount val="1"/>
                <c:pt idx="0">
                  <c:v>0 ACEs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Alcohol</c:v>
                </c:pt>
                <c:pt idx="1">
                  <c:v>Binge drinking</c:v>
                </c:pt>
                <c:pt idx="2">
                  <c:v>Marijuana</c:v>
                </c:pt>
                <c:pt idx="3">
                  <c:v>Vaping</c:v>
                </c:pt>
              </c:strCache>
            </c:strRef>
          </c:cat>
          <c:val>
            <c:numRef>
              <c:f>Sheet1!$B$2:$B$5</c:f>
              <c:numCache>
                <c:formatCode>General</c:formatCode>
                <c:ptCount val="4"/>
                <c:pt idx="0">
                  <c:v>17</c:v>
                </c:pt>
                <c:pt idx="1">
                  <c:v>8</c:v>
                </c:pt>
                <c:pt idx="2">
                  <c:v>15</c:v>
                </c:pt>
                <c:pt idx="3">
                  <c:v>18</c:v>
                </c:pt>
              </c:numCache>
            </c:numRef>
          </c:val>
          <c:extLst>
            <c:ext xmlns:c16="http://schemas.microsoft.com/office/drawing/2014/chart" uri="{C3380CC4-5D6E-409C-BE32-E72D297353CC}">
              <c16:uniqueId val="{00000000-82CA-1646-9120-4A68D690EDC1}"/>
            </c:ext>
          </c:extLst>
        </c:ser>
        <c:ser>
          <c:idx val="1"/>
          <c:order val="1"/>
          <c:tx>
            <c:strRef>
              <c:f>Sheet1!$C$1</c:f>
              <c:strCache>
                <c:ptCount val="1"/>
                <c:pt idx="0">
                  <c:v>1 ACE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Alcohol</c:v>
                </c:pt>
                <c:pt idx="1">
                  <c:v>Binge drinking</c:v>
                </c:pt>
                <c:pt idx="2">
                  <c:v>Marijuana</c:v>
                </c:pt>
                <c:pt idx="3">
                  <c:v>Vaping</c:v>
                </c:pt>
              </c:strCache>
            </c:strRef>
          </c:cat>
          <c:val>
            <c:numRef>
              <c:f>Sheet1!$C$2:$C$5</c:f>
              <c:numCache>
                <c:formatCode>General</c:formatCode>
                <c:ptCount val="4"/>
                <c:pt idx="0">
                  <c:v>26</c:v>
                </c:pt>
                <c:pt idx="1">
                  <c:v>14</c:v>
                </c:pt>
                <c:pt idx="2">
                  <c:v>29</c:v>
                </c:pt>
                <c:pt idx="3">
                  <c:v>35</c:v>
                </c:pt>
              </c:numCache>
            </c:numRef>
          </c:val>
          <c:extLst>
            <c:ext xmlns:c16="http://schemas.microsoft.com/office/drawing/2014/chart" uri="{C3380CC4-5D6E-409C-BE32-E72D297353CC}">
              <c16:uniqueId val="{00000001-82CA-1646-9120-4A68D690EDC1}"/>
            </c:ext>
          </c:extLst>
        </c:ser>
        <c:ser>
          <c:idx val="2"/>
          <c:order val="2"/>
          <c:tx>
            <c:strRef>
              <c:f>Sheet1!$D$1</c:f>
              <c:strCache>
                <c:ptCount val="1"/>
                <c:pt idx="0">
                  <c:v>2+ ACEs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Alcohol</c:v>
                </c:pt>
                <c:pt idx="1">
                  <c:v>Binge drinking</c:v>
                </c:pt>
                <c:pt idx="2">
                  <c:v>Marijuana</c:v>
                </c:pt>
                <c:pt idx="3">
                  <c:v>Vaping</c:v>
                </c:pt>
              </c:strCache>
            </c:strRef>
          </c:cat>
          <c:val>
            <c:numRef>
              <c:f>Sheet1!$D$2:$D$5</c:f>
              <c:numCache>
                <c:formatCode>General</c:formatCode>
                <c:ptCount val="4"/>
                <c:pt idx="0">
                  <c:v>46</c:v>
                </c:pt>
                <c:pt idx="1">
                  <c:v>25</c:v>
                </c:pt>
                <c:pt idx="2">
                  <c:v>44</c:v>
                </c:pt>
                <c:pt idx="3">
                  <c:v>48</c:v>
                </c:pt>
              </c:numCache>
            </c:numRef>
          </c:val>
          <c:extLst>
            <c:ext xmlns:c16="http://schemas.microsoft.com/office/drawing/2014/chart" uri="{C3380CC4-5D6E-409C-BE32-E72D297353CC}">
              <c16:uniqueId val="{00000002-82CA-1646-9120-4A68D690EDC1}"/>
            </c:ext>
          </c:extLst>
        </c:ser>
        <c:dLbls>
          <c:dLblPos val="outEnd"/>
          <c:showLegendKey val="0"/>
          <c:showVal val="1"/>
          <c:showCatName val="0"/>
          <c:showSerName val="0"/>
          <c:showPercent val="0"/>
          <c:showBubbleSize val="0"/>
        </c:dLbls>
        <c:gapWidth val="219"/>
        <c:overlap val="-27"/>
        <c:axId val="867025408"/>
        <c:axId val="745342560"/>
      </c:barChart>
      <c:catAx>
        <c:axId val="86702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745342560"/>
        <c:crosses val="autoZero"/>
        <c:auto val="1"/>
        <c:lblAlgn val="ctr"/>
        <c:lblOffset val="100"/>
        <c:noMultiLvlLbl val="0"/>
      </c:catAx>
      <c:valAx>
        <c:axId val="745342560"/>
        <c:scaling>
          <c:orientation val="minMax"/>
        </c:scaling>
        <c:delete val="1"/>
        <c:axPos val="l"/>
        <c:numFmt formatCode="General" sourceLinked="1"/>
        <c:majorTickMark val="none"/>
        <c:minorTickMark val="none"/>
        <c:tickLblPos val="nextTo"/>
        <c:crossAx val="867025408"/>
        <c:crosses val="autoZero"/>
        <c:crossBetween val="between"/>
      </c:valAx>
      <c:spPr>
        <a:noFill/>
        <a:ln>
          <a:noFill/>
        </a:ln>
        <a:effectLst/>
      </c:spPr>
    </c:plotArea>
    <c:legend>
      <c:legendPos val="b"/>
      <c:layout>
        <c:manualLayout>
          <c:xMode val="edge"/>
          <c:yMode val="edge"/>
          <c:x val="0.35780461908280881"/>
          <c:y val="0.88658130685832026"/>
          <c:w val="0.31459572407817954"/>
          <c:h val="0.1024507695682438"/>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E7E6E6"/>
      </a:solidFill>
      <a:round/>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3526895519195807E-2"/>
          <c:y val="8.0072793448589627E-2"/>
          <c:w val="0.95294620896160842"/>
          <c:h val="0.68881402563533056"/>
        </c:manualLayout>
      </c:layout>
      <c:barChart>
        <c:barDir val="col"/>
        <c:grouping val="clustered"/>
        <c:varyColors val="0"/>
        <c:ser>
          <c:idx val="0"/>
          <c:order val="0"/>
          <c:tx>
            <c:strRef>
              <c:f>Sheet1!$B$1</c:f>
              <c:strCache>
                <c:ptCount val="1"/>
                <c:pt idx="0">
                  <c:v>0 ACEs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Sad/hopeless for most days, 2 wks in a row</c:v>
                </c:pt>
                <c:pt idx="1">
                  <c:v>Self-Harm</c:v>
                </c:pt>
                <c:pt idx="2">
                  <c:v>Attempt Suicide</c:v>
                </c:pt>
              </c:strCache>
            </c:strRef>
          </c:cat>
          <c:val>
            <c:numRef>
              <c:f>Sheet1!$B$2:$B$4</c:f>
              <c:numCache>
                <c:formatCode>General</c:formatCode>
                <c:ptCount val="3"/>
                <c:pt idx="0">
                  <c:v>20</c:v>
                </c:pt>
                <c:pt idx="1">
                  <c:v>7</c:v>
                </c:pt>
                <c:pt idx="2">
                  <c:v>3</c:v>
                </c:pt>
              </c:numCache>
            </c:numRef>
          </c:val>
          <c:extLst>
            <c:ext xmlns:c16="http://schemas.microsoft.com/office/drawing/2014/chart" uri="{C3380CC4-5D6E-409C-BE32-E72D297353CC}">
              <c16:uniqueId val="{00000000-555C-A04D-9AC9-8D1C81C6B77E}"/>
            </c:ext>
          </c:extLst>
        </c:ser>
        <c:ser>
          <c:idx val="1"/>
          <c:order val="1"/>
          <c:tx>
            <c:strRef>
              <c:f>Sheet1!$C$1</c:f>
              <c:strCache>
                <c:ptCount val="1"/>
                <c:pt idx="0">
                  <c:v>1 ACE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Sad/hopeless for most days, 2 wks in a row</c:v>
                </c:pt>
                <c:pt idx="1">
                  <c:v>Self-Harm</c:v>
                </c:pt>
                <c:pt idx="2">
                  <c:v>Attempt Suicide</c:v>
                </c:pt>
              </c:strCache>
            </c:strRef>
          </c:cat>
          <c:val>
            <c:numRef>
              <c:f>Sheet1!$C$2:$C$4</c:f>
              <c:numCache>
                <c:formatCode>General</c:formatCode>
                <c:ptCount val="3"/>
                <c:pt idx="0">
                  <c:v>34</c:v>
                </c:pt>
                <c:pt idx="1">
                  <c:v>14</c:v>
                </c:pt>
                <c:pt idx="2">
                  <c:v>6</c:v>
                </c:pt>
              </c:numCache>
            </c:numRef>
          </c:val>
          <c:extLst>
            <c:ext xmlns:c16="http://schemas.microsoft.com/office/drawing/2014/chart" uri="{C3380CC4-5D6E-409C-BE32-E72D297353CC}">
              <c16:uniqueId val="{00000001-555C-A04D-9AC9-8D1C81C6B77E}"/>
            </c:ext>
          </c:extLst>
        </c:ser>
        <c:ser>
          <c:idx val="2"/>
          <c:order val="2"/>
          <c:tx>
            <c:strRef>
              <c:f>Sheet1!$D$1</c:f>
              <c:strCache>
                <c:ptCount val="1"/>
                <c:pt idx="0">
                  <c:v>2 or more ACEs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Sad/hopeless for most days, 2 wks in a row</c:v>
                </c:pt>
                <c:pt idx="1">
                  <c:v>Self-Harm</c:v>
                </c:pt>
                <c:pt idx="2">
                  <c:v>Attempt Suicide</c:v>
                </c:pt>
              </c:strCache>
            </c:strRef>
          </c:cat>
          <c:val>
            <c:numRef>
              <c:f>Sheet1!$D$2:$D$4</c:f>
              <c:numCache>
                <c:formatCode>General</c:formatCode>
                <c:ptCount val="3"/>
                <c:pt idx="0">
                  <c:v>57</c:v>
                </c:pt>
                <c:pt idx="1">
                  <c:v>42</c:v>
                </c:pt>
                <c:pt idx="2">
                  <c:v>25</c:v>
                </c:pt>
              </c:numCache>
            </c:numRef>
          </c:val>
          <c:extLst>
            <c:ext xmlns:c16="http://schemas.microsoft.com/office/drawing/2014/chart" uri="{C3380CC4-5D6E-409C-BE32-E72D297353CC}">
              <c16:uniqueId val="{00000002-555C-A04D-9AC9-8D1C81C6B77E}"/>
            </c:ext>
          </c:extLst>
        </c:ser>
        <c:dLbls>
          <c:dLblPos val="outEnd"/>
          <c:showLegendKey val="0"/>
          <c:showVal val="1"/>
          <c:showCatName val="0"/>
          <c:showSerName val="0"/>
          <c:showPercent val="0"/>
          <c:showBubbleSize val="0"/>
        </c:dLbls>
        <c:gapWidth val="219"/>
        <c:overlap val="-27"/>
        <c:axId val="2059145280"/>
        <c:axId val="2059133312"/>
      </c:barChart>
      <c:catAx>
        <c:axId val="20591452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2059133312"/>
        <c:crosses val="autoZero"/>
        <c:auto val="1"/>
        <c:lblAlgn val="ctr"/>
        <c:lblOffset val="100"/>
        <c:noMultiLvlLbl val="0"/>
      </c:catAx>
      <c:valAx>
        <c:axId val="2059133312"/>
        <c:scaling>
          <c:orientation val="minMax"/>
        </c:scaling>
        <c:delete val="1"/>
        <c:axPos val="l"/>
        <c:numFmt formatCode="General" sourceLinked="1"/>
        <c:majorTickMark val="out"/>
        <c:minorTickMark val="none"/>
        <c:tickLblPos val="nextTo"/>
        <c:crossAx val="2059145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945796101330028E-2"/>
          <c:y val="4.7339350523410352E-2"/>
          <c:w val="0.95737176830628967"/>
          <c:h val="0.59288718425554288"/>
        </c:manualLayout>
      </c:layout>
      <c:lineChart>
        <c:grouping val="standard"/>
        <c:varyColors val="0"/>
        <c:ser>
          <c:idx val="0"/>
          <c:order val="0"/>
          <c:tx>
            <c:strRef>
              <c:f>Sheet1!$D$13</c:f>
              <c:strCache>
                <c:ptCount val="1"/>
                <c:pt idx="0">
                  <c:v>U.S.</c:v>
                </c:pt>
              </c:strCache>
            </c:strRef>
          </c:tx>
          <c:spPr>
            <a:ln w="28575" cap="rnd">
              <a:solidFill>
                <a:srgbClr val="C00000"/>
              </a:solidFill>
              <a:round/>
            </a:ln>
            <a:effectLst/>
          </c:spPr>
          <c:marker>
            <c:symbol val="diamond"/>
            <c:size val="8"/>
            <c:spPr>
              <a:solidFill>
                <a:srgbClr val="C00000"/>
              </a:solidFill>
              <a:ln w="9525">
                <a:noFill/>
              </a:ln>
              <a:effectLst/>
            </c:spPr>
          </c:marker>
          <c:dLbls>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j-lt"/>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Sheet1!$B$14:$C$22</c:f>
              <c:multiLvlStrCache>
                <c:ptCount val="9"/>
                <c:lvl>
                  <c:pt idx="0">
                    <c:v>2016</c:v>
                  </c:pt>
                  <c:pt idx="1">
                    <c:v>2017</c:v>
                  </c:pt>
                  <c:pt idx="2">
                    <c:v>2018</c:v>
                  </c:pt>
                  <c:pt idx="3">
                    <c:v>2016</c:v>
                  </c:pt>
                  <c:pt idx="4">
                    <c:v>2017</c:v>
                  </c:pt>
                  <c:pt idx="5">
                    <c:v>2018</c:v>
                  </c:pt>
                  <c:pt idx="6">
                    <c:v>2016</c:v>
                  </c:pt>
                  <c:pt idx="7">
                    <c:v>2017</c:v>
                  </c:pt>
                  <c:pt idx="8">
                    <c:v>2018</c:v>
                  </c:pt>
                </c:lvl>
                <c:lvl>
                  <c:pt idx="0">
                    <c:v>Unexposed</c:v>
                  </c:pt>
                  <c:pt idx="3">
                    <c:v>One adverse childhood experience</c:v>
                  </c:pt>
                  <c:pt idx="6">
                    <c:v>Two or more adverse childhood experiences</c:v>
                  </c:pt>
                </c:lvl>
              </c:multiLvlStrCache>
            </c:multiLvlStrRef>
          </c:cat>
          <c:val>
            <c:numRef>
              <c:f>Sheet1!$D$14:$D$22</c:f>
              <c:numCache>
                <c:formatCode>General</c:formatCode>
                <c:ptCount val="9"/>
                <c:pt idx="0">
                  <c:v>53.7</c:v>
                </c:pt>
                <c:pt idx="1">
                  <c:v>56.2</c:v>
                </c:pt>
                <c:pt idx="2">
                  <c:v>60.1</c:v>
                </c:pt>
                <c:pt idx="6">
                  <c:v>21.7</c:v>
                </c:pt>
                <c:pt idx="7">
                  <c:v>19.3</c:v>
                </c:pt>
                <c:pt idx="8">
                  <c:v>17.8</c:v>
                </c:pt>
              </c:numCache>
            </c:numRef>
          </c:val>
          <c:smooth val="0"/>
          <c:extLst>
            <c:ext xmlns:c16="http://schemas.microsoft.com/office/drawing/2014/chart" uri="{C3380CC4-5D6E-409C-BE32-E72D297353CC}">
              <c16:uniqueId val="{00000000-DECF-D145-88E7-6ECC06B1EC0F}"/>
            </c:ext>
          </c:extLst>
        </c:ser>
        <c:ser>
          <c:idx val="1"/>
          <c:order val="1"/>
          <c:tx>
            <c:strRef>
              <c:f>Sheet1!$E$13</c:f>
              <c:strCache>
                <c:ptCount val="1"/>
                <c:pt idx="0">
                  <c:v>Delaware</c:v>
                </c:pt>
              </c:strCache>
            </c:strRef>
          </c:tx>
          <c:spPr>
            <a:ln w="28575" cap="rnd">
              <a:solidFill>
                <a:schemeClr val="accent6"/>
              </a:solidFill>
              <a:round/>
            </a:ln>
            <a:effectLst/>
          </c:spPr>
          <c:marker>
            <c:symbol val="diamond"/>
            <c:size val="8"/>
            <c:spPr>
              <a:solidFill>
                <a:schemeClr val="accent6"/>
              </a:solidFill>
              <a:ln w="9525">
                <a:noFill/>
              </a:ln>
              <a:effectLst/>
            </c:spPr>
          </c:marker>
          <c:dLbls>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j-lt"/>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Sheet1!$B$14:$C$22</c:f>
              <c:multiLvlStrCache>
                <c:ptCount val="9"/>
                <c:lvl>
                  <c:pt idx="0">
                    <c:v>2016</c:v>
                  </c:pt>
                  <c:pt idx="1">
                    <c:v>2017</c:v>
                  </c:pt>
                  <c:pt idx="2">
                    <c:v>2018</c:v>
                  </c:pt>
                  <c:pt idx="3">
                    <c:v>2016</c:v>
                  </c:pt>
                  <c:pt idx="4">
                    <c:v>2017</c:v>
                  </c:pt>
                  <c:pt idx="5">
                    <c:v>2018</c:v>
                  </c:pt>
                  <c:pt idx="6">
                    <c:v>2016</c:v>
                  </c:pt>
                  <c:pt idx="7">
                    <c:v>2017</c:v>
                  </c:pt>
                  <c:pt idx="8">
                    <c:v>2018</c:v>
                  </c:pt>
                </c:lvl>
                <c:lvl>
                  <c:pt idx="0">
                    <c:v>Unexposed</c:v>
                  </c:pt>
                  <c:pt idx="3">
                    <c:v>One adverse childhood experience</c:v>
                  </c:pt>
                  <c:pt idx="6">
                    <c:v>Two or more adverse childhood experiences</c:v>
                  </c:pt>
                </c:lvl>
              </c:multiLvlStrCache>
            </c:multiLvlStrRef>
          </c:cat>
          <c:val>
            <c:numRef>
              <c:f>Sheet1!$E$14:$E$22</c:f>
              <c:numCache>
                <c:formatCode>General</c:formatCode>
                <c:ptCount val="9"/>
                <c:pt idx="0">
                  <c:v>51.7</c:v>
                </c:pt>
                <c:pt idx="1">
                  <c:v>56.7</c:v>
                </c:pt>
                <c:pt idx="2">
                  <c:v>57.2</c:v>
                </c:pt>
                <c:pt idx="6">
                  <c:v>22.6</c:v>
                </c:pt>
                <c:pt idx="7">
                  <c:v>21.3</c:v>
                </c:pt>
                <c:pt idx="8">
                  <c:v>19.600000000000001</c:v>
                </c:pt>
              </c:numCache>
            </c:numRef>
          </c:val>
          <c:smooth val="0"/>
          <c:extLst>
            <c:ext xmlns:c16="http://schemas.microsoft.com/office/drawing/2014/chart" uri="{C3380CC4-5D6E-409C-BE32-E72D297353CC}">
              <c16:uniqueId val="{00000001-DECF-D145-88E7-6ECC06B1EC0F}"/>
            </c:ext>
          </c:extLst>
        </c:ser>
        <c:ser>
          <c:idx val="2"/>
          <c:order val="2"/>
          <c:tx>
            <c:strRef>
              <c:f>Sheet1!$F$13</c:f>
              <c:strCache>
                <c:ptCount val="1"/>
                <c:pt idx="0">
                  <c:v>U.S.</c:v>
                </c:pt>
              </c:strCache>
            </c:strRef>
          </c:tx>
          <c:spPr>
            <a:ln w="28575" cap="rnd">
              <a:solidFill>
                <a:srgbClr val="C00000"/>
              </a:solidFill>
              <a:round/>
            </a:ln>
            <a:effectLst/>
          </c:spPr>
          <c:marker>
            <c:symbol val="diamond"/>
            <c:size val="8"/>
            <c:spPr>
              <a:solidFill>
                <a:srgbClr val="C00000"/>
              </a:solidFill>
              <a:ln w="9525">
                <a:solidFill>
                  <a:srgbClr val="C00000"/>
                </a:solidFill>
              </a:ln>
              <a:effectLst/>
            </c:spPr>
          </c:marker>
          <c:dLbls>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j-lt"/>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Sheet1!$B$14:$C$22</c:f>
              <c:multiLvlStrCache>
                <c:ptCount val="9"/>
                <c:lvl>
                  <c:pt idx="0">
                    <c:v>2016</c:v>
                  </c:pt>
                  <c:pt idx="1">
                    <c:v>2017</c:v>
                  </c:pt>
                  <c:pt idx="2">
                    <c:v>2018</c:v>
                  </c:pt>
                  <c:pt idx="3">
                    <c:v>2016</c:v>
                  </c:pt>
                  <c:pt idx="4">
                    <c:v>2017</c:v>
                  </c:pt>
                  <c:pt idx="5">
                    <c:v>2018</c:v>
                  </c:pt>
                  <c:pt idx="6">
                    <c:v>2016</c:v>
                  </c:pt>
                  <c:pt idx="7">
                    <c:v>2017</c:v>
                  </c:pt>
                  <c:pt idx="8">
                    <c:v>2018</c:v>
                  </c:pt>
                </c:lvl>
                <c:lvl>
                  <c:pt idx="0">
                    <c:v>Unexposed</c:v>
                  </c:pt>
                  <c:pt idx="3">
                    <c:v>One adverse childhood experience</c:v>
                  </c:pt>
                  <c:pt idx="6">
                    <c:v>Two or more adverse childhood experiences</c:v>
                  </c:pt>
                </c:lvl>
              </c:multiLvlStrCache>
            </c:multiLvlStrRef>
          </c:cat>
          <c:val>
            <c:numRef>
              <c:f>Sheet1!$F$14:$F$22</c:f>
              <c:numCache>
                <c:formatCode>General</c:formatCode>
                <c:ptCount val="9"/>
                <c:pt idx="3">
                  <c:v>24.6</c:v>
                </c:pt>
                <c:pt idx="4">
                  <c:v>24.5</c:v>
                </c:pt>
                <c:pt idx="5" formatCode="0.0">
                  <c:v>22</c:v>
                </c:pt>
              </c:numCache>
            </c:numRef>
          </c:val>
          <c:smooth val="0"/>
          <c:extLst>
            <c:ext xmlns:c16="http://schemas.microsoft.com/office/drawing/2014/chart" uri="{C3380CC4-5D6E-409C-BE32-E72D297353CC}">
              <c16:uniqueId val="{00000002-DECF-D145-88E7-6ECC06B1EC0F}"/>
            </c:ext>
          </c:extLst>
        </c:ser>
        <c:ser>
          <c:idx val="3"/>
          <c:order val="3"/>
          <c:tx>
            <c:strRef>
              <c:f>Sheet1!$G$13</c:f>
              <c:strCache>
                <c:ptCount val="1"/>
                <c:pt idx="0">
                  <c:v>Delaware</c:v>
                </c:pt>
              </c:strCache>
            </c:strRef>
          </c:tx>
          <c:spPr>
            <a:ln w="28575" cap="rnd">
              <a:solidFill>
                <a:schemeClr val="accent6"/>
              </a:solidFill>
              <a:round/>
            </a:ln>
            <a:effectLst/>
          </c:spPr>
          <c:marker>
            <c:symbol val="diamond"/>
            <c:size val="8"/>
            <c:spPr>
              <a:solidFill>
                <a:schemeClr val="accent6"/>
              </a:solidFill>
              <a:ln w="9525">
                <a:noFill/>
              </a:ln>
              <a:effectLst/>
            </c:spPr>
          </c:marker>
          <c:dLbls>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j-lt"/>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Sheet1!$B$14:$C$22</c:f>
              <c:multiLvlStrCache>
                <c:ptCount val="9"/>
                <c:lvl>
                  <c:pt idx="0">
                    <c:v>2016</c:v>
                  </c:pt>
                  <c:pt idx="1">
                    <c:v>2017</c:v>
                  </c:pt>
                  <c:pt idx="2">
                    <c:v>2018</c:v>
                  </c:pt>
                  <c:pt idx="3">
                    <c:v>2016</c:v>
                  </c:pt>
                  <c:pt idx="4">
                    <c:v>2017</c:v>
                  </c:pt>
                  <c:pt idx="5">
                    <c:v>2018</c:v>
                  </c:pt>
                  <c:pt idx="6">
                    <c:v>2016</c:v>
                  </c:pt>
                  <c:pt idx="7">
                    <c:v>2017</c:v>
                  </c:pt>
                  <c:pt idx="8">
                    <c:v>2018</c:v>
                  </c:pt>
                </c:lvl>
                <c:lvl>
                  <c:pt idx="0">
                    <c:v>Unexposed</c:v>
                  </c:pt>
                  <c:pt idx="3">
                    <c:v>One adverse childhood experience</c:v>
                  </c:pt>
                  <c:pt idx="6">
                    <c:v>Two or more adverse childhood experiences</c:v>
                  </c:pt>
                </c:lvl>
              </c:multiLvlStrCache>
            </c:multiLvlStrRef>
          </c:cat>
          <c:val>
            <c:numRef>
              <c:f>Sheet1!$G$14:$G$22</c:f>
              <c:numCache>
                <c:formatCode>General</c:formatCode>
                <c:ptCount val="9"/>
                <c:pt idx="3">
                  <c:v>25.7</c:v>
                </c:pt>
                <c:pt idx="4" formatCode="0.0">
                  <c:v>22</c:v>
                </c:pt>
                <c:pt idx="5">
                  <c:v>23.2</c:v>
                </c:pt>
              </c:numCache>
            </c:numRef>
          </c:val>
          <c:smooth val="0"/>
          <c:extLst>
            <c:ext xmlns:c16="http://schemas.microsoft.com/office/drawing/2014/chart" uri="{C3380CC4-5D6E-409C-BE32-E72D297353CC}">
              <c16:uniqueId val="{00000003-DECF-D145-88E7-6ECC06B1EC0F}"/>
            </c:ext>
          </c:extLst>
        </c:ser>
        <c:dLbls>
          <c:showLegendKey val="0"/>
          <c:showVal val="0"/>
          <c:showCatName val="0"/>
          <c:showSerName val="0"/>
          <c:showPercent val="0"/>
          <c:showBubbleSize val="0"/>
        </c:dLbls>
        <c:marker val="1"/>
        <c:smooth val="0"/>
        <c:axId val="1357864207"/>
        <c:axId val="1305861759"/>
      </c:lineChart>
      <c:catAx>
        <c:axId val="1357864207"/>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j-lt"/>
                <a:ea typeface="+mn-ea"/>
                <a:cs typeface="Arial" panose="020B0604020202020204" pitchFamily="34" charset="0"/>
              </a:defRPr>
            </a:pPr>
            <a:endParaRPr lang="en-US"/>
          </a:p>
        </c:txPr>
        <c:crossAx val="1305861759"/>
        <c:crosses val="autoZero"/>
        <c:auto val="1"/>
        <c:lblAlgn val="ctr"/>
        <c:lblOffset val="100"/>
        <c:noMultiLvlLbl val="0"/>
      </c:catAx>
      <c:valAx>
        <c:axId val="1305861759"/>
        <c:scaling>
          <c:orientation val="minMax"/>
          <c:max val="100"/>
        </c:scaling>
        <c:delete val="1"/>
        <c:axPos val="l"/>
        <c:numFmt formatCode="General" sourceLinked="1"/>
        <c:majorTickMark val="none"/>
        <c:minorTickMark val="none"/>
        <c:tickLblPos val="nextTo"/>
        <c:crossAx val="1357864207"/>
        <c:crosses val="autoZero"/>
        <c:crossBetween val="between"/>
        <c:majorUnit val="20"/>
      </c:valAx>
      <c:spPr>
        <a:noFill/>
        <a:ln w="19050">
          <a:noFill/>
        </a:ln>
        <a:effectLst/>
      </c:spPr>
    </c:plotArea>
    <c:legend>
      <c:legendPos val="t"/>
      <c:legendEntry>
        <c:idx val="2"/>
        <c:delete val="1"/>
      </c:legendEntry>
      <c:legendEntry>
        <c:idx val="3"/>
        <c:delete val="1"/>
      </c:legendEntry>
      <c:layout>
        <c:manualLayout>
          <c:xMode val="edge"/>
          <c:yMode val="edge"/>
          <c:x val="0.69792813117461439"/>
          <c:y val="6.9596584138344769E-2"/>
          <c:w val="0.27104124137260616"/>
          <c:h val="4.3881889763779526E-2"/>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j-lt"/>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b="1">
          <a:solidFill>
            <a:sysClr val="windowText" lastClr="000000"/>
          </a:solidFill>
          <a:latin typeface="+mj-lt"/>
          <a:cs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114259274796825E-3"/>
          <c:y val="7.2720095305902341E-4"/>
          <c:w val="0.97926139686766422"/>
          <c:h val="0.75576311689776465"/>
        </c:manualLayout>
      </c:layout>
      <c:barChart>
        <c:barDir val="col"/>
        <c:grouping val="clustered"/>
        <c:varyColors val="0"/>
        <c:ser>
          <c:idx val="0"/>
          <c:order val="0"/>
          <c:tx>
            <c:strRef>
              <c:f>Sheet2!$A$103</c:f>
              <c:strCache>
                <c:ptCount val="1"/>
                <c:pt idx="0">
                  <c:v>0-199% FPL</c:v>
                </c:pt>
              </c:strCache>
            </c:strRef>
          </c:tx>
          <c:spPr>
            <a:solidFill>
              <a:srgbClr val="4F81BD">
                <a:lumMod val="20000"/>
                <a:lumOff val="80000"/>
              </a:srgb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Sheet2!$H$103:$J$103</c:f>
                <c:numCache>
                  <c:formatCode>General</c:formatCode>
                  <c:ptCount val="3"/>
                  <c:pt idx="0">
                    <c:v>5.88</c:v>
                  </c:pt>
                  <c:pt idx="1">
                    <c:v>4.9000000000000004</c:v>
                  </c:pt>
                  <c:pt idx="2">
                    <c:v>5.4879999999999995</c:v>
                  </c:pt>
                </c:numCache>
              </c:numRef>
            </c:plus>
            <c:minus>
              <c:numRef>
                <c:f>Sheet2!$H$103:$J$103</c:f>
                <c:numCache>
                  <c:formatCode>General</c:formatCode>
                  <c:ptCount val="3"/>
                  <c:pt idx="0">
                    <c:v>5.88</c:v>
                  </c:pt>
                  <c:pt idx="1">
                    <c:v>4.9000000000000004</c:v>
                  </c:pt>
                  <c:pt idx="2">
                    <c:v>5.4879999999999995</c:v>
                  </c:pt>
                </c:numCache>
              </c:numRef>
            </c:minus>
            <c:spPr>
              <a:noFill/>
              <a:ln w="19050" cap="flat" cmpd="sng" algn="ctr">
                <a:solidFill>
                  <a:schemeClr val="tx1"/>
                </a:solidFill>
                <a:round/>
              </a:ln>
              <a:effectLst/>
            </c:spPr>
          </c:errBars>
          <c:cat>
            <c:strRef>
              <c:f>Sheet2!$B$102:$D$102</c:f>
              <c:strCache>
                <c:ptCount val="3"/>
                <c:pt idx="0">
                  <c:v>Unexposed</c:v>
                </c:pt>
                <c:pt idx="1">
                  <c:v>One adverse childhood experience</c:v>
                </c:pt>
                <c:pt idx="2">
                  <c:v>Two or more adverse childhood experiences</c:v>
                </c:pt>
              </c:strCache>
            </c:strRef>
          </c:cat>
          <c:val>
            <c:numRef>
              <c:f>Sheet2!$B$103:$D$103</c:f>
              <c:numCache>
                <c:formatCode>General</c:formatCode>
                <c:ptCount val="3"/>
                <c:pt idx="0">
                  <c:v>40.299999999999997</c:v>
                </c:pt>
                <c:pt idx="1">
                  <c:v>25.4</c:v>
                </c:pt>
                <c:pt idx="2">
                  <c:v>34.299999999999997</c:v>
                </c:pt>
              </c:numCache>
            </c:numRef>
          </c:val>
          <c:extLst>
            <c:ext xmlns:c16="http://schemas.microsoft.com/office/drawing/2014/chart" uri="{C3380CC4-5D6E-409C-BE32-E72D297353CC}">
              <c16:uniqueId val="{00000000-60ED-7444-96E7-7DDBC4C955E0}"/>
            </c:ext>
          </c:extLst>
        </c:ser>
        <c:ser>
          <c:idx val="1"/>
          <c:order val="1"/>
          <c:tx>
            <c:strRef>
              <c:f>Sheet2!$A$104</c:f>
              <c:strCache>
                <c:ptCount val="1"/>
                <c:pt idx="0">
                  <c:v>200-299% FPL</c:v>
                </c:pt>
              </c:strCache>
            </c:strRef>
          </c:tx>
          <c:spPr>
            <a:solidFill>
              <a:srgbClr val="4F81BD">
                <a:lumMod val="40000"/>
                <a:lumOff val="60000"/>
              </a:srgb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Sheet2!$H$104:$J$104</c:f>
                <c:numCache>
                  <c:formatCode>General</c:formatCode>
                  <c:ptCount val="3"/>
                  <c:pt idx="0">
                    <c:v>8.427999999999999</c:v>
                  </c:pt>
                  <c:pt idx="1">
                    <c:v>7.6440000000000001</c:v>
                  </c:pt>
                  <c:pt idx="2">
                    <c:v>7.4479999999999995</c:v>
                  </c:pt>
                </c:numCache>
              </c:numRef>
            </c:plus>
            <c:minus>
              <c:numRef>
                <c:f>Sheet2!$H$104:$J$104</c:f>
                <c:numCache>
                  <c:formatCode>General</c:formatCode>
                  <c:ptCount val="3"/>
                  <c:pt idx="0">
                    <c:v>8.427999999999999</c:v>
                  </c:pt>
                  <c:pt idx="1">
                    <c:v>7.6440000000000001</c:v>
                  </c:pt>
                  <c:pt idx="2">
                    <c:v>7.4479999999999995</c:v>
                  </c:pt>
                </c:numCache>
              </c:numRef>
            </c:minus>
            <c:spPr>
              <a:noFill/>
              <a:ln w="19050" cap="flat" cmpd="sng" algn="ctr">
                <a:solidFill>
                  <a:schemeClr val="tx1"/>
                </a:solidFill>
                <a:round/>
              </a:ln>
              <a:effectLst/>
            </c:spPr>
          </c:errBars>
          <c:cat>
            <c:strRef>
              <c:f>Sheet2!$B$102:$D$102</c:f>
              <c:strCache>
                <c:ptCount val="3"/>
                <c:pt idx="0">
                  <c:v>Unexposed</c:v>
                </c:pt>
                <c:pt idx="1">
                  <c:v>One adverse childhood experience</c:v>
                </c:pt>
                <c:pt idx="2">
                  <c:v>Two or more adverse childhood experiences</c:v>
                </c:pt>
              </c:strCache>
            </c:strRef>
          </c:cat>
          <c:val>
            <c:numRef>
              <c:f>Sheet2!$B$104:$D$104</c:f>
              <c:numCache>
                <c:formatCode>General</c:formatCode>
                <c:ptCount val="3"/>
                <c:pt idx="0">
                  <c:v>46.8</c:v>
                </c:pt>
                <c:pt idx="1">
                  <c:v>29.4</c:v>
                </c:pt>
                <c:pt idx="2">
                  <c:v>23.8</c:v>
                </c:pt>
              </c:numCache>
            </c:numRef>
          </c:val>
          <c:extLst>
            <c:ext xmlns:c16="http://schemas.microsoft.com/office/drawing/2014/chart" uri="{C3380CC4-5D6E-409C-BE32-E72D297353CC}">
              <c16:uniqueId val="{00000001-60ED-7444-96E7-7DDBC4C955E0}"/>
            </c:ext>
          </c:extLst>
        </c:ser>
        <c:ser>
          <c:idx val="2"/>
          <c:order val="2"/>
          <c:tx>
            <c:strRef>
              <c:f>Sheet2!$A$105</c:f>
              <c:strCache>
                <c:ptCount val="1"/>
                <c:pt idx="0">
                  <c:v>300-399% FPL</c:v>
                </c:pt>
              </c:strCache>
            </c:strRef>
          </c:tx>
          <c:spPr>
            <a:solidFill>
              <a:srgbClr val="4F81BD">
                <a:lumMod val="60000"/>
                <a:lumOff val="40000"/>
              </a:srgbClr>
            </a:solidFill>
            <a:ln>
              <a:noFill/>
            </a:ln>
            <a:effectLst/>
          </c:spPr>
          <c:invertIfNegative val="0"/>
          <c:dLbls>
            <c:dLbl>
              <c:idx val="2"/>
              <c:layout>
                <c:manualLayout>
                  <c:x val="-6.1162079510704483E-3"/>
                  <c:y val="9.345588550357106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0ED-7444-96E7-7DDBC4C955E0}"/>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Sheet2!$H$105:$J$105</c:f>
                <c:numCache>
                  <c:formatCode>General</c:formatCode>
                  <c:ptCount val="3"/>
                  <c:pt idx="0">
                    <c:v>7.84</c:v>
                  </c:pt>
                  <c:pt idx="1">
                    <c:v>6.468</c:v>
                  </c:pt>
                  <c:pt idx="2">
                    <c:v>6.468</c:v>
                  </c:pt>
                </c:numCache>
              </c:numRef>
            </c:plus>
            <c:minus>
              <c:numRef>
                <c:f>Sheet2!$H$105:$J$105</c:f>
                <c:numCache>
                  <c:formatCode>General</c:formatCode>
                  <c:ptCount val="3"/>
                  <c:pt idx="0">
                    <c:v>7.84</c:v>
                  </c:pt>
                  <c:pt idx="1">
                    <c:v>6.468</c:v>
                  </c:pt>
                  <c:pt idx="2">
                    <c:v>6.468</c:v>
                  </c:pt>
                </c:numCache>
              </c:numRef>
            </c:minus>
            <c:spPr>
              <a:noFill/>
              <a:ln w="19050" cap="flat" cmpd="sng" algn="ctr">
                <a:solidFill>
                  <a:schemeClr val="tx1"/>
                </a:solidFill>
                <a:round/>
              </a:ln>
              <a:effectLst/>
            </c:spPr>
          </c:errBars>
          <c:cat>
            <c:strRef>
              <c:f>Sheet2!$B$102:$D$102</c:f>
              <c:strCache>
                <c:ptCount val="3"/>
                <c:pt idx="0">
                  <c:v>Unexposed</c:v>
                </c:pt>
                <c:pt idx="1">
                  <c:v>One adverse childhood experience</c:v>
                </c:pt>
                <c:pt idx="2">
                  <c:v>Two or more adverse childhood experiences</c:v>
                </c:pt>
              </c:strCache>
            </c:strRef>
          </c:cat>
          <c:val>
            <c:numRef>
              <c:f>Sheet2!$B$105:$D$105</c:f>
              <c:numCache>
                <c:formatCode>General</c:formatCode>
                <c:ptCount val="3"/>
                <c:pt idx="0">
                  <c:v>59.4</c:v>
                </c:pt>
                <c:pt idx="1">
                  <c:v>24.9</c:v>
                </c:pt>
                <c:pt idx="2">
                  <c:v>15.7</c:v>
                </c:pt>
              </c:numCache>
            </c:numRef>
          </c:val>
          <c:extLst>
            <c:ext xmlns:c16="http://schemas.microsoft.com/office/drawing/2014/chart" uri="{C3380CC4-5D6E-409C-BE32-E72D297353CC}">
              <c16:uniqueId val="{00000003-60ED-7444-96E7-7DDBC4C955E0}"/>
            </c:ext>
          </c:extLst>
        </c:ser>
        <c:ser>
          <c:idx val="3"/>
          <c:order val="3"/>
          <c:tx>
            <c:strRef>
              <c:f>Sheet2!$A$106</c:f>
              <c:strCache>
                <c:ptCount val="1"/>
                <c:pt idx="0">
                  <c:v>400% FPL or more</c:v>
                </c:pt>
              </c:strCache>
            </c:strRef>
          </c:tx>
          <c:spPr>
            <a:solidFill>
              <a:srgbClr val="4F81BD">
                <a:lumMod val="75000"/>
              </a:srgbClr>
            </a:solidFill>
            <a:ln>
              <a:noFill/>
            </a:ln>
            <a:effectLst/>
          </c:spPr>
          <c:invertIfNegative val="0"/>
          <c:dLbls>
            <c:dLbl>
              <c:idx val="2"/>
              <c:layout>
                <c:manualLayout>
                  <c:x val="0"/>
                  <c:y val="-1.2571231788766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0ED-7444-96E7-7DDBC4C955E0}"/>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Sheet2!$H$106:$J$106</c:f>
                <c:numCache>
                  <c:formatCode>General</c:formatCode>
                  <c:ptCount val="3"/>
                  <c:pt idx="0">
                    <c:v>4.1159999999999997</c:v>
                  </c:pt>
                  <c:pt idx="1">
                    <c:v>3.92</c:v>
                  </c:pt>
                  <c:pt idx="2">
                    <c:v>1.96</c:v>
                  </c:pt>
                </c:numCache>
              </c:numRef>
            </c:plus>
            <c:minus>
              <c:numRef>
                <c:f>Sheet2!$H$106:$J$106</c:f>
                <c:numCache>
                  <c:formatCode>General</c:formatCode>
                  <c:ptCount val="3"/>
                  <c:pt idx="0">
                    <c:v>4.1159999999999997</c:v>
                  </c:pt>
                  <c:pt idx="1">
                    <c:v>3.92</c:v>
                  </c:pt>
                  <c:pt idx="2">
                    <c:v>1.96</c:v>
                  </c:pt>
                </c:numCache>
              </c:numRef>
            </c:minus>
            <c:spPr>
              <a:noFill/>
              <a:ln w="19050" cap="flat" cmpd="sng" algn="ctr">
                <a:solidFill>
                  <a:sysClr val="windowText" lastClr="000000"/>
                </a:solidFill>
                <a:round/>
              </a:ln>
              <a:effectLst/>
            </c:spPr>
          </c:errBars>
          <c:cat>
            <c:strRef>
              <c:f>Sheet2!$B$102:$D$102</c:f>
              <c:strCache>
                <c:ptCount val="3"/>
                <c:pt idx="0">
                  <c:v>Unexposed</c:v>
                </c:pt>
                <c:pt idx="1">
                  <c:v>One adverse childhood experience</c:v>
                </c:pt>
                <c:pt idx="2">
                  <c:v>Two or more adverse childhood experiences</c:v>
                </c:pt>
              </c:strCache>
            </c:strRef>
          </c:cat>
          <c:val>
            <c:numRef>
              <c:f>Sheet2!$B$106:$D$106</c:f>
              <c:numCache>
                <c:formatCode>General</c:formatCode>
                <c:ptCount val="3"/>
                <c:pt idx="0">
                  <c:v>76.599999999999994</c:v>
                </c:pt>
                <c:pt idx="1">
                  <c:v>17.7</c:v>
                </c:pt>
                <c:pt idx="2">
                  <c:v>5.7</c:v>
                </c:pt>
              </c:numCache>
            </c:numRef>
          </c:val>
          <c:extLst>
            <c:ext xmlns:c16="http://schemas.microsoft.com/office/drawing/2014/chart" uri="{C3380CC4-5D6E-409C-BE32-E72D297353CC}">
              <c16:uniqueId val="{00000005-60ED-7444-96E7-7DDBC4C955E0}"/>
            </c:ext>
          </c:extLst>
        </c:ser>
        <c:dLbls>
          <c:showLegendKey val="0"/>
          <c:showVal val="0"/>
          <c:showCatName val="0"/>
          <c:showSerName val="0"/>
          <c:showPercent val="0"/>
          <c:showBubbleSize val="0"/>
        </c:dLbls>
        <c:gapWidth val="129"/>
        <c:overlap val="-27"/>
        <c:axId val="1115278399"/>
        <c:axId val="1110028879"/>
      </c:barChart>
      <c:catAx>
        <c:axId val="1115278399"/>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j-lt"/>
                <a:ea typeface="+mn-ea"/>
                <a:cs typeface="Arial" panose="020B0604020202020204" pitchFamily="34" charset="0"/>
              </a:defRPr>
            </a:pPr>
            <a:endParaRPr lang="en-US"/>
          </a:p>
        </c:txPr>
        <c:crossAx val="1110028879"/>
        <c:crosses val="autoZero"/>
        <c:auto val="1"/>
        <c:lblAlgn val="ctr"/>
        <c:lblOffset val="100"/>
        <c:noMultiLvlLbl val="0"/>
      </c:catAx>
      <c:valAx>
        <c:axId val="1110028879"/>
        <c:scaling>
          <c:orientation val="minMax"/>
          <c:max val="100"/>
        </c:scaling>
        <c:delete val="1"/>
        <c:axPos val="l"/>
        <c:numFmt formatCode="General" sourceLinked="1"/>
        <c:majorTickMark val="none"/>
        <c:minorTickMark val="none"/>
        <c:tickLblPos val="nextTo"/>
        <c:crossAx val="1115278399"/>
        <c:crosses val="autoZero"/>
        <c:crossBetween val="between"/>
      </c:valAx>
      <c:spPr>
        <a:noFill/>
        <a:ln w="19050">
          <a:noFill/>
        </a:ln>
        <a:effectLst/>
      </c:spPr>
    </c:plotArea>
    <c:legend>
      <c:legendPos val="t"/>
      <c:layout>
        <c:manualLayout>
          <c:xMode val="edge"/>
          <c:yMode val="edge"/>
          <c:x val="4.8339778533600462E-2"/>
          <c:y val="3.8982173885645323E-2"/>
          <c:w val="0.91286943422013067"/>
          <c:h val="5.543529320989362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j-lt"/>
              <a:ea typeface="+mn-ea"/>
              <a:cs typeface="Arial" panose="020B0604020202020204" pitchFamily="34" charset="0"/>
            </a:defRPr>
          </a:pPr>
          <a:endParaRPr lang="en-US"/>
        </a:p>
      </c:txPr>
    </c:legend>
    <c:plotVisOnly val="1"/>
    <c:dispBlanksAs val="gap"/>
    <c:showDLblsOverMax val="0"/>
    <c:extLst/>
  </c:chart>
  <c:spPr>
    <a:noFill/>
    <a:ln w="9525" cap="flat" cmpd="sng" algn="ctr">
      <a:noFill/>
      <a:round/>
    </a:ln>
    <a:effectLst/>
  </c:spPr>
  <c:txPr>
    <a:bodyPr/>
    <a:lstStyle/>
    <a:p>
      <a:pPr>
        <a:defRPr sz="1600" b="1">
          <a:solidFill>
            <a:sysClr val="windowText" lastClr="000000"/>
          </a:solidFill>
          <a:latin typeface="+mj-lt"/>
          <a:cs typeface="Arial" panose="020B0604020202020204" pitchFamily="34" charset="0"/>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7.6101706186521238E-3"/>
          <c:w val="1"/>
          <c:h val="0.72573062761823404"/>
        </c:manualLayout>
      </c:layout>
      <c:barChart>
        <c:barDir val="col"/>
        <c:grouping val="clustered"/>
        <c:varyColors val="0"/>
        <c:ser>
          <c:idx val="0"/>
          <c:order val="0"/>
          <c:tx>
            <c:strRef>
              <c:f>Sheet2!$A$97</c:f>
              <c:strCache>
                <c:ptCount val="1"/>
                <c:pt idx="0">
                  <c:v>Non-Hispanic White</c:v>
                </c:pt>
              </c:strCache>
            </c:strRef>
          </c:tx>
          <c:spPr>
            <a:solidFill>
              <a:srgbClr val="4F81BD">
                <a:lumMod val="20000"/>
                <a:lumOff val="80000"/>
              </a:srgb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Sheet2!$H$97:$J$97</c:f>
                <c:numCache>
                  <c:formatCode>General</c:formatCode>
                  <c:ptCount val="3"/>
                  <c:pt idx="0">
                    <c:v>3.7239999999999998</c:v>
                  </c:pt>
                  <c:pt idx="1">
                    <c:v>3.1360000000000001</c:v>
                  </c:pt>
                  <c:pt idx="2">
                    <c:v>2.7439999999999998</c:v>
                  </c:pt>
                </c:numCache>
              </c:numRef>
            </c:plus>
            <c:minus>
              <c:numRef>
                <c:f>Sheet2!$H$97:$J$97</c:f>
                <c:numCache>
                  <c:formatCode>General</c:formatCode>
                  <c:ptCount val="3"/>
                  <c:pt idx="0">
                    <c:v>3.7239999999999998</c:v>
                  </c:pt>
                  <c:pt idx="1">
                    <c:v>3.1360000000000001</c:v>
                  </c:pt>
                  <c:pt idx="2">
                    <c:v>2.7439999999999998</c:v>
                  </c:pt>
                </c:numCache>
              </c:numRef>
            </c:minus>
            <c:spPr>
              <a:noFill/>
              <a:ln w="19050" cap="flat" cmpd="sng" algn="ctr">
                <a:solidFill>
                  <a:schemeClr val="tx1"/>
                </a:solidFill>
                <a:round/>
              </a:ln>
              <a:effectLst/>
            </c:spPr>
          </c:errBars>
          <c:cat>
            <c:strRef>
              <c:f>Sheet2!$B$96:$D$96</c:f>
              <c:strCache>
                <c:ptCount val="3"/>
                <c:pt idx="0">
                  <c:v>Unexposed</c:v>
                </c:pt>
                <c:pt idx="1">
                  <c:v>One adverse childhood experience</c:v>
                </c:pt>
                <c:pt idx="2">
                  <c:v>Two or more adverse childhood experiences</c:v>
                </c:pt>
              </c:strCache>
            </c:strRef>
          </c:cat>
          <c:val>
            <c:numRef>
              <c:f>Sheet2!$B$97:$D$97</c:f>
              <c:numCache>
                <c:formatCode>General</c:formatCode>
                <c:ptCount val="3"/>
                <c:pt idx="0">
                  <c:v>62.1</c:v>
                </c:pt>
                <c:pt idx="1">
                  <c:v>21.8</c:v>
                </c:pt>
                <c:pt idx="2">
                  <c:v>16.100000000000001</c:v>
                </c:pt>
              </c:numCache>
            </c:numRef>
          </c:val>
          <c:extLst>
            <c:ext xmlns:c16="http://schemas.microsoft.com/office/drawing/2014/chart" uri="{C3380CC4-5D6E-409C-BE32-E72D297353CC}">
              <c16:uniqueId val="{00000000-8886-C54D-8D66-8645CCFA2DD6}"/>
            </c:ext>
          </c:extLst>
        </c:ser>
        <c:ser>
          <c:idx val="1"/>
          <c:order val="1"/>
          <c:tx>
            <c:strRef>
              <c:f>Sheet2!$A$98</c:f>
              <c:strCache>
                <c:ptCount val="1"/>
                <c:pt idx="0">
                  <c:v>African American</c:v>
                </c:pt>
              </c:strCache>
            </c:strRef>
          </c:tx>
          <c:spPr>
            <a:solidFill>
              <a:srgbClr val="4F81BD">
                <a:lumMod val="40000"/>
                <a:lumOff val="60000"/>
              </a:srgb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Sheet2!$H$98:$J$98</c:f>
                <c:numCache>
                  <c:formatCode>General</c:formatCode>
                  <c:ptCount val="3"/>
                  <c:pt idx="0">
                    <c:v>7.6440000000000001</c:v>
                  </c:pt>
                  <c:pt idx="1">
                    <c:v>6.2720000000000002</c:v>
                  </c:pt>
                  <c:pt idx="2">
                    <c:v>7.6440000000000001</c:v>
                  </c:pt>
                </c:numCache>
              </c:numRef>
            </c:plus>
            <c:minus>
              <c:numRef>
                <c:f>Sheet2!$H$98:$J$98</c:f>
                <c:numCache>
                  <c:formatCode>General</c:formatCode>
                  <c:ptCount val="3"/>
                  <c:pt idx="0">
                    <c:v>7.6440000000000001</c:v>
                  </c:pt>
                  <c:pt idx="1">
                    <c:v>6.2720000000000002</c:v>
                  </c:pt>
                  <c:pt idx="2">
                    <c:v>7.6440000000000001</c:v>
                  </c:pt>
                </c:numCache>
              </c:numRef>
            </c:minus>
            <c:spPr>
              <a:noFill/>
              <a:ln w="19050" cap="flat" cmpd="sng" algn="ctr">
                <a:solidFill>
                  <a:schemeClr val="tx1"/>
                </a:solidFill>
                <a:round/>
              </a:ln>
              <a:effectLst/>
            </c:spPr>
          </c:errBars>
          <c:cat>
            <c:strRef>
              <c:f>Sheet2!$B$96:$D$96</c:f>
              <c:strCache>
                <c:ptCount val="3"/>
                <c:pt idx="0">
                  <c:v>Unexposed</c:v>
                </c:pt>
                <c:pt idx="1">
                  <c:v>One adverse childhood experience</c:v>
                </c:pt>
                <c:pt idx="2">
                  <c:v>Two or more adverse childhood experiences</c:v>
                </c:pt>
              </c:strCache>
            </c:strRef>
          </c:cat>
          <c:val>
            <c:numRef>
              <c:f>Sheet2!$B$98:$D$98</c:f>
              <c:numCache>
                <c:formatCode>General</c:formatCode>
                <c:ptCount val="3"/>
                <c:pt idx="0" formatCode="0.0">
                  <c:v>41</c:v>
                </c:pt>
                <c:pt idx="1">
                  <c:v>25.8</c:v>
                </c:pt>
                <c:pt idx="2">
                  <c:v>33.200000000000003</c:v>
                </c:pt>
              </c:numCache>
            </c:numRef>
          </c:val>
          <c:extLst>
            <c:ext xmlns:c16="http://schemas.microsoft.com/office/drawing/2014/chart" uri="{C3380CC4-5D6E-409C-BE32-E72D297353CC}">
              <c16:uniqueId val="{00000001-8886-C54D-8D66-8645CCFA2DD6}"/>
            </c:ext>
          </c:extLst>
        </c:ser>
        <c:ser>
          <c:idx val="2"/>
          <c:order val="2"/>
          <c:tx>
            <c:strRef>
              <c:f>Sheet2!$A$99</c:f>
              <c:strCache>
                <c:ptCount val="1"/>
                <c:pt idx="0">
                  <c:v>Hispanic/Latino(a)</c:v>
                </c:pt>
              </c:strCache>
            </c:strRef>
          </c:tx>
          <c:spPr>
            <a:solidFill>
              <a:srgbClr val="4F81BD">
                <a:lumMod val="60000"/>
                <a:lumOff val="40000"/>
              </a:srgb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Sheet2!$H$99:$J$99</c:f>
                <c:numCache>
                  <c:formatCode>General</c:formatCode>
                  <c:ptCount val="3"/>
                  <c:pt idx="0">
                    <c:v>10.192</c:v>
                  </c:pt>
                  <c:pt idx="1">
                    <c:v>9.2119999999999997</c:v>
                  </c:pt>
                  <c:pt idx="2">
                    <c:v>7.6440000000000001</c:v>
                  </c:pt>
                </c:numCache>
              </c:numRef>
            </c:plus>
            <c:minus>
              <c:numRef>
                <c:f>Sheet2!$H$99:$J$99</c:f>
                <c:numCache>
                  <c:formatCode>General</c:formatCode>
                  <c:ptCount val="3"/>
                  <c:pt idx="0">
                    <c:v>10.192</c:v>
                  </c:pt>
                  <c:pt idx="1">
                    <c:v>9.2119999999999997</c:v>
                  </c:pt>
                  <c:pt idx="2">
                    <c:v>7.6440000000000001</c:v>
                  </c:pt>
                </c:numCache>
              </c:numRef>
            </c:minus>
            <c:spPr>
              <a:noFill/>
              <a:ln w="19050" cap="flat" cmpd="sng" algn="ctr">
                <a:solidFill>
                  <a:schemeClr val="tx1"/>
                </a:solidFill>
                <a:round/>
              </a:ln>
              <a:effectLst/>
            </c:spPr>
          </c:errBars>
          <c:cat>
            <c:strRef>
              <c:f>Sheet2!$B$96:$D$96</c:f>
              <c:strCache>
                <c:ptCount val="3"/>
                <c:pt idx="0">
                  <c:v>Unexposed</c:v>
                </c:pt>
                <c:pt idx="1">
                  <c:v>One adverse childhood experience</c:v>
                </c:pt>
                <c:pt idx="2">
                  <c:v>Two or more adverse childhood experiences</c:v>
                </c:pt>
              </c:strCache>
            </c:strRef>
          </c:cat>
          <c:val>
            <c:numRef>
              <c:f>Sheet2!$B$99:$D$99</c:f>
              <c:numCache>
                <c:formatCode>General</c:formatCode>
                <c:ptCount val="3"/>
                <c:pt idx="0">
                  <c:v>55.3</c:v>
                </c:pt>
                <c:pt idx="1">
                  <c:v>24.6</c:v>
                </c:pt>
                <c:pt idx="2">
                  <c:v>20</c:v>
                </c:pt>
              </c:numCache>
            </c:numRef>
          </c:val>
          <c:extLst>
            <c:ext xmlns:c16="http://schemas.microsoft.com/office/drawing/2014/chart" uri="{C3380CC4-5D6E-409C-BE32-E72D297353CC}">
              <c16:uniqueId val="{00000002-8886-C54D-8D66-8645CCFA2DD6}"/>
            </c:ext>
          </c:extLst>
        </c:ser>
        <c:ser>
          <c:idx val="3"/>
          <c:order val="3"/>
          <c:tx>
            <c:strRef>
              <c:f>Sheet2!$A$100</c:f>
              <c:strCache>
                <c:ptCount val="1"/>
                <c:pt idx="0">
                  <c:v>Other races</c:v>
                </c:pt>
              </c:strCache>
            </c:strRef>
          </c:tx>
          <c:spPr>
            <a:solidFill>
              <a:srgbClr val="4F81BD">
                <a:lumMod val="75000"/>
              </a:srgb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Sheet2!$H$100:$J$100</c:f>
                <c:numCache>
                  <c:formatCode>General</c:formatCode>
                  <c:ptCount val="3"/>
                  <c:pt idx="0">
                    <c:v>8.427999999999999</c:v>
                  </c:pt>
                  <c:pt idx="1">
                    <c:v>8.0359999999999996</c:v>
                  </c:pt>
                  <c:pt idx="2">
                    <c:v>6.2720000000000002</c:v>
                  </c:pt>
                </c:numCache>
              </c:numRef>
            </c:plus>
            <c:minus>
              <c:numRef>
                <c:f>Sheet2!$H$100:$J$100</c:f>
                <c:numCache>
                  <c:formatCode>General</c:formatCode>
                  <c:ptCount val="3"/>
                  <c:pt idx="0">
                    <c:v>8.427999999999999</c:v>
                  </c:pt>
                  <c:pt idx="1">
                    <c:v>8.0359999999999996</c:v>
                  </c:pt>
                  <c:pt idx="2">
                    <c:v>6.2720000000000002</c:v>
                  </c:pt>
                </c:numCache>
              </c:numRef>
            </c:minus>
            <c:spPr>
              <a:noFill/>
              <a:ln w="19050" cap="flat" cmpd="sng" algn="ctr">
                <a:solidFill>
                  <a:sysClr val="windowText" lastClr="000000"/>
                </a:solidFill>
                <a:round/>
              </a:ln>
              <a:effectLst/>
            </c:spPr>
          </c:errBars>
          <c:cat>
            <c:strRef>
              <c:f>Sheet2!$B$96:$D$96</c:f>
              <c:strCache>
                <c:ptCount val="3"/>
                <c:pt idx="0">
                  <c:v>Unexposed</c:v>
                </c:pt>
                <c:pt idx="1">
                  <c:v>One adverse childhood experience</c:v>
                </c:pt>
                <c:pt idx="2">
                  <c:v>Two or more adverse childhood experiences</c:v>
                </c:pt>
              </c:strCache>
            </c:strRef>
          </c:cat>
          <c:val>
            <c:numRef>
              <c:f>Sheet2!$B$100:$D$100</c:f>
              <c:numCache>
                <c:formatCode>General</c:formatCode>
                <c:ptCount val="3"/>
                <c:pt idx="0">
                  <c:v>54.6</c:v>
                </c:pt>
                <c:pt idx="1">
                  <c:v>26.7</c:v>
                </c:pt>
                <c:pt idx="2">
                  <c:v>18.600000000000001</c:v>
                </c:pt>
              </c:numCache>
            </c:numRef>
          </c:val>
          <c:extLst>
            <c:ext xmlns:c16="http://schemas.microsoft.com/office/drawing/2014/chart" uri="{C3380CC4-5D6E-409C-BE32-E72D297353CC}">
              <c16:uniqueId val="{00000003-8886-C54D-8D66-8645CCFA2DD6}"/>
            </c:ext>
          </c:extLst>
        </c:ser>
        <c:dLbls>
          <c:showLegendKey val="0"/>
          <c:showVal val="0"/>
          <c:showCatName val="0"/>
          <c:showSerName val="0"/>
          <c:showPercent val="0"/>
          <c:showBubbleSize val="0"/>
        </c:dLbls>
        <c:gapWidth val="99"/>
        <c:overlap val="-27"/>
        <c:axId val="1115278399"/>
        <c:axId val="1110028879"/>
      </c:barChart>
      <c:catAx>
        <c:axId val="1115278399"/>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j-lt"/>
                <a:ea typeface="+mn-ea"/>
                <a:cs typeface="Arial" panose="020B0604020202020204" pitchFamily="34" charset="0"/>
              </a:defRPr>
            </a:pPr>
            <a:endParaRPr lang="en-US"/>
          </a:p>
        </c:txPr>
        <c:crossAx val="1110028879"/>
        <c:crosses val="autoZero"/>
        <c:auto val="1"/>
        <c:lblAlgn val="ctr"/>
        <c:lblOffset val="100"/>
        <c:noMultiLvlLbl val="0"/>
      </c:catAx>
      <c:valAx>
        <c:axId val="1110028879"/>
        <c:scaling>
          <c:orientation val="minMax"/>
          <c:max val="100"/>
        </c:scaling>
        <c:delete val="1"/>
        <c:axPos val="l"/>
        <c:numFmt formatCode="General" sourceLinked="1"/>
        <c:majorTickMark val="none"/>
        <c:minorTickMark val="none"/>
        <c:tickLblPos val="nextTo"/>
        <c:crossAx val="1115278399"/>
        <c:crosses val="autoZero"/>
        <c:crossBetween val="between"/>
      </c:valAx>
      <c:spPr>
        <a:noFill/>
        <a:ln w="19050">
          <a:noFill/>
        </a:ln>
        <a:effectLst/>
      </c:spPr>
    </c:plotArea>
    <c:legend>
      <c:legendPos val="t"/>
      <c:layout>
        <c:manualLayout>
          <c:xMode val="edge"/>
          <c:yMode val="edge"/>
          <c:x val="1.874302350137267E-2"/>
          <c:y val="5.6366749497214833E-2"/>
          <c:w val="0.96130268199233726"/>
          <c:h val="5.4133858267716536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j-lt"/>
              <a:ea typeface="+mn-ea"/>
              <a:cs typeface="Arial" panose="020B0604020202020204" pitchFamily="34" charset="0"/>
            </a:defRPr>
          </a:pPr>
          <a:endParaRPr lang="en-US"/>
        </a:p>
      </c:txPr>
    </c:legend>
    <c:plotVisOnly val="1"/>
    <c:dispBlanksAs val="gap"/>
    <c:showDLblsOverMax val="0"/>
    <c:extLst/>
  </c:chart>
  <c:spPr>
    <a:noFill/>
    <a:ln w="9525" cap="flat" cmpd="sng" algn="ctr">
      <a:noFill/>
      <a:round/>
    </a:ln>
    <a:effectLst/>
  </c:spPr>
  <c:txPr>
    <a:bodyPr/>
    <a:lstStyle/>
    <a:p>
      <a:pPr>
        <a:defRPr sz="1600" b="1">
          <a:solidFill>
            <a:sysClr val="windowText" lastClr="000000"/>
          </a:solidFill>
          <a:latin typeface="+mj-lt"/>
          <a:cs typeface="Arial" panose="020B0604020202020204" pitchFamily="34" charset="0"/>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064318573081592E-2"/>
          <c:y val="2.1997600877006813E-2"/>
          <c:w val="0.93494129766037315"/>
          <c:h val="0.79249871836011843"/>
        </c:manualLayout>
      </c:layout>
      <c:barChart>
        <c:barDir val="col"/>
        <c:grouping val="clustered"/>
        <c:varyColors val="0"/>
        <c:ser>
          <c:idx val="0"/>
          <c:order val="0"/>
          <c:tx>
            <c:strRef>
              <c:f>Sheet2!$A$109</c:f>
              <c:strCache>
                <c:ptCount val="1"/>
                <c:pt idx="0">
                  <c:v>All parents born in the US (3rd or higher generation HH)</c:v>
                </c:pt>
              </c:strCache>
            </c:strRef>
          </c:tx>
          <c:spPr>
            <a:solidFill>
              <a:srgbClr val="4F81BD">
                <a:lumMod val="20000"/>
                <a:lumOff val="80000"/>
              </a:srgb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Sheet2!$H$109:$J$109</c:f>
                <c:numCache>
                  <c:formatCode>General</c:formatCode>
                  <c:ptCount val="3"/>
                  <c:pt idx="0">
                    <c:v>3.7239999999999998</c:v>
                  </c:pt>
                  <c:pt idx="1">
                    <c:v>3.1360000000000001</c:v>
                  </c:pt>
                  <c:pt idx="2">
                    <c:v>3.1360000000000001</c:v>
                  </c:pt>
                </c:numCache>
              </c:numRef>
            </c:plus>
            <c:minus>
              <c:numRef>
                <c:f>Sheet2!$H$109:$J$109</c:f>
                <c:numCache>
                  <c:formatCode>General</c:formatCode>
                  <c:ptCount val="3"/>
                  <c:pt idx="0">
                    <c:v>3.7239999999999998</c:v>
                  </c:pt>
                  <c:pt idx="1">
                    <c:v>3.1360000000000001</c:v>
                  </c:pt>
                  <c:pt idx="2">
                    <c:v>3.1360000000000001</c:v>
                  </c:pt>
                </c:numCache>
              </c:numRef>
            </c:minus>
            <c:spPr>
              <a:noFill/>
              <a:ln w="19050" cap="flat" cmpd="sng" algn="ctr">
                <a:solidFill>
                  <a:schemeClr val="tx1"/>
                </a:solidFill>
                <a:round/>
              </a:ln>
              <a:effectLst/>
            </c:spPr>
          </c:errBars>
          <c:cat>
            <c:strRef>
              <c:f>Sheet2!$B$108:$D$108</c:f>
              <c:strCache>
                <c:ptCount val="3"/>
                <c:pt idx="0">
                  <c:v>Unexposed</c:v>
                </c:pt>
                <c:pt idx="1">
                  <c:v>One adverse childhood experience</c:v>
                </c:pt>
                <c:pt idx="2">
                  <c:v>Two or more adverse childhood experiences</c:v>
                </c:pt>
              </c:strCache>
            </c:strRef>
          </c:cat>
          <c:val>
            <c:numRef>
              <c:f>Sheet2!$B$109:$D$109</c:f>
              <c:numCache>
                <c:formatCode>General</c:formatCode>
                <c:ptCount val="3"/>
                <c:pt idx="0">
                  <c:v>56.3</c:v>
                </c:pt>
                <c:pt idx="1">
                  <c:v>22.7</c:v>
                </c:pt>
                <c:pt idx="2">
                  <c:v>21</c:v>
                </c:pt>
              </c:numCache>
            </c:numRef>
          </c:val>
          <c:extLst>
            <c:ext xmlns:c16="http://schemas.microsoft.com/office/drawing/2014/chart" uri="{C3380CC4-5D6E-409C-BE32-E72D297353CC}">
              <c16:uniqueId val="{00000000-A370-2F49-AB35-840D7F0485CB}"/>
            </c:ext>
          </c:extLst>
        </c:ser>
        <c:ser>
          <c:idx val="1"/>
          <c:order val="1"/>
          <c:tx>
            <c:strRef>
              <c:f>Sheet2!$A$110</c:f>
              <c:strCache>
                <c:ptCount val="1"/>
                <c:pt idx="0">
                  <c:v>Any parent born outside of the US (1st and 2nd generation HH)</c:v>
                </c:pt>
              </c:strCache>
            </c:strRef>
          </c:tx>
          <c:spPr>
            <a:solidFill>
              <a:srgbClr val="4F81BD">
                <a:lumMod val="40000"/>
                <a:lumOff val="60000"/>
              </a:srgbClr>
            </a:solidFill>
            <a:ln>
              <a:noFill/>
            </a:ln>
            <a:effectLst/>
          </c:spPr>
          <c:invertIfNegative val="0"/>
          <c:dLbls>
            <c:dLbl>
              <c:idx val="2"/>
              <c:layout>
                <c:manualLayout>
                  <c:x val="-1.5085061427541546E-3"/>
                  <c:y val="8.9698989137692794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4.9101906101256219E-2"/>
                      <c:h val="4.6557514693534842E-2"/>
                    </c:manualLayout>
                  </c15:layout>
                </c:ext>
                <c:ext xmlns:c16="http://schemas.microsoft.com/office/drawing/2014/chart" uri="{C3380CC4-5D6E-409C-BE32-E72D297353CC}">
                  <c16:uniqueId val="{00000001-A370-2F49-AB35-840D7F0485CB}"/>
                </c:ext>
              </c:extLst>
            </c:dLbl>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Sheet2!$H$110:$J$110</c:f>
                <c:numCache>
                  <c:formatCode>General</c:formatCode>
                  <c:ptCount val="3"/>
                  <c:pt idx="0">
                    <c:v>8.0359999999999996</c:v>
                  </c:pt>
                  <c:pt idx="1">
                    <c:v>7.2519999999999998</c:v>
                  </c:pt>
                  <c:pt idx="2">
                    <c:v>5.4879999999999995</c:v>
                  </c:pt>
                </c:numCache>
              </c:numRef>
            </c:plus>
            <c:minus>
              <c:numRef>
                <c:f>Sheet2!$H$110:$J$110</c:f>
                <c:numCache>
                  <c:formatCode>General</c:formatCode>
                  <c:ptCount val="3"/>
                  <c:pt idx="0">
                    <c:v>8.0359999999999996</c:v>
                  </c:pt>
                  <c:pt idx="1">
                    <c:v>7.2519999999999998</c:v>
                  </c:pt>
                  <c:pt idx="2">
                    <c:v>5.4879999999999995</c:v>
                  </c:pt>
                </c:numCache>
              </c:numRef>
            </c:minus>
            <c:spPr>
              <a:noFill/>
              <a:ln w="19050" cap="flat" cmpd="sng" algn="ctr">
                <a:solidFill>
                  <a:schemeClr val="tx1"/>
                </a:solidFill>
                <a:round/>
              </a:ln>
              <a:effectLst/>
            </c:spPr>
          </c:errBars>
          <c:cat>
            <c:strRef>
              <c:f>Sheet2!$B$108:$D$108</c:f>
              <c:strCache>
                <c:ptCount val="3"/>
                <c:pt idx="0">
                  <c:v>Unexposed</c:v>
                </c:pt>
                <c:pt idx="1">
                  <c:v>One adverse childhood experience</c:v>
                </c:pt>
                <c:pt idx="2">
                  <c:v>Two or more adverse childhood experiences</c:v>
                </c:pt>
              </c:strCache>
            </c:strRef>
          </c:cat>
          <c:val>
            <c:numRef>
              <c:f>Sheet2!$B$110:$D$110</c:f>
              <c:numCache>
                <c:formatCode>General</c:formatCode>
                <c:ptCount val="3"/>
                <c:pt idx="0">
                  <c:v>61.4</c:v>
                </c:pt>
                <c:pt idx="1">
                  <c:v>27.9</c:v>
                </c:pt>
                <c:pt idx="2">
                  <c:v>10.7</c:v>
                </c:pt>
              </c:numCache>
            </c:numRef>
          </c:val>
          <c:extLst>
            <c:ext xmlns:c16="http://schemas.microsoft.com/office/drawing/2014/chart" uri="{C3380CC4-5D6E-409C-BE32-E72D297353CC}">
              <c16:uniqueId val="{00000002-A370-2F49-AB35-840D7F0485CB}"/>
            </c:ext>
          </c:extLst>
        </c:ser>
        <c:ser>
          <c:idx val="2"/>
          <c:order val="2"/>
          <c:tx>
            <c:strRef>
              <c:f>Sheet2!$A$111</c:f>
              <c:strCache>
                <c:ptCount val="1"/>
                <c:pt idx="0">
                  <c:v>Other (child born in United States, parents are not listed)</c:v>
                </c:pt>
              </c:strCache>
            </c:strRef>
          </c:tx>
          <c:spPr>
            <a:solidFill>
              <a:srgbClr val="4F81BD">
                <a:lumMod val="60000"/>
                <a:lumOff val="40000"/>
              </a:srgbClr>
            </a:solidFill>
            <a:ln>
              <a:noFill/>
            </a:ln>
            <a:effectLst/>
          </c:spPr>
          <c:invertIfNegative val="0"/>
          <c:dLbls>
            <c:dLbl>
              <c:idx val="0"/>
              <c:layout>
                <c:manualLayout>
                  <c:x val="-1.5826541109440532E-3"/>
                  <c:y val="0.2024352591946157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370-2F49-AB35-840D7F0485CB}"/>
                </c:ext>
              </c:extLst>
            </c:dLbl>
            <c:dLbl>
              <c:idx val="1"/>
              <c:layout>
                <c:manualLayout>
                  <c:x val="0"/>
                  <c:y val="0.1721388101046561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370-2F49-AB35-840D7F0485CB}"/>
                </c:ext>
              </c:extLst>
            </c:dLbl>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Sheet2!$H$111:$J$111</c:f>
                <c:numCache>
                  <c:formatCode>General</c:formatCode>
                  <c:ptCount val="3"/>
                  <c:pt idx="0">
                    <c:v>11.368</c:v>
                  </c:pt>
                  <c:pt idx="1">
                    <c:v>9.4079999999999995</c:v>
                  </c:pt>
                  <c:pt idx="2">
                    <c:v>13.132</c:v>
                  </c:pt>
                </c:numCache>
              </c:numRef>
            </c:plus>
            <c:minus>
              <c:numRef>
                <c:f>Sheet2!$H$111:$J$111</c:f>
                <c:numCache>
                  <c:formatCode>General</c:formatCode>
                  <c:ptCount val="3"/>
                  <c:pt idx="0">
                    <c:v>11.368</c:v>
                  </c:pt>
                  <c:pt idx="1">
                    <c:v>9.4079999999999995</c:v>
                  </c:pt>
                  <c:pt idx="2">
                    <c:v>13.132</c:v>
                  </c:pt>
                </c:numCache>
              </c:numRef>
            </c:minus>
            <c:spPr>
              <a:noFill/>
              <a:ln w="19050" cap="flat" cmpd="sng" algn="ctr">
                <a:solidFill>
                  <a:schemeClr val="tx1"/>
                </a:solidFill>
                <a:round/>
              </a:ln>
              <a:effectLst/>
            </c:spPr>
          </c:errBars>
          <c:cat>
            <c:strRef>
              <c:f>Sheet2!$B$108:$D$108</c:f>
              <c:strCache>
                <c:ptCount val="3"/>
                <c:pt idx="0">
                  <c:v>Unexposed</c:v>
                </c:pt>
                <c:pt idx="1">
                  <c:v>One adverse childhood experience</c:v>
                </c:pt>
                <c:pt idx="2">
                  <c:v>Two or more adverse childhood experiences</c:v>
                </c:pt>
              </c:strCache>
            </c:strRef>
          </c:cat>
          <c:val>
            <c:numRef>
              <c:f>Sheet2!$B$111:$D$111</c:f>
              <c:numCache>
                <c:formatCode>General</c:formatCode>
                <c:ptCount val="3"/>
                <c:pt idx="0">
                  <c:v>27.5</c:v>
                </c:pt>
                <c:pt idx="1">
                  <c:v>21.3</c:v>
                </c:pt>
                <c:pt idx="2">
                  <c:v>51.2</c:v>
                </c:pt>
              </c:numCache>
            </c:numRef>
          </c:val>
          <c:extLst>
            <c:ext xmlns:c16="http://schemas.microsoft.com/office/drawing/2014/chart" uri="{C3380CC4-5D6E-409C-BE32-E72D297353CC}">
              <c16:uniqueId val="{00000005-A370-2F49-AB35-840D7F0485CB}"/>
            </c:ext>
          </c:extLst>
        </c:ser>
        <c:dLbls>
          <c:showLegendKey val="0"/>
          <c:showVal val="0"/>
          <c:showCatName val="0"/>
          <c:showSerName val="0"/>
          <c:showPercent val="0"/>
          <c:showBubbleSize val="0"/>
        </c:dLbls>
        <c:gapWidth val="219"/>
        <c:overlap val="-27"/>
        <c:axId val="1115278399"/>
        <c:axId val="1110028879"/>
      </c:barChart>
      <c:catAx>
        <c:axId val="1115278399"/>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Arial" panose="020B0604020202020204" pitchFamily="34" charset="0"/>
              </a:defRPr>
            </a:pPr>
            <a:endParaRPr lang="en-US"/>
          </a:p>
        </c:txPr>
        <c:crossAx val="1110028879"/>
        <c:crosses val="autoZero"/>
        <c:auto val="1"/>
        <c:lblAlgn val="ctr"/>
        <c:lblOffset val="100"/>
        <c:noMultiLvlLbl val="0"/>
      </c:catAx>
      <c:valAx>
        <c:axId val="1110028879"/>
        <c:scaling>
          <c:orientation val="minMax"/>
          <c:max val="100"/>
        </c:scaling>
        <c:delete val="1"/>
        <c:axPos val="l"/>
        <c:numFmt formatCode="General" sourceLinked="1"/>
        <c:majorTickMark val="none"/>
        <c:minorTickMark val="none"/>
        <c:tickLblPos val="nextTo"/>
        <c:crossAx val="1115278399"/>
        <c:crosses val="autoZero"/>
        <c:crossBetween val="between"/>
      </c:valAx>
      <c:spPr>
        <a:noFill/>
        <a:ln w="19050">
          <a:noFill/>
        </a:ln>
        <a:effectLst/>
      </c:spPr>
    </c:plotArea>
    <c:legend>
      <c:legendPos val="t"/>
      <c:legendEntry>
        <c:idx val="0"/>
        <c:txPr>
          <a:bodyPr rot="0" spcFirstLastPara="1" vertOverflow="ellipsis" vert="horz" wrap="square" anchor="ctr" anchorCtr="1"/>
          <a:lstStyle/>
          <a:p>
            <a:pPr algn="r">
              <a:defRPr sz="1200" b="0" i="0" u="none" strike="noStrike" kern="1200" baseline="0">
                <a:solidFill>
                  <a:sysClr val="windowText" lastClr="000000"/>
                </a:solidFill>
                <a:latin typeface="+mn-lt"/>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lgn="r">
              <a:defRPr sz="1200" b="0" i="0" u="none" strike="noStrike" kern="1200" baseline="0">
                <a:solidFill>
                  <a:sysClr val="windowText" lastClr="000000"/>
                </a:solidFill>
                <a:latin typeface="+mn-lt"/>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lgn="r">
              <a:defRPr sz="1200" b="0" i="0" u="none" strike="noStrike" kern="1200" baseline="0">
                <a:solidFill>
                  <a:sysClr val="windowText" lastClr="000000"/>
                </a:solidFill>
                <a:latin typeface="+mn-lt"/>
                <a:ea typeface="+mn-ea"/>
                <a:cs typeface="Arial" panose="020B0604020202020204" pitchFamily="34" charset="0"/>
              </a:defRPr>
            </a:pPr>
            <a:endParaRPr lang="en-US"/>
          </a:p>
        </c:txPr>
      </c:legendEntry>
      <c:layout>
        <c:manualLayout>
          <c:xMode val="edge"/>
          <c:yMode val="edge"/>
          <c:x val="0.24514746140603391"/>
          <c:y val="1.58047644647198E-2"/>
          <c:w val="0.68402915361386274"/>
          <c:h val="0.37683345839680754"/>
        </c:manualLayout>
      </c:layout>
      <c:overlay val="0"/>
      <c:spPr>
        <a:noFill/>
        <a:ln>
          <a:noFill/>
        </a:ln>
        <a:effectLst/>
      </c:spPr>
      <c:txPr>
        <a:bodyPr rot="0" spcFirstLastPara="1" vertOverflow="ellipsis" vert="horz" wrap="square" anchor="ctr" anchorCtr="1"/>
        <a:lstStyle/>
        <a:p>
          <a:pPr algn="r">
            <a:defRPr sz="1200" b="0" i="0" u="none" strike="noStrike" kern="1200" baseline="0">
              <a:solidFill>
                <a:sysClr val="windowText" lastClr="000000"/>
              </a:solidFill>
              <a:latin typeface="+mn-lt"/>
              <a:ea typeface="+mn-ea"/>
              <a:cs typeface="Arial" panose="020B0604020202020204" pitchFamily="34" charset="0"/>
            </a:defRPr>
          </a:pPr>
          <a:endParaRPr lang="en-US"/>
        </a:p>
      </c:txPr>
    </c:legend>
    <c:plotVisOnly val="1"/>
    <c:dispBlanksAs val="gap"/>
    <c:showDLblsOverMax val="0"/>
    <c:extLst/>
  </c:chart>
  <c:spPr>
    <a:noFill/>
    <a:ln w="9525" cap="flat" cmpd="sng" algn="ctr">
      <a:noFill/>
      <a:round/>
    </a:ln>
    <a:effectLst/>
  </c:spPr>
  <c:txPr>
    <a:bodyPr/>
    <a:lstStyle/>
    <a:p>
      <a:pPr>
        <a:defRPr sz="1600" b="1" baseline="0">
          <a:solidFill>
            <a:sysClr val="windowText" lastClr="000000"/>
          </a:solidFill>
          <a:latin typeface="Century Gothic" panose="020B0502020202020204" pitchFamily="34" charset="0"/>
          <a:cs typeface="Arial" panose="020B0604020202020204"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918615244457942E-3"/>
          <c:y val="3.1301771276033494E-2"/>
          <c:w val="0.97704974283316315"/>
          <c:h val="0.75255993597433601"/>
        </c:manualLayout>
      </c:layout>
      <c:barChart>
        <c:barDir val="col"/>
        <c:grouping val="clustered"/>
        <c:varyColors val="0"/>
        <c:ser>
          <c:idx val="0"/>
          <c:order val="0"/>
          <c:tx>
            <c:strRef>
              <c:f>Sheet2!$A$114</c:f>
              <c:strCache>
                <c:ptCount val="1"/>
                <c:pt idx="0">
                  <c:v>SHCN</c:v>
                </c:pt>
              </c:strCache>
            </c:strRef>
          </c:tx>
          <c:spPr>
            <a:solidFill>
              <a:srgbClr val="4F81BD">
                <a:lumMod val="20000"/>
                <a:lumOff val="80000"/>
              </a:srgb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Sheet2!$H$114:$J$114</c:f>
                <c:numCache>
                  <c:formatCode>General</c:formatCode>
                  <c:ptCount val="3"/>
                  <c:pt idx="0">
                    <c:v>5.6840000000000002</c:v>
                  </c:pt>
                  <c:pt idx="1">
                    <c:v>5.6840000000000002</c:v>
                  </c:pt>
                  <c:pt idx="2">
                    <c:v>6.2720000000000002</c:v>
                  </c:pt>
                </c:numCache>
              </c:numRef>
            </c:plus>
            <c:minus>
              <c:numRef>
                <c:f>Sheet2!$H$114:$J$114</c:f>
                <c:numCache>
                  <c:formatCode>General</c:formatCode>
                  <c:ptCount val="3"/>
                  <c:pt idx="0">
                    <c:v>5.6840000000000002</c:v>
                  </c:pt>
                  <c:pt idx="1">
                    <c:v>5.6840000000000002</c:v>
                  </c:pt>
                  <c:pt idx="2">
                    <c:v>6.2720000000000002</c:v>
                  </c:pt>
                </c:numCache>
              </c:numRef>
            </c:minus>
            <c:spPr>
              <a:noFill/>
              <a:ln w="19050" cap="flat" cmpd="sng" algn="ctr">
                <a:solidFill>
                  <a:schemeClr val="tx1"/>
                </a:solidFill>
                <a:round/>
              </a:ln>
              <a:effectLst/>
            </c:spPr>
          </c:errBars>
          <c:cat>
            <c:strRef>
              <c:f>Sheet2!$B$113:$D$113</c:f>
              <c:strCache>
                <c:ptCount val="3"/>
                <c:pt idx="0">
                  <c:v>Unexposed</c:v>
                </c:pt>
                <c:pt idx="1">
                  <c:v>One adverse childhood experience</c:v>
                </c:pt>
                <c:pt idx="2">
                  <c:v>Two or more adverse childhood experiences</c:v>
                </c:pt>
              </c:strCache>
            </c:strRef>
          </c:cat>
          <c:val>
            <c:numRef>
              <c:f>Sheet2!$B$114:$D$114</c:f>
              <c:numCache>
                <c:formatCode>General</c:formatCode>
                <c:ptCount val="3"/>
                <c:pt idx="0">
                  <c:v>36.200000000000003</c:v>
                </c:pt>
                <c:pt idx="1">
                  <c:v>25.1</c:v>
                </c:pt>
                <c:pt idx="2">
                  <c:v>38.799999999999997</c:v>
                </c:pt>
              </c:numCache>
            </c:numRef>
          </c:val>
          <c:extLst>
            <c:ext xmlns:c16="http://schemas.microsoft.com/office/drawing/2014/chart" uri="{C3380CC4-5D6E-409C-BE32-E72D297353CC}">
              <c16:uniqueId val="{00000000-3BFB-1A43-BBD7-B2F35C3EB7BC}"/>
            </c:ext>
          </c:extLst>
        </c:ser>
        <c:ser>
          <c:idx val="1"/>
          <c:order val="1"/>
          <c:tx>
            <c:strRef>
              <c:f>Sheet2!$A$115</c:f>
              <c:strCache>
                <c:ptCount val="1"/>
                <c:pt idx="0">
                  <c:v>Non-SHCN</c:v>
                </c:pt>
              </c:strCache>
            </c:strRef>
          </c:tx>
          <c:spPr>
            <a:solidFill>
              <a:srgbClr val="4F81BD">
                <a:lumMod val="60000"/>
                <a:lumOff val="40000"/>
              </a:srgb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Sheet2!$H$115:$J$115</c:f>
                <c:numCache>
                  <c:formatCode>General</c:formatCode>
                  <c:ptCount val="3"/>
                  <c:pt idx="0">
                    <c:v>3.7239999999999998</c:v>
                  </c:pt>
                  <c:pt idx="1">
                    <c:v>3.1360000000000001</c:v>
                  </c:pt>
                  <c:pt idx="2">
                    <c:v>2.94</c:v>
                  </c:pt>
                </c:numCache>
              </c:numRef>
            </c:plus>
            <c:minus>
              <c:numRef>
                <c:f>Sheet2!$H$115:$J$115</c:f>
                <c:numCache>
                  <c:formatCode>General</c:formatCode>
                  <c:ptCount val="3"/>
                  <c:pt idx="0">
                    <c:v>3.7239999999999998</c:v>
                  </c:pt>
                  <c:pt idx="1">
                    <c:v>3.1360000000000001</c:v>
                  </c:pt>
                  <c:pt idx="2">
                    <c:v>2.94</c:v>
                  </c:pt>
                </c:numCache>
              </c:numRef>
            </c:minus>
            <c:spPr>
              <a:noFill/>
              <a:ln w="19050" cap="flat" cmpd="sng" algn="ctr">
                <a:solidFill>
                  <a:schemeClr val="tx1"/>
                </a:solidFill>
                <a:round/>
              </a:ln>
              <a:effectLst/>
            </c:spPr>
          </c:errBars>
          <c:cat>
            <c:strRef>
              <c:f>Sheet2!$B$113:$D$113</c:f>
              <c:strCache>
                <c:ptCount val="3"/>
                <c:pt idx="0">
                  <c:v>Unexposed</c:v>
                </c:pt>
                <c:pt idx="1">
                  <c:v>One adverse childhood experience</c:v>
                </c:pt>
                <c:pt idx="2">
                  <c:v>Two or more adverse childhood experiences</c:v>
                </c:pt>
              </c:strCache>
            </c:strRef>
          </c:cat>
          <c:val>
            <c:numRef>
              <c:f>Sheet2!$B$115:$D$115</c:f>
              <c:numCache>
                <c:formatCode>General</c:formatCode>
                <c:ptCount val="3"/>
                <c:pt idx="0">
                  <c:v>60.7</c:v>
                </c:pt>
                <c:pt idx="1">
                  <c:v>23.2</c:v>
                </c:pt>
                <c:pt idx="2">
                  <c:v>16.100000000000001</c:v>
                </c:pt>
              </c:numCache>
            </c:numRef>
          </c:val>
          <c:extLst>
            <c:ext xmlns:c16="http://schemas.microsoft.com/office/drawing/2014/chart" uri="{C3380CC4-5D6E-409C-BE32-E72D297353CC}">
              <c16:uniqueId val="{00000001-3BFB-1A43-BBD7-B2F35C3EB7BC}"/>
            </c:ext>
          </c:extLst>
        </c:ser>
        <c:dLbls>
          <c:showLegendKey val="0"/>
          <c:showVal val="0"/>
          <c:showCatName val="0"/>
          <c:showSerName val="0"/>
          <c:showPercent val="0"/>
          <c:showBubbleSize val="0"/>
        </c:dLbls>
        <c:gapWidth val="219"/>
        <c:overlap val="-27"/>
        <c:axId val="1115278399"/>
        <c:axId val="1110028879"/>
      </c:barChart>
      <c:catAx>
        <c:axId val="1115278399"/>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Arial" panose="020B0604020202020204" pitchFamily="34" charset="0"/>
              </a:defRPr>
            </a:pPr>
            <a:endParaRPr lang="en-US"/>
          </a:p>
        </c:txPr>
        <c:crossAx val="1110028879"/>
        <c:crosses val="autoZero"/>
        <c:auto val="1"/>
        <c:lblAlgn val="ctr"/>
        <c:lblOffset val="100"/>
        <c:noMultiLvlLbl val="0"/>
      </c:catAx>
      <c:valAx>
        <c:axId val="1110028879"/>
        <c:scaling>
          <c:orientation val="minMax"/>
          <c:max val="100"/>
        </c:scaling>
        <c:delete val="1"/>
        <c:axPos val="l"/>
        <c:numFmt formatCode="General" sourceLinked="1"/>
        <c:majorTickMark val="none"/>
        <c:minorTickMark val="none"/>
        <c:tickLblPos val="nextTo"/>
        <c:crossAx val="1115278399"/>
        <c:crosses val="autoZero"/>
        <c:crossBetween val="between"/>
      </c:valAx>
      <c:spPr>
        <a:noFill/>
        <a:ln w="19050">
          <a:noFill/>
        </a:ln>
        <a:effectLst/>
      </c:spPr>
    </c:plotArea>
    <c:legend>
      <c:legendPos val="t"/>
      <c:legendEntry>
        <c:idx val="0"/>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Arial" panose="020B0604020202020204" pitchFamily="34" charset="0"/>
              </a:defRPr>
            </a:pPr>
            <a:endParaRPr lang="en-US"/>
          </a:p>
        </c:txPr>
      </c:legendEntry>
      <c:layout>
        <c:manualLayout>
          <c:xMode val="edge"/>
          <c:yMode val="edge"/>
          <c:x val="0.48320225914669873"/>
          <c:y val="0.13139556149131476"/>
          <c:w val="0.32576708830722328"/>
          <c:h val="7.5167404628438073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en-US"/>
        </a:p>
      </c:txPr>
    </c:legend>
    <c:plotVisOnly val="1"/>
    <c:dispBlanksAs val="gap"/>
    <c:showDLblsOverMax val="0"/>
    <c:extLst/>
  </c:chart>
  <c:spPr>
    <a:noFill/>
    <a:ln w="9525" cap="flat" cmpd="sng" algn="ctr">
      <a:noFill/>
      <a:round/>
    </a:ln>
    <a:effectLst/>
  </c:spPr>
  <c:txPr>
    <a:bodyPr/>
    <a:lstStyle/>
    <a:p>
      <a:pPr>
        <a:defRPr sz="1600" b="1" baseline="0">
          <a:solidFill>
            <a:sysClr val="windowText" lastClr="000000"/>
          </a:solidFill>
          <a:latin typeface="Century Gothic" panose="020B0502020202020204" pitchFamily="34" charset="0"/>
          <a:cs typeface="Arial" panose="020B060402020202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Column3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Homeless</c:v>
                </c:pt>
                <c:pt idx="1">
                  <c:v>Threatened with a weapon</c:v>
                </c:pt>
                <c:pt idx="2">
                  <c:v>Physical Dating Violence</c:v>
                </c:pt>
                <c:pt idx="3">
                  <c:v>Sexual Dating Violence</c:v>
                </c:pt>
                <c:pt idx="4">
                  <c:v>Raped in lifetime</c:v>
                </c:pt>
                <c:pt idx="5">
                  <c:v>Incarcerated Parent</c:v>
                </c:pt>
                <c:pt idx="6">
                  <c:v>Forced sexual contact or intercourse in past year</c:v>
                </c:pt>
                <c:pt idx="7">
                  <c:v>Emotional Dating Violence</c:v>
                </c:pt>
                <c:pt idx="8">
                  <c:v>Bullied at school</c:v>
                </c:pt>
                <c:pt idx="9">
                  <c:v>Been in a fight </c:v>
                </c:pt>
              </c:strCache>
            </c:strRef>
          </c:cat>
          <c:val>
            <c:numRef>
              <c:f>Sheet1!$B$2:$B$11</c:f>
              <c:numCache>
                <c:formatCode>General</c:formatCode>
                <c:ptCount val="10"/>
                <c:pt idx="0">
                  <c:v>4</c:v>
                </c:pt>
                <c:pt idx="1">
                  <c:v>5</c:v>
                </c:pt>
                <c:pt idx="2">
                  <c:v>5</c:v>
                </c:pt>
                <c:pt idx="3">
                  <c:v>6</c:v>
                </c:pt>
                <c:pt idx="4">
                  <c:v>7</c:v>
                </c:pt>
                <c:pt idx="5">
                  <c:v>8</c:v>
                </c:pt>
                <c:pt idx="6">
                  <c:v>8</c:v>
                </c:pt>
                <c:pt idx="7">
                  <c:v>14</c:v>
                </c:pt>
                <c:pt idx="8">
                  <c:v>15</c:v>
                </c:pt>
                <c:pt idx="9">
                  <c:v>20</c:v>
                </c:pt>
              </c:numCache>
            </c:numRef>
          </c:val>
          <c:extLst>
            <c:ext xmlns:c16="http://schemas.microsoft.com/office/drawing/2014/chart" uri="{C3380CC4-5D6E-409C-BE32-E72D297353CC}">
              <c16:uniqueId val="{00000000-F0E6-5A4F-8DEF-C67F741A9114}"/>
            </c:ext>
          </c:extLst>
        </c:ser>
        <c:dLbls>
          <c:showLegendKey val="0"/>
          <c:showVal val="0"/>
          <c:showCatName val="0"/>
          <c:showSerName val="0"/>
          <c:showPercent val="0"/>
          <c:showBubbleSize val="0"/>
        </c:dLbls>
        <c:gapWidth val="67"/>
        <c:overlap val="29"/>
        <c:axId val="519830767"/>
        <c:axId val="422739167"/>
      </c:barChart>
      <c:catAx>
        <c:axId val="5198307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accent1">
                    <a:lumMod val="75000"/>
                  </a:schemeClr>
                </a:solidFill>
                <a:latin typeface="+mn-lt"/>
                <a:ea typeface="+mn-ea"/>
                <a:cs typeface="+mn-cs"/>
              </a:defRPr>
            </a:pPr>
            <a:endParaRPr lang="en-US"/>
          </a:p>
        </c:txPr>
        <c:crossAx val="422739167"/>
        <c:crosses val="autoZero"/>
        <c:auto val="1"/>
        <c:lblAlgn val="ctr"/>
        <c:lblOffset val="100"/>
        <c:noMultiLvlLbl val="0"/>
      </c:catAx>
      <c:valAx>
        <c:axId val="422739167"/>
        <c:scaling>
          <c:orientation val="minMax"/>
          <c:max val="30"/>
          <c:min val="0"/>
        </c:scaling>
        <c:delete val="1"/>
        <c:axPos val="b"/>
        <c:numFmt formatCode="General" sourceLinked="1"/>
        <c:majorTickMark val="out"/>
        <c:minorTickMark val="none"/>
        <c:tickLblPos val="nextTo"/>
        <c:crossAx val="519830767"/>
        <c:crosses val="autoZero"/>
        <c:crossBetween val="between"/>
        <c:majorUnit val="20"/>
        <c:min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E7E6E6"/>
      </a:solid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30C-C348-A377-6A3ABEB3B65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30C-C348-A377-6A3ABEB3B65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30C-C348-A377-6A3ABEB3B659}"/>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F30C-C348-A377-6A3ABEB3B659}"/>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F30C-C348-A377-6A3ABEB3B659}"/>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F30C-C348-A377-6A3ABEB3B65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0 ACEs</c:v>
                </c:pt>
                <c:pt idx="1">
                  <c:v>1 ACE</c:v>
                </c:pt>
                <c:pt idx="2">
                  <c:v>2+ ACEs</c:v>
                </c:pt>
              </c:strCache>
            </c:strRef>
          </c:cat>
          <c:val>
            <c:numRef>
              <c:f>Sheet1!$B$2:$B$4</c:f>
              <c:numCache>
                <c:formatCode>General</c:formatCode>
                <c:ptCount val="3"/>
                <c:pt idx="0">
                  <c:v>56</c:v>
                </c:pt>
                <c:pt idx="1">
                  <c:v>23</c:v>
                </c:pt>
                <c:pt idx="2">
                  <c:v>21</c:v>
                </c:pt>
              </c:numCache>
            </c:numRef>
          </c:val>
          <c:extLst>
            <c:ext xmlns:c16="http://schemas.microsoft.com/office/drawing/2014/chart" uri="{C3380CC4-5D6E-409C-BE32-E72D297353CC}">
              <c16:uniqueId val="{00000006-F30C-C348-A377-6A3ABEB3B65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0 ACES</c:v>
                </c:pt>
                <c:pt idx="1">
                  <c:v>1 ACE</c:v>
                </c:pt>
                <c:pt idx="2">
                  <c:v>2+ ACEs</c:v>
                </c:pt>
              </c:strCache>
            </c:strRef>
          </c:cat>
          <c:val>
            <c:numRef>
              <c:f>Sheet1!$B$2:$B$4</c:f>
              <c:numCache>
                <c:formatCode>General</c:formatCode>
                <c:ptCount val="3"/>
                <c:pt idx="0">
                  <c:v>58</c:v>
                </c:pt>
                <c:pt idx="1">
                  <c:v>25</c:v>
                </c:pt>
                <c:pt idx="2">
                  <c:v>17</c:v>
                </c:pt>
              </c:numCache>
            </c:numRef>
          </c:val>
          <c:extLst>
            <c:ext xmlns:c16="http://schemas.microsoft.com/office/drawing/2014/chart" uri="{C3380CC4-5D6E-409C-BE32-E72D297353CC}">
              <c16:uniqueId val="{00000000-4007-2743-AF09-9F738DD2DF18}"/>
            </c:ext>
          </c:extLst>
        </c:ser>
        <c:ser>
          <c:idx val="1"/>
          <c:order val="1"/>
          <c:tx>
            <c:strRef>
              <c:f>Sheet1!$C$1</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0 ACES</c:v>
                </c:pt>
                <c:pt idx="1">
                  <c:v>1 ACE</c:v>
                </c:pt>
                <c:pt idx="2">
                  <c:v>2+ ACEs</c:v>
                </c:pt>
              </c:strCache>
            </c:strRef>
          </c:cat>
          <c:val>
            <c:numRef>
              <c:f>Sheet1!$C$2:$C$4</c:f>
              <c:numCache>
                <c:formatCode>General</c:formatCode>
                <c:ptCount val="3"/>
                <c:pt idx="0">
                  <c:v>54</c:v>
                </c:pt>
                <c:pt idx="1">
                  <c:v>22</c:v>
                </c:pt>
                <c:pt idx="2">
                  <c:v>24</c:v>
                </c:pt>
              </c:numCache>
            </c:numRef>
          </c:val>
          <c:extLst>
            <c:ext xmlns:c16="http://schemas.microsoft.com/office/drawing/2014/chart" uri="{C3380CC4-5D6E-409C-BE32-E72D297353CC}">
              <c16:uniqueId val="{00000001-4007-2743-AF09-9F738DD2DF18}"/>
            </c:ext>
          </c:extLst>
        </c:ser>
        <c:dLbls>
          <c:dLblPos val="outEnd"/>
          <c:showLegendKey val="0"/>
          <c:showVal val="1"/>
          <c:showCatName val="0"/>
          <c:showSerName val="0"/>
          <c:showPercent val="0"/>
          <c:showBubbleSize val="0"/>
        </c:dLbls>
        <c:gapWidth val="219"/>
        <c:overlap val="-27"/>
        <c:axId val="1939621888"/>
        <c:axId val="1765748032"/>
      </c:barChart>
      <c:catAx>
        <c:axId val="193962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1765748032"/>
        <c:crosses val="autoZero"/>
        <c:auto val="1"/>
        <c:lblAlgn val="ctr"/>
        <c:lblOffset val="100"/>
        <c:noMultiLvlLbl val="0"/>
      </c:catAx>
      <c:valAx>
        <c:axId val="1765748032"/>
        <c:scaling>
          <c:orientation val="minMax"/>
        </c:scaling>
        <c:delete val="1"/>
        <c:axPos val="l"/>
        <c:numFmt formatCode="General" sourceLinked="1"/>
        <c:majorTickMark val="none"/>
        <c:minorTickMark val="none"/>
        <c:tickLblPos val="nextTo"/>
        <c:crossAx val="1939621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6">
  <a:schemeClr val="accent6"/>
</cs:colorStyle>
</file>

<file path=ppt/charts/colors4.xml><?xml version="1.0" encoding="utf-8"?>
<cs:colorStyle xmlns:cs="http://schemas.microsoft.com/office/drawing/2012/chartStyle" xmlns:a="http://schemas.openxmlformats.org/drawingml/2006/main" meth="withinLinearReversed" id="26">
  <a:schemeClr val="accent6"/>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0.84786</cdr:x>
      <cdr:y>0.70844</cdr:y>
    </cdr:from>
    <cdr:to>
      <cdr:x>1</cdr:x>
      <cdr:y>1</cdr:y>
    </cdr:to>
    <cdr:sp macro="" textlink="">
      <cdr:nvSpPr>
        <cdr:cNvPr id="2" name="TextBox 1">
          <a:extLst xmlns:a="http://schemas.openxmlformats.org/drawingml/2006/main">
            <a:ext uri="{FF2B5EF4-FFF2-40B4-BE49-F238E27FC236}">
              <a16:creationId xmlns:a16="http://schemas.microsoft.com/office/drawing/2014/main" id="{28FC4AAB-3EFF-324D-9F36-0F1AE401EBB6}"/>
            </a:ext>
          </a:extLst>
        </cdr:cNvPr>
        <cdr:cNvSpPr txBox="1"/>
      </cdr:nvSpPr>
      <cdr:spPr>
        <a:xfrm xmlns:a="http://schemas.openxmlformats.org/drawingml/2006/main">
          <a:off x="5095875" y="222186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0.93834</cdr:y>
    </cdr:from>
    <cdr:to>
      <cdr:x>1</cdr:x>
      <cdr:y>1</cdr:y>
    </cdr:to>
    <cdr:sp macro="" textlink="">
      <cdr:nvSpPr>
        <cdr:cNvPr id="2" name="Rectangle 1">
          <a:extLst xmlns:a="http://schemas.openxmlformats.org/drawingml/2006/main">
            <a:ext uri="{FF2B5EF4-FFF2-40B4-BE49-F238E27FC236}">
              <a16:creationId xmlns:a16="http://schemas.microsoft.com/office/drawing/2014/main" id="{FBE177BF-2DEF-A849-A73D-1D4AC715F375}"/>
            </a:ext>
          </a:extLst>
        </cdr:cNvPr>
        <cdr:cNvSpPr/>
      </cdr:nvSpPr>
      <cdr:spPr>
        <a:xfrm xmlns:a="http://schemas.openxmlformats.org/drawingml/2006/main">
          <a:off x="0" y="3106090"/>
          <a:ext cx="6438900" cy="204106"/>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algn="l" defTabSz="457200" rtl="0" fontAlgn="base">
            <a:spcBef>
              <a:spcPct val="0"/>
            </a:spcBef>
            <a:spcAft>
              <a:spcPct val="0"/>
            </a:spcAft>
            <a:defRPr kern="1200">
              <a:solidFill>
                <a:schemeClr val="tx1"/>
              </a:solidFill>
              <a:latin typeface="Arial" charset="0"/>
              <a:ea typeface="Geneva" charset="0"/>
              <a:cs typeface="Geneva" charset="0"/>
            </a:defRPr>
          </a:lvl1pPr>
          <a:lvl2pPr marL="457200" algn="l" defTabSz="457200" rtl="0" fontAlgn="base">
            <a:spcBef>
              <a:spcPct val="0"/>
            </a:spcBef>
            <a:spcAft>
              <a:spcPct val="0"/>
            </a:spcAft>
            <a:defRPr kern="1200">
              <a:solidFill>
                <a:schemeClr val="tx1"/>
              </a:solidFill>
              <a:latin typeface="Arial" charset="0"/>
              <a:ea typeface="Geneva" charset="0"/>
              <a:cs typeface="Geneva" charset="0"/>
            </a:defRPr>
          </a:lvl2pPr>
          <a:lvl3pPr marL="914400" algn="l" defTabSz="457200" rtl="0" fontAlgn="base">
            <a:spcBef>
              <a:spcPct val="0"/>
            </a:spcBef>
            <a:spcAft>
              <a:spcPct val="0"/>
            </a:spcAft>
            <a:defRPr kern="1200">
              <a:solidFill>
                <a:schemeClr val="tx1"/>
              </a:solidFill>
              <a:latin typeface="Arial" charset="0"/>
              <a:ea typeface="Geneva" charset="0"/>
              <a:cs typeface="Geneva" charset="0"/>
            </a:defRPr>
          </a:lvl3pPr>
          <a:lvl4pPr marL="1371600" algn="l" defTabSz="457200" rtl="0" fontAlgn="base">
            <a:spcBef>
              <a:spcPct val="0"/>
            </a:spcBef>
            <a:spcAft>
              <a:spcPct val="0"/>
            </a:spcAft>
            <a:defRPr kern="1200">
              <a:solidFill>
                <a:schemeClr val="tx1"/>
              </a:solidFill>
              <a:latin typeface="Arial" charset="0"/>
              <a:ea typeface="Geneva" charset="0"/>
              <a:cs typeface="Geneva" charset="0"/>
            </a:defRPr>
          </a:lvl4pPr>
          <a:lvl5pPr marL="1828800" algn="l" defTabSz="457200"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xmlns:a="http://schemas.openxmlformats.org/drawingml/2006/main">
          <a:pPr marL="0" marR="0">
            <a:lnSpc>
              <a:spcPct val="107000"/>
            </a:lnSpc>
            <a:spcBef>
              <a:spcPts val="0"/>
            </a:spcBef>
            <a:spcAft>
              <a:spcPts val="800"/>
            </a:spcAft>
          </a:pPr>
          <a:r>
            <a:rPr lang="en-US" sz="800" dirty="0">
              <a:solidFill>
                <a:schemeClr val="tx1">
                  <a:lumMod val="50000"/>
                  <a:lumOff val="50000"/>
                </a:schemeClr>
              </a:solidFill>
              <a:latin typeface="Calibri" panose="020F0502020204030204" pitchFamily="34" charset="0"/>
              <a:ea typeface="SimSun" panose="02010600030101010101" pitchFamily="2" charset="-122"/>
              <a:cs typeface="Calibri" panose="020F0502020204030204" pitchFamily="34" charset="0"/>
            </a:rPr>
            <a:t>Source: </a:t>
          </a:r>
          <a:r>
            <a:rPr lang="en-US" sz="800" dirty="0" err="1">
              <a:solidFill>
                <a:schemeClr val="tx1">
                  <a:lumMod val="50000"/>
                  <a:lumOff val="50000"/>
                </a:schemeClr>
              </a:solidFill>
              <a:latin typeface="Calibri" panose="020F0502020204030204" pitchFamily="34" charset="0"/>
              <a:ea typeface="SimSun" panose="02010600030101010101" pitchFamily="2" charset="-122"/>
              <a:cs typeface="Calibri" panose="020F0502020204030204" pitchFamily="34" charset="0"/>
            </a:rPr>
            <a:t>Hussaini</a:t>
          </a:r>
          <a:r>
            <a:rPr lang="en-US" sz="800" dirty="0">
              <a:solidFill>
                <a:schemeClr val="tx1">
                  <a:lumMod val="50000"/>
                  <a:lumOff val="50000"/>
                </a:schemeClr>
              </a:solidFill>
              <a:latin typeface="Calibri" panose="020F0502020204030204" pitchFamily="34" charset="0"/>
              <a:ea typeface="SimSun" panose="02010600030101010101" pitchFamily="2" charset="-122"/>
              <a:cs typeface="Calibri" panose="020F0502020204030204" pitchFamily="34" charset="0"/>
            </a:rPr>
            <a:t>, K. DE Dept. of Health and Social Services, Div. of Public Health, Preliminary Analysis, National Survey of Children’s Health, 2016-2018.</a:t>
          </a:r>
          <a:endParaRPr lang="en-US" sz="800" dirty="0">
            <a:solidFill>
              <a:schemeClr val="tx1">
                <a:lumMod val="50000"/>
                <a:lumOff val="50000"/>
              </a:schemeClr>
            </a:solidFill>
            <a:effectLst/>
            <a:latin typeface="Calibri" panose="020F0502020204030204" pitchFamily="34" charset="0"/>
            <a:ea typeface="SimSun" panose="02010600030101010101" pitchFamily="2" charset="-122"/>
            <a:cs typeface="Times New Roman" panose="02020603050405020304"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0.01149</cdr:x>
      <cdr:y>0.94166</cdr:y>
    </cdr:from>
    <cdr:to>
      <cdr:x>1</cdr:x>
      <cdr:y>1</cdr:y>
    </cdr:to>
    <cdr:sp macro="" textlink="">
      <cdr:nvSpPr>
        <cdr:cNvPr id="2" name="Rectangle 1">
          <a:extLst xmlns:a="http://schemas.openxmlformats.org/drawingml/2006/main">
            <a:ext uri="{FF2B5EF4-FFF2-40B4-BE49-F238E27FC236}">
              <a16:creationId xmlns:a16="http://schemas.microsoft.com/office/drawing/2014/main" id="{FBE177BF-2DEF-A849-A73D-1D4AC715F375}"/>
            </a:ext>
          </a:extLst>
        </cdr:cNvPr>
        <cdr:cNvSpPr/>
      </cdr:nvSpPr>
      <cdr:spPr>
        <a:xfrm xmlns:a="http://schemas.openxmlformats.org/drawingml/2006/main">
          <a:off x="76200" y="3483090"/>
          <a:ext cx="6553200" cy="215792"/>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algn="l" defTabSz="457200" rtl="0" fontAlgn="base">
            <a:spcBef>
              <a:spcPct val="0"/>
            </a:spcBef>
            <a:spcAft>
              <a:spcPct val="0"/>
            </a:spcAft>
            <a:defRPr kern="1200">
              <a:solidFill>
                <a:schemeClr val="tx1"/>
              </a:solidFill>
              <a:latin typeface="Arial" charset="0"/>
              <a:ea typeface="Geneva" charset="0"/>
              <a:cs typeface="Geneva" charset="0"/>
            </a:defRPr>
          </a:lvl1pPr>
          <a:lvl2pPr marL="457200" algn="l" defTabSz="457200" rtl="0" fontAlgn="base">
            <a:spcBef>
              <a:spcPct val="0"/>
            </a:spcBef>
            <a:spcAft>
              <a:spcPct val="0"/>
            </a:spcAft>
            <a:defRPr kern="1200">
              <a:solidFill>
                <a:schemeClr val="tx1"/>
              </a:solidFill>
              <a:latin typeface="Arial" charset="0"/>
              <a:ea typeface="Geneva" charset="0"/>
              <a:cs typeface="Geneva" charset="0"/>
            </a:defRPr>
          </a:lvl2pPr>
          <a:lvl3pPr marL="914400" algn="l" defTabSz="457200" rtl="0" fontAlgn="base">
            <a:spcBef>
              <a:spcPct val="0"/>
            </a:spcBef>
            <a:spcAft>
              <a:spcPct val="0"/>
            </a:spcAft>
            <a:defRPr kern="1200">
              <a:solidFill>
                <a:schemeClr val="tx1"/>
              </a:solidFill>
              <a:latin typeface="Arial" charset="0"/>
              <a:ea typeface="Geneva" charset="0"/>
              <a:cs typeface="Geneva" charset="0"/>
            </a:defRPr>
          </a:lvl3pPr>
          <a:lvl4pPr marL="1371600" algn="l" defTabSz="457200" rtl="0" fontAlgn="base">
            <a:spcBef>
              <a:spcPct val="0"/>
            </a:spcBef>
            <a:spcAft>
              <a:spcPct val="0"/>
            </a:spcAft>
            <a:defRPr kern="1200">
              <a:solidFill>
                <a:schemeClr val="tx1"/>
              </a:solidFill>
              <a:latin typeface="Arial" charset="0"/>
              <a:ea typeface="Geneva" charset="0"/>
              <a:cs typeface="Geneva" charset="0"/>
            </a:defRPr>
          </a:lvl4pPr>
          <a:lvl5pPr marL="1828800" algn="l" defTabSz="457200"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a:lstStyle>
        <a:p xmlns:a="http://schemas.openxmlformats.org/drawingml/2006/main">
          <a:pPr marL="0" marR="0">
            <a:lnSpc>
              <a:spcPct val="107000"/>
            </a:lnSpc>
            <a:spcBef>
              <a:spcPts val="0"/>
            </a:spcBef>
            <a:spcAft>
              <a:spcPts val="800"/>
            </a:spcAft>
          </a:pPr>
          <a:r>
            <a:rPr lang="en-US" sz="800" dirty="0">
              <a:solidFill>
                <a:schemeClr val="tx1">
                  <a:lumMod val="50000"/>
                  <a:lumOff val="50000"/>
                </a:schemeClr>
              </a:solidFill>
              <a:latin typeface="Calibri" panose="020F0502020204030204" pitchFamily="34" charset="0"/>
              <a:ea typeface="SimSun" panose="02010600030101010101" pitchFamily="2" charset="-122"/>
              <a:cs typeface="Calibri" panose="020F0502020204030204" pitchFamily="34" charset="0"/>
            </a:rPr>
            <a:t>Source: </a:t>
          </a:r>
          <a:r>
            <a:rPr lang="en-US" sz="800" dirty="0" err="1">
              <a:solidFill>
                <a:schemeClr val="tx1">
                  <a:lumMod val="50000"/>
                  <a:lumOff val="50000"/>
                </a:schemeClr>
              </a:solidFill>
              <a:latin typeface="Calibri" panose="020F0502020204030204" pitchFamily="34" charset="0"/>
              <a:ea typeface="SimSun" panose="02010600030101010101" pitchFamily="2" charset="-122"/>
              <a:cs typeface="Calibri" panose="020F0502020204030204" pitchFamily="34" charset="0"/>
            </a:rPr>
            <a:t>Hussaini</a:t>
          </a:r>
          <a:r>
            <a:rPr lang="en-US" sz="800" dirty="0">
              <a:solidFill>
                <a:schemeClr val="tx1">
                  <a:lumMod val="50000"/>
                  <a:lumOff val="50000"/>
                </a:schemeClr>
              </a:solidFill>
              <a:latin typeface="Calibri" panose="020F0502020204030204" pitchFamily="34" charset="0"/>
              <a:ea typeface="SimSun" panose="02010600030101010101" pitchFamily="2" charset="-122"/>
              <a:cs typeface="Calibri" panose="020F0502020204030204" pitchFamily="34" charset="0"/>
            </a:rPr>
            <a:t>, K. DE Dept. of Health and Social Services, Div. of Public Health, Preliminary Analysis, National Survey of Children’s Health, 2016-2018.</a:t>
          </a:r>
          <a:endParaRPr lang="en-US" sz="800" dirty="0">
            <a:solidFill>
              <a:schemeClr val="tx1">
                <a:lumMod val="50000"/>
                <a:lumOff val="50000"/>
              </a:schemeClr>
            </a:solidFill>
            <a:effectLst/>
            <a:latin typeface="Calibri" panose="020F0502020204030204" pitchFamily="34" charset="0"/>
            <a:ea typeface="SimSun" panose="02010600030101010101" pitchFamily="2" charset="-122"/>
            <a:cs typeface="Times New Roman" panose="02020603050405020304"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12" charset="0"/>
                <a:ea typeface="Geneva" pitchFamily="37" charset="-128"/>
                <a:cs typeface="Geneva" pitchFamily="37"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A5CB7454-15C1-A944-AC37-5542B6D3ECE9}" type="datetime1">
              <a:rPr lang="en-US"/>
              <a:pPr>
                <a:defRPr/>
              </a:pPr>
              <a:t>11/17/20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12" charset="0"/>
                <a:ea typeface="Geneva" pitchFamily="37" charset="-128"/>
                <a:cs typeface="Geneva" pitchFamily="37"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6CAD9EFA-3E97-9B4D-8EE7-720657CEF67E}" type="slidenum">
              <a:rPr lang="en-US"/>
              <a:pPr>
                <a:defRPr/>
              </a:pPr>
              <a:t>‹#›</a:t>
            </a:fld>
            <a:endParaRPr lang="en-US"/>
          </a:p>
        </p:txBody>
      </p:sp>
    </p:spTree>
    <p:extLst>
      <p:ext uri="{BB962C8B-B14F-4D97-AF65-F5344CB8AC3E}">
        <p14:creationId xmlns:p14="http://schemas.microsoft.com/office/powerpoint/2010/main" val="3571877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12" charset="0"/>
                <a:ea typeface="Geneva" pitchFamily="37" charset="-128"/>
                <a:cs typeface="Geneva" pitchFamily="37"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1210EC45-414C-6A4E-BBBD-A09AEA33A371}" type="datetime1">
              <a:rPr lang="en-US"/>
              <a:pPr>
                <a:defRPr/>
              </a:pPr>
              <a:t>11/17/20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12" charset="0"/>
                <a:ea typeface="Geneva" pitchFamily="37" charset="-128"/>
                <a:cs typeface="Geneva" pitchFamily="37"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CFE6EDC6-DD80-2D48-A9E8-763FB51E6E0C}" type="slidenum">
              <a:rPr lang="en-US"/>
              <a:pPr>
                <a:defRPr/>
              </a:pPr>
              <a:t>‹#›</a:t>
            </a:fld>
            <a:endParaRPr lang="en-US"/>
          </a:p>
        </p:txBody>
      </p:sp>
    </p:spTree>
    <p:extLst>
      <p:ext uri="{BB962C8B-B14F-4D97-AF65-F5344CB8AC3E}">
        <p14:creationId xmlns:p14="http://schemas.microsoft.com/office/powerpoint/2010/main" val="179504062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Geneva" pitchFamily="-65" charset="-128"/>
        <a:cs typeface="Geneva"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Geneva"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58DCD9-E339-407B-8E0A-84E0D7B64193}" type="slidenum">
              <a:rPr lang="en-US" smtClean="0"/>
              <a:t>3</a:t>
            </a:fld>
            <a:endParaRPr lang="en-US" dirty="0"/>
          </a:p>
        </p:txBody>
      </p:sp>
    </p:spTree>
    <p:extLst>
      <p:ext uri="{BB962C8B-B14F-4D97-AF65-F5344CB8AC3E}">
        <p14:creationId xmlns:p14="http://schemas.microsoft.com/office/powerpoint/2010/main" val="64210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FE6EDC6-DD80-2D48-A9E8-763FB51E6E0C}" type="slidenum">
              <a:rPr lang="en-US" smtClean="0"/>
              <a:pPr>
                <a:defRPr/>
              </a:pPr>
              <a:t>13</a:t>
            </a:fld>
            <a:endParaRPr lang="en-US"/>
          </a:p>
        </p:txBody>
      </p:sp>
    </p:spTree>
    <p:extLst>
      <p:ext uri="{BB962C8B-B14F-4D97-AF65-F5344CB8AC3E}">
        <p14:creationId xmlns:p14="http://schemas.microsoft.com/office/powerpoint/2010/main" val="3755968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FE6EDC6-DD80-2D48-A9E8-763FB51E6E0C}" type="slidenum">
              <a:rPr lang="en-US" smtClean="0"/>
              <a:pPr>
                <a:defRPr/>
              </a:pPr>
              <a:t>14</a:t>
            </a:fld>
            <a:endParaRPr lang="en-US"/>
          </a:p>
        </p:txBody>
      </p:sp>
    </p:spTree>
    <p:extLst>
      <p:ext uri="{BB962C8B-B14F-4D97-AF65-F5344CB8AC3E}">
        <p14:creationId xmlns:p14="http://schemas.microsoft.com/office/powerpoint/2010/main" val="3434848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FE6EDC6-DD80-2D48-A9E8-763FB51E6E0C}" type="slidenum">
              <a:rPr lang="en-US" smtClean="0"/>
              <a:pPr>
                <a:defRPr/>
              </a:pPr>
              <a:t>15</a:t>
            </a:fld>
            <a:endParaRPr lang="en-US"/>
          </a:p>
        </p:txBody>
      </p:sp>
    </p:spTree>
    <p:extLst>
      <p:ext uri="{BB962C8B-B14F-4D97-AF65-F5344CB8AC3E}">
        <p14:creationId xmlns:p14="http://schemas.microsoft.com/office/powerpoint/2010/main" val="2256768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FE6EDC6-DD80-2D48-A9E8-763FB51E6E0C}" type="slidenum">
              <a:rPr lang="en-US" smtClean="0"/>
              <a:pPr>
                <a:defRPr/>
              </a:pPr>
              <a:t>17</a:t>
            </a:fld>
            <a:endParaRPr lang="en-US"/>
          </a:p>
        </p:txBody>
      </p:sp>
    </p:spTree>
    <p:extLst>
      <p:ext uri="{BB962C8B-B14F-4D97-AF65-F5344CB8AC3E}">
        <p14:creationId xmlns:p14="http://schemas.microsoft.com/office/powerpoint/2010/main" val="579954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FE6EDC6-DD80-2D48-A9E8-763FB51E6E0C}" type="slidenum">
              <a:rPr lang="en-US" smtClean="0"/>
              <a:pPr>
                <a:defRPr/>
              </a:pPr>
              <a:t>18</a:t>
            </a:fld>
            <a:endParaRPr lang="en-US"/>
          </a:p>
        </p:txBody>
      </p:sp>
    </p:spTree>
    <p:extLst>
      <p:ext uri="{BB962C8B-B14F-4D97-AF65-F5344CB8AC3E}">
        <p14:creationId xmlns:p14="http://schemas.microsoft.com/office/powerpoint/2010/main" val="925168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FE6EDC6-DD80-2D48-A9E8-763FB51E6E0C}" type="slidenum">
              <a:rPr lang="en-US" smtClean="0"/>
              <a:pPr>
                <a:defRPr/>
              </a:pPr>
              <a:t>19</a:t>
            </a:fld>
            <a:endParaRPr lang="en-US"/>
          </a:p>
        </p:txBody>
      </p:sp>
    </p:spTree>
    <p:extLst>
      <p:ext uri="{BB962C8B-B14F-4D97-AF65-F5344CB8AC3E}">
        <p14:creationId xmlns:p14="http://schemas.microsoft.com/office/powerpoint/2010/main" val="4032047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FE6EDC6-DD80-2D48-A9E8-763FB51E6E0C}" type="slidenum">
              <a:rPr lang="en-US" smtClean="0"/>
              <a:pPr>
                <a:defRPr/>
              </a:pPr>
              <a:t>21</a:t>
            </a:fld>
            <a:endParaRPr lang="en-US"/>
          </a:p>
        </p:txBody>
      </p:sp>
    </p:spTree>
    <p:extLst>
      <p:ext uri="{BB962C8B-B14F-4D97-AF65-F5344CB8AC3E}">
        <p14:creationId xmlns:p14="http://schemas.microsoft.com/office/powerpoint/2010/main" val="3363947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FE6EDC6-DD80-2D48-A9E8-763FB51E6E0C}" type="slidenum">
              <a:rPr lang="en-US" smtClean="0"/>
              <a:pPr>
                <a:defRPr/>
              </a:pPr>
              <a:t>4</a:t>
            </a:fld>
            <a:endParaRPr lang="en-US"/>
          </a:p>
        </p:txBody>
      </p:sp>
    </p:spTree>
    <p:extLst>
      <p:ext uri="{BB962C8B-B14F-4D97-AF65-F5344CB8AC3E}">
        <p14:creationId xmlns:p14="http://schemas.microsoft.com/office/powerpoint/2010/main" val="3406739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FE6EDC6-DD80-2D48-A9E8-763FB51E6E0C}" type="slidenum">
              <a:rPr lang="en-US" smtClean="0"/>
              <a:pPr>
                <a:defRPr/>
              </a:pPr>
              <a:t>6</a:t>
            </a:fld>
            <a:endParaRPr lang="en-US"/>
          </a:p>
        </p:txBody>
      </p:sp>
    </p:spTree>
    <p:extLst>
      <p:ext uri="{BB962C8B-B14F-4D97-AF65-F5344CB8AC3E}">
        <p14:creationId xmlns:p14="http://schemas.microsoft.com/office/powerpoint/2010/main" val="3406667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FE6EDC6-DD80-2D48-A9E8-763FB51E6E0C}" type="slidenum">
              <a:rPr lang="en-US" smtClean="0"/>
              <a:pPr>
                <a:defRPr/>
              </a:pPr>
              <a:t>7</a:t>
            </a:fld>
            <a:endParaRPr lang="en-US"/>
          </a:p>
        </p:txBody>
      </p:sp>
    </p:spTree>
    <p:extLst>
      <p:ext uri="{BB962C8B-B14F-4D97-AF65-F5344CB8AC3E}">
        <p14:creationId xmlns:p14="http://schemas.microsoft.com/office/powerpoint/2010/main" val="2184389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FE6EDC6-DD80-2D48-A9E8-763FB51E6E0C}" type="slidenum">
              <a:rPr lang="en-US" smtClean="0"/>
              <a:pPr>
                <a:defRPr/>
              </a:pPr>
              <a:t>8</a:t>
            </a:fld>
            <a:endParaRPr lang="en-US"/>
          </a:p>
        </p:txBody>
      </p:sp>
    </p:spTree>
    <p:extLst>
      <p:ext uri="{BB962C8B-B14F-4D97-AF65-F5344CB8AC3E}">
        <p14:creationId xmlns:p14="http://schemas.microsoft.com/office/powerpoint/2010/main" val="687926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FE6EDC6-DD80-2D48-A9E8-763FB51E6E0C}" type="slidenum">
              <a:rPr lang="en-US" smtClean="0"/>
              <a:pPr>
                <a:defRPr/>
              </a:pPr>
              <a:t>9</a:t>
            </a:fld>
            <a:endParaRPr lang="en-US"/>
          </a:p>
        </p:txBody>
      </p:sp>
    </p:spTree>
    <p:extLst>
      <p:ext uri="{BB962C8B-B14F-4D97-AF65-F5344CB8AC3E}">
        <p14:creationId xmlns:p14="http://schemas.microsoft.com/office/powerpoint/2010/main" val="2153298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FE6EDC6-DD80-2D48-A9E8-763FB51E6E0C}" type="slidenum">
              <a:rPr lang="en-US" smtClean="0"/>
              <a:pPr>
                <a:defRPr/>
              </a:pPr>
              <a:t>10</a:t>
            </a:fld>
            <a:endParaRPr lang="en-US"/>
          </a:p>
        </p:txBody>
      </p:sp>
    </p:spTree>
    <p:extLst>
      <p:ext uri="{BB962C8B-B14F-4D97-AF65-F5344CB8AC3E}">
        <p14:creationId xmlns:p14="http://schemas.microsoft.com/office/powerpoint/2010/main" val="2314004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FE6EDC6-DD80-2D48-A9E8-763FB51E6E0C}" type="slidenum">
              <a:rPr lang="en-US" smtClean="0"/>
              <a:pPr>
                <a:defRPr/>
              </a:pPr>
              <a:t>11</a:t>
            </a:fld>
            <a:endParaRPr lang="en-US"/>
          </a:p>
        </p:txBody>
      </p:sp>
    </p:spTree>
    <p:extLst>
      <p:ext uri="{BB962C8B-B14F-4D97-AF65-F5344CB8AC3E}">
        <p14:creationId xmlns:p14="http://schemas.microsoft.com/office/powerpoint/2010/main" val="175788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FE6EDC6-DD80-2D48-A9E8-763FB51E6E0C}" type="slidenum">
              <a:rPr lang="en-US" smtClean="0"/>
              <a:pPr>
                <a:defRPr/>
              </a:pPr>
              <a:t>12</a:t>
            </a:fld>
            <a:endParaRPr lang="en-US"/>
          </a:p>
        </p:txBody>
      </p:sp>
    </p:spTree>
    <p:extLst>
      <p:ext uri="{BB962C8B-B14F-4D97-AF65-F5344CB8AC3E}">
        <p14:creationId xmlns:p14="http://schemas.microsoft.com/office/powerpoint/2010/main" val="1336217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A5D669-C141-B043-B3D4-9FEB634A2A67}"/>
              </a:ext>
            </a:extLst>
          </p:cNvPr>
          <p:cNvSpPr>
            <a:spLocks noGrp="1"/>
          </p:cNvSpPr>
          <p:nvPr>
            <p:ph type="ctrTitle"/>
          </p:nvPr>
        </p:nvSpPr>
        <p:spPr>
          <a:xfrm>
            <a:off x="514350" y="1597820"/>
            <a:ext cx="5829300" cy="1102519"/>
          </a:xfrm>
        </p:spPr>
        <p:txBody>
          <a:bodyPr/>
          <a:lstStyle>
            <a:lvl1pPr>
              <a:defRPr>
                <a:solidFill>
                  <a:schemeClr val="bg1"/>
                </a:solidFill>
              </a:defRPr>
            </a:lvl1pPr>
          </a:lstStyle>
          <a:p>
            <a:r>
              <a:rPr lang="en-US" dirty="0"/>
              <a:t>Click to edit Master title style</a:t>
            </a:r>
          </a:p>
        </p:txBody>
      </p:sp>
      <p:sp>
        <p:nvSpPr>
          <p:cNvPr id="5" name="Subtitle 2">
            <a:extLst>
              <a:ext uri="{FF2B5EF4-FFF2-40B4-BE49-F238E27FC236}">
                <a16:creationId xmlns:a16="http://schemas.microsoft.com/office/drawing/2014/main" id="{1F96067D-111C-5848-88D6-711B27AA9A8A}"/>
              </a:ext>
            </a:extLst>
          </p:cNvPr>
          <p:cNvSpPr>
            <a:spLocks noGrp="1"/>
          </p:cNvSpPr>
          <p:nvPr>
            <p:ph type="subTitle" idx="1"/>
          </p:nvPr>
        </p:nvSpPr>
        <p:spPr>
          <a:xfrm>
            <a:off x="1028700" y="2914650"/>
            <a:ext cx="4800600" cy="1314450"/>
          </a:xfrm>
        </p:spPr>
        <p:txBody>
          <a:bodyPr/>
          <a:lstStyle>
            <a:lvl1pPr marL="0" indent="0" algn="ctr">
              <a:buNone/>
              <a:defRPr>
                <a:solidFill>
                  <a:schemeClr val="accent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6" name="TextBox 5">
            <a:extLst>
              <a:ext uri="{FF2B5EF4-FFF2-40B4-BE49-F238E27FC236}">
                <a16:creationId xmlns:a16="http://schemas.microsoft.com/office/drawing/2014/main" id="{7F2C793A-8016-4F4F-91F9-24FAF51671C8}"/>
              </a:ext>
            </a:extLst>
          </p:cNvPr>
          <p:cNvSpPr txBox="1"/>
          <p:nvPr userDrawn="1"/>
        </p:nvSpPr>
        <p:spPr>
          <a:xfrm>
            <a:off x="228600" y="209550"/>
            <a:ext cx="5181600" cy="307777"/>
          </a:xfrm>
          <a:prstGeom prst="rect">
            <a:avLst/>
          </a:prstGeom>
          <a:noFill/>
        </p:spPr>
        <p:txBody>
          <a:bodyPr wrap="square" rtlCol="0">
            <a:spAutoFit/>
          </a:bodyPr>
          <a:lstStyle/>
          <a:p>
            <a:r>
              <a:rPr lang="en-US" sz="1400" b="1" dirty="0" err="1">
                <a:solidFill>
                  <a:schemeClr val="bg1"/>
                </a:solidFill>
              </a:rPr>
              <a:t>www.bidenschool.udel.edu</a:t>
            </a:r>
            <a:endParaRPr lang="en-US" sz="1400" b="1" dirty="0">
              <a:solidFill>
                <a:schemeClr val="bg1"/>
              </a:solidFill>
            </a:endParaRPr>
          </a:p>
        </p:txBody>
      </p:sp>
      <p:sp>
        <p:nvSpPr>
          <p:cNvPr id="7" name="TextBox 6">
            <a:extLst>
              <a:ext uri="{FF2B5EF4-FFF2-40B4-BE49-F238E27FC236}">
                <a16:creationId xmlns:a16="http://schemas.microsoft.com/office/drawing/2014/main" id="{19DA33CC-92A8-2E49-8A7A-7D14454F96D7}"/>
              </a:ext>
            </a:extLst>
          </p:cNvPr>
          <p:cNvSpPr txBox="1"/>
          <p:nvPr userDrawn="1"/>
        </p:nvSpPr>
        <p:spPr>
          <a:xfrm>
            <a:off x="4191000" y="4552950"/>
            <a:ext cx="2438400" cy="461665"/>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1200" b="1" dirty="0">
                <a:solidFill>
                  <a:schemeClr val="bg1"/>
                </a:solidFill>
              </a:rPr>
              <a:t>Joseph R. Biden, Jr. School of Public Policy &amp; Administration</a:t>
            </a:r>
          </a:p>
        </p:txBody>
      </p:sp>
    </p:spTree>
    <p:extLst>
      <p:ext uri="{BB962C8B-B14F-4D97-AF65-F5344CB8AC3E}">
        <p14:creationId xmlns:p14="http://schemas.microsoft.com/office/powerpoint/2010/main" val="1041681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0" y="459581"/>
            <a:ext cx="1885950" cy="664369"/>
          </a:xfrm>
        </p:spPr>
        <p:txBody>
          <a:bodyPr anchor="b"/>
          <a:lstStyle>
            <a:lvl1pPr algn="l">
              <a:defRPr sz="1500" b="1">
                <a:solidFill>
                  <a:srgbClr val="006096"/>
                </a:solidFill>
              </a:defRPr>
            </a:lvl1pPr>
          </a:lstStyle>
          <a:p>
            <a:r>
              <a:rPr lang="en-US" dirty="0"/>
              <a:t>Click to edit Master title style</a:t>
            </a:r>
          </a:p>
        </p:txBody>
      </p:sp>
      <p:sp>
        <p:nvSpPr>
          <p:cNvPr id="3" name="Picture Placeholder 2"/>
          <p:cNvSpPr>
            <a:spLocks noGrp="1"/>
          </p:cNvSpPr>
          <p:nvPr>
            <p:ph type="pic" idx="1"/>
          </p:nvPr>
        </p:nvSpPr>
        <p:spPr>
          <a:xfrm>
            <a:off x="342900" y="459581"/>
            <a:ext cx="4114800" cy="363616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4572000" y="1200151"/>
            <a:ext cx="188595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Slide Number Placeholder 5">
            <a:extLst>
              <a:ext uri="{FF2B5EF4-FFF2-40B4-BE49-F238E27FC236}">
                <a16:creationId xmlns:a16="http://schemas.microsoft.com/office/drawing/2014/main" id="{2094A66D-446A-AB4E-963E-F89DCE4D9622}"/>
              </a:ext>
            </a:extLst>
          </p:cNvPr>
          <p:cNvSpPr>
            <a:spLocks noGrp="1"/>
          </p:cNvSpPr>
          <p:nvPr>
            <p:ph type="sldNum" sz="quarter" idx="10"/>
          </p:nvPr>
        </p:nvSpPr>
        <p:spPr>
          <a:xfrm>
            <a:off x="0" y="4705350"/>
            <a:ext cx="419100" cy="274637"/>
          </a:xfrm>
        </p:spPr>
        <p:txBody>
          <a:bodyPr/>
          <a:lstStyle>
            <a:lvl1pPr algn="ctr">
              <a:defRPr>
                <a:solidFill>
                  <a:schemeClr val="bg1"/>
                </a:solidFill>
              </a:defRPr>
            </a:lvl1pPr>
          </a:lstStyle>
          <a:p>
            <a:pPr>
              <a:defRPr/>
            </a:pPr>
            <a:fld id="{67ED70C6-FDCB-5747-9A21-CEFC4DDC4D7F}" type="slidenum">
              <a:rPr lang="en-US" smtClean="0"/>
              <a:pPr>
                <a:defRPr/>
              </a:pPr>
              <a:t>‹#›</a:t>
            </a:fld>
            <a:endParaRPr lang="en-US" dirty="0"/>
          </a:p>
        </p:txBody>
      </p:sp>
      <p:sp>
        <p:nvSpPr>
          <p:cNvPr id="7" name="TextBox 6">
            <a:extLst>
              <a:ext uri="{FF2B5EF4-FFF2-40B4-BE49-F238E27FC236}">
                <a16:creationId xmlns:a16="http://schemas.microsoft.com/office/drawing/2014/main" id="{4B28669E-1C35-5643-A9ED-F4FBB3997938}"/>
              </a:ext>
            </a:extLst>
          </p:cNvPr>
          <p:cNvSpPr txBox="1"/>
          <p:nvPr userDrawn="1"/>
        </p:nvSpPr>
        <p:spPr>
          <a:xfrm>
            <a:off x="2904671" y="4629150"/>
            <a:ext cx="3191329" cy="415498"/>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sz="1050" b="1" dirty="0">
                <a:solidFill>
                  <a:schemeClr val="bg1"/>
                </a:solidFill>
              </a:rPr>
              <a:t>Biden School of Public Policy &amp; Administration </a:t>
            </a:r>
          </a:p>
          <a:p>
            <a:pPr marL="0" marR="0" lvl="0" indent="0" algn="r" defTabSz="457200" rtl="0" eaLnBrk="1" fontAlgn="base" latinLnBrk="0" hangingPunct="1">
              <a:lnSpc>
                <a:spcPct val="100000"/>
              </a:lnSpc>
              <a:spcBef>
                <a:spcPct val="0"/>
              </a:spcBef>
              <a:spcAft>
                <a:spcPct val="0"/>
              </a:spcAft>
              <a:buClrTx/>
              <a:buSzTx/>
              <a:buFontTx/>
              <a:buNone/>
              <a:tabLst/>
              <a:defRPr/>
            </a:pPr>
            <a:r>
              <a:rPr lang="en-US" sz="1050" b="1" dirty="0" err="1">
                <a:solidFill>
                  <a:schemeClr val="bg1"/>
                </a:solidFill>
              </a:rPr>
              <a:t>www.bidenschool.udel.edu</a:t>
            </a:r>
            <a:endParaRPr lang="en-US" sz="1050" b="1" dirty="0">
              <a:solidFill>
                <a:schemeClr val="bg1"/>
              </a:solidFill>
            </a:endParaRPr>
          </a:p>
        </p:txBody>
      </p:sp>
    </p:spTree>
    <p:extLst>
      <p:ext uri="{BB962C8B-B14F-4D97-AF65-F5344CB8AC3E}">
        <p14:creationId xmlns:p14="http://schemas.microsoft.com/office/powerpoint/2010/main" val="531183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476250"/>
            <a:ext cx="6172200" cy="742950"/>
          </a:xfrm>
        </p:spPr>
        <p:txBody>
          <a:bodyPr/>
          <a:lstStyle>
            <a:lvl1pPr>
              <a:defRPr>
                <a:solidFill>
                  <a:srgbClr val="006096"/>
                </a:solidFill>
              </a:defRPr>
            </a:lvl1pPr>
          </a:lstStyle>
          <a:p>
            <a:r>
              <a:rPr lang="en-US" dirty="0"/>
              <a:t>Click to edit Master title style</a:t>
            </a:r>
          </a:p>
        </p:txBody>
      </p:sp>
      <p:sp>
        <p:nvSpPr>
          <p:cNvPr id="3" name="Vertical Text Placeholder 2"/>
          <p:cNvSpPr>
            <a:spLocks noGrp="1"/>
          </p:cNvSpPr>
          <p:nvPr>
            <p:ph type="body" orient="vert" idx="1"/>
          </p:nvPr>
        </p:nvSpPr>
        <p:spPr>
          <a:xfrm>
            <a:off x="342900" y="1504951"/>
            <a:ext cx="6172200" cy="2651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6045A76C-6D99-4B40-8761-2FE595E60486}"/>
              </a:ext>
            </a:extLst>
          </p:cNvPr>
          <p:cNvSpPr>
            <a:spLocks noGrp="1"/>
          </p:cNvSpPr>
          <p:nvPr>
            <p:ph type="sldNum" sz="quarter" idx="10"/>
          </p:nvPr>
        </p:nvSpPr>
        <p:spPr>
          <a:xfrm>
            <a:off x="0" y="4705350"/>
            <a:ext cx="419100" cy="274637"/>
          </a:xfrm>
        </p:spPr>
        <p:txBody>
          <a:bodyPr/>
          <a:lstStyle>
            <a:lvl1pPr algn="ctr">
              <a:defRPr>
                <a:solidFill>
                  <a:schemeClr val="bg1"/>
                </a:solidFill>
              </a:defRPr>
            </a:lvl1pPr>
          </a:lstStyle>
          <a:p>
            <a:pPr>
              <a:defRPr/>
            </a:pPr>
            <a:fld id="{67ED70C6-FDCB-5747-9A21-CEFC4DDC4D7F}" type="slidenum">
              <a:rPr lang="en-US" smtClean="0"/>
              <a:pPr>
                <a:defRPr/>
              </a:pPr>
              <a:t>‹#›</a:t>
            </a:fld>
            <a:endParaRPr lang="en-US" dirty="0"/>
          </a:p>
        </p:txBody>
      </p:sp>
      <p:sp>
        <p:nvSpPr>
          <p:cNvPr id="6" name="TextBox 5">
            <a:extLst>
              <a:ext uri="{FF2B5EF4-FFF2-40B4-BE49-F238E27FC236}">
                <a16:creationId xmlns:a16="http://schemas.microsoft.com/office/drawing/2014/main" id="{4E6B0601-A01C-1347-B561-9DB323241356}"/>
              </a:ext>
            </a:extLst>
          </p:cNvPr>
          <p:cNvSpPr txBox="1"/>
          <p:nvPr userDrawn="1"/>
        </p:nvSpPr>
        <p:spPr>
          <a:xfrm>
            <a:off x="2904671" y="4629150"/>
            <a:ext cx="3191329" cy="415498"/>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sz="1050" b="1" dirty="0">
                <a:solidFill>
                  <a:schemeClr val="bg1"/>
                </a:solidFill>
              </a:rPr>
              <a:t>Biden School of Public Policy &amp; Administration </a:t>
            </a:r>
          </a:p>
          <a:p>
            <a:pPr marL="0" marR="0" lvl="0" indent="0" algn="r" defTabSz="457200" rtl="0" eaLnBrk="1" fontAlgn="base" latinLnBrk="0" hangingPunct="1">
              <a:lnSpc>
                <a:spcPct val="100000"/>
              </a:lnSpc>
              <a:spcBef>
                <a:spcPct val="0"/>
              </a:spcBef>
              <a:spcAft>
                <a:spcPct val="0"/>
              </a:spcAft>
              <a:buClrTx/>
              <a:buSzTx/>
              <a:buFontTx/>
              <a:buNone/>
              <a:tabLst/>
              <a:defRPr/>
            </a:pPr>
            <a:r>
              <a:rPr lang="en-US" sz="1050" b="1" dirty="0" err="1">
                <a:solidFill>
                  <a:schemeClr val="bg1"/>
                </a:solidFill>
              </a:rPr>
              <a:t>www.bidenschool.udel.edu</a:t>
            </a:r>
            <a:endParaRPr lang="en-US" sz="1050" b="1" dirty="0">
              <a:solidFill>
                <a:schemeClr val="bg1"/>
              </a:solidFill>
            </a:endParaRPr>
          </a:p>
        </p:txBody>
      </p:sp>
    </p:spTree>
    <p:extLst>
      <p:ext uri="{BB962C8B-B14F-4D97-AF65-F5344CB8AC3E}">
        <p14:creationId xmlns:p14="http://schemas.microsoft.com/office/powerpoint/2010/main" val="2274019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4964198" y="515938"/>
            <a:ext cx="1543050" cy="3579813"/>
          </a:xfrm>
        </p:spPr>
        <p:txBody>
          <a:bodyPr vert="eaVert"/>
          <a:lstStyle>
            <a:lvl1pPr>
              <a:defRPr>
                <a:solidFill>
                  <a:srgbClr val="006096"/>
                </a:solidFill>
              </a:defRPr>
            </a:lvl1pPr>
          </a:lstStyle>
          <a:p>
            <a:r>
              <a:rPr lang="en-US" dirty="0"/>
              <a:t>Click to edit </a:t>
            </a:r>
            <a:br>
              <a:rPr lang="en-US" dirty="0"/>
            </a:br>
            <a:r>
              <a:rPr lang="en-US" dirty="0"/>
              <a:t>Master title style</a:t>
            </a:r>
          </a:p>
        </p:txBody>
      </p:sp>
      <p:sp>
        <p:nvSpPr>
          <p:cNvPr id="3" name="Vertical Text Placeholder 2"/>
          <p:cNvSpPr>
            <a:spLocks noGrp="1"/>
          </p:cNvSpPr>
          <p:nvPr>
            <p:ph type="body" orient="vert" idx="1"/>
          </p:nvPr>
        </p:nvSpPr>
        <p:spPr>
          <a:xfrm>
            <a:off x="342900" y="515938"/>
            <a:ext cx="4514850" cy="3579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CE6834EE-E824-934D-92CE-42CC35F1C73D}"/>
              </a:ext>
            </a:extLst>
          </p:cNvPr>
          <p:cNvSpPr>
            <a:spLocks noGrp="1"/>
          </p:cNvSpPr>
          <p:nvPr>
            <p:ph type="sldNum" sz="quarter" idx="10"/>
          </p:nvPr>
        </p:nvSpPr>
        <p:spPr>
          <a:xfrm>
            <a:off x="0" y="4705350"/>
            <a:ext cx="419100" cy="274637"/>
          </a:xfrm>
        </p:spPr>
        <p:txBody>
          <a:bodyPr/>
          <a:lstStyle>
            <a:lvl1pPr algn="ctr">
              <a:defRPr>
                <a:solidFill>
                  <a:schemeClr val="bg1"/>
                </a:solidFill>
              </a:defRPr>
            </a:lvl1pPr>
          </a:lstStyle>
          <a:p>
            <a:pPr>
              <a:defRPr/>
            </a:pPr>
            <a:fld id="{67ED70C6-FDCB-5747-9A21-CEFC4DDC4D7F}" type="slidenum">
              <a:rPr lang="en-US" smtClean="0"/>
              <a:pPr>
                <a:defRPr/>
              </a:pPr>
              <a:t>‹#›</a:t>
            </a:fld>
            <a:endParaRPr lang="en-US" dirty="0"/>
          </a:p>
        </p:txBody>
      </p:sp>
      <p:sp>
        <p:nvSpPr>
          <p:cNvPr id="6" name="TextBox 5">
            <a:extLst>
              <a:ext uri="{FF2B5EF4-FFF2-40B4-BE49-F238E27FC236}">
                <a16:creationId xmlns:a16="http://schemas.microsoft.com/office/drawing/2014/main" id="{0DCC492D-B5D9-1441-8834-D8812CBB1456}"/>
              </a:ext>
            </a:extLst>
          </p:cNvPr>
          <p:cNvSpPr txBox="1"/>
          <p:nvPr userDrawn="1"/>
        </p:nvSpPr>
        <p:spPr>
          <a:xfrm>
            <a:off x="2904671" y="4629150"/>
            <a:ext cx="3191329" cy="415498"/>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sz="1050" b="1" dirty="0">
                <a:solidFill>
                  <a:schemeClr val="bg1"/>
                </a:solidFill>
              </a:rPr>
              <a:t>Biden School of Public Policy &amp; Administration </a:t>
            </a:r>
          </a:p>
          <a:p>
            <a:pPr marL="0" marR="0" lvl="0" indent="0" algn="r" defTabSz="457200" rtl="0" eaLnBrk="1" fontAlgn="base" latinLnBrk="0" hangingPunct="1">
              <a:lnSpc>
                <a:spcPct val="100000"/>
              </a:lnSpc>
              <a:spcBef>
                <a:spcPct val="0"/>
              </a:spcBef>
              <a:spcAft>
                <a:spcPct val="0"/>
              </a:spcAft>
              <a:buClrTx/>
              <a:buSzTx/>
              <a:buFontTx/>
              <a:buNone/>
              <a:tabLst/>
              <a:defRPr/>
            </a:pPr>
            <a:r>
              <a:rPr lang="en-US" sz="1050" b="1" dirty="0" err="1">
                <a:solidFill>
                  <a:schemeClr val="bg1"/>
                </a:solidFill>
              </a:rPr>
              <a:t>www.bidenschool.udel.edu</a:t>
            </a:r>
            <a:endParaRPr lang="en-US" sz="1050" b="1" dirty="0">
              <a:solidFill>
                <a:schemeClr val="bg1"/>
              </a:solidFill>
            </a:endParaRPr>
          </a:p>
        </p:txBody>
      </p:sp>
    </p:spTree>
    <p:extLst>
      <p:ext uri="{BB962C8B-B14F-4D97-AF65-F5344CB8AC3E}">
        <p14:creationId xmlns:p14="http://schemas.microsoft.com/office/powerpoint/2010/main" val="2556142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APT Logo &amp; Stripes">
    <p:spTree>
      <p:nvGrpSpPr>
        <p:cNvPr id="1" name=""/>
        <p:cNvGrpSpPr/>
        <p:nvPr/>
      </p:nvGrpSpPr>
      <p:grpSpPr>
        <a:xfrm>
          <a:off x="0" y="0"/>
          <a:ext cx="0" cy="0"/>
          <a:chOff x="0" y="0"/>
          <a:chExt cx="0" cy="0"/>
        </a:xfrm>
      </p:grpSpPr>
      <p:pic>
        <p:nvPicPr>
          <p:cNvPr id="8" name="Picture 7" descr="header interior slide.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98796"/>
          <a:stretch/>
        </p:blipFill>
        <p:spPr>
          <a:xfrm>
            <a:off x="0" y="0"/>
            <a:ext cx="6858000" cy="61913"/>
          </a:xfrm>
          <a:prstGeom prst="rect">
            <a:avLst/>
          </a:prstGeom>
        </p:spPr>
      </p:pic>
      <p:sp>
        <p:nvSpPr>
          <p:cNvPr id="3" name="Subtitle 2"/>
          <p:cNvSpPr>
            <a:spLocks noGrp="1"/>
          </p:cNvSpPr>
          <p:nvPr>
            <p:ph type="subTitle" idx="1" hasCustomPrompt="1"/>
          </p:nvPr>
        </p:nvSpPr>
        <p:spPr>
          <a:xfrm>
            <a:off x="302560" y="818381"/>
            <a:ext cx="6336366" cy="3340474"/>
          </a:xfrm>
          <a:prstGeom prst="rect">
            <a:avLst/>
          </a:prstGeom>
        </p:spPr>
        <p:txBody>
          <a:bodyPr>
            <a:noAutofit/>
          </a:bodyPr>
          <a:lstStyle>
            <a:lvl1pPr marL="342900" indent="-342900" algn="l">
              <a:buFont typeface="Arial" panose="020B0604020202020204" pitchFamily="34" charset="0"/>
              <a:buChar char="•"/>
              <a:defRPr sz="2100" baseline="0">
                <a:solidFill>
                  <a:srgbClr val="000000"/>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slide text</a:t>
            </a:r>
          </a:p>
        </p:txBody>
      </p:sp>
      <p:sp>
        <p:nvSpPr>
          <p:cNvPr id="4" name="Slide Number Placeholder 1"/>
          <p:cNvSpPr txBox="1">
            <a:spLocks/>
          </p:cNvSpPr>
          <p:nvPr userDrawn="1"/>
        </p:nvSpPr>
        <p:spPr>
          <a:xfrm>
            <a:off x="6217227" y="4561080"/>
            <a:ext cx="360626" cy="273844"/>
          </a:xfrm>
          <a:prstGeom prst="rect">
            <a:avLst/>
          </a:prstGeom>
        </p:spPr>
        <p:txBody>
          <a:bodyPr vert="horz" lIns="68580" tIns="34290" rIns="68580" bIns="3429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675" smtClean="0"/>
              <a:pPr/>
              <a:t>‹#›</a:t>
            </a:fld>
            <a:endParaRPr lang="en-US" sz="675" dirty="0"/>
          </a:p>
        </p:txBody>
      </p:sp>
    </p:spTree>
    <p:extLst>
      <p:ext uri="{BB962C8B-B14F-4D97-AF65-F5344CB8AC3E}">
        <p14:creationId xmlns:p14="http://schemas.microsoft.com/office/powerpoint/2010/main" val="1098804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0F296-1721-3845-894F-CA522567D7F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F6AC7FE-76EA-6D49-B145-4956DCEF8BA4}"/>
              </a:ext>
            </a:extLst>
          </p:cNvPr>
          <p:cNvSpPr>
            <a:spLocks noGrp="1"/>
          </p:cNvSpPr>
          <p:nvPr>
            <p:ph type="sldNum" sz="quarter" idx="10"/>
          </p:nvPr>
        </p:nvSpPr>
        <p:spPr/>
        <p:txBody>
          <a:bodyPr/>
          <a:lstStyle/>
          <a:p>
            <a:pPr>
              <a:defRPr/>
            </a:pPr>
            <a:r>
              <a:rPr lang="en-US"/>
              <a:t>1</a:t>
            </a:r>
          </a:p>
        </p:txBody>
      </p:sp>
      <p:sp>
        <p:nvSpPr>
          <p:cNvPr id="4" name="TextBox 3">
            <a:extLst>
              <a:ext uri="{FF2B5EF4-FFF2-40B4-BE49-F238E27FC236}">
                <a16:creationId xmlns:a16="http://schemas.microsoft.com/office/drawing/2014/main" id="{2DD51C8B-A4DF-F941-9078-B53362D5B3DD}"/>
              </a:ext>
            </a:extLst>
          </p:cNvPr>
          <p:cNvSpPr txBox="1"/>
          <p:nvPr userDrawn="1"/>
        </p:nvSpPr>
        <p:spPr>
          <a:xfrm>
            <a:off x="228600" y="209550"/>
            <a:ext cx="5181600" cy="307777"/>
          </a:xfrm>
          <a:prstGeom prst="rect">
            <a:avLst/>
          </a:prstGeom>
          <a:noFill/>
        </p:spPr>
        <p:txBody>
          <a:bodyPr wrap="square" rtlCol="0">
            <a:spAutoFit/>
          </a:bodyPr>
          <a:lstStyle/>
          <a:p>
            <a:r>
              <a:rPr lang="en-US" sz="1400" b="1" dirty="0" err="1">
                <a:solidFill>
                  <a:schemeClr val="bg1"/>
                </a:solidFill>
              </a:rPr>
              <a:t>www.bidenschool.udel.edu</a:t>
            </a:r>
            <a:endParaRPr lang="en-US" sz="1400" b="1" dirty="0">
              <a:solidFill>
                <a:schemeClr val="bg1"/>
              </a:solidFill>
            </a:endParaRPr>
          </a:p>
        </p:txBody>
      </p:sp>
      <p:sp>
        <p:nvSpPr>
          <p:cNvPr id="7" name="TextBox 6">
            <a:extLst>
              <a:ext uri="{FF2B5EF4-FFF2-40B4-BE49-F238E27FC236}">
                <a16:creationId xmlns:a16="http://schemas.microsoft.com/office/drawing/2014/main" id="{3081BC78-EB9E-C740-910A-09E33909B933}"/>
              </a:ext>
            </a:extLst>
          </p:cNvPr>
          <p:cNvSpPr txBox="1"/>
          <p:nvPr userDrawn="1"/>
        </p:nvSpPr>
        <p:spPr>
          <a:xfrm>
            <a:off x="4191000" y="4552950"/>
            <a:ext cx="2438400" cy="461665"/>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1200" b="1" dirty="0">
                <a:solidFill>
                  <a:schemeClr val="bg1"/>
                </a:solidFill>
              </a:rPr>
              <a:t>Joseph R. Biden, Jr. School of Public Policy &amp; Administration</a:t>
            </a:r>
          </a:p>
        </p:txBody>
      </p:sp>
    </p:spTree>
    <p:extLst>
      <p:ext uri="{BB962C8B-B14F-4D97-AF65-F5344CB8AC3E}">
        <p14:creationId xmlns:p14="http://schemas.microsoft.com/office/powerpoint/2010/main" val="946242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514350"/>
            <a:ext cx="6172200" cy="742950"/>
          </a:xfrm>
        </p:spPr>
        <p:txBody>
          <a:bodyPr/>
          <a:lstStyle>
            <a:lvl1pPr>
              <a:defRPr>
                <a:solidFill>
                  <a:srgbClr val="006096"/>
                </a:solidFill>
              </a:defRPr>
            </a:lvl1pPr>
          </a:lstStyle>
          <a:p>
            <a:r>
              <a:rPr lang="en-US" dirty="0"/>
              <a:t>Click to edit Master title style</a:t>
            </a:r>
          </a:p>
        </p:txBody>
      </p:sp>
      <p:sp>
        <p:nvSpPr>
          <p:cNvPr id="3" name="Content Placeholder 2"/>
          <p:cNvSpPr>
            <a:spLocks noGrp="1"/>
          </p:cNvSpPr>
          <p:nvPr>
            <p:ph idx="1"/>
          </p:nvPr>
        </p:nvSpPr>
        <p:spPr>
          <a:xfrm>
            <a:off x="342900" y="1543051"/>
            <a:ext cx="6172200" cy="2651125"/>
          </a:xfrm>
        </p:spPr>
        <p:txBody>
          <a:bodyPr/>
          <a:lstStyle>
            <a:lvl1pPr>
              <a:defRPr>
                <a:solidFill>
                  <a:srgbClr val="006096"/>
                </a:solidFill>
              </a:defRPr>
            </a:lvl1pPr>
            <a:lvl2pPr>
              <a:defRPr>
                <a:solidFill>
                  <a:srgbClr val="006096"/>
                </a:solidFill>
              </a:defRPr>
            </a:lvl2pPr>
            <a:lvl3pPr>
              <a:defRPr>
                <a:solidFill>
                  <a:srgbClr val="006096"/>
                </a:solidFill>
              </a:defRPr>
            </a:lvl3pPr>
            <a:lvl4pPr>
              <a:defRPr>
                <a:solidFill>
                  <a:srgbClr val="006096"/>
                </a:solidFill>
              </a:defRPr>
            </a:lvl4pPr>
            <a:lvl5pPr>
              <a:defRPr>
                <a:solidFill>
                  <a:srgbClr val="00609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0" y="4705350"/>
            <a:ext cx="419100" cy="274637"/>
          </a:xfrm>
        </p:spPr>
        <p:txBody>
          <a:bodyPr/>
          <a:lstStyle>
            <a:lvl1pPr algn="ctr">
              <a:defRPr>
                <a:solidFill>
                  <a:schemeClr val="bg1"/>
                </a:solidFill>
              </a:defRPr>
            </a:lvl1pPr>
          </a:lstStyle>
          <a:p>
            <a:pPr>
              <a:defRPr/>
            </a:pPr>
            <a:fld id="{67ED70C6-FDCB-5747-9A21-CEFC4DDC4D7F}" type="slidenum">
              <a:rPr lang="en-US" smtClean="0"/>
              <a:pPr>
                <a:defRPr/>
              </a:pPr>
              <a:t>‹#›</a:t>
            </a:fld>
            <a:endParaRPr lang="en-US" dirty="0"/>
          </a:p>
        </p:txBody>
      </p:sp>
      <p:sp>
        <p:nvSpPr>
          <p:cNvPr id="5" name="TextBox 4">
            <a:extLst>
              <a:ext uri="{FF2B5EF4-FFF2-40B4-BE49-F238E27FC236}">
                <a16:creationId xmlns:a16="http://schemas.microsoft.com/office/drawing/2014/main" id="{2AA18F28-3C56-A44B-98BA-B14C07BEC638}"/>
              </a:ext>
            </a:extLst>
          </p:cNvPr>
          <p:cNvSpPr txBox="1"/>
          <p:nvPr userDrawn="1"/>
        </p:nvSpPr>
        <p:spPr>
          <a:xfrm>
            <a:off x="-3768634" y="209550"/>
            <a:ext cx="9178834" cy="307777"/>
          </a:xfrm>
          <a:prstGeom prst="rect">
            <a:avLst/>
          </a:prstGeom>
          <a:noFill/>
        </p:spPr>
        <p:txBody>
          <a:bodyPr wrap="square" rtlCol="0">
            <a:spAutoFit/>
          </a:bodyPr>
          <a:lstStyle/>
          <a:p>
            <a:r>
              <a:rPr lang="en-US" sz="1400" b="1" dirty="0" err="1">
                <a:solidFill>
                  <a:schemeClr val="bg1"/>
                </a:solidFill>
              </a:rPr>
              <a:t>www.sppa.udel.edu</a:t>
            </a:r>
            <a:endParaRPr lang="en-US" sz="1400" b="1" dirty="0">
              <a:solidFill>
                <a:schemeClr val="bg1"/>
              </a:solidFill>
            </a:endParaRPr>
          </a:p>
        </p:txBody>
      </p:sp>
      <p:sp>
        <p:nvSpPr>
          <p:cNvPr id="6" name="TextBox 5">
            <a:extLst>
              <a:ext uri="{FF2B5EF4-FFF2-40B4-BE49-F238E27FC236}">
                <a16:creationId xmlns:a16="http://schemas.microsoft.com/office/drawing/2014/main" id="{D7CC86B8-11FC-5140-9D68-C7B7633A2C37}"/>
              </a:ext>
            </a:extLst>
          </p:cNvPr>
          <p:cNvSpPr txBox="1"/>
          <p:nvPr userDrawn="1"/>
        </p:nvSpPr>
        <p:spPr>
          <a:xfrm>
            <a:off x="2904671" y="4629150"/>
            <a:ext cx="3191329" cy="415498"/>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sz="1050" b="1" dirty="0">
                <a:solidFill>
                  <a:schemeClr val="bg1"/>
                </a:solidFill>
              </a:rPr>
              <a:t>Biden School of Public Policy &amp; Administration </a:t>
            </a:r>
          </a:p>
          <a:p>
            <a:pPr marL="0" marR="0" lvl="0" indent="0" algn="r" defTabSz="457200" rtl="0" eaLnBrk="1" fontAlgn="base" latinLnBrk="0" hangingPunct="1">
              <a:lnSpc>
                <a:spcPct val="100000"/>
              </a:lnSpc>
              <a:spcBef>
                <a:spcPct val="0"/>
              </a:spcBef>
              <a:spcAft>
                <a:spcPct val="0"/>
              </a:spcAft>
              <a:buClrTx/>
              <a:buSzTx/>
              <a:buFontTx/>
              <a:buNone/>
              <a:tabLst/>
              <a:defRPr/>
            </a:pPr>
            <a:r>
              <a:rPr lang="en-US" sz="1050" b="1" dirty="0" err="1">
                <a:solidFill>
                  <a:schemeClr val="bg1"/>
                </a:solidFill>
              </a:rPr>
              <a:t>www.bidenschool.udel.edu</a:t>
            </a:r>
            <a:endParaRPr lang="en-US" sz="1050" b="1" dirty="0">
              <a:solidFill>
                <a:schemeClr val="bg1"/>
              </a:solidFill>
            </a:endParaRPr>
          </a:p>
        </p:txBody>
      </p:sp>
    </p:spTree>
    <p:extLst>
      <p:ext uri="{BB962C8B-B14F-4D97-AF65-F5344CB8AC3E}">
        <p14:creationId xmlns:p14="http://schemas.microsoft.com/office/powerpoint/2010/main" val="3836591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735" y="2477691"/>
            <a:ext cx="5829300" cy="1021556"/>
          </a:xfrm>
        </p:spPr>
        <p:txBody>
          <a:bodyPr anchor="t">
            <a:normAutofit/>
          </a:bodyPr>
          <a:lstStyle>
            <a:lvl1pPr algn="l">
              <a:defRPr sz="2400" b="1" cap="all">
                <a:solidFill>
                  <a:srgbClr val="006096"/>
                </a:solidFill>
              </a:defRPr>
            </a:lvl1pPr>
          </a:lstStyle>
          <a:p>
            <a:r>
              <a:rPr lang="en-US" dirty="0"/>
              <a:t>Click to edit Master title style</a:t>
            </a:r>
          </a:p>
        </p:txBody>
      </p:sp>
      <p:sp>
        <p:nvSpPr>
          <p:cNvPr id="3" name="Text Placeholder 2"/>
          <p:cNvSpPr>
            <a:spLocks noGrp="1"/>
          </p:cNvSpPr>
          <p:nvPr>
            <p:ph type="body" idx="1"/>
          </p:nvPr>
        </p:nvSpPr>
        <p:spPr>
          <a:xfrm>
            <a:off x="541735" y="1352550"/>
            <a:ext cx="58293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5" name="Slide Number Placeholder 5">
            <a:extLst>
              <a:ext uri="{FF2B5EF4-FFF2-40B4-BE49-F238E27FC236}">
                <a16:creationId xmlns:a16="http://schemas.microsoft.com/office/drawing/2014/main" id="{841287D7-73E6-5344-BB0F-5E46214EAA48}"/>
              </a:ext>
            </a:extLst>
          </p:cNvPr>
          <p:cNvSpPr>
            <a:spLocks noGrp="1"/>
          </p:cNvSpPr>
          <p:nvPr>
            <p:ph type="sldNum" sz="quarter" idx="10"/>
          </p:nvPr>
        </p:nvSpPr>
        <p:spPr>
          <a:xfrm>
            <a:off x="0" y="4705350"/>
            <a:ext cx="419100" cy="274637"/>
          </a:xfrm>
        </p:spPr>
        <p:txBody>
          <a:bodyPr/>
          <a:lstStyle>
            <a:lvl1pPr algn="ctr">
              <a:defRPr>
                <a:solidFill>
                  <a:schemeClr val="bg1"/>
                </a:solidFill>
              </a:defRPr>
            </a:lvl1pPr>
          </a:lstStyle>
          <a:p>
            <a:pPr>
              <a:defRPr/>
            </a:pPr>
            <a:fld id="{67ED70C6-FDCB-5747-9A21-CEFC4DDC4D7F}" type="slidenum">
              <a:rPr lang="en-US" smtClean="0"/>
              <a:pPr>
                <a:defRPr/>
              </a:pPr>
              <a:t>‹#›</a:t>
            </a:fld>
            <a:endParaRPr lang="en-US" dirty="0"/>
          </a:p>
        </p:txBody>
      </p:sp>
      <p:sp>
        <p:nvSpPr>
          <p:cNvPr id="6" name="TextBox 5">
            <a:extLst>
              <a:ext uri="{FF2B5EF4-FFF2-40B4-BE49-F238E27FC236}">
                <a16:creationId xmlns:a16="http://schemas.microsoft.com/office/drawing/2014/main" id="{5BAC0320-9411-B341-8009-B7302B0AFC53}"/>
              </a:ext>
            </a:extLst>
          </p:cNvPr>
          <p:cNvSpPr txBox="1"/>
          <p:nvPr userDrawn="1"/>
        </p:nvSpPr>
        <p:spPr>
          <a:xfrm>
            <a:off x="2904671" y="4629150"/>
            <a:ext cx="3191329" cy="415498"/>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sz="1050" b="1" dirty="0">
                <a:solidFill>
                  <a:schemeClr val="bg1"/>
                </a:solidFill>
              </a:rPr>
              <a:t>Biden School of Public Policy &amp; Administration </a:t>
            </a:r>
          </a:p>
          <a:p>
            <a:pPr marL="0" marR="0" lvl="0" indent="0" algn="r" defTabSz="457200" rtl="0" eaLnBrk="1" fontAlgn="base" latinLnBrk="0" hangingPunct="1">
              <a:lnSpc>
                <a:spcPct val="100000"/>
              </a:lnSpc>
              <a:spcBef>
                <a:spcPct val="0"/>
              </a:spcBef>
              <a:spcAft>
                <a:spcPct val="0"/>
              </a:spcAft>
              <a:buClrTx/>
              <a:buSzTx/>
              <a:buFontTx/>
              <a:buNone/>
              <a:tabLst/>
              <a:defRPr/>
            </a:pPr>
            <a:r>
              <a:rPr lang="en-US" sz="1050" b="1" dirty="0" err="1">
                <a:solidFill>
                  <a:schemeClr val="bg1"/>
                </a:solidFill>
              </a:rPr>
              <a:t>www.bidenschool.udel.edu</a:t>
            </a:r>
            <a:endParaRPr lang="en-US" sz="1050" b="1" dirty="0">
              <a:solidFill>
                <a:schemeClr val="bg1"/>
              </a:solidFill>
            </a:endParaRPr>
          </a:p>
        </p:txBody>
      </p:sp>
    </p:spTree>
    <p:extLst>
      <p:ext uri="{BB962C8B-B14F-4D97-AF65-F5344CB8AC3E}">
        <p14:creationId xmlns:p14="http://schemas.microsoft.com/office/powerpoint/2010/main" val="463186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514350"/>
            <a:ext cx="6172200" cy="742950"/>
          </a:xfrm>
        </p:spPr>
        <p:txBody>
          <a:bodyPr/>
          <a:lstStyle>
            <a:lvl1pPr>
              <a:defRPr>
                <a:solidFill>
                  <a:srgbClr val="006096"/>
                </a:solidFill>
              </a:defRPr>
            </a:lvl1pPr>
          </a:lstStyle>
          <a:p>
            <a:r>
              <a:rPr lang="en-US" dirty="0"/>
              <a:t>Click to edit Master title style</a:t>
            </a:r>
          </a:p>
        </p:txBody>
      </p:sp>
      <p:sp>
        <p:nvSpPr>
          <p:cNvPr id="3" name="Content Placeholder 2"/>
          <p:cNvSpPr>
            <a:spLocks noGrp="1"/>
          </p:cNvSpPr>
          <p:nvPr>
            <p:ph sz="half" idx="1"/>
          </p:nvPr>
        </p:nvSpPr>
        <p:spPr>
          <a:xfrm>
            <a:off x="342900" y="1085851"/>
            <a:ext cx="3028950" cy="310872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486150" y="1085851"/>
            <a:ext cx="3028950" cy="310872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63FF358-8CCB-0843-9180-7295F5FCF47C}"/>
              </a:ext>
            </a:extLst>
          </p:cNvPr>
          <p:cNvSpPr>
            <a:spLocks noGrp="1"/>
          </p:cNvSpPr>
          <p:nvPr>
            <p:ph type="sldNum" sz="quarter" idx="10"/>
          </p:nvPr>
        </p:nvSpPr>
        <p:spPr>
          <a:xfrm>
            <a:off x="0" y="4705350"/>
            <a:ext cx="419100" cy="274637"/>
          </a:xfrm>
        </p:spPr>
        <p:txBody>
          <a:bodyPr/>
          <a:lstStyle>
            <a:lvl1pPr algn="ctr">
              <a:defRPr>
                <a:solidFill>
                  <a:schemeClr val="bg1"/>
                </a:solidFill>
              </a:defRPr>
            </a:lvl1pPr>
          </a:lstStyle>
          <a:p>
            <a:pPr>
              <a:defRPr/>
            </a:pPr>
            <a:fld id="{67ED70C6-FDCB-5747-9A21-CEFC4DDC4D7F}" type="slidenum">
              <a:rPr lang="en-US" smtClean="0"/>
              <a:pPr>
                <a:defRPr/>
              </a:pPr>
              <a:t>‹#›</a:t>
            </a:fld>
            <a:endParaRPr lang="en-US" dirty="0"/>
          </a:p>
        </p:txBody>
      </p:sp>
      <p:sp>
        <p:nvSpPr>
          <p:cNvPr id="7" name="TextBox 6">
            <a:extLst>
              <a:ext uri="{FF2B5EF4-FFF2-40B4-BE49-F238E27FC236}">
                <a16:creationId xmlns:a16="http://schemas.microsoft.com/office/drawing/2014/main" id="{AF32A799-F123-384B-B574-51B4AC811BAD}"/>
              </a:ext>
            </a:extLst>
          </p:cNvPr>
          <p:cNvSpPr txBox="1"/>
          <p:nvPr userDrawn="1"/>
        </p:nvSpPr>
        <p:spPr>
          <a:xfrm>
            <a:off x="2904671" y="4629150"/>
            <a:ext cx="3191329" cy="415498"/>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sz="1050" b="1" dirty="0">
                <a:solidFill>
                  <a:schemeClr val="bg1"/>
                </a:solidFill>
              </a:rPr>
              <a:t>Biden School of Public Policy &amp; Administration </a:t>
            </a:r>
          </a:p>
          <a:p>
            <a:pPr marL="0" marR="0" lvl="0" indent="0" algn="r" defTabSz="457200" rtl="0" eaLnBrk="1" fontAlgn="base" latinLnBrk="0" hangingPunct="1">
              <a:lnSpc>
                <a:spcPct val="100000"/>
              </a:lnSpc>
              <a:spcBef>
                <a:spcPct val="0"/>
              </a:spcBef>
              <a:spcAft>
                <a:spcPct val="0"/>
              </a:spcAft>
              <a:buClrTx/>
              <a:buSzTx/>
              <a:buFontTx/>
              <a:buNone/>
              <a:tabLst/>
              <a:defRPr/>
            </a:pPr>
            <a:r>
              <a:rPr lang="en-US" sz="1050" b="1" dirty="0" err="1">
                <a:solidFill>
                  <a:schemeClr val="bg1"/>
                </a:solidFill>
              </a:rPr>
              <a:t>www.bidenschool.udel.edu</a:t>
            </a:r>
            <a:endParaRPr lang="en-US" sz="1050" b="1" dirty="0">
              <a:solidFill>
                <a:schemeClr val="bg1"/>
              </a:solidFill>
            </a:endParaRPr>
          </a:p>
        </p:txBody>
      </p:sp>
    </p:spTree>
    <p:extLst>
      <p:ext uri="{BB962C8B-B14F-4D97-AF65-F5344CB8AC3E}">
        <p14:creationId xmlns:p14="http://schemas.microsoft.com/office/powerpoint/2010/main" val="1264984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2900" y="514350"/>
            <a:ext cx="3030141" cy="77390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342900" y="1288255"/>
            <a:ext cx="303014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514350"/>
            <a:ext cx="3031331" cy="77390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3483770" y="1288255"/>
            <a:ext cx="30313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E02AE94E-F626-054E-B68A-6AE6E2A94682}"/>
              </a:ext>
            </a:extLst>
          </p:cNvPr>
          <p:cNvSpPr>
            <a:spLocks noGrp="1"/>
          </p:cNvSpPr>
          <p:nvPr>
            <p:ph type="sldNum" sz="quarter" idx="10"/>
          </p:nvPr>
        </p:nvSpPr>
        <p:spPr>
          <a:xfrm>
            <a:off x="0" y="4705350"/>
            <a:ext cx="419100" cy="274637"/>
          </a:xfrm>
        </p:spPr>
        <p:txBody>
          <a:bodyPr/>
          <a:lstStyle>
            <a:lvl1pPr algn="ctr">
              <a:defRPr>
                <a:solidFill>
                  <a:schemeClr val="bg1"/>
                </a:solidFill>
              </a:defRPr>
            </a:lvl1pPr>
          </a:lstStyle>
          <a:p>
            <a:pPr>
              <a:defRPr/>
            </a:pPr>
            <a:fld id="{67ED70C6-FDCB-5747-9A21-CEFC4DDC4D7F}" type="slidenum">
              <a:rPr lang="en-US" smtClean="0"/>
              <a:pPr>
                <a:defRPr/>
              </a:pPr>
              <a:t>‹#›</a:t>
            </a:fld>
            <a:endParaRPr lang="en-US" dirty="0"/>
          </a:p>
        </p:txBody>
      </p:sp>
      <p:sp>
        <p:nvSpPr>
          <p:cNvPr id="9" name="TextBox 8">
            <a:extLst>
              <a:ext uri="{FF2B5EF4-FFF2-40B4-BE49-F238E27FC236}">
                <a16:creationId xmlns:a16="http://schemas.microsoft.com/office/drawing/2014/main" id="{881B26FB-E72A-B845-96ED-C8D0339BF60C}"/>
              </a:ext>
            </a:extLst>
          </p:cNvPr>
          <p:cNvSpPr txBox="1"/>
          <p:nvPr userDrawn="1"/>
        </p:nvSpPr>
        <p:spPr>
          <a:xfrm>
            <a:off x="2904671" y="4629150"/>
            <a:ext cx="3191329" cy="415498"/>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sz="1050" b="1" dirty="0">
                <a:solidFill>
                  <a:schemeClr val="bg1"/>
                </a:solidFill>
              </a:rPr>
              <a:t>Biden School of Public Policy &amp; Administration </a:t>
            </a:r>
          </a:p>
          <a:p>
            <a:pPr marL="0" marR="0" lvl="0" indent="0" algn="r" defTabSz="457200" rtl="0" eaLnBrk="1" fontAlgn="base" latinLnBrk="0" hangingPunct="1">
              <a:lnSpc>
                <a:spcPct val="100000"/>
              </a:lnSpc>
              <a:spcBef>
                <a:spcPct val="0"/>
              </a:spcBef>
              <a:spcAft>
                <a:spcPct val="0"/>
              </a:spcAft>
              <a:buClrTx/>
              <a:buSzTx/>
              <a:buFontTx/>
              <a:buNone/>
              <a:tabLst/>
              <a:defRPr/>
            </a:pPr>
            <a:r>
              <a:rPr lang="en-US" sz="1050" b="1" dirty="0" err="1">
                <a:solidFill>
                  <a:schemeClr val="bg1"/>
                </a:solidFill>
              </a:rPr>
              <a:t>www.bidenschool.udel.edu</a:t>
            </a:r>
            <a:endParaRPr lang="en-US" sz="1050" b="1" dirty="0">
              <a:solidFill>
                <a:schemeClr val="bg1"/>
              </a:solidFill>
            </a:endParaRPr>
          </a:p>
        </p:txBody>
      </p:sp>
    </p:spTree>
    <p:extLst>
      <p:ext uri="{BB962C8B-B14F-4D97-AF65-F5344CB8AC3E}">
        <p14:creationId xmlns:p14="http://schemas.microsoft.com/office/powerpoint/2010/main" val="4184604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514350"/>
            <a:ext cx="6172200" cy="742950"/>
          </a:xfrm>
        </p:spPr>
        <p:txBody>
          <a:bodyPr/>
          <a:lstStyle>
            <a:lvl1pPr>
              <a:defRPr>
                <a:solidFill>
                  <a:srgbClr val="006096"/>
                </a:solidFill>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A98E0734-AC19-0A40-AEA4-CF7542CB0462}"/>
              </a:ext>
            </a:extLst>
          </p:cNvPr>
          <p:cNvSpPr>
            <a:spLocks noGrp="1"/>
          </p:cNvSpPr>
          <p:nvPr>
            <p:ph type="sldNum" sz="quarter" idx="10"/>
          </p:nvPr>
        </p:nvSpPr>
        <p:spPr>
          <a:xfrm>
            <a:off x="0" y="4705350"/>
            <a:ext cx="419100" cy="274637"/>
          </a:xfrm>
        </p:spPr>
        <p:txBody>
          <a:bodyPr/>
          <a:lstStyle>
            <a:lvl1pPr algn="ctr">
              <a:defRPr>
                <a:solidFill>
                  <a:schemeClr val="bg1"/>
                </a:solidFill>
              </a:defRPr>
            </a:lvl1pPr>
          </a:lstStyle>
          <a:p>
            <a:pPr>
              <a:defRPr/>
            </a:pPr>
            <a:fld id="{67ED70C6-FDCB-5747-9A21-CEFC4DDC4D7F}" type="slidenum">
              <a:rPr lang="en-US" smtClean="0"/>
              <a:pPr>
                <a:defRPr/>
              </a:pPr>
              <a:t>‹#›</a:t>
            </a:fld>
            <a:endParaRPr lang="en-US" dirty="0"/>
          </a:p>
        </p:txBody>
      </p:sp>
      <p:sp>
        <p:nvSpPr>
          <p:cNvPr id="5" name="TextBox 4">
            <a:extLst>
              <a:ext uri="{FF2B5EF4-FFF2-40B4-BE49-F238E27FC236}">
                <a16:creationId xmlns:a16="http://schemas.microsoft.com/office/drawing/2014/main" id="{FB996A61-EBBA-2448-B248-CB9018BA1657}"/>
              </a:ext>
            </a:extLst>
          </p:cNvPr>
          <p:cNvSpPr txBox="1"/>
          <p:nvPr userDrawn="1"/>
        </p:nvSpPr>
        <p:spPr>
          <a:xfrm>
            <a:off x="2904671" y="4629150"/>
            <a:ext cx="3191329" cy="415498"/>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sz="1050" b="1" dirty="0">
                <a:solidFill>
                  <a:schemeClr val="bg1"/>
                </a:solidFill>
              </a:rPr>
              <a:t>Biden School of Public Policy &amp; Administration </a:t>
            </a:r>
          </a:p>
          <a:p>
            <a:pPr marL="0" marR="0" lvl="0" indent="0" algn="r" defTabSz="457200" rtl="0" eaLnBrk="1" fontAlgn="base" latinLnBrk="0" hangingPunct="1">
              <a:lnSpc>
                <a:spcPct val="100000"/>
              </a:lnSpc>
              <a:spcBef>
                <a:spcPct val="0"/>
              </a:spcBef>
              <a:spcAft>
                <a:spcPct val="0"/>
              </a:spcAft>
              <a:buClrTx/>
              <a:buSzTx/>
              <a:buFontTx/>
              <a:buNone/>
              <a:tabLst/>
              <a:defRPr/>
            </a:pPr>
            <a:r>
              <a:rPr lang="en-US" sz="1050" b="1" dirty="0" err="1">
                <a:solidFill>
                  <a:schemeClr val="bg1"/>
                </a:solidFill>
              </a:rPr>
              <a:t>www.bidenschool.udel.edu</a:t>
            </a:r>
            <a:endParaRPr lang="en-US" sz="1050" b="1" dirty="0">
              <a:solidFill>
                <a:schemeClr val="bg1"/>
              </a:solidFill>
            </a:endParaRPr>
          </a:p>
        </p:txBody>
      </p:sp>
    </p:spTree>
    <p:extLst>
      <p:ext uri="{BB962C8B-B14F-4D97-AF65-F5344CB8AC3E}">
        <p14:creationId xmlns:p14="http://schemas.microsoft.com/office/powerpoint/2010/main" val="2889544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7B5EDC3-7D5C-BD4C-A0FD-E61C915DFC67}"/>
              </a:ext>
            </a:extLst>
          </p:cNvPr>
          <p:cNvSpPr>
            <a:spLocks noGrp="1"/>
          </p:cNvSpPr>
          <p:nvPr>
            <p:ph type="sldNum" sz="quarter" idx="10"/>
          </p:nvPr>
        </p:nvSpPr>
        <p:spPr>
          <a:xfrm>
            <a:off x="0" y="4705350"/>
            <a:ext cx="419100" cy="274637"/>
          </a:xfrm>
        </p:spPr>
        <p:txBody>
          <a:bodyPr/>
          <a:lstStyle>
            <a:lvl1pPr algn="ctr">
              <a:defRPr>
                <a:solidFill>
                  <a:schemeClr val="bg1"/>
                </a:solidFill>
              </a:defRPr>
            </a:lvl1pPr>
          </a:lstStyle>
          <a:p>
            <a:pPr>
              <a:defRPr/>
            </a:pPr>
            <a:fld id="{67ED70C6-FDCB-5747-9A21-CEFC4DDC4D7F}" type="slidenum">
              <a:rPr lang="en-US" smtClean="0"/>
              <a:pPr>
                <a:defRPr/>
              </a:pPr>
              <a:t>‹#›</a:t>
            </a:fld>
            <a:endParaRPr lang="en-US" dirty="0"/>
          </a:p>
        </p:txBody>
      </p:sp>
      <p:sp>
        <p:nvSpPr>
          <p:cNvPr id="4" name="TextBox 3">
            <a:extLst>
              <a:ext uri="{FF2B5EF4-FFF2-40B4-BE49-F238E27FC236}">
                <a16:creationId xmlns:a16="http://schemas.microsoft.com/office/drawing/2014/main" id="{F1BB10DE-8A29-B245-9193-39A5C76A9063}"/>
              </a:ext>
            </a:extLst>
          </p:cNvPr>
          <p:cNvSpPr txBox="1"/>
          <p:nvPr userDrawn="1"/>
        </p:nvSpPr>
        <p:spPr>
          <a:xfrm>
            <a:off x="2904671" y="4629150"/>
            <a:ext cx="3191329" cy="415498"/>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sz="1050" b="1" dirty="0">
                <a:solidFill>
                  <a:schemeClr val="bg1"/>
                </a:solidFill>
              </a:rPr>
              <a:t>Biden School of Public Policy &amp; Administration </a:t>
            </a:r>
          </a:p>
          <a:p>
            <a:pPr marL="0" marR="0" lvl="0" indent="0" algn="r" defTabSz="457200" rtl="0" eaLnBrk="1" fontAlgn="base" latinLnBrk="0" hangingPunct="1">
              <a:lnSpc>
                <a:spcPct val="100000"/>
              </a:lnSpc>
              <a:spcBef>
                <a:spcPct val="0"/>
              </a:spcBef>
              <a:spcAft>
                <a:spcPct val="0"/>
              </a:spcAft>
              <a:buClrTx/>
              <a:buSzTx/>
              <a:buFontTx/>
              <a:buNone/>
              <a:tabLst/>
              <a:defRPr/>
            </a:pPr>
            <a:r>
              <a:rPr lang="en-US" sz="1050" b="1" dirty="0" err="1">
                <a:solidFill>
                  <a:schemeClr val="bg1"/>
                </a:solidFill>
              </a:rPr>
              <a:t>www.bidenschool.udel.edu</a:t>
            </a:r>
            <a:endParaRPr lang="en-US" sz="1050" b="1" dirty="0">
              <a:solidFill>
                <a:schemeClr val="bg1"/>
              </a:solidFill>
            </a:endParaRPr>
          </a:p>
        </p:txBody>
      </p:sp>
    </p:spTree>
    <p:extLst>
      <p:ext uri="{BB962C8B-B14F-4D97-AF65-F5344CB8AC3E}">
        <p14:creationId xmlns:p14="http://schemas.microsoft.com/office/powerpoint/2010/main" val="4246038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1" y="438150"/>
            <a:ext cx="2256235" cy="871538"/>
          </a:xfrm>
        </p:spPr>
        <p:txBody>
          <a:bodyPr anchor="b"/>
          <a:lstStyle>
            <a:lvl1pPr algn="l">
              <a:defRPr sz="1500" b="1">
                <a:solidFill>
                  <a:srgbClr val="006096"/>
                </a:solidFill>
              </a:defRPr>
            </a:lvl1pPr>
          </a:lstStyle>
          <a:p>
            <a:r>
              <a:rPr lang="en-US" dirty="0"/>
              <a:t>Click to edit Master title style</a:t>
            </a:r>
          </a:p>
        </p:txBody>
      </p:sp>
      <p:sp>
        <p:nvSpPr>
          <p:cNvPr id="3" name="Content Placeholder 2"/>
          <p:cNvSpPr>
            <a:spLocks noGrp="1"/>
          </p:cNvSpPr>
          <p:nvPr>
            <p:ph idx="1"/>
          </p:nvPr>
        </p:nvSpPr>
        <p:spPr>
          <a:xfrm>
            <a:off x="2681287" y="438151"/>
            <a:ext cx="3833813" cy="36576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428751"/>
            <a:ext cx="2256235" cy="2667001"/>
          </a:xfrm>
        </p:spPr>
        <p:txBody>
          <a:bodyPr/>
          <a:lstStyle>
            <a:lvl1pPr marL="0" indent="0">
              <a:buNone/>
              <a:defRPr sz="1050">
                <a:solidFill>
                  <a:srgbClr val="006096"/>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AE0B06FA-9A03-2242-97E6-CAA8FD7C25C4}"/>
              </a:ext>
            </a:extLst>
          </p:cNvPr>
          <p:cNvSpPr>
            <a:spLocks noGrp="1"/>
          </p:cNvSpPr>
          <p:nvPr>
            <p:ph type="sldNum" sz="quarter" idx="10"/>
          </p:nvPr>
        </p:nvSpPr>
        <p:spPr>
          <a:xfrm>
            <a:off x="0" y="4705350"/>
            <a:ext cx="419100" cy="274637"/>
          </a:xfrm>
        </p:spPr>
        <p:txBody>
          <a:bodyPr/>
          <a:lstStyle>
            <a:lvl1pPr algn="ctr">
              <a:defRPr>
                <a:solidFill>
                  <a:schemeClr val="bg1"/>
                </a:solidFill>
              </a:defRPr>
            </a:lvl1pPr>
          </a:lstStyle>
          <a:p>
            <a:pPr>
              <a:defRPr/>
            </a:pPr>
            <a:fld id="{67ED70C6-FDCB-5747-9A21-CEFC4DDC4D7F}" type="slidenum">
              <a:rPr lang="en-US" smtClean="0"/>
              <a:pPr>
                <a:defRPr/>
              </a:pPr>
              <a:t>‹#›</a:t>
            </a:fld>
            <a:endParaRPr lang="en-US" dirty="0"/>
          </a:p>
        </p:txBody>
      </p:sp>
      <p:sp>
        <p:nvSpPr>
          <p:cNvPr id="7" name="TextBox 6">
            <a:extLst>
              <a:ext uri="{FF2B5EF4-FFF2-40B4-BE49-F238E27FC236}">
                <a16:creationId xmlns:a16="http://schemas.microsoft.com/office/drawing/2014/main" id="{668E7260-6B0D-1240-A0E2-1EBB0F2B952B}"/>
              </a:ext>
            </a:extLst>
          </p:cNvPr>
          <p:cNvSpPr txBox="1"/>
          <p:nvPr userDrawn="1"/>
        </p:nvSpPr>
        <p:spPr>
          <a:xfrm>
            <a:off x="2904671" y="4629150"/>
            <a:ext cx="3191329" cy="415498"/>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sz="1050" b="1" dirty="0">
                <a:solidFill>
                  <a:schemeClr val="bg1"/>
                </a:solidFill>
              </a:rPr>
              <a:t>Biden School of Public Policy &amp; Administration </a:t>
            </a:r>
          </a:p>
          <a:p>
            <a:pPr marL="0" marR="0" lvl="0" indent="0" algn="r" defTabSz="457200" rtl="0" eaLnBrk="1" fontAlgn="base" latinLnBrk="0" hangingPunct="1">
              <a:lnSpc>
                <a:spcPct val="100000"/>
              </a:lnSpc>
              <a:spcBef>
                <a:spcPct val="0"/>
              </a:spcBef>
              <a:spcAft>
                <a:spcPct val="0"/>
              </a:spcAft>
              <a:buClrTx/>
              <a:buSzTx/>
              <a:buFontTx/>
              <a:buNone/>
              <a:tabLst/>
              <a:defRPr/>
            </a:pPr>
            <a:r>
              <a:rPr lang="en-US" sz="1050" b="1" dirty="0" err="1">
                <a:solidFill>
                  <a:schemeClr val="bg1"/>
                </a:solidFill>
              </a:rPr>
              <a:t>www.bidenschool.udel.edu</a:t>
            </a:r>
            <a:endParaRPr lang="en-US" sz="1050" b="1" dirty="0">
              <a:solidFill>
                <a:schemeClr val="bg1"/>
              </a:solidFill>
            </a:endParaRPr>
          </a:p>
        </p:txBody>
      </p:sp>
    </p:spTree>
    <p:extLst>
      <p:ext uri="{BB962C8B-B14F-4D97-AF65-F5344CB8AC3E}">
        <p14:creationId xmlns:p14="http://schemas.microsoft.com/office/powerpoint/2010/main" val="2971630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914400"/>
            <a:ext cx="6172200" cy="742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342900" y="1943101"/>
            <a:ext cx="6172200" cy="2651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914900" y="4767264"/>
            <a:ext cx="1600200" cy="274637"/>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tx2"/>
                </a:solidFill>
                <a:latin typeface="Helvetica Neue" charset="0"/>
              </a:defRPr>
            </a:lvl1pPr>
          </a:lstStyle>
          <a:p>
            <a:pPr>
              <a:defRPr/>
            </a:pPr>
            <a:r>
              <a:rPr lang="en-US"/>
              <a:t>1</a:t>
            </a:r>
          </a:p>
        </p:txBody>
      </p:sp>
    </p:spTree>
  </p:cSld>
  <p:clrMap bg1="lt1" tx1="dk1" bg2="lt2" tx2="dk2" accent1="accent1" accent2="accent2" accent3="accent3" accent4="accent4" accent5="accent5" accent6="accent6" hlink="hlink" folHlink="folHlink"/>
  <p:sldLayoutIdLst>
    <p:sldLayoutId id="2147483880" r:id="rId1"/>
    <p:sldLayoutId id="2147483881"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2" r:id="rId13"/>
  </p:sldLayoutIdLst>
  <p:hf hdr="0" ftr="0" dt="0"/>
  <p:txStyles>
    <p:titleStyle>
      <a:lvl1pPr algn="ctr" defTabSz="342900" rtl="0" eaLnBrk="0" fontAlgn="base" hangingPunct="0">
        <a:spcBef>
          <a:spcPct val="0"/>
        </a:spcBef>
        <a:spcAft>
          <a:spcPct val="0"/>
        </a:spcAft>
        <a:defRPr sz="2400" kern="1200">
          <a:solidFill>
            <a:schemeClr val="bg1"/>
          </a:solidFill>
          <a:latin typeface="Calibri"/>
          <a:ea typeface="Geneva" pitchFamily="-65" charset="-128"/>
          <a:cs typeface="Calibri"/>
        </a:defRPr>
      </a:lvl1pPr>
      <a:lvl2pPr algn="ctr" defTabSz="342900" rtl="0" eaLnBrk="0" fontAlgn="base" hangingPunct="0">
        <a:spcBef>
          <a:spcPct val="0"/>
        </a:spcBef>
        <a:spcAft>
          <a:spcPct val="0"/>
        </a:spcAft>
        <a:defRPr sz="2400">
          <a:solidFill>
            <a:schemeClr val="tx1"/>
          </a:solidFill>
          <a:latin typeface="Helvetica Neue" pitchFamily="-65" charset="0"/>
          <a:ea typeface="Geneva" pitchFamily="-65" charset="-128"/>
          <a:cs typeface="Geneva" pitchFamily="-65" charset="-128"/>
        </a:defRPr>
      </a:lvl2pPr>
      <a:lvl3pPr algn="ctr" defTabSz="342900" rtl="0" eaLnBrk="0" fontAlgn="base" hangingPunct="0">
        <a:spcBef>
          <a:spcPct val="0"/>
        </a:spcBef>
        <a:spcAft>
          <a:spcPct val="0"/>
        </a:spcAft>
        <a:defRPr sz="2400">
          <a:solidFill>
            <a:schemeClr val="tx1"/>
          </a:solidFill>
          <a:latin typeface="Helvetica Neue" pitchFamily="-65" charset="0"/>
          <a:ea typeface="Geneva" pitchFamily="-65" charset="-128"/>
          <a:cs typeface="Geneva" pitchFamily="-65" charset="-128"/>
        </a:defRPr>
      </a:lvl3pPr>
      <a:lvl4pPr algn="ctr" defTabSz="342900" rtl="0" eaLnBrk="0" fontAlgn="base" hangingPunct="0">
        <a:spcBef>
          <a:spcPct val="0"/>
        </a:spcBef>
        <a:spcAft>
          <a:spcPct val="0"/>
        </a:spcAft>
        <a:defRPr sz="2400">
          <a:solidFill>
            <a:schemeClr val="tx1"/>
          </a:solidFill>
          <a:latin typeface="Helvetica Neue" pitchFamily="-65" charset="0"/>
          <a:ea typeface="Geneva" pitchFamily="-65" charset="-128"/>
          <a:cs typeface="Geneva" pitchFamily="-65" charset="-128"/>
        </a:defRPr>
      </a:lvl4pPr>
      <a:lvl5pPr algn="ctr" defTabSz="342900" rtl="0" eaLnBrk="0" fontAlgn="base" hangingPunct="0">
        <a:spcBef>
          <a:spcPct val="0"/>
        </a:spcBef>
        <a:spcAft>
          <a:spcPct val="0"/>
        </a:spcAft>
        <a:defRPr sz="2400">
          <a:solidFill>
            <a:schemeClr val="tx1"/>
          </a:solidFill>
          <a:latin typeface="Helvetica Neue" pitchFamily="-65" charset="0"/>
          <a:ea typeface="Geneva" pitchFamily="-65" charset="-128"/>
          <a:cs typeface="Geneva" pitchFamily="-65" charset="-128"/>
        </a:defRPr>
      </a:lvl5pPr>
      <a:lvl6pPr marL="342900" algn="ctr" defTabSz="342900" rtl="0" fontAlgn="base">
        <a:spcBef>
          <a:spcPct val="0"/>
        </a:spcBef>
        <a:spcAft>
          <a:spcPct val="0"/>
        </a:spcAft>
        <a:defRPr sz="2400">
          <a:solidFill>
            <a:schemeClr val="tx1"/>
          </a:solidFill>
          <a:latin typeface="Helvetica Neue" pitchFamily="-65" charset="0"/>
          <a:ea typeface="Geneva" pitchFamily="-65" charset="-128"/>
          <a:cs typeface="Geneva" pitchFamily="-65" charset="-128"/>
        </a:defRPr>
      </a:lvl6pPr>
      <a:lvl7pPr marL="685800" algn="ctr" defTabSz="342900" rtl="0" fontAlgn="base">
        <a:spcBef>
          <a:spcPct val="0"/>
        </a:spcBef>
        <a:spcAft>
          <a:spcPct val="0"/>
        </a:spcAft>
        <a:defRPr sz="2400">
          <a:solidFill>
            <a:schemeClr val="tx1"/>
          </a:solidFill>
          <a:latin typeface="Helvetica Neue" pitchFamily="-65" charset="0"/>
          <a:ea typeface="Geneva" pitchFamily="-65" charset="-128"/>
          <a:cs typeface="Geneva" pitchFamily="-65" charset="-128"/>
        </a:defRPr>
      </a:lvl7pPr>
      <a:lvl8pPr marL="1028700" algn="ctr" defTabSz="342900" rtl="0" fontAlgn="base">
        <a:spcBef>
          <a:spcPct val="0"/>
        </a:spcBef>
        <a:spcAft>
          <a:spcPct val="0"/>
        </a:spcAft>
        <a:defRPr sz="2400">
          <a:solidFill>
            <a:schemeClr val="tx1"/>
          </a:solidFill>
          <a:latin typeface="Helvetica Neue" pitchFamily="-65" charset="0"/>
          <a:ea typeface="Geneva" pitchFamily="-65" charset="-128"/>
          <a:cs typeface="Geneva" pitchFamily="-65" charset="-128"/>
        </a:defRPr>
      </a:lvl8pPr>
      <a:lvl9pPr marL="1371600" algn="ctr" defTabSz="342900" rtl="0" fontAlgn="base">
        <a:spcBef>
          <a:spcPct val="0"/>
        </a:spcBef>
        <a:spcAft>
          <a:spcPct val="0"/>
        </a:spcAft>
        <a:defRPr sz="2400">
          <a:solidFill>
            <a:schemeClr val="tx1"/>
          </a:solidFill>
          <a:latin typeface="Helvetica Neue" pitchFamily="-65" charset="0"/>
          <a:ea typeface="Geneva" pitchFamily="-65" charset="-128"/>
          <a:cs typeface="Geneva" pitchFamily="-65" charset="-128"/>
        </a:defRPr>
      </a:lvl9pPr>
    </p:titleStyle>
    <p:bodyStyle>
      <a:lvl1pPr marL="257175" indent="-257175" algn="l" defTabSz="342900" rtl="0" eaLnBrk="0" fontAlgn="base" hangingPunct="0">
        <a:spcBef>
          <a:spcPct val="20000"/>
        </a:spcBef>
        <a:spcAft>
          <a:spcPct val="0"/>
        </a:spcAft>
        <a:buFont typeface="Arial" charset="0"/>
        <a:buChar char="•"/>
        <a:defRPr kern="1200">
          <a:solidFill>
            <a:schemeClr val="tx2"/>
          </a:solidFill>
          <a:latin typeface="Calibri"/>
          <a:ea typeface="Geneva" pitchFamily="-65" charset="-128"/>
          <a:cs typeface="Calibri"/>
        </a:defRPr>
      </a:lvl1pPr>
      <a:lvl2pPr marL="557213" indent="-214313" algn="l" defTabSz="342900" rtl="0" eaLnBrk="0" fontAlgn="base" hangingPunct="0">
        <a:spcBef>
          <a:spcPct val="20000"/>
        </a:spcBef>
        <a:spcAft>
          <a:spcPct val="0"/>
        </a:spcAft>
        <a:buFont typeface="Arial" charset="0"/>
        <a:buChar char="–"/>
        <a:defRPr kern="1200">
          <a:solidFill>
            <a:schemeClr val="tx2"/>
          </a:solidFill>
          <a:latin typeface="Calibri"/>
          <a:ea typeface="Geneva" pitchFamily="-65" charset="-128"/>
          <a:cs typeface="Calibri"/>
        </a:defRPr>
      </a:lvl2pPr>
      <a:lvl3pPr marL="857250" indent="-171450" algn="l" defTabSz="342900" rtl="0" eaLnBrk="0" fontAlgn="base" hangingPunct="0">
        <a:spcBef>
          <a:spcPct val="20000"/>
        </a:spcBef>
        <a:spcAft>
          <a:spcPct val="0"/>
        </a:spcAft>
        <a:buFont typeface="Arial" charset="0"/>
        <a:buChar char="•"/>
        <a:defRPr kern="1200">
          <a:solidFill>
            <a:schemeClr val="tx2"/>
          </a:solidFill>
          <a:latin typeface="Calibri"/>
          <a:ea typeface="ヒラギノ角ゴ Pro W3" charset="-128"/>
          <a:cs typeface="Calibri"/>
        </a:defRPr>
      </a:lvl3pPr>
      <a:lvl4pPr marL="1200150" indent="-171450" algn="l" defTabSz="342900" rtl="0" eaLnBrk="0" fontAlgn="base" hangingPunct="0">
        <a:spcBef>
          <a:spcPct val="20000"/>
        </a:spcBef>
        <a:spcAft>
          <a:spcPct val="0"/>
        </a:spcAft>
        <a:buFont typeface="Arial" charset="0"/>
        <a:buChar char="–"/>
        <a:defRPr kern="1200">
          <a:solidFill>
            <a:schemeClr val="tx2"/>
          </a:solidFill>
          <a:latin typeface="Calibri"/>
          <a:ea typeface="ヒラギノ角ゴ Pro W3" charset="-128"/>
          <a:cs typeface="Calibri"/>
        </a:defRPr>
      </a:lvl4pPr>
      <a:lvl5pPr marL="1543050" indent="-171450" algn="l" defTabSz="342900" rtl="0" eaLnBrk="0" fontAlgn="base" hangingPunct="0">
        <a:spcBef>
          <a:spcPct val="20000"/>
        </a:spcBef>
        <a:spcAft>
          <a:spcPct val="0"/>
        </a:spcAft>
        <a:buFont typeface="Arial" charset="0"/>
        <a:buChar char="»"/>
        <a:defRPr kern="1200">
          <a:solidFill>
            <a:schemeClr val="tx2"/>
          </a:solidFill>
          <a:latin typeface="Calibri"/>
          <a:ea typeface="ヒラギノ角ゴ Pro W3" charset="-128"/>
          <a:cs typeface="Calibri"/>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chart" Target="../charts/chart9.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chart" Target="../charts/chart10.xml"/><Relationship Id="rId5" Type="http://schemas.openxmlformats.org/officeDocument/2006/relationships/image" Target="../media/image4.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chart" Target="../charts/chart11.xml"/><Relationship Id="rId5" Type="http://schemas.openxmlformats.org/officeDocument/2006/relationships/image" Target="../media/image4.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chart" Target="../charts/chart12.xml"/><Relationship Id="rId5" Type="http://schemas.openxmlformats.org/officeDocument/2006/relationships/image" Target="../media/image4.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hs.udel.edu/seow/reports-and-products" TargetMode="External"/><Relationship Id="rId7" Type="http://schemas.openxmlformats.org/officeDocument/2006/relationships/hyperlink" Target="http://www.cdc.gov/mmwr/volumes/68/wr/mm6844e1.htm"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www.cdc.gov/violenceprevention/acestudy/" TargetMode="External"/><Relationship Id="rId5" Type="http://schemas.openxmlformats.org/officeDocument/2006/relationships/hyperlink" Target="https://www.cdc.gov/violenceprevention/acestudy" TargetMode="External"/><Relationship Id="rId4" Type="http://schemas.openxmlformats.org/officeDocument/2006/relationships/hyperlink" Target="https://www.cdhs.udel.edu/seow/school-survey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jpg"/><Relationship Id="rId2" Type="http://schemas.openxmlformats.org/officeDocument/2006/relationships/hyperlink" Target="http://www.dekidscount.org/" TargetMode="Externa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4.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tiff"/><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hyperlink" Target="https://governor.delaware.gov/wp-content/uploads/sites/24/2019/11/DE-TIC-Progress-Report-and-Action-Plan.pdf" TargetMode="Externa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7.jpg"/><Relationship Id="rId5" Type="http://schemas.openxmlformats.org/officeDocument/2006/relationships/image" Target="../media/image4.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chart" Target="../charts/chart1.xml"/><Relationship Id="rId5" Type="http://schemas.openxmlformats.org/officeDocument/2006/relationships/image" Target="../media/image4.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5C136-A0DC-314D-A1EA-C9855330DAF8}"/>
              </a:ext>
            </a:extLst>
          </p:cNvPr>
          <p:cNvSpPr>
            <a:spLocks noGrp="1"/>
          </p:cNvSpPr>
          <p:nvPr>
            <p:ph type="ctrTitle"/>
          </p:nvPr>
        </p:nvSpPr>
        <p:spPr>
          <a:xfrm>
            <a:off x="514350" y="1334454"/>
            <a:ext cx="5829300" cy="1102519"/>
          </a:xfrm>
        </p:spPr>
        <p:txBody>
          <a:bodyPr/>
          <a:lstStyle/>
          <a:p>
            <a:r>
              <a:rPr lang="en-US" dirty="0"/>
              <a:t>Timeline Tuesday</a:t>
            </a:r>
            <a:br>
              <a:rPr lang="en-US" dirty="0"/>
            </a:br>
            <a:r>
              <a:rPr lang="en-US" dirty="0"/>
              <a:t>Data Snapshot: </a:t>
            </a:r>
            <a:br>
              <a:rPr lang="en-US" dirty="0"/>
            </a:br>
            <a:r>
              <a:rPr lang="en-US" dirty="0"/>
              <a:t>Adverse Childhood Experiences (ACEs)</a:t>
            </a:r>
          </a:p>
        </p:txBody>
      </p:sp>
      <p:sp>
        <p:nvSpPr>
          <p:cNvPr id="3" name="Subtitle 2">
            <a:extLst>
              <a:ext uri="{FF2B5EF4-FFF2-40B4-BE49-F238E27FC236}">
                <a16:creationId xmlns:a16="http://schemas.microsoft.com/office/drawing/2014/main" id="{8711FD51-C858-864F-9609-067A78D5CE89}"/>
              </a:ext>
            </a:extLst>
          </p:cNvPr>
          <p:cNvSpPr>
            <a:spLocks noGrp="1"/>
          </p:cNvSpPr>
          <p:nvPr>
            <p:ph type="subTitle" idx="1"/>
          </p:nvPr>
        </p:nvSpPr>
        <p:spPr>
          <a:xfrm>
            <a:off x="1028700" y="2495551"/>
            <a:ext cx="4800600" cy="1733550"/>
          </a:xfrm>
        </p:spPr>
        <p:txBody>
          <a:bodyPr/>
          <a:lstStyle/>
          <a:p>
            <a:r>
              <a:rPr lang="en-US" dirty="0"/>
              <a:t>Sharon Merriman-</a:t>
            </a:r>
            <a:r>
              <a:rPr lang="en-US" dirty="0" err="1"/>
              <a:t>Nai</a:t>
            </a:r>
            <a:endParaRPr lang="en-US" dirty="0"/>
          </a:p>
          <a:p>
            <a:r>
              <a:rPr lang="en-US" dirty="0"/>
              <a:t>Annie </a:t>
            </a:r>
            <a:r>
              <a:rPr lang="en-US" dirty="0" err="1"/>
              <a:t>Slease</a:t>
            </a:r>
            <a:endParaRPr lang="en-US" dirty="0"/>
          </a:p>
          <a:p>
            <a:r>
              <a:rPr lang="en-US" sz="1800" i="0" dirty="0">
                <a:solidFill>
                  <a:schemeClr val="tx2">
                    <a:lumMod val="60000"/>
                    <a:lumOff val="40000"/>
                  </a:schemeClr>
                </a:solidFill>
                <a:effectLst/>
                <a:latin typeface="Calibri" panose="020F0502020204030204" pitchFamily="34" charset="0"/>
                <a:cs typeface="Calibri" panose="020F0502020204030204" pitchFamily="34" charset="0"/>
              </a:rPr>
              <a:t>LaWanda Burgoyne</a:t>
            </a:r>
          </a:p>
          <a:p>
            <a:r>
              <a:rPr lang="en-US" dirty="0">
                <a:solidFill>
                  <a:schemeClr val="tx2">
                    <a:lumMod val="60000"/>
                    <a:lumOff val="40000"/>
                  </a:schemeClr>
                </a:solidFill>
                <a:latin typeface="Calibri" panose="020F0502020204030204" pitchFamily="34" charset="0"/>
                <a:cs typeface="Calibri" panose="020F0502020204030204" pitchFamily="34" charset="0"/>
              </a:rPr>
              <a:t>Kier </a:t>
            </a:r>
            <a:r>
              <a:rPr lang="en-US" dirty="0" err="1">
                <a:solidFill>
                  <a:schemeClr val="tx2">
                    <a:lumMod val="60000"/>
                    <a:lumOff val="40000"/>
                  </a:schemeClr>
                </a:solidFill>
                <a:latin typeface="Calibri" panose="020F0502020204030204" pitchFamily="34" charset="0"/>
                <a:cs typeface="Calibri" panose="020F0502020204030204" pitchFamily="34" charset="0"/>
              </a:rPr>
              <a:t>Berkel</a:t>
            </a:r>
            <a:endParaRPr lang="en-US" dirty="0">
              <a:solidFill>
                <a:schemeClr val="tx2">
                  <a:lumMod val="60000"/>
                  <a:lumOff val="40000"/>
                </a:schemeClr>
              </a:solidFill>
              <a:latin typeface="Calibri" panose="020F0502020204030204" pitchFamily="34" charset="0"/>
              <a:cs typeface="Calibri" panose="020F0502020204030204" pitchFamily="34" charset="0"/>
            </a:endParaRPr>
          </a:p>
          <a:p>
            <a:endParaRPr lang="en-US" dirty="0"/>
          </a:p>
          <a:p>
            <a:endParaRPr lang="en-US" dirty="0"/>
          </a:p>
        </p:txBody>
      </p:sp>
      <p:pic>
        <p:nvPicPr>
          <p:cNvPr id="5" name="Picture 4" descr="A picture containing drawing&#10;&#10;Description automatically generated">
            <a:extLst>
              <a:ext uri="{FF2B5EF4-FFF2-40B4-BE49-F238E27FC236}">
                <a16:creationId xmlns:a16="http://schemas.microsoft.com/office/drawing/2014/main" id="{77C02FC8-EC21-4E1D-A5F7-11768B54BAFD}"/>
              </a:ext>
            </a:extLst>
          </p:cNvPr>
          <p:cNvPicPr>
            <a:picLocks noChangeAspect="1"/>
          </p:cNvPicPr>
          <p:nvPr/>
        </p:nvPicPr>
        <p:blipFill>
          <a:blip r:embed="rId2"/>
          <a:stretch>
            <a:fillRect/>
          </a:stretch>
        </p:blipFill>
        <p:spPr>
          <a:xfrm>
            <a:off x="5073085" y="-22872"/>
            <a:ext cx="1750337" cy="1093961"/>
          </a:xfrm>
          <a:prstGeom prst="rect">
            <a:avLst/>
          </a:prstGeom>
        </p:spPr>
      </p:pic>
      <p:pic>
        <p:nvPicPr>
          <p:cNvPr id="8" name="Picture 7" descr="A close up of a logo&#10;&#10;Description automatically generated">
            <a:extLst>
              <a:ext uri="{FF2B5EF4-FFF2-40B4-BE49-F238E27FC236}">
                <a16:creationId xmlns:a16="http://schemas.microsoft.com/office/drawing/2014/main" id="{CE64CEFD-3313-42DE-A291-EB9FD4D2C9F1}"/>
              </a:ext>
            </a:extLst>
          </p:cNvPr>
          <p:cNvPicPr>
            <a:picLocks noChangeAspect="1"/>
          </p:cNvPicPr>
          <p:nvPr/>
        </p:nvPicPr>
        <p:blipFill>
          <a:blip r:embed="rId3"/>
          <a:stretch>
            <a:fillRect/>
          </a:stretch>
        </p:blipFill>
        <p:spPr>
          <a:xfrm>
            <a:off x="304800" y="4629150"/>
            <a:ext cx="2112268" cy="419101"/>
          </a:xfrm>
          <a:prstGeom prst="rect">
            <a:avLst/>
          </a:prstGeom>
        </p:spPr>
      </p:pic>
    </p:spTree>
    <p:extLst>
      <p:ext uri="{BB962C8B-B14F-4D97-AF65-F5344CB8AC3E}">
        <p14:creationId xmlns:p14="http://schemas.microsoft.com/office/powerpoint/2010/main" val="735874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30126-904B-4902-997E-7E1DA1B4D364}"/>
              </a:ext>
            </a:extLst>
          </p:cNvPr>
          <p:cNvSpPr>
            <a:spLocks noGrp="1"/>
          </p:cNvSpPr>
          <p:nvPr>
            <p:ph type="title"/>
          </p:nvPr>
        </p:nvSpPr>
        <p:spPr>
          <a:xfrm>
            <a:off x="342900" y="70965"/>
            <a:ext cx="6172200" cy="742950"/>
          </a:xfrm>
        </p:spPr>
        <p:txBody>
          <a:bodyPr/>
          <a:lstStyle/>
          <a:p>
            <a:r>
              <a:rPr lang="en-US" dirty="0"/>
              <a:t>National Survey of Children’s Health</a:t>
            </a:r>
          </a:p>
        </p:txBody>
      </p:sp>
      <p:sp>
        <p:nvSpPr>
          <p:cNvPr id="11" name="Content Placeholder 10">
            <a:extLst>
              <a:ext uri="{FF2B5EF4-FFF2-40B4-BE49-F238E27FC236}">
                <a16:creationId xmlns:a16="http://schemas.microsoft.com/office/drawing/2014/main" id="{6DA779C2-56F0-4FBE-B7C3-86EFC9838147}"/>
              </a:ext>
            </a:extLst>
          </p:cNvPr>
          <p:cNvSpPr>
            <a:spLocks noGrp="1"/>
          </p:cNvSpPr>
          <p:nvPr>
            <p:ph idx="1"/>
          </p:nvPr>
        </p:nvSpPr>
        <p:spPr>
          <a:xfrm>
            <a:off x="330200" y="2087563"/>
            <a:ext cx="6172200" cy="1638299"/>
          </a:xfrm>
        </p:spPr>
        <p:txBody>
          <a:bodyPr/>
          <a:lstStyle/>
          <a:p>
            <a:endParaRPr lang="en-US" sz="1200" dirty="0"/>
          </a:p>
          <a:p>
            <a:endParaRPr lang="en-US" sz="1200" dirty="0"/>
          </a:p>
          <a:p>
            <a:endParaRPr lang="en-US" sz="1200" dirty="0"/>
          </a:p>
        </p:txBody>
      </p:sp>
      <p:sp>
        <p:nvSpPr>
          <p:cNvPr id="4" name="Slide Number Placeholder 3">
            <a:extLst>
              <a:ext uri="{FF2B5EF4-FFF2-40B4-BE49-F238E27FC236}">
                <a16:creationId xmlns:a16="http://schemas.microsoft.com/office/drawing/2014/main" id="{F5475802-DB9D-7E48-B734-8B318BA96BA1}"/>
              </a:ext>
            </a:extLst>
          </p:cNvPr>
          <p:cNvSpPr>
            <a:spLocks noGrp="1"/>
          </p:cNvSpPr>
          <p:nvPr>
            <p:ph type="sldNum" sz="quarter" idx="10"/>
          </p:nvPr>
        </p:nvSpPr>
        <p:spPr/>
        <p:txBody>
          <a:bodyPr/>
          <a:lstStyle/>
          <a:p>
            <a:pPr>
              <a:defRPr/>
            </a:pPr>
            <a:fld id="{67ED70C6-FDCB-5747-9A21-CEFC4DDC4D7F}" type="slidenum">
              <a:rPr lang="en-US" smtClean="0"/>
              <a:pPr>
                <a:defRPr/>
              </a:pPr>
              <a:t>9</a:t>
            </a:fld>
            <a:endParaRPr lang="en-US" dirty="0"/>
          </a:p>
        </p:txBody>
      </p:sp>
      <p:graphicFrame>
        <p:nvGraphicFramePr>
          <p:cNvPr id="8" name="Chart 7">
            <a:extLst>
              <a:ext uri="{FF2B5EF4-FFF2-40B4-BE49-F238E27FC236}">
                <a16:creationId xmlns:a16="http://schemas.microsoft.com/office/drawing/2014/main" id="{6C891A45-2CBF-4CAC-8E09-795BDA20F7D9}"/>
              </a:ext>
            </a:extLst>
          </p:cNvPr>
          <p:cNvGraphicFramePr/>
          <p:nvPr>
            <p:extLst>
              <p:ext uri="{D42A27DB-BD31-4B8C-83A1-F6EECF244321}">
                <p14:modId xmlns:p14="http://schemas.microsoft.com/office/powerpoint/2010/main" val="914916395"/>
              </p:ext>
            </p:extLst>
          </p:nvPr>
        </p:nvGraphicFramePr>
        <p:xfrm>
          <a:off x="-76200" y="666750"/>
          <a:ext cx="6781800" cy="3809999"/>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BE177BF-2DEF-A849-A73D-1D4AC715F375}"/>
              </a:ext>
            </a:extLst>
          </p:cNvPr>
          <p:cNvSpPr/>
          <p:nvPr/>
        </p:nvSpPr>
        <p:spPr>
          <a:xfrm>
            <a:off x="152400" y="4258548"/>
            <a:ext cx="6553200" cy="218201"/>
          </a:xfrm>
          <a:prstGeom prst="rect">
            <a:avLst/>
          </a:prstGeom>
        </p:spPr>
        <p:txBody>
          <a:bodyPr wrap="square">
            <a:spAutoFit/>
          </a:bodyPr>
          <a:lstStyle/>
          <a:p>
            <a:pPr marL="0" marR="0">
              <a:lnSpc>
                <a:spcPct val="107000"/>
              </a:lnSpc>
              <a:spcBef>
                <a:spcPts val="0"/>
              </a:spcBef>
              <a:spcAft>
                <a:spcPts val="800"/>
              </a:spcAft>
            </a:pPr>
            <a:r>
              <a:rPr lang="en-US" sz="800" dirty="0">
                <a:solidFill>
                  <a:schemeClr val="tx1">
                    <a:lumMod val="50000"/>
                    <a:lumOff val="50000"/>
                  </a:schemeClr>
                </a:solidFill>
                <a:latin typeface="Calibri" panose="020F0502020204030204" pitchFamily="34" charset="0"/>
                <a:ea typeface="SimSun" panose="02010600030101010101" pitchFamily="2" charset="-122"/>
                <a:cs typeface="Calibri" panose="020F0502020204030204" pitchFamily="34" charset="0"/>
              </a:rPr>
              <a:t>Source: </a:t>
            </a:r>
            <a:r>
              <a:rPr lang="en-US" sz="800" dirty="0" err="1">
                <a:solidFill>
                  <a:schemeClr val="tx1">
                    <a:lumMod val="50000"/>
                    <a:lumOff val="50000"/>
                  </a:schemeClr>
                </a:solidFill>
                <a:latin typeface="Calibri" panose="020F0502020204030204" pitchFamily="34" charset="0"/>
                <a:ea typeface="SimSun" panose="02010600030101010101" pitchFamily="2" charset="-122"/>
                <a:cs typeface="Calibri" panose="020F0502020204030204" pitchFamily="34" charset="0"/>
              </a:rPr>
              <a:t>Hussaini</a:t>
            </a:r>
            <a:r>
              <a:rPr lang="en-US" sz="800" dirty="0">
                <a:solidFill>
                  <a:schemeClr val="tx1">
                    <a:lumMod val="50000"/>
                    <a:lumOff val="50000"/>
                  </a:schemeClr>
                </a:solidFill>
                <a:latin typeface="Calibri" panose="020F0502020204030204" pitchFamily="34" charset="0"/>
                <a:ea typeface="SimSun" panose="02010600030101010101" pitchFamily="2" charset="-122"/>
                <a:cs typeface="Calibri" panose="020F0502020204030204" pitchFamily="34" charset="0"/>
              </a:rPr>
              <a:t>, K. DE Dept. of Health and Social Services, Div. of Public Health, Preliminary Analysis, National Survey of Children’s Health, 2016-2018.</a:t>
            </a:r>
            <a:endParaRPr lang="en-US" sz="800" dirty="0">
              <a:solidFill>
                <a:schemeClr val="tx1">
                  <a:lumMod val="50000"/>
                  <a:lumOff val="50000"/>
                </a:schemeClr>
              </a:solidFill>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161227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30126-904B-4902-997E-7E1DA1B4D364}"/>
              </a:ext>
            </a:extLst>
          </p:cNvPr>
          <p:cNvSpPr>
            <a:spLocks noGrp="1"/>
          </p:cNvSpPr>
          <p:nvPr>
            <p:ph type="title"/>
          </p:nvPr>
        </p:nvSpPr>
        <p:spPr>
          <a:xfrm>
            <a:off x="242207" y="113415"/>
            <a:ext cx="6172200" cy="612052"/>
          </a:xfrm>
        </p:spPr>
        <p:txBody>
          <a:bodyPr/>
          <a:lstStyle/>
          <a:p>
            <a:r>
              <a:rPr lang="en-US" dirty="0"/>
              <a:t>NSCH 2016-2018 – ACEs and Poverty</a:t>
            </a:r>
          </a:p>
        </p:txBody>
      </p:sp>
      <p:sp>
        <p:nvSpPr>
          <p:cNvPr id="11" name="Content Placeholder 10">
            <a:extLst>
              <a:ext uri="{FF2B5EF4-FFF2-40B4-BE49-F238E27FC236}">
                <a16:creationId xmlns:a16="http://schemas.microsoft.com/office/drawing/2014/main" id="{6DA779C2-56F0-4FBE-B7C3-86EFC9838147}"/>
              </a:ext>
            </a:extLst>
          </p:cNvPr>
          <p:cNvSpPr>
            <a:spLocks noGrp="1"/>
          </p:cNvSpPr>
          <p:nvPr>
            <p:ph idx="1"/>
          </p:nvPr>
        </p:nvSpPr>
        <p:spPr>
          <a:xfrm>
            <a:off x="419100" y="1733550"/>
            <a:ext cx="6172200" cy="2362200"/>
          </a:xfrm>
        </p:spPr>
        <p:txBody>
          <a:bodyPr/>
          <a:lstStyle/>
          <a:p>
            <a:pPr marL="342900" lvl="1" indent="0">
              <a:buNone/>
            </a:pPr>
            <a:endParaRPr lang="en-US" sz="1200" dirty="0"/>
          </a:p>
          <a:p>
            <a:endParaRPr lang="en-US" sz="1200" dirty="0"/>
          </a:p>
          <a:p>
            <a:endParaRPr lang="en-US" sz="1200" dirty="0"/>
          </a:p>
        </p:txBody>
      </p:sp>
      <p:sp>
        <p:nvSpPr>
          <p:cNvPr id="4" name="Slide Number Placeholder 3">
            <a:extLst>
              <a:ext uri="{FF2B5EF4-FFF2-40B4-BE49-F238E27FC236}">
                <a16:creationId xmlns:a16="http://schemas.microsoft.com/office/drawing/2014/main" id="{F5475802-DB9D-7E48-B734-8B318BA96BA1}"/>
              </a:ext>
            </a:extLst>
          </p:cNvPr>
          <p:cNvSpPr>
            <a:spLocks noGrp="1"/>
          </p:cNvSpPr>
          <p:nvPr>
            <p:ph type="sldNum" sz="quarter" idx="10"/>
          </p:nvPr>
        </p:nvSpPr>
        <p:spPr/>
        <p:txBody>
          <a:bodyPr/>
          <a:lstStyle/>
          <a:p>
            <a:pPr>
              <a:defRPr/>
            </a:pPr>
            <a:fld id="{67ED70C6-FDCB-5747-9A21-CEFC4DDC4D7F}" type="slidenum">
              <a:rPr lang="en-US" smtClean="0"/>
              <a:pPr>
                <a:defRPr/>
              </a:pPr>
              <a:t>10</a:t>
            </a:fld>
            <a:endParaRPr lang="en-US" dirty="0"/>
          </a:p>
        </p:txBody>
      </p:sp>
      <p:graphicFrame>
        <p:nvGraphicFramePr>
          <p:cNvPr id="12" name="Chart 11">
            <a:extLst>
              <a:ext uri="{FF2B5EF4-FFF2-40B4-BE49-F238E27FC236}">
                <a16:creationId xmlns:a16="http://schemas.microsoft.com/office/drawing/2014/main" id="{DED41358-A00E-4D28-A093-DE1E1D1CC0C5}"/>
              </a:ext>
            </a:extLst>
          </p:cNvPr>
          <p:cNvGraphicFramePr/>
          <p:nvPr>
            <p:extLst>
              <p:ext uri="{D42A27DB-BD31-4B8C-83A1-F6EECF244321}">
                <p14:modId xmlns:p14="http://schemas.microsoft.com/office/powerpoint/2010/main" val="1285252710"/>
              </p:ext>
            </p:extLst>
          </p:nvPr>
        </p:nvGraphicFramePr>
        <p:xfrm>
          <a:off x="209550" y="979212"/>
          <a:ext cx="6438900" cy="35387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8743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30126-904B-4902-997E-7E1DA1B4D364}"/>
              </a:ext>
            </a:extLst>
          </p:cNvPr>
          <p:cNvSpPr>
            <a:spLocks noGrp="1"/>
          </p:cNvSpPr>
          <p:nvPr>
            <p:ph type="title"/>
          </p:nvPr>
        </p:nvSpPr>
        <p:spPr>
          <a:xfrm>
            <a:off x="308322" y="89615"/>
            <a:ext cx="6172200" cy="612052"/>
          </a:xfrm>
        </p:spPr>
        <p:txBody>
          <a:bodyPr/>
          <a:lstStyle/>
          <a:p>
            <a:r>
              <a:rPr lang="en-US" dirty="0"/>
              <a:t>NSCH 2016-2018 – ACEs and Race</a:t>
            </a:r>
          </a:p>
        </p:txBody>
      </p:sp>
      <p:sp>
        <p:nvSpPr>
          <p:cNvPr id="11" name="Content Placeholder 10">
            <a:extLst>
              <a:ext uri="{FF2B5EF4-FFF2-40B4-BE49-F238E27FC236}">
                <a16:creationId xmlns:a16="http://schemas.microsoft.com/office/drawing/2014/main" id="{6DA779C2-56F0-4FBE-B7C3-86EFC9838147}"/>
              </a:ext>
            </a:extLst>
          </p:cNvPr>
          <p:cNvSpPr>
            <a:spLocks noGrp="1"/>
          </p:cNvSpPr>
          <p:nvPr>
            <p:ph idx="1"/>
          </p:nvPr>
        </p:nvSpPr>
        <p:spPr>
          <a:xfrm>
            <a:off x="419100" y="1733550"/>
            <a:ext cx="6172200" cy="2362200"/>
          </a:xfrm>
        </p:spPr>
        <p:txBody>
          <a:bodyPr/>
          <a:lstStyle/>
          <a:p>
            <a:pPr marL="342900" lvl="1" indent="0">
              <a:buNone/>
            </a:pPr>
            <a:endParaRPr lang="en-US" sz="1200" dirty="0"/>
          </a:p>
          <a:p>
            <a:endParaRPr lang="en-US" sz="1200" dirty="0"/>
          </a:p>
          <a:p>
            <a:endParaRPr lang="en-US" sz="1200" dirty="0"/>
          </a:p>
        </p:txBody>
      </p:sp>
      <p:sp>
        <p:nvSpPr>
          <p:cNvPr id="4" name="Slide Number Placeholder 3">
            <a:extLst>
              <a:ext uri="{FF2B5EF4-FFF2-40B4-BE49-F238E27FC236}">
                <a16:creationId xmlns:a16="http://schemas.microsoft.com/office/drawing/2014/main" id="{F5475802-DB9D-7E48-B734-8B318BA96BA1}"/>
              </a:ext>
            </a:extLst>
          </p:cNvPr>
          <p:cNvSpPr>
            <a:spLocks noGrp="1"/>
          </p:cNvSpPr>
          <p:nvPr>
            <p:ph type="sldNum" sz="quarter" idx="10"/>
          </p:nvPr>
        </p:nvSpPr>
        <p:spPr/>
        <p:txBody>
          <a:bodyPr/>
          <a:lstStyle/>
          <a:p>
            <a:pPr>
              <a:defRPr/>
            </a:pPr>
            <a:fld id="{67ED70C6-FDCB-5747-9A21-CEFC4DDC4D7F}" type="slidenum">
              <a:rPr lang="en-US" smtClean="0"/>
              <a:pPr>
                <a:defRPr/>
              </a:pPr>
              <a:t>11</a:t>
            </a:fld>
            <a:endParaRPr lang="en-US" dirty="0"/>
          </a:p>
        </p:txBody>
      </p:sp>
      <p:graphicFrame>
        <p:nvGraphicFramePr>
          <p:cNvPr id="12" name="Chart 11">
            <a:extLst>
              <a:ext uri="{FF2B5EF4-FFF2-40B4-BE49-F238E27FC236}">
                <a16:creationId xmlns:a16="http://schemas.microsoft.com/office/drawing/2014/main" id="{6D6DE874-1B24-4D57-BC0F-FBF9D5E1EEF7}"/>
              </a:ext>
            </a:extLst>
          </p:cNvPr>
          <p:cNvGraphicFramePr/>
          <p:nvPr>
            <p:extLst>
              <p:ext uri="{D42A27DB-BD31-4B8C-83A1-F6EECF244321}">
                <p14:modId xmlns:p14="http://schemas.microsoft.com/office/powerpoint/2010/main" val="1949705860"/>
              </p:ext>
            </p:extLst>
          </p:nvPr>
        </p:nvGraphicFramePr>
        <p:xfrm>
          <a:off x="79722" y="701668"/>
          <a:ext cx="6629400" cy="38512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2560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30126-904B-4902-997E-7E1DA1B4D364}"/>
              </a:ext>
            </a:extLst>
          </p:cNvPr>
          <p:cNvSpPr>
            <a:spLocks noGrp="1"/>
          </p:cNvSpPr>
          <p:nvPr>
            <p:ph type="title"/>
          </p:nvPr>
        </p:nvSpPr>
        <p:spPr>
          <a:xfrm>
            <a:off x="209550" y="146081"/>
            <a:ext cx="6172200" cy="612052"/>
          </a:xfrm>
        </p:spPr>
        <p:txBody>
          <a:bodyPr/>
          <a:lstStyle/>
          <a:p>
            <a:r>
              <a:rPr lang="en-US" dirty="0"/>
              <a:t>NSCH 2016-2018 ACEs and Parent Place of Birth</a:t>
            </a:r>
          </a:p>
        </p:txBody>
      </p:sp>
      <p:sp>
        <p:nvSpPr>
          <p:cNvPr id="11" name="Content Placeholder 10">
            <a:extLst>
              <a:ext uri="{FF2B5EF4-FFF2-40B4-BE49-F238E27FC236}">
                <a16:creationId xmlns:a16="http://schemas.microsoft.com/office/drawing/2014/main" id="{6DA779C2-56F0-4FBE-B7C3-86EFC9838147}"/>
              </a:ext>
            </a:extLst>
          </p:cNvPr>
          <p:cNvSpPr>
            <a:spLocks noGrp="1"/>
          </p:cNvSpPr>
          <p:nvPr>
            <p:ph idx="1"/>
          </p:nvPr>
        </p:nvSpPr>
        <p:spPr>
          <a:xfrm>
            <a:off x="419100" y="1733550"/>
            <a:ext cx="6172200" cy="2362200"/>
          </a:xfrm>
        </p:spPr>
        <p:txBody>
          <a:bodyPr/>
          <a:lstStyle/>
          <a:p>
            <a:pPr marL="342900" lvl="1" indent="0">
              <a:buNone/>
            </a:pPr>
            <a:endParaRPr lang="en-US" sz="1200" dirty="0"/>
          </a:p>
          <a:p>
            <a:endParaRPr lang="en-US" sz="1200" dirty="0"/>
          </a:p>
          <a:p>
            <a:endParaRPr lang="en-US" sz="1200" dirty="0"/>
          </a:p>
        </p:txBody>
      </p:sp>
      <p:sp>
        <p:nvSpPr>
          <p:cNvPr id="4" name="Slide Number Placeholder 3">
            <a:extLst>
              <a:ext uri="{FF2B5EF4-FFF2-40B4-BE49-F238E27FC236}">
                <a16:creationId xmlns:a16="http://schemas.microsoft.com/office/drawing/2014/main" id="{F5475802-DB9D-7E48-B734-8B318BA96BA1}"/>
              </a:ext>
            </a:extLst>
          </p:cNvPr>
          <p:cNvSpPr>
            <a:spLocks noGrp="1"/>
          </p:cNvSpPr>
          <p:nvPr>
            <p:ph type="sldNum" sz="quarter" idx="10"/>
          </p:nvPr>
        </p:nvSpPr>
        <p:spPr/>
        <p:txBody>
          <a:bodyPr/>
          <a:lstStyle/>
          <a:p>
            <a:pPr>
              <a:defRPr/>
            </a:pPr>
            <a:fld id="{67ED70C6-FDCB-5747-9A21-CEFC4DDC4D7F}" type="slidenum">
              <a:rPr lang="en-US" smtClean="0"/>
              <a:pPr>
                <a:defRPr/>
              </a:pPr>
              <a:t>12</a:t>
            </a:fld>
            <a:endParaRPr lang="en-US" dirty="0"/>
          </a:p>
        </p:txBody>
      </p:sp>
      <p:graphicFrame>
        <p:nvGraphicFramePr>
          <p:cNvPr id="12" name="Chart 11">
            <a:extLst>
              <a:ext uri="{FF2B5EF4-FFF2-40B4-BE49-F238E27FC236}">
                <a16:creationId xmlns:a16="http://schemas.microsoft.com/office/drawing/2014/main" id="{108D57CF-551E-454A-8893-E502C9123F2C}"/>
              </a:ext>
            </a:extLst>
          </p:cNvPr>
          <p:cNvGraphicFramePr/>
          <p:nvPr>
            <p:extLst>
              <p:ext uri="{D42A27DB-BD31-4B8C-83A1-F6EECF244321}">
                <p14:modId xmlns:p14="http://schemas.microsoft.com/office/powerpoint/2010/main" val="3196878707"/>
              </p:ext>
            </p:extLst>
          </p:nvPr>
        </p:nvGraphicFramePr>
        <p:xfrm>
          <a:off x="1485" y="590550"/>
          <a:ext cx="6856515" cy="3886199"/>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7FE6D31C-587E-EF46-8240-94F338422110}"/>
              </a:ext>
            </a:extLst>
          </p:cNvPr>
          <p:cNvSpPr/>
          <p:nvPr/>
        </p:nvSpPr>
        <p:spPr>
          <a:xfrm>
            <a:off x="152400" y="4258548"/>
            <a:ext cx="6553200" cy="218201"/>
          </a:xfrm>
          <a:prstGeom prst="rect">
            <a:avLst/>
          </a:prstGeom>
        </p:spPr>
        <p:txBody>
          <a:bodyPr wrap="square">
            <a:spAutoFit/>
          </a:bodyPr>
          <a:lstStyle/>
          <a:p>
            <a:pPr marL="0" marR="0">
              <a:lnSpc>
                <a:spcPct val="107000"/>
              </a:lnSpc>
              <a:spcBef>
                <a:spcPts val="0"/>
              </a:spcBef>
              <a:spcAft>
                <a:spcPts val="800"/>
              </a:spcAft>
            </a:pPr>
            <a:r>
              <a:rPr lang="en-US" sz="800" dirty="0">
                <a:solidFill>
                  <a:schemeClr val="tx1">
                    <a:lumMod val="50000"/>
                    <a:lumOff val="50000"/>
                  </a:schemeClr>
                </a:solidFill>
                <a:latin typeface="Calibri" panose="020F0502020204030204" pitchFamily="34" charset="0"/>
                <a:ea typeface="SimSun" panose="02010600030101010101" pitchFamily="2" charset="-122"/>
                <a:cs typeface="Calibri" panose="020F0502020204030204" pitchFamily="34" charset="0"/>
              </a:rPr>
              <a:t>Source: </a:t>
            </a:r>
            <a:r>
              <a:rPr lang="en-US" sz="800" dirty="0" err="1">
                <a:solidFill>
                  <a:schemeClr val="tx1">
                    <a:lumMod val="50000"/>
                    <a:lumOff val="50000"/>
                  </a:schemeClr>
                </a:solidFill>
                <a:latin typeface="Calibri" panose="020F0502020204030204" pitchFamily="34" charset="0"/>
                <a:ea typeface="SimSun" panose="02010600030101010101" pitchFamily="2" charset="-122"/>
                <a:cs typeface="Calibri" panose="020F0502020204030204" pitchFamily="34" charset="0"/>
              </a:rPr>
              <a:t>Hussaini</a:t>
            </a:r>
            <a:r>
              <a:rPr lang="en-US" sz="800" dirty="0">
                <a:solidFill>
                  <a:schemeClr val="tx1">
                    <a:lumMod val="50000"/>
                    <a:lumOff val="50000"/>
                  </a:schemeClr>
                </a:solidFill>
                <a:latin typeface="Calibri" panose="020F0502020204030204" pitchFamily="34" charset="0"/>
                <a:ea typeface="SimSun" panose="02010600030101010101" pitchFamily="2" charset="-122"/>
                <a:cs typeface="Calibri" panose="020F0502020204030204" pitchFamily="34" charset="0"/>
              </a:rPr>
              <a:t>, K. DE Dept. of Health and Social Services, Div. of Public Health, Preliminary Analysis, National Survey of Children’s Health, 2016-2018.</a:t>
            </a:r>
            <a:endParaRPr lang="en-US" sz="800" dirty="0">
              <a:solidFill>
                <a:schemeClr val="tx1">
                  <a:lumMod val="50000"/>
                  <a:lumOff val="50000"/>
                </a:schemeClr>
              </a:solidFill>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781147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30126-904B-4902-997E-7E1DA1B4D364}"/>
              </a:ext>
            </a:extLst>
          </p:cNvPr>
          <p:cNvSpPr>
            <a:spLocks noGrp="1"/>
          </p:cNvSpPr>
          <p:nvPr>
            <p:ph type="title"/>
          </p:nvPr>
        </p:nvSpPr>
        <p:spPr>
          <a:xfrm>
            <a:off x="342900" y="41671"/>
            <a:ext cx="6172200" cy="612052"/>
          </a:xfrm>
        </p:spPr>
        <p:txBody>
          <a:bodyPr/>
          <a:lstStyle/>
          <a:p>
            <a:r>
              <a:rPr lang="en-US" dirty="0"/>
              <a:t>NSCH 2016-2018 - ACEs in Special Health Needs</a:t>
            </a:r>
          </a:p>
        </p:txBody>
      </p:sp>
      <p:sp>
        <p:nvSpPr>
          <p:cNvPr id="11" name="Content Placeholder 10">
            <a:extLst>
              <a:ext uri="{FF2B5EF4-FFF2-40B4-BE49-F238E27FC236}">
                <a16:creationId xmlns:a16="http://schemas.microsoft.com/office/drawing/2014/main" id="{6DA779C2-56F0-4FBE-B7C3-86EFC9838147}"/>
              </a:ext>
            </a:extLst>
          </p:cNvPr>
          <p:cNvSpPr>
            <a:spLocks noGrp="1"/>
          </p:cNvSpPr>
          <p:nvPr>
            <p:ph idx="1"/>
          </p:nvPr>
        </p:nvSpPr>
        <p:spPr>
          <a:xfrm>
            <a:off x="419100" y="1733550"/>
            <a:ext cx="6172200" cy="2362200"/>
          </a:xfrm>
        </p:spPr>
        <p:txBody>
          <a:bodyPr/>
          <a:lstStyle/>
          <a:p>
            <a:pPr marL="342900" lvl="1" indent="0">
              <a:buNone/>
            </a:pPr>
            <a:endParaRPr lang="en-US" sz="1200" dirty="0"/>
          </a:p>
          <a:p>
            <a:endParaRPr lang="en-US" sz="1200" dirty="0"/>
          </a:p>
          <a:p>
            <a:endParaRPr lang="en-US" sz="1200" dirty="0"/>
          </a:p>
        </p:txBody>
      </p:sp>
      <p:sp>
        <p:nvSpPr>
          <p:cNvPr id="4" name="Slide Number Placeholder 3">
            <a:extLst>
              <a:ext uri="{FF2B5EF4-FFF2-40B4-BE49-F238E27FC236}">
                <a16:creationId xmlns:a16="http://schemas.microsoft.com/office/drawing/2014/main" id="{F5475802-DB9D-7E48-B734-8B318BA96BA1}"/>
              </a:ext>
            </a:extLst>
          </p:cNvPr>
          <p:cNvSpPr>
            <a:spLocks noGrp="1"/>
          </p:cNvSpPr>
          <p:nvPr>
            <p:ph type="sldNum" sz="quarter" idx="10"/>
          </p:nvPr>
        </p:nvSpPr>
        <p:spPr/>
        <p:txBody>
          <a:bodyPr/>
          <a:lstStyle/>
          <a:p>
            <a:pPr>
              <a:defRPr/>
            </a:pPr>
            <a:fld id="{67ED70C6-FDCB-5747-9A21-CEFC4DDC4D7F}" type="slidenum">
              <a:rPr lang="en-US" smtClean="0"/>
              <a:pPr>
                <a:defRPr/>
              </a:pPr>
              <a:t>13</a:t>
            </a:fld>
            <a:endParaRPr lang="en-US" dirty="0"/>
          </a:p>
        </p:txBody>
      </p:sp>
      <p:graphicFrame>
        <p:nvGraphicFramePr>
          <p:cNvPr id="12" name="Chart 11">
            <a:extLst>
              <a:ext uri="{FF2B5EF4-FFF2-40B4-BE49-F238E27FC236}">
                <a16:creationId xmlns:a16="http://schemas.microsoft.com/office/drawing/2014/main" id="{6293520D-74D4-4F62-8724-0D30D64D1392}"/>
              </a:ext>
            </a:extLst>
          </p:cNvPr>
          <p:cNvGraphicFramePr/>
          <p:nvPr>
            <p:extLst>
              <p:ext uri="{D42A27DB-BD31-4B8C-83A1-F6EECF244321}">
                <p14:modId xmlns:p14="http://schemas.microsoft.com/office/powerpoint/2010/main" val="1555812611"/>
              </p:ext>
            </p:extLst>
          </p:nvPr>
        </p:nvGraphicFramePr>
        <p:xfrm>
          <a:off x="275590" y="653723"/>
          <a:ext cx="6315710" cy="374682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29A256CB-CAD5-0F47-9B4C-99569120D2C7}"/>
              </a:ext>
            </a:extLst>
          </p:cNvPr>
          <p:cNvSpPr/>
          <p:nvPr/>
        </p:nvSpPr>
        <p:spPr>
          <a:xfrm>
            <a:off x="152400" y="4258548"/>
            <a:ext cx="6553200" cy="218201"/>
          </a:xfrm>
          <a:prstGeom prst="rect">
            <a:avLst/>
          </a:prstGeom>
        </p:spPr>
        <p:txBody>
          <a:bodyPr wrap="square">
            <a:spAutoFit/>
          </a:bodyPr>
          <a:lstStyle/>
          <a:p>
            <a:pPr marL="0" marR="0">
              <a:lnSpc>
                <a:spcPct val="107000"/>
              </a:lnSpc>
              <a:spcBef>
                <a:spcPts val="0"/>
              </a:spcBef>
              <a:spcAft>
                <a:spcPts val="800"/>
              </a:spcAft>
            </a:pPr>
            <a:r>
              <a:rPr lang="en-US" sz="800" dirty="0">
                <a:solidFill>
                  <a:schemeClr val="tx1">
                    <a:lumMod val="50000"/>
                    <a:lumOff val="50000"/>
                  </a:schemeClr>
                </a:solidFill>
                <a:latin typeface="Calibri" panose="020F0502020204030204" pitchFamily="34" charset="0"/>
                <a:ea typeface="SimSun" panose="02010600030101010101" pitchFamily="2" charset="-122"/>
                <a:cs typeface="Calibri" panose="020F0502020204030204" pitchFamily="34" charset="0"/>
              </a:rPr>
              <a:t>Source: </a:t>
            </a:r>
            <a:r>
              <a:rPr lang="en-US" sz="800" dirty="0" err="1">
                <a:solidFill>
                  <a:schemeClr val="tx1">
                    <a:lumMod val="50000"/>
                    <a:lumOff val="50000"/>
                  </a:schemeClr>
                </a:solidFill>
                <a:latin typeface="Calibri" panose="020F0502020204030204" pitchFamily="34" charset="0"/>
                <a:ea typeface="SimSun" panose="02010600030101010101" pitchFamily="2" charset="-122"/>
                <a:cs typeface="Calibri" panose="020F0502020204030204" pitchFamily="34" charset="0"/>
              </a:rPr>
              <a:t>Hussaini</a:t>
            </a:r>
            <a:r>
              <a:rPr lang="en-US" sz="800" dirty="0">
                <a:solidFill>
                  <a:schemeClr val="tx1">
                    <a:lumMod val="50000"/>
                    <a:lumOff val="50000"/>
                  </a:schemeClr>
                </a:solidFill>
                <a:latin typeface="Calibri" panose="020F0502020204030204" pitchFamily="34" charset="0"/>
                <a:ea typeface="SimSun" panose="02010600030101010101" pitchFamily="2" charset="-122"/>
                <a:cs typeface="Calibri" panose="020F0502020204030204" pitchFamily="34" charset="0"/>
              </a:rPr>
              <a:t>, K. DE Dept. of Health and Social Services, Div. of Public Health, Preliminary Analysis, National Survey of Children’s Health, 2016-2018.</a:t>
            </a:r>
            <a:endParaRPr lang="en-US" sz="800" dirty="0">
              <a:solidFill>
                <a:schemeClr val="tx1">
                  <a:lumMod val="50000"/>
                  <a:lumOff val="50000"/>
                </a:schemeClr>
              </a:solidFill>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495387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30126-904B-4902-997E-7E1DA1B4D364}"/>
              </a:ext>
            </a:extLst>
          </p:cNvPr>
          <p:cNvSpPr>
            <a:spLocks noGrp="1"/>
          </p:cNvSpPr>
          <p:nvPr>
            <p:ph type="title"/>
          </p:nvPr>
        </p:nvSpPr>
        <p:spPr>
          <a:xfrm>
            <a:off x="388620" y="237347"/>
            <a:ext cx="6172200" cy="612052"/>
          </a:xfrm>
        </p:spPr>
        <p:txBody>
          <a:bodyPr/>
          <a:lstStyle/>
          <a:p>
            <a:r>
              <a:rPr lang="en-US" dirty="0"/>
              <a:t>2019 Delaware High School Youth Risk Behavior Survey (YRBS) – ACE Indicators (%)</a:t>
            </a:r>
          </a:p>
        </p:txBody>
      </p:sp>
      <p:sp>
        <p:nvSpPr>
          <p:cNvPr id="11" name="Content Placeholder 10">
            <a:extLst>
              <a:ext uri="{FF2B5EF4-FFF2-40B4-BE49-F238E27FC236}">
                <a16:creationId xmlns:a16="http://schemas.microsoft.com/office/drawing/2014/main" id="{6DA779C2-56F0-4FBE-B7C3-86EFC9838147}"/>
              </a:ext>
            </a:extLst>
          </p:cNvPr>
          <p:cNvSpPr>
            <a:spLocks noGrp="1"/>
          </p:cNvSpPr>
          <p:nvPr>
            <p:ph idx="1"/>
          </p:nvPr>
        </p:nvSpPr>
        <p:spPr>
          <a:xfrm>
            <a:off x="419100" y="1733550"/>
            <a:ext cx="6172200" cy="2362200"/>
          </a:xfrm>
        </p:spPr>
        <p:txBody>
          <a:bodyPr/>
          <a:lstStyle/>
          <a:p>
            <a:pPr marL="342900" lvl="1" indent="0">
              <a:buNone/>
            </a:pPr>
            <a:endParaRPr lang="en-US" sz="1200" dirty="0"/>
          </a:p>
          <a:p>
            <a:endParaRPr lang="en-US" sz="1200" dirty="0"/>
          </a:p>
          <a:p>
            <a:endParaRPr lang="en-US" sz="1200" dirty="0"/>
          </a:p>
        </p:txBody>
      </p:sp>
      <p:sp>
        <p:nvSpPr>
          <p:cNvPr id="4" name="Slide Number Placeholder 3">
            <a:extLst>
              <a:ext uri="{FF2B5EF4-FFF2-40B4-BE49-F238E27FC236}">
                <a16:creationId xmlns:a16="http://schemas.microsoft.com/office/drawing/2014/main" id="{F5475802-DB9D-7E48-B734-8B318BA96BA1}"/>
              </a:ext>
            </a:extLst>
          </p:cNvPr>
          <p:cNvSpPr>
            <a:spLocks noGrp="1"/>
          </p:cNvSpPr>
          <p:nvPr>
            <p:ph type="sldNum" sz="quarter" idx="10"/>
          </p:nvPr>
        </p:nvSpPr>
        <p:spPr/>
        <p:txBody>
          <a:bodyPr/>
          <a:lstStyle/>
          <a:p>
            <a:pPr>
              <a:defRPr/>
            </a:pPr>
            <a:fld id="{67ED70C6-FDCB-5747-9A21-CEFC4DDC4D7F}" type="slidenum">
              <a:rPr lang="en-US" smtClean="0"/>
              <a:pPr>
                <a:defRPr/>
              </a:pPr>
              <a:t>14</a:t>
            </a:fld>
            <a:endParaRPr lang="en-US" dirty="0"/>
          </a:p>
        </p:txBody>
      </p:sp>
      <p:graphicFrame>
        <p:nvGraphicFramePr>
          <p:cNvPr id="12" name="Chart 11">
            <a:extLst>
              <a:ext uri="{FF2B5EF4-FFF2-40B4-BE49-F238E27FC236}">
                <a16:creationId xmlns:a16="http://schemas.microsoft.com/office/drawing/2014/main" id="{8FE03FAC-C5D7-674F-BF49-88187449A0FE}"/>
              </a:ext>
            </a:extLst>
          </p:cNvPr>
          <p:cNvGraphicFramePr/>
          <p:nvPr>
            <p:extLst>
              <p:ext uri="{D42A27DB-BD31-4B8C-83A1-F6EECF244321}">
                <p14:modId xmlns:p14="http://schemas.microsoft.com/office/powerpoint/2010/main" val="2371840946"/>
              </p:ext>
            </p:extLst>
          </p:nvPr>
        </p:nvGraphicFramePr>
        <p:xfrm>
          <a:off x="266700" y="1047751"/>
          <a:ext cx="6515099"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4129E266-F512-3C4F-880B-7D4A89EC2C47}"/>
              </a:ext>
            </a:extLst>
          </p:cNvPr>
          <p:cNvSpPr txBox="1"/>
          <p:nvPr/>
        </p:nvSpPr>
        <p:spPr>
          <a:xfrm>
            <a:off x="533400" y="4338781"/>
            <a:ext cx="5445590" cy="215444"/>
          </a:xfrm>
          <a:prstGeom prst="rect">
            <a:avLst/>
          </a:prstGeom>
          <a:noFill/>
        </p:spPr>
        <p:txBody>
          <a:bodyPr wrap="square" rtlCol="0">
            <a:spAutoFit/>
          </a:bodyPr>
          <a:lstStyle/>
          <a:p>
            <a:pPr algn="ctr"/>
            <a:r>
              <a:rPr lang="en-US" sz="800" dirty="0">
                <a:solidFill>
                  <a:schemeClr val="tx1">
                    <a:lumMod val="50000"/>
                    <a:lumOff val="50000"/>
                  </a:schemeClr>
                </a:solidFill>
                <a:latin typeface="+mn-lt"/>
              </a:rPr>
              <a:t>Source: Center for Drug &amp; Health Studies. (2019). </a:t>
            </a:r>
            <a:r>
              <a:rPr lang="en-US" sz="800" i="1" dirty="0">
                <a:solidFill>
                  <a:schemeClr val="tx1">
                    <a:lumMod val="50000"/>
                    <a:lumOff val="50000"/>
                  </a:schemeClr>
                </a:solidFill>
                <a:latin typeface="+mn-lt"/>
              </a:rPr>
              <a:t>Youth Risk Behavior Survey: High School</a:t>
            </a:r>
            <a:r>
              <a:rPr lang="en-US" sz="800" dirty="0">
                <a:solidFill>
                  <a:schemeClr val="tx1">
                    <a:lumMod val="50000"/>
                    <a:lumOff val="50000"/>
                  </a:schemeClr>
                </a:solidFill>
                <a:latin typeface="+mn-lt"/>
              </a:rPr>
              <a:t> [Biennial Survey]. </a:t>
            </a:r>
          </a:p>
        </p:txBody>
      </p:sp>
    </p:spTree>
    <p:extLst>
      <p:ext uri="{BB962C8B-B14F-4D97-AF65-F5344CB8AC3E}">
        <p14:creationId xmlns:p14="http://schemas.microsoft.com/office/powerpoint/2010/main" val="1181443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30126-904B-4902-997E-7E1DA1B4D364}"/>
              </a:ext>
            </a:extLst>
          </p:cNvPr>
          <p:cNvSpPr>
            <a:spLocks noGrp="1"/>
          </p:cNvSpPr>
          <p:nvPr>
            <p:ph type="title"/>
          </p:nvPr>
        </p:nvSpPr>
        <p:spPr>
          <a:xfrm>
            <a:off x="308321" y="163513"/>
            <a:ext cx="6172200" cy="612052"/>
          </a:xfrm>
        </p:spPr>
        <p:txBody>
          <a:bodyPr/>
          <a:lstStyle/>
          <a:p>
            <a:r>
              <a:rPr lang="en-US" dirty="0"/>
              <a:t>2019 Delaware High School YRBS</a:t>
            </a:r>
            <a:br>
              <a:rPr lang="en-US" dirty="0"/>
            </a:br>
            <a:r>
              <a:rPr lang="en-US" dirty="0"/>
              <a:t>Prevalence of ACEs (%)</a:t>
            </a:r>
          </a:p>
        </p:txBody>
      </p:sp>
      <p:sp>
        <p:nvSpPr>
          <p:cNvPr id="11" name="Content Placeholder 10">
            <a:extLst>
              <a:ext uri="{FF2B5EF4-FFF2-40B4-BE49-F238E27FC236}">
                <a16:creationId xmlns:a16="http://schemas.microsoft.com/office/drawing/2014/main" id="{6DA779C2-56F0-4FBE-B7C3-86EFC9838147}"/>
              </a:ext>
            </a:extLst>
          </p:cNvPr>
          <p:cNvSpPr>
            <a:spLocks noGrp="1"/>
          </p:cNvSpPr>
          <p:nvPr>
            <p:ph idx="1"/>
          </p:nvPr>
        </p:nvSpPr>
        <p:spPr>
          <a:xfrm>
            <a:off x="419100" y="1123950"/>
            <a:ext cx="6172200" cy="2971800"/>
          </a:xfrm>
        </p:spPr>
        <p:txBody>
          <a:bodyPr/>
          <a:lstStyle/>
          <a:p>
            <a:pPr marL="342900" lvl="1" indent="0">
              <a:buNone/>
            </a:pPr>
            <a:endParaRPr lang="en-US" sz="1200" dirty="0"/>
          </a:p>
          <a:p>
            <a:endParaRPr lang="en-US" sz="1200" dirty="0"/>
          </a:p>
          <a:p>
            <a:endParaRPr lang="en-US" sz="1200" dirty="0"/>
          </a:p>
        </p:txBody>
      </p:sp>
      <p:sp>
        <p:nvSpPr>
          <p:cNvPr id="4" name="Slide Number Placeholder 3">
            <a:extLst>
              <a:ext uri="{FF2B5EF4-FFF2-40B4-BE49-F238E27FC236}">
                <a16:creationId xmlns:a16="http://schemas.microsoft.com/office/drawing/2014/main" id="{F5475802-DB9D-7E48-B734-8B318BA96BA1}"/>
              </a:ext>
            </a:extLst>
          </p:cNvPr>
          <p:cNvSpPr>
            <a:spLocks noGrp="1"/>
          </p:cNvSpPr>
          <p:nvPr>
            <p:ph type="sldNum" sz="quarter" idx="10"/>
          </p:nvPr>
        </p:nvSpPr>
        <p:spPr/>
        <p:txBody>
          <a:bodyPr/>
          <a:lstStyle/>
          <a:p>
            <a:pPr>
              <a:defRPr/>
            </a:pPr>
            <a:fld id="{67ED70C6-FDCB-5747-9A21-CEFC4DDC4D7F}" type="slidenum">
              <a:rPr lang="en-US" smtClean="0"/>
              <a:pPr>
                <a:defRPr/>
              </a:pPr>
              <a:t>15</a:t>
            </a:fld>
            <a:endParaRPr lang="en-US" dirty="0"/>
          </a:p>
        </p:txBody>
      </p:sp>
      <p:graphicFrame>
        <p:nvGraphicFramePr>
          <p:cNvPr id="12" name="Chart 11">
            <a:extLst>
              <a:ext uri="{FF2B5EF4-FFF2-40B4-BE49-F238E27FC236}">
                <a16:creationId xmlns:a16="http://schemas.microsoft.com/office/drawing/2014/main" id="{8BDAFEDF-96D3-0F4E-97CA-1D4D92EAB4EE}"/>
              </a:ext>
            </a:extLst>
          </p:cNvPr>
          <p:cNvGraphicFramePr/>
          <p:nvPr>
            <p:extLst>
              <p:ext uri="{D42A27DB-BD31-4B8C-83A1-F6EECF244321}">
                <p14:modId xmlns:p14="http://schemas.microsoft.com/office/powerpoint/2010/main" val="2305859370"/>
              </p:ext>
            </p:extLst>
          </p:nvPr>
        </p:nvGraphicFramePr>
        <p:xfrm>
          <a:off x="515489" y="1047750"/>
          <a:ext cx="5923411"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92D85FD5-5013-FF4F-BBD2-7FF3AB326435}"/>
              </a:ext>
            </a:extLst>
          </p:cNvPr>
          <p:cNvSpPr txBox="1"/>
          <p:nvPr/>
        </p:nvSpPr>
        <p:spPr>
          <a:xfrm>
            <a:off x="754399" y="4336413"/>
            <a:ext cx="5445590" cy="215444"/>
          </a:xfrm>
          <a:prstGeom prst="rect">
            <a:avLst/>
          </a:prstGeom>
          <a:noFill/>
        </p:spPr>
        <p:txBody>
          <a:bodyPr wrap="square" rtlCol="0">
            <a:spAutoFit/>
          </a:bodyPr>
          <a:lstStyle/>
          <a:p>
            <a:r>
              <a:rPr lang="en-US" sz="800" dirty="0">
                <a:solidFill>
                  <a:schemeClr val="tx1">
                    <a:lumMod val="50000"/>
                    <a:lumOff val="50000"/>
                  </a:schemeClr>
                </a:solidFill>
                <a:latin typeface="+mn-lt"/>
              </a:rPr>
              <a:t>Source: Center for Drug &amp; Health Studies. (2019). </a:t>
            </a:r>
            <a:r>
              <a:rPr lang="en-US" sz="800" i="1" dirty="0">
                <a:solidFill>
                  <a:schemeClr val="tx1">
                    <a:lumMod val="50000"/>
                    <a:lumOff val="50000"/>
                  </a:schemeClr>
                </a:solidFill>
                <a:latin typeface="+mn-lt"/>
              </a:rPr>
              <a:t>Youth Risk Behavior Survey: High School</a:t>
            </a:r>
            <a:r>
              <a:rPr lang="en-US" sz="800" dirty="0">
                <a:solidFill>
                  <a:schemeClr val="tx1">
                    <a:lumMod val="50000"/>
                    <a:lumOff val="50000"/>
                  </a:schemeClr>
                </a:solidFill>
                <a:latin typeface="+mn-lt"/>
              </a:rPr>
              <a:t> [Biennial Survey]. </a:t>
            </a:r>
          </a:p>
        </p:txBody>
      </p:sp>
    </p:spTree>
    <p:extLst>
      <p:ext uri="{BB962C8B-B14F-4D97-AF65-F5344CB8AC3E}">
        <p14:creationId xmlns:p14="http://schemas.microsoft.com/office/powerpoint/2010/main" val="17017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30126-904B-4902-997E-7E1DA1B4D364}"/>
              </a:ext>
            </a:extLst>
          </p:cNvPr>
          <p:cNvSpPr>
            <a:spLocks noGrp="1"/>
          </p:cNvSpPr>
          <p:nvPr>
            <p:ph type="title"/>
          </p:nvPr>
        </p:nvSpPr>
        <p:spPr>
          <a:xfrm>
            <a:off x="342900" y="1121498"/>
            <a:ext cx="6172200" cy="742950"/>
          </a:xfrm>
        </p:spPr>
        <p:txBody>
          <a:bodyPr/>
          <a:lstStyle/>
          <a:p>
            <a:r>
              <a:rPr lang="en-US" dirty="0"/>
              <a:t>2019 Delaware High School YRBS </a:t>
            </a:r>
            <a:br>
              <a:rPr lang="en-US" dirty="0"/>
            </a:br>
            <a:r>
              <a:rPr lang="en-US" dirty="0"/>
              <a:t> ACEs and Gender* (%)</a:t>
            </a:r>
          </a:p>
        </p:txBody>
      </p:sp>
      <p:sp>
        <p:nvSpPr>
          <p:cNvPr id="11" name="Content Placeholder 10">
            <a:extLst>
              <a:ext uri="{FF2B5EF4-FFF2-40B4-BE49-F238E27FC236}">
                <a16:creationId xmlns:a16="http://schemas.microsoft.com/office/drawing/2014/main" id="{6DA779C2-56F0-4FBE-B7C3-86EFC9838147}"/>
              </a:ext>
            </a:extLst>
          </p:cNvPr>
          <p:cNvSpPr>
            <a:spLocks noGrp="1"/>
          </p:cNvSpPr>
          <p:nvPr>
            <p:ph idx="1"/>
          </p:nvPr>
        </p:nvSpPr>
        <p:spPr>
          <a:xfrm>
            <a:off x="330200" y="2087563"/>
            <a:ext cx="6172200" cy="1638299"/>
          </a:xfrm>
        </p:spPr>
        <p:txBody>
          <a:bodyPr/>
          <a:lstStyle/>
          <a:p>
            <a:endParaRPr lang="en-US" sz="1200" dirty="0"/>
          </a:p>
          <a:p>
            <a:endParaRPr lang="en-US" sz="1200" dirty="0"/>
          </a:p>
          <a:p>
            <a:endParaRPr lang="en-US" sz="1200" dirty="0"/>
          </a:p>
        </p:txBody>
      </p:sp>
      <p:sp>
        <p:nvSpPr>
          <p:cNvPr id="4" name="Slide Number Placeholder 3">
            <a:extLst>
              <a:ext uri="{FF2B5EF4-FFF2-40B4-BE49-F238E27FC236}">
                <a16:creationId xmlns:a16="http://schemas.microsoft.com/office/drawing/2014/main" id="{F5475802-DB9D-7E48-B734-8B318BA96BA1}"/>
              </a:ext>
            </a:extLst>
          </p:cNvPr>
          <p:cNvSpPr>
            <a:spLocks noGrp="1"/>
          </p:cNvSpPr>
          <p:nvPr>
            <p:ph type="sldNum" sz="quarter" idx="10"/>
          </p:nvPr>
        </p:nvSpPr>
        <p:spPr/>
        <p:txBody>
          <a:bodyPr/>
          <a:lstStyle/>
          <a:p>
            <a:pPr>
              <a:defRPr/>
            </a:pPr>
            <a:fld id="{67ED70C6-FDCB-5747-9A21-CEFC4DDC4D7F}" type="slidenum">
              <a:rPr lang="en-US" smtClean="0"/>
              <a:pPr>
                <a:defRPr/>
              </a:pPr>
              <a:t>16</a:t>
            </a:fld>
            <a:endParaRPr lang="en-US" dirty="0"/>
          </a:p>
        </p:txBody>
      </p:sp>
      <p:pic>
        <p:nvPicPr>
          <p:cNvPr id="5" name="Picture 4">
            <a:extLst>
              <a:ext uri="{FF2B5EF4-FFF2-40B4-BE49-F238E27FC236}">
                <a16:creationId xmlns:a16="http://schemas.microsoft.com/office/drawing/2014/main" id="{FDF474ED-C699-47ED-A6AF-093F3DDBED7D}"/>
              </a:ext>
            </a:extLst>
          </p:cNvPr>
          <p:cNvPicPr>
            <a:picLocks noChangeAspect="1"/>
          </p:cNvPicPr>
          <p:nvPr/>
        </p:nvPicPr>
        <p:blipFill>
          <a:blip r:embed="rId2"/>
          <a:stretch>
            <a:fillRect/>
          </a:stretch>
        </p:blipFill>
        <p:spPr>
          <a:xfrm>
            <a:off x="0" y="-21750"/>
            <a:ext cx="6858000" cy="1045614"/>
          </a:xfrm>
          <a:prstGeom prst="rect">
            <a:avLst/>
          </a:prstGeom>
        </p:spPr>
      </p:pic>
      <p:pic>
        <p:nvPicPr>
          <p:cNvPr id="6" name="Picture 5">
            <a:extLst>
              <a:ext uri="{FF2B5EF4-FFF2-40B4-BE49-F238E27FC236}">
                <a16:creationId xmlns:a16="http://schemas.microsoft.com/office/drawing/2014/main" id="{9A89512C-AC73-4087-92D0-AF6071009700}"/>
              </a:ext>
            </a:extLst>
          </p:cNvPr>
          <p:cNvPicPr>
            <a:picLocks noChangeAspect="1"/>
          </p:cNvPicPr>
          <p:nvPr/>
        </p:nvPicPr>
        <p:blipFill>
          <a:blip r:embed="rId3"/>
          <a:stretch>
            <a:fillRect/>
          </a:stretch>
        </p:blipFill>
        <p:spPr>
          <a:xfrm>
            <a:off x="176253" y="200241"/>
            <a:ext cx="3435527" cy="647733"/>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B404116C-3ED5-4BEF-A88D-38A74CCA2065}"/>
              </a:ext>
            </a:extLst>
          </p:cNvPr>
          <p:cNvPicPr>
            <a:picLocks noChangeAspect="1"/>
          </p:cNvPicPr>
          <p:nvPr/>
        </p:nvPicPr>
        <p:blipFill>
          <a:blip r:embed="rId4"/>
          <a:stretch>
            <a:fillRect/>
          </a:stretch>
        </p:blipFill>
        <p:spPr>
          <a:xfrm>
            <a:off x="5073085" y="-22872"/>
            <a:ext cx="1750337" cy="1093961"/>
          </a:xfrm>
          <a:prstGeom prst="rect">
            <a:avLst/>
          </a:prstGeom>
        </p:spPr>
      </p:pic>
      <p:graphicFrame>
        <p:nvGraphicFramePr>
          <p:cNvPr id="8" name="Chart 7">
            <a:extLst>
              <a:ext uri="{FF2B5EF4-FFF2-40B4-BE49-F238E27FC236}">
                <a16:creationId xmlns:a16="http://schemas.microsoft.com/office/drawing/2014/main" id="{4D728C06-D11A-5841-9309-A6E1EB9E7B96}"/>
              </a:ext>
            </a:extLst>
          </p:cNvPr>
          <p:cNvGraphicFramePr/>
          <p:nvPr>
            <p:extLst>
              <p:ext uri="{D42A27DB-BD31-4B8C-83A1-F6EECF244321}">
                <p14:modId xmlns:p14="http://schemas.microsoft.com/office/powerpoint/2010/main" val="2162399762"/>
              </p:ext>
            </p:extLst>
          </p:nvPr>
        </p:nvGraphicFramePr>
        <p:xfrm>
          <a:off x="326713" y="1914857"/>
          <a:ext cx="6181725" cy="232410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3BF2FEFB-F6C6-EE4D-A7C7-9BC12FF3831B}"/>
              </a:ext>
            </a:extLst>
          </p:cNvPr>
          <p:cNvSpPr txBox="1"/>
          <p:nvPr/>
        </p:nvSpPr>
        <p:spPr>
          <a:xfrm>
            <a:off x="609600" y="4360621"/>
            <a:ext cx="5445590" cy="215444"/>
          </a:xfrm>
          <a:prstGeom prst="rect">
            <a:avLst/>
          </a:prstGeom>
          <a:noFill/>
        </p:spPr>
        <p:txBody>
          <a:bodyPr wrap="square" rtlCol="0">
            <a:spAutoFit/>
          </a:bodyPr>
          <a:lstStyle/>
          <a:p>
            <a:r>
              <a:rPr lang="en-US" sz="800" dirty="0">
                <a:solidFill>
                  <a:schemeClr val="tx1">
                    <a:lumMod val="50000"/>
                    <a:lumOff val="50000"/>
                  </a:schemeClr>
                </a:solidFill>
                <a:latin typeface="+mn-lt"/>
              </a:rPr>
              <a:t>Source: Center for Drug &amp; Health Studies. (2019). </a:t>
            </a:r>
            <a:r>
              <a:rPr lang="en-US" sz="800" i="1" dirty="0">
                <a:solidFill>
                  <a:schemeClr val="tx1">
                    <a:lumMod val="50000"/>
                    <a:lumOff val="50000"/>
                  </a:schemeClr>
                </a:solidFill>
                <a:latin typeface="+mn-lt"/>
              </a:rPr>
              <a:t>Youth Risk Behavior Survey: High School</a:t>
            </a:r>
            <a:r>
              <a:rPr lang="en-US" sz="800" dirty="0">
                <a:solidFill>
                  <a:schemeClr val="tx1">
                    <a:lumMod val="50000"/>
                    <a:lumOff val="50000"/>
                  </a:schemeClr>
                </a:solidFill>
                <a:latin typeface="+mn-lt"/>
              </a:rPr>
              <a:t> [Biennial Survey]. </a:t>
            </a:r>
          </a:p>
        </p:txBody>
      </p:sp>
    </p:spTree>
    <p:extLst>
      <p:ext uri="{BB962C8B-B14F-4D97-AF65-F5344CB8AC3E}">
        <p14:creationId xmlns:p14="http://schemas.microsoft.com/office/powerpoint/2010/main" val="3227038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30126-904B-4902-997E-7E1DA1B4D364}"/>
              </a:ext>
            </a:extLst>
          </p:cNvPr>
          <p:cNvSpPr>
            <a:spLocks noGrp="1"/>
          </p:cNvSpPr>
          <p:nvPr>
            <p:ph type="title"/>
          </p:nvPr>
        </p:nvSpPr>
        <p:spPr>
          <a:xfrm>
            <a:off x="342900" y="1121498"/>
            <a:ext cx="6172200" cy="742950"/>
          </a:xfrm>
        </p:spPr>
        <p:txBody>
          <a:bodyPr/>
          <a:lstStyle/>
          <a:p>
            <a:r>
              <a:rPr lang="en-US" dirty="0"/>
              <a:t>2019 Delaware High School YRBS </a:t>
            </a:r>
            <a:br>
              <a:rPr lang="en-US" dirty="0"/>
            </a:br>
            <a:r>
              <a:rPr lang="en-US" dirty="0"/>
              <a:t> ACEs and Race and Ethnicity (%)</a:t>
            </a:r>
          </a:p>
        </p:txBody>
      </p:sp>
      <p:sp>
        <p:nvSpPr>
          <p:cNvPr id="11" name="Content Placeholder 10">
            <a:extLst>
              <a:ext uri="{FF2B5EF4-FFF2-40B4-BE49-F238E27FC236}">
                <a16:creationId xmlns:a16="http://schemas.microsoft.com/office/drawing/2014/main" id="{6DA779C2-56F0-4FBE-B7C3-86EFC9838147}"/>
              </a:ext>
            </a:extLst>
          </p:cNvPr>
          <p:cNvSpPr>
            <a:spLocks noGrp="1"/>
          </p:cNvSpPr>
          <p:nvPr>
            <p:ph idx="1"/>
          </p:nvPr>
        </p:nvSpPr>
        <p:spPr>
          <a:xfrm>
            <a:off x="330200" y="2087563"/>
            <a:ext cx="6172200" cy="1638299"/>
          </a:xfrm>
        </p:spPr>
        <p:txBody>
          <a:bodyPr/>
          <a:lstStyle/>
          <a:p>
            <a:endParaRPr lang="en-US" sz="1200" dirty="0"/>
          </a:p>
          <a:p>
            <a:endParaRPr lang="en-US" sz="1200" dirty="0"/>
          </a:p>
          <a:p>
            <a:endParaRPr lang="en-US" sz="1200" dirty="0"/>
          </a:p>
        </p:txBody>
      </p:sp>
      <p:sp>
        <p:nvSpPr>
          <p:cNvPr id="4" name="Slide Number Placeholder 3">
            <a:extLst>
              <a:ext uri="{FF2B5EF4-FFF2-40B4-BE49-F238E27FC236}">
                <a16:creationId xmlns:a16="http://schemas.microsoft.com/office/drawing/2014/main" id="{F5475802-DB9D-7E48-B734-8B318BA96BA1}"/>
              </a:ext>
            </a:extLst>
          </p:cNvPr>
          <p:cNvSpPr>
            <a:spLocks noGrp="1"/>
          </p:cNvSpPr>
          <p:nvPr>
            <p:ph type="sldNum" sz="quarter" idx="10"/>
          </p:nvPr>
        </p:nvSpPr>
        <p:spPr/>
        <p:txBody>
          <a:bodyPr/>
          <a:lstStyle/>
          <a:p>
            <a:pPr>
              <a:defRPr/>
            </a:pPr>
            <a:fld id="{67ED70C6-FDCB-5747-9A21-CEFC4DDC4D7F}" type="slidenum">
              <a:rPr lang="en-US" smtClean="0"/>
              <a:pPr>
                <a:defRPr/>
              </a:pPr>
              <a:t>17</a:t>
            </a:fld>
            <a:endParaRPr lang="en-US" dirty="0"/>
          </a:p>
        </p:txBody>
      </p:sp>
      <p:pic>
        <p:nvPicPr>
          <p:cNvPr id="5" name="Picture 4">
            <a:extLst>
              <a:ext uri="{FF2B5EF4-FFF2-40B4-BE49-F238E27FC236}">
                <a16:creationId xmlns:a16="http://schemas.microsoft.com/office/drawing/2014/main" id="{FDF474ED-C699-47ED-A6AF-093F3DDBED7D}"/>
              </a:ext>
            </a:extLst>
          </p:cNvPr>
          <p:cNvPicPr>
            <a:picLocks noChangeAspect="1"/>
          </p:cNvPicPr>
          <p:nvPr/>
        </p:nvPicPr>
        <p:blipFill>
          <a:blip r:embed="rId3"/>
          <a:stretch>
            <a:fillRect/>
          </a:stretch>
        </p:blipFill>
        <p:spPr>
          <a:xfrm>
            <a:off x="0" y="-21750"/>
            <a:ext cx="6858000" cy="1045614"/>
          </a:xfrm>
          <a:prstGeom prst="rect">
            <a:avLst/>
          </a:prstGeom>
        </p:spPr>
      </p:pic>
      <p:pic>
        <p:nvPicPr>
          <p:cNvPr id="6" name="Picture 5">
            <a:extLst>
              <a:ext uri="{FF2B5EF4-FFF2-40B4-BE49-F238E27FC236}">
                <a16:creationId xmlns:a16="http://schemas.microsoft.com/office/drawing/2014/main" id="{9A89512C-AC73-4087-92D0-AF6071009700}"/>
              </a:ext>
            </a:extLst>
          </p:cNvPr>
          <p:cNvPicPr>
            <a:picLocks noChangeAspect="1"/>
          </p:cNvPicPr>
          <p:nvPr/>
        </p:nvPicPr>
        <p:blipFill>
          <a:blip r:embed="rId4"/>
          <a:stretch>
            <a:fillRect/>
          </a:stretch>
        </p:blipFill>
        <p:spPr>
          <a:xfrm>
            <a:off x="176253" y="200241"/>
            <a:ext cx="3435527" cy="647733"/>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B404116C-3ED5-4BEF-A88D-38A74CCA2065}"/>
              </a:ext>
            </a:extLst>
          </p:cNvPr>
          <p:cNvPicPr>
            <a:picLocks noChangeAspect="1"/>
          </p:cNvPicPr>
          <p:nvPr/>
        </p:nvPicPr>
        <p:blipFill>
          <a:blip r:embed="rId5"/>
          <a:stretch>
            <a:fillRect/>
          </a:stretch>
        </p:blipFill>
        <p:spPr>
          <a:xfrm>
            <a:off x="5073085" y="-22872"/>
            <a:ext cx="1750337" cy="1093961"/>
          </a:xfrm>
          <a:prstGeom prst="rect">
            <a:avLst/>
          </a:prstGeom>
        </p:spPr>
      </p:pic>
      <p:graphicFrame>
        <p:nvGraphicFramePr>
          <p:cNvPr id="9" name="Chart 8">
            <a:extLst>
              <a:ext uri="{FF2B5EF4-FFF2-40B4-BE49-F238E27FC236}">
                <a16:creationId xmlns:a16="http://schemas.microsoft.com/office/drawing/2014/main" id="{1C3AFCE5-B8F6-EC45-894A-2AD1A0B162D2}"/>
              </a:ext>
            </a:extLst>
          </p:cNvPr>
          <p:cNvGraphicFramePr/>
          <p:nvPr>
            <p:extLst>
              <p:ext uri="{D42A27DB-BD31-4B8C-83A1-F6EECF244321}">
                <p14:modId xmlns:p14="http://schemas.microsoft.com/office/powerpoint/2010/main" val="2465660532"/>
              </p:ext>
            </p:extLst>
          </p:nvPr>
        </p:nvGraphicFramePr>
        <p:xfrm>
          <a:off x="274611" y="1962082"/>
          <a:ext cx="6210300" cy="2406650"/>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a:extLst>
              <a:ext uri="{FF2B5EF4-FFF2-40B4-BE49-F238E27FC236}">
                <a16:creationId xmlns:a16="http://schemas.microsoft.com/office/drawing/2014/main" id="{76395B1C-8337-EB44-B2AA-2B5E2C63C2BD}"/>
              </a:ext>
            </a:extLst>
          </p:cNvPr>
          <p:cNvSpPr txBox="1"/>
          <p:nvPr/>
        </p:nvSpPr>
        <p:spPr>
          <a:xfrm>
            <a:off x="656966" y="4358644"/>
            <a:ext cx="5445590" cy="215444"/>
          </a:xfrm>
          <a:prstGeom prst="rect">
            <a:avLst/>
          </a:prstGeom>
          <a:noFill/>
        </p:spPr>
        <p:txBody>
          <a:bodyPr wrap="square" rtlCol="0">
            <a:spAutoFit/>
          </a:bodyPr>
          <a:lstStyle/>
          <a:p>
            <a:r>
              <a:rPr lang="en-US" sz="800" dirty="0">
                <a:solidFill>
                  <a:schemeClr val="tx1">
                    <a:lumMod val="50000"/>
                    <a:lumOff val="50000"/>
                  </a:schemeClr>
                </a:solidFill>
                <a:latin typeface="+mn-lt"/>
              </a:rPr>
              <a:t>Source: Center for Drug &amp; Health Studies. (2019). </a:t>
            </a:r>
            <a:r>
              <a:rPr lang="en-US" sz="800" i="1" dirty="0">
                <a:solidFill>
                  <a:schemeClr val="tx1">
                    <a:lumMod val="50000"/>
                    <a:lumOff val="50000"/>
                  </a:schemeClr>
                </a:solidFill>
                <a:latin typeface="+mn-lt"/>
              </a:rPr>
              <a:t>Youth Risk Behavior Survey: High School</a:t>
            </a:r>
            <a:r>
              <a:rPr lang="en-US" sz="800" dirty="0">
                <a:solidFill>
                  <a:schemeClr val="tx1">
                    <a:lumMod val="50000"/>
                    <a:lumOff val="50000"/>
                  </a:schemeClr>
                </a:solidFill>
                <a:latin typeface="+mn-lt"/>
              </a:rPr>
              <a:t> [Biennial Survey]</a:t>
            </a:r>
            <a:r>
              <a:rPr lang="en-US" sz="800" dirty="0">
                <a:solidFill>
                  <a:schemeClr val="tx1">
                    <a:lumMod val="50000"/>
                    <a:lumOff val="50000"/>
                  </a:schemeClr>
                </a:solidFill>
              </a:rPr>
              <a:t>. </a:t>
            </a:r>
          </a:p>
        </p:txBody>
      </p:sp>
    </p:spTree>
    <p:extLst>
      <p:ext uri="{BB962C8B-B14F-4D97-AF65-F5344CB8AC3E}">
        <p14:creationId xmlns:p14="http://schemas.microsoft.com/office/powerpoint/2010/main" val="918119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30126-904B-4902-997E-7E1DA1B4D364}"/>
              </a:ext>
            </a:extLst>
          </p:cNvPr>
          <p:cNvSpPr>
            <a:spLocks noGrp="1"/>
          </p:cNvSpPr>
          <p:nvPr>
            <p:ph type="title"/>
          </p:nvPr>
        </p:nvSpPr>
        <p:spPr>
          <a:xfrm>
            <a:off x="342900" y="1121498"/>
            <a:ext cx="6172200" cy="742950"/>
          </a:xfrm>
        </p:spPr>
        <p:txBody>
          <a:bodyPr/>
          <a:lstStyle/>
          <a:p>
            <a:r>
              <a:rPr lang="en-US" dirty="0"/>
              <a:t>2019 Delaware High School YRBS</a:t>
            </a:r>
            <a:br>
              <a:rPr lang="en-US" dirty="0"/>
            </a:br>
            <a:r>
              <a:rPr lang="en-US" dirty="0"/>
              <a:t>ACEs and Substance Use (past month, %)</a:t>
            </a:r>
          </a:p>
        </p:txBody>
      </p:sp>
      <p:sp>
        <p:nvSpPr>
          <p:cNvPr id="11" name="Content Placeholder 10">
            <a:extLst>
              <a:ext uri="{FF2B5EF4-FFF2-40B4-BE49-F238E27FC236}">
                <a16:creationId xmlns:a16="http://schemas.microsoft.com/office/drawing/2014/main" id="{6DA779C2-56F0-4FBE-B7C3-86EFC9838147}"/>
              </a:ext>
            </a:extLst>
          </p:cNvPr>
          <p:cNvSpPr>
            <a:spLocks noGrp="1"/>
          </p:cNvSpPr>
          <p:nvPr>
            <p:ph idx="1"/>
          </p:nvPr>
        </p:nvSpPr>
        <p:spPr>
          <a:xfrm>
            <a:off x="330200" y="2087563"/>
            <a:ext cx="6172200" cy="1638299"/>
          </a:xfrm>
        </p:spPr>
        <p:txBody>
          <a:bodyPr/>
          <a:lstStyle/>
          <a:p>
            <a:endParaRPr lang="en-US" sz="1200" dirty="0"/>
          </a:p>
          <a:p>
            <a:endParaRPr lang="en-US" sz="1200" dirty="0"/>
          </a:p>
          <a:p>
            <a:endParaRPr lang="en-US" sz="1200" dirty="0"/>
          </a:p>
        </p:txBody>
      </p:sp>
      <p:sp>
        <p:nvSpPr>
          <p:cNvPr id="4" name="Slide Number Placeholder 3">
            <a:extLst>
              <a:ext uri="{FF2B5EF4-FFF2-40B4-BE49-F238E27FC236}">
                <a16:creationId xmlns:a16="http://schemas.microsoft.com/office/drawing/2014/main" id="{F5475802-DB9D-7E48-B734-8B318BA96BA1}"/>
              </a:ext>
            </a:extLst>
          </p:cNvPr>
          <p:cNvSpPr>
            <a:spLocks noGrp="1"/>
          </p:cNvSpPr>
          <p:nvPr>
            <p:ph type="sldNum" sz="quarter" idx="10"/>
          </p:nvPr>
        </p:nvSpPr>
        <p:spPr/>
        <p:txBody>
          <a:bodyPr/>
          <a:lstStyle/>
          <a:p>
            <a:pPr>
              <a:defRPr/>
            </a:pPr>
            <a:fld id="{67ED70C6-FDCB-5747-9A21-CEFC4DDC4D7F}" type="slidenum">
              <a:rPr lang="en-US" smtClean="0"/>
              <a:pPr>
                <a:defRPr/>
              </a:pPr>
              <a:t>18</a:t>
            </a:fld>
            <a:endParaRPr lang="en-US" dirty="0"/>
          </a:p>
        </p:txBody>
      </p:sp>
      <p:pic>
        <p:nvPicPr>
          <p:cNvPr id="5" name="Picture 4">
            <a:extLst>
              <a:ext uri="{FF2B5EF4-FFF2-40B4-BE49-F238E27FC236}">
                <a16:creationId xmlns:a16="http://schemas.microsoft.com/office/drawing/2014/main" id="{FDF474ED-C699-47ED-A6AF-093F3DDBED7D}"/>
              </a:ext>
            </a:extLst>
          </p:cNvPr>
          <p:cNvPicPr>
            <a:picLocks noChangeAspect="1"/>
          </p:cNvPicPr>
          <p:nvPr/>
        </p:nvPicPr>
        <p:blipFill>
          <a:blip r:embed="rId3"/>
          <a:stretch>
            <a:fillRect/>
          </a:stretch>
        </p:blipFill>
        <p:spPr>
          <a:xfrm>
            <a:off x="0" y="-21750"/>
            <a:ext cx="6858000" cy="1045614"/>
          </a:xfrm>
          <a:prstGeom prst="rect">
            <a:avLst/>
          </a:prstGeom>
        </p:spPr>
      </p:pic>
      <p:pic>
        <p:nvPicPr>
          <p:cNvPr id="6" name="Picture 5">
            <a:extLst>
              <a:ext uri="{FF2B5EF4-FFF2-40B4-BE49-F238E27FC236}">
                <a16:creationId xmlns:a16="http://schemas.microsoft.com/office/drawing/2014/main" id="{9A89512C-AC73-4087-92D0-AF6071009700}"/>
              </a:ext>
            </a:extLst>
          </p:cNvPr>
          <p:cNvPicPr>
            <a:picLocks noChangeAspect="1"/>
          </p:cNvPicPr>
          <p:nvPr/>
        </p:nvPicPr>
        <p:blipFill>
          <a:blip r:embed="rId4"/>
          <a:stretch>
            <a:fillRect/>
          </a:stretch>
        </p:blipFill>
        <p:spPr>
          <a:xfrm>
            <a:off x="176253" y="200241"/>
            <a:ext cx="3435527" cy="647733"/>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B404116C-3ED5-4BEF-A88D-38A74CCA2065}"/>
              </a:ext>
            </a:extLst>
          </p:cNvPr>
          <p:cNvPicPr>
            <a:picLocks noChangeAspect="1"/>
          </p:cNvPicPr>
          <p:nvPr/>
        </p:nvPicPr>
        <p:blipFill>
          <a:blip r:embed="rId5"/>
          <a:stretch>
            <a:fillRect/>
          </a:stretch>
        </p:blipFill>
        <p:spPr>
          <a:xfrm>
            <a:off x="5073085" y="-22872"/>
            <a:ext cx="1750337" cy="1093961"/>
          </a:xfrm>
          <a:prstGeom prst="rect">
            <a:avLst/>
          </a:prstGeom>
        </p:spPr>
      </p:pic>
      <p:graphicFrame>
        <p:nvGraphicFramePr>
          <p:cNvPr id="9" name="Chart 8">
            <a:extLst>
              <a:ext uri="{FF2B5EF4-FFF2-40B4-BE49-F238E27FC236}">
                <a16:creationId xmlns:a16="http://schemas.microsoft.com/office/drawing/2014/main" id="{8E44EF27-AF93-E24B-9020-892B49EBD409}"/>
              </a:ext>
            </a:extLst>
          </p:cNvPr>
          <p:cNvGraphicFramePr/>
          <p:nvPr>
            <p:extLst>
              <p:ext uri="{D42A27DB-BD31-4B8C-83A1-F6EECF244321}">
                <p14:modId xmlns:p14="http://schemas.microsoft.com/office/powerpoint/2010/main" val="2198917578"/>
              </p:ext>
            </p:extLst>
          </p:nvPr>
        </p:nvGraphicFramePr>
        <p:xfrm>
          <a:off x="76200" y="1849752"/>
          <a:ext cx="6629400" cy="2514668"/>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a:extLst>
              <a:ext uri="{FF2B5EF4-FFF2-40B4-BE49-F238E27FC236}">
                <a16:creationId xmlns:a16="http://schemas.microsoft.com/office/drawing/2014/main" id="{2D6C7407-BD89-3341-A088-197FAD6577C7}"/>
              </a:ext>
            </a:extLst>
          </p:cNvPr>
          <p:cNvSpPr txBox="1"/>
          <p:nvPr/>
        </p:nvSpPr>
        <p:spPr>
          <a:xfrm>
            <a:off x="888985" y="4360533"/>
            <a:ext cx="5445590" cy="215444"/>
          </a:xfrm>
          <a:prstGeom prst="rect">
            <a:avLst/>
          </a:prstGeom>
          <a:noFill/>
        </p:spPr>
        <p:txBody>
          <a:bodyPr wrap="square" rtlCol="0">
            <a:spAutoFit/>
          </a:bodyPr>
          <a:lstStyle/>
          <a:p>
            <a:r>
              <a:rPr lang="en-US" sz="800" dirty="0">
                <a:solidFill>
                  <a:schemeClr val="tx1">
                    <a:lumMod val="50000"/>
                    <a:lumOff val="50000"/>
                  </a:schemeClr>
                </a:solidFill>
              </a:rPr>
              <a:t>Source: Center for Drug &amp; Health </a:t>
            </a:r>
            <a:r>
              <a:rPr lang="en-US" sz="800" dirty="0">
                <a:solidFill>
                  <a:schemeClr val="tx1">
                    <a:lumMod val="50000"/>
                    <a:lumOff val="50000"/>
                  </a:schemeClr>
                </a:solidFill>
                <a:latin typeface="+mn-lt"/>
              </a:rPr>
              <a:t>Studies</a:t>
            </a:r>
            <a:r>
              <a:rPr lang="en-US" sz="800" dirty="0">
                <a:solidFill>
                  <a:schemeClr val="tx1">
                    <a:lumMod val="50000"/>
                    <a:lumOff val="50000"/>
                  </a:schemeClr>
                </a:solidFill>
              </a:rPr>
              <a:t>. (2019). </a:t>
            </a:r>
            <a:r>
              <a:rPr lang="en-US" sz="800" i="1" dirty="0">
                <a:solidFill>
                  <a:schemeClr val="tx1">
                    <a:lumMod val="50000"/>
                    <a:lumOff val="50000"/>
                  </a:schemeClr>
                </a:solidFill>
              </a:rPr>
              <a:t>Youth Risk Behavior Survey: High School</a:t>
            </a:r>
            <a:r>
              <a:rPr lang="en-US" sz="800" dirty="0">
                <a:solidFill>
                  <a:schemeClr val="tx1">
                    <a:lumMod val="50000"/>
                    <a:lumOff val="50000"/>
                  </a:schemeClr>
                </a:solidFill>
              </a:rPr>
              <a:t> [Biennial Survey]. </a:t>
            </a:r>
          </a:p>
        </p:txBody>
      </p:sp>
    </p:spTree>
    <p:extLst>
      <p:ext uri="{BB962C8B-B14F-4D97-AF65-F5344CB8AC3E}">
        <p14:creationId xmlns:p14="http://schemas.microsoft.com/office/powerpoint/2010/main" val="533319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icture containing drawing&#10;&#10;Description automatically generated">
            <a:extLst>
              <a:ext uri="{FF2B5EF4-FFF2-40B4-BE49-F238E27FC236}">
                <a16:creationId xmlns:a16="http://schemas.microsoft.com/office/drawing/2014/main" id="{13727305-7F23-4965-9134-3426540F4AF0}"/>
              </a:ext>
            </a:extLst>
          </p:cNvPr>
          <p:cNvPicPr>
            <a:picLocks noGrp="1" noChangeAspect="1"/>
          </p:cNvPicPr>
          <p:nvPr>
            <p:ph idx="1"/>
          </p:nvPr>
        </p:nvPicPr>
        <p:blipFill>
          <a:blip r:embed="rId2"/>
          <a:stretch>
            <a:fillRect/>
          </a:stretch>
        </p:blipFill>
        <p:spPr>
          <a:xfrm>
            <a:off x="548640" y="2114550"/>
            <a:ext cx="5760720" cy="1143000"/>
          </a:xfrm>
        </p:spPr>
      </p:pic>
      <p:sp>
        <p:nvSpPr>
          <p:cNvPr id="4" name="Slide Number Placeholder 3">
            <a:extLst>
              <a:ext uri="{FF2B5EF4-FFF2-40B4-BE49-F238E27FC236}">
                <a16:creationId xmlns:a16="http://schemas.microsoft.com/office/drawing/2014/main" id="{F5475802-DB9D-7E48-B734-8B318BA96BA1}"/>
              </a:ext>
            </a:extLst>
          </p:cNvPr>
          <p:cNvSpPr>
            <a:spLocks noGrp="1"/>
          </p:cNvSpPr>
          <p:nvPr>
            <p:ph type="sldNum" sz="quarter" idx="10"/>
          </p:nvPr>
        </p:nvSpPr>
        <p:spPr/>
        <p:txBody>
          <a:bodyPr/>
          <a:lstStyle/>
          <a:p>
            <a:pPr>
              <a:defRPr/>
            </a:pPr>
            <a:fld id="{67ED70C6-FDCB-5747-9A21-CEFC4DDC4D7F}" type="slidenum">
              <a:rPr lang="en-US" smtClean="0"/>
              <a:pPr>
                <a:defRPr/>
              </a:pPr>
              <a:t>1</a:t>
            </a:fld>
            <a:endParaRPr lang="en-US" dirty="0"/>
          </a:p>
        </p:txBody>
      </p:sp>
      <p:pic>
        <p:nvPicPr>
          <p:cNvPr id="5" name="Picture 4">
            <a:extLst>
              <a:ext uri="{FF2B5EF4-FFF2-40B4-BE49-F238E27FC236}">
                <a16:creationId xmlns:a16="http://schemas.microsoft.com/office/drawing/2014/main" id="{FDF474ED-C699-47ED-A6AF-093F3DDBED7D}"/>
              </a:ext>
            </a:extLst>
          </p:cNvPr>
          <p:cNvPicPr>
            <a:picLocks noChangeAspect="1"/>
          </p:cNvPicPr>
          <p:nvPr/>
        </p:nvPicPr>
        <p:blipFill>
          <a:blip r:embed="rId3"/>
          <a:stretch>
            <a:fillRect/>
          </a:stretch>
        </p:blipFill>
        <p:spPr>
          <a:xfrm>
            <a:off x="0" y="-21750"/>
            <a:ext cx="6858000" cy="1045614"/>
          </a:xfrm>
          <a:prstGeom prst="rect">
            <a:avLst/>
          </a:prstGeom>
        </p:spPr>
      </p:pic>
      <p:pic>
        <p:nvPicPr>
          <p:cNvPr id="6" name="Picture 5">
            <a:extLst>
              <a:ext uri="{FF2B5EF4-FFF2-40B4-BE49-F238E27FC236}">
                <a16:creationId xmlns:a16="http://schemas.microsoft.com/office/drawing/2014/main" id="{9A89512C-AC73-4087-92D0-AF6071009700}"/>
              </a:ext>
            </a:extLst>
          </p:cNvPr>
          <p:cNvPicPr>
            <a:picLocks noChangeAspect="1"/>
          </p:cNvPicPr>
          <p:nvPr/>
        </p:nvPicPr>
        <p:blipFill>
          <a:blip r:embed="rId4"/>
          <a:stretch>
            <a:fillRect/>
          </a:stretch>
        </p:blipFill>
        <p:spPr>
          <a:xfrm>
            <a:off x="176253" y="200241"/>
            <a:ext cx="3435527" cy="647733"/>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B404116C-3ED5-4BEF-A88D-38A74CCA2065}"/>
              </a:ext>
            </a:extLst>
          </p:cNvPr>
          <p:cNvPicPr>
            <a:picLocks noChangeAspect="1"/>
          </p:cNvPicPr>
          <p:nvPr/>
        </p:nvPicPr>
        <p:blipFill>
          <a:blip r:embed="rId5"/>
          <a:stretch>
            <a:fillRect/>
          </a:stretch>
        </p:blipFill>
        <p:spPr>
          <a:xfrm>
            <a:off x="5073085" y="-22872"/>
            <a:ext cx="1750337" cy="1093961"/>
          </a:xfrm>
          <a:prstGeom prst="rect">
            <a:avLst/>
          </a:prstGeom>
        </p:spPr>
      </p:pic>
    </p:spTree>
    <p:extLst>
      <p:ext uri="{BB962C8B-B14F-4D97-AF65-F5344CB8AC3E}">
        <p14:creationId xmlns:p14="http://schemas.microsoft.com/office/powerpoint/2010/main" val="283074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30126-904B-4902-997E-7E1DA1B4D364}"/>
              </a:ext>
            </a:extLst>
          </p:cNvPr>
          <p:cNvSpPr>
            <a:spLocks noGrp="1"/>
          </p:cNvSpPr>
          <p:nvPr>
            <p:ph type="title"/>
          </p:nvPr>
        </p:nvSpPr>
        <p:spPr>
          <a:xfrm>
            <a:off x="342900" y="1121498"/>
            <a:ext cx="6172200" cy="742950"/>
          </a:xfrm>
        </p:spPr>
        <p:txBody>
          <a:bodyPr/>
          <a:lstStyle/>
          <a:p>
            <a:r>
              <a:rPr lang="en-US" dirty="0"/>
              <a:t>2019 Delaware High School YRBS</a:t>
            </a:r>
            <a:br>
              <a:rPr lang="en-US" dirty="0"/>
            </a:br>
            <a:r>
              <a:rPr lang="en-US" dirty="0"/>
              <a:t>ACEs and Mental Health (past year, %)</a:t>
            </a:r>
          </a:p>
        </p:txBody>
      </p:sp>
      <p:sp>
        <p:nvSpPr>
          <p:cNvPr id="11" name="Content Placeholder 10">
            <a:extLst>
              <a:ext uri="{FF2B5EF4-FFF2-40B4-BE49-F238E27FC236}">
                <a16:creationId xmlns:a16="http://schemas.microsoft.com/office/drawing/2014/main" id="{6DA779C2-56F0-4FBE-B7C3-86EFC9838147}"/>
              </a:ext>
            </a:extLst>
          </p:cNvPr>
          <p:cNvSpPr>
            <a:spLocks noGrp="1"/>
          </p:cNvSpPr>
          <p:nvPr>
            <p:ph idx="1"/>
          </p:nvPr>
        </p:nvSpPr>
        <p:spPr>
          <a:xfrm>
            <a:off x="330200" y="2087563"/>
            <a:ext cx="6172200" cy="1638299"/>
          </a:xfrm>
        </p:spPr>
        <p:txBody>
          <a:bodyPr/>
          <a:lstStyle/>
          <a:p>
            <a:endParaRPr lang="en-US" sz="1200" dirty="0"/>
          </a:p>
          <a:p>
            <a:endParaRPr lang="en-US" sz="1200" dirty="0"/>
          </a:p>
          <a:p>
            <a:endParaRPr lang="en-US" sz="1200" dirty="0"/>
          </a:p>
        </p:txBody>
      </p:sp>
      <p:sp>
        <p:nvSpPr>
          <p:cNvPr id="4" name="Slide Number Placeholder 3">
            <a:extLst>
              <a:ext uri="{FF2B5EF4-FFF2-40B4-BE49-F238E27FC236}">
                <a16:creationId xmlns:a16="http://schemas.microsoft.com/office/drawing/2014/main" id="{F5475802-DB9D-7E48-B734-8B318BA96BA1}"/>
              </a:ext>
            </a:extLst>
          </p:cNvPr>
          <p:cNvSpPr>
            <a:spLocks noGrp="1"/>
          </p:cNvSpPr>
          <p:nvPr>
            <p:ph type="sldNum" sz="quarter" idx="10"/>
          </p:nvPr>
        </p:nvSpPr>
        <p:spPr/>
        <p:txBody>
          <a:bodyPr/>
          <a:lstStyle/>
          <a:p>
            <a:pPr>
              <a:defRPr/>
            </a:pPr>
            <a:fld id="{67ED70C6-FDCB-5747-9A21-CEFC4DDC4D7F}" type="slidenum">
              <a:rPr lang="en-US" smtClean="0"/>
              <a:pPr>
                <a:defRPr/>
              </a:pPr>
              <a:t>19</a:t>
            </a:fld>
            <a:endParaRPr lang="en-US" dirty="0"/>
          </a:p>
        </p:txBody>
      </p:sp>
      <p:pic>
        <p:nvPicPr>
          <p:cNvPr id="5" name="Picture 4">
            <a:extLst>
              <a:ext uri="{FF2B5EF4-FFF2-40B4-BE49-F238E27FC236}">
                <a16:creationId xmlns:a16="http://schemas.microsoft.com/office/drawing/2014/main" id="{FDF474ED-C699-47ED-A6AF-093F3DDBED7D}"/>
              </a:ext>
            </a:extLst>
          </p:cNvPr>
          <p:cNvPicPr>
            <a:picLocks noChangeAspect="1"/>
          </p:cNvPicPr>
          <p:nvPr/>
        </p:nvPicPr>
        <p:blipFill>
          <a:blip r:embed="rId3"/>
          <a:stretch>
            <a:fillRect/>
          </a:stretch>
        </p:blipFill>
        <p:spPr>
          <a:xfrm>
            <a:off x="0" y="-21750"/>
            <a:ext cx="6858000" cy="1045614"/>
          </a:xfrm>
          <a:prstGeom prst="rect">
            <a:avLst/>
          </a:prstGeom>
        </p:spPr>
      </p:pic>
      <p:pic>
        <p:nvPicPr>
          <p:cNvPr id="6" name="Picture 5">
            <a:extLst>
              <a:ext uri="{FF2B5EF4-FFF2-40B4-BE49-F238E27FC236}">
                <a16:creationId xmlns:a16="http://schemas.microsoft.com/office/drawing/2014/main" id="{9A89512C-AC73-4087-92D0-AF6071009700}"/>
              </a:ext>
            </a:extLst>
          </p:cNvPr>
          <p:cNvPicPr>
            <a:picLocks noChangeAspect="1"/>
          </p:cNvPicPr>
          <p:nvPr/>
        </p:nvPicPr>
        <p:blipFill>
          <a:blip r:embed="rId4"/>
          <a:stretch>
            <a:fillRect/>
          </a:stretch>
        </p:blipFill>
        <p:spPr>
          <a:xfrm>
            <a:off x="176253" y="200241"/>
            <a:ext cx="3435527" cy="647733"/>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B404116C-3ED5-4BEF-A88D-38A74CCA2065}"/>
              </a:ext>
            </a:extLst>
          </p:cNvPr>
          <p:cNvPicPr>
            <a:picLocks noChangeAspect="1"/>
          </p:cNvPicPr>
          <p:nvPr/>
        </p:nvPicPr>
        <p:blipFill>
          <a:blip r:embed="rId5"/>
          <a:stretch>
            <a:fillRect/>
          </a:stretch>
        </p:blipFill>
        <p:spPr>
          <a:xfrm>
            <a:off x="5073085" y="-22872"/>
            <a:ext cx="1750337" cy="1093961"/>
          </a:xfrm>
          <a:prstGeom prst="rect">
            <a:avLst/>
          </a:prstGeom>
        </p:spPr>
      </p:pic>
      <p:graphicFrame>
        <p:nvGraphicFramePr>
          <p:cNvPr id="8" name="Chart 7">
            <a:extLst>
              <a:ext uri="{FF2B5EF4-FFF2-40B4-BE49-F238E27FC236}">
                <a16:creationId xmlns:a16="http://schemas.microsoft.com/office/drawing/2014/main" id="{2B9B70F3-A638-B74A-A999-3F468CF83EB3}"/>
              </a:ext>
            </a:extLst>
          </p:cNvPr>
          <p:cNvGraphicFramePr/>
          <p:nvPr>
            <p:extLst>
              <p:ext uri="{D42A27DB-BD31-4B8C-83A1-F6EECF244321}">
                <p14:modId xmlns:p14="http://schemas.microsoft.com/office/powerpoint/2010/main" val="2031349059"/>
              </p:ext>
            </p:extLst>
          </p:nvPr>
        </p:nvGraphicFramePr>
        <p:xfrm>
          <a:off x="460057" y="1864448"/>
          <a:ext cx="5937885" cy="2451964"/>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a:extLst>
              <a:ext uri="{FF2B5EF4-FFF2-40B4-BE49-F238E27FC236}">
                <a16:creationId xmlns:a16="http://schemas.microsoft.com/office/drawing/2014/main" id="{5FCC1E3E-F0F8-414D-961D-ABA84DE345EB}"/>
              </a:ext>
            </a:extLst>
          </p:cNvPr>
          <p:cNvSpPr txBox="1"/>
          <p:nvPr/>
        </p:nvSpPr>
        <p:spPr>
          <a:xfrm>
            <a:off x="762000" y="4329752"/>
            <a:ext cx="5445590" cy="215444"/>
          </a:xfrm>
          <a:prstGeom prst="rect">
            <a:avLst/>
          </a:prstGeom>
          <a:noFill/>
        </p:spPr>
        <p:txBody>
          <a:bodyPr wrap="square" rtlCol="0">
            <a:spAutoFit/>
          </a:bodyPr>
          <a:lstStyle/>
          <a:p>
            <a:r>
              <a:rPr lang="en-US" sz="800" dirty="0">
                <a:solidFill>
                  <a:schemeClr val="tx1">
                    <a:lumMod val="50000"/>
                    <a:lumOff val="50000"/>
                  </a:schemeClr>
                </a:solidFill>
                <a:latin typeface="+mn-lt"/>
              </a:rPr>
              <a:t>Source: Center for Drug &amp; Health Studies. (2019). </a:t>
            </a:r>
            <a:r>
              <a:rPr lang="en-US" sz="800" i="1" dirty="0">
                <a:solidFill>
                  <a:schemeClr val="tx1">
                    <a:lumMod val="50000"/>
                    <a:lumOff val="50000"/>
                  </a:schemeClr>
                </a:solidFill>
                <a:latin typeface="+mn-lt"/>
              </a:rPr>
              <a:t>Youth Risk Behavior Survey: High School</a:t>
            </a:r>
            <a:r>
              <a:rPr lang="en-US" sz="800" dirty="0">
                <a:solidFill>
                  <a:schemeClr val="tx1">
                    <a:lumMod val="50000"/>
                    <a:lumOff val="50000"/>
                  </a:schemeClr>
                </a:solidFill>
                <a:latin typeface="+mn-lt"/>
              </a:rPr>
              <a:t> [Biennial Survey]. </a:t>
            </a:r>
          </a:p>
        </p:txBody>
      </p:sp>
    </p:spTree>
    <p:extLst>
      <p:ext uri="{BB962C8B-B14F-4D97-AF65-F5344CB8AC3E}">
        <p14:creationId xmlns:p14="http://schemas.microsoft.com/office/powerpoint/2010/main" val="2943067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475802-DB9D-7E48-B734-8B318BA96BA1}"/>
              </a:ext>
            </a:extLst>
          </p:cNvPr>
          <p:cNvSpPr>
            <a:spLocks noGrp="1"/>
          </p:cNvSpPr>
          <p:nvPr>
            <p:ph type="sldNum" sz="quarter" idx="10"/>
          </p:nvPr>
        </p:nvSpPr>
        <p:spPr/>
        <p:txBody>
          <a:bodyPr/>
          <a:lstStyle/>
          <a:p>
            <a:pPr>
              <a:defRPr/>
            </a:pPr>
            <a:fld id="{67ED70C6-FDCB-5747-9A21-CEFC4DDC4D7F}" type="slidenum">
              <a:rPr lang="en-US" smtClean="0"/>
              <a:pPr>
                <a:defRPr/>
              </a:pPr>
              <a:t>20</a:t>
            </a:fld>
            <a:endParaRPr lang="en-US" dirty="0"/>
          </a:p>
        </p:txBody>
      </p:sp>
      <p:pic>
        <p:nvPicPr>
          <p:cNvPr id="8" name="Picture 7">
            <a:extLst>
              <a:ext uri="{FF2B5EF4-FFF2-40B4-BE49-F238E27FC236}">
                <a16:creationId xmlns:a16="http://schemas.microsoft.com/office/drawing/2014/main" id="{0E9E9F23-F193-C644-AAD8-9367229E2483}"/>
              </a:ext>
            </a:extLst>
          </p:cNvPr>
          <p:cNvPicPr>
            <a:picLocks noChangeAspect="1"/>
          </p:cNvPicPr>
          <p:nvPr/>
        </p:nvPicPr>
        <p:blipFill>
          <a:blip r:embed="rId2"/>
          <a:stretch>
            <a:fillRect/>
          </a:stretch>
        </p:blipFill>
        <p:spPr>
          <a:xfrm>
            <a:off x="3073101" y="0"/>
            <a:ext cx="3784899" cy="4533900"/>
          </a:xfrm>
          <a:prstGeom prst="rect">
            <a:avLst/>
          </a:prstGeom>
        </p:spPr>
      </p:pic>
      <p:sp>
        <p:nvSpPr>
          <p:cNvPr id="5" name="TextBox 4">
            <a:extLst>
              <a:ext uri="{FF2B5EF4-FFF2-40B4-BE49-F238E27FC236}">
                <a16:creationId xmlns:a16="http://schemas.microsoft.com/office/drawing/2014/main" id="{DD53A7AA-FD19-0C42-89FC-8ECECFB3FE4C}"/>
              </a:ext>
            </a:extLst>
          </p:cNvPr>
          <p:cNvSpPr txBox="1"/>
          <p:nvPr/>
        </p:nvSpPr>
        <p:spPr>
          <a:xfrm>
            <a:off x="220436" y="1581150"/>
            <a:ext cx="2667000" cy="1754326"/>
          </a:xfrm>
          <a:prstGeom prst="rect">
            <a:avLst/>
          </a:prstGeom>
          <a:noFill/>
        </p:spPr>
        <p:txBody>
          <a:bodyPr wrap="square" rtlCol="0">
            <a:spAutoFit/>
          </a:bodyPr>
          <a:lstStyle/>
          <a:p>
            <a:r>
              <a:rPr lang="en-US" dirty="0">
                <a:solidFill>
                  <a:srgbClr val="006096"/>
                </a:solidFill>
              </a:rPr>
              <a:t>Protective factors at the family, school, community, and </a:t>
            </a:r>
            <a:r>
              <a:rPr lang="en-US">
                <a:solidFill>
                  <a:srgbClr val="006096"/>
                </a:solidFill>
              </a:rPr>
              <a:t>societal levels </a:t>
            </a:r>
            <a:r>
              <a:rPr lang="en-US" dirty="0">
                <a:solidFill>
                  <a:srgbClr val="006096"/>
                </a:solidFill>
              </a:rPr>
              <a:t>can help to prevent ACEs and reduce their impact.</a:t>
            </a:r>
          </a:p>
        </p:txBody>
      </p:sp>
    </p:spTree>
    <p:extLst>
      <p:ext uri="{BB962C8B-B14F-4D97-AF65-F5344CB8AC3E}">
        <p14:creationId xmlns:p14="http://schemas.microsoft.com/office/powerpoint/2010/main" val="383988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0C8D08-3DC2-7C4E-A408-5B2D7EBEFB15}"/>
              </a:ext>
            </a:extLst>
          </p:cNvPr>
          <p:cNvSpPr>
            <a:spLocks noGrp="1"/>
          </p:cNvSpPr>
          <p:nvPr>
            <p:ph idx="1"/>
          </p:nvPr>
        </p:nvSpPr>
        <p:spPr>
          <a:xfrm>
            <a:off x="0" y="0"/>
            <a:ext cx="6858000" cy="4552950"/>
          </a:xfrm>
        </p:spPr>
        <p:txBody>
          <a:bodyPr/>
          <a:lstStyle/>
          <a:p>
            <a:pPr marL="42862" indent="0" algn="ctr">
              <a:spcBef>
                <a:spcPts val="882"/>
              </a:spcBef>
              <a:buNone/>
            </a:pPr>
            <a:r>
              <a:rPr lang="en-US" sz="1600" b="1" dirty="0">
                <a:solidFill>
                  <a:schemeClr val="tx2"/>
                </a:solidFill>
              </a:rPr>
              <a:t>References</a:t>
            </a:r>
          </a:p>
          <a:p>
            <a:pPr marL="42862" indent="0">
              <a:spcBef>
                <a:spcPts val="882"/>
              </a:spcBef>
              <a:buNone/>
            </a:pPr>
            <a:r>
              <a:rPr lang="en-US" sz="1150" b="1" dirty="0">
                <a:solidFill>
                  <a:schemeClr val="tx2"/>
                </a:solidFill>
              </a:rPr>
              <a:t>Data highlights are from the 2020 Delaware State Epidemiological Profile, a product of the State Epidemiological Outcomes Workgroup (SEOW) which is supported by the Delaware Department of Health and Social Services, Division of Substance Abuse and Mental Health. To access the report and infographics on this and related prevention topics, visit: </a:t>
            </a:r>
            <a:r>
              <a:rPr lang="en-US" sz="1150" b="1" dirty="0">
                <a:solidFill>
                  <a:schemeClr val="tx2"/>
                </a:solidFill>
                <a:hlinkClick r:id="rId3"/>
              </a:rPr>
              <a:t>https://www.cdhs.udel.edu/seow/reports-and-products</a:t>
            </a:r>
            <a:r>
              <a:rPr lang="en-US" sz="1150" b="1" dirty="0">
                <a:solidFill>
                  <a:schemeClr val="tx2"/>
                </a:solidFill>
              </a:rPr>
              <a:t>. </a:t>
            </a:r>
          </a:p>
          <a:p>
            <a:pPr marL="42862" indent="0">
              <a:spcBef>
                <a:spcPts val="882"/>
              </a:spcBef>
              <a:buNone/>
            </a:pPr>
            <a:r>
              <a:rPr lang="en-US" sz="1150" b="1" dirty="0">
                <a:solidFill>
                  <a:schemeClr val="tx2"/>
                </a:solidFill>
              </a:rPr>
              <a:t>The SEOW is grateful for Dr. Khaleel </a:t>
            </a:r>
            <a:r>
              <a:rPr lang="en-US" sz="1150" b="1" dirty="0" err="1">
                <a:solidFill>
                  <a:schemeClr val="tx2"/>
                </a:solidFill>
              </a:rPr>
              <a:t>Hussaini</a:t>
            </a:r>
            <a:r>
              <a:rPr lang="en-US" sz="1150" b="1" dirty="0">
                <a:solidFill>
                  <a:schemeClr val="tx2"/>
                </a:solidFill>
              </a:rPr>
              <a:t> for the preliminary analysis of the National Survey of Children’s Health data. </a:t>
            </a:r>
          </a:p>
          <a:p>
            <a:pPr marL="42862" indent="0">
              <a:spcBef>
                <a:spcPts val="882"/>
              </a:spcBef>
              <a:buNone/>
            </a:pPr>
            <a:r>
              <a:rPr lang="en-US" sz="1150" b="1" dirty="0">
                <a:solidFill>
                  <a:schemeClr val="tx2"/>
                </a:solidFill>
              </a:rPr>
              <a:t>For more on the Delaware Youth Risk Behavior Survey, please visit the UD Center of Drug and Health Studies at:  </a:t>
            </a:r>
            <a:r>
              <a:rPr lang="en-US" sz="1150" b="1" dirty="0">
                <a:solidFill>
                  <a:schemeClr val="tx2"/>
                </a:solidFill>
                <a:hlinkClick r:id="rId4"/>
              </a:rPr>
              <a:t>https://www.cdhs.udel.edu/seow/school-surveys</a:t>
            </a:r>
            <a:r>
              <a:rPr lang="en-US" sz="1150" b="1" dirty="0">
                <a:solidFill>
                  <a:schemeClr val="tx2"/>
                </a:solidFill>
              </a:rPr>
              <a:t>.</a:t>
            </a:r>
          </a:p>
          <a:p>
            <a:pPr marL="0" indent="0">
              <a:buNone/>
            </a:pPr>
            <a:endParaRPr lang="en-US" sz="600" dirty="0"/>
          </a:p>
          <a:p>
            <a:pPr marL="0" indent="0">
              <a:buNone/>
            </a:pPr>
            <a:r>
              <a:rPr lang="en-US" sz="1150" b="1" dirty="0"/>
              <a:t> Centers for Disease Control and Prevention. (n.d.). Adverse childhood experiences (ACEs),  	</a:t>
            </a:r>
            <a:r>
              <a:rPr lang="en-US" sz="1150" b="1" u="sng" dirty="0">
                <a:hlinkClick r:id="rId5"/>
              </a:rPr>
              <a:t>https://www.cdc.gov/violenceprevention/acestudy</a:t>
            </a:r>
            <a:r>
              <a:rPr lang="en-US" sz="1150" b="1" u="sng" dirty="0">
                <a:hlinkClick r:id="rId6"/>
              </a:rPr>
              <a:t>/</a:t>
            </a:r>
            <a:r>
              <a:rPr lang="en-US" sz="1150" b="1" dirty="0"/>
              <a:t> .</a:t>
            </a:r>
          </a:p>
          <a:p>
            <a:pPr marL="0" indent="0">
              <a:buNone/>
            </a:pPr>
            <a:endParaRPr lang="en-US" sz="600" b="1" dirty="0"/>
          </a:p>
          <a:p>
            <a:pPr marL="0" indent="0">
              <a:buNone/>
            </a:pPr>
            <a:r>
              <a:rPr lang="en-US" sz="1150" b="1" dirty="0"/>
              <a:t> Fink, A. (2016, Dec. 16). </a:t>
            </a:r>
            <a:r>
              <a:rPr lang="en-US" sz="1150" b="1" i="1" dirty="0"/>
              <a:t>Adverse childhood experiences and behavioral health</a:t>
            </a:r>
            <a:r>
              <a:rPr lang="en-US" sz="1150" b="1" dirty="0"/>
              <a:t>. [Presentation to the State 	Epidemiological Outcomes Workgroup, New Castle, Delaware]. https://</a:t>
            </a:r>
            <a:r>
              <a:rPr lang="en-US" sz="1150" b="1" dirty="0" err="1"/>
              <a:t>bit.ly</a:t>
            </a:r>
            <a:r>
              <a:rPr lang="en-US" sz="1150" b="1" dirty="0"/>
              <a:t>/3l4XTZx</a:t>
            </a:r>
          </a:p>
          <a:p>
            <a:pPr marL="0" indent="0">
              <a:buNone/>
            </a:pPr>
            <a:endParaRPr lang="en-US" sz="600" b="1" dirty="0"/>
          </a:p>
          <a:p>
            <a:pPr marL="0" indent="0">
              <a:buNone/>
            </a:pPr>
            <a:r>
              <a:rPr lang="en-US" sz="1150" b="1" dirty="0"/>
              <a:t> </a:t>
            </a:r>
            <a:r>
              <a:rPr lang="en-US" sz="1150" b="1" dirty="0" err="1"/>
              <a:t>Hussaini</a:t>
            </a:r>
            <a:r>
              <a:rPr lang="en-US" sz="1150" b="1" dirty="0"/>
              <a:t>, K. S. (2020). [Presentation]. </a:t>
            </a:r>
            <a:r>
              <a:rPr lang="en-US" sz="1150" b="1" i="1" dirty="0"/>
              <a:t>Preliminary Analysis of the National Survey of Children’s Health, 	adverse childhood experience in the U.S. and in Delaware, 2016-2018. </a:t>
            </a:r>
            <a:r>
              <a:rPr lang="en-US" sz="1150" b="1" dirty="0"/>
              <a:t>Delaware Department of Health 	and Social Services, Division of Public Health.</a:t>
            </a:r>
          </a:p>
          <a:p>
            <a:pPr marL="0" indent="0">
              <a:buNone/>
            </a:pPr>
            <a:endParaRPr lang="en-US" sz="600" b="1" dirty="0"/>
          </a:p>
          <a:p>
            <a:pPr marL="0" indent="0">
              <a:buNone/>
            </a:pPr>
            <a:r>
              <a:rPr lang="en-US" sz="1150" b="1" dirty="0"/>
              <a:t> Merrick, M., et al. (2019). Vital Signs: Estimated proportion of adult health problems attributable to 	adverse 	childhood experiences and implications for prevention – United States, 2015-2017. 	</a:t>
            </a:r>
            <a:r>
              <a:rPr lang="en-US" sz="1150" b="1" i="1" dirty="0"/>
              <a:t>Morbidity </a:t>
            </a:r>
            <a:r>
              <a:rPr lang="en-US" sz="1150" b="1" i="1"/>
              <a:t>and 	Mortality </a:t>
            </a:r>
            <a:r>
              <a:rPr lang="en-US" sz="1150" b="1" i="1" dirty="0"/>
              <a:t>Weekly Report,</a:t>
            </a:r>
            <a:r>
              <a:rPr lang="en-US" sz="1150" b="1" dirty="0"/>
              <a:t> </a:t>
            </a:r>
            <a:r>
              <a:rPr lang="en-US" sz="1150" b="1" i="1" dirty="0"/>
              <a:t>68</a:t>
            </a:r>
            <a:r>
              <a:rPr lang="en-US" sz="1150" b="1" dirty="0"/>
              <a:t>(44), 999-1005, </a:t>
            </a:r>
            <a:r>
              <a:rPr lang="en-US" sz="1150" b="1" dirty="0">
                <a:hlinkClick r:id="rId7"/>
              </a:rPr>
              <a:t>www.cdc.gov/mmwr/volumes/68/wr/mm6844e1.htm</a:t>
            </a:r>
            <a:r>
              <a:rPr lang="en-US" sz="1150" dirty="0"/>
              <a:t> .</a:t>
            </a:r>
          </a:p>
          <a:p>
            <a:pPr marL="342900" lvl="1" indent="0">
              <a:lnSpc>
                <a:spcPct val="50000"/>
              </a:lnSpc>
              <a:spcBef>
                <a:spcPts val="882"/>
              </a:spcBef>
              <a:buNone/>
            </a:pPr>
            <a:endParaRPr lang="en-US" sz="1150" b="1" dirty="0">
              <a:solidFill>
                <a:schemeClr val="tx2"/>
              </a:solidFill>
            </a:endParaRPr>
          </a:p>
          <a:p>
            <a:endParaRPr lang="en-US" dirty="0"/>
          </a:p>
        </p:txBody>
      </p:sp>
      <p:sp>
        <p:nvSpPr>
          <p:cNvPr id="4" name="Slide Number Placeholder 3">
            <a:extLst>
              <a:ext uri="{FF2B5EF4-FFF2-40B4-BE49-F238E27FC236}">
                <a16:creationId xmlns:a16="http://schemas.microsoft.com/office/drawing/2014/main" id="{DAE7C07D-76EA-8A4D-B7E0-65FA89F713DB}"/>
              </a:ext>
            </a:extLst>
          </p:cNvPr>
          <p:cNvSpPr>
            <a:spLocks noGrp="1"/>
          </p:cNvSpPr>
          <p:nvPr>
            <p:ph type="sldNum" sz="quarter" idx="10"/>
          </p:nvPr>
        </p:nvSpPr>
        <p:spPr/>
        <p:txBody>
          <a:bodyPr/>
          <a:lstStyle/>
          <a:p>
            <a:pPr>
              <a:defRPr/>
            </a:pPr>
            <a:fld id="{67ED70C6-FDCB-5747-9A21-CEFC4DDC4D7F}" type="slidenum">
              <a:rPr lang="en-US" smtClean="0"/>
              <a:pPr>
                <a:defRPr/>
              </a:pPr>
              <a:t>21</a:t>
            </a:fld>
            <a:endParaRPr lang="en-US" dirty="0"/>
          </a:p>
        </p:txBody>
      </p:sp>
    </p:spTree>
    <p:extLst>
      <p:ext uri="{BB962C8B-B14F-4D97-AF65-F5344CB8AC3E}">
        <p14:creationId xmlns:p14="http://schemas.microsoft.com/office/powerpoint/2010/main" val="3627685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0C8D08-3DC2-7C4E-A408-5B2D7EBEFB15}"/>
              </a:ext>
            </a:extLst>
          </p:cNvPr>
          <p:cNvSpPr>
            <a:spLocks noGrp="1"/>
          </p:cNvSpPr>
          <p:nvPr>
            <p:ph idx="1"/>
          </p:nvPr>
        </p:nvSpPr>
        <p:spPr>
          <a:xfrm>
            <a:off x="323850" y="1138370"/>
            <a:ext cx="6210300" cy="2651125"/>
          </a:xfrm>
        </p:spPr>
        <p:txBody>
          <a:bodyPr/>
          <a:lstStyle/>
          <a:p>
            <a:pPr marL="342900" lvl="1" indent="0">
              <a:lnSpc>
                <a:spcPct val="50000"/>
              </a:lnSpc>
              <a:spcBef>
                <a:spcPts val="882"/>
              </a:spcBef>
              <a:buNone/>
            </a:pPr>
            <a:endParaRPr lang="en-US" sz="2400" b="1" dirty="0">
              <a:solidFill>
                <a:schemeClr val="tx2"/>
              </a:solidFill>
            </a:endParaRPr>
          </a:p>
          <a:p>
            <a:pPr marL="342900" lvl="1" indent="0">
              <a:lnSpc>
                <a:spcPct val="50000"/>
              </a:lnSpc>
              <a:spcBef>
                <a:spcPts val="882"/>
              </a:spcBef>
              <a:buNone/>
            </a:pPr>
            <a:r>
              <a:rPr lang="en-US" sz="2200" b="1" dirty="0">
                <a:solidFill>
                  <a:schemeClr val="tx2"/>
                </a:solidFill>
              </a:rPr>
              <a:t>Sharon Merriman-</a:t>
            </a:r>
            <a:r>
              <a:rPr lang="en-US" sz="2200" b="1" dirty="0" err="1">
                <a:solidFill>
                  <a:schemeClr val="tx2"/>
                </a:solidFill>
              </a:rPr>
              <a:t>Nai</a:t>
            </a:r>
            <a:r>
              <a:rPr lang="en-US" sz="2200" b="1" dirty="0">
                <a:solidFill>
                  <a:schemeClr val="tx2"/>
                </a:solidFill>
              </a:rPr>
              <a:t>   </a:t>
            </a:r>
            <a:r>
              <a:rPr lang="en-US" sz="2200" b="1" dirty="0" err="1">
                <a:solidFill>
                  <a:schemeClr val="tx2"/>
                </a:solidFill>
              </a:rPr>
              <a:t>smnai@udel.edu</a:t>
            </a:r>
            <a:endParaRPr lang="en-US" sz="2200" b="1" dirty="0">
              <a:solidFill>
                <a:schemeClr val="tx2"/>
              </a:solidFill>
            </a:endParaRPr>
          </a:p>
          <a:p>
            <a:pPr marL="400050" lvl="1" indent="0">
              <a:buNone/>
            </a:pPr>
            <a:r>
              <a:rPr lang="en-US" sz="1600" dirty="0">
                <a:solidFill>
                  <a:schemeClr val="tx2"/>
                </a:solidFill>
              </a:rPr>
              <a:t>Center for Drug and Health Studies at the University of Delaware</a:t>
            </a:r>
          </a:p>
          <a:p>
            <a:pPr marL="400050" lvl="1" indent="0">
              <a:buNone/>
            </a:pPr>
            <a:endParaRPr lang="en-US" sz="2000" dirty="0">
              <a:solidFill>
                <a:schemeClr val="tx2"/>
              </a:solidFill>
            </a:endParaRPr>
          </a:p>
          <a:p>
            <a:pPr marL="400050" lvl="1" indent="0">
              <a:buNone/>
            </a:pPr>
            <a:r>
              <a:rPr lang="en-US" sz="2000" dirty="0">
                <a:solidFill>
                  <a:schemeClr val="tx2"/>
                </a:solidFill>
              </a:rPr>
              <a:t>                           </a:t>
            </a:r>
            <a:r>
              <a:rPr lang="en-US" sz="2000" dirty="0">
                <a:solidFill>
                  <a:schemeClr val="tx2"/>
                </a:solidFill>
                <a:hlinkClick r:id="rId2"/>
              </a:rPr>
              <a:t>www.dekidscount.org</a:t>
            </a:r>
            <a:r>
              <a:rPr lang="en-US" sz="2000" dirty="0">
                <a:solidFill>
                  <a:schemeClr val="tx2"/>
                </a:solidFill>
              </a:rPr>
              <a:t> </a:t>
            </a:r>
          </a:p>
          <a:p>
            <a:endParaRPr lang="en-US" dirty="0"/>
          </a:p>
        </p:txBody>
      </p:sp>
      <p:sp>
        <p:nvSpPr>
          <p:cNvPr id="4" name="Slide Number Placeholder 3">
            <a:extLst>
              <a:ext uri="{FF2B5EF4-FFF2-40B4-BE49-F238E27FC236}">
                <a16:creationId xmlns:a16="http://schemas.microsoft.com/office/drawing/2014/main" id="{DAE7C07D-76EA-8A4D-B7E0-65FA89F713DB}"/>
              </a:ext>
            </a:extLst>
          </p:cNvPr>
          <p:cNvSpPr>
            <a:spLocks noGrp="1"/>
          </p:cNvSpPr>
          <p:nvPr>
            <p:ph type="sldNum" sz="quarter" idx="10"/>
          </p:nvPr>
        </p:nvSpPr>
        <p:spPr/>
        <p:txBody>
          <a:bodyPr/>
          <a:lstStyle/>
          <a:p>
            <a:pPr>
              <a:defRPr/>
            </a:pPr>
            <a:fld id="{67ED70C6-FDCB-5747-9A21-CEFC4DDC4D7F}" type="slidenum">
              <a:rPr lang="en-US" smtClean="0"/>
              <a:pPr>
                <a:defRPr/>
              </a:pPr>
              <a:t>22</a:t>
            </a:fld>
            <a:endParaRPr lang="en-US" dirty="0"/>
          </a:p>
        </p:txBody>
      </p:sp>
      <p:grpSp>
        <p:nvGrpSpPr>
          <p:cNvPr id="5" name="Group 4">
            <a:extLst>
              <a:ext uri="{FF2B5EF4-FFF2-40B4-BE49-F238E27FC236}">
                <a16:creationId xmlns:a16="http://schemas.microsoft.com/office/drawing/2014/main" id="{E8C81764-C470-4B00-A938-9F2DD4E48FEF}"/>
              </a:ext>
            </a:extLst>
          </p:cNvPr>
          <p:cNvGrpSpPr/>
          <p:nvPr/>
        </p:nvGrpSpPr>
        <p:grpSpPr>
          <a:xfrm>
            <a:off x="0" y="-22872"/>
            <a:ext cx="6858000" cy="1093961"/>
            <a:chOff x="0" y="-22872"/>
            <a:chExt cx="6858000" cy="1093961"/>
          </a:xfrm>
        </p:grpSpPr>
        <p:pic>
          <p:nvPicPr>
            <p:cNvPr id="6" name="Picture 5">
              <a:extLst>
                <a:ext uri="{FF2B5EF4-FFF2-40B4-BE49-F238E27FC236}">
                  <a16:creationId xmlns:a16="http://schemas.microsoft.com/office/drawing/2014/main" id="{3178BFA6-B508-4641-889C-FBA6B9948752}"/>
                </a:ext>
              </a:extLst>
            </p:cNvPr>
            <p:cNvPicPr>
              <a:picLocks noChangeAspect="1"/>
            </p:cNvPicPr>
            <p:nvPr/>
          </p:nvPicPr>
          <p:blipFill>
            <a:blip r:embed="rId3"/>
            <a:stretch>
              <a:fillRect/>
            </a:stretch>
          </p:blipFill>
          <p:spPr>
            <a:xfrm>
              <a:off x="0" y="-21750"/>
              <a:ext cx="6858000" cy="1045614"/>
            </a:xfrm>
            <a:prstGeom prst="rect">
              <a:avLst/>
            </a:prstGeom>
          </p:spPr>
        </p:pic>
        <p:pic>
          <p:nvPicPr>
            <p:cNvPr id="7" name="Picture 6">
              <a:extLst>
                <a:ext uri="{FF2B5EF4-FFF2-40B4-BE49-F238E27FC236}">
                  <a16:creationId xmlns:a16="http://schemas.microsoft.com/office/drawing/2014/main" id="{5A6107B5-5282-47AD-8CA1-A56C6BA64E88}"/>
                </a:ext>
              </a:extLst>
            </p:cNvPr>
            <p:cNvPicPr>
              <a:picLocks noChangeAspect="1"/>
            </p:cNvPicPr>
            <p:nvPr/>
          </p:nvPicPr>
          <p:blipFill>
            <a:blip r:embed="rId4"/>
            <a:stretch>
              <a:fillRect/>
            </a:stretch>
          </p:blipFill>
          <p:spPr>
            <a:xfrm>
              <a:off x="176253" y="200241"/>
              <a:ext cx="3435527" cy="647733"/>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05DFE508-E298-4A4D-883B-D6826332D9A2}"/>
                </a:ext>
              </a:extLst>
            </p:cNvPr>
            <p:cNvPicPr>
              <a:picLocks noChangeAspect="1"/>
            </p:cNvPicPr>
            <p:nvPr/>
          </p:nvPicPr>
          <p:blipFill>
            <a:blip r:embed="rId5"/>
            <a:stretch>
              <a:fillRect/>
            </a:stretch>
          </p:blipFill>
          <p:spPr>
            <a:xfrm>
              <a:off x="5073085" y="-22872"/>
              <a:ext cx="1750337" cy="1093961"/>
            </a:xfrm>
            <a:prstGeom prst="rect">
              <a:avLst/>
            </a:prstGeom>
          </p:spPr>
        </p:pic>
      </p:grpSp>
      <p:pic>
        <p:nvPicPr>
          <p:cNvPr id="9" name="Picture 8">
            <a:extLst>
              <a:ext uri="{FF2B5EF4-FFF2-40B4-BE49-F238E27FC236}">
                <a16:creationId xmlns:a16="http://schemas.microsoft.com/office/drawing/2014/main" id="{47664780-F08E-418E-ABB3-637886C4F9A3}"/>
              </a:ext>
            </a:extLst>
          </p:cNvPr>
          <p:cNvPicPr>
            <a:picLocks noChangeAspect="1"/>
          </p:cNvPicPr>
          <p:nvPr/>
        </p:nvPicPr>
        <p:blipFill>
          <a:blip r:embed="rId6"/>
          <a:stretch>
            <a:fillRect/>
          </a:stretch>
        </p:blipFill>
        <p:spPr>
          <a:xfrm>
            <a:off x="669195" y="3789495"/>
            <a:ext cx="1719221" cy="59746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5CADF2EE-F11E-439F-8EB3-341B95800B0E}"/>
              </a:ext>
            </a:extLst>
          </p:cNvPr>
          <p:cNvPicPr>
            <a:picLocks noChangeAspect="1"/>
          </p:cNvPicPr>
          <p:nvPr/>
        </p:nvPicPr>
        <p:blipFill>
          <a:blip r:embed="rId7"/>
          <a:stretch>
            <a:fillRect/>
          </a:stretch>
        </p:blipFill>
        <p:spPr>
          <a:xfrm>
            <a:off x="4492638" y="3904001"/>
            <a:ext cx="2112264" cy="419100"/>
          </a:xfrm>
          <a:prstGeom prst="rect">
            <a:avLst/>
          </a:prstGeom>
        </p:spPr>
      </p:pic>
    </p:spTree>
    <p:extLst>
      <p:ext uri="{BB962C8B-B14F-4D97-AF65-F5344CB8AC3E}">
        <p14:creationId xmlns:p14="http://schemas.microsoft.com/office/powerpoint/2010/main" val="1304013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475802-DB9D-7E48-B734-8B318BA96BA1}"/>
              </a:ext>
            </a:extLst>
          </p:cNvPr>
          <p:cNvSpPr>
            <a:spLocks noGrp="1"/>
          </p:cNvSpPr>
          <p:nvPr>
            <p:ph type="sldNum" sz="quarter" idx="10"/>
          </p:nvPr>
        </p:nvSpPr>
        <p:spPr/>
        <p:txBody>
          <a:bodyPr/>
          <a:lstStyle/>
          <a:p>
            <a:pPr>
              <a:defRPr/>
            </a:pPr>
            <a:fld id="{67ED70C6-FDCB-5747-9A21-CEFC4DDC4D7F}" type="slidenum">
              <a:rPr lang="en-US" smtClean="0"/>
              <a:pPr>
                <a:defRPr/>
              </a:pPr>
              <a:t>2</a:t>
            </a:fld>
            <a:endParaRPr lang="en-US" dirty="0"/>
          </a:p>
        </p:txBody>
      </p:sp>
      <p:pic>
        <p:nvPicPr>
          <p:cNvPr id="5" name="Picture 4">
            <a:extLst>
              <a:ext uri="{FF2B5EF4-FFF2-40B4-BE49-F238E27FC236}">
                <a16:creationId xmlns:a16="http://schemas.microsoft.com/office/drawing/2014/main" id="{FDF474ED-C699-47ED-A6AF-093F3DDBED7D}"/>
              </a:ext>
            </a:extLst>
          </p:cNvPr>
          <p:cNvPicPr>
            <a:picLocks noChangeAspect="1"/>
          </p:cNvPicPr>
          <p:nvPr/>
        </p:nvPicPr>
        <p:blipFill>
          <a:blip r:embed="rId2"/>
          <a:stretch>
            <a:fillRect/>
          </a:stretch>
        </p:blipFill>
        <p:spPr>
          <a:xfrm>
            <a:off x="0" y="-21750"/>
            <a:ext cx="6858000" cy="1045614"/>
          </a:xfrm>
          <a:prstGeom prst="rect">
            <a:avLst/>
          </a:prstGeom>
        </p:spPr>
      </p:pic>
      <p:pic>
        <p:nvPicPr>
          <p:cNvPr id="6" name="Picture 5">
            <a:extLst>
              <a:ext uri="{FF2B5EF4-FFF2-40B4-BE49-F238E27FC236}">
                <a16:creationId xmlns:a16="http://schemas.microsoft.com/office/drawing/2014/main" id="{9A89512C-AC73-4087-92D0-AF6071009700}"/>
              </a:ext>
            </a:extLst>
          </p:cNvPr>
          <p:cNvPicPr>
            <a:picLocks noChangeAspect="1"/>
          </p:cNvPicPr>
          <p:nvPr/>
        </p:nvPicPr>
        <p:blipFill>
          <a:blip r:embed="rId3"/>
          <a:stretch>
            <a:fillRect/>
          </a:stretch>
        </p:blipFill>
        <p:spPr>
          <a:xfrm>
            <a:off x="176253" y="200241"/>
            <a:ext cx="3435527" cy="647733"/>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B404116C-3ED5-4BEF-A88D-38A74CCA2065}"/>
              </a:ext>
            </a:extLst>
          </p:cNvPr>
          <p:cNvPicPr>
            <a:picLocks noChangeAspect="1"/>
          </p:cNvPicPr>
          <p:nvPr/>
        </p:nvPicPr>
        <p:blipFill>
          <a:blip r:embed="rId4"/>
          <a:stretch>
            <a:fillRect/>
          </a:stretch>
        </p:blipFill>
        <p:spPr>
          <a:xfrm>
            <a:off x="5073085" y="-22872"/>
            <a:ext cx="1750337" cy="1093961"/>
          </a:xfrm>
          <a:prstGeom prst="rect">
            <a:avLst/>
          </a:prstGeom>
        </p:spPr>
      </p:pic>
      <p:sp>
        <p:nvSpPr>
          <p:cNvPr id="3" name="Content Placeholder 2">
            <a:extLst>
              <a:ext uri="{FF2B5EF4-FFF2-40B4-BE49-F238E27FC236}">
                <a16:creationId xmlns:a16="http://schemas.microsoft.com/office/drawing/2014/main" id="{58BDC888-2C15-4E7F-BD4D-1D2BAF59F4FB}"/>
              </a:ext>
            </a:extLst>
          </p:cNvPr>
          <p:cNvSpPr>
            <a:spLocks noGrp="1"/>
          </p:cNvSpPr>
          <p:nvPr>
            <p:ph idx="1"/>
          </p:nvPr>
        </p:nvSpPr>
        <p:spPr>
          <a:xfrm>
            <a:off x="342900" y="1428750"/>
            <a:ext cx="6172200" cy="2651125"/>
          </a:xfrm>
        </p:spPr>
        <p:txBody>
          <a:bodyPr/>
          <a:lstStyle/>
          <a:p>
            <a:pPr marL="0" indent="0" algn="ctr">
              <a:buNone/>
            </a:pPr>
            <a:r>
              <a:rPr lang="en-US" b="1" dirty="0"/>
              <a:t>Data Overview</a:t>
            </a:r>
          </a:p>
          <a:p>
            <a:pPr marL="0" indent="0" algn="ctr">
              <a:buNone/>
            </a:pPr>
            <a:r>
              <a:rPr lang="en-US" dirty="0"/>
              <a:t>Sharon Merriman-</a:t>
            </a:r>
            <a:r>
              <a:rPr lang="en-US" dirty="0" err="1"/>
              <a:t>Nai</a:t>
            </a:r>
            <a:endParaRPr lang="en-US" dirty="0"/>
          </a:p>
          <a:p>
            <a:pPr marL="0" indent="0">
              <a:buNone/>
            </a:pPr>
            <a:endParaRPr lang="en-US" dirty="0"/>
          </a:p>
          <a:p>
            <a:pPr marL="0" indent="0" algn="ctr">
              <a:buNone/>
            </a:pPr>
            <a:r>
              <a:rPr lang="en-US" b="1" dirty="0"/>
              <a:t>Community Perspective Panelists</a:t>
            </a:r>
          </a:p>
          <a:p>
            <a:pPr marL="0" indent="0" algn="ctr">
              <a:buNone/>
            </a:pPr>
            <a:r>
              <a:rPr lang="en-US" dirty="0"/>
              <a:t>Annie </a:t>
            </a:r>
            <a:r>
              <a:rPr lang="en-US" dirty="0" err="1"/>
              <a:t>Slease</a:t>
            </a:r>
            <a:endParaRPr lang="en-US" dirty="0"/>
          </a:p>
          <a:p>
            <a:pPr marL="0" indent="0" algn="ctr">
              <a:buNone/>
            </a:pPr>
            <a:r>
              <a:rPr lang="en-US" sz="1800" i="0" dirty="0">
                <a:effectLst/>
                <a:latin typeface="Calibri" panose="020F0502020204030204" pitchFamily="34" charset="0"/>
                <a:cs typeface="Calibri" panose="020F0502020204030204" pitchFamily="34" charset="0"/>
              </a:rPr>
              <a:t>LaWanda Burgoyne</a:t>
            </a:r>
          </a:p>
          <a:p>
            <a:pPr marL="0" indent="0" algn="ctr">
              <a:buNone/>
            </a:pPr>
            <a:r>
              <a:rPr lang="en-US" dirty="0">
                <a:latin typeface="Calibri" panose="020F0502020204030204" pitchFamily="34" charset="0"/>
                <a:cs typeface="Calibri" panose="020F0502020204030204" pitchFamily="34" charset="0"/>
              </a:rPr>
              <a:t>Kier </a:t>
            </a:r>
            <a:r>
              <a:rPr lang="en-US" dirty="0" err="1">
                <a:latin typeface="Calibri" panose="020F0502020204030204" pitchFamily="34" charset="0"/>
                <a:cs typeface="Calibri" panose="020F0502020204030204" pitchFamily="34" charset="0"/>
              </a:rPr>
              <a:t>Berkel</a:t>
            </a:r>
            <a:endParaRPr lang="en-US" dirty="0">
              <a:latin typeface="Calibri" panose="020F0502020204030204" pitchFamily="34" charset="0"/>
              <a:cs typeface="Calibri" panose="020F0502020204030204" pitchFamily="34" charset="0"/>
            </a:endParaRPr>
          </a:p>
          <a:p>
            <a:pPr marL="0" indent="0" algn="ctr">
              <a:buNone/>
            </a:pPr>
            <a:endParaRPr lang="en-US" dirty="0"/>
          </a:p>
          <a:p>
            <a:pPr marL="0" indent="0">
              <a:buNone/>
            </a:pPr>
            <a:endParaRPr lang="en-US" dirty="0"/>
          </a:p>
        </p:txBody>
      </p:sp>
    </p:spTree>
    <p:extLst>
      <p:ext uri="{BB962C8B-B14F-4D97-AF65-F5344CB8AC3E}">
        <p14:creationId xmlns:p14="http://schemas.microsoft.com/office/powerpoint/2010/main" val="2238463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 y="228600"/>
            <a:ext cx="6793706" cy="829866"/>
          </a:xfrm>
          <a:prstGeom prst="rect">
            <a:avLst/>
          </a:prstGeom>
        </p:spPr>
        <p:txBody>
          <a:bodyPr>
            <a:noAutofit/>
          </a:bodyPr>
          <a:lstStyle/>
          <a:p>
            <a:pPr algn="ctr"/>
            <a:r>
              <a:rPr lang="en-US" sz="2700" dirty="0"/>
              <a:t>The State Epidemiological Outcomes Workgroup (SEOW)</a:t>
            </a:r>
          </a:p>
        </p:txBody>
      </p:sp>
      <p:pic>
        <p:nvPicPr>
          <p:cNvPr id="2" name="Picture 1"/>
          <p:cNvPicPr>
            <a:picLocks noChangeAspect="1"/>
          </p:cNvPicPr>
          <p:nvPr/>
        </p:nvPicPr>
        <p:blipFill rotWithShape="1">
          <a:blip r:embed="rId3"/>
          <a:srcRect l="58170" t="38344" r="5882"/>
          <a:stretch/>
        </p:blipFill>
        <p:spPr>
          <a:xfrm>
            <a:off x="4191000" y="1487365"/>
            <a:ext cx="2209799" cy="2343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Oval 9"/>
          <p:cNvSpPr/>
          <p:nvPr/>
        </p:nvSpPr>
        <p:spPr>
          <a:xfrm>
            <a:off x="4709677" y="1945674"/>
            <a:ext cx="1428750" cy="457200"/>
          </a:xfrm>
          <a:prstGeom prst="ellipse">
            <a:avLst/>
          </a:prstGeom>
          <a:noFill/>
          <a:ln w="57150">
            <a:solidFill>
              <a:srgbClr val="99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CAS_Web_Twitter_CDHS_ProfilePic.jpg">
            <a:extLst>
              <a:ext uri="{FF2B5EF4-FFF2-40B4-BE49-F238E27FC236}">
                <a16:creationId xmlns:a16="http://schemas.microsoft.com/office/drawing/2014/main" id="{596A4ACF-9F59-304F-AAA7-C59E74504375}"/>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204000"/>
                    </a14:imgEffect>
                    <a14:imgEffect>
                      <a14:brightnessContrast bright="-4000"/>
                    </a14:imgEffect>
                  </a14:imgLayer>
                </a14:imgProps>
              </a:ext>
              <a:ext uri="{28A0092B-C50C-407E-A947-70E740481C1C}">
                <a14:useLocalDpi xmlns:a14="http://schemas.microsoft.com/office/drawing/2010/main" val="0"/>
              </a:ext>
            </a:extLst>
          </a:blip>
          <a:srcRect l="7701" r="5011" b="-1"/>
          <a:stretch/>
        </p:blipFill>
        <p:spPr>
          <a:xfrm>
            <a:off x="6109398" y="1265580"/>
            <a:ext cx="441429" cy="479795"/>
          </a:xfrm>
          <a:prstGeom prst="rect">
            <a:avLst/>
          </a:prstGeom>
        </p:spPr>
      </p:pic>
      <p:pic>
        <p:nvPicPr>
          <p:cNvPr id="6" name="Picture 2">
            <a:extLst>
              <a:ext uri="{FF2B5EF4-FFF2-40B4-BE49-F238E27FC236}">
                <a16:creationId xmlns:a16="http://schemas.microsoft.com/office/drawing/2014/main" id="{1F820031-0A61-7248-BD12-DD5428820CA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035570" y="3538852"/>
            <a:ext cx="441429" cy="4307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9FE2537-723D-114C-AA68-E224FDA3C827}"/>
              </a:ext>
            </a:extLst>
          </p:cNvPr>
          <p:cNvPicPr/>
          <p:nvPr/>
        </p:nvPicPr>
        <p:blipFill>
          <a:blip r:embed="rId7"/>
          <a:stretch>
            <a:fillRect/>
          </a:stretch>
        </p:blipFill>
        <p:spPr>
          <a:xfrm>
            <a:off x="4114800" y="3511853"/>
            <a:ext cx="441429" cy="430728"/>
          </a:xfrm>
          <a:prstGeom prst="rect">
            <a:avLst/>
          </a:prstGeom>
          <a:solidFill>
            <a:schemeClr val="bg1"/>
          </a:solidFill>
        </p:spPr>
      </p:pic>
      <p:sp>
        <p:nvSpPr>
          <p:cNvPr id="9" name="TextBox 8">
            <a:extLst>
              <a:ext uri="{FF2B5EF4-FFF2-40B4-BE49-F238E27FC236}">
                <a16:creationId xmlns:a16="http://schemas.microsoft.com/office/drawing/2014/main" id="{8461342E-100D-3342-B858-0580FE05D863}"/>
              </a:ext>
            </a:extLst>
          </p:cNvPr>
          <p:cNvSpPr txBox="1"/>
          <p:nvPr/>
        </p:nvSpPr>
        <p:spPr>
          <a:xfrm>
            <a:off x="446315" y="1265580"/>
            <a:ext cx="2665888" cy="2923877"/>
          </a:xfrm>
          <a:prstGeom prst="rect">
            <a:avLst/>
          </a:prstGeom>
          <a:solidFill>
            <a:schemeClr val="bg1"/>
          </a:solidFill>
        </p:spPr>
        <p:txBody>
          <a:bodyPr wrap="square" rtlCol="0">
            <a:spAutoFit/>
          </a:bodyPr>
          <a:lstStyle/>
          <a:p>
            <a:pPr algn="ctr"/>
            <a:r>
              <a:rPr lang="en-US" sz="1600" b="1" dirty="0">
                <a:solidFill>
                  <a:schemeClr val="tx2">
                    <a:lumMod val="75000"/>
                  </a:schemeClr>
                </a:solidFill>
              </a:rPr>
              <a:t>4 Goals of the SEOW</a:t>
            </a:r>
          </a:p>
          <a:p>
            <a:endParaRPr lang="en-US" sz="1400" b="1" dirty="0">
              <a:solidFill>
                <a:schemeClr val="tx2">
                  <a:lumMod val="75000"/>
                </a:schemeClr>
              </a:solidFill>
            </a:endParaRPr>
          </a:p>
          <a:p>
            <a:r>
              <a:rPr lang="en-US" sz="1400" b="1" dirty="0">
                <a:solidFill>
                  <a:schemeClr val="tx2">
                    <a:lumMod val="75000"/>
                  </a:schemeClr>
                </a:solidFill>
              </a:rPr>
              <a:t>Identify, Analyze, and Share Data</a:t>
            </a:r>
          </a:p>
          <a:p>
            <a:endParaRPr lang="en-US" sz="1400" b="1" dirty="0">
              <a:solidFill>
                <a:schemeClr val="tx2">
                  <a:lumMod val="75000"/>
                </a:schemeClr>
              </a:solidFill>
            </a:endParaRPr>
          </a:p>
          <a:p>
            <a:r>
              <a:rPr lang="en-US" sz="1400" b="1" dirty="0">
                <a:solidFill>
                  <a:schemeClr val="tx2">
                    <a:lumMod val="75000"/>
                  </a:schemeClr>
                </a:solidFill>
              </a:rPr>
              <a:t>Create Data Products</a:t>
            </a:r>
          </a:p>
          <a:p>
            <a:endParaRPr lang="en-US" sz="1400" b="1" dirty="0">
              <a:solidFill>
                <a:schemeClr val="tx2">
                  <a:lumMod val="75000"/>
                </a:schemeClr>
              </a:solidFill>
            </a:endParaRPr>
          </a:p>
          <a:p>
            <a:r>
              <a:rPr lang="en-US" sz="1400" b="1" dirty="0">
                <a:solidFill>
                  <a:schemeClr val="tx2">
                    <a:lumMod val="75000"/>
                  </a:schemeClr>
                </a:solidFill>
              </a:rPr>
              <a:t>Train Communities in Understanding and Using Data</a:t>
            </a:r>
          </a:p>
          <a:p>
            <a:endParaRPr lang="en-US" sz="1400" b="1" dirty="0">
              <a:solidFill>
                <a:schemeClr val="tx2">
                  <a:lumMod val="75000"/>
                </a:schemeClr>
              </a:solidFill>
            </a:endParaRPr>
          </a:p>
          <a:p>
            <a:r>
              <a:rPr lang="en-US" sz="1400" b="1" dirty="0">
                <a:solidFill>
                  <a:schemeClr val="tx2">
                    <a:lumMod val="75000"/>
                  </a:schemeClr>
                </a:solidFill>
              </a:rPr>
              <a:t>Build State and Local Level Monitoring Systems</a:t>
            </a:r>
          </a:p>
        </p:txBody>
      </p:sp>
    </p:spTree>
    <p:extLst>
      <p:ext uri="{BB962C8B-B14F-4D97-AF65-F5344CB8AC3E}">
        <p14:creationId xmlns:p14="http://schemas.microsoft.com/office/powerpoint/2010/main" val="9353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475802-DB9D-7E48-B734-8B318BA96BA1}"/>
              </a:ext>
            </a:extLst>
          </p:cNvPr>
          <p:cNvSpPr>
            <a:spLocks noGrp="1"/>
          </p:cNvSpPr>
          <p:nvPr>
            <p:ph type="sldNum" sz="quarter" idx="10"/>
          </p:nvPr>
        </p:nvSpPr>
        <p:spPr/>
        <p:txBody>
          <a:bodyPr/>
          <a:lstStyle/>
          <a:p>
            <a:pPr>
              <a:defRPr/>
            </a:pPr>
            <a:fld id="{67ED70C6-FDCB-5747-9A21-CEFC4DDC4D7F}" type="slidenum">
              <a:rPr lang="en-US" smtClean="0"/>
              <a:pPr>
                <a:defRPr/>
              </a:pPr>
              <a:t>4</a:t>
            </a:fld>
            <a:endParaRPr lang="en-US" dirty="0"/>
          </a:p>
        </p:txBody>
      </p:sp>
      <p:pic>
        <p:nvPicPr>
          <p:cNvPr id="5" name="Picture 4">
            <a:extLst>
              <a:ext uri="{FF2B5EF4-FFF2-40B4-BE49-F238E27FC236}">
                <a16:creationId xmlns:a16="http://schemas.microsoft.com/office/drawing/2014/main" id="{FDF474ED-C699-47ED-A6AF-093F3DDBED7D}"/>
              </a:ext>
            </a:extLst>
          </p:cNvPr>
          <p:cNvPicPr>
            <a:picLocks noChangeAspect="1"/>
          </p:cNvPicPr>
          <p:nvPr/>
        </p:nvPicPr>
        <p:blipFill>
          <a:blip r:embed="rId3"/>
          <a:stretch>
            <a:fillRect/>
          </a:stretch>
        </p:blipFill>
        <p:spPr>
          <a:xfrm>
            <a:off x="0" y="-21750"/>
            <a:ext cx="6858000" cy="1045614"/>
          </a:xfrm>
          <a:prstGeom prst="rect">
            <a:avLst/>
          </a:prstGeom>
        </p:spPr>
      </p:pic>
      <p:pic>
        <p:nvPicPr>
          <p:cNvPr id="6" name="Picture 5">
            <a:extLst>
              <a:ext uri="{FF2B5EF4-FFF2-40B4-BE49-F238E27FC236}">
                <a16:creationId xmlns:a16="http://schemas.microsoft.com/office/drawing/2014/main" id="{9A89512C-AC73-4087-92D0-AF6071009700}"/>
              </a:ext>
            </a:extLst>
          </p:cNvPr>
          <p:cNvPicPr>
            <a:picLocks noChangeAspect="1"/>
          </p:cNvPicPr>
          <p:nvPr/>
        </p:nvPicPr>
        <p:blipFill>
          <a:blip r:embed="rId4"/>
          <a:stretch>
            <a:fillRect/>
          </a:stretch>
        </p:blipFill>
        <p:spPr>
          <a:xfrm>
            <a:off x="176253" y="200241"/>
            <a:ext cx="3435527" cy="647733"/>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B404116C-3ED5-4BEF-A88D-38A74CCA2065}"/>
              </a:ext>
            </a:extLst>
          </p:cNvPr>
          <p:cNvPicPr>
            <a:picLocks noChangeAspect="1"/>
          </p:cNvPicPr>
          <p:nvPr/>
        </p:nvPicPr>
        <p:blipFill>
          <a:blip r:embed="rId5"/>
          <a:stretch>
            <a:fillRect/>
          </a:stretch>
        </p:blipFill>
        <p:spPr>
          <a:xfrm>
            <a:off x="5073085" y="-22872"/>
            <a:ext cx="1750337" cy="1093961"/>
          </a:xfrm>
          <a:prstGeom prst="rect">
            <a:avLst/>
          </a:prstGeom>
        </p:spPr>
      </p:pic>
      <p:pic>
        <p:nvPicPr>
          <p:cNvPr id="9" name="Content Placeholder 8" descr="Timeline&#10;&#10;Description automatically generated">
            <a:extLst>
              <a:ext uri="{FF2B5EF4-FFF2-40B4-BE49-F238E27FC236}">
                <a16:creationId xmlns:a16="http://schemas.microsoft.com/office/drawing/2014/main" id="{88B784D5-C388-4E73-94F2-EEE80FBCBD26}"/>
              </a:ext>
            </a:extLst>
          </p:cNvPr>
          <p:cNvPicPr>
            <a:picLocks noGrp="1" noChangeAspect="1"/>
          </p:cNvPicPr>
          <p:nvPr>
            <p:ph idx="1"/>
          </p:nvPr>
        </p:nvPicPr>
        <p:blipFill>
          <a:blip r:embed="rId6"/>
          <a:stretch>
            <a:fillRect/>
          </a:stretch>
        </p:blipFill>
        <p:spPr>
          <a:xfrm>
            <a:off x="547167" y="1293080"/>
            <a:ext cx="5654483" cy="3031269"/>
          </a:xfrm>
        </p:spPr>
      </p:pic>
    </p:spTree>
    <p:extLst>
      <p:ext uri="{BB962C8B-B14F-4D97-AF65-F5344CB8AC3E}">
        <p14:creationId xmlns:p14="http://schemas.microsoft.com/office/powerpoint/2010/main" val="3593420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C66C69-E49A-493F-ABEB-F2E0F273CA48}"/>
              </a:ext>
            </a:extLst>
          </p:cNvPr>
          <p:cNvSpPr>
            <a:spLocks noGrp="1"/>
          </p:cNvSpPr>
          <p:nvPr>
            <p:ph type="title"/>
          </p:nvPr>
        </p:nvSpPr>
        <p:spPr>
          <a:xfrm>
            <a:off x="342900" y="1071089"/>
            <a:ext cx="6172200" cy="587306"/>
          </a:xfrm>
        </p:spPr>
        <p:txBody>
          <a:bodyPr/>
          <a:lstStyle/>
          <a:p>
            <a:r>
              <a:rPr lang="en-US" sz="1800" b="1" i="0" dirty="0">
                <a:effectLst/>
                <a:latin typeface="HelveticaNeue"/>
              </a:rPr>
              <a:t>Executive </a:t>
            </a:r>
            <a:r>
              <a:rPr lang="en-US" sz="1800" b="1" dirty="0">
                <a:latin typeface="HelveticaNeue"/>
              </a:rPr>
              <a:t>O</a:t>
            </a:r>
            <a:r>
              <a:rPr lang="en-US" sz="1800" b="1" i="0" dirty="0">
                <a:effectLst/>
                <a:latin typeface="HelveticaNeue"/>
              </a:rPr>
              <a:t>rder 24, Progress Report and Action </a:t>
            </a:r>
            <a:r>
              <a:rPr lang="en-US" sz="1800" b="1" dirty="0">
                <a:latin typeface="HelveticaNeue"/>
              </a:rPr>
              <a:t>P</a:t>
            </a:r>
            <a:r>
              <a:rPr lang="en-US" sz="1800" b="1" i="0" dirty="0">
                <a:effectLst/>
                <a:latin typeface="HelveticaNeue"/>
              </a:rPr>
              <a:t>lan</a:t>
            </a:r>
            <a:endParaRPr lang="en-US" sz="1800" dirty="0"/>
          </a:p>
        </p:txBody>
      </p:sp>
      <p:sp>
        <p:nvSpPr>
          <p:cNvPr id="10" name="Content Placeholder 9">
            <a:extLst>
              <a:ext uri="{FF2B5EF4-FFF2-40B4-BE49-F238E27FC236}">
                <a16:creationId xmlns:a16="http://schemas.microsoft.com/office/drawing/2014/main" id="{F34B71ED-7B7C-4F49-9FA2-D6380F975344}"/>
              </a:ext>
            </a:extLst>
          </p:cNvPr>
          <p:cNvSpPr>
            <a:spLocks noGrp="1"/>
          </p:cNvSpPr>
          <p:nvPr>
            <p:ph sz="half" idx="1"/>
          </p:nvPr>
        </p:nvSpPr>
        <p:spPr>
          <a:xfrm>
            <a:off x="0" y="3965643"/>
            <a:ext cx="6823422" cy="587307"/>
          </a:xfrm>
        </p:spPr>
        <p:txBody>
          <a:bodyPr/>
          <a:lstStyle/>
          <a:p>
            <a:pPr marL="0" indent="0" algn="ctr">
              <a:buNone/>
            </a:pPr>
            <a:r>
              <a:rPr lang="en-US" sz="1000" dirty="0">
                <a:solidFill>
                  <a:srgbClr val="006096"/>
                </a:solidFill>
                <a:hlinkClick r:id="rId2">
                  <a:extLst>
                    <a:ext uri="{A12FA001-AC4F-418D-AE19-62706E023703}">
                      <ahyp:hlinkClr xmlns:ahyp="http://schemas.microsoft.com/office/drawing/2018/hyperlinkcolor" val="tx"/>
                    </a:ext>
                  </a:extLst>
                </a:hlinkClick>
              </a:rPr>
              <a:t>https://governor.delaware.gov/wp-content/uploads/sites/24/2018/10/Executive-Order-Number-24-Trauma-Informed-State.pdf</a:t>
            </a:r>
          </a:p>
          <a:p>
            <a:pPr marL="0" indent="0" algn="ctr">
              <a:buNone/>
            </a:pPr>
            <a:r>
              <a:rPr lang="en-US" sz="1000" dirty="0">
                <a:solidFill>
                  <a:srgbClr val="006096"/>
                </a:solidFill>
                <a:hlinkClick r:id="rId2">
                  <a:extLst>
                    <a:ext uri="{A12FA001-AC4F-418D-AE19-62706E023703}">
                      <ahyp:hlinkClr xmlns:ahyp="http://schemas.microsoft.com/office/drawing/2018/hyperlinkcolor" val="tx"/>
                    </a:ext>
                  </a:extLst>
                </a:hlinkClick>
              </a:rPr>
              <a:t>https://governor.delaware.gov/wp-content/uploads/sites/24/2019/11/DE-TIC-Progress-Report-and-Action-Plan.pdf</a:t>
            </a:r>
            <a:r>
              <a:rPr lang="en-US" sz="1000" dirty="0">
                <a:solidFill>
                  <a:srgbClr val="006096"/>
                </a:solidFill>
              </a:rPr>
              <a:t>  </a:t>
            </a:r>
          </a:p>
        </p:txBody>
      </p:sp>
      <p:sp>
        <p:nvSpPr>
          <p:cNvPr id="4" name="Slide Number Placeholder 3">
            <a:extLst>
              <a:ext uri="{FF2B5EF4-FFF2-40B4-BE49-F238E27FC236}">
                <a16:creationId xmlns:a16="http://schemas.microsoft.com/office/drawing/2014/main" id="{F5475802-DB9D-7E48-B734-8B318BA96BA1}"/>
              </a:ext>
            </a:extLst>
          </p:cNvPr>
          <p:cNvSpPr>
            <a:spLocks noGrp="1"/>
          </p:cNvSpPr>
          <p:nvPr>
            <p:ph type="sldNum" sz="quarter" idx="10"/>
          </p:nvPr>
        </p:nvSpPr>
        <p:spPr/>
        <p:txBody>
          <a:bodyPr/>
          <a:lstStyle/>
          <a:p>
            <a:pPr>
              <a:defRPr/>
            </a:pPr>
            <a:fld id="{67ED70C6-FDCB-5747-9A21-CEFC4DDC4D7F}" type="slidenum">
              <a:rPr lang="en-US" smtClean="0"/>
              <a:pPr>
                <a:defRPr/>
              </a:pPr>
              <a:t>5</a:t>
            </a:fld>
            <a:endParaRPr lang="en-US" dirty="0"/>
          </a:p>
        </p:txBody>
      </p:sp>
      <p:pic>
        <p:nvPicPr>
          <p:cNvPr id="5" name="Picture 4">
            <a:extLst>
              <a:ext uri="{FF2B5EF4-FFF2-40B4-BE49-F238E27FC236}">
                <a16:creationId xmlns:a16="http://schemas.microsoft.com/office/drawing/2014/main" id="{FDF474ED-C699-47ED-A6AF-093F3DDBED7D}"/>
              </a:ext>
            </a:extLst>
          </p:cNvPr>
          <p:cNvPicPr>
            <a:picLocks noChangeAspect="1"/>
          </p:cNvPicPr>
          <p:nvPr/>
        </p:nvPicPr>
        <p:blipFill>
          <a:blip r:embed="rId3"/>
          <a:stretch>
            <a:fillRect/>
          </a:stretch>
        </p:blipFill>
        <p:spPr>
          <a:xfrm>
            <a:off x="0" y="-21750"/>
            <a:ext cx="6858000" cy="1045614"/>
          </a:xfrm>
          <a:prstGeom prst="rect">
            <a:avLst/>
          </a:prstGeom>
        </p:spPr>
      </p:pic>
      <p:pic>
        <p:nvPicPr>
          <p:cNvPr id="6" name="Picture 5">
            <a:extLst>
              <a:ext uri="{FF2B5EF4-FFF2-40B4-BE49-F238E27FC236}">
                <a16:creationId xmlns:a16="http://schemas.microsoft.com/office/drawing/2014/main" id="{9A89512C-AC73-4087-92D0-AF6071009700}"/>
              </a:ext>
            </a:extLst>
          </p:cNvPr>
          <p:cNvPicPr>
            <a:picLocks noChangeAspect="1"/>
          </p:cNvPicPr>
          <p:nvPr/>
        </p:nvPicPr>
        <p:blipFill>
          <a:blip r:embed="rId4"/>
          <a:stretch>
            <a:fillRect/>
          </a:stretch>
        </p:blipFill>
        <p:spPr>
          <a:xfrm>
            <a:off x="176253" y="200241"/>
            <a:ext cx="3435527" cy="647733"/>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B404116C-3ED5-4BEF-A88D-38A74CCA2065}"/>
              </a:ext>
            </a:extLst>
          </p:cNvPr>
          <p:cNvPicPr>
            <a:picLocks noChangeAspect="1"/>
          </p:cNvPicPr>
          <p:nvPr/>
        </p:nvPicPr>
        <p:blipFill>
          <a:blip r:embed="rId5"/>
          <a:stretch>
            <a:fillRect/>
          </a:stretch>
        </p:blipFill>
        <p:spPr>
          <a:xfrm>
            <a:off x="5073085" y="-22872"/>
            <a:ext cx="1750337" cy="1093961"/>
          </a:xfrm>
          <a:prstGeom prst="rect">
            <a:avLst/>
          </a:prstGeom>
        </p:spPr>
      </p:pic>
      <p:pic>
        <p:nvPicPr>
          <p:cNvPr id="3" name="Picture 2">
            <a:extLst>
              <a:ext uri="{FF2B5EF4-FFF2-40B4-BE49-F238E27FC236}">
                <a16:creationId xmlns:a16="http://schemas.microsoft.com/office/drawing/2014/main" id="{FD29DA7E-22EB-4368-910F-42322C436768}"/>
              </a:ext>
            </a:extLst>
          </p:cNvPr>
          <p:cNvPicPr>
            <a:picLocks noChangeAspect="1"/>
          </p:cNvPicPr>
          <p:nvPr/>
        </p:nvPicPr>
        <p:blipFill>
          <a:blip r:embed="rId6"/>
          <a:stretch>
            <a:fillRect/>
          </a:stretch>
        </p:blipFill>
        <p:spPr>
          <a:xfrm>
            <a:off x="342900" y="1867673"/>
            <a:ext cx="2876550" cy="1408154"/>
          </a:xfrm>
          <a:prstGeom prst="rect">
            <a:avLst/>
          </a:prstGeom>
        </p:spPr>
      </p:pic>
      <p:pic>
        <p:nvPicPr>
          <p:cNvPr id="8" name="Picture 7">
            <a:extLst>
              <a:ext uri="{FF2B5EF4-FFF2-40B4-BE49-F238E27FC236}">
                <a16:creationId xmlns:a16="http://schemas.microsoft.com/office/drawing/2014/main" id="{D41F6958-AD35-40D9-A5C6-D7AA67E652B6}"/>
              </a:ext>
            </a:extLst>
          </p:cNvPr>
          <p:cNvPicPr>
            <a:picLocks noChangeAspect="1"/>
          </p:cNvPicPr>
          <p:nvPr/>
        </p:nvPicPr>
        <p:blipFill>
          <a:blip r:embed="rId7"/>
          <a:stretch>
            <a:fillRect/>
          </a:stretch>
        </p:blipFill>
        <p:spPr>
          <a:xfrm>
            <a:off x="4158684" y="1897790"/>
            <a:ext cx="1881773" cy="1347919"/>
          </a:xfrm>
          <a:prstGeom prst="rect">
            <a:avLst/>
          </a:prstGeom>
        </p:spPr>
      </p:pic>
      <p:pic>
        <p:nvPicPr>
          <p:cNvPr id="12" name="Picture 11">
            <a:extLst>
              <a:ext uri="{FF2B5EF4-FFF2-40B4-BE49-F238E27FC236}">
                <a16:creationId xmlns:a16="http://schemas.microsoft.com/office/drawing/2014/main" id="{EF301682-BC07-47D5-914B-D38457F2C59D}"/>
              </a:ext>
            </a:extLst>
          </p:cNvPr>
          <p:cNvPicPr>
            <a:picLocks noChangeAspect="1"/>
          </p:cNvPicPr>
          <p:nvPr/>
        </p:nvPicPr>
        <p:blipFill>
          <a:blip r:embed="rId8"/>
          <a:stretch>
            <a:fillRect/>
          </a:stretch>
        </p:blipFill>
        <p:spPr>
          <a:xfrm>
            <a:off x="2638425" y="2100261"/>
            <a:ext cx="1326558" cy="942975"/>
          </a:xfrm>
          <a:prstGeom prst="rect">
            <a:avLst/>
          </a:prstGeom>
        </p:spPr>
      </p:pic>
    </p:spTree>
    <p:extLst>
      <p:ext uri="{BB962C8B-B14F-4D97-AF65-F5344CB8AC3E}">
        <p14:creationId xmlns:p14="http://schemas.microsoft.com/office/powerpoint/2010/main" val="556755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30126-904B-4902-997E-7E1DA1B4D364}"/>
              </a:ext>
            </a:extLst>
          </p:cNvPr>
          <p:cNvSpPr>
            <a:spLocks noGrp="1"/>
          </p:cNvSpPr>
          <p:nvPr>
            <p:ph type="title"/>
          </p:nvPr>
        </p:nvSpPr>
        <p:spPr>
          <a:xfrm>
            <a:off x="355600" y="1153323"/>
            <a:ext cx="6172200" cy="351627"/>
          </a:xfrm>
        </p:spPr>
        <p:txBody>
          <a:bodyPr/>
          <a:lstStyle/>
          <a:p>
            <a:pPr marL="0" indent="0">
              <a:buNone/>
            </a:pPr>
            <a:br>
              <a:rPr lang="en-US" dirty="0"/>
            </a:br>
            <a:br>
              <a:rPr lang="en-US" dirty="0"/>
            </a:br>
            <a:endParaRPr lang="en-US" dirty="0"/>
          </a:p>
        </p:txBody>
      </p:sp>
      <p:sp>
        <p:nvSpPr>
          <p:cNvPr id="4" name="Slide Number Placeholder 3">
            <a:extLst>
              <a:ext uri="{FF2B5EF4-FFF2-40B4-BE49-F238E27FC236}">
                <a16:creationId xmlns:a16="http://schemas.microsoft.com/office/drawing/2014/main" id="{F5475802-DB9D-7E48-B734-8B318BA96BA1}"/>
              </a:ext>
            </a:extLst>
          </p:cNvPr>
          <p:cNvSpPr>
            <a:spLocks noGrp="1"/>
          </p:cNvSpPr>
          <p:nvPr>
            <p:ph type="sldNum" sz="quarter" idx="10"/>
          </p:nvPr>
        </p:nvSpPr>
        <p:spPr/>
        <p:txBody>
          <a:bodyPr/>
          <a:lstStyle/>
          <a:p>
            <a:pPr>
              <a:defRPr/>
            </a:pPr>
            <a:fld id="{67ED70C6-FDCB-5747-9A21-CEFC4DDC4D7F}" type="slidenum">
              <a:rPr lang="en-US" smtClean="0"/>
              <a:pPr>
                <a:defRPr/>
              </a:pPr>
              <a:t>6</a:t>
            </a:fld>
            <a:endParaRPr lang="en-US" dirty="0"/>
          </a:p>
        </p:txBody>
      </p:sp>
      <p:pic>
        <p:nvPicPr>
          <p:cNvPr id="5" name="Picture 4">
            <a:extLst>
              <a:ext uri="{FF2B5EF4-FFF2-40B4-BE49-F238E27FC236}">
                <a16:creationId xmlns:a16="http://schemas.microsoft.com/office/drawing/2014/main" id="{FDF474ED-C699-47ED-A6AF-093F3DDBED7D}"/>
              </a:ext>
            </a:extLst>
          </p:cNvPr>
          <p:cNvPicPr>
            <a:picLocks noChangeAspect="1"/>
          </p:cNvPicPr>
          <p:nvPr/>
        </p:nvPicPr>
        <p:blipFill>
          <a:blip r:embed="rId3"/>
          <a:stretch>
            <a:fillRect/>
          </a:stretch>
        </p:blipFill>
        <p:spPr>
          <a:xfrm>
            <a:off x="-12700" y="-7588"/>
            <a:ext cx="6870700" cy="1045614"/>
          </a:xfrm>
          <a:prstGeom prst="rect">
            <a:avLst/>
          </a:prstGeom>
        </p:spPr>
      </p:pic>
      <p:pic>
        <p:nvPicPr>
          <p:cNvPr id="6" name="Picture 5">
            <a:extLst>
              <a:ext uri="{FF2B5EF4-FFF2-40B4-BE49-F238E27FC236}">
                <a16:creationId xmlns:a16="http://schemas.microsoft.com/office/drawing/2014/main" id="{9A89512C-AC73-4087-92D0-AF6071009700}"/>
              </a:ext>
            </a:extLst>
          </p:cNvPr>
          <p:cNvPicPr>
            <a:picLocks noChangeAspect="1"/>
          </p:cNvPicPr>
          <p:nvPr/>
        </p:nvPicPr>
        <p:blipFill>
          <a:blip r:embed="rId4"/>
          <a:stretch>
            <a:fillRect/>
          </a:stretch>
        </p:blipFill>
        <p:spPr>
          <a:xfrm>
            <a:off x="176253" y="200241"/>
            <a:ext cx="3435527" cy="647733"/>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B404116C-3ED5-4BEF-A88D-38A74CCA2065}"/>
              </a:ext>
            </a:extLst>
          </p:cNvPr>
          <p:cNvPicPr>
            <a:picLocks noChangeAspect="1"/>
          </p:cNvPicPr>
          <p:nvPr/>
        </p:nvPicPr>
        <p:blipFill>
          <a:blip r:embed="rId5"/>
          <a:stretch>
            <a:fillRect/>
          </a:stretch>
        </p:blipFill>
        <p:spPr>
          <a:xfrm>
            <a:off x="5073085" y="-22872"/>
            <a:ext cx="1750337" cy="1093961"/>
          </a:xfrm>
          <a:prstGeom prst="rect">
            <a:avLst/>
          </a:prstGeom>
        </p:spPr>
      </p:pic>
      <p:sp>
        <p:nvSpPr>
          <p:cNvPr id="7" name="TextBox 6">
            <a:extLst>
              <a:ext uri="{FF2B5EF4-FFF2-40B4-BE49-F238E27FC236}">
                <a16:creationId xmlns:a16="http://schemas.microsoft.com/office/drawing/2014/main" id="{ED9F8756-171F-B24A-8671-3F617C4DDE4E}"/>
              </a:ext>
            </a:extLst>
          </p:cNvPr>
          <p:cNvSpPr txBox="1"/>
          <p:nvPr/>
        </p:nvSpPr>
        <p:spPr>
          <a:xfrm>
            <a:off x="543953" y="1135618"/>
            <a:ext cx="2123047" cy="830997"/>
          </a:xfrm>
          <a:prstGeom prst="rect">
            <a:avLst/>
          </a:prstGeom>
          <a:noFill/>
        </p:spPr>
        <p:txBody>
          <a:bodyPr wrap="square" rtlCol="0">
            <a:spAutoFit/>
          </a:bodyPr>
          <a:lstStyle/>
          <a:p>
            <a:pPr algn="ctr"/>
            <a:r>
              <a:rPr lang="en-US" sz="2400" dirty="0">
                <a:solidFill>
                  <a:srgbClr val="006096"/>
                </a:solidFill>
              </a:rPr>
              <a:t>What are ACEs?</a:t>
            </a:r>
          </a:p>
        </p:txBody>
      </p:sp>
      <p:pic>
        <p:nvPicPr>
          <p:cNvPr id="9" name="Picture 8" descr="Logo, company name&#10;&#10;Description automatically generated">
            <a:extLst>
              <a:ext uri="{FF2B5EF4-FFF2-40B4-BE49-F238E27FC236}">
                <a16:creationId xmlns:a16="http://schemas.microsoft.com/office/drawing/2014/main" id="{F4A4A91D-B355-A549-959A-454ADC7C1D18}"/>
              </a:ext>
            </a:extLst>
          </p:cNvPr>
          <p:cNvPicPr>
            <a:picLocks noChangeAspect="1"/>
          </p:cNvPicPr>
          <p:nvPr/>
        </p:nvPicPr>
        <p:blipFill>
          <a:blip r:embed="rId6"/>
          <a:stretch>
            <a:fillRect/>
          </a:stretch>
        </p:blipFill>
        <p:spPr>
          <a:xfrm>
            <a:off x="141847" y="1966615"/>
            <a:ext cx="2881530" cy="2149282"/>
          </a:xfrm>
          <a:prstGeom prst="rect">
            <a:avLst/>
          </a:prstGeom>
        </p:spPr>
      </p:pic>
      <p:sp>
        <p:nvSpPr>
          <p:cNvPr id="10" name="TextBox 9">
            <a:extLst>
              <a:ext uri="{FF2B5EF4-FFF2-40B4-BE49-F238E27FC236}">
                <a16:creationId xmlns:a16="http://schemas.microsoft.com/office/drawing/2014/main" id="{1CE88F9E-964A-394B-B134-5B7E9E4B808F}"/>
              </a:ext>
            </a:extLst>
          </p:cNvPr>
          <p:cNvSpPr txBox="1"/>
          <p:nvPr/>
        </p:nvSpPr>
        <p:spPr>
          <a:xfrm>
            <a:off x="3585583" y="1204459"/>
            <a:ext cx="3130570" cy="3323987"/>
          </a:xfrm>
          <a:prstGeom prst="rect">
            <a:avLst/>
          </a:prstGeom>
          <a:noFill/>
        </p:spPr>
        <p:txBody>
          <a:bodyPr wrap="square" rtlCol="0">
            <a:spAutoFit/>
          </a:bodyPr>
          <a:lstStyle/>
          <a:p>
            <a:r>
              <a:rPr lang="en-US" sz="1400" dirty="0">
                <a:solidFill>
                  <a:srgbClr val="006096"/>
                </a:solidFill>
              </a:rPr>
              <a:t>Original Kaiser study included 10 adverse childhood experiences including abuse, neglect, and household/family dysfunction.</a:t>
            </a:r>
          </a:p>
          <a:p>
            <a:endParaRPr lang="en-US" sz="1400" dirty="0">
              <a:solidFill>
                <a:srgbClr val="006096"/>
              </a:solidFill>
            </a:endParaRPr>
          </a:p>
          <a:p>
            <a:r>
              <a:rPr lang="en-US" sz="1400" dirty="0">
                <a:solidFill>
                  <a:srgbClr val="006096"/>
                </a:solidFill>
              </a:rPr>
              <a:t>Broader issues such as poverty, racism, and exposure to community violence are now considered ACEs.</a:t>
            </a:r>
          </a:p>
          <a:p>
            <a:endParaRPr lang="en-US" sz="1400" dirty="0">
              <a:solidFill>
                <a:srgbClr val="006096"/>
              </a:solidFill>
            </a:endParaRPr>
          </a:p>
          <a:p>
            <a:r>
              <a:rPr lang="en-US" sz="1400" dirty="0">
                <a:solidFill>
                  <a:srgbClr val="006096"/>
                </a:solidFill>
              </a:rPr>
              <a:t>ACEs create toxic stress which can lead to changes in brain structure and function, and poorer health and social outcomes throughout the lifespan – the more ACEs experienced, the greater the impact.</a:t>
            </a:r>
          </a:p>
        </p:txBody>
      </p:sp>
    </p:spTree>
    <p:extLst>
      <p:ext uri="{BB962C8B-B14F-4D97-AF65-F5344CB8AC3E}">
        <p14:creationId xmlns:p14="http://schemas.microsoft.com/office/powerpoint/2010/main" val="324265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30126-904B-4902-997E-7E1DA1B4D364}"/>
              </a:ext>
            </a:extLst>
          </p:cNvPr>
          <p:cNvSpPr>
            <a:spLocks noGrp="1"/>
          </p:cNvSpPr>
          <p:nvPr>
            <p:ph type="title"/>
          </p:nvPr>
        </p:nvSpPr>
        <p:spPr>
          <a:xfrm>
            <a:off x="342900" y="1121498"/>
            <a:ext cx="6172200" cy="612052"/>
          </a:xfrm>
        </p:spPr>
        <p:txBody>
          <a:bodyPr/>
          <a:lstStyle/>
          <a:p>
            <a:r>
              <a:rPr lang="en-US" dirty="0"/>
              <a:t>How Prevalent are ACEs? </a:t>
            </a:r>
          </a:p>
        </p:txBody>
      </p:sp>
      <p:sp>
        <p:nvSpPr>
          <p:cNvPr id="11" name="Content Placeholder 10">
            <a:extLst>
              <a:ext uri="{FF2B5EF4-FFF2-40B4-BE49-F238E27FC236}">
                <a16:creationId xmlns:a16="http://schemas.microsoft.com/office/drawing/2014/main" id="{6DA779C2-56F0-4FBE-B7C3-86EFC9838147}"/>
              </a:ext>
            </a:extLst>
          </p:cNvPr>
          <p:cNvSpPr>
            <a:spLocks noGrp="1"/>
          </p:cNvSpPr>
          <p:nvPr>
            <p:ph idx="1"/>
          </p:nvPr>
        </p:nvSpPr>
        <p:spPr>
          <a:xfrm>
            <a:off x="419100" y="1733550"/>
            <a:ext cx="6172200" cy="2795910"/>
          </a:xfrm>
        </p:spPr>
        <p:txBody>
          <a:bodyPr/>
          <a:lstStyle/>
          <a:p>
            <a:pPr marL="0" indent="0">
              <a:buNone/>
            </a:pPr>
            <a:r>
              <a:rPr lang="en-US" sz="1600" dirty="0"/>
              <a:t>Findings from 25 states asking ACE questions in the CDC Behavioral Risk Factor Surveillance System (BRFSS, 2015-2017):</a:t>
            </a:r>
          </a:p>
          <a:p>
            <a:pPr marL="0" indent="0">
              <a:buNone/>
            </a:pPr>
            <a:endParaRPr lang="en-US" sz="1000" dirty="0"/>
          </a:p>
          <a:p>
            <a:r>
              <a:rPr lang="en-US" sz="1600" dirty="0"/>
              <a:t>Almost 2 in 3 adults report at least 1 ACE</a:t>
            </a:r>
          </a:p>
          <a:p>
            <a:r>
              <a:rPr lang="en-US" sz="1600" dirty="0"/>
              <a:t>Nearly 16% of adults report 4 or more ACEs</a:t>
            </a:r>
          </a:p>
          <a:p>
            <a:r>
              <a:rPr lang="en-US" sz="1600" dirty="0"/>
              <a:t>Higher rates of being overweight and obese, heavy drinking, COPD, and depression are associated with higher numbers of reported ACEs </a:t>
            </a:r>
          </a:p>
          <a:p>
            <a:r>
              <a:rPr lang="en-US" sz="1600" dirty="0"/>
              <a:t>Among these respondents, greater ACE scores are also associated with greater socio-economic challenges               </a:t>
            </a:r>
          </a:p>
          <a:p>
            <a:pPr marL="2743200" lvl="8" indent="0">
              <a:buNone/>
            </a:pPr>
            <a:r>
              <a:rPr lang="en-US" sz="1000" dirty="0">
                <a:solidFill>
                  <a:schemeClr val="tx1">
                    <a:lumMod val="50000"/>
                    <a:lumOff val="50000"/>
                  </a:schemeClr>
                </a:solidFill>
              </a:rPr>
              <a:t>				(Merrick et al., 2019)</a:t>
            </a:r>
          </a:p>
          <a:p>
            <a:pPr lvl="1"/>
            <a:endParaRPr lang="en-US" sz="1200" dirty="0"/>
          </a:p>
          <a:p>
            <a:endParaRPr lang="en-US" sz="1200" dirty="0"/>
          </a:p>
          <a:p>
            <a:endParaRPr lang="en-US" sz="1200" dirty="0"/>
          </a:p>
        </p:txBody>
      </p:sp>
      <p:sp>
        <p:nvSpPr>
          <p:cNvPr id="4" name="Slide Number Placeholder 3">
            <a:extLst>
              <a:ext uri="{FF2B5EF4-FFF2-40B4-BE49-F238E27FC236}">
                <a16:creationId xmlns:a16="http://schemas.microsoft.com/office/drawing/2014/main" id="{F5475802-DB9D-7E48-B734-8B318BA96BA1}"/>
              </a:ext>
            </a:extLst>
          </p:cNvPr>
          <p:cNvSpPr>
            <a:spLocks noGrp="1"/>
          </p:cNvSpPr>
          <p:nvPr>
            <p:ph type="sldNum" sz="quarter" idx="10"/>
          </p:nvPr>
        </p:nvSpPr>
        <p:spPr/>
        <p:txBody>
          <a:bodyPr/>
          <a:lstStyle/>
          <a:p>
            <a:pPr>
              <a:defRPr/>
            </a:pPr>
            <a:fld id="{67ED70C6-FDCB-5747-9A21-CEFC4DDC4D7F}" type="slidenum">
              <a:rPr lang="en-US" smtClean="0"/>
              <a:pPr>
                <a:defRPr/>
              </a:pPr>
              <a:t>7</a:t>
            </a:fld>
            <a:endParaRPr lang="en-US" dirty="0"/>
          </a:p>
        </p:txBody>
      </p:sp>
      <p:pic>
        <p:nvPicPr>
          <p:cNvPr id="5" name="Picture 4">
            <a:extLst>
              <a:ext uri="{FF2B5EF4-FFF2-40B4-BE49-F238E27FC236}">
                <a16:creationId xmlns:a16="http://schemas.microsoft.com/office/drawing/2014/main" id="{FDF474ED-C699-47ED-A6AF-093F3DDBED7D}"/>
              </a:ext>
            </a:extLst>
          </p:cNvPr>
          <p:cNvPicPr>
            <a:picLocks noChangeAspect="1"/>
          </p:cNvPicPr>
          <p:nvPr/>
        </p:nvPicPr>
        <p:blipFill>
          <a:blip r:embed="rId3"/>
          <a:stretch>
            <a:fillRect/>
          </a:stretch>
        </p:blipFill>
        <p:spPr>
          <a:xfrm>
            <a:off x="0" y="-21750"/>
            <a:ext cx="6858000" cy="1045614"/>
          </a:xfrm>
          <a:prstGeom prst="rect">
            <a:avLst/>
          </a:prstGeom>
        </p:spPr>
      </p:pic>
      <p:pic>
        <p:nvPicPr>
          <p:cNvPr id="6" name="Picture 5">
            <a:extLst>
              <a:ext uri="{FF2B5EF4-FFF2-40B4-BE49-F238E27FC236}">
                <a16:creationId xmlns:a16="http://schemas.microsoft.com/office/drawing/2014/main" id="{9A89512C-AC73-4087-92D0-AF6071009700}"/>
              </a:ext>
            </a:extLst>
          </p:cNvPr>
          <p:cNvPicPr>
            <a:picLocks noChangeAspect="1"/>
          </p:cNvPicPr>
          <p:nvPr/>
        </p:nvPicPr>
        <p:blipFill>
          <a:blip r:embed="rId4"/>
          <a:stretch>
            <a:fillRect/>
          </a:stretch>
        </p:blipFill>
        <p:spPr>
          <a:xfrm>
            <a:off x="176253" y="200241"/>
            <a:ext cx="3435527" cy="647733"/>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B404116C-3ED5-4BEF-A88D-38A74CCA2065}"/>
              </a:ext>
            </a:extLst>
          </p:cNvPr>
          <p:cNvPicPr>
            <a:picLocks noChangeAspect="1"/>
          </p:cNvPicPr>
          <p:nvPr/>
        </p:nvPicPr>
        <p:blipFill>
          <a:blip r:embed="rId5"/>
          <a:stretch>
            <a:fillRect/>
          </a:stretch>
        </p:blipFill>
        <p:spPr>
          <a:xfrm>
            <a:off x="5073085" y="-22872"/>
            <a:ext cx="1750337" cy="1093961"/>
          </a:xfrm>
          <a:prstGeom prst="rect">
            <a:avLst/>
          </a:prstGeom>
        </p:spPr>
      </p:pic>
    </p:spTree>
    <p:extLst>
      <p:ext uri="{BB962C8B-B14F-4D97-AF65-F5344CB8AC3E}">
        <p14:creationId xmlns:p14="http://schemas.microsoft.com/office/powerpoint/2010/main" val="3503015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30126-904B-4902-997E-7E1DA1B4D364}"/>
              </a:ext>
            </a:extLst>
          </p:cNvPr>
          <p:cNvSpPr>
            <a:spLocks noGrp="1"/>
          </p:cNvSpPr>
          <p:nvPr>
            <p:ph type="title"/>
          </p:nvPr>
        </p:nvSpPr>
        <p:spPr>
          <a:xfrm>
            <a:off x="342900" y="1121498"/>
            <a:ext cx="6172200" cy="612052"/>
          </a:xfrm>
        </p:spPr>
        <p:txBody>
          <a:bodyPr/>
          <a:lstStyle/>
          <a:p>
            <a:r>
              <a:rPr lang="en-US" dirty="0"/>
              <a:t>How Prevalent are ACEs in Delaware? </a:t>
            </a:r>
          </a:p>
        </p:txBody>
      </p:sp>
      <p:sp>
        <p:nvSpPr>
          <p:cNvPr id="11" name="Content Placeholder 10">
            <a:extLst>
              <a:ext uri="{FF2B5EF4-FFF2-40B4-BE49-F238E27FC236}">
                <a16:creationId xmlns:a16="http://schemas.microsoft.com/office/drawing/2014/main" id="{6DA779C2-56F0-4FBE-B7C3-86EFC9838147}"/>
              </a:ext>
            </a:extLst>
          </p:cNvPr>
          <p:cNvSpPr>
            <a:spLocks noGrp="1"/>
          </p:cNvSpPr>
          <p:nvPr>
            <p:ph idx="1"/>
          </p:nvPr>
        </p:nvSpPr>
        <p:spPr>
          <a:xfrm>
            <a:off x="419100" y="1733550"/>
            <a:ext cx="6172200" cy="2362200"/>
          </a:xfrm>
        </p:spPr>
        <p:txBody>
          <a:bodyPr/>
          <a:lstStyle/>
          <a:p>
            <a:pPr marL="342900" lvl="1" indent="0">
              <a:buNone/>
            </a:pPr>
            <a:endParaRPr lang="en-US" sz="1200" dirty="0"/>
          </a:p>
          <a:p>
            <a:endParaRPr lang="en-US" sz="1200" dirty="0"/>
          </a:p>
          <a:p>
            <a:endParaRPr lang="en-US" sz="1200" dirty="0"/>
          </a:p>
        </p:txBody>
      </p:sp>
      <p:sp>
        <p:nvSpPr>
          <p:cNvPr id="4" name="Slide Number Placeholder 3">
            <a:extLst>
              <a:ext uri="{FF2B5EF4-FFF2-40B4-BE49-F238E27FC236}">
                <a16:creationId xmlns:a16="http://schemas.microsoft.com/office/drawing/2014/main" id="{F5475802-DB9D-7E48-B734-8B318BA96BA1}"/>
              </a:ext>
            </a:extLst>
          </p:cNvPr>
          <p:cNvSpPr>
            <a:spLocks noGrp="1"/>
          </p:cNvSpPr>
          <p:nvPr>
            <p:ph type="sldNum" sz="quarter" idx="10"/>
          </p:nvPr>
        </p:nvSpPr>
        <p:spPr/>
        <p:txBody>
          <a:bodyPr/>
          <a:lstStyle/>
          <a:p>
            <a:pPr>
              <a:defRPr/>
            </a:pPr>
            <a:fld id="{67ED70C6-FDCB-5747-9A21-CEFC4DDC4D7F}" type="slidenum">
              <a:rPr lang="en-US" smtClean="0"/>
              <a:pPr>
                <a:defRPr/>
              </a:pPr>
              <a:t>8</a:t>
            </a:fld>
            <a:endParaRPr lang="en-US" dirty="0"/>
          </a:p>
        </p:txBody>
      </p:sp>
      <p:pic>
        <p:nvPicPr>
          <p:cNvPr id="5" name="Picture 4">
            <a:extLst>
              <a:ext uri="{FF2B5EF4-FFF2-40B4-BE49-F238E27FC236}">
                <a16:creationId xmlns:a16="http://schemas.microsoft.com/office/drawing/2014/main" id="{FDF474ED-C699-47ED-A6AF-093F3DDBED7D}"/>
              </a:ext>
            </a:extLst>
          </p:cNvPr>
          <p:cNvPicPr>
            <a:picLocks noChangeAspect="1"/>
          </p:cNvPicPr>
          <p:nvPr/>
        </p:nvPicPr>
        <p:blipFill>
          <a:blip r:embed="rId3"/>
          <a:stretch>
            <a:fillRect/>
          </a:stretch>
        </p:blipFill>
        <p:spPr>
          <a:xfrm>
            <a:off x="-34578" y="4684"/>
            <a:ext cx="6858000" cy="1045614"/>
          </a:xfrm>
          <a:prstGeom prst="rect">
            <a:avLst/>
          </a:prstGeom>
        </p:spPr>
      </p:pic>
      <p:pic>
        <p:nvPicPr>
          <p:cNvPr id="6" name="Picture 5">
            <a:extLst>
              <a:ext uri="{FF2B5EF4-FFF2-40B4-BE49-F238E27FC236}">
                <a16:creationId xmlns:a16="http://schemas.microsoft.com/office/drawing/2014/main" id="{9A89512C-AC73-4087-92D0-AF6071009700}"/>
              </a:ext>
            </a:extLst>
          </p:cNvPr>
          <p:cNvPicPr>
            <a:picLocks noChangeAspect="1"/>
          </p:cNvPicPr>
          <p:nvPr/>
        </p:nvPicPr>
        <p:blipFill>
          <a:blip r:embed="rId4"/>
          <a:stretch>
            <a:fillRect/>
          </a:stretch>
        </p:blipFill>
        <p:spPr>
          <a:xfrm>
            <a:off x="176253" y="200241"/>
            <a:ext cx="3435527" cy="647733"/>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B404116C-3ED5-4BEF-A88D-38A74CCA2065}"/>
              </a:ext>
            </a:extLst>
          </p:cNvPr>
          <p:cNvPicPr>
            <a:picLocks noChangeAspect="1"/>
          </p:cNvPicPr>
          <p:nvPr/>
        </p:nvPicPr>
        <p:blipFill>
          <a:blip r:embed="rId5"/>
          <a:stretch>
            <a:fillRect/>
          </a:stretch>
        </p:blipFill>
        <p:spPr>
          <a:xfrm>
            <a:off x="5073085" y="-22872"/>
            <a:ext cx="1750337" cy="1093961"/>
          </a:xfrm>
          <a:prstGeom prst="rect">
            <a:avLst/>
          </a:prstGeom>
        </p:spPr>
      </p:pic>
      <p:graphicFrame>
        <p:nvGraphicFramePr>
          <p:cNvPr id="10" name="Chart 9">
            <a:extLst>
              <a:ext uri="{FF2B5EF4-FFF2-40B4-BE49-F238E27FC236}">
                <a16:creationId xmlns:a16="http://schemas.microsoft.com/office/drawing/2014/main" id="{1C8043F3-3F64-BB49-B15B-33AFC8066B29}"/>
              </a:ext>
            </a:extLst>
          </p:cNvPr>
          <p:cNvGraphicFramePr/>
          <p:nvPr>
            <p:extLst>
              <p:ext uri="{D42A27DB-BD31-4B8C-83A1-F6EECF244321}">
                <p14:modId xmlns:p14="http://schemas.microsoft.com/office/powerpoint/2010/main" val="3322233401"/>
              </p:ext>
            </p:extLst>
          </p:nvPr>
        </p:nvGraphicFramePr>
        <p:xfrm>
          <a:off x="419100" y="1117774"/>
          <a:ext cx="6010275" cy="3136265"/>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Box 7">
            <a:extLst>
              <a:ext uri="{FF2B5EF4-FFF2-40B4-BE49-F238E27FC236}">
                <a16:creationId xmlns:a16="http://schemas.microsoft.com/office/drawing/2014/main" id="{AEB114F8-0890-834C-BAE9-98DC923DC0F0}"/>
              </a:ext>
            </a:extLst>
          </p:cNvPr>
          <p:cNvSpPr txBox="1"/>
          <p:nvPr/>
        </p:nvSpPr>
        <p:spPr>
          <a:xfrm>
            <a:off x="4579362" y="4300724"/>
            <a:ext cx="2282997" cy="246221"/>
          </a:xfrm>
          <a:prstGeom prst="rect">
            <a:avLst/>
          </a:prstGeom>
          <a:noFill/>
        </p:spPr>
        <p:txBody>
          <a:bodyPr wrap="none" rtlCol="0">
            <a:spAutoFit/>
          </a:bodyPr>
          <a:lstStyle/>
          <a:p>
            <a:r>
              <a:rPr lang="en-US" sz="800" dirty="0">
                <a:solidFill>
                  <a:schemeClr val="tx1">
                    <a:lumMod val="50000"/>
                    <a:lumOff val="50000"/>
                  </a:schemeClr>
                </a:solidFill>
                <a:latin typeface="+mn-lt"/>
              </a:rPr>
              <a:t>Source: Delaware</a:t>
            </a:r>
            <a:r>
              <a:rPr lang="en-US" sz="1000" dirty="0">
                <a:solidFill>
                  <a:schemeClr val="tx1">
                    <a:lumMod val="50000"/>
                    <a:lumOff val="50000"/>
                  </a:schemeClr>
                </a:solidFill>
              </a:rPr>
              <a:t> </a:t>
            </a:r>
            <a:r>
              <a:rPr lang="en-US" sz="800" dirty="0">
                <a:solidFill>
                  <a:schemeClr val="tx1">
                    <a:lumMod val="50000"/>
                    <a:lumOff val="50000"/>
                  </a:schemeClr>
                </a:solidFill>
                <a:latin typeface="+mn-lt"/>
              </a:rPr>
              <a:t>Household Health Survey, 2015</a:t>
            </a:r>
            <a:r>
              <a:rPr lang="en-US" sz="800" dirty="0">
                <a:latin typeface="+mn-lt"/>
              </a:rPr>
              <a:t> </a:t>
            </a:r>
          </a:p>
        </p:txBody>
      </p:sp>
    </p:spTree>
    <p:extLst>
      <p:ext uri="{BB962C8B-B14F-4D97-AF65-F5344CB8AC3E}">
        <p14:creationId xmlns:p14="http://schemas.microsoft.com/office/powerpoint/2010/main" val="903567303"/>
      </p:ext>
    </p:extLst>
  </p:cSld>
  <p:clrMapOvr>
    <a:masterClrMapping/>
  </p:clrMapOvr>
</p:sld>
</file>

<file path=ppt/theme/theme1.xml><?xml version="1.0" encoding="utf-8"?>
<a:theme xmlns:a="http://schemas.openxmlformats.org/drawingml/2006/main" name="Office Theme">
  <a:themeElements>
    <a:clrScheme name="UD Primary and Secondary">
      <a:dk1>
        <a:sysClr val="windowText" lastClr="000000"/>
      </a:dk1>
      <a:lt1>
        <a:sysClr val="window" lastClr="FFFFFF"/>
      </a:lt1>
      <a:dk2>
        <a:srgbClr val="00539F"/>
      </a:dk2>
      <a:lt2>
        <a:srgbClr val="EEECE1"/>
      </a:lt2>
      <a:accent1>
        <a:srgbClr val="4F81BD"/>
      </a:accent1>
      <a:accent2>
        <a:srgbClr val="AF1E2D"/>
      </a:accent2>
      <a:accent3>
        <a:srgbClr val="BED600"/>
      </a:accent3>
      <a:accent4>
        <a:srgbClr val="5A8E22"/>
      </a:accent4>
      <a:accent5>
        <a:srgbClr val="00A0DF"/>
      </a:accent5>
      <a:accent6>
        <a:srgbClr val="EF8200"/>
      </a:accent6>
      <a:hlink>
        <a:srgbClr val="00539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474D6A93773D4A91F20C1DBBB27D24" ma:contentTypeVersion="1" ma:contentTypeDescription="Create a new document." ma:contentTypeScope="" ma:versionID="f1525ed06d7092246183ec63352e845d">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7708A1-11DE-4017-BCFA-1DA421DAE86E}">
  <ds:schemaRefs>
    <ds:schemaRef ds:uri="http://schemas.microsoft.com/sharepoint/v3/contenttype/forms"/>
  </ds:schemaRefs>
</ds:datastoreItem>
</file>

<file path=customXml/itemProps2.xml><?xml version="1.0" encoding="utf-8"?>
<ds:datastoreItem xmlns:ds="http://schemas.openxmlformats.org/officeDocument/2006/customXml" ds:itemID="{24CC105A-E1E2-4709-B1D0-D3C6D6728A47}">
  <ds:schemaRefs>
    <ds:schemaRef ds:uri="4ff25d34-d0fb-4c44-b346-ea62fadea6b8"/>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946741BB-6BDA-4E5E-8C18-9C7A8B63A26C}"/>
</file>

<file path=docProps/app.xml><?xml version="1.0" encoding="utf-8"?>
<Properties xmlns="http://schemas.openxmlformats.org/officeDocument/2006/extended-properties" xmlns:vt="http://schemas.openxmlformats.org/officeDocument/2006/docPropsVTypes">
  <TotalTime>3885</TotalTime>
  <Words>1132</Words>
  <Application>Microsoft Macintosh PowerPoint</Application>
  <PresentationFormat>Custom</PresentationFormat>
  <Paragraphs>140</Paragraphs>
  <Slides>23</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Helvetica Neue</vt:lpstr>
      <vt:lpstr>HelveticaNeue</vt:lpstr>
      <vt:lpstr>Office Theme</vt:lpstr>
      <vt:lpstr>Timeline Tuesday Data Snapshot:  Adverse Childhood Experiences (ACEs)</vt:lpstr>
      <vt:lpstr>PowerPoint Presentation</vt:lpstr>
      <vt:lpstr>PowerPoint Presentation</vt:lpstr>
      <vt:lpstr>The State Epidemiological Outcomes Workgroup (SEOW)</vt:lpstr>
      <vt:lpstr>PowerPoint Presentation</vt:lpstr>
      <vt:lpstr>Executive Order 24, Progress Report and Action Plan</vt:lpstr>
      <vt:lpstr>  </vt:lpstr>
      <vt:lpstr>How Prevalent are ACEs? </vt:lpstr>
      <vt:lpstr>How Prevalent are ACEs in Delaware? </vt:lpstr>
      <vt:lpstr>National Survey of Children’s Health</vt:lpstr>
      <vt:lpstr>NSCH 2016-2018 – ACEs and Poverty</vt:lpstr>
      <vt:lpstr>NSCH 2016-2018 – ACEs and Race</vt:lpstr>
      <vt:lpstr>NSCH 2016-2018 ACEs and Parent Place of Birth</vt:lpstr>
      <vt:lpstr>NSCH 2016-2018 - ACEs in Special Health Needs</vt:lpstr>
      <vt:lpstr>2019 Delaware High School Youth Risk Behavior Survey (YRBS) – ACE Indicators (%)</vt:lpstr>
      <vt:lpstr>2019 Delaware High School YRBS Prevalence of ACEs (%)</vt:lpstr>
      <vt:lpstr>2019 Delaware High School YRBS   ACEs and Gender* (%)</vt:lpstr>
      <vt:lpstr>2019 Delaware High School YRBS   ACEs and Race and Ethnicity (%)</vt:lpstr>
      <vt:lpstr>2019 Delaware High School YRBS ACEs and Substance Use (past month, %)</vt:lpstr>
      <vt:lpstr>2019 Delaware High School YRBS ACEs and Mental Health (past year, %)</vt:lpstr>
      <vt:lpstr>PowerPoint Presentation</vt:lpstr>
      <vt:lpstr>PowerPoint Presentation</vt:lpstr>
      <vt:lpstr>PowerPoint Presentation</vt:lpstr>
    </vt:vector>
  </TitlesOfParts>
  <Company>University of Delaware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Gail Armstrong</dc:creator>
  <cp:lastModifiedBy>Merriman-Nai, Sharon</cp:lastModifiedBy>
  <cp:revision>154</cp:revision>
  <dcterms:created xsi:type="dcterms:W3CDTF">2014-12-16T17:00:44Z</dcterms:created>
  <dcterms:modified xsi:type="dcterms:W3CDTF">2020-11-17T20:47:30Z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0x01010070474D6A93773D4A91F20C1DBBB27D24</vt:lpwstr>
  </property>
</Properties>
</file>