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511" r:id="rId5"/>
    <p:sldId id="273" r:id="rId6"/>
    <p:sldId id="274" r:id="rId7"/>
    <p:sldId id="275" r:id="rId8"/>
    <p:sldId id="276" r:id="rId9"/>
    <p:sldId id="277" r:id="rId10"/>
    <p:sldId id="278" r:id="rId11"/>
    <p:sldId id="290" r:id="rId12"/>
    <p:sldId id="291" r:id="rId13"/>
    <p:sldId id="269" r:id="rId14"/>
    <p:sldId id="256" r:id="rId15"/>
    <p:sldId id="502" r:id="rId16"/>
    <p:sldId id="503" r:id="rId17"/>
    <p:sldId id="504" r:id="rId18"/>
    <p:sldId id="505" r:id="rId19"/>
    <p:sldId id="509" r:id="rId20"/>
    <p:sldId id="508" r:id="rId21"/>
    <p:sldId id="510" r:id="rId22"/>
    <p:sldId id="258" r:id="rId23"/>
    <p:sldId id="257" r:id="rId24"/>
    <p:sldId id="259" r:id="rId25"/>
    <p:sldId id="260" r:id="rId26"/>
    <p:sldId id="261" r:id="rId27"/>
    <p:sldId id="262" r:id="rId28"/>
    <p:sldId id="271" r:id="rId29"/>
    <p:sldId id="263" r:id="rId30"/>
    <p:sldId id="264" r:id="rId31"/>
    <p:sldId id="265" r:id="rId32"/>
    <p:sldId id="266" r:id="rId33"/>
    <p:sldId id="267" r:id="rId34"/>
    <p:sldId id="268" r:id="rId35"/>
    <p:sldId id="272" r:id="rId36"/>
    <p:sldId id="270" r:id="rId37"/>
    <p:sldId id="289" r:id="rId38"/>
    <p:sldId id="28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4F386E-E7F0-737C-74E3-F934BABBACE7}" name="Rachel Ryding" initials="RR" userId="275bea17449698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8DE15C-47E3-43D5-BFE9-FEADA3CA6586}" v="39" dt="2022-03-21T16:03:12.9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3" autoAdjust="0"/>
    <p:restoredTop sz="75248" autoAdjust="0"/>
  </p:normalViewPr>
  <p:slideViewPr>
    <p:cSldViewPr snapToGrid="0">
      <p:cViewPr varScale="1">
        <p:scale>
          <a:sx n="79" d="100"/>
          <a:sy n="79" d="100"/>
        </p:scale>
        <p:origin x="17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Ryding" userId="275bea174496983f" providerId="LiveId" clId="{0F8DE15C-47E3-43D5-BFE9-FEADA3CA6586}"/>
    <pc:docChg chg="custSel modSld sldOrd">
      <pc:chgData name="Rachel Ryding" userId="275bea174496983f" providerId="LiveId" clId="{0F8DE15C-47E3-43D5-BFE9-FEADA3CA6586}" dt="2022-03-21T16:04:17.361" v="862"/>
      <pc:docMkLst>
        <pc:docMk/>
      </pc:docMkLst>
      <pc:sldChg chg="addSp delSp modSp mod">
        <pc:chgData name="Rachel Ryding" userId="275bea174496983f" providerId="LiveId" clId="{0F8DE15C-47E3-43D5-BFE9-FEADA3CA6586}" dt="2022-03-17T20:44:28.057" v="203" actId="14100"/>
        <pc:sldMkLst>
          <pc:docMk/>
          <pc:sldMk cId="3031839970" sldId="265"/>
        </pc:sldMkLst>
        <pc:spChg chg="mod">
          <ac:chgData name="Rachel Ryding" userId="275bea174496983f" providerId="LiveId" clId="{0F8DE15C-47E3-43D5-BFE9-FEADA3CA6586}" dt="2022-03-17T20:35:47.173" v="176" actId="20577"/>
          <ac:spMkLst>
            <pc:docMk/>
            <pc:sldMk cId="3031839970" sldId="265"/>
            <ac:spMk id="2" creationId="{0241AABC-7977-4FED-BDBD-48A14C306F1C}"/>
          </ac:spMkLst>
        </pc:spChg>
        <pc:spChg chg="del">
          <ac:chgData name="Rachel Ryding" userId="275bea174496983f" providerId="LiveId" clId="{0F8DE15C-47E3-43D5-BFE9-FEADA3CA6586}" dt="2022-03-17T20:36:20.893" v="179" actId="478"/>
          <ac:spMkLst>
            <pc:docMk/>
            <pc:sldMk cId="3031839970" sldId="265"/>
            <ac:spMk id="3" creationId="{220382E8-DBAE-4DB9-9AAF-E5FC81FE6AEE}"/>
          </ac:spMkLst>
        </pc:spChg>
        <pc:spChg chg="mod">
          <ac:chgData name="Rachel Ryding" userId="275bea174496983f" providerId="LiveId" clId="{0F8DE15C-47E3-43D5-BFE9-FEADA3CA6586}" dt="2022-03-17T20:26:04.370" v="3" actId="1076"/>
          <ac:spMkLst>
            <pc:docMk/>
            <pc:sldMk cId="3031839970" sldId="265"/>
            <ac:spMk id="4" creationId="{FD49A434-5BB0-4FE8-BA1A-005467EBBA4A}"/>
          </ac:spMkLst>
        </pc:spChg>
        <pc:spChg chg="del">
          <ac:chgData name="Rachel Ryding" userId="275bea174496983f" providerId="LiveId" clId="{0F8DE15C-47E3-43D5-BFE9-FEADA3CA6586}" dt="2022-03-17T20:36:22.199" v="180" actId="478"/>
          <ac:spMkLst>
            <pc:docMk/>
            <pc:sldMk cId="3031839970" sldId="265"/>
            <ac:spMk id="5" creationId="{47BE6820-568D-43D7-99AA-E89DED71E3E4}"/>
          </ac:spMkLst>
        </pc:spChg>
        <pc:spChg chg="add del mod">
          <ac:chgData name="Rachel Ryding" userId="275bea174496983f" providerId="LiveId" clId="{0F8DE15C-47E3-43D5-BFE9-FEADA3CA6586}" dt="2022-03-17T20:36:25.186" v="181" actId="478"/>
          <ac:spMkLst>
            <pc:docMk/>
            <pc:sldMk cId="3031839970" sldId="265"/>
            <ac:spMk id="9" creationId="{F07C7DCB-C683-4CC5-815B-2F8FF6F1DB62}"/>
          </ac:spMkLst>
        </pc:spChg>
        <pc:spChg chg="mod">
          <ac:chgData name="Rachel Ryding" userId="275bea174496983f" providerId="LiveId" clId="{0F8DE15C-47E3-43D5-BFE9-FEADA3CA6586}" dt="2022-03-17T20:44:24.852" v="202" actId="1076"/>
          <ac:spMkLst>
            <pc:docMk/>
            <pc:sldMk cId="3031839970" sldId="265"/>
            <ac:spMk id="10" creationId="{6D25832C-5505-4202-A80D-1D916EC17CF3}"/>
          </ac:spMkLst>
        </pc:spChg>
        <pc:spChg chg="add mod">
          <ac:chgData name="Rachel Ryding" userId="275bea174496983f" providerId="LiveId" clId="{0F8DE15C-47E3-43D5-BFE9-FEADA3CA6586}" dt="2022-03-17T20:44:28.057" v="203" actId="14100"/>
          <ac:spMkLst>
            <pc:docMk/>
            <pc:sldMk cId="3031839970" sldId="265"/>
            <ac:spMk id="12" creationId="{43E6FB64-3403-4C1F-8F8A-9F7E8F6EF6B1}"/>
          </ac:spMkLst>
        </pc:spChg>
        <pc:graphicFrameChg chg="del">
          <ac:chgData name="Rachel Ryding" userId="275bea174496983f" providerId="LiveId" clId="{0F8DE15C-47E3-43D5-BFE9-FEADA3CA6586}" dt="2022-03-17T20:36:15.137" v="177" actId="478"/>
          <ac:graphicFrameMkLst>
            <pc:docMk/>
            <pc:sldMk cId="3031839970" sldId="265"/>
            <ac:graphicFrameMk id="8" creationId="{3A5D0118-51D1-44C5-AF39-3DF470EEED11}"/>
          </ac:graphicFrameMkLst>
        </pc:graphicFrameChg>
        <pc:graphicFrameChg chg="add mod modGraphic">
          <ac:chgData name="Rachel Ryding" userId="275bea174496983f" providerId="LiveId" clId="{0F8DE15C-47E3-43D5-BFE9-FEADA3CA6586}" dt="2022-03-17T20:44:12.442" v="199" actId="1076"/>
          <ac:graphicFrameMkLst>
            <pc:docMk/>
            <pc:sldMk cId="3031839970" sldId="265"/>
            <ac:graphicFrameMk id="11" creationId="{D140EFCD-34F6-478C-A99B-D3C07A8BBC70}"/>
          </ac:graphicFrameMkLst>
        </pc:graphicFrameChg>
      </pc:sldChg>
      <pc:sldChg chg="addSp delSp modSp mod">
        <pc:chgData name="Rachel Ryding" userId="275bea174496983f" providerId="LiveId" clId="{0F8DE15C-47E3-43D5-BFE9-FEADA3CA6586}" dt="2022-03-17T20:53:16.329" v="592" actId="1076"/>
        <pc:sldMkLst>
          <pc:docMk/>
          <pc:sldMk cId="3557682959" sldId="266"/>
        </pc:sldMkLst>
        <pc:spChg chg="mod">
          <ac:chgData name="Rachel Ryding" userId="275bea174496983f" providerId="LiveId" clId="{0F8DE15C-47E3-43D5-BFE9-FEADA3CA6586}" dt="2022-03-17T20:52:06.672" v="578" actId="20577"/>
          <ac:spMkLst>
            <pc:docMk/>
            <pc:sldMk cId="3557682959" sldId="266"/>
            <ac:spMk id="2" creationId="{9B7AE71A-ACD8-496A-82F9-F5ECDDA986BC}"/>
          </ac:spMkLst>
        </pc:spChg>
        <pc:spChg chg="add del mod">
          <ac:chgData name="Rachel Ryding" userId="275bea174496983f" providerId="LiveId" clId="{0F8DE15C-47E3-43D5-BFE9-FEADA3CA6586}" dt="2022-03-17T20:52:20.892" v="580" actId="478"/>
          <ac:spMkLst>
            <pc:docMk/>
            <pc:sldMk cId="3557682959" sldId="266"/>
            <ac:spMk id="5" creationId="{78438EE7-A380-4BF2-BF7E-40EE421E177B}"/>
          </ac:spMkLst>
        </pc:spChg>
        <pc:spChg chg="mod">
          <ac:chgData name="Rachel Ryding" userId="275bea174496983f" providerId="LiveId" clId="{0F8DE15C-47E3-43D5-BFE9-FEADA3CA6586}" dt="2022-03-17T20:53:16.329" v="592" actId="1076"/>
          <ac:spMkLst>
            <pc:docMk/>
            <pc:sldMk cId="3557682959" sldId="266"/>
            <ac:spMk id="14" creationId="{D792082D-AA3A-4751-83B6-364F117046A5}"/>
          </ac:spMkLst>
        </pc:spChg>
        <pc:spChg chg="mod">
          <ac:chgData name="Rachel Ryding" userId="275bea174496983f" providerId="LiveId" clId="{0F8DE15C-47E3-43D5-BFE9-FEADA3CA6586}" dt="2022-03-17T20:51:44.094" v="542" actId="20577"/>
          <ac:spMkLst>
            <pc:docMk/>
            <pc:sldMk cId="3557682959" sldId="266"/>
            <ac:spMk id="16" creationId="{608BAA14-5011-43CB-BEBD-27E9A628AC4B}"/>
          </ac:spMkLst>
        </pc:spChg>
        <pc:graphicFrameChg chg="add mod">
          <ac:chgData name="Rachel Ryding" userId="275bea174496983f" providerId="LiveId" clId="{0F8DE15C-47E3-43D5-BFE9-FEADA3CA6586}" dt="2022-03-17T20:49:28.768" v="441" actId="1076"/>
          <ac:graphicFrameMkLst>
            <pc:docMk/>
            <pc:sldMk cId="3557682959" sldId="266"/>
            <ac:graphicFrameMk id="9" creationId="{FB27E09C-C684-4C67-8C4D-10353D645842}"/>
          </ac:graphicFrameMkLst>
        </pc:graphicFrameChg>
        <pc:graphicFrameChg chg="del">
          <ac:chgData name="Rachel Ryding" userId="275bea174496983f" providerId="LiveId" clId="{0F8DE15C-47E3-43D5-BFE9-FEADA3CA6586}" dt="2022-03-17T20:52:17.940" v="579" actId="478"/>
          <ac:graphicFrameMkLst>
            <pc:docMk/>
            <pc:sldMk cId="3557682959" sldId="266"/>
            <ac:graphicFrameMk id="12" creationId="{79FB18A8-733D-4140-AC94-FC252FAAFDB4}"/>
          </ac:graphicFrameMkLst>
        </pc:graphicFrameChg>
        <pc:graphicFrameChg chg="del">
          <ac:chgData name="Rachel Ryding" userId="275bea174496983f" providerId="LiveId" clId="{0F8DE15C-47E3-43D5-BFE9-FEADA3CA6586}" dt="2022-03-17T20:48:47.698" v="414" actId="478"/>
          <ac:graphicFrameMkLst>
            <pc:docMk/>
            <pc:sldMk cId="3557682959" sldId="266"/>
            <ac:graphicFrameMk id="13" creationId="{2DB615C6-ABDE-458A-8C6F-CBAE2FD6E2D7}"/>
          </ac:graphicFrameMkLst>
        </pc:graphicFrameChg>
        <pc:graphicFrameChg chg="add mod ord">
          <ac:chgData name="Rachel Ryding" userId="275bea174496983f" providerId="LiveId" clId="{0F8DE15C-47E3-43D5-BFE9-FEADA3CA6586}" dt="2022-03-17T20:53:08.623" v="591" actId="167"/>
          <ac:graphicFrameMkLst>
            <pc:docMk/>
            <pc:sldMk cId="3557682959" sldId="266"/>
            <ac:graphicFrameMk id="15" creationId="{9C7EEA82-D9EE-4982-AF0D-BEBDF01A65E6}"/>
          </ac:graphicFrameMkLst>
        </pc:graphicFrameChg>
      </pc:sldChg>
      <pc:sldChg chg="addSp delSp modSp mod">
        <pc:chgData name="Rachel Ryding" userId="275bea174496983f" providerId="LiveId" clId="{0F8DE15C-47E3-43D5-BFE9-FEADA3CA6586}" dt="2022-03-21T16:03:57.584" v="861" actId="1076"/>
        <pc:sldMkLst>
          <pc:docMk/>
          <pc:sldMk cId="1544730640" sldId="267"/>
        </pc:sldMkLst>
        <pc:spChg chg="del mod">
          <ac:chgData name="Rachel Ryding" userId="275bea174496983f" providerId="LiveId" clId="{0F8DE15C-47E3-43D5-BFE9-FEADA3CA6586}" dt="2022-03-17T20:45:08.488" v="207" actId="478"/>
          <ac:spMkLst>
            <pc:docMk/>
            <pc:sldMk cId="1544730640" sldId="267"/>
            <ac:spMk id="2" creationId="{D142EBB7-25F4-4589-8AA4-4124BF70FF58}"/>
          </ac:spMkLst>
        </pc:spChg>
        <pc:spChg chg="mod">
          <ac:chgData name="Rachel Ryding" userId="275bea174496983f" providerId="LiveId" clId="{0F8DE15C-47E3-43D5-BFE9-FEADA3CA6586}" dt="2022-03-21T16:03:55.460" v="860" actId="1076"/>
          <ac:spMkLst>
            <pc:docMk/>
            <pc:sldMk cId="1544730640" sldId="267"/>
            <ac:spMk id="4" creationId="{4CCA6D01-DDF1-4781-9479-880B1B0399A5}"/>
          </ac:spMkLst>
        </pc:spChg>
        <pc:spChg chg="add del mod">
          <ac:chgData name="Rachel Ryding" userId="275bea174496983f" providerId="LiveId" clId="{0F8DE15C-47E3-43D5-BFE9-FEADA3CA6586}" dt="2022-03-17T20:45:05.475" v="206" actId="478"/>
          <ac:spMkLst>
            <pc:docMk/>
            <pc:sldMk cId="1544730640" sldId="267"/>
            <ac:spMk id="5" creationId="{3470ACFE-9A0F-4907-B4A9-CAA2DC087A66}"/>
          </ac:spMkLst>
        </pc:spChg>
        <pc:spChg chg="add del mod">
          <ac:chgData name="Rachel Ryding" userId="275bea174496983f" providerId="LiveId" clId="{0F8DE15C-47E3-43D5-BFE9-FEADA3CA6586}" dt="2022-03-21T15:52:43.379" v="735" actId="478"/>
          <ac:spMkLst>
            <pc:docMk/>
            <pc:sldMk cId="1544730640" sldId="267"/>
            <ac:spMk id="8" creationId="{263F9494-5360-430E-9166-E80986AA0E24}"/>
          </ac:spMkLst>
        </pc:spChg>
        <pc:spChg chg="add mod">
          <ac:chgData name="Rachel Ryding" userId="275bea174496983f" providerId="LiveId" clId="{0F8DE15C-47E3-43D5-BFE9-FEADA3CA6586}" dt="2022-03-21T16:03:57.584" v="861" actId="1076"/>
          <ac:spMkLst>
            <pc:docMk/>
            <pc:sldMk cId="1544730640" sldId="267"/>
            <ac:spMk id="9" creationId="{207AE9BC-D8AD-49CA-AF97-0727259FEDBC}"/>
          </ac:spMkLst>
        </pc:spChg>
        <pc:spChg chg="del">
          <ac:chgData name="Rachel Ryding" userId="275bea174496983f" providerId="LiveId" clId="{0F8DE15C-47E3-43D5-BFE9-FEADA3CA6586}" dt="2022-03-17T20:45:14.244" v="208" actId="478"/>
          <ac:spMkLst>
            <pc:docMk/>
            <pc:sldMk cId="1544730640" sldId="267"/>
            <ac:spMk id="9" creationId="{C0145554-F113-44D6-A19B-B0A803EE84B8}"/>
          </ac:spMkLst>
        </pc:spChg>
        <pc:graphicFrameChg chg="del">
          <ac:chgData name="Rachel Ryding" userId="275bea174496983f" providerId="LiveId" clId="{0F8DE15C-47E3-43D5-BFE9-FEADA3CA6586}" dt="2022-03-17T20:45:00.445" v="204" actId="478"/>
          <ac:graphicFrameMkLst>
            <pc:docMk/>
            <pc:sldMk cId="1544730640" sldId="267"/>
            <ac:graphicFrameMk id="7" creationId="{B5632F82-A153-42A2-A158-F18BD201A540}"/>
          </ac:graphicFrameMkLst>
        </pc:graphicFrameChg>
        <pc:picChg chg="add mod">
          <ac:chgData name="Rachel Ryding" userId="275bea174496983f" providerId="LiveId" clId="{0F8DE15C-47E3-43D5-BFE9-FEADA3CA6586}" dt="2022-03-21T16:03:07.588" v="746" actId="1076"/>
          <ac:picMkLst>
            <pc:docMk/>
            <pc:sldMk cId="1544730640" sldId="267"/>
            <ac:picMk id="3" creationId="{4EF6C1A4-2318-489A-BD1A-AA3C1C82F8FC}"/>
          </ac:picMkLst>
        </pc:picChg>
        <pc:cxnChg chg="mod">
          <ac:chgData name="Rachel Ryding" userId="275bea174496983f" providerId="LiveId" clId="{0F8DE15C-47E3-43D5-BFE9-FEADA3CA6586}" dt="2022-03-21T16:03:52.209" v="859" actId="14100"/>
          <ac:cxnSpMkLst>
            <pc:docMk/>
            <pc:sldMk cId="1544730640" sldId="267"/>
            <ac:cxnSpMk id="6" creationId="{B7087080-DD1B-4AC9-AA2B-4FA35FD291FE}"/>
          </ac:cxnSpMkLst>
        </pc:cxnChg>
      </pc:sldChg>
      <pc:sldChg chg="addSp delSp modSp mod">
        <pc:chgData name="Rachel Ryding" userId="275bea174496983f" providerId="LiveId" clId="{0F8DE15C-47E3-43D5-BFE9-FEADA3CA6586}" dt="2022-03-17T21:05:15.675" v="731" actId="20577"/>
        <pc:sldMkLst>
          <pc:docMk/>
          <pc:sldMk cId="2353344079" sldId="268"/>
        </pc:sldMkLst>
        <pc:spChg chg="mod">
          <ac:chgData name="Rachel Ryding" userId="275bea174496983f" providerId="LiveId" clId="{0F8DE15C-47E3-43D5-BFE9-FEADA3CA6586}" dt="2022-03-17T21:05:15.675" v="731" actId="20577"/>
          <ac:spMkLst>
            <pc:docMk/>
            <pc:sldMk cId="2353344079" sldId="268"/>
            <ac:spMk id="2" creationId="{4F0BFCAB-482A-4194-AD48-3B9689D293F3}"/>
          </ac:spMkLst>
        </pc:spChg>
        <pc:spChg chg="add del mod">
          <ac:chgData name="Rachel Ryding" userId="275bea174496983f" providerId="LiveId" clId="{0F8DE15C-47E3-43D5-BFE9-FEADA3CA6586}" dt="2022-03-17T21:02:55.396" v="594"/>
          <ac:spMkLst>
            <pc:docMk/>
            <pc:sldMk cId="2353344079" sldId="268"/>
            <ac:spMk id="5" creationId="{28575638-9466-4026-A465-91D87F7AB033}"/>
          </ac:spMkLst>
        </pc:spChg>
        <pc:spChg chg="mod">
          <ac:chgData name="Rachel Ryding" userId="275bea174496983f" providerId="LiveId" clId="{0F8DE15C-47E3-43D5-BFE9-FEADA3CA6586}" dt="2022-03-17T21:04:52.313" v="697" actId="20577"/>
          <ac:spMkLst>
            <pc:docMk/>
            <pc:sldMk cId="2353344079" sldId="268"/>
            <ac:spMk id="12" creationId="{4EB9DEBA-5490-4735-8347-F2E07D1C5517}"/>
          </ac:spMkLst>
        </pc:spChg>
        <pc:graphicFrameChg chg="add mod">
          <ac:chgData name="Rachel Ryding" userId="275bea174496983f" providerId="LiveId" clId="{0F8DE15C-47E3-43D5-BFE9-FEADA3CA6586}" dt="2022-03-17T21:05:01.617" v="699" actId="255"/>
          <ac:graphicFrameMkLst>
            <pc:docMk/>
            <pc:sldMk cId="2353344079" sldId="268"/>
            <ac:graphicFrameMk id="9" creationId="{105C029A-1DA4-415A-9EBD-6A002A5AD6EA}"/>
          </ac:graphicFrameMkLst>
        </pc:graphicFrameChg>
        <pc:graphicFrameChg chg="del">
          <ac:chgData name="Rachel Ryding" userId="275bea174496983f" providerId="LiveId" clId="{0F8DE15C-47E3-43D5-BFE9-FEADA3CA6586}" dt="2022-03-17T21:02:50.740" v="593" actId="478"/>
          <ac:graphicFrameMkLst>
            <pc:docMk/>
            <pc:sldMk cId="2353344079" sldId="268"/>
            <ac:graphicFrameMk id="10" creationId="{46B44FDB-21A6-4D66-BA94-4D72A903F412}"/>
          </ac:graphicFrameMkLst>
        </pc:graphicFrameChg>
      </pc:sldChg>
      <pc:sldChg chg="ord addCm delCm">
        <pc:chgData name="Rachel Ryding" userId="275bea174496983f" providerId="LiveId" clId="{0F8DE15C-47E3-43D5-BFE9-FEADA3CA6586}" dt="2022-03-21T16:04:17.361" v="862"/>
        <pc:sldMkLst>
          <pc:docMk/>
          <pc:sldMk cId="3071027927" sldId="269"/>
        </pc:sldMkLst>
      </pc:sldChg>
      <pc:sldChg chg="addSp delSp modSp mod">
        <pc:chgData name="Rachel Ryding" userId="275bea174496983f" providerId="LiveId" clId="{0F8DE15C-47E3-43D5-BFE9-FEADA3CA6586}" dt="2022-03-17T21:05:21.491" v="732" actId="1076"/>
        <pc:sldMkLst>
          <pc:docMk/>
          <pc:sldMk cId="1334800798" sldId="272"/>
        </pc:sldMkLst>
        <pc:spChg chg="mod">
          <ac:chgData name="Rachel Ryding" userId="275bea174496983f" providerId="LiveId" clId="{0F8DE15C-47E3-43D5-BFE9-FEADA3CA6586}" dt="2022-03-17T21:04:13.840" v="611" actId="20577"/>
          <ac:spMkLst>
            <pc:docMk/>
            <pc:sldMk cId="1334800798" sldId="272"/>
            <ac:spMk id="7" creationId="{6CD55FD6-C73B-4CAD-BB3F-CF386C3E7F2D}"/>
          </ac:spMkLst>
        </pc:spChg>
        <pc:picChg chg="del">
          <ac:chgData name="Rachel Ryding" userId="275bea174496983f" providerId="LiveId" clId="{0F8DE15C-47E3-43D5-BFE9-FEADA3CA6586}" dt="2022-03-17T21:03:46.890" v="595" actId="478"/>
          <ac:picMkLst>
            <pc:docMk/>
            <pc:sldMk cId="1334800798" sldId="272"/>
            <ac:picMk id="4" creationId="{AB2AF1F3-9CE3-451C-AA7E-B1086582F31F}"/>
          </ac:picMkLst>
        </pc:picChg>
        <pc:picChg chg="add mod">
          <ac:chgData name="Rachel Ryding" userId="275bea174496983f" providerId="LiveId" clId="{0F8DE15C-47E3-43D5-BFE9-FEADA3CA6586}" dt="2022-03-17T21:05:21.491" v="732" actId="1076"/>
          <ac:picMkLst>
            <pc:docMk/>
            <pc:sldMk cId="1334800798" sldId="272"/>
            <ac:picMk id="11" creationId="{EF22D963-3C1B-4E3F-AC99-C9C053F5FF2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1.bin"/></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DATA</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spPr>
            <a:solidFill>
              <a:schemeClr val="accent1"/>
            </a:solidFill>
            <a:ln w="25400">
              <a:noFill/>
            </a:ln>
            <a:effectLst/>
          </c:spPr>
          <c:val>
            <c:numRef>
              <c:f>'[Chart in Microsoft PowerPoint]Sheet1'!$B$2:$B$5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983-A645-BCED-289D489105AB}"/>
            </c:ext>
          </c:extLst>
        </c:ser>
        <c:ser>
          <c:idx val="1"/>
          <c:order val="1"/>
          <c:spPr>
            <a:solidFill>
              <a:schemeClr val="accent2"/>
            </a:solidFill>
            <a:ln w="25400">
              <a:noFill/>
            </a:ln>
            <a:effectLst/>
          </c:spPr>
          <c:dLbls>
            <c:dLbl>
              <c:idx val="2"/>
              <c:layout>
                <c:manualLayout>
                  <c:x val="-1.3605442176870831E-2"/>
                  <c:y val="-8.7347445400766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83-A645-BCED-289D489105A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 in Microsoft PowerPoint]Sheet1'!$C$2:$C$5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983-A645-BCED-289D489105AB}"/>
            </c:ext>
          </c:extLst>
        </c:ser>
        <c:dLbls>
          <c:showLegendKey val="0"/>
          <c:showVal val="0"/>
          <c:showCatName val="0"/>
          <c:showSerName val="0"/>
          <c:showPercent val="0"/>
          <c:showBubbleSize val="0"/>
        </c:dLbls>
        <c:axId val="1380908384"/>
        <c:axId val="1087316720"/>
      </c:areaChart>
      <c:barChart>
        <c:barDir val="col"/>
        <c:grouping val="clustered"/>
        <c:varyColors val="0"/>
        <c:ser>
          <c:idx val="2"/>
          <c:order val="2"/>
          <c:spPr>
            <a:solidFill>
              <a:schemeClr val="accent3"/>
            </a:solidFill>
            <a:ln w="25400">
              <a:noFill/>
            </a:ln>
            <a:effectLst/>
          </c:spPr>
          <c:invertIfNegative val="0"/>
          <c:dLbls>
            <c:dLbl>
              <c:idx val="2"/>
              <c:layout>
                <c:manualLayout>
                  <c:x val="4.5351473922902411E-2"/>
                  <c:y val="3.5966595165021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83-A645-BCED-289D489105AB}"/>
                </c:ext>
              </c:extLst>
            </c:dLbl>
            <c:dLbl>
              <c:idx val="3"/>
              <c:layout>
                <c:manualLayout>
                  <c:x val="4.0816326530612242E-2"/>
                  <c:y val="0.10789978549506461"/>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1598657310693306"/>
                      <c:h val="6.3815015992795349E-2"/>
                    </c:manualLayout>
                  </c15:layout>
                </c:ext>
                <c:ext xmlns:c16="http://schemas.microsoft.com/office/drawing/2014/chart" uri="{C3380CC4-5D6E-409C-BE32-E72D297353CC}">
                  <c16:uniqueId val="{00000005-C983-A645-BCED-289D489105A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 in Microsoft PowerPoint]Sheet1'!$D$2:$D$5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983-A645-BCED-289D489105AB}"/>
            </c:ext>
          </c:extLst>
        </c:ser>
        <c:dLbls>
          <c:showLegendKey val="0"/>
          <c:showVal val="0"/>
          <c:showCatName val="0"/>
          <c:showSerName val="0"/>
          <c:showPercent val="0"/>
          <c:showBubbleSize val="0"/>
        </c:dLbls>
        <c:gapWidth val="150"/>
        <c:axId val="1380908384"/>
        <c:axId val="1087316720"/>
      </c:barChart>
      <c:catAx>
        <c:axId val="1380908384"/>
        <c:scaling>
          <c:orientation val="minMax"/>
        </c:scaling>
        <c:delete val="1"/>
        <c:axPos val="b"/>
        <c:majorTickMark val="none"/>
        <c:minorTickMark val="none"/>
        <c:tickLblPos val="nextTo"/>
        <c:crossAx val="1087316720"/>
        <c:crosses val="autoZero"/>
        <c:auto val="1"/>
        <c:lblAlgn val="ctr"/>
        <c:lblOffset val="100"/>
        <c:noMultiLvlLbl val="0"/>
      </c:catAx>
      <c:valAx>
        <c:axId val="10873167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090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8518754056397215"/>
          <c:y val="4.5473336089293097E-2"/>
          <c:w val="0.39130823032589734"/>
          <c:h val="0.90905332782141379"/>
        </c:manualLayout>
      </c:layout>
      <c:barChart>
        <c:barDir val="bar"/>
        <c:grouping val="clustered"/>
        <c:varyColors val="0"/>
        <c:ser>
          <c:idx val="0"/>
          <c:order val="0"/>
          <c:tx>
            <c:strRef>
              <c:f>Sheet1!$B$1</c:f>
              <c:strCache>
                <c:ptCount val="1"/>
                <c:pt idx="0">
                  <c:v>Column3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Bullied at school</c:v>
                </c:pt>
                <c:pt idx="1">
                  <c:v>Been hit by another teen</c:v>
                </c:pt>
                <c:pt idx="2">
                  <c:v>Ever lived with someone with substance use/alcohol problem</c:v>
                </c:pt>
                <c:pt idx="3">
                  <c:v>See/hear violence between adults at home</c:v>
                </c:pt>
                <c:pt idx="4">
                  <c:v>Ever lived with someone with mental illness, depression, suicide</c:v>
                </c:pt>
                <c:pt idx="5">
                  <c:v>Been hit by adult </c:v>
                </c:pt>
                <c:pt idx="6">
                  <c:v>Incarcerated Parent</c:v>
                </c:pt>
                <c:pt idx="7">
                  <c:v>Bullied in neighborhood</c:v>
                </c:pt>
                <c:pt idx="8">
                  <c:v>Homeless</c:v>
                </c:pt>
              </c:strCache>
            </c:strRef>
          </c:cat>
          <c:val>
            <c:numRef>
              <c:f>Sheet1!$B$2:$B$10</c:f>
              <c:numCache>
                <c:formatCode>General</c:formatCode>
                <c:ptCount val="9"/>
                <c:pt idx="0">
                  <c:v>30</c:v>
                </c:pt>
                <c:pt idx="1">
                  <c:v>25</c:v>
                </c:pt>
                <c:pt idx="2">
                  <c:v>24</c:v>
                </c:pt>
                <c:pt idx="3">
                  <c:v>22</c:v>
                </c:pt>
                <c:pt idx="4">
                  <c:v>22</c:v>
                </c:pt>
                <c:pt idx="5">
                  <c:v>15</c:v>
                </c:pt>
                <c:pt idx="6">
                  <c:v>10</c:v>
                </c:pt>
                <c:pt idx="7">
                  <c:v>7</c:v>
                </c:pt>
                <c:pt idx="8">
                  <c:v>2</c:v>
                </c:pt>
              </c:numCache>
            </c:numRef>
          </c:val>
          <c:extLst>
            <c:ext xmlns:c16="http://schemas.microsoft.com/office/drawing/2014/chart" uri="{C3380CC4-5D6E-409C-BE32-E72D297353CC}">
              <c16:uniqueId val="{00000000-A4CC-424A-BB0B-B7D8522DAE02}"/>
            </c:ext>
          </c:extLst>
        </c:ser>
        <c:dLbls>
          <c:showLegendKey val="0"/>
          <c:showVal val="0"/>
          <c:showCatName val="0"/>
          <c:showSerName val="0"/>
          <c:showPercent val="0"/>
          <c:showBubbleSize val="0"/>
        </c:dLbls>
        <c:gapWidth val="67"/>
        <c:overlap val="29"/>
        <c:axId val="519830767"/>
        <c:axId val="422739167"/>
      </c:barChart>
      <c:catAx>
        <c:axId val="5198307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accent1">
                    <a:lumMod val="75000"/>
                  </a:schemeClr>
                </a:solidFill>
                <a:latin typeface="+mn-lt"/>
                <a:ea typeface="+mn-ea"/>
                <a:cs typeface="+mn-cs"/>
              </a:defRPr>
            </a:pPr>
            <a:endParaRPr lang="en-US"/>
          </a:p>
        </c:txPr>
        <c:crossAx val="422739167"/>
        <c:crosses val="autoZero"/>
        <c:auto val="1"/>
        <c:lblAlgn val="ctr"/>
        <c:lblOffset val="100"/>
        <c:noMultiLvlLbl val="0"/>
      </c:catAx>
      <c:valAx>
        <c:axId val="422739167"/>
        <c:scaling>
          <c:orientation val="minMax"/>
          <c:max val="50"/>
          <c:min val="0"/>
        </c:scaling>
        <c:delete val="1"/>
        <c:axPos val="b"/>
        <c:numFmt formatCode="General" sourceLinked="1"/>
        <c:majorTickMark val="out"/>
        <c:minorTickMark val="none"/>
        <c:tickLblPos val="nextTo"/>
        <c:crossAx val="519830767"/>
        <c:crosses val="autoZero"/>
        <c:crossBetween val="between"/>
        <c:majorUnit val="20"/>
        <c:min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E7E6E6"/>
      </a:solid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Prevalence</a:t>
            </a:r>
            <a:r>
              <a:rPr lang="en-US" sz="1800" b="1" baseline="0" dirty="0"/>
              <a:t> of </a:t>
            </a:r>
            <a:r>
              <a:rPr lang="en-US" sz="1800" b="1" dirty="0"/>
              <a:t>ACES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ACES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A4-43D2-9CD3-25869A852C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AA4-43D2-9CD3-25869A852C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AA4-43D2-9CD3-25869A852C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AA4-43D2-9CD3-25869A852C1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0 ACES</c:v>
                </c:pt>
                <c:pt idx="1">
                  <c:v>1 ACES</c:v>
                </c:pt>
                <c:pt idx="2">
                  <c:v>2 ACES</c:v>
                </c:pt>
                <c:pt idx="3">
                  <c:v>3+ ACES</c:v>
                </c:pt>
              </c:strCache>
            </c:strRef>
          </c:cat>
          <c:val>
            <c:numRef>
              <c:f>Sheet1!$B$2:$B$5</c:f>
              <c:numCache>
                <c:formatCode>General</c:formatCode>
                <c:ptCount val="4"/>
                <c:pt idx="0">
                  <c:v>35</c:v>
                </c:pt>
                <c:pt idx="1">
                  <c:v>24</c:v>
                </c:pt>
                <c:pt idx="2">
                  <c:v>17</c:v>
                </c:pt>
                <c:pt idx="3">
                  <c:v>24</c:v>
                </c:pt>
              </c:numCache>
            </c:numRef>
          </c:val>
          <c:extLst>
            <c:ext xmlns:c16="http://schemas.microsoft.com/office/drawing/2014/chart" uri="{C3380CC4-5D6E-409C-BE32-E72D297353CC}">
              <c16:uniqueId val="{00000008-8AA4-43D2-9CD3-25869A852C1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71890977190316"/>
          <c:y val="1.5432098765432098E-2"/>
          <c:w val="0.8022743422818317"/>
          <c:h val="0.96922062373782225"/>
        </c:manualLayout>
      </c:layout>
      <c:barChart>
        <c:barDir val="bar"/>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 One </c:v>
                </c:pt>
                <c:pt idx="1">
                  <c:v>Neighborhood Adults </c:v>
                </c:pt>
                <c:pt idx="2">
                  <c:v>Adults in places of worship</c:v>
                </c:pt>
                <c:pt idx="3">
                  <c:v>School Adults </c:v>
                </c:pt>
                <c:pt idx="4">
                  <c:v>Friends' Parents </c:v>
                </c:pt>
                <c:pt idx="5">
                  <c:v>Teachers </c:v>
                </c:pt>
                <c:pt idx="6">
                  <c:v>Friends </c:v>
                </c:pt>
                <c:pt idx="7">
                  <c:v>Parents </c:v>
                </c:pt>
              </c:strCache>
            </c:strRef>
          </c:cat>
          <c:val>
            <c:numRef>
              <c:f>Sheet1!$B$2:$B$9</c:f>
              <c:numCache>
                <c:formatCode>0</c:formatCode>
                <c:ptCount val="8"/>
                <c:pt idx="0">
                  <c:v>5</c:v>
                </c:pt>
                <c:pt idx="1">
                  <c:v>10</c:v>
                </c:pt>
                <c:pt idx="2">
                  <c:v>15</c:v>
                </c:pt>
                <c:pt idx="3">
                  <c:v>20</c:v>
                </c:pt>
                <c:pt idx="4">
                  <c:v>23</c:v>
                </c:pt>
                <c:pt idx="5">
                  <c:v>43</c:v>
                </c:pt>
                <c:pt idx="6">
                  <c:v>67</c:v>
                </c:pt>
                <c:pt idx="7">
                  <c:v>84</c:v>
                </c:pt>
              </c:numCache>
            </c:numRef>
          </c:val>
          <c:extLst>
            <c:ext xmlns:c16="http://schemas.microsoft.com/office/drawing/2014/chart" uri="{C3380CC4-5D6E-409C-BE32-E72D297353CC}">
              <c16:uniqueId val="{00000000-FE8F-4022-B7ED-A0E1E16FE89A}"/>
            </c:ext>
          </c:extLst>
        </c:ser>
        <c:dLbls>
          <c:dLblPos val="outEnd"/>
          <c:showLegendKey val="0"/>
          <c:showVal val="1"/>
          <c:showCatName val="0"/>
          <c:showSerName val="0"/>
          <c:showPercent val="0"/>
          <c:showBubbleSize val="0"/>
        </c:dLbls>
        <c:gapWidth val="182"/>
        <c:axId val="2059627072"/>
        <c:axId val="2059615648"/>
      </c:barChart>
      <c:catAx>
        <c:axId val="2059627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accent1">
                    <a:lumMod val="75000"/>
                  </a:schemeClr>
                </a:solidFill>
                <a:latin typeface="+mn-lt"/>
                <a:ea typeface="+mn-ea"/>
                <a:cs typeface="+mn-cs"/>
              </a:defRPr>
            </a:pPr>
            <a:endParaRPr lang="en-US"/>
          </a:p>
        </c:txPr>
        <c:crossAx val="2059615648"/>
        <c:crosses val="autoZero"/>
        <c:auto val="1"/>
        <c:lblAlgn val="ctr"/>
        <c:lblOffset val="100"/>
        <c:noMultiLvlLbl val="0"/>
      </c:catAx>
      <c:valAx>
        <c:axId val="2059615648"/>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20596270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879497526356452E-2"/>
          <c:y val="6.8971421771925598E-2"/>
          <c:w val="0.93505227728886831"/>
          <c:h val="0.72443250251372415"/>
        </c:manualLayout>
      </c:layout>
      <c:barChart>
        <c:barDir val="col"/>
        <c:grouping val="clustered"/>
        <c:varyColors val="0"/>
        <c:ser>
          <c:idx val="0"/>
          <c:order val="0"/>
          <c:tx>
            <c:strRef>
              <c:f>Sheet1!$B$1</c:f>
              <c:strCache>
                <c:ptCount val="1"/>
                <c:pt idx="0">
                  <c:v>8th Grade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Cigarettes</c:v>
                </c:pt>
                <c:pt idx="1">
                  <c:v>Alcohol</c:v>
                </c:pt>
                <c:pt idx="2">
                  <c:v>Marijuana </c:v>
                </c:pt>
                <c:pt idx="3">
                  <c:v>Other Illegal Drugs</c:v>
                </c:pt>
                <c:pt idx="4">
                  <c:v>Medication Used not as Prescribed</c:v>
                </c:pt>
                <c:pt idx="5">
                  <c:v>Vaping</c:v>
                </c:pt>
              </c:strCache>
            </c:strRef>
          </c:cat>
          <c:val>
            <c:numRef>
              <c:f>Sheet1!$B$2:$B$7</c:f>
              <c:numCache>
                <c:formatCode>0</c:formatCode>
                <c:ptCount val="6"/>
                <c:pt idx="0">
                  <c:v>2</c:v>
                </c:pt>
                <c:pt idx="1">
                  <c:v>17</c:v>
                </c:pt>
                <c:pt idx="2">
                  <c:v>12</c:v>
                </c:pt>
                <c:pt idx="3">
                  <c:v>5</c:v>
                </c:pt>
                <c:pt idx="4">
                  <c:v>10</c:v>
                </c:pt>
                <c:pt idx="5">
                  <c:v>13</c:v>
                </c:pt>
              </c:numCache>
            </c:numRef>
          </c:val>
          <c:extLst>
            <c:ext xmlns:c16="http://schemas.microsoft.com/office/drawing/2014/chart" uri="{C3380CC4-5D6E-409C-BE32-E72D297353CC}">
              <c16:uniqueId val="{00000000-492A-4AB2-B5B9-C9CE5AA2BCB7}"/>
            </c:ext>
          </c:extLst>
        </c:ser>
        <c:dLbls>
          <c:dLblPos val="outEnd"/>
          <c:showLegendKey val="0"/>
          <c:showVal val="1"/>
          <c:showCatName val="0"/>
          <c:showSerName val="0"/>
          <c:showPercent val="0"/>
          <c:showBubbleSize val="0"/>
        </c:dLbls>
        <c:gapWidth val="219"/>
        <c:overlap val="-27"/>
        <c:axId val="1718675728"/>
        <c:axId val="1718686608"/>
      </c:barChart>
      <c:catAx>
        <c:axId val="171867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718686608"/>
        <c:crosses val="autoZero"/>
        <c:auto val="1"/>
        <c:lblAlgn val="ctr"/>
        <c:lblOffset val="100"/>
        <c:noMultiLvlLbl val="0"/>
      </c:catAx>
      <c:valAx>
        <c:axId val="1718686608"/>
        <c:scaling>
          <c:orientation val="minMax"/>
          <c:max val="50"/>
        </c:scaling>
        <c:delete val="1"/>
        <c:axPos val="l"/>
        <c:numFmt formatCode="0" sourceLinked="1"/>
        <c:majorTickMark val="out"/>
        <c:minorTickMark val="none"/>
        <c:tickLblPos val="nextTo"/>
        <c:crossAx val="1718675728"/>
        <c:crosses val="autoZero"/>
        <c:crossBetween val="between"/>
      </c:valAx>
      <c:spPr>
        <a:noFill/>
        <a:ln>
          <a:noFill/>
        </a:ln>
        <a:effectLst/>
      </c:spPr>
    </c:plotArea>
    <c:legend>
      <c:legendPos val="b"/>
      <c:layout>
        <c:manualLayout>
          <c:xMode val="edge"/>
          <c:yMode val="edge"/>
          <c:x val="0.78428582826355875"/>
          <c:y val="7.5463703299541662E-2"/>
          <c:w val="0.14318371254750584"/>
          <c:h val="7.6795825436857701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w="3175" cap="flat" cmpd="sng" algn="ctr">
          <a:solidFill>
            <a:srgbClr val="808080"/>
          </a:solidFill>
          <a:prstDash val="solid"/>
          <a:round/>
        </a:ln>
        <a:effectLst/>
        <a:sp3d contourW="3175">
          <a:contourClr>
            <a:srgbClr val="808080"/>
          </a:contourClr>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1.6911697634825846E-3"/>
          <c:y val="7.3565875731595898E-2"/>
          <c:w val="0.96279426520338318"/>
          <c:h val="0.65893511554003814"/>
        </c:manualLayout>
      </c:layout>
      <c:bar3DChart>
        <c:barDir val="col"/>
        <c:grouping val="clustered"/>
        <c:varyColors val="0"/>
        <c:ser>
          <c:idx val="0"/>
          <c:order val="0"/>
          <c:tx>
            <c:strRef>
              <c:f>Sheet1!$B$1</c:f>
              <c:strCache>
                <c:ptCount val="1"/>
                <c:pt idx="0">
                  <c:v>Statewide</c:v>
                </c:pt>
              </c:strCache>
            </c:strRef>
          </c:tx>
          <c:spPr>
            <a:solidFill>
              <a:schemeClr val="accent1"/>
            </a:solidFill>
            <a:ln>
              <a:noFill/>
            </a:ln>
            <a:effectLst/>
            <a:sp3d/>
          </c:spPr>
          <c:invertIfNegative val="0"/>
          <c:dLbls>
            <c:dLbl>
              <c:idx val="0"/>
              <c:layout>
                <c:manualLayout>
                  <c:x val="2.1985206925273601E-2"/>
                  <c:y val="-6.13048964429965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D4-42E9-B897-97EC582EED2C}"/>
                </c:ext>
              </c:extLst>
            </c:dLbl>
            <c:dLbl>
              <c:idx val="1"/>
              <c:layout>
                <c:manualLayout>
                  <c:x val="2.8749885979203939E-2"/>
                  <c:y val="-2.4521958577198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0D4-42E9-B897-97EC582EED2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Sheet1!$A$2:$A$3</c:f>
              <c:strCache>
                <c:ptCount val="2"/>
                <c:pt idx="0">
                  <c:v>Perceived "Great Risk" from Smoking a Pack or More a Day</c:v>
                </c:pt>
                <c:pt idx="1">
                  <c:v>Perceived "Great Risk" From Vaping</c:v>
                </c:pt>
              </c:strCache>
            </c:strRef>
          </c:cat>
          <c:val>
            <c:numRef>
              <c:f>Sheet1!$B$2:$B$3</c:f>
              <c:numCache>
                <c:formatCode>General</c:formatCode>
                <c:ptCount val="2"/>
                <c:pt idx="0">
                  <c:v>46</c:v>
                </c:pt>
                <c:pt idx="1">
                  <c:v>28</c:v>
                </c:pt>
              </c:numCache>
            </c:numRef>
          </c:val>
          <c:extLst>
            <c:ext xmlns:c16="http://schemas.microsoft.com/office/drawing/2014/chart" uri="{C3380CC4-5D6E-409C-BE32-E72D297353CC}">
              <c16:uniqueId val="{00000000-A0D4-42E9-B897-97EC582EED2C}"/>
            </c:ext>
          </c:extLst>
        </c:ser>
        <c:ser>
          <c:idx val="1"/>
          <c:order val="1"/>
          <c:tx>
            <c:strRef>
              <c:f>Sheet1!$C$1</c:f>
              <c:strCache>
                <c:ptCount val="1"/>
                <c:pt idx="0">
                  <c:v>Male</c:v>
                </c:pt>
              </c:strCache>
            </c:strRef>
          </c:tx>
          <c:spPr>
            <a:solidFill>
              <a:schemeClr val="accent2"/>
            </a:solidFill>
            <a:ln>
              <a:noFill/>
            </a:ln>
            <a:effectLst/>
            <a:sp3d/>
          </c:spPr>
          <c:invertIfNegative val="0"/>
          <c:dLbls>
            <c:dLbl>
              <c:idx val="0"/>
              <c:layout>
                <c:manualLayout>
                  <c:x val="8.4558488174128928E-3"/>
                  <c:y val="-6.1304896442996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0D4-42E9-B897-97EC582EED2C}"/>
                </c:ext>
              </c:extLst>
            </c:dLbl>
            <c:dLbl>
              <c:idx val="1"/>
              <c:layout>
                <c:manualLayout>
                  <c:x val="1.1838188344378092E-2"/>
                  <c:y val="-4.4956924058197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0D4-42E9-B897-97EC582EED2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Sheet1!$A$2:$A$3</c:f>
              <c:strCache>
                <c:ptCount val="2"/>
                <c:pt idx="0">
                  <c:v>Perceived "Great Risk" from Smoking a Pack or More a Day</c:v>
                </c:pt>
                <c:pt idx="1">
                  <c:v>Perceived "Great Risk" From Vaping</c:v>
                </c:pt>
              </c:strCache>
            </c:strRef>
          </c:cat>
          <c:val>
            <c:numRef>
              <c:f>Sheet1!$C$2:$C$3</c:f>
              <c:numCache>
                <c:formatCode>General</c:formatCode>
                <c:ptCount val="2"/>
                <c:pt idx="0">
                  <c:v>42</c:v>
                </c:pt>
                <c:pt idx="1">
                  <c:v>24</c:v>
                </c:pt>
              </c:numCache>
            </c:numRef>
          </c:val>
          <c:extLst>
            <c:ext xmlns:c16="http://schemas.microsoft.com/office/drawing/2014/chart" uri="{C3380CC4-5D6E-409C-BE32-E72D297353CC}">
              <c16:uniqueId val="{00000002-A0D4-42E9-B897-97EC582EED2C}"/>
            </c:ext>
          </c:extLst>
        </c:ser>
        <c:ser>
          <c:idx val="2"/>
          <c:order val="2"/>
          <c:tx>
            <c:strRef>
              <c:f>Sheet1!$D$1</c:f>
              <c:strCache>
                <c:ptCount val="1"/>
                <c:pt idx="0">
                  <c:v>Female</c:v>
                </c:pt>
              </c:strCache>
            </c:strRef>
          </c:tx>
          <c:spPr>
            <a:solidFill>
              <a:schemeClr val="accent3"/>
            </a:solidFill>
            <a:ln>
              <a:noFill/>
            </a:ln>
            <a:effectLst/>
            <a:sp3d/>
          </c:spPr>
          <c:invertIfNegative val="0"/>
          <c:dLbls>
            <c:dLbl>
              <c:idx val="0"/>
              <c:layout>
                <c:manualLayout>
                  <c:x val="3.7205734796616798E-2"/>
                  <c:y val="-6.947888263539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0D4-42E9-B897-97EC582EED2C}"/>
                </c:ext>
              </c:extLst>
            </c:dLbl>
            <c:dLbl>
              <c:idx val="1"/>
              <c:layout>
                <c:manualLayout>
                  <c:x val="3.04410557426864E-2"/>
                  <c:y val="-4.4956924058197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0D4-42E9-B897-97EC582EED2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Sheet1!$A$2:$A$3</c:f>
              <c:strCache>
                <c:ptCount val="2"/>
                <c:pt idx="0">
                  <c:v>Perceived "Great Risk" from Smoking a Pack or More a Day</c:v>
                </c:pt>
                <c:pt idx="1">
                  <c:v>Perceived "Great Risk" From Vaping</c:v>
                </c:pt>
              </c:strCache>
            </c:strRef>
          </c:cat>
          <c:val>
            <c:numRef>
              <c:f>Sheet1!$D$2:$D$3</c:f>
              <c:numCache>
                <c:formatCode>General</c:formatCode>
                <c:ptCount val="2"/>
                <c:pt idx="0">
                  <c:v>50</c:v>
                </c:pt>
                <c:pt idx="1">
                  <c:v>31</c:v>
                </c:pt>
              </c:numCache>
            </c:numRef>
          </c:val>
          <c:extLst>
            <c:ext xmlns:c16="http://schemas.microsoft.com/office/drawing/2014/chart" uri="{C3380CC4-5D6E-409C-BE32-E72D297353CC}">
              <c16:uniqueId val="{00000003-A0D4-42E9-B897-97EC582EED2C}"/>
            </c:ext>
          </c:extLst>
        </c:ser>
        <c:dLbls>
          <c:showLegendKey val="0"/>
          <c:showVal val="1"/>
          <c:showCatName val="0"/>
          <c:showSerName val="0"/>
          <c:showPercent val="0"/>
          <c:showBubbleSize val="0"/>
        </c:dLbls>
        <c:gapWidth val="150"/>
        <c:shape val="box"/>
        <c:axId val="1718676272"/>
        <c:axId val="1718677360"/>
        <c:axId val="0"/>
      </c:bar3DChart>
      <c:catAx>
        <c:axId val="1718676272"/>
        <c:scaling>
          <c:orientation val="minMax"/>
        </c:scaling>
        <c:delete val="0"/>
        <c:axPos val="b"/>
        <c:numFmt formatCode="General" sourceLinked="1"/>
        <c:majorTickMark val="out"/>
        <c:minorTickMark val="none"/>
        <c:tickLblPos val="nextTo"/>
        <c:spPr>
          <a:noFill/>
          <a:ln w="3180" cap="flat" cmpd="sng" algn="ctr">
            <a:solidFill>
              <a:srgbClr val="808080"/>
            </a:solidFill>
            <a:prstDash val="solid"/>
            <a:round/>
          </a:ln>
          <a:effectLst/>
        </c:spPr>
        <c:txPr>
          <a:bodyPr rot="0" spcFirstLastPara="1" vertOverflow="ellipsis" wrap="square" anchor="ctr" anchorCtr="1"/>
          <a:lstStyle/>
          <a:p>
            <a:pPr>
              <a:defRPr sz="1400" b="0" i="0" u="none" strike="noStrike" kern="1200" baseline="0">
                <a:solidFill>
                  <a:srgbClr val="000000"/>
                </a:solidFill>
                <a:latin typeface="Calibri"/>
                <a:ea typeface="Calibri"/>
                <a:cs typeface="Calibri"/>
              </a:defRPr>
            </a:pPr>
            <a:endParaRPr lang="en-US"/>
          </a:p>
        </c:txPr>
        <c:crossAx val="1718677360"/>
        <c:crosses val="autoZero"/>
        <c:auto val="0"/>
        <c:lblAlgn val="ctr"/>
        <c:lblOffset val="100"/>
        <c:noMultiLvlLbl val="0"/>
      </c:catAx>
      <c:valAx>
        <c:axId val="1718677360"/>
        <c:scaling>
          <c:orientation val="minMax"/>
          <c:max val="100"/>
        </c:scaling>
        <c:delete val="1"/>
        <c:axPos val="l"/>
        <c:numFmt formatCode="General" sourceLinked="1"/>
        <c:majorTickMark val="out"/>
        <c:minorTickMark val="none"/>
        <c:tickLblPos val="nextTo"/>
        <c:crossAx val="1718676272"/>
        <c:crosses val="autoZero"/>
        <c:crossBetween val="between"/>
      </c:valAx>
      <c:spPr>
        <a:noFill/>
        <a:ln w="25437">
          <a:noFill/>
        </a:ln>
        <a:effectLst/>
      </c:spPr>
    </c:plotArea>
    <c:legend>
      <c:legendPos val="b"/>
      <c:overlay val="0"/>
      <c:spPr>
        <a:noFill/>
        <a:ln w="25437">
          <a:noFill/>
        </a:ln>
        <a:effectLst/>
      </c:spPr>
      <c:txPr>
        <a:bodyPr rot="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3180" cap="flat" cmpd="sng" algn="ctr">
      <a:solidFill>
        <a:sysClr val="window" lastClr="FFFFFF">
          <a:lumMod val="85000"/>
        </a:sysClr>
      </a:solidFill>
      <a:prstDash val="solid"/>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6627867168777"/>
          <c:y val="1.6030701361282439E-2"/>
          <c:w val="0.93756187128969404"/>
          <c:h val="0.73706842042471965"/>
        </c:manualLayout>
      </c:layout>
      <c:lineChart>
        <c:grouping val="standard"/>
        <c:varyColors val="0"/>
        <c:ser>
          <c:idx val="0"/>
          <c:order val="0"/>
          <c:tx>
            <c:strRef>
              <c:f>Sheet1!$B$1</c:f>
              <c:strCache>
                <c:ptCount val="1"/>
                <c:pt idx="0">
                  <c:v>11th Grade</c:v>
                </c:pt>
              </c:strCache>
            </c:strRef>
          </c:tx>
          <c:spPr>
            <a:ln w="19050" cap="rnd">
              <a:solidFill>
                <a:srgbClr val="92D050"/>
              </a:solidFill>
              <a:prstDash val="lgDash"/>
              <a:round/>
            </a:ln>
            <a:effectLst/>
          </c:spPr>
          <c:marker>
            <c:symbol val="none"/>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Sheet1!$B$2:$B$23</c:f>
              <c:numCache>
                <c:formatCode>0</c:formatCode>
                <c:ptCount val="22"/>
                <c:pt idx="0">
                  <c:v>46</c:v>
                </c:pt>
                <c:pt idx="1">
                  <c:v>44</c:v>
                </c:pt>
                <c:pt idx="2">
                  <c:v>44</c:v>
                </c:pt>
                <c:pt idx="3">
                  <c:v>43</c:v>
                </c:pt>
                <c:pt idx="4">
                  <c:v>43</c:v>
                </c:pt>
                <c:pt idx="5">
                  <c:v>43</c:v>
                </c:pt>
                <c:pt idx="6">
                  <c:v>40</c:v>
                </c:pt>
                <c:pt idx="7">
                  <c:v>41</c:v>
                </c:pt>
                <c:pt idx="8">
                  <c:v>41</c:v>
                </c:pt>
                <c:pt idx="9">
                  <c:v>41</c:v>
                </c:pt>
                <c:pt idx="10">
                  <c:v>39</c:v>
                </c:pt>
                <c:pt idx="11">
                  <c:v>37</c:v>
                </c:pt>
                <c:pt idx="12">
                  <c:v>36</c:v>
                </c:pt>
                <c:pt idx="13">
                  <c:v>37</c:v>
                </c:pt>
                <c:pt idx="14">
                  <c:v>35</c:v>
                </c:pt>
                <c:pt idx="15">
                  <c:v>31</c:v>
                </c:pt>
                <c:pt idx="16">
                  <c:v>30</c:v>
                </c:pt>
                <c:pt idx="17">
                  <c:v>27</c:v>
                </c:pt>
                <c:pt idx="18">
                  <c:v>28</c:v>
                </c:pt>
                <c:pt idx="19">
                  <c:v>22</c:v>
                </c:pt>
                <c:pt idx="20">
                  <c:v>24</c:v>
                </c:pt>
              </c:numCache>
            </c:numRef>
          </c:val>
          <c:smooth val="0"/>
          <c:extLst>
            <c:ext xmlns:c16="http://schemas.microsoft.com/office/drawing/2014/chart" uri="{C3380CC4-5D6E-409C-BE32-E72D297353CC}">
              <c16:uniqueId val="{00000000-D48A-4AD6-B9AA-F770048CDCC9}"/>
            </c:ext>
          </c:extLst>
        </c:ser>
        <c:ser>
          <c:idx val="1"/>
          <c:order val="1"/>
          <c:tx>
            <c:strRef>
              <c:f>Sheet1!$C$1</c:f>
              <c:strCache>
                <c:ptCount val="1"/>
                <c:pt idx="0">
                  <c:v>8th Grade</c:v>
                </c:pt>
              </c:strCache>
            </c:strRef>
          </c:tx>
          <c:spPr>
            <a:ln w="15875" cap="rnd">
              <a:solidFill>
                <a:srgbClr val="FF0000"/>
              </a:solidFill>
              <a:prstDash val="dash"/>
              <a:round/>
            </a:ln>
            <a:effectLst/>
          </c:spPr>
          <c:marker>
            <c:symbol val="none"/>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Sheet1!$C$2:$C$23</c:f>
              <c:numCache>
                <c:formatCode>0</c:formatCode>
                <c:ptCount val="22"/>
                <c:pt idx="0">
                  <c:v>26</c:v>
                </c:pt>
                <c:pt idx="1">
                  <c:v>27</c:v>
                </c:pt>
                <c:pt idx="2">
                  <c:v>24</c:v>
                </c:pt>
                <c:pt idx="3">
                  <c:v>24</c:v>
                </c:pt>
                <c:pt idx="4">
                  <c:v>23</c:v>
                </c:pt>
                <c:pt idx="5">
                  <c:v>24</c:v>
                </c:pt>
                <c:pt idx="6">
                  <c:v>23</c:v>
                </c:pt>
                <c:pt idx="7">
                  <c:v>24</c:v>
                </c:pt>
                <c:pt idx="8">
                  <c:v>23</c:v>
                </c:pt>
                <c:pt idx="9">
                  <c:v>23</c:v>
                </c:pt>
                <c:pt idx="10">
                  <c:v>22</c:v>
                </c:pt>
                <c:pt idx="11">
                  <c:v>19</c:v>
                </c:pt>
                <c:pt idx="12">
                  <c:v>17</c:v>
                </c:pt>
                <c:pt idx="13">
                  <c:v>16</c:v>
                </c:pt>
                <c:pt idx="14">
                  <c:v>14</c:v>
                </c:pt>
                <c:pt idx="15">
                  <c:v>13</c:v>
                </c:pt>
                <c:pt idx="16">
                  <c:v>10</c:v>
                </c:pt>
                <c:pt idx="17">
                  <c:v>8</c:v>
                </c:pt>
                <c:pt idx="18">
                  <c:v>8</c:v>
                </c:pt>
                <c:pt idx="19">
                  <c:v>9</c:v>
                </c:pt>
                <c:pt idx="20">
                  <c:v>8</c:v>
                </c:pt>
                <c:pt idx="21">
                  <c:v>7</c:v>
                </c:pt>
              </c:numCache>
            </c:numRef>
          </c:val>
          <c:smooth val="0"/>
          <c:extLst>
            <c:ext xmlns:c16="http://schemas.microsoft.com/office/drawing/2014/chart" uri="{C3380CC4-5D6E-409C-BE32-E72D297353CC}">
              <c16:uniqueId val="{00000001-D48A-4AD6-B9AA-F770048CDCC9}"/>
            </c:ext>
          </c:extLst>
        </c:ser>
        <c:dLbls>
          <c:showLegendKey val="0"/>
          <c:showVal val="0"/>
          <c:showCatName val="0"/>
          <c:showSerName val="0"/>
          <c:showPercent val="0"/>
          <c:showBubbleSize val="0"/>
        </c:dLbls>
        <c:smooth val="0"/>
        <c:axId val="1540785888"/>
        <c:axId val="1540786432"/>
      </c:lineChart>
      <c:catAx>
        <c:axId val="15407858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40786432"/>
        <c:crosses val="autoZero"/>
        <c:auto val="1"/>
        <c:lblAlgn val="ctr"/>
        <c:lblOffset val="100"/>
        <c:noMultiLvlLbl val="0"/>
      </c:catAx>
      <c:valAx>
        <c:axId val="1540786432"/>
        <c:scaling>
          <c:orientation val="minMax"/>
          <c:max val="100"/>
        </c:scaling>
        <c:delete val="0"/>
        <c:axPos val="l"/>
        <c:numFmt formatCode="0" sourceLinked="1"/>
        <c:majorTickMark val="out"/>
        <c:minorTickMark val="out"/>
        <c:tickLblPos val="nextTo"/>
        <c:spPr>
          <a:noFill/>
          <a:ln>
            <a:solidFill>
              <a:schemeClr val="bg2"/>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40785888"/>
        <c:crosses val="autoZero"/>
        <c:crossBetween val="midCat"/>
        <c:majorUnit val="20"/>
        <c:min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solidFill>
        <a:schemeClr val="bg2"/>
      </a:solidFill>
      <a:round/>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34306347065733"/>
          <c:y val="2.5997980495227734E-2"/>
          <c:w val="0.84669549455489335"/>
          <c:h val="0.75896248263084765"/>
        </c:manualLayout>
      </c:layout>
      <c:lineChart>
        <c:grouping val="standard"/>
        <c:varyColors val="0"/>
        <c:ser>
          <c:idx val="1"/>
          <c:order val="0"/>
          <c:tx>
            <c:strRef>
              <c:f>Sheet1!$B$1</c:f>
              <c:strCache>
                <c:ptCount val="1"/>
                <c:pt idx="0">
                  <c:v>11th Grade</c:v>
                </c:pt>
              </c:strCache>
            </c:strRef>
          </c:tx>
          <c:spPr>
            <a:ln w="12691">
              <a:solidFill>
                <a:srgbClr val="00B050"/>
              </a:solidFill>
              <a:prstDash val="solid"/>
            </a:ln>
          </c:spPr>
          <c:marker>
            <c:symbol val="none"/>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Sheet1!$B$2:$B$23</c:f>
              <c:numCache>
                <c:formatCode>0</c:formatCode>
                <c:ptCount val="22"/>
                <c:pt idx="0">
                  <c:v>50</c:v>
                </c:pt>
                <c:pt idx="1">
                  <c:v>51</c:v>
                </c:pt>
                <c:pt idx="2">
                  <c:v>47</c:v>
                </c:pt>
                <c:pt idx="3">
                  <c:v>47</c:v>
                </c:pt>
                <c:pt idx="4">
                  <c:v>50</c:v>
                </c:pt>
                <c:pt idx="5">
                  <c:v>53</c:v>
                </c:pt>
                <c:pt idx="6">
                  <c:v>51</c:v>
                </c:pt>
                <c:pt idx="7">
                  <c:v>51</c:v>
                </c:pt>
                <c:pt idx="8">
                  <c:v>49</c:v>
                </c:pt>
                <c:pt idx="9">
                  <c:v>56</c:v>
                </c:pt>
                <c:pt idx="10">
                  <c:v>53</c:v>
                </c:pt>
                <c:pt idx="11">
                  <c:v>51</c:v>
                </c:pt>
                <c:pt idx="12">
                  <c:v>49</c:v>
                </c:pt>
                <c:pt idx="13">
                  <c:v>45</c:v>
                </c:pt>
                <c:pt idx="14">
                  <c:v>38</c:v>
                </c:pt>
                <c:pt idx="15">
                  <c:v>37</c:v>
                </c:pt>
                <c:pt idx="16">
                  <c:v>34</c:v>
                </c:pt>
                <c:pt idx="17">
                  <c:v>34</c:v>
                </c:pt>
                <c:pt idx="18">
                  <c:v>33</c:v>
                </c:pt>
                <c:pt idx="19">
                  <c:v>24</c:v>
                </c:pt>
                <c:pt idx="20">
                  <c:v>23</c:v>
                </c:pt>
              </c:numCache>
            </c:numRef>
          </c:val>
          <c:smooth val="0"/>
          <c:extLst>
            <c:ext xmlns:c16="http://schemas.microsoft.com/office/drawing/2014/chart" uri="{C3380CC4-5D6E-409C-BE32-E72D297353CC}">
              <c16:uniqueId val="{00000000-3923-455A-ABDF-28277685F95A}"/>
            </c:ext>
          </c:extLst>
        </c:ser>
        <c:ser>
          <c:idx val="2"/>
          <c:order val="1"/>
          <c:tx>
            <c:strRef>
              <c:f>Sheet1!$C$1</c:f>
              <c:strCache>
                <c:ptCount val="1"/>
                <c:pt idx="0">
                  <c:v>8th Grade</c:v>
                </c:pt>
              </c:strCache>
            </c:strRef>
          </c:tx>
          <c:spPr>
            <a:ln w="12691">
              <a:solidFill>
                <a:srgbClr val="FF0000"/>
              </a:solidFill>
              <a:prstDash val="solid"/>
            </a:ln>
          </c:spPr>
          <c:marker>
            <c:symbol val="none"/>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Sheet1!$C$2:$C$23</c:f>
              <c:numCache>
                <c:formatCode>0</c:formatCode>
                <c:ptCount val="22"/>
                <c:pt idx="0">
                  <c:v>60</c:v>
                </c:pt>
                <c:pt idx="1">
                  <c:v>60</c:v>
                </c:pt>
                <c:pt idx="2">
                  <c:v>57</c:v>
                </c:pt>
                <c:pt idx="3">
                  <c:v>58</c:v>
                </c:pt>
                <c:pt idx="4">
                  <c:v>62</c:v>
                </c:pt>
                <c:pt idx="5">
                  <c:v>62</c:v>
                </c:pt>
                <c:pt idx="6">
                  <c:v>58</c:v>
                </c:pt>
                <c:pt idx="7">
                  <c:v>60</c:v>
                </c:pt>
                <c:pt idx="8">
                  <c:v>58</c:v>
                </c:pt>
                <c:pt idx="9">
                  <c:v>64</c:v>
                </c:pt>
                <c:pt idx="10">
                  <c:v>62</c:v>
                </c:pt>
                <c:pt idx="11">
                  <c:v>59</c:v>
                </c:pt>
                <c:pt idx="12">
                  <c:v>58</c:v>
                </c:pt>
                <c:pt idx="13">
                  <c:v>58</c:v>
                </c:pt>
                <c:pt idx="14">
                  <c:v>53</c:v>
                </c:pt>
                <c:pt idx="15">
                  <c:v>50</c:v>
                </c:pt>
                <c:pt idx="16">
                  <c:v>52</c:v>
                </c:pt>
                <c:pt idx="17">
                  <c:v>49</c:v>
                </c:pt>
                <c:pt idx="18">
                  <c:v>46</c:v>
                </c:pt>
                <c:pt idx="19">
                  <c:v>36</c:v>
                </c:pt>
                <c:pt idx="20">
                  <c:v>40</c:v>
                </c:pt>
                <c:pt idx="21">
                  <c:v>33</c:v>
                </c:pt>
              </c:numCache>
            </c:numRef>
          </c:val>
          <c:smooth val="0"/>
          <c:extLst>
            <c:ext xmlns:c16="http://schemas.microsoft.com/office/drawing/2014/chart" uri="{C3380CC4-5D6E-409C-BE32-E72D297353CC}">
              <c16:uniqueId val="{00000001-3923-455A-ABDF-28277685F95A}"/>
            </c:ext>
          </c:extLst>
        </c:ser>
        <c:dLbls>
          <c:showLegendKey val="0"/>
          <c:showVal val="0"/>
          <c:showCatName val="0"/>
          <c:showSerName val="0"/>
          <c:showPercent val="0"/>
          <c:showBubbleSize val="0"/>
        </c:dLbls>
        <c:smooth val="0"/>
        <c:axId val="1922577248"/>
        <c:axId val="1922564192"/>
      </c:lineChart>
      <c:catAx>
        <c:axId val="1922577248"/>
        <c:scaling>
          <c:orientation val="minMax"/>
        </c:scaling>
        <c:delete val="0"/>
        <c:axPos val="b"/>
        <c:numFmt formatCode="General" sourceLinked="1"/>
        <c:majorTickMark val="out"/>
        <c:minorTickMark val="none"/>
        <c:tickLblPos val="nextTo"/>
        <c:spPr>
          <a:ln w="3173">
            <a:solidFill>
              <a:srgbClr val="808080"/>
            </a:solidFill>
            <a:prstDash val="solid"/>
          </a:ln>
        </c:spPr>
        <c:txPr>
          <a:bodyPr rot="0" vert="horz"/>
          <a:lstStyle/>
          <a:p>
            <a:pPr>
              <a:defRPr sz="1139" b="0" i="0" u="none" strike="noStrike" baseline="0">
                <a:solidFill>
                  <a:srgbClr val="000000"/>
                </a:solidFill>
                <a:latin typeface="Calibri"/>
                <a:ea typeface="Calibri"/>
                <a:cs typeface="Calibri"/>
              </a:defRPr>
            </a:pPr>
            <a:endParaRPr lang="en-US"/>
          </a:p>
        </c:txPr>
        <c:crossAx val="1922564192"/>
        <c:crosses val="autoZero"/>
        <c:auto val="1"/>
        <c:lblAlgn val="ctr"/>
        <c:lblOffset val="100"/>
        <c:noMultiLvlLbl val="0"/>
      </c:catAx>
      <c:valAx>
        <c:axId val="1922564192"/>
        <c:scaling>
          <c:orientation val="minMax"/>
          <c:max val="100"/>
        </c:scaling>
        <c:delete val="0"/>
        <c:axPos val="l"/>
        <c:numFmt formatCode="0" sourceLinked="1"/>
        <c:majorTickMark val="out"/>
        <c:minorTickMark val="out"/>
        <c:tickLblPos val="nextTo"/>
        <c:spPr>
          <a:ln/>
        </c:spPr>
        <c:txPr>
          <a:bodyPr/>
          <a:lstStyle/>
          <a:p>
            <a:pPr>
              <a:defRPr sz="1200"/>
            </a:pPr>
            <a:endParaRPr lang="en-US"/>
          </a:p>
        </c:txPr>
        <c:crossAx val="1922577248"/>
        <c:crosses val="autoZero"/>
        <c:crossBetween val="between"/>
        <c:majorUnit val="20"/>
        <c:minorUnit val="10"/>
      </c:valAx>
      <c:dTable>
        <c:showHorzBorder val="1"/>
        <c:showVertBorder val="1"/>
        <c:showOutline val="1"/>
        <c:showKeys val="1"/>
      </c:dTable>
      <c:spPr>
        <a:noFill/>
        <a:ln w="25400">
          <a:noFill/>
        </a:ln>
      </c:spPr>
    </c:plotArea>
    <c:plotVisOnly val="1"/>
    <c:dispBlanksAs val="gap"/>
    <c:showDLblsOverMax val="0"/>
  </c:chart>
  <c:spPr>
    <a:solidFill>
      <a:srgbClr val="FFFFFF"/>
    </a:solidFill>
    <a:ln w="3173">
      <a:solidFill>
        <a:srgbClr val="808080"/>
      </a:solidFill>
      <a:prstDash val="solid"/>
    </a:ln>
  </c:spPr>
  <c:txPr>
    <a:bodyPr/>
    <a:lstStyle/>
    <a:p>
      <a:pPr>
        <a:defRPr sz="1139" b="0" i="0" u="none" strike="noStrike" baseline="0">
          <a:solidFill>
            <a:srgbClr val="000000"/>
          </a:solidFill>
          <a:latin typeface="Calibri"/>
          <a:ea typeface="Calibri"/>
          <a:cs typeface="Calibri"/>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5197040587318"/>
          <c:y val="1.6030701361282439E-2"/>
          <c:w val="0.83515662444368366"/>
          <c:h val="0.67849268431916798"/>
        </c:manualLayout>
      </c:layout>
      <c:lineChart>
        <c:grouping val="standard"/>
        <c:varyColors val="0"/>
        <c:ser>
          <c:idx val="0"/>
          <c:order val="0"/>
          <c:tx>
            <c:strRef>
              <c:f>Sheet1!$B$1</c:f>
              <c:strCache>
                <c:ptCount val="1"/>
                <c:pt idx="0">
                  <c:v>High-dose* </c:v>
                </c:pt>
              </c:strCache>
            </c:strRef>
          </c:tx>
          <c:spPr>
            <a:ln w="28575" cap="rnd">
              <a:solidFill>
                <a:schemeClr val="accent1"/>
              </a:solidFill>
              <a:round/>
            </a:ln>
            <a:effectLst/>
          </c:spPr>
          <c:marker>
            <c:symbol val="none"/>
          </c:marker>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Sheet1!$B$2:$B$10</c:f>
              <c:numCache>
                <c:formatCode>General</c:formatCode>
                <c:ptCount val="9"/>
                <c:pt idx="0">
                  <c:v>48</c:v>
                </c:pt>
                <c:pt idx="1">
                  <c:v>42</c:v>
                </c:pt>
                <c:pt idx="2">
                  <c:v>39</c:v>
                </c:pt>
                <c:pt idx="3">
                  <c:v>32</c:v>
                </c:pt>
                <c:pt idx="4">
                  <c:v>28</c:v>
                </c:pt>
                <c:pt idx="5">
                  <c:v>23</c:v>
                </c:pt>
                <c:pt idx="6">
                  <c:v>17</c:v>
                </c:pt>
                <c:pt idx="7">
                  <c:v>12</c:v>
                </c:pt>
                <c:pt idx="8">
                  <c:v>9</c:v>
                </c:pt>
              </c:numCache>
            </c:numRef>
          </c:val>
          <c:smooth val="0"/>
          <c:extLst>
            <c:ext xmlns:c16="http://schemas.microsoft.com/office/drawing/2014/chart" uri="{C3380CC4-5D6E-409C-BE32-E72D297353CC}">
              <c16:uniqueId val="{00000000-ECDF-44FD-95F3-37023EBE927C}"/>
            </c:ext>
          </c:extLst>
        </c:ser>
        <c:ser>
          <c:idx val="1"/>
          <c:order val="1"/>
          <c:tx>
            <c:strRef>
              <c:f>Sheet1!$C$1</c:f>
              <c:strCache>
                <c:ptCount val="1"/>
                <c:pt idx="0">
                  <c:v>Extended Release (ER)</c:v>
                </c:pt>
              </c:strCache>
            </c:strRef>
          </c:tx>
          <c:spPr>
            <a:ln w="28575" cap="rnd">
              <a:solidFill>
                <a:schemeClr val="accent2"/>
              </a:solidFill>
              <a:round/>
            </a:ln>
            <a:effectLst/>
          </c:spPr>
          <c:marker>
            <c:symbol val="none"/>
          </c:marker>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Sheet1!$C$2:$C$10</c:f>
              <c:numCache>
                <c:formatCode>General</c:formatCode>
                <c:ptCount val="9"/>
                <c:pt idx="0">
                  <c:v>17</c:v>
                </c:pt>
                <c:pt idx="1">
                  <c:v>18</c:v>
                </c:pt>
                <c:pt idx="2">
                  <c:v>17</c:v>
                </c:pt>
                <c:pt idx="3">
                  <c:v>17</c:v>
                </c:pt>
                <c:pt idx="4">
                  <c:v>15</c:v>
                </c:pt>
                <c:pt idx="5">
                  <c:v>14</c:v>
                </c:pt>
                <c:pt idx="6">
                  <c:v>12</c:v>
                </c:pt>
                <c:pt idx="7">
                  <c:v>10</c:v>
                </c:pt>
                <c:pt idx="8">
                  <c:v>8</c:v>
                </c:pt>
              </c:numCache>
            </c:numRef>
          </c:val>
          <c:smooth val="0"/>
          <c:extLst>
            <c:ext xmlns:c16="http://schemas.microsoft.com/office/drawing/2014/chart" uri="{C3380CC4-5D6E-409C-BE32-E72D297353CC}">
              <c16:uniqueId val="{00000001-ECDF-44FD-95F3-37023EBE927C}"/>
            </c:ext>
          </c:extLst>
        </c:ser>
        <c:ser>
          <c:idx val="2"/>
          <c:order val="2"/>
          <c:tx>
            <c:strRef>
              <c:f>Sheet1!$D$1</c:f>
              <c:strCache>
                <c:ptCount val="1"/>
                <c:pt idx="0">
                  <c:v>Instant Release (IR) </c:v>
                </c:pt>
              </c:strCache>
            </c:strRef>
          </c:tx>
          <c:spPr>
            <a:ln w="28575" cap="rnd">
              <a:solidFill>
                <a:schemeClr val="accent3"/>
              </a:solidFill>
              <a:round/>
            </a:ln>
            <a:effectLst/>
          </c:spPr>
          <c:marker>
            <c:symbol val="none"/>
          </c:marker>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Sheet1!$D$2:$D$10</c:f>
              <c:numCache>
                <c:formatCode>General</c:formatCode>
                <c:ptCount val="9"/>
                <c:pt idx="0">
                  <c:v>188</c:v>
                </c:pt>
                <c:pt idx="1">
                  <c:v>183</c:v>
                </c:pt>
                <c:pt idx="2">
                  <c:v>191</c:v>
                </c:pt>
                <c:pt idx="3">
                  <c:v>201</c:v>
                </c:pt>
                <c:pt idx="4">
                  <c:v>192</c:v>
                </c:pt>
                <c:pt idx="5">
                  <c:v>170</c:v>
                </c:pt>
                <c:pt idx="6">
                  <c:v>150</c:v>
                </c:pt>
                <c:pt idx="7">
                  <c:v>134</c:v>
                </c:pt>
                <c:pt idx="8">
                  <c:v>119</c:v>
                </c:pt>
              </c:numCache>
            </c:numRef>
          </c:val>
          <c:smooth val="0"/>
          <c:extLst>
            <c:ext xmlns:c16="http://schemas.microsoft.com/office/drawing/2014/chart" uri="{C3380CC4-5D6E-409C-BE32-E72D297353CC}">
              <c16:uniqueId val="{00000002-ECDF-44FD-95F3-37023EBE927C}"/>
            </c:ext>
          </c:extLst>
        </c:ser>
        <c:ser>
          <c:idx val="3"/>
          <c:order val="3"/>
          <c:tx>
            <c:strRef>
              <c:f>Sheet1!$E$1</c:f>
              <c:strCache>
                <c:ptCount val="1"/>
                <c:pt idx="0">
                  <c:v>Treatment-related</c:v>
                </c:pt>
              </c:strCache>
            </c:strRef>
          </c:tx>
          <c:spPr>
            <a:ln w="28575" cap="rnd">
              <a:solidFill>
                <a:schemeClr val="accent4"/>
              </a:solidFill>
              <a:round/>
            </a:ln>
            <a:effectLst/>
          </c:spPr>
          <c:marker>
            <c:symbol val="none"/>
          </c:marker>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Sheet1!$E$2:$E$10</c:f>
              <c:numCache>
                <c:formatCode>General</c:formatCode>
                <c:ptCount val="9"/>
                <c:pt idx="0">
                  <c:v>4</c:v>
                </c:pt>
                <c:pt idx="1">
                  <c:v>5</c:v>
                </c:pt>
                <c:pt idx="2">
                  <c:v>4</c:v>
                </c:pt>
                <c:pt idx="3">
                  <c:v>5</c:v>
                </c:pt>
                <c:pt idx="4">
                  <c:v>5</c:v>
                </c:pt>
                <c:pt idx="5">
                  <c:v>6</c:v>
                </c:pt>
                <c:pt idx="6">
                  <c:v>6</c:v>
                </c:pt>
                <c:pt idx="7">
                  <c:v>7</c:v>
                </c:pt>
                <c:pt idx="8">
                  <c:v>7</c:v>
                </c:pt>
              </c:numCache>
            </c:numRef>
          </c:val>
          <c:smooth val="0"/>
          <c:extLst>
            <c:ext xmlns:c16="http://schemas.microsoft.com/office/drawing/2014/chart" uri="{C3380CC4-5D6E-409C-BE32-E72D297353CC}">
              <c16:uniqueId val="{00000003-ECDF-44FD-95F3-37023EBE927C}"/>
            </c:ext>
          </c:extLst>
        </c:ser>
        <c:dLbls>
          <c:showLegendKey val="0"/>
          <c:showVal val="0"/>
          <c:showCatName val="0"/>
          <c:showSerName val="0"/>
          <c:showPercent val="0"/>
          <c:showBubbleSize val="0"/>
        </c:dLbls>
        <c:smooth val="0"/>
        <c:axId val="1492305408"/>
        <c:axId val="1490409648"/>
      </c:lineChart>
      <c:catAx>
        <c:axId val="149230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0409648"/>
        <c:crosses val="autoZero"/>
        <c:auto val="1"/>
        <c:lblAlgn val="ctr"/>
        <c:lblOffset val="100"/>
        <c:noMultiLvlLbl val="0"/>
      </c:catAx>
      <c:valAx>
        <c:axId val="1490409648"/>
        <c:scaling>
          <c:orientation val="minMax"/>
          <c:max val="250"/>
          <c:min val="0"/>
        </c:scaling>
        <c:delete val="0"/>
        <c:axPos val="l"/>
        <c:numFmt formatCode="General" sourceLinked="1"/>
        <c:majorTickMark val="out"/>
        <c:minorTickMark val="out"/>
        <c:tickLblPos val="nextTo"/>
        <c:spPr>
          <a:noFill/>
          <a:ln>
            <a:solidFill>
              <a:schemeClr val="bg2"/>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2305408"/>
        <c:crosses val="autoZero"/>
        <c:crossBetween val="midCat"/>
        <c:majorUnit val="50"/>
        <c:min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Sheet4!$A$1:$A$3</c:f>
              <c:strCache>
                <c:ptCount val="3"/>
                <c:pt idx="0">
                  <c:v>DFS</c:v>
                </c:pt>
                <c:pt idx="1">
                  <c:v>Contract Agency</c:v>
                </c:pt>
                <c:pt idx="2">
                  <c:v>MAT Provider</c:v>
                </c:pt>
              </c:strCache>
            </c:strRef>
          </c:cat>
          <c:val>
            <c:numRef>
              <c:f>Sheet4!$B$1:$B$3</c:f>
              <c:numCache>
                <c:formatCode>General</c:formatCode>
                <c:ptCount val="3"/>
                <c:pt idx="0">
                  <c:v>437</c:v>
                </c:pt>
                <c:pt idx="1">
                  <c:v>200</c:v>
                </c:pt>
                <c:pt idx="2">
                  <c:v>16</c:v>
                </c:pt>
              </c:numCache>
            </c:numRef>
          </c:val>
          <c:extLst>
            <c:ext xmlns:c16="http://schemas.microsoft.com/office/drawing/2014/chart" uri="{C3380CC4-5D6E-409C-BE32-E72D297353CC}">
              <c16:uniqueId val="{00000000-7236-459B-9EB8-E5D0F6321699}"/>
            </c:ext>
          </c:extLst>
        </c:ser>
        <c:dLbls>
          <c:dLblPos val="outEnd"/>
          <c:showLegendKey val="0"/>
          <c:showVal val="1"/>
          <c:showCatName val="0"/>
          <c:showSerName val="0"/>
          <c:showPercent val="0"/>
          <c:showBubbleSize val="0"/>
        </c:dLbls>
        <c:gapWidth val="182"/>
        <c:axId val="179260352"/>
        <c:axId val="179264944"/>
      </c:barChart>
      <c:catAx>
        <c:axId val="17926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79264944"/>
        <c:crosses val="autoZero"/>
        <c:auto val="1"/>
        <c:lblAlgn val="ctr"/>
        <c:lblOffset val="100"/>
        <c:noMultiLvlLbl val="0"/>
      </c:catAx>
      <c:valAx>
        <c:axId val="179264944"/>
        <c:scaling>
          <c:orientation val="minMax"/>
        </c:scaling>
        <c:delete val="1"/>
        <c:axPos val="l"/>
        <c:numFmt formatCode="General" sourceLinked="1"/>
        <c:majorTickMark val="none"/>
        <c:minorTickMark val="none"/>
        <c:tickLblPos val="nextTo"/>
        <c:crossAx val="179260352"/>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858979854264894E-2"/>
          <c:y val="3.8657529432437179E-2"/>
          <c:w val="0.93811355159552423"/>
          <c:h val="0.75131639105383474"/>
        </c:manualLayout>
      </c:layout>
      <c:barChart>
        <c:barDir val="col"/>
        <c:grouping val="clustered"/>
        <c:varyColors val="0"/>
        <c:ser>
          <c:idx val="0"/>
          <c:order val="0"/>
          <c:tx>
            <c:strRef>
              <c:f>Sheet1!$B$1</c:f>
              <c:strCache>
                <c:ptCount val="1"/>
                <c:pt idx="0">
                  <c:v>Did Not Gamble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c:v>
                </c:pt>
                <c:pt idx="1">
                  <c:v>Marijuana</c:v>
                </c:pt>
                <c:pt idx="2">
                  <c:v>Prescription misuse</c:v>
                </c:pt>
                <c:pt idx="3">
                  <c:v>Ever misused prescription painkillers</c:v>
                </c:pt>
              </c:strCache>
            </c:strRef>
          </c:cat>
          <c:val>
            <c:numRef>
              <c:f>Sheet1!$B$2:$B$5</c:f>
              <c:numCache>
                <c:formatCode>General</c:formatCode>
                <c:ptCount val="4"/>
                <c:pt idx="0">
                  <c:v>8</c:v>
                </c:pt>
                <c:pt idx="1">
                  <c:v>6</c:v>
                </c:pt>
                <c:pt idx="2">
                  <c:v>8</c:v>
                </c:pt>
                <c:pt idx="3">
                  <c:v>6</c:v>
                </c:pt>
              </c:numCache>
            </c:numRef>
          </c:val>
          <c:extLst>
            <c:ext xmlns:c16="http://schemas.microsoft.com/office/drawing/2014/chart" uri="{C3380CC4-5D6E-409C-BE32-E72D297353CC}">
              <c16:uniqueId val="{00000000-CB20-4FDE-92A6-1D0BB1C087E0}"/>
            </c:ext>
          </c:extLst>
        </c:ser>
        <c:ser>
          <c:idx val="1"/>
          <c:order val="1"/>
          <c:tx>
            <c:strRef>
              <c:f>Sheet1!$C$1</c:f>
              <c:strCache>
                <c:ptCount val="1"/>
                <c:pt idx="0">
                  <c:v>Gambled One or More Times in the Past Year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c:v>
                </c:pt>
                <c:pt idx="1">
                  <c:v>Marijuana</c:v>
                </c:pt>
                <c:pt idx="2">
                  <c:v>Prescription misuse</c:v>
                </c:pt>
                <c:pt idx="3">
                  <c:v>Ever misused prescription painkillers</c:v>
                </c:pt>
              </c:strCache>
            </c:strRef>
          </c:cat>
          <c:val>
            <c:numRef>
              <c:f>Sheet1!$C$2:$C$5</c:f>
              <c:numCache>
                <c:formatCode>General</c:formatCode>
                <c:ptCount val="4"/>
                <c:pt idx="0">
                  <c:v>25</c:v>
                </c:pt>
                <c:pt idx="1">
                  <c:v>18</c:v>
                </c:pt>
                <c:pt idx="2">
                  <c:v>13</c:v>
                </c:pt>
                <c:pt idx="3">
                  <c:v>20</c:v>
                </c:pt>
              </c:numCache>
            </c:numRef>
          </c:val>
          <c:extLst>
            <c:ext xmlns:c16="http://schemas.microsoft.com/office/drawing/2014/chart" uri="{C3380CC4-5D6E-409C-BE32-E72D297353CC}">
              <c16:uniqueId val="{00000001-CB20-4FDE-92A6-1D0BB1C087E0}"/>
            </c:ext>
          </c:extLst>
        </c:ser>
        <c:dLbls>
          <c:showLegendKey val="0"/>
          <c:showVal val="0"/>
          <c:showCatName val="0"/>
          <c:showSerName val="0"/>
          <c:showPercent val="0"/>
          <c:showBubbleSize val="0"/>
        </c:dLbls>
        <c:gapWidth val="219"/>
        <c:overlap val="-27"/>
        <c:axId val="2011729808"/>
        <c:axId val="2011730896"/>
      </c:barChart>
      <c:catAx>
        <c:axId val="201172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011730896"/>
        <c:crosses val="autoZero"/>
        <c:auto val="1"/>
        <c:lblAlgn val="ctr"/>
        <c:lblOffset val="100"/>
        <c:noMultiLvlLbl val="0"/>
      </c:catAx>
      <c:valAx>
        <c:axId val="2011730896"/>
        <c:scaling>
          <c:orientation val="minMax"/>
        </c:scaling>
        <c:delete val="1"/>
        <c:axPos val="l"/>
        <c:numFmt formatCode="General" sourceLinked="1"/>
        <c:majorTickMark val="none"/>
        <c:minorTickMark val="none"/>
        <c:tickLblPos val="nextTo"/>
        <c:crossAx val="2011729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767203012666894E-2"/>
          <c:y val="0.18387447722976244"/>
          <c:w val="0.91251891755434877"/>
          <c:h val="0.63457079178864073"/>
        </c:manualLayout>
      </c:layout>
      <c:barChart>
        <c:barDir val="col"/>
        <c:grouping val="clustered"/>
        <c:varyColors val="0"/>
        <c:ser>
          <c:idx val="0"/>
          <c:order val="0"/>
          <c:tx>
            <c:strRef>
              <c:f>Sheet1!$B$1</c:f>
              <c:strCache>
                <c:ptCount val="1"/>
                <c:pt idx="0">
                  <c:v>Female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Anxious</c:v>
                </c:pt>
                <c:pt idx="1">
                  <c:v>Depressed</c:v>
                </c:pt>
              </c:strCache>
            </c:strRef>
          </c:cat>
          <c:val>
            <c:numRef>
              <c:f>Sheet1!$B$2:$B$3</c:f>
              <c:numCache>
                <c:formatCode>General</c:formatCode>
                <c:ptCount val="2"/>
                <c:pt idx="0">
                  <c:v>28</c:v>
                </c:pt>
                <c:pt idx="1">
                  <c:v>23</c:v>
                </c:pt>
              </c:numCache>
            </c:numRef>
          </c:val>
          <c:extLst>
            <c:ext xmlns:c16="http://schemas.microsoft.com/office/drawing/2014/chart" uri="{C3380CC4-5D6E-409C-BE32-E72D297353CC}">
              <c16:uniqueId val="{00000000-04CF-49EA-B665-B557577CA44A}"/>
            </c:ext>
          </c:extLst>
        </c:ser>
        <c:ser>
          <c:idx val="1"/>
          <c:order val="1"/>
          <c:tx>
            <c:strRef>
              <c:f>Sheet1!$C$1</c:f>
              <c:strCache>
                <c:ptCount val="1"/>
                <c:pt idx="0">
                  <c:v>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Anxious</c:v>
                </c:pt>
                <c:pt idx="1">
                  <c:v>Depressed</c:v>
                </c:pt>
              </c:strCache>
            </c:strRef>
          </c:cat>
          <c:val>
            <c:numRef>
              <c:f>Sheet1!$C$2:$C$3</c:f>
              <c:numCache>
                <c:formatCode>General</c:formatCode>
                <c:ptCount val="2"/>
                <c:pt idx="0">
                  <c:v>11</c:v>
                </c:pt>
                <c:pt idx="1">
                  <c:v>9</c:v>
                </c:pt>
              </c:numCache>
            </c:numRef>
          </c:val>
          <c:extLst>
            <c:ext xmlns:c16="http://schemas.microsoft.com/office/drawing/2014/chart" uri="{C3380CC4-5D6E-409C-BE32-E72D297353CC}">
              <c16:uniqueId val="{00000001-04CF-49EA-B665-B557577CA44A}"/>
            </c:ext>
          </c:extLst>
        </c:ser>
        <c:dLbls>
          <c:showLegendKey val="0"/>
          <c:showVal val="0"/>
          <c:showCatName val="0"/>
          <c:showSerName val="0"/>
          <c:showPercent val="0"/>
          <c:showBubbleSize val="0"/>
        </c:dLbls>
        <c:gapWidth val="219"/>
        <c:overlap val="-27"/>
        <c:axId val="2011729808"/>
        <c:axId val="2011730896"/>
      </c:barChart>
      <c:catAx>
        <c:axId val="201172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011730896"/>
        <c:crosses val="autoZero"/>
        <c:auto val="1"/>
        <c:lblAlgn val="ctr"/>
        <c:lblOffset val="100"/>
        <c:noMultiLvlLbl val="0"/>
      </c:catAx>
      <c:valAx>
        <c:axId val="2011730896"/>
        <c:scaling>
          <c:orientation val="minMax"/>
        </c:scaling>
        <c:delete val="1"/>
        <c:axPos val="l"/>
        <c:numFmt formatCode="General" sourceLinked="1"/>
        <c:majorTickMark val="none"/>
        <c:minorTickMark val="none"/>
        <c:tickLblPos val="nextTo"/>
        <c:crossAx val="2011729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D896B-63DD-42D3-94DE-9B2C02A1C1D9}"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C44B7-EB74-44DA-A62E-EBAB9DBEAE95}" type="slidenum">
              <a:rPr lang="en-US" smtClean="0"/>
              <a:t>‹#›</a:t>
            </a:fld>
            <a:endParaRPr lang="en-US"/>
          </a:p>
        </p:txBody>
      </p:sp>
    </p:spTree>
    <p:extLst>
      <p:ext uri="{BB962C8B-B14F-4D97-AF65-F5344CB8AC3E}">
        <p14:creationId xmlns:p14="http://schemas.microsoft.com/office/powerpoint/2010/main" val="4243439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4</a:t>
            </a:fld>
            <a:endParaRPr lang="en-US"/>
          </a:p>
        </p:txBody>
      </p:sp>
    </p:spTree>
    <p:extLst>
      <p:ext uri="{BB962C8B-B14F-4D97-AF65-F5344CB8AC3E}">
        <p14:creationId xmlns:p14="http://schemas.microsoft.com/office/powerpoint/2010/main" val="441745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percentage of students reporting that they used a vaping device in the past year more than quadrupled in the 6 years since we started tracking this information on our surveys. Also important to note that the questions we ask about vaping have changed several times in this period. </a:t>
            </a:r>
          </a:p>
          <a:p>
            <a:endParaRPr lang="en-US"/>
          </a:p>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21</a:t>
            </a:fld>
            <a:endParaRPr lang="en-US"/>
          </a:p>
        </p:txBody>
      </p:sp>
    </p:spTree>
    <p:extLst>
      <p:ext uri="{BB962C8B-B14F-4D97-AF65-F5344CB8AC3E}">
        <p14:creationId xmlns:p14="http://schemas.microsoft.com/office/powerpoint/2010/main" val="2633827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 month alcohol use among high school students has generally declined.</a:t>
            </a:r>
          </a:p>
        </p:txBody>
      </p:sp>
      <p:sp>
        <p:nvSpPr>
          <p:cNvPr id="4" name="Slide Number Placeholder 3"/>
          <p:cNvSpPr>
            <a:spLocks noGrp="1"/>
          </p:cNvSpPr>
          <p:nvPr>
            <p:ph type="sldNum" sz="quarter" idx="5"/>
          </p:nvPr>
        </p:nvSpPr>
        <p:spPr/>
        <p:txBody>
          <a:bodyPr/>
          <a:lstStyle/>
          <a:p>
            <a:fld id="{FA9C44B7-EB74-44DA-A62E-EBAB9DBEAE95}" type="slidenum">
              <a:rPr lang="en-US" smtClean="0"/>
              <a:t>22</a:t>
            </a:fld>
            <a:endParaRPr lang="en-US"/>
          </a:p>
        </p:txBody>
      </p:sp>
    </p:spTree>
    <p:extLst>
      <p:ext uri="{BB962C8B-B14F-4D97-AF65-F5344CB8AC3E}">
        <p14:creationId xmlns:p14="http://schemas.microsoft.com/office/powerpoint/2010/main" val="3871033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we’ve seen decreased in alcohol use, marijuana use has remained relatively stable over time. While that prevalence rate hasn’t changed substantially, the perception of risk among students has consistently gotten lower overtime, decreasing by close to 50%. </a:t>
            </a:r>
          </a:p>
        </p:txBody>
      </p:sp>
      <p:sp>
        <p:nvSpPr>
          <p:cNvPr id="4" name="Slide Number Placeholder 3"/>
          <p:cNvSpPr>
            <a:spLocks noGrp="1"/>
          </p:cNvSpPr>
          <p:nvPr>
            <p:ph type="sldNum" sz="quarter" idx="5"/>
          </p:nvPr>
        </p:nvSpPr>
        <p:spPr/>
        <p:txBody>
          <a:bodyPr/>
          <a:lstStyle/>
          <a:p>
            <a:fld id="{FA9C44B7-EB74-44DA-A62E-EBAB9DBEAE95}" type="slidenum">
              <a:rPr lang="en-US" smtClean="0"/>
              <a:t>23</a:t>
            </a:fld>
            <a:endParaRPr lang="en-US"/>
          </a:p>
        </p:txBody>
      </p:sp>
    </p:spTree>
    <p:extLst>
      <p:ext uri="{BB962C8B-B14F-4D97-AF65-F5344CB8AC3E}">
        <p14:creationId xmlns:p14="http://schemas.microsoft.com/office/powerpoint/2010/main" val="3845039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Opportunity to talk about limitations of data?</a:t>
            </a:r>
          </a:p>
          <a:p>
            <a:endParaRPr lang="en-US" dirty="0"/>
          </a:p>
          <a:p>
            <a:r>
              <a:rPr lang="en-US" sz="1800" dirty="0">
                <a:effectLst/>
                <a:latin typeface="Calibri" panose="020F0502020204030204" pitchFamily="34" charset="0"/>
                <a:ea typeface="SimSun" panose="02010600030101010101" pitchFamily="2" charset="-122"/>
              </a:rPr>
              <a:t>(Delaware Division of Forensic Science, 2021). </a:t>
            </a:r>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24</a:t>
            </a:fld>
            <a:endParaRPr lang="en-US"/>
          </a:p>
        </p:txBody>
      </p:sp>
    </p:spTree>
    <p:extLst>
      <p:ext uri="{BB962C8B-B14F-4D97-AF65-F5344CB8AC3E}">
        <p14:creationId xmlns:p14="http://schemas.microsoft.com/office/powerpoint/2010/main" val="1576588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context about Aiden’s Law and plans of safe care??</a:t>
            </a:r>
          </a:p>
        </p:txBody>
      </p:sp>
      <p:sp>
        <p:nvSpPr>
          <p:cNvPr id="4" name="Slide Number Placeholder 3"/>
          <p:cNvSpPr>
            <a:spLocks noGrp="1"/>
          </p:cNvSpPr>
          <p:nvPr>
            <p:ph type="sldNum" sz="quarter" idx="5"/>
          </p:nvPr>
        </p:nvSpPr>
        <p:spPr/>
        <p:txBody>
          <a:bodyPr/>
          <a:lstStyle/>
          <a:p>
            <a:fld id="{FA9C44B7-EB74-44DA-A62E-EBAB9DBEAE95}" type="slidenum">
              <a:rPr lang="en-US" smtClean="0"/>
              <a:t>25</a:t>
            </a:fld>
            <a:endParaRPr lang="en-US"/>
          </a:p>
        </p:txBody>
      </p:sp>
    </p:spTree>
    <p:extLst>
      <p:ext uri="{BB962C8B-B14F-4D97-AF65-F5344CB8AC3E}">
        <p14:creationId xmlns:p14="http://schemas.microsoft.com/office/powerpoint/2010/main" val="737516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positive correlation between gambling and past month substance use.</a:t>
            </a:r>
          </a:p>
        </p:txBody>
      </p:sp>
      <p:sp>
        <p:nvSpPr>
          <p:cNvPr id="4" name="Slide Number Placeholder 3"/>
          <p:cNvSpPr>
            <a:spLocks noGrp="1"/>
          </p:cNvSpPr>
          <p:nvPr>
            <p:ph type="sldNum" sz="quarter" idx="5"/>
          </p:nvPr>
        </p:nvSpPr>
        <p:spPr/>
        <p:txBody>
          <a:bodyPr/>
          <a:lstStyle/>
          <a:p>
            <a:fld id="{FA9C44B7-EB74-44DA-A62E-EBAB9DBEAE95}" type="slidenum">
              <a:rPr lang="en-US" smtClean="0"/>
              <a:t>26</a:t>
            </a:fld>
            <a:endParaRPr lang="en-US"/>
          </a:p>
        </p:txBody>
      </p:sp>
    </p:spTree>
    <p:extLst>
      <p:ext uri="{BB962C8B-B14F-4D97-AF65-F5344CB8AC3E}">
        <p14:creationId xmlns:p14="http://schemas.microsoft.com/office/powerpoint/2010/main" val="4100924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note about disability indicators.</a:t>
            </a:r>
          </a:p>
        </p:txBody>
      </p:sp>
      <p:sp>
        <p:nvSpPr>
          <p:cNvPr id="4" name="Slide Number Placeholder 3"/>
          <p:cNvSpPr>
            <a:spLocks noGrp="1"/>
          </p:cNvSpPr>
          <p:nvPr>
            <p:ph type="sldNum" sz="quarter" idx="5"/>
          </p:nvPr>
        </p:nvSpPr>
        <p:spPr/>
        <p:txBody>
          <a:bodyPr/>
          <a:lstStyle/>
          <a:p>
            <a:fld id="{FA9C44B7-EB74-44DA-A62E-EBAB9DBEAE95}" type="slidenum">
              <a:rPr lang="en-US" smtClean="0"/>
              <a:t>28</a:t>
            </a:fld>
            <a:endParaRPr lang="en-US"/>
          </a:p>
        </p:txBody>
      </p:sp>
    </p:spTree>
    <p:extLst>
      <p:ext uri="{BB962C8B-B14F-4D97-AF65-F5344CB8AC3E}">
        <p14:creationId xmlns:p14="http://schemas.microsoft.com/office/powerpoint/2010/main" val="1445326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 month substance use.</a:t>
            </a:r>
          </a:p>
        </p:txBody>
      </p:sp>
      <p:sp>
        <p:nvSpPr>
          <p:cNvPr id="4" name="Slide Number Placeholder 3"/>
          <p:cNvSpPr>
            <a:spLocks noGrp="1"/>
          </p:cNvSpPr>
          <p:nvPr>
            <p:ph type="sldNum" sz="quarter" idx="5"/>
          </p:nvPr>
        </p:nvSpPr>
        <p:spPr/>
        <p:txBody>
          <a:bodyPr/>
          <a:lstStyle/>
          <a:p>
            <a:fld id="{FA9C44B7-EB74-44DA-A62E-EBAB9DBEAE95}" type="slidenum">
              <a:rPr lang="en-US" smtClean="0"/>
              <a:t>29</a:t>
            </a:fld>
            <a:endParaRPr lang="en-US"/>
          </a:p>
        </p:txBody>
      </p:sp>
    </p:spTree>
    <p:extLst>
      <p:ext uri="{BB962C8B-B14F-4D97-AF65-F5344CB8AC3E}">
        <p14:creationId xmlns:p14="http://schemas.microsoft.com/office/powerpoint/2010/main" val="1880071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slide from NSCH on family resilience. </a:t>
            </a:r>
          </a:p>
        </p:txBody>
      </p:sp>
      <p:sp>
        <p:nvSpPr>
          <p:cNvPr id="4" name="Slide Number Placeholder 3"/>
          <p:cNvSpPr>
            <a:spLocks noGrp="1"/>
          </p:cNvSpPr>
          <p:nvPr>
            <p:ph type="sldNum" sz="quarter" idx="5"/>
          </p:nvPr>
        </p:nvSpPr>
        <p:spPr/>
        <p:txBody>
          <a:bodyPr/>
          <a:lstStyle/>
          <a:p>
            <a:fld id="{FA9C44B7-EB74-44DA-A62E-EBAB9DBEAE95}" type="slidenum">
              <a:rPr lang="en-US" smtClean="0"/>
              <a:t>31</a:t>
            </a:fld>
            <a:endParaRPr lang="en-US"/>
          </a:p>
        </p:txBody>
      </p:sp>
    </p:spTree>
    <p:extLst>
      <p:ext uri="{BB962C8B-B14F-4D97-AF65-F5344CB8AC3E}">
        <p14:creationId xmlns:p14="http://schemas.microsoft.com/office/powerpoint/2010/main" val="3424693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33</a:t>
            </a:fld>
            <a:endParaRPr lang="en-US"/>
          </a:p>
        </p:txBody>
      </p:sp>
    </p:spTree>
    <p:extLst>
      <p:ext uri="{BB962C8B-B14F-4D97-AF65-F5344CB8AC3E}">
        <p14:creationId xmlns:p14="http://schemas.microsoft.com/office/powerpoint/2010/main" val="321712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5</a:t>
            </a:fld>
            <a:endParaRPr lang="en-US"/>
          </a:p>
        </p:txBody>
      </p:sp>
    </p:spTree>
    <p:extLst>
      <p:ext uri="{BB962C8B-B14F-4D97-AF65-F5344CB8AC3E}">
        <p14:creationId xmlns:p14="http://schemas.microsoft.com/office/powerpoint/2010/main" val="389409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34</a:t>
            </a:fld>
            <a:endParaRPr lang="en-US"/>
          </a:p>
        </p:txBody>
      </p:sp>
    </p:spTree>
    <p:extLst>
      <p:ext uri="{BB962C8B-B14F-4D97-AF65-F5344CB8AC3E}">
        <p14:creationId xmlns:p14="http://schemas.microsoft.com/office/powerpoint/2010/main" val="1803299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35</a:t>
            </a:fld>
            <a:endParaRPr lang="en-US"/>
          </a:p>
        </p:txBody>
      </p:sp>
    </p:spTree>
    <p:extLst>
      <p:ext uri="{BB962C8B-B14F-4D97-AF65-F5344CB8AC3E}">
        <p14:creationId xmlns:p14="http://schemas.microsoft.com/office/powerpoint/2010/main" val="2137768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6</a:t>
            </a:fld>
            <a:endParaRPr lang="en-US"/>
          </a:p>
        </p:txBody>
      </p:sp>
    </p:spTree>
    <p:extLst>
      <p:ext uri="{BB962C8B-B14F-4D97-AF65-F5344CB8AC3E}">
        <p14:creationId xmlns:p14="http://schemas.microsoft.com/office/powerpoint/2010/main" val="370848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10</a:t>
            </a:fld>
            <a:endParaRPr lang="en-US"/>
          </a:p>
        </p:txBody>
      </p:sp>
    </p:spTree>
    <p:extLst>
      <p:ext uri="{BB962C8B-B14F-4D97-AF65-F5344CB8AC3E}">
        <p14:creationId xmlns:p14="http://schemas.microsoft.com/office/powerpoint/2010/main" val="2366209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11</a:t>
            </a:fld>
            <a:endParaRPr lang="en-US"/>
          </a:p>
        </p:txBody>
      </p:sp>
    </p:spTree>
    <p:extLst>
      <p:ext uri="{BB962C8B-B14F-4D97-AF65-F5344CB8AC3E}">
        <p14:creationId xmlns:p14="http://schemas.microsoft.com/office/powerpoint/2010/main" val="116083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F0035-13CD-4EB3-B657-1D11F6099C73}" type="slidenum">
              <a:rPr lang="en-US" smtClean="0"/>
              <a:t>12</a:t>
            </a:fld>
            <a:endParaRPr lang="en-US"/>
          </a:p>
        </p:txBody>
      </p:sp>
    </p:spTree>
    <p:extLst>
      <p:ext uri="{BB962C8B-B14F-4D97-AF65-F5344CB8AC3E}">
        <p14:creationId xmlns:p14="http://schemas.microsoft.com/office/powerpoint/2010/main" val="83294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DF0035-13CD-4EB3-B657-1D11F6099C73}" type="slidenum">
              <a:rPr lang="en-US" smtClean="0"/>
              <a:t>14</a:t>
            </a:fld>
            <a:endParaRPr lang="en-US"/>
          </a:p>
        </p:txBody>
      </p:sp>
    </p:spTree>
    <p:extLst>
      <p:ext uri="{BB962C8B-B14F-4D97-AF65-F5344CB8AC3E}">
        <p14:creationId xmlns:p14="http://schemas.microsoft.com/office/powerpoint/2010/main" val="3480107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18</a:t>
            </a:fld>
            <a:endParaRPr lang="en-US"/>
          </a:p>
        </p:txBody>
      </p:sp>
    </p:spTree>
    <p:extLst>
      <p:ext uri="{BB962C8B-B14F-4D97-AF65-F5344CB8AC3E}">
        <p14:creationId xmlns:p14="http://schemas.microsoft.com/office/powerpoint/2010/main" val="197258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most common substances used by students in the past year are alcohol, marijuana, and vaping/e-cigarettes. We’ll see in the next slide that vaping has very quickly become popular over the last few years.</a:t>
            </a:r>
          </a:p>
        </p:txBody>
      </p:sp>
      <p:sp>
        <p:nvSpPr>
          <p:cNvPr id="4" name="Slide Number Placeholder 3"/>
          <p:cNvSpPr>
            <a:spLocks noGrp="1"/>
          </p:cNvSpPr>
          <p:nvPr>
            <p:ph type="sldNum" sz="quarter" idx="5"/>
          </p:nvPr>
        </p:nvSpPr>
        <p:spPr/>
        <p:txBody>
          <a:bodyPr/>
          <a:lstStyle/>
          <a:p>
            <a:fld id="{FA9C44B7-EB74-44DA-A62E-EBAB9DBEAE95}" type="slidenum">
              <a:rPr lang="en-US" smtClean="0"/>
              <a:t>20</a:t>
            </a:fld>
            <a:endParaRPr lang="en-US"/>
          </a:p>
        </p:txBody>
      </p:sp>
    </p:spTree>
    <p:extLst>
      <p:ext uri="{BB962C8B-B14F-4D97-AF65-F5344CB8AC3E}">
        <p14:creationId xmlns:p14="http://schemas.microsoft.com/office/powerpoint/2010/main" val="3091887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1280-72C6-440B-B45D-2A90C52E3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547370-6CA2-40F9-9DB2-794BF29DEB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7E00C-5B8B-4A67-9C7F-9762667B7705}"/>
              </a:ext>
            </a:extLst>
          </p:cNvPr>
          <p:cNvSpPr>
            <a:spLocks noGrp="1"/>
          </p:cNvSpPr>
          <p:nvPr>
            <p:ph type="dt" sz="half" idx="10"/>
          </p:nvPr>
        </p:nvSpPr>
        <p:spPr/>
        <p:txBody>
          <a:bodyPr/>
          <a:lstStyle/>
          <a:p>
            <a:fld id="{E4175549-FF90-40ED-B677-B9CDFD40AE84}" type="datetimeFigureOut">
              <a:rPr lang="en-US" smtClean="0"/>
              <a:t>4/25/2022</a:t>
            </a:fld>
            <a:endParaRPr lang="en-US"/>
          </a:p>
        </p:txBody>
      </p:sp>
      <p:sp>
        <p:nvSpPr>
          <p:cNvPr id="5" name="Footer Placeholder 4">
            <a:extLst>
              <a:ext uri="{FF2B5EF4-FFF2-40B4-BE49-F238E27FC236}">
                <a16:creationId xmlns:a16="http://schemas.microsoft.com/office/drawing/2014/main" id="{3A8E053A-A1A9-420B-A92E-AC5F0EEDC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C2E92F-6C5A-4464-ADFA-6738290F557F}"/>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17839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DB8F-B953-4E9E-A2A7-719BDFBFA7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8ECF99-54DE-4D38-9B0C-AF3AEFC26A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9DD72-1965-48D0-B791-BFFF41082331}"/>
              </a:ext>
            </a:extLst>
          </p:cNvPr>
          <p:cNvSpPr>
            <a:spLocks noGrp="1"/>
          </p:cNvSpPr>
          <p:nvPr>
            <p:ph type="dt" sz="half" idx="10"/>
          </p:nvPr>
        </p:nvSpPr>
        <p:spPr/>
        <p:txBody>
          <a:bodyPr/>
          <a:lstStyle/>
          <a:p>
            <a:fld id="{E4175549-FF90-40ED-B677-B9CDFD40AE84}" type="datetimeFigureOut">
              <a:rPr lang="en-US" smtClean="0"/>
              <a:t>4/25/2022</a:t>
            </a:fld>
            <a:endParaRPr lang="en-US"/>
          </a:p>
        </p:txBody>
      </p:sp>
      <p:sp>
        <p:nvSpPr>
          <p:cNvPr id="5" name="Footer Placeholder 4">
            <a:extLst>
              <a:ext uri="{FF2B5EF4-FFF2-40B4-BE49-F238E27FC236}">
                <a16:creationId xmlns:a16="http://schemas.microsoft.com/office/drawing/2014/main" id="{3E9C52DE-3E7A-403B-BB67-EACED019A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037AC-A47A-4845-830C-1020017FF48F}"/>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246501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BE7FE9-688E-4E41-A27D-6A51B30E22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1858A9-CC6D-4BFC-B773-94CDDE887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25DD3-D002-4DA0-832B-A22F14EC7CCA}"/>
              </a:ext>
            </a:extLst>
          </p:cNvPr>
          <p:cNvSpPr>
            <a:spLocks noGrp="1"/>
          </p:cNvSpPr>
          <p:nvPr>
            <p:ph type="dt" sz="half" idx="10"/>
          </p:nvPr>
        </p:nvSpPr>
        <p:spPr/>
        <p:txBody>
          <a:bodyPr/>
          <a:lstStyle/>
          <a:p>
            <a:fld id="{E4175549-FF90-40ED-B677-B9CDFD40AE84}" type="datetimeFigureOut">
              <a:rPr lang="en-US" smtClean="0"/>
              <a:t>4/25/2022</a:t>
            </a:fld>
            <a:endParaRPr lang="en-US"/>
          </a:p>
        </p:txBody>
      </p:sp>
      <p:sp>
        <p:nvSpPr>
          <p:cNvPr id="5" name="Footer Placeholder 4">
            <a:extLst>
              <a:ext uri="{FF2B5EF4-FFF2-40B4-BE49-F238E27FC236}">
                <a16:creationId xmlns:a16="http://schemas.microsoft.com/office/drawing/2014/main" id="{6EFD9220-3641-43D5-980A-48FCB01E15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34B47-9AE3-473C-9B71-80D20EE01C65}"/>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186992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D2F8-4DF7-480E-8518-1D66BC1DC3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86F1D2-4804-4ADD-98AB-84ECD73B34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EFDC2-E6EB-461B-B685-999681A4A37B}"/>
              </a:ext>
            </a:extLst>
          </p:cNvPr>
          <p:cNvSpPr>
            <a:spLocks noGrp="1"/>
          </p:cNvSpPr>
          <p:nvPr>
            <p:ph type="dt" sz="half" idx="10"/>
          </p:nvPr>
        </p:nvSpPr>
        <p:spPr/>
        <p:txBody>
          <a:bodyPr/>
          <a:lstStyle/>
          <a:p>
            <a:fld id="{E4175549-FF90-40ED-B677-B9CDFD40AE84}" type="datetimeFigureOut">
              <a:rPr lang="en-US" smtClean="0"/>
              <a:t>4/25/2022</a:t>
            </a:fld>
            <a:endParaRPr lang="en-US"/>
          </a:p>
        </p:txBody>
      </p:sp>
      <p:sp>
        <p:nvSpPr>
          <p:cNvPr id="5" name="Footer Placeholder 4">
            <a:extLst>
              <a:ext uri="{FF2B5EF4-FFF2-40B4-BE49-F238E27FC236}">
                <a16:creationId xmlns:a16="http://schemas.microsoft.com/office/drawing/2014/main" id="{982DD841-FFC0-41EA-BBFC-2F68C468D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C6434-1194-4C3E-A87F-7182B684B06B}"/>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803143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2B18-A6F5-4430-B66F-DF86E09EE6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E85014-20DD-418A-8066-842E6A450E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7C812-32C8-4B03-98C4-E824EE1F3822}"/>
              </a:ext>
            </a:extLst>
          </p:cNvPr>
          <p:cNvSpPr>
            <a:spLocks noGrp="1"/>
          </p:cNvSpPr>
          <p:nvPr>
            <p:ph type="dt" sz="half" idx="10"/>
          </p:nvPr>
        </p:nvSpPr>
        <p:spPr/>
        <p:txBody>
          <a:bodyPr/>
          <a:lstStyle/>
          <a:p>
            <a:fld id="{E4175549-FF90-40ED-B677-B9CDFD40AE84}" type="datetimeFigureOut">
              <a:rPr lang="en-US" smtClean="0"/>
              <a:t>4/25/2022</a:t>
            </a:fld>
            <a:endParaRPr lang="en-US"/>
          </a:p>
        </p:txBody>
      </p:sp>
      <p:sp>
        <p:nvSpPr>
          <p:cNvPr id="5" name="Footer Placeholder 4">
            <a:extLst>
              <a:ext uri="{FF2B5EF4-FFF2-40B4-BE49-F238E27FC236}">
                <a16:creationId xmlns:a16="http://schemas.microsoft.com/office/drawing/2014/main" id="{BB9DC7CC-52D9-4BE4-AF07-D0BC9C0EE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47AA2-F8DD-4604-8B9E-21753CF34D5A}"/>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263329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97D8-E03D-4455-A77F-4C681B2A0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82D52F-5780-4E70-B74F-7BC2FEB121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CC0687-4CD6-4012-AB6A-701D64A0AF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A4AB73-3564-418E-89E7-70713829D778}"/>
              </a:ext>
            </a:extLst>
          </p:cNvPr>
          <p:cNvSpPr>
            <a:spLocks noGrp="1"/>
          </p:cNvSpPr>
          <p:nvPr>
            <p:ph type="dt" sz="half" idx="10"/>
          </p:nvPr>
        </p:nvSpPr>
        <p:spPr/>
        <p:txBody>
          <a:bodyPr/>
          <a:lstStyle/>
          <a:p>
            <a:fld id="{E4175549-FF90-40ED-B677-B9CDFD40AE84}" type="datetimeFigureOut">
              <a:rPr lang="en-US" smtClean="0"/>
              <a:t>4/25/2022</a:t>
            </a:fld>
            <a:endParaRPr lang="en-US"/>
          </a:p>
        </p:txBody>
      </p:sp>
      <p:sp>
        <p:nvSpPr>
          <p:cNvPr id="6" name="Footer Placeholder 5">
            <a:extLst>
              <a:ext uri="{FF2B5EF4-FFF2-40B4-BE49-F238E27FC236}">
                <a16:creationId xmlns:a16="http://schemas.microsoft.com/office/drawing/2014/main" id="{93D90E09-A5EE-4F0D-B039-FC5B0CE80D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6080DB-8C70-41C9-B9E4-913AB9552D09}"/>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12009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D73B-21FC-4A80-9C3A-B9677AA17F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BC98F7-EE9E-46CB-AAE2-D189D1F3C8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C3B564-178B-48E2-AAF7-B30E87F517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6E1C76-8472-4603-A43A-197B6A5594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8EDC22-10A8-4250-9371-8C4BA9D512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CF8453-D280-439A-B344-860FE84C576D}"/>
              </a:ext>
            </a:extLst>
          </p:cNvPr>
          <p:cNvSpPr>
            <a:spLocks noGrp="1"/>
          </p:cNvSpPr>
          <p:nvPr>
            <p:ph type="dt" sz="half" idx="10"/>
          </p:nvPr>
        </p:nvSpPr>
        <p:spPr/>
        <p:txBody>
          <a:bodyPr/>
          <a:lstStyle/>
          <a:p>
            <a:fld id="{E4175549-FF90-40ED-B677-B9CDFD40AE84}" type="datetimeFigureOut">
              <a:rPr lang="en-US" smtClean="0"/>
              <a:t>4/25/2022</a:t>
            </a:fld>
            <a:endParaRPr lang="en-US"/>
          </a:p>
        </p:txBody>
      </p:sp>
      <p:sp>
        <p:nvSpPr>
          <p:cNvPr id="8" name="Footer Placeholder 7">
            <a:extLst>
              <a:ext uri="{FF2B5EF4-FFF2-40B4-BE49-F238E27FC236}">
                <a16:creationId xmlns:a16="http://schemas.microsoft.com/office/drawing/2014/main" id="{02B55157-AF32-4407-8C5F-F7611DF1F6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0157B2-2474-484F-B473-1B38AD1C4107}"/>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2298028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CBE1-4A62-4A43-B444-D28C6E1875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7FCCA5-443B-4598-A057-EC9C8B6AE8AB}"/>
              </a:ext>
            </a:extLst>
          </p:cNvPr>
          <p:cNvSpPr>
            <a:spLocks noGrp="1"/>
          </p:cNvSpPr>
          <p:nvPr>
            <p:ph type="dt" sz="half" idx="10"/>
          </p:nvPr>
        </p:nvSpPr>
        <p:spPr/>
        <p:txBody>
          <a:bodyPr/>
          <a:lstStyle/>
          <a:p>
            <a:fld id="{E4175549-FF90-40ED-B677-B9CDFD40AE84}" type="datetimeFigureOut">
              <a:rPr lang="en-US" smtClean="0"/>
              <a:t>4/25/2022</a:t>
            </a:fld>
            <a:endParaRPr lang="en-US"/>
          </a:p>
        </p:txBody>
      </p:sp>
      <p:sp>
        <p:nvSpPr>
          <p:cNvPr id="4" name="Footer Placeholder 3">
            <a:extLst>
              <a:ext uri="{FF2B5EF4-FFF2-40B4-BE49-F238E27FC236}">
                <a16:creationId xmlns:a16="http://schemas.microsoft.com/office/drawing/2014/main" id="{9B797D3C-AD6F-494C-AB7E-14259CDAE7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CCBB1-0397-4E8A-803C-188AC41DA0B4}"/>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196266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967DD-DD89-472E-BC9C-4931DC1C32EA}"/>
              </a:ext>
            </a:extLst>
          </p:cNvPr>
          <p:cNvSpPr>
            <a:spLocks noGrp="1"/>
          </p:cNvSpPr>
          <p:nvPr>
            <p:ph type="dt" sz="half" idx="10"/>
          </p:nvPr>
        </p:nvSpPr>
        <p:spPr/>
        <p:txBody>
          <a:bodyPr/>
          <a:lstStyle/>
          <a:p>
            <a:fld id="{E4175549-FF90-40ED-B677-B9CDFD40AE84}" type="datetimeFigureOut">
              <a:rPr lang="en-US" smtClean="0"/>
              <a:t>4/25/2022</a:t>
            </a:fld>
            <a:endParaRPr lang="en-US"/>
          </a:p>
        </p:txBody>
      </p:sp>
      <p:sp>
        <p:nvSpPr>
          <p:cNvPr id="3" name="Footer Placeholder 2">
            <a:extLst>
              <a:ext uri="{FF2B5EF4-FFF2-40B4-BE49-F238E27FC236}">
                <a16:creationId xmlns:a16="http://schemas.microsoft.com/office/drawing/2014/main" id="{29ADDEA8-9309-4911-9824-EA1D7721A2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0D8CC2-DAFC-403F-9E97-EC6AFEAF620D}"/>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1705177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0C9E-962D-4F69-9966-9D4B073D9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A5EB4B-8425-4AFD-8CAB-0462BB0888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EAACF7-AAD1-40CD-B7B9-36B9F8320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26C69A-5379-40C6-9F64-5971E23BCB1A}"/>
              </a:ext>
            </a:extLst>
          </p:cNvPr>
          <p:cNvSpPr>
            <a:spLocks noGrp="1"/>
          </p:cNvSpPr>
          <p:nvPr>
            <p:ph type="dt" sz="half" idx="10"/>
          </p:nvPr>
        </p:nvSpPr>
        <p:spPr/>
        <p:txBody>
          <a:bodyPr/>
          <a:lstStyle/>
          <a:p>
            <a:fld id="{E4175549-FF90-40ED-B677-B9CDFD40AE84}" type="datetimeFigureOut">
              <a:rPr lang="en-US" smtClean="0"/>
              <a:t>4/25/2022</a:t>
            </a:fld>
            <a:endParaRPr lang="en-US"/>
          </a:p>
        </p:txBody>
      </p:sp>
      <p:sp>
        <p:nvSpPr>
          <p:cNvPr id="6" name="Footer Placeholder 5">
            <a:extLst>
              <a:ext uri="{FF2B5EF4-FFF2-40B4-BE49-F238E27FC236}">
                <a16:creationId xmlns:a16="http://schemas.microsoft.com/office/drawing/2014/main" id="{DEA52E0F-26DA-4A65-B9BA-681F1EFB04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481957-1AF2-41BD-8111-6C82AAE55A58}"/>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387929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6875E-19F5-4EEA-972E-1A146CE2CC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F2D8B3-79F5-474C-906B-1A941D10B4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95D9E-AFD7-4597-A9F8-C199FCEC0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BC971-714E-4B1B-8B6A-661FF40BC7C1}"/>
              </a:ext>
            </a:extLst>
          </p:cNvPr>
          <p:cNvSpPr>
            <a:spLocks noGrp="1"/>
          </p:cNvSpPr>
          <p:nvPr>
            <p:ph type="dt" sz="half" idx="10"/>
          </p:nvPr>
        </p:nvSpPr>
        <p:spPr/>
        <p:txBody>
          <a:bodyPr/>
          <a:lstStyle/>
          <a:p>
            <a:fld id="{E4175549-FF90-40ED-B677-B9CDFD40AE84}" type="datetimeFigureOut">
              <a:rPr lang="en-US" smtClean="0"/>
              <a:t>4/25/2022</a:t>
            </a:fld>
            <a:endParaRPr lang="en-US"/>
          </a:p>
        </p:txBody>
      </p:sp>
      <p:sp>
        <p:nvSpPr>
          <p:cNvPr id="6" name="Footer Placeholder 5">
            <a:extLst>
              <a:ext uri="{FF2B5EF4-FFF2-40B4-BE49-F238E27FC236}">
                <a16:creationId xmlns:a16="http://schemas.microsoft.com/office/drawing/2014/main" id="{9732DBD4-3664-4B0C-AC3E-293888E67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E2E21-0EC2-434A-A4EE-DDDE989A0D07}"/>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903807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EFB4F9-A04C-47D3-934B-57A247B00F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6891A6-D906-4246-B59E-0A5426A81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A29AE-A975-4229-8CE1-A633636C6E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75549-FF90-40ED-B677-B9CDFD40AE84}" type="datetimeFigureOut">
              <a:rPr lang="en-US" smtClean="0"/>
              <a:t>4/25/2022</a:t>
            </a:fld>
            <a:endParaRPr lang="en-US"/>
          </a:p>
        </p:txBody>
      </p:sp>
      <p:sp>
        <p:nvSpPr>
          <p:cNvPr id="5" name="Footer Placeholder 4">
            <a:extLst>
              <a:ext uri="{FF2B5EF4-FFF2-40B4-BE49-F238E27FC236}">
                <a16:creationId xmlns:a16="http://schemas.microsoft.com/office/drawing/2014/main" id="{D9A60738-3542-4D29-876A-6B384A823A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83144B-9639-4F6F-B29C-9234073526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BB75C-33AA-4E2F-914E-9AE214D97D48}" type="slidenum">
              <a:rPr lang="en-US" smtClean="0"/>
              <a:t>‹#›</a:t>
            </a:fld>
            <a:endParaRPr lang="en-US"/>
          </a:p>
        </p:txBody>
      </p:sp>
    </p:spTree>
    <p:extLst>
      <p:ext uri="{BB962C8B-B14F-4D97-AF65-F5344CB8AC3E}">
        <p14:creationId xmlns:p14="http://schemas.microsoft.com/office/powerpoint/2010/main" val="3910611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www.dhss.delaware.gov/dhss/dph/drpmain.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www.thebluediamondgallery.com/wooden-tile/r/reporting.html" TargetMode="Externa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hyperlink" Target="https://www.cdhs.udel.edu/seow/school-surveys/delaware-school-survey-(ds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hs.udel.edu/seow/school-surveys/delaware-school-survey-(ds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hs.udel.edu/seow/school-surveys/youth-risk-behavior-survey-(yrb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hs.udel.edu/seow/school-surveys/delaware-school-survey-(ds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hyperlink" Target="https://dpr.delaware.gov/boards/pm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hyperlink" Target="https://forensics.delaware.gov/resources/contentFolder/pdfs/2020%20DFS%20Annual%20Report.pdf" TargetMode="External"/><Relationship Id="rId4" Type="http://schemas.openxmlformats.org/officeDocument/2006/relationships/hyperlink" Target="https://myhealthycommunity.dhss.delaware.gov/locations/state/mental-health-substance-use/pmp" TargetMode="Externa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hs.udel.edu/seow/school-surveys/youth-risk-behavior-survey-(yrb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s://www.cdhs.udel.edu/seow/school-surveys/youth-risk-behavior-survey-(yrb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ncbddd/disabilityandhealth/dhds/index.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cdhs.udel.edu/seow/school-surveys/youth-risk-behavior-survey-(yrbs)" TargetMode="Externa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hyperlink" Target="https://www.cdhs.udel.edu/seow/school-surveys/youth-risk-behavior-survey-(yrb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cdhs.udel.edu/seow/what-is-seow" TargetMode="Externa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tiff"/></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hs.udel.edu/seow/school-surveys/youth-risk-behavior-survey-(yrb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mchb.hrsa.gov/data/national-survey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20.png"/><Relationship Id="rId7" Type="http://schemas.openxmlformats.org/officeDocument/2006/relationships/hyperlink" Target="http://www.cdhs.udel.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rryding@udel.edu" TargetMode="External"/><Relationship Id="rId5" Type="http://schemas.openxmlformats.org/officeDocument/2006/relationships/hyperlink" Target="mailto:smnai@udel.ed" TargetMode="Externa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060BAC-AAEA-B44E-825A-7EC960263268}"/>
              </a:ext>
            </a:extLst>
          </p:cNvPr>
          <p:cNvSpPr txBox="1"/>
          <p:nvPr/>
        </p:nvSpPr>
        <p:spPr>
          <a:xfrm>
            <a:off x="4273216" y="468947"/>
            <a:ext cx="4995342" cy="584775"/>
          </a:xfrm>
          <a:prstGeom prst="rect">
            <a:avLst/>
          </a:prstGeom>
          <a:noFill/>
        </p:spPr>
        <p:txBody>
          <a:bodyPr wrap="none" rtlCol="0">
            <a:spAutoFit/>
          </a:bodyPr>
          <a:lstStyle/>
          <a:p>
            <a:r>
              <a:rPr lang="en-US" sz="3200" dirty="0">
                <a:solidFill>
                  <a:srgbClr val="002060"/>
                </a:solidFill>
              </a:rPr>
              <a:t>3D: Delaware Data Discourse</a:t>
            </a:r>
          </a:p>
        </p:txBody>
      </p:sp>
      <p:sp>
        <p:nvSpPr>
          <p:cNvPr id="6" name="TextBox 5">
            <a:extLst>
              <a:ext uri="{FF2B5EF4-FFF2-40B4-BE49-F238E27FC236}">
                <a16:creationId xmlns:a16="http://schemas.microsoft.com/office/drawing/2014/main" id="{3BF14610-5FD3-7D45-B7C1-481AEC371411}"/>
              </a:ext>
            </a:extLst>
          </p:cNvPr>
          <p:cNvSpPr txBox="1"/>
          <p:nvPr/>
        </p:nvSpPr>
        <p:spPr>
          <a:xfrm>
            <a:off x="7822096" y="5933661"/>
            <a:ext cx="576469" cy="369332"/>
          </a:xfrm>
          <a:prstGeom prst="rect">
            <a:avLst/>
          </a:prstGeom>
          <a:noFill/>
        </p:spPr>
        <p:txBody>
          <a:bodyPr wrap="square" rtlCol="0">
            <a:spAutoFit/>
          </a:bodyPr>
          <a:lstStyle/>
          <a:p>
            <a:endParaRPr lang="en-US" dirty="0"/>
          </a:p>
        </p:txBody>
      </p:sp>
      <p:pic>
        <p:nvPicPr>
          <p:cNvPr id="39" name="Picture 38" descr="Text&#10;&#10;Description automatically generated">
            <a:extLst>
              <a:ext uri="{FF2B5EF4-FFF2-40B4-BE49-F238E27FC236}">
                <a16:creationId xmlns:a16="http://schemas.microsoft.com/office/drawing/2014/main" id="{7AF11FE4-886E-0648-9E9A-5491C988A2BA}"/>
              </a:ext>
            </a:extLst>
          </p:cNvPr>
          <p:cNvPicPr>
            <a:picLocks noChangeAspect="1"/>
          </p:cNvPicPr>
          <p:nvPr/>
        </p:nvPicPr>
        <p:blipFill>
          <a:blip r:embed="rId2"/>
          <a:stretch>
            <a:fillRect/>
          </a:stretch>
        </p:blipFill>
        <p:spPr>
          <a:xfrm>
            <a:off x="10047851" y="4672608"/>
            <a:ext cx="1630385" cy="1630385"/>
          </a:xfrm>
          <a:prstGeom prst="rect">
            <a:avLst/>
          </a:prstGeom>
        </p:spPr>
      </p:pic>
      <p:pic>
        <p:nvPicPr>
          <p:cNvPr id="8" name="Picture 7">
            <a:extLst>
              <a:ext uri="{FF2B5EF4-FFF2-40B4-BE49-F238E27FC236}">
                <a16:creationId xmlns:a16="http://schemas.microsoft.com/office/drawing/2014/main" id="{2705AF68-D6F8-8040-A74F-D296C8890DCA}"/>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0000"/>
                    </a14:imgEffect>
                    <a14:imgEffect>
                      <a14:colorTemperature colorTemp="4396"/>
                    </a14:imgEffect>
                    <a14:imgEffect>
                      <a14:saturation sat="35000"/>
                    </a14:imgEffect>
                    <a14:imgEffect>
                      <a14:brightnessContrast bright="6000" contrast="2000"/>
                    </a14:imgEffect>
                  </a14:imgLayer>
                </a14:imgProps>
              </a:ext>
              <a:ext uri="{28A0092B-C50C-407E-A947-70E740481C1C}">
                <a14:useLocalDpi xmlns:a14="http://schemas.microsoft.com/office/drawing/2010/main" val="0"/>
              </a:ext>
            </a:extLst>
          </a:blip>
          <a:stretch>
            <a:fillRect/>
          </a:stretch>
        </p:blipFill>
        <p:spPr>
          <a:xfrm>
            <a:off x="927419" y="322565"/>
            <a:ext cx="2566505" cy="6440170"/>
          </a:xfrm>
          <a:prstGeom prst="rect">
            <a:avLst/>
          </a:prstGeom>
          <a:effectLst>
            <a:outerShdw blurRad="50800" dist="50800" sx="1000" sy="1000" algn="ctr" rotWithShape="0">
              <a:srgbClr val="000000"/>
            </a:outerShdw>
            <a:reflection endPos="0" dir="5400000" sy="-100000" algn="bl" rotWithShape="0"/>
            <a:softEdge rad="338987"/>
          </a:effectLst>
        </p:spPr>
      </p:pic>
      <p:sp>
        <p:nvSpPr>
          <p:cNvPr id="9" name="TextBox 8">
            <a:extLst>
              <a:ext uri="{FF2B5EF4-FFF2-40B4-BE49-F238E27FC236}">
                <a16:creationId xmlns:a16="http://schemas.microsoft.com/office/drawing/2014/main" id="{D2FA3774-0881-473F-8752-59A40ED8551F}"/>
              </a:ext>
            </a:extLst>
          </p:cNvPr>
          <p:cNvSpPr txBox="1"/>
          <p:nvPr/>
        </p:nvSpPr>
        <p:spPr>
          <a:xfrm>
            <a:off x="4053760" y="2185392"/>
            <a:ext cx="6358208" cy="1938992"/>
          </a:xfrm>
          <a:prstGeom prst="rect">
            <a:avLst/>
          </a:prstGeom>
          <a:noFill/>
        </p:spPr>
        <p:txBody>
          <a:bodyPr wrap="square" rtlCol="0">
            <a:spAutoFit/>
          </a:bodyPr>
          <a:lstStyle/>
          <a:p>
            <a:r>
              <a:rPr lang="en-US" sz="2400" dirty="0"/>
              <a:t>Welcome! Please feel free to introduce yourself in the chat box and let us know if you’re familiar with the Delaware Epidemiological Profile.</a:t>
            </a:r>
          </a:p>
          <a:p>
            <a:endParaRPr lang="en-US" sz="2400" dirty="0"/>
          </a:p>
          <a:p>
            <a:r>
              <a:rPr lang="en-US" sz="2400" dirty="0"/>
              <a:t>This meeting will be recorded.</a:t>
            </a:r>
          </a:p>
        </p:txBody>
      </p:sp>
    </p:spTree>
    <p:extLst>
      <p:ext uri="{BB962C8B-B14F-4D97-AF65-F5344CB8AC3E}">
        <p14:creationId xmlns:p14="http://schemas.microsoft.com/office/powerpoint/2010/main" val="2948253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65AD-C690-416D-8FD2-52E69C3720D3}"/>
              </a:ext>
            </a:extLst>
          </p:cNvPr>
          <p:cNvSpPr>
            <a:spLocks noGrp="1"/>
          </p:cNvSpPr>
          <p:nvPr>
            <p:ph type="title"/>
          </p:nvPr>
        </p:nvSpPr>
        <p:spPr>
          <a:xfrm>
            <a:off x="838200" y="470633"/>
            <a:ext cx="9900139" cy="1325563"/>
          </a:xfrm>
        </p:spPr>
        <p:txBody>
          <a:bodyPr/>
          <a:lstStyle/>
          <a:p>
            <a:pPr algn="ctr"/>
            <a:r>
              <a:rPr lang="en-US" dirty="0">
                <a:solidFill>
                  <a:srgbClr val="002060"/>
                </a:solidFill>
              </a:rPr>
              <a:t>   </a:t>
            </a:r>
            <a:r>
              <a:rPr lang="en-US" b="1" dirty="0">
                <a:solidFill>
                  <a:srgbClr val="002060"/>
                </a:solidFill>
              </a:rPr>
              <a:t>Notes Regarding School Survey Data Reported in the 2021 Profile</a:t>
            </a:r>
          </a:p>
        </p:txBody>
      </p:sp>
      <p:sp>
        <p:nvSpPr>
          <p:cNvPr id="3" name="Content Placeholder 2">
            <a:extLst>
              <a:ext uri="{FF2B5EF4-FFF2-40B4-BE49-F238E27FC236}">
                <a16:creationId xmlns:a16="http://schemas.microsoft.com/office/drawing/2014/main" id="{9FA6A193-ECD6-4334-BDE0-58C6EB8F3848}"/>
              </a:ext>
            </a:extLst>
          </p:cNvPr>
          <p:cNvSpPr>
            <a:spLocks noGrp="1"/>
          </p:cNvSpPr>
          <p:nvPr>
            <p:ph idx="1"/>
          </p:nvPr>
        </p:nvSpPr>
        <p:spPr>
          <a:xfrm>
            <a:off x="838200" y="1690688"/>
            <a:ext cx="10515600" cy="4062650"/>
          </a:xfrm>
        </p:spPr>
        <p:txBody>
          <a:bodyPr/>
          <a:lstStyle/>
          <a:p>
            <a:pPr marL="457200" lvl="1" indent="0">
              <a:buNone/>
            </a:pPr>
            <a:endParaRPr lang="en-US" dirty="0"/>
          </a:p>
          <a:p>
            <a:pPr lvl="2"/>
            <a:endParaRPr lang="en-US" dirty="0"/>
          </a:p>
        </p:txBody>
      </p:sp>
      <p:sp>
        <p:nvSpPr>
          <p:cNvPr id="4" name="TextBox 3">
            <a:extLst>
              <a:ext uri="{FF2B5EF4-FFF2-40B4-BE49-F238E27FC236}">
                <a16:creationId xmlns:a16="http://schemas.microsoft.com/office/drawing/2014/main" id="{E151AB85-56E3-4A05-8C82-A5794EEEE3BB}"/>
              </a:ext>
            </a:extLst>
          </p:cNvPr>
          <p:cNvSpPr txBox="1"/>
          <p:nvPr/>
        </p:nvSpPr>
        <p:spPr>
          <a:xfrm>
            <a:off x="1064777" y="2074491"/>
            <a:ext cx="10062446" cy="4062651"/>
          </a:xfrm>
          <a:prstGeom prst="rect">
            <a:avLst/>
          </a:prstGeom>
          <a:noFill/>
        </p:spPr>
        <p:txBody>
          <a:bodyPr wrap="square" rtlCol="0">
            <a:spAutoFit/>
          </a:bodyPr>
          <a:lstStyle/>
          <a:p>
            <a:r>
              <a:rPr lang="en-US" dirty="0"/>
              <a:t>In previous years, Delaware met the CDC’s required participation rate to obtain weighted data for the  Youth Risk Behavior Middle and High School Surveys. However, during the 2019 administration, participation rates for the Delaware high school survey did not meet the required threshold for weighting the data. Therefore, this report only includes 2019 middle school findings from the YRBS based on 1,153 respondents. Whenever available, trend data from the CDC Youth Online Data Portal is also reported. Additional high school YRBS data from previous years may be requested by following the </a:t>
            </a:r>
            <a:r>
              <a:rPr lang="en-US" u="sng" dirty="0">
                <a:hlinkClick r:id="rId3"/>
              </a:rPr>
              <a:t>Delaware Division of Public Data Information &amp; Request Process</a:t>
            </a:r>
            <a:r>
              <a:rPr lang="en-US" sz="2000" u="sng" dirty="0"/>
              <a:t>.</a:t>
            </a:r>
            <a:endParaRPr lang="en-US" sz="2000" dirty="0">
              <a:solidFill>
                <a:srgbClr val="002060"/>
              </a:solidFill>
            </a:endParaRPr>
          </a:p>
          <a:p>
            <a:endParaRPr lang="en-US" sz="2000" dirty="0">
              <a:solidFill>
                <a:srgbClr val="002060"/>
              </a:solidFill>
            </a:endParaRPr>
          </a:p>
          <a:p>
            <a:r>
              <a:rPr lang="en-US" dirty="0"/>
              <a:t>In 2020, the advent of the COVID-19 pandemic and subsequent school closures and shifts to remote learning greatly impacted the ability to collect school survey data. As a result, in 2020, we are unable to report data from the Youth Tobacco Survey (YTS) for middle or high school, or from the Delaware School Survey (DSS) for 5</a:t>
            </a:r>
            <a:r>
              <a:rPr lang="en-US" baseline="30000" dirty="0"/>
              <a:t>th</a:t>
            </a:r>
            <a:r>
              <a:rPr lang="en-US" dirty="0"/>
              <a:t> and 11</a:t>
            </a:r>
            <a:r>
              <a:rPr lang="en-US" baseline="30000" dirty="0"/>
              <a:t>th</a:t>
            </a:r>
            <a:r>
              <a:rPr lang="en-US" dirty="0"/>
              <a:t> graders. However, the 2021 report includes findings from the 8</a:t>
            </a:r>
            <a:r>
              <a:rPr lang="en-US" baseline="30000" dirty="0"/>
              <a:t>th</a:t>
            </a:r>
            <a:r>
              <a:rPr lang="en-US" dirty="0"/>
              <a:t> grade Delaware School Survey, based on responses from 3,799 respondents. </a:t>
            </a:r>
            <a:endParaRPr lang="en-US" sz="2000" dirty="0">
              <a:solidFill>
                <a:srgbClr val="002060"/>
              </a:solidFill>
            </a:endParaRPr>
          </a:p>
          <a:p>
            <a:endParaRPr lang="en-US" sz="2000" dirty="0">
              <a:solidFill>
                <a:srgbClr val="002060"/>
              </a:solidFill>
            </a:endParaRPr>
          </a:p>
        </p:txBody>
      </p:sp>
    </p:spTree>
    <p:extLst>
      <p:ext uri="{BB962C8B-B14F-4D97-AF65-F5344CB8AC3E}">
        <p14:creationId xmlns:p14="http://schemas.microsoft.com/office/powerpoint/2010/main" val="3071027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CC70A-3E8E-4812-9218-E2B07AA496B0}"/>
              </a:ext>
            </a:extLst>
          </p:cNvPr>
          <p:cNvSpPr>
            <a:spLocks noGrp="1"/>
          </p:cNvSpPr>
          <p:nvPr>
            <p:ph type="ctrTitle"/>
          </p:nvPr>
        </p:nvSpPr>
        <p:spPr/>
        <p:txBody>
          <a:bodyPr/>
          <a:lstStyle/>
          <a:p>
            <a:r>
              <a:rPr lang="en-US" b="1" dirty="0">
                <a:solidFill>
                  <a:srgbClr val="002060"/>
                </a:solidFill>
              </a:rPr>
              <a:t>2021 Delaware State Epidemiological Report</a:t>
            </a:r>
          </a:p>
        </p:txBody>
      </p:sp>
      <p:sp>
        <p:nvSpPr>
          <p:cNvPr id="3" name="Subtitle 2">
            <a:extLst>
              <a:ext uri="{FF2B5EF4-FFF2-40B4-BE49-F238E27FC236}">
                <a16:creationId xmlns:a16="http://schemas.microsoft.com/office/drawing/2014/main" id="{39B96C18-3169-459C-B264-4F996BB44214}"/>
              </a:ext>
            </a:extLst>
          </p:cNvPr>
          <p:cNvSpPr>
            <a:spLocks noGrp="1"/>
          </p:cNvSpPr>
          <p:nvPr>
            <p:ph type="subTitle" idx="1"/>
          </p:nvPr>
        </p:nvSpPr>
        <p:spPr>
          <a:xfrm>
            <a:off x="1524000" y="3914555"/>
            <a:ext cx="9144000" cy="1655762"/>
          </a:xfrm>
        </p:spPr>
        <p:txBody>
          <a:bodyPr>
            <a:normAutofit/>
          </a:bodyPr>
          <a:lstStyle/>
          <a:p>
            <a:r>
              <a:rPr lang="en-US" sz="3600" b="1" dirty="0">
                <a:solidFill>
                  <a:srgbClr val="002060"/>
                </a:solidFill>
              </a:rPr>
              <a:t>Data Reporting and Interpretation</a:t>
            </a:r>
          </a:p>
        </p:txBody>
      </p:sp>
      <p:cxnSp>
        <p:nvCxnSpPr>
          <p:cNvPr id="5" name="Straight Connector 4">
            <a:extLst>
              <a:ext uri="{FF2B5EF4-FFF2-40B4-BE49-F238E27FC236}">
                <a16:creationId xmlns:a16="http://schemas.microsoft.com/office/drawing/2014/main" id="{9FD95B5B-95A3-462D-AC64-8EC4A5B5CAF1}"/>
              </a:ext>
            </a:extLst>
          </p:cNvPr>
          <p:cNvCxnSpPr>
            <a:cxnSpLocks/>
          </p:cNvCxnSpPr>
          <p:nvPr/>
        </p:nvCxnSpPr>
        <p:spPr>
          <a:xfrm>
            <a:off x="2106592" y="3738623"/>
            <a:ext cx="806755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763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6F5BB0-790E-BE48-B2D5-97F27A11BB31}"/>
              </a:ext>
            </a:extLst>
          </p:cNvPr>
          <p:cNvSpPr>
            <a:spLocks noGrp="1"/>
          </p:cNvSpPr>
          <p:nvPr>
            <p:ph idx="1"/>
          </p:nvPr>
        </p:nvSpPr>
        <p:spPr>
          <a:xfrm>
            <a:off x="310837" y="1152710"/>
            <a:ext cx="11425892" cy="1445552"/>
          </a:xfrm>
        </p:spPr>
        <p:txBody>
          <a:bodyPr>
            <a:noAutofit/>
          </a:bodyPr>
          <a:lstStyle/>
          <a:p>
            <a:pPr marL="0" indent="0">
              <a:lnSpc>
                <a:spcPct val="100000"/>
              </a:lnSpc>
              <a:buNone/>
            </a:pPr>
            <a:r>
              <a:rPr lang="en-US" sz="1800" dirty="0"/>
              <a:t>In order to protect the anonymity of respondents and to ensure that the data reported meet certain statistical standards, the Center for Drug and Health Studies (CDHS) at the University of Delaware recently updated its guidelines for reporting and interpreting data from surveys that it administers to students across the state of Delaware. As a result, in the 2021 Delaware State Epidemiological Profile, data in some tables and figures have been aggregated or otherwise reported differently than in years prior. </a:t>
            </a:r>
          </a:p>
        </p:txBody>
      </p:sp>
      <p:sp>
        <p:nvSpPr>
          <p:cNvPr id="4" name="TextBox 3">
            <a:extLst>
              <a:ext uri="{FF2B5EF4-FFF2-40B4-BE49-F238E27FC236}">
                <a16:creationId xmlns:a16="http://schemas.microsoft.com/office/drawing/2014/main" id="{78FAC335-EE31-D34D-A1D1-166A47077A41}"/>
              </a:ext>
            </a:extLst>
          </p:cNvPr>
          <p:cNvSpPr txBox="1"/>
          <p:nvPr/>
        </p:nvSpPr>
        <p:spPr>
          <a:xfrm>
            <a:off x="1053094" y="4060857"/>
            <a:ext cx="4751036"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Reporting Small Numbers </a:t>
            </a:r>
          </a:p>
          <a:p>
            <a:pPr marL="285750" indent="-285750">
              <a:buFont typeface="Arial" panose="020B0604020202020204" pitchFamily="34" charset="0"/>
              <a:buChar char="•"/>
            </a:pPr>
            <a:r>
              <a:rPr lang="en-US" sz="2000" dirty="0"/>
              <a:t>Rounding</a:t>
            </a:r>
          </a:p>
          <a:p>
            <a:pPr marL="285750" indent="-285750">
              <a:buFont typeface="Arial" panose="020B0604020202020204" pitchFamily="34" charset="0"/>
              <a:buChar char="•"/>
            </a:pPr>
            <a:r>
              <a:rPr lang="en-US" sz="2000" dirty="0"/>
              <a:t>Missing Observations</a:t>
            </a:r>
          </a:p>
          <a:p>
            <a:pPr marL="285750" indent="-285750">
              <a:buFont typeface="Arial" panose="020B0604020202020204" pitchFamily="34" charset="0"/>
              <a:buChar char="•"/>
            </a:pPr>
            <a:r>
              <a:rPr lang="en-US" sz="2000" dirty="0"/>
              <a:t>Statistical Significance</a:t>
            </a:r>
          </a:p>
          <a:p>
            <a:pPr marL="285750" indent="-285750">
              <a:buFont typeface="Arial" panose="020B0604020202020204" pitchFamily="34" charset="0"/>
              <a:buChar char="•"/>
            </a:pPr>
            <a:r>
              <a:rPr lang="en-US" sz="2000" dirty="0"/>
              <a:t>Discrepancies in Reporting</a:t>
            </a:r>
          </a:p>
          <a:p>
            <a:pPr marL="285750" indent="-285750">
              <a:buFont typeface="Arial" panose="020B0604020202020204" pitchFamily="34" charset="0"/>
              <a:buChar char="•"/>
            </a:pPr>
            <a:r>
              <a:rPr lang="en-US" sz="2000" dirty="0"/>
              <a:t>Weighted Data</a:t>
            </a:r>
          </a:p>
        </p:txBody>
      </p:sp>
      <p:sp>
        <p:nvSpPr>
          <p:cNvPr id="5" name="TextBox 4">
            <a:extLst>
              <a:ext uri="{FF2B5EF4-FFF2-40B4-BE49-F238E27FC236}">
                <a16:creationId xmlns:a16="http://schemas.microsoft.com/office/drawing/2014/main" id="{108F656C-35A5-8D4F-8B37-4E81871480DA}"/>
              </a:ext>
            </a:extLst>
          </p:cNvPr>
          <p:cNvSpPr txBox="1"/>
          <p:nvPr/>
        </p:nvSpPr>
        <p:spPr>
          <a:xfrm>
            <a:off x="310837" y="2969679"/>
            <a:ext cx="10315255" cy="954107"/>
          </a:xfrm>
          <a:prstGeom prst="rect">
            <a:avLst/>
          </a:prstGeom>
          <a:noFill/>
        </p:spPr>
        <p:txBody>
          <a:bodyPr wrap="square" rtlCol="0">
            <a:spAutoFit/>
          </a:bodyPr>
          <a:lstStyle/>
          <a:p>
            <a:r>
              <a:rPr lang="en-US" dirty="0"/>
              <a:t>The following notes summarize the guidelines for </a:t>
            </a:r>
          </a:p>
          <a:p>
            <a:r>
              <a:rPr lang="en-US" dirty="0"/>
              <a:t>interpreting data presented in this report:</a:t>
            </a:r>
          </a:p>
          <a:p>
            <a:endParaRPr lang="en-US" sz="2000" dirty="0"/>
          </a:p>
        </p:txBody>
      </p:sp>
      <p:pic>
        <p:nvPicPr>
          <p:cNvPr id="7" name="Picture 6" descr="Magnifying glass showing decling performance">
            <a:extLst>
              <a:ext uri="{FF2B5EF4-FFF2-40B4-BE49-F238E27FC236}">
                <a16:creationId xmlns:a16="http://schemas.microsoft.com/office/drawing/2014/main" id="{264CCEEB-AC40-6645-9FEC-FFE708D3B224}"/>
              </a:ext>
            </a:extLst>
          </p:cNvPr>
          <p:cNvPicPr>
            <a:picLocks noChangeAspect="1"/>
          </p:cNvPicPr>
          <p:nvPr/>
        </p:nvPicPr>
        <p:blipFill>
          <a:blip r:embed="rId3"/>
          <a:stretch>
            <a:fillRect/>
          </a:stretch>
        </p:blipFill>
        <p:spPr>
          <a:xfrm>
            <a:off x="6622770" y="2972677"/>
            <a:ext cx="4516136" cy="3007817"/>
          </a:xfrm>
          <a:prstGeom prst="rect">
            <a:avLst/>
          </a:prstGeom>
        </p:spPr>
      </p:pic>
      <p:sp>
        <p:nvSpPr>
          <p:cNvPr id="13" name="Title 1">
            <a:extLst>
              <a:ext uri="{FF2B5EF4-FFF2-40B4-BE49-F238E27FC236}">
                <a16:creationId xmlns:a16="http://schemas.microsoft.com/office/drawing/2014/main" id="{EE97746D-DE50-BF4D-BE71-FAE686EA735F}"/>
              </a:ext>
            </a:extLst>
          </p:cNvPr>
          <p:cNvSpPr txBox="1">
            <a:spLocks/>
          </p:cNvSpPr>
          <p:nvPr/>
        </p:nvSpPr>
        <p:spPr>
          <a:xfrm>
            <a:off x="152400" y="349369"/>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rPr>
              <a:t>Notes on Data Reporting and Interpretation </a:t>
            </a:r>
            <a:br>
              <a:rPr lang="en-US" b="1" dirty="0"/>
            </a:br>
            <a:endParaRPr lang="en-US" b="1" dirty="0"/>
          </a:p>
        </p:txBody>
      </p:sp>
    </p:spTree>
    <p:extLst>
      <p:ext uri="{BB962C8B-B14F-4D97-AF65-F5344CB8AC3E}">
        <p14:creationId xmlns:p14="http://schemas.microsoft.com/office/powerpoint/2010/main" val="3227847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ADF9A-15E8-FE44-93BB-D59F842EFA7E}"/>
              </a:ext>
            </a:extLst>
          </p:cNvPr>
          <p:cNvSpPr>
            <a:spLocks noGrp="1"/>
          </p:cNvSpPr>
          <p:nvPr>
            <p:ph type="title"/>
          </p:nvPr>
        </p:nvSpPr>
        <p:spPr>
          <a:xfrm>
            <a:off x="655320" y="365125"/>
            <a:ext cx="6115870" cy="1692794"/>
          </a:xfrm>
        </p:spPr>
        <p:txBody>
          <a:bodyPr>
            <a:normAutofit/>
          </a:bodyPr>
          <a:lstStyle/>
          <a:p>
            <a:r>
              <a:rPr lang="en-US" b="1" dirty="0">
                <a:solidFill>
                  <a:srgbClr val="002060"/>
                </a:solidFill>
              </a:rPr>
              <a:t>Reporting Small Numbers and Rounding</a:t>
            </a:r>
            <a:r>
              <a:rPr lang="en-US" b="1" dirty="0"/>
              <a:t> </a:t>
            </a:r>
          </a:p>
        </p:txBody>
      </p:sp>
      <p:sp>
        <p:nvSpPr>
          <p:cNvPr id="3" name="Content Placeholder 2">
            <a:extLst>
              <a:ext uri="{FF2B5EF4-FFF2-40B4-BE49-F238E27FC236}">
                <a16:creationId xmlns:a16="http://schemas.microsoft.com/office/drawing/2014/main" id="{F9B87B92-658C-A649-B27F-CFC6F5C506F2}"/>
              </a:ext>
            </a:extLst>
          </p:cNvPr>
          <p:cNvSpPr>
            <a:spLocks noGrp="1"/>
          </p:cNvSpPr>
          <p:nvPr>
            <p:ph idx="1"/>
          </p:nvPr>
        </p:nvSpPr>
        <p:spPr>
          <a:xfrm>
            <a:off x="655320" y="2371725"/>
            <a:ext cx="7018694" cy="3900909"/>
          </a:xfrm>
        </p:spPr>
        <p:txBody>
          <a:bodyPr>
            <a:normAutofit/>
          </a:bodyPr>
          <a:lstStyle/>
          <a:p>
            <a:pPr>
              <a:lnSpc>
                <a:spcPct val="100000"/>
              </a:lnSpc>
            </a:pPr>
            <a:r>
              <a:rPr lang="en-US" sz="1800" b="1" dirty="0"/>
              <a:t>Reporting small numbers</a:t>
            </a:r>
            <a:r>
              <a:rPr lang="en-US" sz="1800" dirty="0"/>
              <a:t>: For any estimate where the raw number of responses is less than 30, no statistical estimates are reported. Statistics computed from such a small proportion of the total number of students may be unreliable, inflating the significance of existing relationships in the data, and among some special populations, may put individuals at risk of being identified. In some data products such as our heat maps, multiple years of data have been combined in order to increase the sample sizes to a reportable figure. </a:t>
            </a:r>
          </a:p>
          <a:p>
            <a:pPr marL="0" indent="0">
              <a:lnSpc>
                <a:spcPct val="100000"/>
              </a:lnSpc>
              <a:buNone/>
            </a:pPr>
            <a:endParaRPr lang="en-US" sz="1800" dirty="0"/>
          </a:p>
          <a:p>
            <a:pPr>
              <a:lnSpc>
                <a:spcPct val="100000"/>
              </a:lnSpc>
            </a:pPr>
            <a:r>
              <a:rPr lang="en-US" sz="1800" b="1" dirty="0"/>
              <a:t>Rounding</a:t>
            </a:r>
            <a:r>
              <a:rPr lang="en-US" sz="1800" dirty="0"/>
              <a:t>: All figures from Delaware school survey data (DSS) are rounded to the nearest whole percent. As such, in some cases the cells in a table may add up to slightly more or less than 100%. </a:t>
            </a:r>
          </a:p>
          <a:p>
            <a:endParaRPr lang="en-US" sz="1800" dirty="0"/>
          </a:p>
        </p:txBody>
      </p:sp>
      <p:pic>
        <p:nvPicPr>
          <p:cNvPr id="13" name="Picture 12" descr="Icon&#10;&#10;Description automatically generated with low confidence">
            <a:extLst>
              <a:ext uri="{FF2B5EF4-FFF2-40B4-BE49-F238E27FC236}">
                <a16:creationId xmlns:a16="http://schemas.microsoft.com/office/drawing/2014/main" id="{DAC732BD-3845-9040-A21D-91BF062FEC42}"/>
              </a:ext>
            </a:extLst>
          </p:cNvPr>
          <p:cNvPicPr>
            <a:picLocks noChangeAspect="1"/>
          </p:cNvPicPr>
          <p:nvPr/>
        </p:nvPicPr>
        <p:blipFill>
          <a:blip r:embed="rId2"/>
          <a:stretch>
            <a:fillRect/>
          </a:stretch>
        </p:blipFill>
        <p:spPr>
          <a:xfrm>
            <a:off x="8484242" y="3155915"/>
            <a:ext cx="3428999" cy="3428999"/>
          </a:xfrm>
          <a:prstGeom prst="rect">
            <a:avLst/>
          </a:prstGeom>
        </p:spPr>
      </p:pic>
      <p:pic>
        <p:nvPicPr>
          <p:cNvPr id="16" name="Picture 15" descr="Diagram&#10;&#10;Description automatically generated">
            <a:extLst>
              <a:ext uri="{FF2B5EF4-FFF2-40B4-BE49-F238E27FC236}">
                <a16:creationId xmlns:a16="http://schemas.microsoft.com/office/drawing/2014/main" id="{557C2775-A8BB-E843-BBCE-2F6AC5432A08}"/>
              </a:ext>
            </a:extLst>
          </p:cNvPr>
          <p:cNvPicPr>
            <a:picLocks noChangeAspect="1"/>
          </p:cNvPicPr>
          <p:nvPr/>
        </p:nvPicPr>
        <p:blipFill rotWithShape="1">
          <a:blip r:embed="rId3"/>
          <a:srcRect l="19134" t="7268" r="14152" b="38108"/>
          <a:stretch/>
        </p:blipFill>
        <p:spPr>
          <a:xfrm>
            <a:off x="8021256" y="156781"/>
            <a:ext cx="4145335" cy="2783189"/>
          </a:xfrm>
          <a:prstGeom prst="rect">
            <a:avLst/>
          </a:prstGeom>
        </p:spPr>
      </p:pic>
    </p:spTree>
    <p:extLst>
      <p:ext uri="{BB962C8B-B14F-4D97-AF65-F5344CB8AC3E}">
        <p14:creationId xmlns:p14="http://schemas.microsoft.com/office/powerpoint/2010/main" val="201798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0D938-AD93-CF40-800B-1BF0D4A9EF69}"/>
              </a:ext>
            </a:extLst>
          </p:cNvPr>
          <p:cNvSpPr>
            <a:spLocks noGrp="1"/>
          </p:cNvSpPr>
          <p:nvPr>
            <p:ph type="title"/>
          </p:nvPr>
        </p:nvSpPr>
        <p:spPr>
          <a:xfrm>
            <a:off x="432971" y="633927"/>
            <a:ext cx="5120114" cy="1692794"/>
          </a:xfrm>
        </p:spPr>
        <p:txBody>
          <a:bodyPr>
            <a:normAutofit/>
          </a:bodyPr>
          <a:lstStyle/>
          <a:p>
            <a:r>
              <a:rPr lang="en-US" b="1" dirty="0">
                <a:solidFill>
                  <a:srgbClr val="002060"/>
                </a:solidFill>
              </a:rPr>
              <a:t>Missing Observations</a:t>
            </a:r>
          </a:p>
        </p:txBody>
      </p:sp>
      <p:pic>
        <p:nvPicPr>
          <p:cNvPr id="5" name="Picture 4" descr="A picture containing text&#10;&#10;Description automatically generated">
            <a:extLst>
              <a:ext uri="{FF2B5EF4-FFF2-40B4-BE49-F238E27FC236}">
                <a16:creationId xmlns:a16="http://schemas.microsoft.com/office/drawing/2014/main" id="{CC41378F-5EC6-F24F-AC1D-807954766E5B}"/>
              </a:ext>
            </a:extLst>
          </p:cNvPr>
          <p:cNvPicPr>
            <a:picLocks noChangeAspect="1"/>
          </p:cNvPicPr>
          <p:nvPr/>
        </p:nvPicPr>
        <p:blipFill rotWithShape="1">
          <a:blip r:embed="rId3"/>
          <a:srcRect l="39870" r="18936" b="2"/>
          <a:stretch/>
        </p:blipFill>
        <p:spPr>
          <a:xfrm>
            <a:off x="6799515" y="10"/>
            <a:ext cx="5392483" cy="5857865"/>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Content Placeholder 2">
            <a:extLst>
              <a:ext uri="{FF2B5EF4-FFF2-40B4-BE49-F238E27FC236}">
                <a16:creationId xmlns:a16="http://schemas.microsoft.com/office/drawing/2014/main" id="{D3F09EEF-4CCD-3143-9ED0-8129ADCC55B0}"/>
              </a:ext>
            </a:extLst>
          </p:cNvPr>
          <p:cNvSpPr>
            <a:spLocks noGrp="1"/>
          </p:cNvSpPr>
          <p:nvPr>
            <p:ph idx="1"/>
          </p:nvPr>
        </p:nvSpPr>
        <p:spPr>
          <a:xfrm>
            <a:off x="175796" y="2326721"/>
            <a:ext cx="7188831" cy="4416978"/>
          </a:xfrm>
        </p:spPr>
        <p:txBody>
          <a:bodyPr>
            <a:normAutofit/>
          </a:bodyPr>
          <a:lstStyle/>
          <a:p>
            <a:pPr marL="0" indent="0">
              <a:lnSpc>
                <a:spcPct val="100000"/>
              </a:lnSpc>
              <a:buNone/>
            </a:pPr>
            <a:r>
              <a:rPr lang="en-US" sz="1800" dirty="0"/>
              <a:t>In the analysis of Delaware school survey data, any </a:t>
            </a:r>
            <a:r>
              <a:rPr lang="en-US" sz="1800" b="1" dirty="0"/>
              <a:t>missing observations </a:t>
            </a:r>
            <a:r>
              <a:rPr lang="en-US" sz="1800" dirty="0"/>
              <a:t>(responses) are not calculated into the total percentages. Because different questions have varying numbers of missing responses, the total sample size and percent missing may fluctuate slightly from question to question. This is due to a few factors: </a:t>
            </a:r>
          </a:p>
          <a:p>
            <a:pPr marL="0" indent="0">
              <a:lnSpc>
                <a:spcPct val="100000"/>
              </a:lnSpc>
              <a:buNone/>
            </a:pPr>
            <a:endParaRPr lang="en-US" sz="1800" dirty="0"/>
          </a:p>
          <a:p>
            <a:pPr lvl="1">
              <a:lnSpc>
                <a:spcPct val="100000"/>
              </a:lnSpc>
            </a:pPr>
            <a:r>
              <a:rPr lang="en-US" sz="1800" dirty="0"/>
              <a:t>Students may not answer all questions on a survey, particularly those towards the end if they run out of time or they get tired of answering questions. </a:t>
            </a:r>
          </a:p>
          <a:p>
            <a:pPr marL="457200" lvl="1" indent="0">
              <a:lnSpc>
                <a:spcPct val="100000"/>
              </a:lnSpc>
              <a:buNone/>
            </a:pPr>
            <a:endParaRPr lang="en-US" sz="1800" dirty="0"/>
          </a:p>
          <a:p>
            <a:pPr lvl="1">
              <a:lnSpc>
                <a:spcPct val="100000"/>
              </a:lnSpc>
            </a:pPr>
            <a:r>
              <a:rPr lang="en-US" sz="1800" dirty="0"/>
              <a:t>Students may also skip or decide not to respond to certain questions for various reasons (e.g., if they fear their responses will not be kept confidential; if they consider the question too personal or sensitive; if they do not understand the question; etc.) </a:t>
            </a:r>
          </a:p>
          <a:p>
            <a:endParaRPr lang="en-US" sz="1500" dirty="0"/>
          </a:p>
        </p:txBody>
      </p:sp>
    </p:spTree>
    <p:extLst>
      <p:ext uri="{BB962C8B-B14F-4D97-AF65-F5344CB8AC3E}">
        <p14:creationId xmlns:p14="http://schemas.microsoft.com/office/powerpoint/2010/main" val="2296311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2EC6-EF06-AD41-8AC5-3ACCDCB6DB64}"/>
              </a:ext>
            </a:extLst>
          </p:cNvPr>
          <p:cNvSpPr>
            <a:spLocks noGrp="1"/>
          </p:cNvSpPr>
          <p:nvPr>
            <p:ph type="title"/>
          </p:nvPr>
        </p:nvSpPr>
        <p:spPr>
          <a:xfrm>
            <a:off x="838200" y="592847"/>
            <a:ext cx="6025055" cy="1325563"/>
          </a:xfrm>
        </p:spPr>
        <p:txBody>
          <a:bodyPr/>
          <a:lstStyle/>
          <a:p>
            <a:r>
              <a:rPr lang="en-US" b="1" dirty="0">
                <a:solidFill>
                  <a:srgbClr val="002060"/>
                </a:solidFill>
              </a:rPr>
              <a:t>Statistical Significance</a:t>
            </a:r>
          </a:p>
        </p:txBody>
      </p:sp>
      <p:sp>
        <p:nvSpPr>
          <p:cNvPr id="3" name="Content Placeholder 2">
            <a:extLst>
              <a:ext uri="{FF2B5EF4-FFF2-40B4-BE49-F238E27FC236}">
                <a16:creationId xmlns:a16="http://schemas.microsoft.com/office/drawing/2014/main" id="{582A4883-4391-D642-861F-EE18EAAA326D}"/>
              </a:ext>
            </a:extLst>
          </p:cNvPr>
          <p:cNvSpPr>
            <a:spLocks noGrp="1"/>
          </p:cNvSpPr>
          <p:nvPr>
            <p:ph idx="1"/>
          </p:nvPr>
        </p:nvSpPr>
        <p:spPr>
          <a:xfrm>
            <a:off x="838200" y="3221122"/>
            <a:ext cx="6025055" cy="2743527"/>
          </a:xfrm>
        </p:spPr>
        <p:txBody>
          <a:bodyPr/>
          <a:lstStyle/>
          <a:p>
            <a:pPr marL="0" indent="0">
              <a:lnSpc>
                <a:spcPct val="100000"/>
              </a:lnSpc>
              <a:buNone/>
            </a:pPr>
            <a:r>
              <a:rPr lang="en-US" sz="1800" dirty="0"/>
              <a:t>Unless otherwise indicated, all reported correlations between variables are </a:t>
            </a:r>
            <a:r>
              <a:rPr lang="en-US" sz="1800" b="1" dirty="0"/>
              <a:t>statistically significant at the p&lt;.05 level</a:t>
            </a:r>
            <a:r>
              <a:rPr lang="en-US" sz="1800" dirty="0"/>
              <a:t>. Null hypothesis testing, used to estimate statistical significance, provides an estimate of the likelihood that the relationship between two indicators is not due to random chance. If the p-value for a given crosstab is less than .05, this suggests that in 95% of cases, the correlation between the relevant variables is because there is a relationship between them.</a:t>
            </a:r>
          </a:p>
          <a:p>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CEE7C5BE-C30C-774A-B31A-0F16AD83895E}"/>
              </a:ext>
            </a:extLst>
          </p:cNvPr>
          <p:cNvPicPr>
            <a:picLocks noChangeAspect="1"/>
          </p:cNvPicPr>
          <p:nvPr/>
        </p:nvPicPr>
        <p:blipFill>
          <a:blip r:embed="rId2"/>
          <a:stretch>
            <a:fillRect/>
          </a:stretch>
        </p:blipFill>
        <p:spPr>
          <a:xfrm>
            <a:off x="7851228" y="1653677"/>
            <a:ext cx="3054073" cy="1965493"/>
          </a:xfrm>
          <a:prstGeom prst="rect">
            <a:avLst/>
          </a:prstGeom>
        </p:spPr>
      </p:pic>
    </p:spTree>
    <p:extLst>
      <p:ext uri="{BB962C8B-B14F-4D97-AF65-F5344CB8AC3E}">
        <p14:creationId xmlns:p14="http://schemas.microsoft.com/office/powerpoint/2010/main" val="407114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2EC6-EF06-AD41-8AC5-3ACCDCB6DB64}"/>
              </a:ext>
            </a:extLst>
          </p:cNvPr>
          <p:cNvSpPr>
            <a:spLocks noGrp="1"/>
          </p:cNvSpPr>
          <p:nvPr>
            <p:ph type="title"/>
          </p:nvPr>
        </p:nvSpPr>
        <p:spPr/>
        <p:txBody>
          <a:bodyPr/>
          <a:lstStyle/>
          <a:p>
            <a:r>
              <a:rPr lang="en-US" b="1" dirty="0">
                <a:solidFill>
                  <a:srgbClr val="002060"/>
                </a:solidFill>
              </a:rPr>
              <a:t>Discrepancies in Reporting</a:t>
            </a:r>
          </a:p>
        </p:txBody>
      </p:sp>
      <p:sp>
        <p:nvSpPr>
          <p:cNvPr id="3" name="Content Placeholder 2">
            <a:extLst>
              <a:ext uri="{FF2B5EF4-FFF2-40B4-BE49-F238E27FC236}">
                <a16:creationId xmlns:a16="http://schemas.microsoft.com/office/drawing/2014/main" id="{582A4883-4391-D642-861F-EE18EAAA326D}"/>
              </a:ext>
            </a:extLst>
          </p:cNvPr>
          <p:cNvSpPr>
            <a:spLocks noGrp="1"/>
          </p:cNvSpPr>
          <p:nvPr>
            <p:ph idx="1"/>
          </p:nvPr>
        </p:nvSpPr>
        <p:spPr>
          <a:xfrm>
            <a:off x="838200" y="2238376"/>
            <a:ext cx="5905500" cy="4351338"/>
          </a:xfrm>
        </p:spPr>
        <p:txBody>
          <a:bodyPr>
            <a:normAutofit/>
          </a:bodyPr>
          <a:lstStyle/>
          <a:p>
            <a:pPr marL="0" lvl="0" indent="0">
              <a:lnSpc>
                <a:spcPct val="100000"/>
              </a:lnSpc>
              <a:buNone/>
            </a:pPr>
            <a:r>
              <a:rPr lang="en-US" sz="1800" dirty="0"/>
              <a:t>In some instances, there may be slight differences in estimates reported by the Center for Drug and Health Studies compared to those reported by other state or federal entities for the same data source. In most cases this is due to differing practices in rounding or handling missing observations in the data and does not substantially impact the overall prevalence estimates, trends, and relationships among these data points. </a:t>
            </a:r>
            <a:r>
              <a:rPr lang="en-US" sz="2000" dirty="0"/>
              <a:t> </a:t>
            </a:r>
          </a:p>
        </p:txBody>
      </p:sp>
      <p:sp>
        <p:nvSpPr>
          <p:cNvPr id="6" name="TextBox 5">
            <a:extLst>
              <a:ext uri="{FF2B5EF4-FFF2-40B4-BE49-F238E27FC236}">
                <a16:creationId xmlns:a16="http://schemas.microsoft.com/office/drawing/2014/main" id="{3C9C0C2C-EA53-3C4E-BF3C-10BC283D1166}"/>
              </a:ext>
            </a:extLst>
          </p:cNvPr>
          <p:cNvSpPr txBox="1"/>
          <p:nvPr/>
        </p:nvSpPr>
        <p:spPr>
          <a:xfrm>
            <a:off x="952500" y="6858000"/>
            <a:ext cx="10287000" cy="230832"/>
          </a:xfrm>
          <a:prstGeom prst="rect">
            <a:avLst/>
          </a:prstGeom>
          <a:noFill/>
        </p:spPr>
        <p:txBody>
          <a:bodyPr wrap="square" rtlCol="0">
            <a:spAutoFit/>
          </a:bodyPr>
          <a:lstStyle/>
          <a:p>
            <a:r>
              <a:rPr lang="en-US" sz="900">
                <a:hlinkClick r:id="rId2" tooltip="http://www.thebluediamondgallery.com/wooden-tile/r/reporting.html"/>
              </a:rPr>
              <a:t>This Photo</a:t>
            </a:r>
            <a:r>
              <a:rPr lang="en-US" sz="900"/>
              <a:t> by Unknown Author is licensed under </a:t>
            </a:r>
            <a:r>
              <a:rPr lang="en-US" sz="900">
                <a:hlinkClick r:id="rId3" tooltip="https://creativecommons.org/licenses/by-sa/3.0/"/>
              </a:rPr>
              <a:t>CC BY-SA</a:t>
            </a:r>
            <a:endParaRPr lang="en-US" sz="900"/>
          </a:p>
        </p:txBody>
      </p:sp>
      <p:sp>
        <p:nvSpPr>
          <p:cNvPr id="9" name="TextBox 8">
            <a:extLst>
              <a:ext uri="{FF2B5EF4-FFF2-40B4-BE49-F238E27FC236}">
                <a16:creationId xmlns:a16="http://schemas.microsoft.com/office/drawing/2014/main" id="{58BA763E-6428-554C-8A9E-E234A1B8122F}"/>
              </a:ext>
            </a:extLst>
          </p:cNvPr>
          <p:cNvSpPr txBox="1"/>
          <p:nvPr/>
        </p:nvSpPr>
        <p:spPr>
          <a:xfrm>
            <a:off x="952500" y="7031916"/>
            <a:ext cx="1222261" cy="646331"/>
          </a:xfrm>
          <a:prstGeom prst="rect">
            <a:avLst/>
          </a:prstGeom>
          <a:noFill/>
        </p:spPr>
        <p:txBody>
          <a:bodyPr wrap="square" rtlCol="0">
            <a:spAutoFit/>
          </a:bodyPr>
          <a:lstStyle/>
          <a:p>
            <a:r>
              <a:rPr lang="en-US" sz="900">
                <a:hlinkClick r:id="rId2" tooltip="http://www.thebluediamondgallery.com/wooden-tile/r/reporting.html"/>
              </a:rPr>
              <a:t>This Photo</a:t>
            </a:r>
            <a:r>
              <a:rPr lang="en-US" sz="900"/>
              <a:t> by Unknown Author is licensed under </a:t>
            </a:r>
            <a:r>
              <a:rPr lang="en-US" sz="900">
                <a:hlinkClick r:id="rId3" tooltip="https://creativecommons.org/licenses/by-sa/3.0/"/>
              </a:rPr>
              <a:t>CC BY-SA</a:t>
            </a:r>
            <a:endParaRPr lang="en-US" sz="900"/>
          </a:p>
        </p:txBody>
      </p:sp>
      <p:graphicFrame>
        <p:nvGraphicFramePr>
          <p:cNvPr id="15" name="Chart 14">
            <a:extLst>
              <a:ext uri="{FF2B5EF4-FFF2-40B4-BE49-F238E27FC236}">
                <a16:creationId xmlns:a16="http://schemas.microsoft.com/office/drawing/2014/main" id="{1B101404-EDE1-F049-B007-7C63F3253D72}"/>
              </a:ext>
            </a:extLst>
          </p:cNvPr>
          <p:cNvGraphicFramePr>
            <a:graphicFrameLocks/>
          </p:cNvGraphicFramePr>
          <p:nvPr/>
        </p:nvGraphicFramePr>
        <p:xfrm>
          <a:off x="8324849" y="3097290"/>
          <a:ext cx="3028951" cy="2857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986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2EC6-EF06-AD41-8AC5-3ACCDCB6DB64}"/>
              </a:ext>
            </a:extLst>
          </p:cNvPr>
          <p:cNvSpPr>
            <a:spLocks noGrp="1"/>
          </p:cNvSpPr>
          <p:nvPr>
            <p:ph type="title"/>
          </p:nvPr>
        </p:nvSpPr>
        <p:spPr/>
        <p:txBody>
          <a:bodyPr/>
          <a:lstStyle/>
          <a:p>
            <a:r>
              <a:rPr lang="en-US" b="1" dirty="0">
                <a:solidFill>
                  <a:srgbClr val="002060"/>
                </a:solidFill>
              </a:rPr>
              <a:t>Weighted Data</a:t>
            </a:r>
          </a:p>
        </p:txBody>
      </p:sp>
      <p:sp>
        <p:nvSpPr>
          <p:cNvPr id="3" name="Content Placeholder 2">
            <a:extLst>
              <a:ext uri="{FF2B5EF4-FFF2-40B4-BE49-F238E27FC236}">
                <a16:creationId xmlns:a16="http://schemas.microsoft.com/office/drawing/2014/main" id="{582A4883-4391-D642-861F-EE18EAAA326D}"/>
              </a:ext>
            </a:extLst>
          </p:cNvPr>
          <p:cNvSpPr>
            <a:spLocks noGrp="1"/>
          </p:cNvSpPr>
          <p:nvPr>
            <p:ph idx="1"/>
          </p:nvPr>
        </p:nvSpPr>
        <p:spPr>
          <a:xfrm>
            <a:off x="838200" y="2792412"/>
            <a:ext cx="6319838" cy="4351338"/>
          </a:xfrm>
        </p:spPr>
        <p:txBody>
          <a:bodyPr>
            <a:normAutofit/>
          </a:bodyPr>
          <a:lstStyle/>
          <a:p>
            <a:pPr marL="0" lvl="0" indent="0">
              <a:lnSpc>
                <a:spcPct val="100000"/>
              </a:lnSpc>
              <a:buNone/>
            </a:pPr>
            <a:r>
              <a:rPr lang="en-US" sz="1800" b="1" dirty="0"/>
              <a:t>Weighting data </a:t>
            </a:r>
            <a:r>
              <a:rPr lang="en-US" sz="1800" dirty="0"/>
              <a:t>is a correction technique that compensates for nonresponses, helps correct for unequal probabilities of being selected within the sample, and helps ensure that the sample drawn is representative of the Delaware student population. If data is weighted, there will be a notation indicating the data is weighted for the specific fact, figure, or table.</a:t>
            </a:r>
            <a:r>
              <a:rPr lang="en-US" sz="2000" dirty="0"/>
              <a:t> </a:t>
            </a:r>
          </a:p>
        </p:txBody>
      </p:sp>
      <p:pic>
        <p:nvPicPr>
          <p:cNvPr id="8" name="Picture 7">
            <a:extLst>
              <a:ext uri="{FF2B5EF4-FFF2-40B4-BE49-F238E27FC236}">
                <a16:creationId xmlns:a16="http://schemas.microsoft.com/office/drawing/2014/main" id="{3F928BCB-2529-5146-9B2E-8EE11BC811D5}"/>
              </a:ext>
            </a:extLst>
          </p:cNvPr>
          <p:cNvPicPr>
            <a:picLocks noChangeAspect="1"/>
          </p:cNvPicPr>
          <p:nvPr/>
        </p:nvPicPr>
        <p:blipFill>
          <a:blip r:embed="rId2"/>
          <a:stretch>
            <a:fillRect/>
          </a:stretch>
        </p:blipFill>
        <p:spPr>
          <a:xfrm>
            <a:off x="8243213" y="934694"/>
            <a:ext cx="3450442" cy="2821760"/>
          </a:xfrm>
          <a:prstGeom prst="rect">
            <a:avLst/>
          </a:prstGeom>
        </p:spPr>
      </p:pic>
    </p:spTree>
    <p:extLst>
      <p:ext uri="{BB962C8B-B14F-4D97-AF65-F5344CB8AC3E}">
        <p14:creationId xmlns:p14="http://schemas.microsoft.com/office/powerpoint/2010/main" val="215678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CC70A-3E8E-4812-9218-E2B07AA496B0}"/>
              </a:ext>
            </a:extLst>
          </p:cNvPr>
          <p:cNvSpPr>
            <a:spLocks noGrp="1"/>
          </p:cNvSpPr>
          <p:nvPr>
            <p:ph type="ctrTitle"/>
          </p:nvPr>
        </p:nvSpPr>
        <p:spPr/>
        <p:txBody>
          <a:bodyPr/>
          <a:lstStyle/>
          <a:p>
            <a:r>
              <a:rPr lang="en-US" b="1" dirty="0">
                <a:solidFill>
                  <a:srgbClr val="002060"/>
                </a:solidFill>
              </a:rPr>
              <a:t>2021 Delaware State Epidemiological Report</a:t>
            </a:r>
          </a:p>
        </p:txBody>
      </p:sp>
      <p:sp>
        <p:nvSpPr>
          <p:cNvPr id="3" name="Subtitle 2">
            <a:extLst>
              <a:ext uri="{FF2B5EF4-FFF2-40B4-BE49-F238E27FC236}">
                <a16:creationId xmlns:a16="http://schemas.microsoft.com/office/drawing/2014/main" id="{39B96C18-3169-459C-B264-4F996BB44214}"/>
              </a:ext>
            </a:extLst>
          </p:cNvPr>
          <p:cNvSpPr>
            <a:spLocks noGrp="1"/>
          </p:cNvSpPr>
          <p:nvPr>
            <p:ph type="subTitle" idx="1"/>
          </p:nvPr>
        </p:nvSpPr>
        <p:spPr>
          <a:xfrm>
            <a:off x="1524000" y="3914555"/>
            <a:ext cx="9144000" cy="1655762"/>
          </a:xfrm>
        </p:spPr>
        <p:txBody>
          <a:bodyPr>
            <a:normAutofit/>
          </a:bodyPr>
          <a:lstStyle/>
          <a:p>
            <a:r>
              <a:rPr lang="en-US" sz="3600" b="1" dirty="0">
                <a:solidFill>
                  <a:srgbClr val="002060"/>
                </a:solidFill>
              </a:rPr>
              <a:t>An Overview of Key Findings</a:t>
            </a:r>
          </a:p>
        </p:txBody>
      </p:sp>
      <p:cxnSp>
        <p:nvCxnSpPr>
          <p:cNvPr id="5" name="Straight Connector 4">
            <a:extLst>
              <a:ext uri="{FF2B5EF4-FFF2-40B4-BE49-F238E27FC236}">
                <a16:creationId xmlns:a16="http://schemas.microsoft.com/office/drawing/2014/main" id="{9FD95B5B-95A3-462D-AC64-8EC4A5B5CAF1}"/>
              </a:ext>
            </a:extLst>
          </p:cNvPr>
          <p:cNvCxnSpPr>
            <a:cxnSpLocks/>
          </p:cNvCxnSpPr>
          <p:nvPr/>
        </p:nvCxnSpPr>
        <p:spPr>
          <a:xfrm>
            <a:off x="2106592" y="3738623"/>
            <a:ext cx="806755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894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DAAFDF-D7F3-4097-B892-DEA5BF0028A8}"/>
              </a:ext>
            </a:extLst>
          </p:cNvPr>
          <p:cNvSpPr txBox="1"/>
          <p:nvPr/>
        </p:nvSpPr>
        <p:spPr>
          <a:xfrm>
            <a:off x="1340730" y="2878239"/>
            <a:ext cx="4282633" cy="2308324"/>
          </a:xfrm>
          <a:prstGeom prst="rect">
            <a:avLst/>
          </a:prstGeom>
          <a:noFill/>
        </p:spPr>
        <p:txBody>
          <a:bodyPr wrap="square" rtlCol="0">
            <a:spAutoFit/>
          </a:bodyPr>
          <a:lstStyle/>
          <a:p>
            <a:pPr marL="342900" indent="-342900">
              <a:buFont typeface="+mj-lt"/>
              <a:buAutoNum type="arabicPeriod"/>
            </a:pPr>
            <a:r>
              <a:rPr lang="en-US" dirty="0"/>
              <a:t>State Demographic Background</a:t>
            </a:r>
          </a:p>
          <a:p>
            <a:pPr marL="342900" indent="-342900">
              <a:buFont typeface="+mj-lt"/>
              <a:buAutoNum type="arabicPeriod"/>
            </a:pPr>
            <a:r>
              <a:rPr lang="en-US" dirty="0"/>
              <a:t>Tobacco and Electronic Cigarettes</a:t>
            </a:r>
          </a:p>
          <a:p>
            <a:pPr marL="342900" indent="-342900">
              <a:buFont typeface="+mj-lt"/>
              <a:buAutoNum type="arabicPeriod"/>
            </a:pPr>
            <a:r>
              <a:rPr lang="en-US" dirty="0"/>
              <a:t>Alcohol</a:t>
            </a:r>
          </a:p>
          <a:p>
            <a:pPr marL="342900" indent="-342900">
              <a:buFont typeface="+mj-lt"/>
              <a:buAutoNum type="arabicPeriod"/>
            </a:pPr>
            <a:r>
              <a:rPr lang="en-US" dirty="0"/>
              <a:t>Marijuana</a:t>
            </a:r>
          </a:p>
          <a:p>
            <a:pPr marL="342900" indent="-342900">
              <a:buFont typeface="+mj-lt"/>
              <a:buAutoNum type="arabicPeriod"/>
            </a:pPr>
            <a:r>
              <a:rPr lang="en-US" dirty="0"/>
              <a:t>Opioid Use</a:t>
            </a:r>
          </a:p>
          <a:p>
            <a:pPr marL="342900" indent="-342900">
              <a:buFont typeface="+mj-lt"/>
              <a:buAutoNum type="arabicPeriod"/>
            </a:pPr>
            <a:r>
              <a:rPr lang="en-US" dirty="0"/>
              <a:t>Other Illegal Drugs</a:t>
            </a:r>
          </a:p>
          <a:p>
            <a:endParaRPr lang="en-US" dirty="0"/>
          </a:p>
          <a:p>
            <a:pPr marL="342900" indent="-342900">
              <a:buFont typeface="+mj-lt"/>
              <a:buAutoNum type="arabicPeriod" startAt="7"/>
            </a:pPr>
            <a:endParaRPr lang="en-US" dirty="0"/>
          </a:p>
        </p:txBody>
      </p:sp>
      <p:sp>
        <p:nvSpPr>
          <p:cNvPr id="4" name="Rectangle 3">
            <a:extLst>
              <a:ext uri="{FF2B5EF4-FFF2-40B4-BE49-F238E27FC236}">
                <a16:creationId xmlns:a16="http://schemas.microsoft.com/office/drawing/2014/main" id="{6DBE49F6-3309-4DD0-9E2A-6FDEF9FAD579}"/>
              </a:ext>
            </a:extLst>
          </p:cNvPr>
          <p:cNvSpPr/>
          <p:nvPr/>
        </p:nvSpPr>
        <p:spPr>
          <a:xfrm>
            <a:off x="1226915" y="2860877"/>
            <a:ext cx="4190035" cy="179949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517CF0D-CDAD-4DA7-924F-F499496123AF}"/>
              </a:ext>
            </a:extLst>
          </p:cNvPr>
          <p:cNvSpPr/>
          <p:nvPr/>
        </p:nvSpPr>
        <p:spPr>
          <a:xfrm>
            <a:off x="6775051" y="2860876"/>
            <a:ext cx="4190034" cy="232568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00EF552-CF11-41E2-8ECB-FCC2F445DF97}"/>
              </a:ext>
            </a:extLst>
          </p:cNvPr>
          <p:cNvSpPr txBox="1"/>
          <p:nvPr/>
        </p:nvSpPr>
        <p:spPr>
          <a:xfrm>
            <a:off x="1340729" y="1728748"/>
            <a:ext cx="4282633" cy="954107"/>
          </a:xfrm>
          <a:prstGeom prst="rect">
            <a:avLst/>
          </a:prstGeom>
          <a:noFill/>
        </p:spPr>
        <p:txBody>
          <a:bodyPr wrap="square" rtlCol="0">
            <a:spAutoFit/>
          </a:bodyPr>
          <a:lstStyle/>
          <a:p>
            <a:r>
              <a:rPr lang="en-US" sz="2800" dirty="0"/>
              <a:t>Specific Focus by Type of Substance Use</a:t>
            </a:r>
          </a:p>
        </p:txBody>
      </p:sp>
      <p:sp>
        <p:nvSpPr>
          <p:cNvPr id="9" name="TextBox 8">
            <a:extLst>
              <a:ext uri="{FF2B5EF4-FFF2-40B4-BE49-F238E27FC236}">
                <a16:creationId xmlns:a16="http://schemas.microsoft.com/office/drawing/2014/main" id="{8FF32845-4A07-4677-8478-B327ABC131B0}"/>
              </a:ext>
            </a:extLst>
          </p:cNvPr>
          <p:cNvSpPr txBox="1"/>
          <p:nvPr/>
        </p:nvSpPr>
        <p:spPr>
          <a:xfrm>
            <a:off x="7026882" y="1728747"/>
            <a:ext cx="4193895" cy="954107"/>
          </a:xfrm>
          <a:prstGeom prst="rect">
            <a:avLst/>
          </a:prstGeom>
          <a:noFill/>
        </p:spPr>
        <p:txBody>
          <a:bodyPr wrap="square" rtlCol="0">
            <a:spAutoFit/>
          </a:bodyPr>
          <a:lstStyle/>
          <a:p>
            <a:r>
              <a:rPr lang="en-US" sz="2800" dirty="0"/>
              <a:t>Specific Focus by Special Topics and Subgroups</a:t>
            </a:r>
          </a:p>
        </p:txBody>
      </p:sp>
      <p:sp>
        <p:nvSpPr>
          <p:cNvPr id="10" name="TextBox 9">
            <a:extLst>
              <a:ext uri="{FF2B5EF4-FFF2-40B4-BE49-F238E27FC236}">
                <a16:creationId xmlns:a16="http://schemas.microsoft.com/office/drawing/2014/main" id="{304EAFB4-71B0-4749-80AB-358A5A494F79}"/>
              </a:ext>
            </a:extLst>
          </p:cNvPr>
          <p:cNvSpPr txBox="1"/>
          <p:nvPr/>
        </p:nvSpPr>
        <p:spPr>
          <a:xfrm>
            <a:off x="682904" y="315945"/>
            <a:ext cx="10648709" cy="584775"/>
          </a:xfrm>
          <a:prstGeom prst="rect">
            <a:avLst/>
          </a:prstGeom>
          <a:noFill/>
        </p:spPr>
        <p:txBody>
          <a:bodyPr wrap="square" rtlCol="0">
            <a:spAutoFit/>
          </a:bodyPr>
          <a:lstStyle/>
          <a:p>
            <a:pPr algn="ctr"/>
            <a:r>
              <a:rPr lang="en-US" sz="3200" b="1" dirty="0">
                <a:solidFill>
                  <a:srgbClr val="002060"/>
                </a:solidFill>
                <a:latin typeface="+mj-lt"/>
              </a:rPr>
              <a:t>2021 Delaware State Epidemiological Report Chapter Outline</a:t>
            </a:r>
          </a:p>
        </p:txBody>
      </p:sp>
      <p:cxnSp>
        <p:nvCxnSpPr>
          <p:cNvPr id="12" name="Straight Connector 11">
            <a:extLst>
              <a:ext uri="{FF2B5EF4-FFF2-40B4-BE49-F238E27FC236}">
                <a16:creationId xmlns:a16="http://schemas.microsoft.com/office/drawing/2014/main" id="{845C6D9B-646C-4575-B788-7DAE572D419E}"/>
              </a:ext>
            </a:extLst>
          </p:cNvPr>
          <p:cNvCxnSpPr/>
          <p:nvPr/>
        </p:nvCxnSpPr>
        <p:spPr>
          <a:xfrm>
            <a:off x="810228" y="856527"/>
            <a:ext cx="982690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6391FEC-348B-4C66-9471-8CCC68380F5B}"/>
              </a:ext>
            </a:extLst>
          </p:cNvPr>
          <p:cNvSpPr txBox="1"/>
          <p:nvPr/>
        </p:nvSpPr>
        <p:spPr>
          <a:xfrm>
            <a:off x="6916046" y="2885078"/>
            <a:ext cx="4304731" cy="2585323"/>
          </a:xfrm>
          <a:prstGeom prst="rect">
            <a:avLst/>
          </a:prstGeom>
          <a:noFill/>
        </p:spPr>
        <p:txBody>
          <a:bodyPr wrap="square" rtlCol="0">
            <a:spAutoFit/>
          </a:bodyPr>
          <a:lstStyle/>
          <a:p>
            <a:pPr marL="342900" indent="-342900">
              <a:buFont typeface="+mj-lt"/>
              <a:buAutoNum type="arabicPeriod" startAt="7"/>
            </a:pPr>
            <a:r>
              <a:rPr lang="en-US" dirty="0"/>
              <a:t>Infants with Prenatal Substance Exposure</a:t>
            </a:r>
          </a:p>
          <a:p>
            <a:pPr marL="342900" indent="-342900">
              <a:buFont typeface="+mj-lt"/>
              <a:buAutoNum type="arabicPeriod" startAt="7"/>
            </a:pPr>
            <a:r>
              <a:rPr lang="en-US" dirty="0"/>
              <a:t>Gambling</a:t>
            </a:r>
          </a:p>
          <a:p>
            <a:pPr marL="342900" indent="-342900">
              <a:buFont typeface="+mj-lt"/>
              <a:buAutoNum type="arabicPeriod" startAt="7"/>
            </a:pPr>
            <a:r>
              <a:rPr lang="en-US" dirty="0"/>
              <a:t>Mental Health and Wellness</a:t>
            </a:r>
          </a:p>
          <a:p>
            <a:pPr marL="342900" indent="-342900">
              <a:buFont typeface="+mj-lt"/>
              <a:buAutoNum type="arabicPeriod" startAt="7"/>
            </a:pPr>
            <a:r>
              <a:rPr lang="en-US" dirty="0"/>
              <a:t>Persons with Disabilities</a:t>
            </a:r>
          </a:p>
          <a:p>
            <a:pPr marL="342900" indent="-342900">
              <a:buFont typeface="+mj-lt"/>
              <a:buAutoNum type="arabicPeriod" startAt="7"/>
            </a:pPr>
            <a:r>
              <a:rPr lang="en-US" dirty="0"/>
              <a:t>Adverse Childhood Experiences (ACEs)</a:t>
            </a:r>
          </a:p>
          <a:p>
            <a:pPr marL="342900" indent="-342900">
              <a:buFont typeface="+mj-lt"/>
              <a:buAutoNum type="arabicPeriod" startAt="7"/>
            </a:pPr>
            <a:r>
              <a:rPr lang="en-US" dirty="0"/>
              <a:t>Gender and Sexuality</a:t>
            </a:r>
          </a:p>
          <a:p>
            <a:pPr marL="342900" indent="-342900">
              <a:buFont typeface="+mj-lt"/>
              <a:buAutoNum type="arabicPeriod" startAt="7"/>
            </a:pPr>
            <a:r>
              <a:rPr lang="en-US" dirty="0"/>
              <a:t>Protective Factors</a:t>
            </a:r>
          </a:p>
          <a:p>
            <a:endParaRPr lang="en-US" dirty="0"/>
          </a:p>
        </p:txBody>
      </p:sp>
    </p:spTree>
    <p:extLst>
      <p:ext uri="{BB962C8B-B14F-4D97-AF65-F5344CB8AC3E}">
        <p14:creationId xmlns:p14="http://schemas.microsoft.com/office/powerpoint/2010/main" val="341530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07EC-F571-7044-850B-45C563F40475}"/>
              </a:ext>
            </a:extLst>
          </p:cNvPr>
          <p:cNvSpPr>
            <a:spLocks noGrp="1"/>
          </p:cNvSpPr>
          <p:nvPr>
            <p:ph type="ctrTitle"/>
          </p:nvPr>
        </p:nvSpPr>
        <p:spPr>
          <a:xfrm>
            <a:off x="3918398" y="1791988"/>
            <a:ext cx="5410199" cy="2650658"/>
          </a:xfrm>
        </p:spPr>
        <p:txBody>
          <a:bodyPr anchor="b">
            <a:noAutofit/>
          </a:bodyPr>
          <a:lstStyle/>
          <a:p>
            <a:r>
              <a:rPr lang="en-US" sz="4400" b="1" dirty="0">
                <a:solidFill>
                  <a:srgbClr val="002060"/>
                </a:solidFill>
              </a:rPr>
              <a:t>Behavioral Health Data Highlights from the </a:t>
            </a:r>
            <a:br>
              <a:rPr lang="en-US" sz="4400" b="1" dirty="0">
                <a:solidFill>
                  <a:srgbClr val="002060"/>
                </a:solidFill>
              </a:rPr>
            </a:br>
            <a:r>
              <a:rPr lang="en-US" sz="4400" b="1" dirty="0">
                <a:solidFill>
                  <a:srgbClr val="002060"/>
                </a:solidFill>
              </a:rPr>
              <a:t>2021 Delaware Epidemiological Profile</a:t>
            </a:r>
          </a:p>
        </p:txBody>
      </p:sp>
      <p:sp>
        <p:nvSpPr>
          <p:cNvPr id="3" name="Subtitle 2">
            <a:extLst>
              <a:ext uri="{FF2B5EF4-FFF2-40B4-BE49-F238E27FC236}">
                <a16:creationId xmlns:a16="http://schemas.microsoft.com/office/drawing/2014/main" id="{4A768497-CE14-4749-AC5D-D42D69443F15}"/>
              </a:ext>
            </a:extLst>
          </p:cNvPr>
          <p:cNvSpPr>
            <a:spLocks noGrp="1"/>
          </p:cNvSpPr>
          <p:nvPr>
            <p:ph type="subTitle" idx="1"/>
          </p:nvPr>
        </p:nvSpPr>
        <p:spPr>
          <a:xfrm>
            <a:off x="4711626" y="4863920"/>
            <a:ext cx="4023359" cy="1208141"/>
          </a:xfrm>
        </p:spPr>
        <p:txBody>
          <a:bodyPr>
            <a:normAutofit fontScale="77500" lnSpcReduction="20000"/>
          </a:bodyPr>
          <a:lstStyle/>
          <a:p>
            <a:r>
              <a:rPr lang="en-US" sz="2000" b="1" dirty="0">
                <a:solidFill>
                  <a:srgbClr val="002060"/>
                </a:solidFill>
              </a:rPr>
              <a:t>Hosted by the State Epidemiological Outcomes Workgroup (SEOW) </a:t>
            </a:r>
          </a:p>
          <a:p>
            <a:r>
              <a:rPr lang="en-US" sz="2000" b="1" dirty="0">
                <a:solidFill>
                  <a:srgbClr val="002060"/>
                </a:solidFill>
              </a:rPr>
              <a:t>Center for Drug and Health Studies of the University of Delaware</a:t>
            </a:r>
          </a:p>
          <a:p>
            <a:r>
              <a:rPr lang="en-US" sz="2000" b="1" dirty="0">
                <a:solidFill>
                  <a:srgbClr val="002060"/>
                </a:solidFill>
              </a:rPr>
              <a:t>April 26</a:t>
            </a:r>
            <a:r>
              <a:rPr lang="en-US" sz="2000" b="1" baseline="30000" dirty="0">
                <a:solidFill>
                  <a:srgbClr val="002060"/>
                </a:solidFill>
              </a:rPr>
              <a:t>th</a:t>
            </a:r>
            <a:r>
              <a:rPr lang="en-US" sz="2000" b="1" dirty="0">
                <a:solidFill>
                  <a:srgbClr val="002060"/>
                </a:solidFill>
              </a:rPr>
              <a:t>, 2022</a:t>
            </a:r>
          </a:p>
          <a:p>
            <a:endParaRPr lang="en-US" sz="2000" dirty="0"/>
          </a:p>
        </p:txBody>
      </p:sp>
      <p:sp>
        <p:nvSpPr>
          <p:cNvPr id="5" name="TextBox 4">
            <a:extLst>
              <a:ext uri="{FF2B5EF4-FFF2-40B4-BE49-F238E27FC236}">
                <a16:creationId xmlns:a16="http://schemas.microsoft.com/office/drawing/2014/main" id="{91060BAC-AAEA-B44E-825A-7EC960263268}"/>
              </a:ext>
            </a:extLst>
          </p:cNvPr>
          <p:cNvSpPr txBox="1"/>
          <p:nvPr/>
        </p:nvSpPr>
        <p:spPr>
          <a:xfrm>
            <a:off x="4225634" y="785939"/>
            <a:ext cx="4995342" cy="584775"/>
          </a:xfrm>
          <a:prstGeom prst="rect">
            <a:avLst/>
          </a:prstGeom>
          <a:noFill/>
        </p:spPr>
        <p:txBody>
          <a:bodyPr wrap="none" rtlCol="0">
            <a:spAutoFit/>
          </a:bodyPr>
          <a:lstStyle/>
          <a:p>
            <a:r>
              <a:rPr lang="en-US" sz="3200" dirty="0">
                <a:solidFill>
                  <a:srgbClr val="002060"/>
                </a:solidFill>
              </a:rPr>
              <a:t>3D: Delaware Data Discourse</a:t>
            </a:r>
          </a:p>
        </p:txBody>
      </p:sp>
      <p:sp>
        <p:nvSpPr>
          <p:cNvPr id="6" name="TextBox 5">
            <a:extLst>
              <a:ext uri="{FF2B5EF4-FFF2-40B4-BE49-F238E27FC236}">
                <a16:creationId xmlns:a16="http://schemas.microsoft.com/office/drawing/2014/main" id="{3BF14610-5FD3-7D45-B7C1-481AEC371411}"/>
              </a:ext>
            </a:extLst>
          </p:cNvPr>
          <p:cNvSpPr txBox="1"/>
          <p:nvPr/>
        </p:nvSpPr>
        <p:spPr>
          <a:xfrm>
            <a:off x="7822096" y="5933661"/>
            <a:ext cx="576469" cy="369332"/>
          </a:xfrm>
          <a:prstGeom prst="rect">
            <a:avLst/>
          </a:prstGeom>
          <a:noFill/>
        </p:spPr>
        <p:txBody>
          <a:bodyPr wrap="square" rtlCol="0">
            <a:spAutoFit/>
          </a:bodyPr>
          <a:lstStyle/>
          <a:p>
            <a:endParaRPr lang="en-US" dirty="0"/>
          </a:p>
        </p:txBody>
      </p:sp>
      <p:pic>
        <p:nvPicPr>
          <p:cNvPr id="39" name="Picture 38" descr="Text&#10;&#10;Description automatically generated">
            <a:extLst>
              <a:ext uri="{FF2B5EF4-FFF2-40B4-BE49-F238E27FC236}">
                <a16:creationId xmlns:a16="http://schemas.microsoft.com/office/drawing/2014/main" id="{7AF11FE4-886E-0648-9E9A-5491C988A2BA}"/>
              </a:ext>
            </a:extLst>
          </p:cNvPr>
          <p:cNvPicPr>
            <a:picLocks noChangeAspect="1"/>
          </p:cNvPicPr>
          <p:nvPr/>
        </p:nvPicPr>
        <p:blipFill>
          <a:blip r:embed="rId2"/>
          <a:stretch>
            <a:fillRect/>
          </a:stretch>
        </p:blipFill>
        <p:spPr>
          <a:xfrm>
            <a:off x="10047851" y="4672608"/>
            <a:ext cx="1630385" cy="1630385"/>
          </a:xfrm>
          <a:prstGeom prst="rect">
            <a:avLst/>
          </a:prstGeom>
        </p:spPr>
      </p:pic>
      <p:pic>
        <p:nvPicPr>
          <p:cNvPr id="8" name="Picture 7">
            <a:extLst>
              <a:ext uri="{FF2B5EF4-FFF2-40B4-BE49-F238E27FC236}">
                <a16:creationId xmlns:a16="http://schemas.microsoft.com/office/drawing/2014/main" id="{2705AF68-D6F8-8040-A74F-D296C8890DCA}"/>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0000"/>
                    </a14:imgEffect>
                    <a14:imgEffect>
                      <a14:colorTemperature colorTemp="4396"/>
                    </a14:imgEffect>
                    <a14:imgEffect>
                      <a14:saturation sat="35000"/>
                    </a14:imgEffect>
                    <a14:imgEffect>
                      <a14:brightnessContrast bright="6000" contrast="2000"/>
                    </a14:imgEffect>
                  </a14:imgLayer>
                </a14:imgProps>
              </a:ext>
              <a:ext uri="{28A0092B-C50C-407E-A947-70E740481C1C}">
                <a14:useLocalDpi xmlns:a14="http://schemas.microsoft.com/office/drawing/2010/main" val="0"/>
              </a:ext>
            </a:extLst>
          </a:blip>
          <a:stretch>
            <a:fillRect/>
          </a:stretch>
        </p:blipFill>
        <p:spPr>
          <a:xfrm>
            <a:off x="927419" y="322565"/>
            <a:ext cx="2566505" cy="6440170"/>
          </a:xfrm>
          <a:prstGeom prst="rect">
            <a:avLst/>
          </a:prstGeom>
          <a:effectLst>
            <a:outerShdw blurRad="50800" dist="50800" sx="1000" sy="1000" algn="ctr" rotWithShape="0">
              <a:srgbClr val="000000"/>
            </a:outerShdw>
            <a:reflection endPos="0" dir="5400000" sy="-100000" algn="bl" rotWithShape="0"/>
            <a:softEdge rad="338987"/>
          </a:effectLst>
        </p:spPr>
      </p:pic>
    </p:spTree>
    <p:extLst>
      <p:ext uri="{BB962C8B-B14F-4D97-AF65-F5344CB8AC3E}">
        <p14:creationId xmlns:p14="http://schemas.microsoft.com/office/powerpoint/2010/main" val="1806912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823A-0540-4ECC-AEBB-47D9A6B120D6}"/>
              </a:ext>
            </a:extLst>
          </p:cNvPr>
          <p:cNvSpPr>
            <a:spLocks noGrp="1"/>
          </p:cNvSpPr>
          <p:nvPr>
            <p:ph type="title"/>
          </p:nvPr>
        </p:nvSpPr>
        <p:spPr>
          <a:xfrm>
            <a:off x="637255" y="814146"/>
            <a:ext cx="10515600" cy="1325563"/>
          </a:xfrm>
        </p:spPr>
        <p:txBody>
          <a:bodyPr>
            <a:normAutofit/>
          </a:bodyPr>
          <a:lstStyle/>
          <a:p>
            <a:r>
              <a:rPr lang="en-US" sz="2000" dirty="0"/>
              <a:t>Reported Use of Selected Substances in the Past Year among Delaware Students (%)</a:t>
            </a:r>
            <a:br>
              <a:rPr lang="en-US" sz="2000" dirty="0"/>
            </a:br>
            <a:r>
              <a:rPr lang="en-US" sz="2000" dirty="0"/>
              <a:t>2020 Delaware School Survey, 8</a:t>
            </a:r>
            <a:r>
              <a:rPr lang="en-US" sz="2000" baseline="30000" dirty="0"/>
              <a:t>th</a:t>
            </a:r>
            <a:r>
              <a:rPr lang="en-US" sz="2000" dirty="0"/>
              <a:t> Grade</a:t>
            </a:r>
          </a:p>
        </p:txBody>
      </p:sp>
      <p:sp>
        <p:nvSpPr>
          <p:cNvPr id="5" name="TextBox 4">
            <a:extLst>
              <a:ext uri="{FF2B5EF4-FFF2-40B4-BE49-F238E27FC236}">
                <a16:creationId xmlns:a16="http://schemas.microsoft.com/office/drawing/2014/main" id="{4CECBEDC-92AB-4BF6-BABF-40BDC3C150FF}"/>
              </a:ext>
            </a:extLst>
          </p:cNvPr>
          <p:cNvSpPr txBox="1"/>
          <p:nvPr/>
        </p:nvSpPr>
        <p:spPr>
          <a:xfrm>
            <a:off x="1722444" y="223345"/>
            <a:ext cx="8747112" cy="523220"/>
          </a:xfrm>
          <a:prstGeom prst="rect">
            <a:avLst/>
          </a:prstGeom>
          <a:noFill/>
        </p:spPr>
        <p:txBody>
          <a:bodyPr wrap="square" rtlCol="0">
            <a:spAutoFit/>
          </a:bodyPr>
          <a:lstStyle/>
          <a:p>
            <a:r>
              <a:rPr lang="en-US" sz="2800" b="1" dirty="0">
                <a:solidFill>
                  <a:srgbClr val="002060"/>
                </a:solidFill>
                <a:latin typeface="+mj-lt"/>
              </a:rPr>
              <a:t>State Demographic Overview: A Snapshot of Substance Use</a:t>
            </a:r>
          </a:p>
        </p:txBody>
      </p:sp>
      <p:cxnSp>
        <p:nvCxnSpPr>
          <p:cNvPr id="7" name="Straight Connector 6">
            <a:extLst>
              <a:ext uri="{FF2B5EF4-FFF2-40B4-BE49-F238E27FC236}">
                <a16:creationId xmlns:a16="http://schemas.microsoft.com/office/drawing/2014/main" id="{2364C6C5-C957-4205-B63E-9E8F46A567DB}"/>
              </a:ext>
            </a:extLst>
          </p:cNvPr>
          <p:cNvCxnSpPr>
            <a:cxnSpLocks/>
          </p:cNvCxnSpPr>
          <p:nvPr/>
        </p:nvCxnSpPr>
        <p:spPr>
          <a:xfrm>
            <a:off x="1563329" y="746565"/>
            <a:ext cx="901126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1787E1B-B0E6-4813-A4C6-DD966BCD941D}"/>
              </a:ext>
            </a:extLst>
          </p:cNvPr>
          <p:cNvSpPr txBox="1"/>
          <p:nvPr/>
        </p:nvSpPr>
        <p:spPr>
          <a:xfrm>
            <a:off x="9218479" y="2215526"/>
            <a:ext cx="2502154" cy="2740750"/>
          </a:xfrm>
          <a:prstGeom prst="rect">
            <a:avLst/>
          </a:prstGeom>
          <a:noFill/>
        </p:spPr>
        <p:txBody>
          <a:bodyPr wrap="square" rtlCol="0">
            <a:spAutoFit/>
          </a:bodyPr>
          <a:lstStyle/>
          <a:p>
            <a:pPr marL="171450" marR="0" indent="-171450">
              <a:lnSpc>
                <a:spcPct val="107000"/>
              </a:lnSpc>
              <a:spcBef>
                <a:spcPts val="0"/>
              </a:spcBef>
              <a:spcAft>
                <a:spcPts val="0"/>
              </a:spcAft>
              <a:buFont typeface="Arial" panose="020B0604020202020204" pitchFamily="34" charset="0"/>
              <a:buChar char="•"/>
            </a:pPr>
            <a:r>
              <a:rPr lang="en-US" sz="1200" u="sng" dirty="0">
                <a:effectLst/>
                <a:latin typeface="Calibri" panose="020F0502020204030204" pitchFamily="34" charset="0"/>
                <a:ea typeface="SimSun" panose="02010600030101010101" pitchFamily="2" charset="-122"/>
                <a:cs typeface="Calibri" panose="020F0502020204030204" pitchFamily="34" charset="0"/>
              </a:rPr>
              <a:t>Medication used not as prescribed </a:t>
            </a:r>
            <a:r>
              <a:rPr lang="en-US" sz="1200" dirty="0">
                <a:effectLst/>
                <a:latin typeface="Calibri" panose="020F0502020204030204" pitchFamily="34" charset="0"/>
                <a:ea typeface="SimSun" panose="02010600030101010101" pitchFamily="2" charset="-122"/>
                <a:cs typeface="Calibri" panose="020F0502020204030204" pitchFamily="34" charset="0"/>
              </a:rPr>
              <a:t>includes steroids, over-the-counter medication, prescription uppers (diet pills, Ritalin, </a:t>
            </a:r>
            <a:r>
              <a:rPr lang="en-US" sz="1200" dirty="0" err="1">
                <a:effectLst/>
                <a:latin typeface="Calibri" panose="020F0502020204030204" pitchFamily="34" charset="0"/>
                <a:ea typeface="SimSun" panose="02010600030101010101" pitchFamily="2" charset="-122"/>
                <a:cs typeface="Calibri" panose="020F0502020204030204" pitchFamily="34" charset="0"/>
              </a:rPr>
              <a:t>Concerta</a:t>
            </a:r>
            <a:r>
              <a:rPr lang="en-US" sz="1200" dirty="0">
                <a:effectLst/>
                <a:latin typeface="Calibri" panose="020F0502020204030204" pitchFamily="34" charset="0"/>
                <a:ea typeface="SimSun" panose="02010600030101010101" pitchFamily="2" charset="-122"/>
                <a:cs typeface="Calibri" panose="020F0502020204030204" pitchFamily="34" charset="0"/>
              </a:rPr>
              <a:t>, Adderall), downers (Xanax and other benzodiazepines), and painkillers.</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200" u="sng" dirty="0">
                <a:effectLst/>
                <a:latin typeface="Calibri" panose="020F0502020204030204" pitchFamily="34" charset="0"/>
                <a:ea typeface="SimSun" panose="02010600030101010101" pitchFamily="2" charset="-122"/>
                <a:cs typeface="Calibri" panose="020F0502020204030204" pitchFamily="34" charset="0"/>
              </a:rPr>
              <a:t>Other illegal drugs </a:t>
            </a:r>
            <a:r>
              <a:rPr lang="en-US" sz="1200" dirty="0">
                <a:effectLst/>
                <a:latin typeface="Calibri" panose="020F0502020204030204" pitchFamily="34" charset="0"/>
                <a:ea typeface="SimSun" panose="02010600030101010101" pitchFamily="2" charset="-122"/>
                <a:cs typeface="Calibri" panose="020F0502020204030204" pitchFamily="34" charset="0"/>
              </a:rPr>
              <a:t>include ecstasy, hallucinogens, street uppers, inhalants, cocaine, crack, heroin, and synthetic marijuana used to get high.</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13" name="TextBox 12">
            <a:extLst>
              <a:ext uri="{FF2B5EF4-FFF2-40B4-BE49-F238E27FC236}">
                <a16:creationId xmlns:a16="http://schemas.microsoft.com/office/drawing/2014/main" id="{C734E1B2-4AD4-4611-987D-392B7ED85D75}"/>
              </a:ext>
            </a:extLst>
          </p:cNvPr>
          <p:cNvSpPr txBox="1"/>
          <p:nvPr/>
        </p:nvSpPr>
        <p:spPr>
          <a:xfrm>
            <a:off x="2426825" y="6357656"/>
            <a:ext cx="8556347" cy="276999"/>
          </a:xfrm>
          <a:prstGeom prst="rect">
            <a:avLst/>
          </a:prstGeom>
          <a:noFill/>
        </p:spPr>
        <p:txBody>
          <a:bodyPr wrap="square">
            <a:spAutoFit/>
          </a:bodyPr>
          <a:lstStyle/>
          <a:p>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(2020). </a:t>
            </a:r>
            <a:r>
              <a:rPr lang="en-US" sz="12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Delaware School Survey: </a:t>
            </a:r>
            <a:r>
              <a:rPr lang="en-US" sz="12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Secondary</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 [Annual Survey]. University of Delaware. </a:t>
            </a:r>
            <a:endParaRPr lang="en-US" sz="1200" dirty="0"/>
          </a:p>
        </p:txBody>
      </p:sp>
      <p:graphicFrame>
        <p:nvGraphicFramePr>
          <p:cNvPr id="9" name="Chart 8">
            <a:extLst>
              <a:ext uri="{FF2B5EF4-FFF2-40B4-BE49-F238E27FC236}">
                <a16:creationId xmlns:a16="http://schemas.microsoft.com/office/drawing/2014/main" id="{DB5047A5-F8EA-4037-9944-426D65B9FB7A}"/>
              </a:ext>
            </a:extLst>
          </p:cNvPr>
          <p:cNvGraphicFramePr/>
          <p:nvPr>
            <p:extLst>
              <p:ext uri="{D42A27DB-BD31-4B8C-83A1-F6EECF244321}">
                <p14:modId xmlns:p14="http://schemas.microsoft.com/office/powerpoint/2010/main" val="324697672"/>
              </p:ext>
            </p:extLst>
          </p:nvPr>
        </p:nvGraphicFramePr>
        <p:xfrm>
          <a:off x="876363" y="2139709"/>
          <a:ext cx="7708265" cy="37901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1632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3FDC6D-2085-4B1F-889C-9C791C42A3A5}"/>
              </a:ext>
            </a:extLst>
          </p:cNvPr>
          <p:cNvSpPr txBox="1"/>
          <p:nvPr/>
        </p:nvSpPr>
        <p:spPr>
          <a:xfrm>
            <a:off x="2563107" y="157817"/>
            <a:ext cx="8009681" cy="523220"/>
          </a:xfrm>
          <a:prstGeom prst="rect">
            <a:avLst/>
          </a:prstGeom>
          <a:noFill/>
        </p:spPr>
        <p:txBody>
          <a:bodyPr wrap="square" rtlCol="0">
            <a:spAutoFit/>
          </a:bodyPr>
          <a:lstStyle/>
          <a:p>
            <a:r>
              <a:rPr lang="en-US" sz="2800" b="1" dirty="0">
                <a:solidFill>
                  <a:srgbClr val="002060"/>
                </a:solidFill>
                <a:latin typeface="+mj-lt"/>
              </a:rPr>
              <a:t>Tobacco and Electronic Cigarettes (Vaping)</a:t>
            </a:r>
          </a:p>
        </p:txBody>
      </p:sp>
      <p:cxnSp>
        <p:nvCxnSpPr>
          <p:cNvPr id="7" name="Straight Connector 6">
            <a:extLst>
              <a:ext uri="{FF2B5EF4-FFF2-40B4-BE49-F238E27FC236}">
                <a16:creationId xmlns:a16="http://schemas.microsoft.com/office/drawing/2014/main" id="{D38CBFB0-8E71-4494-AFD4-0B5858BFDDB7}"/>
              </a:ext>
            </a:extLst>
          </p:cNvPr>
          <p:cNvCxnSpPr>
            <a:cxnSpLocks/>
          </p:cNvCxnSpPr>
          <p:nvPr/>
        </p:nvCxnSpPr>
        <p:spPr>
          <a:xfrm>
            <a:off x="1909823" y="681037"/>
            <a:ext cx="828747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F75FDAE-3744-4B97-BC07-2B323CCEC738}"/>
              </a:ext>
            </a:extLst>
          </p:cNvPr>
          <p:cNvSpPr txBox="1"/>
          <p:nvPr/>
        </p:nvSpPr>
        <p:spPr>
          <a:xfrm>
            <a:off x="2109669" y="6423184"/>
            <a:ext cx="8550796" cy="276999"/>
          </a:xfrm>
          <a:prstGeom prst="rect">
            <a:avLst/>
          </a:prstGeom>
          <a:noFill/>
        </p:spPr>
        <p:txBody>
          <a:bodyPr wrap="square">
            <a:spAutoFit/>
          </a:bodyPr>
          <a:lstStyle/>
          <a:p>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(2020). </a:t>
            </a:r>
            <a:r>
              <a:rPr lang="en-US" sz="12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Delaware School Survey: </a:t>
            </a:r>
            <a:r>
              <a:rPr lang="en-US" sz="12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Secondary</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 [Annual Survey]. University of Delaware. </a:t>
            </a:r>
            <a:endParaRPr lang="en-US" sz="1200" dirty="0"/>
          </a:p>
        </p:txBody>
      </p:sp>
      <p:sp>
        <p:nvSpPr>
          <p:cNvPr id="9" name="Title 8">
            <a:extLst>
              <a:ext uri="{FF2B5EF4-FFF2-40B4-BE49-F238E27FC236}">
                <a16:creationId xmlns:a16="http://schemas.microsoft.com/office/drawing/2014/main" id="{193568BB-EE00-4728-9978-A925BE5C0A9B}"/>
              </a:ext>
            </a:extLst>
          </p:cNvPr>
          <p:cNvSpPr>
            <a:spLocks noGrp="1"/>
          </p:cNvSpPr>
          <p:nvPr>
            <p:ph type="title"/>
          </p:nvPr>
        </p:nvSpPr>
        <p:spPr>
          <a:xfrm>
            <a:off x="795758" y="681037"/>
            <a:ext cx="10859793" cy="1325563"/>
          </a:xfrm>
        </p:spPr>
        <p:txBody>
          <a:bodyPr>
            <a:normAutofit/>
          </a:bodyPr>
          <a:lstStyle/>
          <a:p>
            <a:r>
              <a:rPr lang="en-US" sz="2000" dirty="0"/>
              <a:t>Perception of “Great Risk” of Cigarettes vs. Vaping (%)</a:t>
            </a:r>
            <a:br>
              <a:rPr lang="en-US" sz="2000" dirty="0"/>
            </a:br>
            <a:r>
              <a:rPr lang="en-US" sz="2000" dirty="0"/>
              <a:t>2020 Delaware School Survey, 8</a:t>
            </a:r>
            <a:r>
              <a:rPr lang="en-US" sz="2000" baseline="30000" dirty="0"/>
              <a:t>th</a:t>
            </a:r>
            <a:r>
              <a:rPr lang="en-US" sz="2000" dirty="0"/>
              <a:t> Grade</a:t>
            </a:r>
          </a:p>
        </p:txBody>
      </p:sp>
      <p:graphicFrame>
        <p:nvGraphicFramePr>
          <p:cNvPr id="13" name="Chart 12">
            <a:extLst>
              <a:ext uri="{FF2B5EF4-FFF2-40B4-BE49-F238E27FC236}">
                <a16:creationId xmlns:a16="http://schemas.microsoft.com/office/drawing/2014/main" id="{53A76B9F-9CA3-48FA-959D-83E60C5F4AE2}"/>
              </a:ext>
            </a:extLst>
          </p:cNvPr>
          <p:cNvGraphicFramePr>
            <a:graphicFrameLocks noChangeAspect="1"/>
          </p:cNvGraphicFramePr>
          <p:nvPr>
            <p:extLst>
              <p:ext uri="{D42A27DB-BD31-4B8C-83A1-F6EECF244321}">
                <p14:modId xmlns:p14="http://schemas.microsoft.com/office/powerpoint/2010/main" val="420378499"/>
              </p:ext>
            </p:extLst>
          </p:nvPr>
        </p:nvGraphicFramePr>
        <p:xfrm>
          <a:off x="2341202" y="1875290"/>
          <a:ext cx="7509595" cy="36354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3537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6641-BEBB-4DD8-831B-392ECC9932B9}"/>
              </a:ext>
            </a:extLst>
          </p:cNvPr>
          <p:cNvSpPr>
            <a:spLocks noGrp="1"/>
          </p:cNvSpPr>
          <p:nvPr>
            <p:ph type="title"/>
          </p:nvPr>
        </p:nvSpPr>
        <p:spPr>
          <a:xfrm>
            <a:off x="557784" y="787199"/>
            <a:ext cx="10515600" cy="902598"/>
          </a:xfrm>
        </p:spPr>
        <p:txBody>
          <a:bodyPr>
            <a:normAutofit/>
          </a:bodyPr>
          <a:lstStyle/>
          <a:p>
            <a:r>
              <a:rPr lang="en-US" sz="2000" dirty="0"/>
              <a:t>Trends in Delaware Students’ Self-Reported Past Month Alcohol Use (%)</a:t>
            </a:r>
            <a:br>
              <a:rPr lang="en-US" sz="2000" dirty="0"/>
            </a:br>
            <a:r>
              <a:rPr lang="en-US" sz="2000" dirty="0"/>
              <a:t>Delaware School Survey, 1999-2020</a:t>
            </a:r>
          </a:p>
        </p:txBody>
      </p:sp>
      <p:sp>
        <p:nvSpPr>
          <p:cNvPr id="6" name="TextBox 5">
            <a:extLst>
              <a:ext uri="{FF2B5EF4-FFF2-40B4-BE49-F238E27FC236}">
                <a16:creationId xmlns:a16="http://schemas.microsoft.com/office/drawing/2014/main" id="{6EE07ACD-5293-4BAC-B687-511C37ADE772}"/>
              </a:ext>
            </a:extLst>
          </p:cNvPr>
          <p:cNvSpPr txBox="1"/>
          <p:nvPr/>
        </p:nvSpPr>
        <p:spPr>
          <a:xfrm>
            <a:off x="5220929" y="157817"/>
            <a:ext cx="1401097" cy="523220"/>
          </a:xfrm>
          <a:prstGeom prst="rect">
            <a:avLst/>
          </a:prstGeom>
          <a:noFill/>
        </p:spPr>
        <p:txBody>
          <a:bodyPr wrap="square" rtlCol="0">
            <a:spAutoFit/>
          </a:bodyPr>
          <a:lstStyle/>
          <a:p>
            <a:r>
              <a:rPr lang="en-US" sz="2800" b="1" dirty="0">
                <a:solidFill>
                  <a:srgbClr val="002060"/>
                </a:solidFill>
                <a:latin typeface="+mj-lt"/>
              </a:rPr>
              <a:t>Alcohol</a:t>
            </a:r>
          </a:p>
        </p:txBody>
      </p:sp>
      <p:cxnSp>
        <p:nvCxnSpPr>
          <p:cNvPr id="8" name="Straight Connector 7">
            <a:extLst>
              <a:ext uri="{FF2B5EF4-FFF2-40B4-BE49-F238E27FC236}">
                <a16:creationId xmlns:a16="http://schemas.microsoft.com/office/drawing/2014/main" id="{680B91B5-1FA3-4FE0-BA47-1F85C31EBF00}"/>
              </a:ext>
            </a:extLst>
          </p:cNvPr>
          <p:cNvCxnSpPr/>
          <p:nvPr/>
        </p:nvCxnSpPr>
        <p:spPr>
          <a:xfrm>
            <a:off x="4454013" y="681037"/>
            <a:ext cx="2996381"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42D152B-8319-4929-8838-AD465EC233D4}"/>
              </a:ext>
            </a:extLst>
          </p:cNvPr>
          <p:cNvSpPr txBox="1"/>
          <p:nvPr/>
        </p:nvSpPr>
        <p:spPr>
          <a:xfrm>
            <a:off x="1909822" y="6418952"/>
            <a:ext cx="8865243" cy="281231"/>
          </a:xfrm>
          <a:prstGeom prst="rect">
            <a:avLst/>
          </a:prstGeom>
          <a:noFill/>
        </p:spPr>
        <p:txBody>
          <a:bodyPr wrap="square">
            <a:spAutoFit/>
          </a:bodyPr>
          <a:lstStyle/>
          <a:p>
            <a:pPr marL="57150" marR="0">
              <a:lnSpc>
                <a:spcPct val="107000"/>
              </a:lnSpc>
              <a:spcBef>
                <a:spcPts val="0"/>
              </a:spcBef>
              <a:spcAft>
                <a:spcPts val="0"/>
              </a:spcAft>
            </a:pP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(2020). </a:t>
            </a:r>
            <a:r>
              <a:rPr lang="en-US" sz="12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Delaware School Survey: Secondary</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 [</a:t>
            </a:r>
            <a:r>
              <a:rPr lang="en-US" sz="12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Annua</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l Survey]. University of Delaware.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11" name="Content Placeholder 10">
            <a:extLst>
              <a:ext uri="{FF2B5EF4-FFF2-40B4-BE49-F238E27FC236}">
                <a16:creationId xmlns:a16="http://schemas.microsoft.com/office/drawing/2014/main" id="{C2B48A52-9333-4ECC-B279-FA0A703B5321}"/>
              </a:ext>
            </a:extLst>
          </p:cNvPr>
          <p:cNvGraphicFramePr>
            <a:graphicFrameLocks noGrp="1"/>
          </p:cNvGraphicFramePr>
          <p:nvPr>
            <p:ph idx="1"/>
            <p:extLst>
              <p:ext uri="{D42A27DB-BD31-4B8C-83A1-F6EECF244321}">
                <p14:modId xmlns:p14="http://schemas.microsoft.com/office/powerpoint/2010/main" val="3081366517"/>
              </p:ext>
            </p:extLst>
          </p:nvPr>
        </p:nvGraphicFramePr>
        <p:xfrm>
          <a:off x="557784" y="1725841"/>
          <a:ext cx="10515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1794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ED31-2DE9-4AE4-9E83-56FCF2184354}"/>
              </a:ext>
            </a:extLst>
          </p:cNvPr>
          <p:cNvSpPr>
            <a:spLocks noGrp="1"/>
          </p:cNvSpPr>
          <p:nvPr>
            <p:ph type="title"/>
          </p:nvPr>
        </p:nvSpPr>
        <p:spPr>
          <a:xfrm>
            <a:off x="838200" y="681037"/>
            <a:ext cx="10515600" cy="1009651"/>
          </a:xfrm>
        </p:spPr>
        <p:txBody>
          <a:bodyPr>
            <a:normAutofit/>
          </a:bodyPr>
          <a:lstStyle/>
          <a:p>
            <a:r>
              <a:rPr lang="en-US" sz="2000" dirty="0"/>
              <a:t>Trends in Delaware Students’ Perception of “Great Risk” in Using Marijuana Regularly (%)</a:t>
            </a:r>
            <a:br>
              <a:rPr lang="en-US" sz="2000" dirty="0"/>
            </a:br>
            <a:r>
              <a:rPr lang="en-US" sz="2000" dirty="0"/>
              <a:t>Delaware School Survey, 1999-2020</a:t>
            </a:r>
          </a:p>
        </p:txBody>
      </p:sp>
      <p:sp>
        <p:nvSpPr>
          <p:cNvPr id="5" name="TextBox 4">
            <a:extLst>
              <a:ext uri="{FF2B5EF4-FFF2-40B4-BE49-F238E27FC236}">
                <a16:creationId xmlns:a16="http://schemas.microsoft.com/office/drawing/2014/main" id="{E3A2C3D5-F941-41A9-BD41-049EFFE98137}"/>
              </a:ext>
            </a:extLst>
          </p:cNvPr>
          <p:cNvSpPr txBox="1"/>
          <p:nvPr/>
        </p:nvSpPr>
        <p:spPr>
          <a:xfrm>
            <a:off x="2401000" y="269034"/>
            <a:ext cx="6799006" cy="523220"/>
          </a:xfrm>
          <a:prstGeom prst="rect">
            <a:avLst/>
          </a:prstGeom>
          <a:noFill/>
        </p:spPr>
        <p:txBody>
          <a:bodyPr wrap="square" rtlCol="0">
            <a:spAutoFit/>
          </a:bodyPr>
          <a:lstStyle/>
          <a:p>
            <a:pPr algn="ctr"/>
            <a:r>
              <a:rPr lang="en-US" sz="2800" b="1" dirty="0">
                <a:solidFill>
                  <a:srgbClr val="002060"/>
                </a:solidFill>
                <a:latin typeface="+mj-lt"/>
              </a:rPr>
              <a:t>Marijuana</a:t>
            </a:r>
          </a:p>
        </p:txBody>
      </p:sp>
      <p:cxnSp>
        <p:nvCxnSpPr>
          <p:cNvPr id="7" name="Straight Connector 6">
            <a:extLst>
              <a:ext uri="{FF2B5EF4-FFF2-40B4-BE49-F238E27FC236}">
                <a16:creationId xmlns:a16="http://schemas.microsoft.com/office/drawing/2014/main" id="{26801F6F-1E42-4B06-A7DC-BF72DC2EC78E}"/>
              </a:ext>
            </a:extLst>
          </p:cNvPr>
          <p:cNvCxnSpPr/>
          <p:nvPr/>
        </p:nvCxnSpPr>
        <p:spPr>
          <a:xfrm>
            <a:off x="3345084" y="788691"/>
            <a:ext cx="532435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D1B0BE2-3730-40A6-9BEF-6CA9EA209EAE}"/>
              </a:ext>
            </a:extLst>
          </p:cNvPr>
          <p:cNvSpPr txBox="1"/>
          <p:nvPr/>
        </p:nvSpPr>
        <p:spPr>
          <a:xfrm>
            <a:off x="2401000" y="6454029"/>
            <a:ext cx="7842889" cy="276999"/>
          </a:xfrm>
          <a:prstGeom prst="rect">
            <a:avLst/>
          </a:prstGeom>
          <a:noFill/>
        </p:spPr>
        <p:txBody>
          <a:bodyPr wrap="square">
            <a:spAutoFit/>
          </a:bodyPr>
          <a:lstStyle/>
          <a:p>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(2020). </a:t>
            </a:r>
            <a:r>
              <a:rPr lang="en-US" sz="12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Delaware School Survey: </a:t>
            </a:r>
            <a:r>
              <a:rPr lang="en-US" sz="12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Secondary</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 [Annual Survey]. University of Delaware. </a:t>
            </a:r>
            <a:endParaRPr lang="en-US" sz="1200" dirty="0"/>
          </a:p>
        </p:txBody>
      </p:sp>
      <p:graphicFrame>
        <p:nvGraphicFramePr>
          <p:cNvPr id="10" name="Content Placeholder 9">
            <a:extLst>
              <a:ext uri="{FF2B5EF4-FFF2-40B4-BE49-F238E27FC236}">
                <a16:creationId xmlns:a16="http://schemas.microsoft.com/office/drawing/2014/main" id="{52735D7F-72ED-4538-8AB7-3B3AE65EBCFD}"/>
              </a:ext>
            </a:extLst>
          </p:cNvPr>
          <p:cNvGraphicFramePr>
            <a:graphicFrameLocks noGrp="1"/>
          </p:cNvGraphicFramePr>
          <p:nvPr>
            <p:ph idx="1"/>
            <p:extLst>
              <p:ext uri="{D42A27DB-BD31-4B8C-83A1-F6EECF244321}">
                <p14:modId xmlns:p14="http://schemas.microsoft.com/office/powerpoint/2010/main" val="4010850864"/>
              </p:ext>
            </p:extLst>
          </p:nvPr>
        </p:nvGraphicFramePr>
        <p:xfrm>
          <a:off x="838200" y="1572768"/>
          <a:ext cx="10515600" cy="46041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3097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471E629-40A2-405C-834B-0B3BDA8DB51D}"/>
              </a:ext>
            </a:extLst>
          </p:cNvPr>
          <p:cNvSpPr txBox="1"/>
          <p:nvPr/>
        </p:nvSpPr>
        <p:spPr>
          <a:xfrm>
            <a:off x="157050" y="6149717"/>
            <a:ext cx="12144678" cy="461665"/>
          </a:xfrm>
          <a:prstGeom prst="rect">
            <a:avLst/>
          </a:prstGeom>
          <a:noFill/>
        </p:spPr>
        <p:txBody>
          <a:bodyPr wrap="square">
            <a:spAutoFit/>
          </a:bodyPr>
          <a:lstStyle/>
          <a:p>
            <a:r>
              <a:rPr lang="en-US" sz="1200" dirty="0">
                <a:effectLst/>
                <a:latin typeface="Calibri" panose="020F0502020204030204" pitchFamily="34" charset="0"/>
                <a:ea typeface="SimSun" panose="02010600030101010101" pitchFamily="2" charset="-122"/>
                <a:cs typeface="Times New Roman" panose="02020603050405020304" pitchFamily="18" charset="0"/>
              </a:rPr>
              <a:t>Data collected by the </a:t>
            </a:r>
            <a:r>
              <a:rPr lang="en-US" sz="1200" dirty="0">
                <a:effectLst/>
                <a:latin typeface="Calibri" panose="020F0502020204030204" pitchFamily="34" charset="0"/>
                <a:ea typeface="SimSun" panose="02010600030101010101" pitchFamily="2" charset="-122"/>
                <a:cs typeface="Times New Roman" panose="02020603050405020304" pitchFamily="18" charset="0"/>
                <a:hlinkClick r:id="rId3"/>
              </a:rPr>
              <a:t>Delaware Prescription Monitoring Program (PMP) </a:t>
            </a:r>
            <a:r>
              <a:rPr lang="en-US" sz="1200" dirty="0">
                <a:effectLst/>
                <a:latin typeface="Calibri" panose="020F0502020204030204" pitchFamily="34" charset="0"/>
                <a:ea typeface="SimSun" panose="02010600030101010101" pitchFamily="2" charset="-122"/>
                <a:cs typeface="Times New Roman" panose="02020603050405020304" pitchFamily="18" charset="0"/>
              </a:rPr>
              <a:t>and reported on the Delaware Department of Health and Social Services</a:t>
            </a:r>
            <a:r>
              <a:rPr lang="en-US" sz="1200" u="sng" dirty="0">
                <a:solidFill>
                  <a:srgbClr val="0000FF"/>
                </a:solidFill>
                <a:effectLst/>
                <a:latin typeface="Calibri" panose="020F0502020204030204" pitchFamily="34" charset="0"/>
                <a:ea typeface="SimSun" panose="02010600030101010101" pitchFamily="2" charset="-122"/>
                <a:cs typeface="Times New Roman" panose="02020603050405020304" pitchFamily="18" charset="0"/>
                <a:hlinkClick r:id="rId4"/>
              </a:rPr>
              <a:t> My Healthy Community</a:t>
            </a:r>
            <a:r>
              <a:rPr lang="en-US" sz="1200" dirty="0">
                <a:effectLst/>
                <a:latin typeface="Calibri" panose="020F0502020204030204" pitchFamily="34" charset="0"/>
                <a:ea typeface="SimSun" panose="02010600030101010101" pitchFamily="2" charset="-122"/>
                <a:cs typeface="Times New Roman" panose="02020603050405020304" pitchFamily="18" charset="0"/>
              </a:rPr>
              <a:t> Data Dashboard.</a:t>
            </a:r>
          </a:p>
          <a:p>
            <a:r>
              <a:rPr lang="en-US" sz="1200" dirty="0">
                <a:effectLst/>
                <a:latin typeface="Calibri" panose="020F0502020204030204" pitchFamily="34" charset="0"/>
                <a:ea typeface="SimSun" panose="02010600030101010101" pitchFamily="2" charset="-122"/>
                <a:hlinkClick r:id="rId5"/>
              </a:rPr>
              <a:t>Delaware Department of Safety and Homeland Security, Division of Forensic Science. (2021). Division of Forensic Science 2020 annual report. </a:t>
            </a:r>
            <a:r>
              <a:rPr lang="en-US" sz="1200" dirty="0">
                <a:effectLst/>
                <a:latin typeface="Calibri" panose="020F0502020204030204" pitchFamily="34" charset="0"/>
                <a:ea typeface="SimSun" panose="02010600030101010101" pitchFamily="2" charset="-122"/>
                <a:cs typeface="Times New Roman" panose="02020603050405020304" pitchFamily="18" charset="0"/>
                <a:hlinkClick r:id="rId5"/>
              </a:rPr>
              <a:t> </a:t>
            </a:r>
            <a:endParaRPr lang="en-US" sz="1200" dirty="0"/>
          </a:p>
        </p:txBody>
      </p:sp>
      <p:sp>
        <p:nvSpPr>
          <p:cNvPr id="12" name="TextBox 11">
            <a:extLst>
              <a:ext uri="{FF2B5EF4-FFF2-40B4-BE49-F238E27FC236}">
                <a16:creationId xmlns:a16="http://schemas.microsoft.com/office/drawing/2014/main" id="{6D7E7158-17AC-4091-B866-47D187C179FF}"/>
              </a:ext>
            </a:extLst>
          </p:cNvPr>
          <p:cNvSpPr txBox="1"/>
          <p:nvPr/>
        </p:nvSpPr>
        <p:spPr>
          <a:xfrm>
            <a:off x="3530279" y="185063"/>
            <a:ext cx="6030409" cy="523220"/>
          </a:xfrm>
          <a:prstGeom prst="rect">
            <a:avLst/>
          </a:prstGeom>
          <a:noFill/>
        </p:spPr>
        <p:txBody>
          <a:bodyPr wrap="square" rtlCol="0">
            <a:spAutoFit/>
          </a:bodyPr>
          <a:lstStyle/>
          <a:p>
            <a:r>
              <a:rPr lang="en-US" sz="2800" b="1" dirty="0">
                <a:solidFill>
                  <a:srgbClr val="002060"/>
                </a:solidFill>
                <a:latin typeface="+mj-lt"/>
              </a:rPr>
              <a:t>Opioids and Prescription Misuse</a:t>
            </a:r>
          </a:p>
        </p:txBody>
      </p:sp>
      <p:cxnSp>
        <p:nvCxnSpPr>
          <p:cNvPr id="14" name="Straight Connector 13">
            <a:extLst>
              <a:ext uri="{FF2B5EF4-FFF2-40B4-BE49-F238E27FC236}">
                <a16:creationId xmlns:a16="http://schemas.microsoft.com/office/drawing/2014/main" id="{55B0927A-2F90-4313-9570-A5E9C1644F67}"/>
              </a:ext>
            </a:extLst>
          </p:cNvPr>
          <p:cNvCxnSpPr/>
          <p:nvPr/>
        </p:nvCxnSpPr>
        <p:spPr>
          <a:xfrm>
            <a:off x="3148314" y="708283"/>
            <a:ext cx="556742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F14ADFF-27AB-45E0-A2D4-C96410F479BB}"/>
              </a:ext>
            </a:extLst>
          </p:cNvPr>
          <p:cNvSpPr txBox="1"/>
          <p:nvPr/>
        </p:nvSpPr>
        <p:spPr>
          <a:xfrm>
            <a:off x="512751" y="906085"/>
            <a:ext cx="6231117" cy="707886"/>
          </a:xfrm>
          <a:prstGeom prst="rect">
            <a:avLst/>
          </a:prstGeom>
          <a:noFill/>
        </p:spPr>
        <p:txBody>
          <a:bodyPr wrap="square" rtlCol="0">
            <a:spAutoFit/>
          </a:bodyPr>
          <a:lstStyle/>
          <a:p>
            <a:r>
              <a:rPr lang="en-US" sz="2000" dirty="0">
                <a:latin typeface="+mj-lt"/>
              </a:rPr>
              <a:t>Trends in People Filling Opioid Prescription in Delaware,</a:t>
            </a:r>
          </a:p>
          <a:p>
            <a:r>
              <a:rPr lang="en-US" sz="2000" dirty="0">
                <a:latin typeface="+mj-lt"/>
              </a:rPr>
              <a:t>By Prescription Category (rate per 1,000 people)</a:t>
            </a:r>
          </a:p>
        </p:txBody>
      </p:sp>
      <p:sp>
        <p:nvSpPr>
          <p:cNvPr id="3" name="TextBox 2">
            <a:extLst>
              <a:ext uri="{FF2B5EF4-FFF2-40B4-BE49-F238E27FC236}">
                <a16:creationId xmlns:a16="http://schemas.microsoft.com/office/drawing/2014/main" id="{E8F67036-0EE6-467F-929E-95927D9EC42B}"/>
              </a:ext>
            </a:extLst>
          </p:cNvPr>
          <p:cNvSpPr txBox="1"/>
          <p:nvPr/>
        </p:nvSpPr>
        <p:spPr>
          <a:xfrm>
            <a:off x="7127921" y="1152306"/>
            <a:ext cx="4931708" cy="923330"/>
          </a:xfrm>
          <a:prstGeom prst="rect">
            <a:avLst/>
          </a:prstGeom>
          <a:noFill/>
        </p:spPr>
        <p:txBody>
          <a:bodyPr wrap="square" rtlCol="0">
            <a:spAutoFit/>
          </a:bodyPr>
          <a:lstStyle/>
          <a:p>
            <a:r>
              <a:rPr lang="en-US" sz="1800" dirty="0">
                <a:effectLst/>
                <a:latin typeface="+mj-lt"/>
                <a:ea typeface="SimSun" panose="02010600030101010101" pitchFamily="2" charset="-122"/>
              </a:rPr>
              <a:t>In 2020, fentanyl was identified in 372 of 447 overdose deaths and 94 involved heroin (Delaware Division of Forensic Science, 2021).</a:t>
            </a:r>
          </a:p>
        </p:txBody>
      </p:sp>
      <p:sp>
        <p:nvSpPr>
          <p:cNvPr id="4" name="Rectangle 3">
            <a:extLst>
              <a:ext uri="{FF2B5EF4-FFF2-40B4-BE49-F238E27FC236}">
                <a16:creationId xmlns:a16="http://schemas.microsoft.com/office/drawing/2014/main" id="{89297BD3-9246-4330-9217-89C797AEAF4E}"/>
              </a:ext>
            </a:extLst>
          </p:cNvPr>
          <p:cNvSpPr/>
          <p:nvPr/>
        </p:nvSpPr>
        <p:spPr>
          <a:xfrm>
            <a:off x="7010399" y="1014333"/>
            <a:ext cx="5049229" cy="1221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12">
            <a:extLst>
              <a:ext uri="{FF2B5EF4-FFF2-40B4-BE49-F238E27FC236}">
                <a16:creationId xmlns:a16="http://schemas.microsoft.com/office/drawing/2014/main" id="{0DA42BE5-5D57-466B-9057-E27A023B412D}"/>
              </a:ext>
            </a:extLst>
          </p:cNvPr>
          <p:cNvGraphicFramePr>
            <a:graphicFrameLocks noGrp="1"/>
          </p:cNvGraphicFramePr>
          <p:nvPr>
            <p:ph idx="1"/>
            <p:extLst>
              <p:ext uri="{D42A27DB-BD31-4B8C-83A1-F6EECF244321}">
                <p14:modId xmlns:p14="http://schemas.microsoft.com/office/powerpoint/2010/main" val="629059626"/>
              </p:ext>
            </p:extLst>
          </p:nvPr>
        </p:nvGraphicFramePr>
        <p:xfrm>
          <a:off x="413806" y="1798379"/>
          <a:ext cx="10515600" cy="435133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5876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ED11-ECBA-4F52-9BE6-79A54875F0D2}"/>
              </a:ext>
            </a:extLst>
          </p:cNvPr>
          <p:cNvSpPr>
            <a:spLocks noGrp="1"/>
          </p:cNvSpPr>
          <p:nvPr>
            <p:ph type="title"/>
          </p:nvPr>
        </p:nvSpPr>
        <p:spPr>
          <a:xfrm>
            <a:off x="2572513" y="-35471"/>
            <a:ext cx="7046976" cy="1325563"/>
          </a:xfrm>
        </p:spPr>
        <p:txBody>
          <a:bodyPr>
            <a:normAutofit/>
          </a:bodyPr>
          <a:lstStyle/>
          <a:p>
            <a:r>
              <a:rPr lang="en-US" sz="2800" b="1" dirty="0">
                <a:solidFill>
                  <a:srgbClr val="002060"/>
                </a:solidFill>
              </a:rPr>
              <a:t>Infants with Prenatal Substance Exposure (IPSE)</a:t>
            </a:r>
          </a:p>
        </p:txBody>
      </p:sp>
      <p:sp>
        <p:nvSpPr>
          <p:cNvPr id="5" name="TextBox 4">
            <a:extLst>
              <a:ext uri="{FF2B5EF4-FFF2-40B4-BE49-F238E27FC236}">
                <a16:creationId xmlns:a16="http://schemas.microsoft.com/office/drawing/2014/main" id="{5D320A7D-B799-4631-BE74-B74B4229BD13}"/>
              </a:ext>
            </a:extLst>
          </p:cNvPr>
          <p:cNvSpPr txBox="1"/>
          <p:nvPr/>
        </p:nvSpPr>
        <p:spPr>
          <a:xfrm>
            <a:off x="1225485" y="6492875"/>
            <a:ext cx="9965703" cy="276999"/>
          </a:xfrm>
          <a:prstGeom prst="rect">
            <a:avLst/>
          </a:prstGeom>
          <a:noFill/>
        </p:spPr>
        <p:txBody>
          <a:bodyPr wrap="square" rtlCol="0">
            <a:spAutoFit/>
          </a:bodyPr>
          <a:lstStyle/>
          <a:p>
            <a:r>
              <a:rPr lang="en-US" sz="1200" dirty="0">
                <a:effectLst/>
                <a:latin typeface="Calibri" panose="020F0502020204030204" pitchFamily="34" charset="0"/>
                <a:ea typeface="SimSun" panose="02010600030101010101" pitchFamily="2" charset="-122"/>
                <a:cs typeface="Times New Roman" panose="02020603050405020304" pitchFamily="18" charset="0"/>
              </a:rPr>
              <a:t>Source: Delaware Infants with Prenatal Substance Exposure 2020 Year in Review, Division of Family Services, State of Delaware, Office of the Child Advocate. </a:t>
            </a:r>
            <a:endParaRPr lang="en-US" sz="1200" dirty="0"/>
          </a:p>
        </p:txBody>
      </p:sp>
      <p:cxnSp>
        <p:nvCxnSpPr>
          <p:cNvPr id="7" name="Straight Connector 6">
            <a:extLst>
              <a:ext uri="{FF2B5EF4-FFF2-40B4-BE49-F238E27FC236}">
                <a16:creationId xmlns:a16="http://schemas.microsoft.com/office/drawing/2014/main" id="{F1C5FD50-AC07-4714-B321-65467932E419}"/>
              </a:ext>
            </a:extLst>
          </p:cNvPr>
          <p:cNvCxnSpPr>
            <a:cxnSpLocks/>
          </p:cNvCxnSpPr>
          <p:nvPr/>
        </p:nvCxnSpPr>
        <p:spPr>
          <a:xfrm>
            <a:off x="2572511" y="1004888"/>
            <a:ext cx="6803137"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a16="http://schemas.microsoft.com/office/drawing/2014/main" id="{C24AC38F-2E24-4991-A3B1-FE2F0BCA078D}"/>
              </a:ext>
            </a:extLst>
          </p:cNvPr>
          <p:cNvGraphicFramePr/>
          <p:nvPr>
            <p:extLst>
              <p:ext uri="{D42A27DB-BD31-4B8C-83A1-F6EECF244321}">
                <p14:modId xmlns:p14="http://schemas.microsoft.com/office/powerpoint/2010/main" val="3041879904"/>
              </p:ext>
            </p:extLst>
          </p:nvPr>
        </p:nvGraphicFramePr>
        <p:xfrm>
          <a:off x="640080" y="2681383"/>
          <a:ext cx="7894320" cy="28030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509DCAEC-5925-455A-BDE1-FC0D31BA2D6D}"/>
              </a:ext>
            </a:extLst>
          </p:cNvPr>
          <p:cNvSpPr txBox="1"/>
          <p:nvPr/>
        </p:nvSpPr>
        <p:spPr>
          <a:xfrm>
            <a:off x="950976" y="1288839"/>
            <a:ext cx="4413504" cy="1233158"/>
          </a:xfrm>
          <a:prstGeom prst="rect">
            <a:avLst/>
          </a:prstGeom>
          <a:noFill/>
        </p:spPr>
        <p:txBody>
          <a:bodyPr wrap="square" rtlCol="0">
            <a:spAutoFit/>
          </a:bodyPr>
          <a:lstStyle/>
          <a:p>
            <a:pPr marL="0" marR="0">
              <a:lnSpc>
                <a:spcPct val="107000"/>
              </a:lnSpc>
              <a:spcBef>
                <a:spcPts val="0"/>
              </a:spcBef>
              <a:spcAft>
                <a:spcPts val="800"/>
              </a:spcAft>
            </a:pPr>
            <a:r>
              <a:rPr lang="en-US" sz="2000" dirty="0">
                <a:effectLst/>
                <a:latin typeface="+mj-lt"/>
                <a:ea typeface="SimSun" panose="02010600030101010101" pitchFamily="2" charset="-122"/>
                <a:cs typeface="Times New Roman" panose="02020603050405020304" pitchFamily="18" charset="0"/>
              </a:rPr>
              <a:t>2020 IPSE Notifications</a:t>
            </a:r>
          </a:p>
          <a:p>
            <a:pPr marL="0" marR="0">
              <a:lnSpc>
                <a:spcPct val="107000"/>
              </a:lnSpc>
              <a:spcBef>
                <a:spcPts val="0"/>
              </a:spcBef>
              <a:spcAft>
                <a:spcPts val="800"/>
              </a:spcAft>
            </a:pPr>
            <a:r>
              <a:rPr lang="en-US" sz="2000" dirty="0">
                <a:effectLst/>
                <a:latin typeface="+mj-lt"/>
                <a:ea typeface="SimSun" panose="02010600030101010101" pitchFamily="2" charset="-122"/>
                <a:cs typeface="Times New Roman" panose="02020603050405020304" pitchFamily="18" charset="0"/>
              </a:rPr>
              <a:t>Plans of Safe Care Prepared (n=653)</a:t>
            </a:r>
          </a:p>
          <a:p>
            <a:endParaRPr lang="en-US" dirty="0"/>
          </a:p>
        </p:txBody>
      </p:sp>
      <p:sp>
        <p:nvSpPr>
          <p:cNvPr id="16" name="TextBox 15">
            <a:extLst>
              <a:ext uri="{FF2B5EF4-FFF2-40B4-BE49-F238E27FC236}">
                <a16:creationId xmlns:a16="http://schemas.microsoft.com/office/drawing/2014/main" id="{437C45FF-676D-4308-BA32-74A456634E61}"/>
              </a:ext>
            </a:extLst>
          </p:cNvPr>
          <p:cNvSpPr txBox="1"/>
          <p:nvPr/>
        </p:nvSpPr>
        <p:spPr>
          <a:xfrm>
            <a:off x="6974358" y="1550685"/>
            <a:ext cx="4375860" cy="1477328"/>
          </a:xfrm>
          <a:prstGeom prst="rect">
            <a:avLst/>
          </a:prstGeom>
          <a:noFill/>
        </p:spPr>
        <p:txBody>
          <a:bodyPr wrap="square" rtlCol="0">
            <a:spAutoFit/>
          </a:bodyPr>
          <a:lstStyle/>
          <a:p>
            <a:r>
              <a:rPr lang="en-US" sz="1800" dirty="0">
                <a:effectLst/>
                <a:latin typeface="+mj-lt"/>
                <a:ea typeface="SimSun" panose="02010600030101010101" pitchFamily="2" charset="-122"/>
              </a:rPr>
              <a:t>In 2020, there were 702 cases of infants with prenatal substance exposure reported in Delaware. POSCs were established for 653 cases with the father identified as a plan participant in 371 of them.</a:t>
            </a:r>
            <a:endParaRPr lang="en-US" dirty="0">
              <a:latin typeface="+mj-lt"/>
            </a:endParaRPr>
          </a:p>
        </p:txBody>
      </p:sp>
      <p:sp>
        <p:nvSpPr>
          <p:cNvPr id="17" name="Rectangle 16">
            <a:extLst>
              <a:ext uri="{FF2B5EF4-FFF2-40B4-BE49-F238E27FC236}">
                <a16:creationId xmlns:a16="http://schemas.microsoft.com/office/drawing/2014/main" id="{C5163DA9-B074-4BF2-A2A9-D4FC6DA111D3}"/>
              </a:ext>
            </a:extLst>
          </p:cNvPr>
          <p:cNvSpPr/>
          <p:nvPr/>
        </p:nvSpPr>
        <p:spPr>
          <a:xfrm>
            <a:off x="6827522" y="1446020"/>
            <a:ext cx="4560340" cy="16655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960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04D7-A89A-466E-87DE-FB04B8A729F1}"/>
              </a:ext>
            </a:extLst>
          </p:cNvPr>
          <p:cNvSpPr>
            <a:spLocks noGrp="1"/>
          </p:cNvSpPr>
          <p:nvPr>
            <p:ph type="title"/>
          </p:nvPr>
        </p:nvSpPr>
        <p:spPr>
          <a:xfrm>
            <a:off x="536543" y="374240"/>
            <a:ext cx="10515600" cy="1325563"/>
          </a:xfrm>
        </p:spPr>
        <p:txBody>
          <a:bodyPr>
            <a:normAutofit/>
          </a:bodyPr>
          <a:lstStyle/>
          <a:p>
            <a:r>
              <a:rPr lang="en-US" sz="2000" dirty="0"/>
              <a:t>Gambling and Substance Use among Delaware Students, Past Year (%)</a:t>
            </a:r>
            <a:br>
              <a:rPr lang="en-US" sz="2000" dirty="0"/>
            </a:br>
            <a:r>
              <a:rPr lang="en-US" sz="2000" dirty="0"/>
              <a:t>2020 Delaware School Survey, 8</a:t>
            </a:r>
            <a:r>
              <a:rPr lang="en-US" sz="2000" baseline="30000" dirty="0"/>
              <a:t>th</a:t>
            </a:r>
            <a:r>
              <a:rPr lang="en-US" sz="2000" dirty="0"/>
              <a:t> Grade</a:t>
            </a:r>
          </a:p>
        </p:txBody>
      </p:sp>
      <p:sp>
        <p:nvSpPr>
          <p:cNvPr id="5" name="TextBox 4">
            <a:extLst>
              <a:ext uri="{FF2B5EF4-FFF2-40B4-BE49-F238E27FC236}">
                <a16:creationId xmlns:a16="http://schemas.microsoft.com/office/drawing/2014/main" id="{137D4BE9-102C-4F3A-93F2-E44E0F014ECA}"/>
              </a:ext>
            </a:extLst>
          </p:cNvPr>
          <p:cNvSpPr txBox="1"/>
          <p:nvPr/>
        </p:nvSpPr>
        <p:spPr>
          <a:xfrm>
            <a:off x="4675238" y="157817"/>
            <a:ext cx="1799304" cy="523220"/>
          </a:xfrm>
          <a:prstGeom prst="rect">
            <a:avLst/>
          </a:prstGeom>
          <a:noFill/>
        </p:spPr>
        <p:txBody>
          <a:bodyPr wrap="square" rtlCol="0">
            <a:spAutoFit/>
          </a:bodyPr>
          <a:lstStyle/>
          <a:p>
            <a:pPr algn="ctr"/>
            <a:r>
              <a:rPr lang="en-US" sz="2800" b="1" dirty="0">
                <a:solidFill>
                  <a:srgbClr val="002060"/>
                </a:solidFill>
                <a:latin typeface="+mj-lt"/>
              </a:rPr>
              <a:t>Gambling</a:t>
            </a:r>
          </a:p>
        </p:txBody>
      </p:sp>
      <p:cxnSp>
        <p:nvCxnSpPr>
          <p:cNvPr id="7" name="Straight Connector 6">
            <a:extLst>
              <a:ext uri="{FF2B5EF4-FFF2-40B4-BE49-F238E27FC236}">
                <a16:creationId xmlns:a16="http://schemas.microsoft.com/office/drawing/2014/main" id="{F655EF8F-1C12-44F6-90D1-95ED3E27C26C}"/>
              </a:ext>
            </a:extLst>
          </p:cNvPr>
          <p:cNvCxnSpPr/>
          <p:nvPr/>
        </p:nvCxnSpPr>
        <p:spPr>
          <a:xfrm>
            <a:off x="3569110" y="681037"/>
            <a:ext cx="401156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62CC98E-99DC-4152-888E-A9E569226709}"/>
              </a:ext>
            </a:extLst>
          </p:cNvPr>
          <p:cNvSpPr txBox="1"/>
          <p:nvPr/>
        </p:nvSpPr>
        <p:spPr>
          <a:xfrm>
            <a:off x="2192438" y="6418952"/>
            <a:ext cx="8302906" cy="281231"/>
          </a:xfrm>
          <a:prstGeom prst="rect">
            <a:avLst/>
          </a:prstGeom>
          <a:noFill/>
        </p:spPr>
        <p:txBody>
          <a:bodyPr wrap="square">
            <a:spAutoFit/>
          </a:bodyPr>
          <a:lstStyle/>
          <a:p>
            <a:pPr marL="57150" marR="0">
              <a:lnSpc>
                <a:spcPct val="107000"/>
              </a:lnSpc>
              <a:spcBef>
                <a:spcPts val="0"/>
              </a:spcBef>
              <a:spcAft>
                <a:spcPts val="0"/>
              </a:spcAft>
            </a:pP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(2020). </a:t>
            </a:r>
            <a:r>
              <a:rPr lang="en-US" sz="12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Delaware School Survey: Secondary</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 [</a:t>
            </a:r>
            <a:r>
              <a:rPr lang="en-US" sz="12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Annua</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l Survey]. University of Delaware.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 name="TextBox 2">
            <a:extLst>
              <a:ext uri="{FF2B5EF4-FFF2-40B4-BE49-F238E27FC236}">
                <a16:creationId xmlns:a16="http://schemas.microsoft.com/office/drawing/2014/main" id="{C2BBB3E5-DFBA-4BA8-A936-A4E1CF67B836}"/>
              </a:ext>
            </a:extLst>
          </p:cNvPr>
          <p:cNvSpPr txBox="1"/>
          <p:nvPr/>
        </p:nvSpPr>
        <p:spPr>
          <a:xfrm>
            <a:off x="536543" y="5697755"/>
            <a:ext cx="10807045" cy="676467"/>
          </a:xfrm>
          <a:prstGeom prst="rect">
            <a:avLst/>
          </a:prstGeom>
          <a:noFill/>
        </p:spPr>
        <p:txBody>
          <a:bodyPr wrap="square" rtlCol="0">
            <a:spAutoFit/>
          </a:bodyPr>
          <a:lstStyle/>
          <a:p>
            <a:pPr marL="171450" marR="0">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**Gambling refers to at least one of the following: played the lottery or scratch-off tickets; bet on fantasy sports; bet on individual sports teams; played Bingo for money; bet on dice games such as craps; bet money on a challenge (dare, fight, street race, etc.); played online gambling games for money; bet on video games; bet on games of personal skill such as pool, darts, or basketball.</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8" name="Rectangle 7">
            <a:extLst>
              <a:ext uri="{FF2B5EF4-FFF2-40B4-BE49-F238E27FC236}">
                <a16:creationId xmlns:a16="http://schemas.microsoft.com/office/drawing/2014/main" id="{E338D3BB-8F7D-47EC-8EA7-1C06FE876232}"/>
              </a:ext>
            </a:extLst>
          </p:cNvPr>
          <p:cNvSpPr/>
          <p:nvPr/>
        </p:nvSpPr>
        <p:spPr>
          <a:xfrm>
            <a:off x="753358" y="5734619"/>
            <a:ext cx="10492033" cy="6396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10">
            <a:extLst>
              <a:ext uri="{FF2B5EF4-FFF2-40B4-BE49-F238E27FC236}">
                <a16:creationId xmlns:a16="http://schemas.microsoft.com/office/drawing/2014/main" id="{5F4B0791-4800-4F12-80BE-4468DFF06DC8}"/>
              </a:ext>
            </a:extLst>
          </p:cNvPr>
          <p:cNvGraphicFramePr>
            <a:graphicFrameLocks noGrp="1"/>
          </p:cNvGraphicFramePr>
          <p:nvPr>
            <p:ph idx="1"/>
            <p:extLst>
              <p:ext uri="{D42A27DB-BD31-4B8C-83A1-F6EECF244321}">
                <p14:modId xmlns:p14="http://schemas.microsoft.com/office/powerpoint/2010/main" val="364465273"/>
              </p:ext>
            </p:extLst>
          </p:nvPr>
        </p:nvGraphicFramePr>
        <p:xfrm>
          <a:off x="838200" y="1301687"/>
          <a:ext cx="10515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88A273FE-3828-4975-81A9-A50D547EDC95}"/>
              </a:ext>
            </a:extLst>
          </p:cNvPr>
          <p:cNvSpPr txBox="1"/>
          <p:nvPr/>
        </p:nvSpPr>
        <p:spPr>
          <a:xfrm>
            <a:off x="8291870" y="835634"/>
            <a:ext cx="3061930" cy="1200329"/>
          </a:xfrm>
          <a:prstGeom prst="rect">
            <a:avLst/>
          </a:prstGeom>
          <a:noFill/>
        </p:spPr>
        <p:txBody>
          <a:bodyPr wrap="square" rtlCol="0">
            <a:spAutoFit/>
          </a:bodyPr>
          <a:lstStyle/>
          <a:p>
            <a:pPr algn="ctr"/>
            <a:r>
              <a:rPr lang="en-US" sz="1800" b="1" dirty="0">
                <a:effectLst/>
                <a:latin typeface="Calibri" panose="020F0502020204030204" pitchFamily="34" charset="0"/>
                <a:ea typeface="SimSun" panose="02010600030101010101" pitchFamily="2" charset="-122"/>
                <a:cs typeface="Times New Roman" panose="02020603050405020304" pitchFamily="18" charset="0"/>
              </a:rPr>
              <a:t>Approximately half (51%) of Delaware 8</a:t>
            </a:r>
            <a:r>
              <a:rPr lang="en-US" sz="1800" b="1" baseline="30000" dirty="0">
                <a:effectLst/>
                <a:latin typeface="Calibri" panose="020F0502020204030204" pitchFamily="34" charset="0"/>
                <a:ea typeface="SimSun" panose="02010600030101010101" pitchFamily="2" charset="-122"/>
                <a:cs typeface="Times New Roman" panose="02020603050405020304" pitchFamily="18" charset="0"/>
              </a:rPr>
              <a:t>th</a:t>
            </a:r>
            <a:r>
              <a:rPr lang="en-US" sz="1800" b="1" dirty="0">
                <a:effectLst/>
                <a:latin typeface="Calibri" panose="020F0502020204030204" pitchFamily="34" charset="0"/>
                <a:ea typeface="SimSun" panose="02010600030101010101" pitchFamily="2" charset="-122"/>
                <a:cs typeface="Times New Roman" panose="02020603050405020304" pitchFamily="18" charset="0"/>
              </a:rPr>
              <a:t> graders report that they gambled at least once in the past year.</a:t>
            </a:r>
            <a:endParaRPr lang="en-US" dirty="0"/>
          </a:p>
        </p:txBody>
      </p:sp>
      <p:sp>
        <p:nvSpPr>
          <p:cNvPr id="13" name="Oval 12">
            <a:extLst>
              <a:ext uri="{FF2B5EF4-FFF2-40B4-BE49-F238E27FC236}">
                <a16:creationId xmlns:a16="http://schemas.microsoft.com/office/drawing/2014/main" id="{F7EFF657-07CD-41E6-9D58-ACDF2D871EDD}"/>
              </a:ext>
            </a:extLst>
          </p:cNvPr>
          <p:cNvSpPr/>
          <p:nvPr/>
        </p:nvSpPr>
        <p:spPr>
          <a:xfrm>
            <a:off x="7888224" y="595694"/>
            <a:ext cx="3831142" cy="15928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83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B3DD-50FC-4B45-A13E-0A75BEE132C0}"/>
              </a:ext>
            </a:extLst>
          </p:cNvPr>
          <p:cNvSpPr>
            <a:spLocks noGrp="1"/>
          </p:cNvSpPr>
          <p:nvPr>
            <p:ph type="title"/>
          </p:nvPr>
        </p:nvSpPr>
        <p:spPr>
          <a:xfrm>
            <a:off x="1000431" y="812185"/>
            <a:ext cx="5619825" cy="882292"/>
          </a:xfrm>
        </p:spPr>
        <p:txBody>
          <a:bodyPr>
            <a:normAutofit/>
          </a:bodyPr>
          <a:lstStyle/>
          <a:p>
            <a:r>
              <a:rPr lang="en-US" sz="2000" dirty="0"/>
              <a:t>Feelings of Anxiety* and Depression** by Gender (%)</a:t>
            </a:r>
            <a:br>
              <a:rPr lang="en-US" sz="2000" dirty="0"/>
            </a:br>
            <a:r>
              <a:rPr lang="en-US" sz="2000" dirty="0"/>
              <a:t>2020 Delaware School Survey, 8</a:t>
            </a:r>
            <a:r>
              <a:rPr lang="en-US" sz="2000" baseline="30000" dirty="0"/>
              <a:t>th</a:t>
            </a:r>
            <a:r>
              <a:rPr lang="en-US" sz="2000" dirty="0"/>
              <a:t> Grade</a:t>
            </a:r>
          </a:p>
        </p:txBody>
      </p:sp>
      <p:sp>
        <p:nvSpPr>
          <p:cNvPr id="5" name="TextBox 4">
            <a:extLst>
              <a:ext uri="{FF2B5EF4-FFF2-40B4-BE49-F238E27FC236}">
                <a16:creationId xmlns:a16="http://schemas.microsoft.com/office/drawing/2014/main" id="{6C0137A7-AA4F-4BDD-84C7-D4EF0A11BC45}"/>
              </a:ext>
            </a:extLst>
          </p:cNvPr>
          <p:cNvSpPr txBox="1"/>
          <p:nvPr/>
        </p:nvSpPr>
        <p:spPr>
          <a:xfrm>
            <a:off x="3569110" y="157817"/>
            <a:ext cx="4238460" cy="523220"/>
          </a:xfrm>
          <a:prstGeom prst="rect">
            <a:avLst/>
          </a:prstGeom>
          <a:noFill/>
        </p:spPr>
        <p:txBody>
          <a:bodyPr wrap="square" rtlCol="0">
            <a:spAutoFit/>
          </a:bodyPr>
          <a:lstStyle/>
          <a:p>
            <a:pPr algn="ctr"/>
            <a:r>
              <a:rPr lang="en-US" sz="2800" b="1" dirty="0">
                <a:solidFill>
                  <a:srgbClr val="002060"/>
                </a:solidFill>
                <a:latin typeface="+mj-lt"/>
              </a:rPr>
              <a:t>Mental Health and Wellness</a:t>
            </a:r>
          </a:p>
        </p:txBody>
      </p:sp>
      <p:cxnSp>
        <p:nvCxnSpPr>
          <p:cNvPr id="7" name="Straight Connector 6">
            <a:extLst>
              <a:ext uri="{FF2B5EF4-FFF2-40B4-BE49-F238E27FC236}">
                <a16:creationId xmlns:a16="http://schemas.microsoft.com/office/drawing/2014/main" id="{5D11D51F-3C72-4F7B-8C0C-B51338AEECAB}"/>
              </a:ext>
            </a:extLst>
          </p:cNvPr>
          <p:cNvCxnSpPr>
            <a:cxnSpLocks/>
          </p:cNvCxnSpPr>
          <p:nvPr/>
        </p:nvCxnSpPr>
        <p:spPr>
          <a:xfrm>
            <a:off x="2920181" y="681037"/>
            <a:ext cx="544831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A617FC6-AF1D-49AF-B6CD-9D3691ED005C}"/>
              </a:ext>
            </a:extLst>
          </p:cNvPr>
          <p:cNvSpPr txBox="1"/>
          <p:nvPr/>
        </p:nvSpPr>
        <p:spPr>
          <a:xfrm>
            <a:off x="7637571" y="2656881"/>
            <a:ext cx="3867252" cy="1384995"/>
          </a:xfrm>
          <a:prstGeom prst="rect">
            <a:avLst/>
          </a:prstGeom>
          <a:noFill/>
        </p:spPr>
        <p:txBody>
          <a:bodyPr wrap="square" rtlCol="0">
            <a:spAutoFit/>
          </a:bodyPr>
          <a:lstStyle/>
          <a:p>
            <a:r>
              <a:rPr lang="en-US" sz="1400" dirty="0"/>
              <a:t>*Students are asked if they have felt very nervous or anxious on more than half the days in the past two weeks</a:t>
            </a:r>
          </a:p>
          <a:p>
            <a:r>
              <a:rPr lang="en-US" sz="1400" dirty="0"/>
              <a:t>**Students are asked if they have been bothered by feeling down, depressed or hopeless on more than half the days in the past two weeks.</a:t>
            </a:r>
          </a:p>
        </p:txBody>
      </p:sp>
      <p:sp>
        <p:nvSpPr>
          <p:cNvPr id="11" name="Rectangle 10">
            <a:extLst>
              <a:ext uri="{FF2B5EF4-FFF2-40B4-BE49-F238E27FC236}">
                <a16:creationId xmlns:a16="http://schemas.microsoft.com/office/drawing/2014/main" id="{1A295C03-3170-43F8-85E9-78371C49EFB6}"/>
              </a:ext>
            </a:extLst>
          </p:cNvPr>
          <p:cNvSpPr/>
          <p:nvPr/>
        </p:nvSpPr>
        <p:spPr>
          <a:xfrm>
            <a:off x="7637571" y="2589252"/>
            <a:ext cx="3972261" cy="15514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BC5BB3A-0990-4330-AD99-A9CA836A040D}"/>
              </a:ext>
            </a:extLst>
          </p:cNvPr>
          <p:cNvSpPr txBox="1"/>
          <p:nvPr/>
        </p:nvSpPr>
        <p:spPr>
          <a:xfrm>
            <a:off x="1828800" y="6389276"/>
            <a:ext cx="7993179" cy="276999"/>
          </a:xfrm>
          <a:prstGeom prst="rect">
            <a:avLst/>
          </a:prstGeom>
          <a:noFill/>
        </p:spPr>
        <p:txBody>
          <a:bodyPr wrap="square">
            <a:spAutoFit/>
          </a:bodyPr>
          <a:lstStyle/>
          <a:p>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2"/>
              </a:rPr>
              <a:t>Center for Drug &amp; Health Studies. (2020). </a:t>
            </a:r>
            <a:r>
              <a:rPr lang="en-US" sz="12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2"/>
              </a:rPr>
              <a:t>Delaware School Survey: Secondary</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2"/>
              </a:rPr>
              <a:t> [</a:t>
            </a:r>
            <a:r>
              <a:rPr lang="en-US" sz="12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2"/>
              </a:rPr>
              <a:t>Annua</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2"/>
              </a:rPr>
              <a:t>l Survey]. University of Delaware. </a:t>
            </a:r>
            <a:endParaRPr lang="en-US" sz="1200" dirty="0"/>
          </a:p>
        </p:txBody>
      </p:sp>
      <p:graphicFrame>
        <p:nvGraphicFramePr>
          <p:cNvPr id="12" name="Content Placeholder 10">
            <a:extLst>
              <a:ext uri="{FF2B5EF4-FFF2-40B4-BE49-F238E27FC236}">
                <a16:creationId xmlns:a16="http://schemas.microsoft.com/office/drawing/2014/main" id="{C1A3721C-0C40-47D8-A5A8-0FC3588A9469}"/>
              </a:ext>
            </a:extLst>
          </p:cNvPr>
          <p:cNvGraphicFramePr>
            <a:graphicFrameLocks noGrp="1"/>
          </p:cNvGraphicFramePr>
          <p:nvPr>
            <p:ph idx="1"/>
            <p:extLst>
              <p:ext uri="{D42A27DB-BD31-4B8C-83A1-F6EECF244321}">
                <p14:modId xmlns:p14="http://schemas.microsoft.com/office/powerpoint/2010/main" val="1203481020"/>
              </p:ext>
            </p:extLst>
          </p:nvPr>
        </p:nvGraphicFramePr>
        <p:xfrm>
          <a:off x="1094232" y="1866207"/>
          <a:ext cx="6306312"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5771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1AABC-7977-4FED-BDBD-48A14C306F1C}"/>
              </a:ext>
            </a:extLst>
          </p:cNvPr>
          <p:cNvSpPr>
            <a:spLocks noGrp="1"/>
          </p:cNvSpPr>
          <p:nvPr>
            <p:ph type="title"/>
          </p:nvPr>
        </p:nvSpPr>
        <p:spPr>
          <a:xfrm>
            <a:off x="838200" y="950712"/>
            <a:ext cx="10515600" cy="857311"/>
          </a:xfrm>
        </p:spPr>
        <p:txBody>
          <a:bodyPr>
            <a:normAutofit/>
          </a:bodyPr>
          <a:lstStyle/>
          <a:p>
            <a:r>
              <a:rPr lang="en-US" sz="2000" dirty="0"/>
              <a:t>Behavioral Health among Delaware Adults with Disabilities (%)</a:t>
            </a:r>
            <a:br>
              <a:rPr lang="en-US" sz="2000" dirty="0"/>
            </a:br>
            <a:r>
              <a:rPr lang="en-US" sz="2000" dirty="0"/>
              <a:t>2019 Delaware Behavioral Risk Factor Surveillance System (BRFSS)</a:t>
            </a:r>
          </a:p>
        </p:txBody>
      </p:sp>
      <p:sp>
        <p:nvSpPr>
          <p:cNvPr id="4" name="TextBox 3">
            <a:extLst>
              <a:ext uri="{FF2B5EF4-FFF2-40B4-BE49-F238E27FC236}">
                <a16:creationId xmlns:a16="http://schemas.microsoft.com/office/drawing/2014/main" id="{FD49A434-5BB0-4FE8-BA1A-005467EBBA4A}"/>
              </a:ext>
            </a:extLst>
          </p:cNvPr>
          <p:cNvSpPr txBox="1"/>
          <p:nvPr/>
        </p:nvSpPr>
        <p:spPr>
          <a:xfrm>
            <a:off x="3854369" y="153968"/>
            <a:ext cx="3750198" cy="523220"/>
          </a:xfrm>
          <a:prstGeom prst="rect">
            <a:avLst/>
          </a:prstGeom>
          <a:noFill/>
        </p:spPr>
        <p:txBody>
          <a:bodyPr wrap="square" rtlCol="0">
            <a:spAutoFit/>
          </a:bodyPr>
          <a:lstStyle/>
          <a:p>
            <a:r>
              <a:rPr lang="en-US" sz="2800" b="1" dirty="0">
                <a:solidFill>
                  <a:srgbClr val="002060"/>
                </a:solidFill>
                <a:latin typeface="+mj-lt"/>
              </a:rPr>
              <a:t>Persons with Disabilities</a:t>
            </a:r>
          </a:p>
        </p:txBody>
      </p:sp>
      <p:cxnSp>
        <p:nvCxnSpPr>
          <p:cNvPr id="6" name="Straight Connector 5">
            <a:extLst>
              <a:ext uri="{FF2B5EF4-FFF2-40B4-BE49-F238E27FC236}">
                <a16:creationId xmlns:a16="http://schemas.microsoft.com/office/drawing/2014/main" id="{183C1447-E335-43E5-9288-B0D0EB00F17E}"/>
              </a:ext>
            </a:extLst>
          </p:cNvPr>
          <p:cNvCxnSpPr>
            <a:cxnSpLocks/>
          </p:cNvCxnSpPr>
          <p:nvPr/>
        </p:nvCxnSpPr>
        <p:spPr>
          <a:xfrm flipV="1">
            <a:off x="2905246" y="698440"/>
            <a:ext cx="5648445" cy="1"/>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D25832C-5505-4202-A80D-1D916EC17CF3}"/>
              </a:ext>
            </a:extLst>
          </p:cNvPr>
          <p:cNvSpPr txBox="1"/>
          <p:nvPr/>
        </p:nvSpPr>
        <p:spPr>
          <a:xfrm>
            <a:off x="1347215" y="6473199"/>
            <a:ext cx="9741408" cy="461665"/>
          </a:xfrm>
          <a:prstGeom prst="rect">
            <a:avLst/>
          </a:prstGeom>
          <a:noFill/>
        </p:spPr>
        <p:txBody>
          <a:bodyPr wrap="square">
            <a:spAutoFit/>
          </a:bodyPr>
          <a:lstStyle/>
          <a:p>
            <a:r>
              <a:rPr lang="en-US" sz="1200" dirty="0">
                <a:effectLst/>
                <a:latin typeface="Calibri" panose="020F0502020204030204" pitchFamily="34" charset="0"/>
                <a:ea typeface="SimSun" panose="02010600030101010101" pitchFamily="2" charset="-122"/>
                <a:cs typeface="Times New Roman" panose="02020603050405020304" pitchFamily="18" charset="0"/>
              </a:rPr>
              <a:t>Source: </a:t>
            </a:r>
            <a:r>
              <a:rPr lang="en-US" sz="12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2019 Delaware Behavior Risk Factor Surveillance System. Disability and Health Data System (DHDS), Centers for Disease Control and Prevention.</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 </a:t>
            </a:r>
            <a:endParaRPr lang="en-US" sz="1200" dirty="0"/>
          </a:p>
        </p:txBody>
      </p:sp>
      <p:graphicFrame>
        <p:nvGraphicFramePr>
          <p:cNvPr id="11" name="Table 10">
            <a:extLst>
              <a:ext uri="{FF2B5EF4-FFF2-40B4-BE49-F238E27FC236}">
                <a16:creationId xmlns:a16="http://schemas.microsoft.com/office/drawing/2014/main" id="{D140EFCD-34F6-478C-A99B-D3C07A8BBC70}"/>
              </a:ext>
            </a:extLst>
          </p:cNvPr>
          <p:cNvGraphicFramePr>
            <a:graphicFrameLocks noGrp="1"/>
          </p:cNvGraphicFramePr>
          <p:nvPr>
            <p:extLst>
              <p:ext uri="{D42A27DB-BD31-4B8C-83A1-F6EECF244321}">
                <p14:modId xmlns:p14="http://schemas.microsoft.com/office/powerpoint/2010/main" val="2062618066"/>
              </p:ext>
            </p:extLst>
          </p:nvPr>
        </p:nvGraphicFramePr>
        <p:xfrm>
          <a:off x="925820" y="1776742"/>
          <a:ext cx="9607296" cy="3605227"/>
        </p:xfrm>
        <a:graphic>
          <a:graphicData uri="http://schemas.openxmlformats.org/drawingml/2006/table">
            <a:tbl>
              <a:tblPr firstRow="1" firstCol="1" bandRow="1">
                <a:tableStyleId>{5C22544A-7EE6-4342-B048-85BDC9FD1C3A}</a:tableStyleId>
              </a:tblPr>
              <a:tblGrid>
                <a:gridCol w="3061666">
                  <a:extLst>
                    <a:ext uri="{9D8B030D-6E8A-4147-A177-3AD203B41FA5}">
                      <a16:colId xmlns:a16="http://schemas.microsoft.com/office/drawing/2014/main" val="900187163"/>
                    </a:ext>
                  </a:extLst>
                </a:gridCol>
                <a:gridCol w="3020608">
                  <a:extLst>
                    <a:ext uri="{9D8B030D-6E8A-4147-A177-3AD203B41FA5}">
                      <a16:colId xmlns:a16="http://schemas.microsoft.com/office/drawing/2014/main" val="631436096"/>
                    </a:ext>
                  </a:extLst>
                </a:gridCol>
                <a:gridCol w="3525022">
                  <a:extLst>
                    <a:ext uri="{9D8B030D-6E8A-4147-A177-3AD203B41FA5}">
                      <a16:colId xmlns:a16="http://schemas.microsoft.com/office/drawing/2014/main" val="2723044681"/>
                    </a:ext>
                  </a:extLst>
                </a:gridCol>
              </a:tblGrid>
              <a:tr h="323693">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Adults with Disability</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Adults without Disability</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82504275"/>
                  </a:ext>
                </a:extLst>
              </a:tr>
              <a:tr h="338415">
                <a:tc>
                  <a:txBody>
                    <a:bodyPr/>
                    <a:lstStyle/>
                    <a:p>
                      <a:pPr marL="0" marR="0">
                        <a:lnSpc>
                          <a:spcPct val="107000"/>
                        </a:lnSpc>
                        <a:spcBef>
                          <a:spcPts val="0"/>
                        </a:spcBef>
                        <a:spcAft>
                          <a:spcPts val="0"/>
                        </a:spcAft>
                      </a:pPr>
                      <a:r>
                        <a:rPr lang="en-US" sz="1600">
                          <a:effectLst/>
                        </a:rPr>
                        <a:t>Current Smoker</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27.6</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13.2</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35668929"/>
                  </a:ext>
                </a:extLst>
              </a:tr>
              <a:tr h="323693">
                <a:tc>
                  <a:txBody>
                    <a:bodyPr/>
                    <a:lstStyle/>
                    <a:p>
                      <a:pPr marL="0" marR="0">
                        <a:lnSpc>
                          <a:spcPct val="107000"/>
                        </a:lnSpc>
                        <a:spcBef>
                          <a:spcPts val="0"/>
                        </a:spcBef>
                        <a:spcAft>
                          <a:spcPts val="0"/>
                        </a:spcAft>
                      </a:pPr>
                      <a:r>
                        <a:rPr lang="en-US" sz="1600">
                          <a:effectLst/>
                        </a:rPr>
                        <a:t>Former Smoker</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23.9</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24.1</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027261967"/>
                  </a:ext>
                </a:extLst>
              </a:tr>
              <a:tr h="323693">
                <a:tc>
                  <a:txBody>
                    <a:bodyPr/>
                    <a:lstStyle/>
                    <a:p>
                      <a:pPr marL="0" marR="0">
                        <a:lnSpc>
                          <a:spcPct val="107000"/>
                        </a:lnSpc>
                        <a:spcBef>
                          <a:spcPts val="0"/>
                        </a:spcBef>
                        <a:spcAft>
                          <a:spcPts val="0"/>
                        </a:spcAft>
                      </a:pPr>
                      <a:r>
                        <a:rPr lang="en-US" sz="1600">
                          <a:effectLst/>
                        </a:rPr>
                        <a:t>Never Smoker</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48.5</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62.7</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009726885"/>
                  </a:ext>
                </a:extLst>
              </a:tr>
              <a:tr h="323693">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12646879"/>
                  </a:ext>
                </a:extLst>
              </a:tr>
              <a:tr h="662327">
                <a:tc>
                  <a:txBody>
                    <a:bodyPr/>
                    <a:lstStyle/>
                    <a:p>
                      <a:pPr marL="0" marR="0">
                        <a:lnSpc>
                          <a:spcPct val="107000"/>
                        </a:lnSpc>
                        <a:spcBef>
                          <a:spcPts val="0"/>
                        </a:spcBef>
                        <a:spcAft>
                          <a:spcPts val="0"/>
                        </a:spcAft>
                      </a:pPr>
                      <a:r>
                        <a:rPr lang="en-US" sz="1600">
                          <a:effectLst/>
                        </a:rPr>
                        <a:t>Binge drinking in past 30 days</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23.0</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18.1</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50303765"/>
                  </a:ext>
                </a:extLst>
              </a:tr>
              <a:tr h="323693">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00266673"/>
                  </a:ext>
                </a:extLst>
              </a:tr>
              <a:tr h="662327">
                <a:tc>
                  <a:txBody>
                    <a:bodyPr/>
                    <a:lstStyle/>
                    <a:p>
                      <a:pPr marL="0" marR="0">
                        <a:lnSpc>
                          <a:spcPct val="107000"/>
                        </a:lnSpc>
                        <a:spcBef>
                          <a:spcPts val="0"/>
                        </a:spcBef>
                        <a:spcAft>
                          <a:spcPts val="0"/>
                        </a:spcAft>
                      </a:pPr>
                      <a:r>
                        <a:rPr lang="en-US" sz="1600" dirty="0">
                          <a:effectLst/>
                        </a:rPr>
                        <a:t>Mentally Unhealthy for 14+ days in the past 30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36.2</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8.0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72762418"/>
                  </a:ext>
                </a:extLst>
              </a:tr>
              <a:tr h="323693">
                <a:tc>
                  <a:txBody>
                    <a:bodyPr/>
                    <a:lstStyle/>
                    <a:p>
                      <a:pPr marL="0" marR="0">
                        <a:lnSpc>
                          <a:spcPct val="107000"/>
                        </a:lnSpc>
                        <a:spcBef>
                          <a:spcPts val="0"/>
                        </a:spcBef>
                        <a:spcAft>
                          <a:spcPts val="0"/>
                        </a:spcAft>
                      </a:pPr>
                      <a:r>
                        <a:rPr lang="en-US" sz="1600">
                          <a:effectLst/>
                        </a:rPr>
                        <a:t>Ever had depression</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41.0</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13.5</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81134460"/>
                  </a:ext>
                </a:extLst>
              </a:tr>
            </a:tbl>
          </a:graphicData>
        </a:graphic>
      </p:graphicFrame>
      <p:sp>
        <p:nvSpPr>
          <p:cNvPr id="12" name="TextBox 11">
            <a:extLst>
              <a:ext uri="{FF2B5EF4-FFF2-40B4-BE49-F238E27FC236}">
                <a16:creationId xmlns:a16="http://schemas.microsoft.com/office/drawing/2014/main" id="{43E6FB64-3403-4C1F-8F8A-9F7E8F6EF6B1}"/>
              </a:ext>
            </a:extLst>
          </p:cNvPr>
          <p:cNvSpPr txBox="1"/>
          <p:nvPr/>
        </p:nvSpPr>
        <p:spPr>
          <a:xfrm>
            <a:off x="993647" y="5603697"/>
            <a:ext cx="9741408" cy="830997"/>
          </a:xfrm>
          <a:prstGeom prst="rect">
            <a:avLst/>
          </a:prstGeom>
          <a:noFill/>
        </p:spPr>
        <p:txBody>
          <a:bodyPr wrap="square" rtlCol="0">
            <a:spAutoFit/>
          </a:bodyPr>
          <a:lstStyle/>
          <a:p>
            <a:r>
              <a:rPr lang="en-US" sz="1200" baseline="30000" dirty="0">
                <a:effectLst/>
                <a:latin typeface="Calibri" panose="020F0502020204030204" pitchFamily="34" charset="0"/>
                <a:ea typeface="SimSun" panose="02010600030101010101" pitchFamily="2" charset="-122"/>
                <a:cs typeface="Times New Roman" panose="02020603050405020304" pitchFamily="18" charset="0"/>
              </a:rPr>
              <a:t>a </a:t>
            </a:r>
            <a:r>
              <a:rPr lang="en-US" sz="1200" dirty="0">
                <a:effectLst/>
                <a:latin typeface="Calibri" panose="020F0502020204030204" pitchFamily="34" charset="0"/>
                <a:ea typeface="SimSun" panose="02010600030101010101" pitchFamily="2" charset="-122"/>
                <a:cs typeface="Times New Roman" panose="02020603050405020304" pitchFamily="18" charset="0"/>
              </a:rPr>
              <a:t>Disability is defined in the BRFSS as at least one of the following: serious difficulty hearing; serious difficulty seeing; serious difficulty concentrating, remembering or making decisions due to a physical, mental or emotional condition; serious difficulty walking or climbing stairs; difficulty dressing or bathing; or having difficulty doing errands alone because of a physical, mental, or emotional condition.</a:t>
            </a:r>
          </a:p>
          <a:p>
            <a:endParaRPr lang="en-US" sz="1200" dirty="0"/>
          </a:p>
        </p:txBody>
      </p:sp>
    </p:spTree>
    <p:extLst>
      <p:ext uri="{BB962C8B-B14F-4D97-AF65-F5344CB8AC3E}">
        <p14:creationId xmlns:p14="http://schemas.microsoft.com/office/powerpoint/2010/main" val="3031839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9C7EEA82-D9EE-4982-AF0D-BEBDF01A65E6}"/>
              </a:ext>
            </a:extLst>
          </p:cNvPr>
          <p:cNvGraphicFramePr/>
          <p:nvPr>
            <p:extLst>
              <p:ext uri="{D42A27DB-BD31-4B8C-83A1-F6EECF244321}">
                <p14:modId xmlns:p14="http://schemas.microsoft.com/office/powerpoint/2010/main" val="1322204673"/>
              </p:ext>
            </p:extLst>
          </p:nvPr>
        </p:nvGraphicFramePr>
        <p:xfrm>
          <a:off x="4023360" y="2035446"/>
          <a:ext cx="7563420" cy="309172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B7AE71A-ACD8-496A-82F9-F5ECDDA986BC}"/>
              </a:ext>
            </a:extLst>
          </p:cNvPr>
          <p:cNvSpPr>
            <a:spLocks noGrp="1"/>
          </p:cNvSpPr>
          <p:nvPr>
            <p:ph type="title"/>
          </p:nvPr>
        </p:nvSpPr>
        <p:spPr>
          <a:xfrm>
            <a:off x="838200" y="995423"/>
            <a:ext cx="10515600" cy="695265"/>
          </a:xfrm>
        </p:spPr>
        <p:txBody>
          <a:bodyPr>
            <a:normAutofit/>
          </a:bodyPr>
          <a:lstStyle/>
          <a:p>
            <a:r>
              <a:rPr lang="en-US" sz="2000" dirty="0"/>
              <a:t>Prevalence of ACEs, aggregated and individual (%)</a:t>
            </a:r>
            <a:br>
              <a:rPr lang="en-US" sz="2000" dirty="0"/>
            </a:br>
            <a:r>
              <a:rPr lang="en-US" sz="2000" dirty="0"/>
              <a:t>2020 Delaware School Survey, 8</a:t>
            </a:r>
            <a:r>
              <a:rPr lang="en-US" sz="2000" baseline="30000" dirty="0"/>
              <a:t>th</a:t>
            </a:r>
            <a:r>
              <a:rPr lang="en-US" sz="2000" dirty="0"/>
              <a:t> Grade</a:t>
            </a:r>
          </a:p>
        </p:txBody>
      </p:sp>
      <p:sp>
        <p:nvSpPr>
          <p:cNvPr id="4" name="TextBox 3">
            <a:extLst>
              <a:ext uri="{FF2B5EF4-FFF2-40B4-BE49-F238E27FC236}">
                <a16:creationId xmlns:a16="http://schemas.microsoft.com/office/drawing/2014/main" id="{0897F5D7-1779-48C6-9FD8-300988F3C80C}"/>
              </a:ext>
            </a:extLst>
          </p:cNvPr>
          <p:cNvSpPr txBox="1"/>
          <p:nvPr/>
        </p:nvSpPr>
        <p:spPr>
          <a:xfrm>
            <a:off x="3622877" y="243069"/>
            <a:ext cx="4780344" cy="523220"/>
          </a:xfrm>
          <a:prstGeom prst="rect">
            <a:avLst/>
          </a:prstGeom>
          <a:noFill/>
        </p:spPr>
        <p:txBody>
          <a:bodyPr wrap="square" rtlCol="0">
            <a:spAutoFit/>
          </a:bodyPr>
          <a:lstStyle/>
          <a:p>
            <a:r>
              <a:rPr lang="en-US" sz="2800" b="1" dirty="0">
                <a:solidFill>
                  <a:srgbClr val="002060"/>
                </a:solidFill>
                <a:latin typeface="+mj-lt"/>
              </a:rPr>
              <a:t>Adverse Childhood Experiences</a:t>
            </a:r>
          </a:p>
        </p:txBody>
      </p:sp>
      <p:cxnSp>
        <p:nvCxnSpPr>
          <p:cNvPr id="8" name="Straight Connector 7">
            <a:extLst>
              <a:ext uri="{FF2B5EF4-FFF2-40B4-BE49-F238E27FC236}">
                <a16:creationId xmlns:a16="http://schemas.microsoft.com/office/drawing/2014/main" id="{271457C2-85CC-4BA7-9621-EA136EF210CD}"/>
              </a:ext>
            </a:extLst>
          </p:cNvPr>
          <p:cNvCxnSpPr>
            <a:cxnSpLocks/>
          </p:cNvCxnSpPr>
          <p:nvPr/>
        </p:nvCxnSpPr>
        <p:spPr>
          <a:xfrm flipH="1">
            <a:off x="3264061" y="764420"/>
            <a:ext cx="5440102" cy="186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792082D-AA3A-4751-83B6-364F117046A5}"/>
              </a:ext>
            </a:extLst>
          </p:cNvPr>
          <p:cNvSpPr txBox="1"/>
          <p:nvPr/>
        </p:nvSpPr>
        <p:spPr>
          <a:xfrm>
            <a:off x="605220" y="5505832"/>
            <a:ext cx="10671858" cy="1067472"/>
          </a:xfrm>
          <a:prstGeom prst="rect">
            <a:avLst/>
          </a:prstGeom>
          <a:noFill/>
        </p:spPr>
        <p:txBody>
          <a:bodyPr wrap="square" rtlCol="0">
            <a:spAutoFit/>
          </a:bodyPr>
          <a:lstStyle/>
          <a:p>
            <a:pPr marL="0" marR="0">
              <a:lnSpc>
                <a:spcPct val="107000"/>
              </a:lnSpc>
              <a:spcBef>
                <a:spcPts val="0"/>
              </a:spcBef>
              <a:spcAft>
                <a:spcPts val="0"/>
              </a:spcAft>
            </a:pPr>
            <a:r>
              <a:rPr lang="en-US" sz="1200" baseline="30000" dirty="0" err="1">
                <a:effectLst/>
                <a:latin typeface="Calibri" panose="020F0502020204030204" pitchFamily="34" charset="0"/>
                <a:ea typeface="SimSun" panose="02010600030101010101" pitchFamily="2" charset="-122"/>
                <a:cs typeface="Calibri" panose="020F0502020204030204" pitchFamily="34" charset="0"/>
              </a:rPr>
              <a:t>a</a:t>
            </a:r>
            <a:r>
              <a:rPr lang="en-US" sz="1200" dirty="0" err="1">
                <a:effectLst/>
                <a:latin typeface="Calibri" panose="020F0502020204030204" pitchFamily="34" charset="0"/>
                <a:ea typeface="SimSun" panose="02010600030101010101" pitchFamily="2" charset="-122"/>
                <a:cs typeface="Calibri" panose="020F0502020204030204" pitchFamily="34" charset="0"/>
              </a:rPr>
              <a:t>Students</a:t>
            </a:r>
            <a:r>
              <a:rPr lang="en-US" sz="1200" dirty="0">
                <a:effectLst/>
                <a:latin typeface="Calibri" panose="020F0502020204030204" pitchFamily="34" charset="0"/>
                <a:ea typeface="SimSun" panose="02010600030101010101" pitchFamily="2" charset="-122"/>
                <a:cs typeface="Calibri" panose="020F0502020204030204" pitchFamily="34" charset="0"/>
              </a:rPr>
              <a:t> who confirmed experiencing any of the following events: homelessness (past 30 days), incarcerated parent (past year), ever seeing/hearing violence between adults at home, ever being hit by an adult who intends to hurt you, being ever hit by another teen who intends to hurt you; ever being bullied at school or in their neighborhood, or have ever lived with a household member who was depressed, mentally ill, or attempted suicide, or lived with someone who had a problem with drinking or drugs, were placed in either the “1 ACE” or “2 ACES” or “3 or More ACEs” category depending on the number of different experiences they reported.</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sz="1200" dirty="0"/>
          </a:p>
        </p:txBody>
      </p:sp>
      <p:sp>
        <p:nvSpPr>
          <p:cNvPr id="16" name="TextBox 15">
            <a:extLst>
              <a:ext uri="{FF2B5EF4-FFF2-40B4-BE49-F238E27FC236}">
                <a16:creationId xmlns:a16="http://schemas.microsoft.com/office/drawing/2014/main" id="{608BAA14-5011-43CB-BEBD-27E9A628AC4B}"/>
              </a:ext>
            </a:extLst>
          </p:cNvPr>
          <p:cNvSpPr txBox="1"/>
          <p:nvPr/>
        </p:nvSpPr>
        <p:spPr>
          <a:xfrm>
            <a:off x="2009655" y="6474315"/>
            <a:ext cx="8006788" cy="281231"/>
          </a:xfrm>
          <a:prstGeom prst="rect">
            <a:avLst/>
          </a:prstGeom>
          <a:noFill/>
        </p:spPr>
        <p:txBody>
          <a:bodyPr wrap="square">
            <a:spAutoFit/>
          </a:bodyPr>
          <a:lstStyle/>
          <a:p>
            <a:pPr marL="57150" marR="0">
              <a:lnSpc>
                <a:spcPct val="107000"/>
              </a:lnSpc>
              <a:spcBef>
                <a:spcPts val="0"/>
              </a:spcBef>
              <a:spcAft>
                <a:spcPts val="0"/>
              </a:spcAft>
            </a:pPr>
            <a:r>
              <a:rPr lang="en-US" sz="1200" u="sng" dirty="0">
                <a:solidFill>
                  <a:srgbClr val="0000FF"/>
                </a:solidFill>
                <a:effectLst/>
                <a:latin typeface="+mj-lt"/>
                <a:ea typeface="SimSun" panose="02010600030101010101" pitchFamily="2" charset="-122"/>
                <a:cs typeface="Calibri" panose="020F0502020204030204" pitchFamily="34" charset="0"/>
                <a:hlinkClick r:id="rId4"/>
              </a:rPr>
              <a:t>Center for Drug &amp; Health Studies. (2020). </a:t>
            </a:r>
            <a:r>
              <a:rPr lang="en-US" sz="1200" i="1" u="sng" dirty="0">
                <a:solidFill>
                  <a:srgbClr val="0000FF"/>
                </a:solidFill>
                <a:latin typeface="+mj-lt"/>
                <a:ea typeface="SimSun" panose="02010600030101010101" pitchFamily="2" charset="-122"/>
                <a:cs typeface="Calibri" panose="020F0502020204030204" pitchFamily="34" charset="0"/>
                <a:hlinkClick r:id="rId4"/>
              </a:rPr>
              <a:t>Delaware School Survey: Secondary</a:t>
            </a:r>
            <a:r>
              <a:rPr lang="en-US" sz="1200" u="sng" dirty="0">
                <a:solidFill>
                  <a:srgbClr val="0000FF"/>
                </a:solidFill>
                <a:effectLst/>
                <a:latin typeface="+mj-lt"/>
                <a:ea typeface="SimSun" panose="02010600030101010101" pitchFamily="2" charset="-122"/>
                <a:cs typeface="Calibri" panose="020F0502020204030204" pitchFamily="34" charset="0"/>
                <a:hlinkClick r:id="rId4"/>
              </a:rPr>
              <a:t> [</a:t>
            </a:r>
            <a:r>
              <a:rPr lang="en-US" sz="1200" u="sng" dirty="0">
                <a:solidFill>
                  <a:srgbClr val="0000FF"/>
                </a:solidFill>
                <a:latin typeface="+mj-lt"/>
                <a:ea typeface="SimSun" panose="02010600030101010101" pitchFamily="2" charset="-122"/>
                <a:cs typeface="Calibri" panose="020F0502020204030204" pitchFamily="34" charset="0"/>
                <a:hlinkClick r:id="rId4"/>
              </a:rPr>
              <a:t>Annu</a:t>
            </a:r>
            <a:r>
              <a:rPr lang="en-US" sz="1200" u="sng" dirty="0">
                <a:solidFill>
                  <a:srgbClr val="0000FF"/>
                </a:solidFill>
                <a:effectLst/>
                <a:latin typeface="+mj-lt"/>
                <a:ea typeface="SimSun" panose="02010600030101010101" pitchFamily="2" charset="-122"/>
                <a:cs typeface="Calibri" panose="020F0502020204030204" pitchFamily="34" charset="0"/>
                <a:hlinkClick r:id="rId4"/>
              </a:rPr>
              <a:t>al Survey]. University of Delaware. </a:t>
            </a:r>
            <a:endParaRPr lang="en-US" sz="1200" dirty="0">
              <a:effectLst/>
              <a:latin typeface="+mj-lt"/>
              <a:ea typeface="SimSun" panose="02010600030101010101" pitchFamily="2" charset="-122"/>
              <a:cs typeface="Times New Roman" panose="02020603050405020304" pitchFamily="18" charset="0"/>
            </a:endParaRPr>
          </a:p>
        </p:txBody>
      </p:sp>
      <p:graphicFrame>
        <p:nvGraphicFramePr>
          <p:cNvPr id="9" name="Chart 8">
            <a:extLst>
              <a:ext uri="{FF2B5EF4-FFF2-40B4-BE49-F238E27FC236}">
                <a16:creationId xmlns:a16="http://schemas.microsoft.com/office/drawing/2014/main" id="{FB27E09C-C684-4C67-8C4D-10353D645842}"/>
              </a:ext>
            </a:extLst>
          </p:cNvPr>
          <p:cNvGraphicFramePr/>
          <p:nvPr>
            <p:extLst>
              <p:ext uri="{D42A27DB-BD31-4B8C-83A1-F6EECF244321}">
                <p14:modId xmlns:p14="http://schemas.microsoft.com/office/powerpoint/2010/main" val="2835880332"/>
              </p:ext>
            </p:extLst>
          </p:nvPr>
        </p:nvGraphicFramePr>
        <p:xfrm>
          <a:off x="605220" y="1919822"/>
          <a:ext cx="4174043" cy="33229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5768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935ABAB-99C6-424D-BAA6-929884FDA31F}"/>
              </a:ext>
            </a:extLst>
          </p:cNvPr>
          <p:cNvSpPr>
            <a:spLocks noGrp="1"/>
          </p:cNvSpPr>
          <p:nvPr>
            <p:ph idx="1"/>
          </p:nvPr>
        </p:nvSpPr>
        <p:spPr>
          <a:xfrm>
            <a:off x="848503" y="1781213"/>
            <a:ext cx="10702257" cy="2990781"/>
          </a:xfrm>
        </p:spPr>
        <p:txBody>
          <a:bodyPr>
            <a:noAutofit/>
          </a:bodyPr>
          <a:lstStyle/>
          <a:p>
            <a:pPr marL="0" indent="0" algn="ctr">
              <a:lnSpc>
                <a:spcPct val="100000"/>
              </a:lnSpc>
              <a:spcBef>
                <a:spcPts val="0"/>
              </a:spcBef>
              <a:buNone/>
            </a:pPr>
            <a:r>
              <a:rPr lang="en-US" sz="2200" b="1" i="1" dirty="0">
                <a:solidFill>
                  <a:srgbClr val="002060"/>
                </a:solidFill>
              </a:rPr>
              <a:t>Funding for the State Epidemiological Outcomes Workgroup has been provided by the </a:t>
            </a:r>
          </a:p>
          <a:p>
            <a:pPr marL="0" indent="0" algn="ctr">
              <a:lnSpc>
                <a:spcPct val="100000"/>
              </a:lnSpc>
              <a:spcBef>
                <a:spcPts val="0"/>
              </a:spcBef>
              <a:buNone/>
            </a:pPr>
            <a:r>
              <a:rPr lang="en-US" sz="2200" b="1" i="1" dirty="0">
                <a:solidFill>
                  <a:srgbClr val="002060"/>
                </a:solidFill>
              </a:rPr>
              <a:t>Delaware Department for Health and Social Services, Division of Substance Abuse and Mental Health (DSAMH) through the Substance Abuse and Mental Health Services Administration (SAMHSA).  </a:t>
            </a:r>
          </a:p>
          <a:p>
            <a:pPr marL="0" indent="0" algn="ctr">
              <a:lnSpc>
                <a:spcPct val="100000"/>
              </a:lnSpc>
              <a:spcBef>
                <a:spcPts val="0"/>
              </a:spcBef>
              <a:buNone/>
            </a:pPr>
            <a:endParaRPr lang="en-US" sz="2200" b="1" i="1" dirty="0">
              <a:solidFill>
                <a:srgbClr val="002060"/>
              </a:solidFill>
            </a:endParaRPr>
          </a:p>
          <a:p>
            <a:pPr marL="0" indent="0" algn="ctr">
              <a:lnSpc>
                <a:spcPct val="100000"/>
              </a:lnSpc>
              <a:spcBef>
                <a:spcPts val="0"/>
              </a:spcBef>
              <a:buNone/>
            </a:pPr>
            <a:r>
              <a:rPr lang="en-US" sz="2200" b="1" i="1" dirty="0">
                <a:solidFill>
                  <a:srgbClr val="002060"/>
                </a:solidFill>
              </a:rPr>
              <a:t>The SEOW is facilitated by the Center for Drug and Health Studies at the University of Delaware. Visit the SEOW online at:</a:t>
            </a:r>
          </a:p>
          <a:p>
            <a:pPr marL="0" indent="0" algn="ctr">
              <a:lnSpc>
                <a:spcPct val="100000"/>
              </a:lnSpc>
              <a:spcBef>
                <a:spcPts val="0"/>
              </a:spcBef>
              <a:buNone/>
            </a:pPr>
            <a:r>
              <a:rPr lang="en-US" sz="2200" b="1" i="1" dirty="0">
                <a:solidFill>
                  <a:srgbClr val="002060"/>
                </a:solidFill>
                <a:hlinkClick r:id="rId2">
                  <a:extLst>
                    <a:ext uri="{A12FA001-AC4F-418D-AE19-62706E023703}">
                      <ahyp:hlinkClr xmlns:ahyp="http://schemas.microsoft.com/office/drawing/2018/hyperlinkcolor" val="tx"/>
                    </a:ext>
                  </a:extLst>
                </a:hlinkClick>
              </a:rPr>
              <a:t>https://www.cdhs.udel.edu/seow/what-is-seow</a:t>
            </a:r>
            <a:r>
              <a:rPr lang="en-US" sz="2200" b="1" i="1" dirty="0">
                <a:solidFill>
                  <a:srgbClr val="002060"/>
                </a:solidFill>
              </a:rPr>
              <a:t> </a:t>
            </a:r>
          </a:p>
          <a:p>
            <a:pPr marL="0" indent="0">
              <a:lnSpc>
                <a:spcPct val="100000"/>
              </a:lnSpc>
              <a:buNone/>
            </a:pPr>
            <a:endParaRPr lang="en-US" sz="1600" b="1" i="1" dirty="0"/>
          </a:p>
          <a:p>
            <a:pPr marL="0" indent="0">
              <a:lnSpc>
                <a:spcPct val="100000"/>
              </a:lnSpc>
              <a:buNone/>
            </a:pPr>
            <a:endParaRPr lang="en-US" sz="1600" b="1" i="1" dirty="0"/>
          </a:p>
          <a:p>
            <a:pPr marL="0" indent="0">
              <a:lnSpc>
                <a:spcPct val="100000"/>
              </a:lnSpc>
              <a:buNone/>
            </a:pPr>
            <a:endParaRPr lang="en-US" sz="1600" b="1" i="1" dirty="0"/>
          </a:p>
          <a:p>
            <a:pPr marL="0" indent="0">
              <a:lnSpc>
                <a:spcPct val="100000"/>
              </a:lnSpc>
              <a:buNone/>
            </a:pPr>
            <a:endParaRPr lang="en-US" sz="1600" b="1" i="1" dirty="0"/>
          </a:p>
          <a:p>
            <a:pPr marL="0" indent="0">
              <a:lnSpc>
                <a:spcPct val="100000"/>
              </a:lnSpc>
              <a:buNone/>
            </a:pPr>
            <a:endParaRPr lang="en-US" sz="1600" b="1" i="1" dirty="0"/>
          </a:p>
          <a:p>
            <a:pPr marL="0" indent="0">
              <a:lnSpc>
                <a:spcPct val="100000"/>
              </a:lnSpc>
              <a:buNone/>
            </a:pPr>
            <a:endParaRPr lang="en-US" sz="1600" b="1" i="1" dirty="0"/>
          </a:p>
          <a:p>
            <a:pPr marL="0" indent="0">
              <a:lnSpc>
                <a:spcPct val="100000"/>
              </a:lnSpc>
              <a:buNone/>
            </a:pPr>
            <a:endParaRPr lang="en-US" sz="1600" dirty="0"/>
          </a:p>
        </p:txBody>
      </p:sp>
      <p:pic>
        <p:nvPicPr>
          <p:cNvPr id="5" name="Picture 4" descr="Text&#10;&#10;Description automatically generated">
            <a:extLst>
              <a:ext uri="{FF2B5EF4-FFF2-40B4-BE49-F238E27FC236}">
                <a16:creationId xmlns:a16="http://schemas.microsoft.com/office/drawing/2014/main" id="{0F516842-02F1-8741-80FE-9C79129871B8}"/>
              </a:ext>
            </a:extLst>
          </p:cNvPr>
          <p:cNvPicPr>
            <a:picLocks noChangeAspect="1"/>
          </p:cNvPicPr>
          <p:nvPr/>
        </p:nvPicPr>
        <p:blipFill>
          <a:blip r:embed="rId3"/>
          <a:stretch>
            <a:fillRect/>
          </a:stretch>
        </p:blipFill>
        <p:spPr>
          <a:xfrm>
            <a:off x="5503784" y="5087120"/>
            <a:ext cx="1474367" cy="1474367"/>
          </a:xfrm>
          <a:prstGeom prst="rect">
            <a:avLst/>
          </a:prstGeom>
        </p:spPr>
      </p:pic>
      <p:pic>
        <p:nvPicPr>
          <p:cNvPr id="17" name="Picture 16">
            <a:extLst>
              <a:ext uri="{FF2B5EF4-FFF2-40B4-BE49-F238E27FC236}">
                <a16:creationId xmlns:a16="http://schemas.microsoft.com/office/drawing/2014/main" id="{479EFF1D-857E-A441-A371-4205BC5B83A3}"/>
              </a:ext>
            </a:extLst>
          </p:cNvPr>
          <p:cNvPicPr/>
          <p:nvPr/>
        </p:nvPicPr>
        <p:blipFill>
          <a:blip r:embed="rId4"/>
          <a:stretch>
            <a:fillRect/>
          </a:stretch>
        </p:blipFill>
        <p:spPr>
          <a:xfrm>
            <a:off x="1115568" y="5102611"/>
            <a:ext cx="1233932" cy="1232616"/>
          </a:xfrm>
          <a:prstGeom prst="rect">
            <a:avLst/>
          </a:prstGeom>
          <a:solidFill>
            <a:schemeClr val="bg1"/>
          </a:solidFill>
        </p:spPr>
      </p:pic>
      <p:pic>
        <p:nvPicPr>
          <p:cNvPr id="22" name="Picture 21" descr="CAS_Web_Twitter_CDHS_ProfilePic.jpg">
            <a:extLst>
              <a:ext uri="{FF2B5EF4-FFF2-40B4-BE49-F238E27FC236}">
                <a16:creationId xmlns:a16="http://schemas.microsoft.com/office/drawing/2014/main" id="{86D38CFD-8821-A84C-8B23-BB8BF6CEE053}"/>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204000"/>
                    </a14:imgEffect>
                    <a14:imgEffect>
                      <a14:brightnessContrast bright="-4000"/>
                    </a14:imgEffect>
                  </a14:imgLayer>
                </a14:imgProps>
              </a:ext>
              <a:ext uri="{28A0092B-C50C-407E-A947-70E740481C1C}">
                <a14:useLocalDpi xmlns:a14="http://schemas.microsoft.com/office/drawing/2010/main" val="0"/>
              </a:ext>
            </a:extLst>
          </a:blip>
          <a:srcRect l="7701" r="5011" b="-1"/>
          <a:stretch/>
        </p:blipFill>
        <p:spPr>
          <a:xfrm>
            <a:off x="10349555" y="5102610"/>
            <a:ext cx="1316862" cy="1284938"/>
          </a:xfrm>
          <a:prstGeom prst="rect">
            <a:avLst/>
          </a:prstGeom>
        </p:spPr>
      </p:pic>
      <p:sp>
        <p:nvSpPr>
          <p:cNvPr id="7" name="Title 1">
            <a:extLst>
              <a:ext uri="{FF2B5EF4-FFF2-40B4-BE49-F238E27FC236}">
                <a16:creationId xmlns:a16="http://schemas.microsoft.com/office/drawing/2014/main" id="{8BEBFE63-7158-EC45-B6EB-E547DD9DA809}"/>
              </a:ext>
            </a:extLst>
          </p:cNvPr>
          <p:cNvSpPr>
            <a:spLocks noGrp="1"/>
          </p:cNvSpPr>
          <p:nvPr>
            <p:ph type="title"/>
          </p:nvPr>
        </p:nvSpPr>
        <p:spPr>
          <a:xfrm>
            <a:off x="1115568" y="548640"/>
            <a:ext cx="10168128" cy="1179576"/>
          </a:xfrm>
        </p:spPr>
        <p:txBody>
          <a:bodyPr vert="horz" lIns="91440" tIns="45720" rIns="91440" bIns="45720" rtlCol="0" anchor="ctr">
            <a:normAutofit fontScale="90000"/>
          </a:bodyPr>
          <a:lstStyle/>
          <a:p>
            <a:pPr algn="ctr"/>
            <a:r>
              <a:rPr lang="en-US" b="1" dirty="0">
                <a:solidFill>
                  <a:srgbClr val="002060"/>
                </a:solidFill>
              </a:rPr>
              <a:t>The State Epidemiological Outcomes Workgroup (SEOW)</a:t>
            </a:r>
          </a:p>
        </p:txBody>
      </p:sp>
    </p:spTree>
    <p:extLst>
      <p:ext uri="{BB962C8B-B14F-4D97-AF65-F5344CB8AC3E}">
        <p14:creationId xmlns:p14="http://schemas.microsoft.com/office/powerpoint/2010/main" val="1458862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CA6D01-DDF1-4781-9479-880B1B0399A5}"/>
              </a:ext>
            </a:extLst>
          </p:cNvPr>
          <p:cNvSpPr txBox="1"/>
          <p:nvPr/>
        </p:nvSpPr>
        <p:spPr>
          <a:xfrm>
            <a:off x="-122383" y="2264360"/>
            <a:ext cx="6377650" cy="523220"/>
          </a:xfrm>
          <a:prstGeom prst="rect">
            <a:avLst/>
          </a:prstGeom>
          <a:noFill/>
        </p:spPr>
        <p:txBody>
          <a:bodyPr wrap="square" rtlCol="0">
            <a:spAutoFit/>
          </a:bodyPr>
          <a:lstStyle/>
          <a:p>
            <a:pPr algn="ctr"/>
            <a:r>
              <a:rPr lang="en-US" sz="2800" b="1" dirty="0">
                <a:solidFill>
                  <a:srgbClr val="002060"/>
                </a:solidFill>
                <a:latin typeface="+mj-lt"/>
              </a:rPr>
              <a:t>Gender and Sexuality</a:t>
            </a:r>
          </a:p>
        </p:txBody>
      </p:sp>
      <p:cxnSp>
        <p:nvCxnSpPr>
          <p:cNvPr id="6" name="Straight Connector 5">
            <a:extLst>
              <a:ext uri="{FF2B5EF4-FFF2-40B4-BE49-F238E27FC236}">
                <a16:creationId xmlns:a16="http://schemas.microsoft.com/office/drawing/2014/main" id="{B7087080-DD1B-4AC9-AA2B-4FA35FD291FE}"/>
              </a:ext>
            </a:extLst>
          </p:cNvPr>
          <p:cNvCxnSpPr>
            <a:cxnSpLocks/>
          </p:cNvCxnSpPr>
          <p:nvPr/>
        </p:nvCxnSpPr>
        <p:spPr>
          <a:xfrm>
            <a:off x="1318899" y="2890642"/>
            <a:ext cx="379171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07AE9BC-D8AD-49CA-AF97-0727259FEDBC}"/>
              </a:ext>
            </a:extLst>
          </p:cNvPr>
          <p:cNvSpPr txBox="1"/>
          <p:nvPr/>
        </p:nvSpPr>
        <p:spPr>
          <a:xfrm>
            <a:off x="1338269" y="3096768"/>
            <a:ext cx="3791712" cy="923330"/>
          </a:xfrm>
          <a:prstGeom prst="rect">
            <a:avLst/>
          </a:prstGeom>
          <a:noFill/>
        </p:spPr>
        <p:txBody>
          <a:bodyPr wrap="square" rtlCol="0">
            <a:spAutoFit/>
          </a:bodyPr>
          <a:lstStyle/>
          <a:p>
            <a:r>
              <a:rPr lang="en-US" dirty="0"/>
              <a:t>A peek at new analysis from the 2021 Delaware School Survey not included in this report.</a:t>
            </a:r>
          </a:p>
        </p:txBody>
      </p:sp>
      <p:pic>
        <p:nvPicPr>
          <p:cNvPr id="8" name="Picture 7" descr="Chart, bar chart&#10;&#10;Description automatically generated">
            <a:extLst>
              <a:ext uri="{FF2B5EF4-FFF2-40B4-BE49-F238E27FC236}">
                <a16:creationId xmlns:a16="http://schemas.microsoft.com/office/drawing/2014/main" id="{D6F32133-E1F2-4365-B1A3-FB40968E4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5547360" cy="6858000"/>
          </a:xfrm>
          <a:prstGeom prst="rect">
            <a:avLst/>
          </a:prstGeom>
        </p:spPr>
      </p:pic>
    </p:spTree>
    <p:extLst>
      <p:ext uri="{BB962C8B-B14F-4D97-AF65-F5344CB8AC3E}">
        <p14:creationId xmlns:p14="http://schemas.microsoft.com/office/powerpoint/2010/main" val="1544730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BFCAB-482A-4194-AD48-3B9689D293F3}"/>
              </a:ext>
            </a:extLst>
          </p:cNvPr>
          <p:cNvSpPr>
            <a:spLocks noGrp="1"/>
          </p:cNvSpPr>
          <p:nvPr>
            <p:ph type="title"/>
          </p:nvPr>
        </p:nvSpPr>
        <p:spPr>
          <a:xfrm>
            <a:off x="838200" y="1076446"/>
            <a:ext cx="10515600" cy="614242"/>
          </a:xfrm>
        </p:spPr>
        <p:txBody>
          <a:bodyPr>
            <a:noAutofit/>
          </a:bodyPr>
          <a:lstStyle/>
          <a:p>
            <a:r>
              <a:rPr lang="en-US" sz="2000" dirty="0"/>
              <a:t>Sources of Support and Encouragement among Students (%)</a:t>
            </a:r>
            <a:br>
              <a:rPr lang="en-US" sz="2000" dirty="0"/>
            </a:br>
            <a:r>
              <a:rPr lang="en-US" sz="2000" dirty="0"/>
              <a:t>2020 Delaware School Survey, 8</a:t>
            </a:r>
            <a:r>
              <a:rPr lang="en-US" sz="2000" baseline="30000" dirty="0"/>
              <a:t>th</a:t>
            </a:r>
            <a:r>
              <a:rPr lang="en-US" sz="2000" dirty="0"/>
              <a:t> Grade</a:t>
            </a:r>
          </a:p>
        </p:txBody>
      </p:sp>
      <p:sp>
        <p:nvSpPr>
          <p:cNvPr id="4" name="TextBox 3">
            <a:extLst>
              <a:ext uri="{FF2B5EF4-FFF2-40B4-BE49-F238E27FC236}">
                <a16:creationId xmlns:a16="http://schemas.microsoft.com/office/drawing/2014/main" id="{DE5D2D75-BCF3-46CE-BB32-25674411B4FE}"/>
              </a:ext>
            </a:extLst>
          </p:cNvPr>
          <p:cNvSpPr txBox="1"/>
          <p:nvPr/>
        </p:nvSpPr>
        <p:spPr>
          <a:xfrm>
            <a:off x="4190035" y="224148"/>
            <a:ext cx="2951544" cy="523220"/>
          </a:xfrm>
          <a:prstGeom prst="rect">
            <a:avLst/>
          </a:prstGeom>
          <a:noFill/>
        </p:spPr>
        <p:txBody>
          <a:bodyPr wrap="square" rtlCol="0">
            <a:spAutoFit/>
          </a:bodyPr>
          <a:lstStyle/>
          <a:p>
            <a:r>
              <a:rPr lang="en-US" sz="2800" b="1" dirty="0">
                <a:solidFill>
                  <a:srgbClr val="002060"/>
                </a:solidFill>
                <a:latin typeface="+mj-lt"/>
              </a:rPr>
              <a:t>Protective Factors</a:t>
            </a:r>
          </a:p>
        </p:txBody>
      </p:sp>
      <p:cxnSp>
        <p:nvCxnSpPr>
          <p:cNvPr id="6" name="Straight Connector 5">
            <a:extLst>
              <a:ext uri="{FF2B5EF4-FFF2-40B4-BE49-F238E27FC236}">
                <a16:creationId xmlns:a16="http://schemas.microsoft.com/office/drawing/2014/main" id="{4274DF30-FDC3-4874-AFC4-B93862E8FE7B}"/>
              </a:ext>
            </a:extLst>
          </p:cNvPr>
          <p:cNvCxnSpPr/>
          <p:nvPr/>
        </p:nvCxnSpPr>
        <p:spPr>
          <a:xfrm>
            <a:off x="2777924" y="747368"/>
            <a:ext cx="567159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EB9DEBA-5490-4735-8347-F2E07D1C5517}"/>
              </a:ext>
            </a:extLst>
          </p:cNvPr>
          <p:cNvSpPr txBox="1"/>
          <p:nvPr/>
        </p:nvSpPr>
        <p:spPr>
          <a:xfrm>
            <a:off x="1994222" y="6352621"/>
            <a:ext cx="8203556" cy="281231"/>
          </a:xfrm>
          <a:prstGeom prst="rect">
            <a:avLst/>
          </a:prstGeom>
          <a:noFill/>
        </p:spPr>
        <p:txBody>
          <a:bodyPr wrap="square">
            <a:spAutoFit/>
          </a:bodyPr>
          <a:lstStyle/>
          <a:p>
            <a:pPr marL="57150" marR="0">
              <a:lnSpc>
                <a:spcPct val="107000"/>
              </a:lnSpc>
              <a:spcBef>
                <a:spcPts val="0"/>
              </a:spcBef>
              <a:spcAft>
                <a:spcPts val="0"/>
              </a:spcAft>
            </a:pP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(2020). </a:t>
            </a:r>
            <a:r>
              <a:rPr lang="en-US" sz="12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Delaware School Survey: Secondary</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 [</a:t>
            </a:r>
            <a:r>
              <a:rPr lang="en-US" sz="12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Annu</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al Survey]. University of Delaware.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9" name="Content Placeholder 8">
            <a:extLst>
              <a:ext uri="{FF2B5EF4-FFF2-40B4-BE49-F238E27FC236}">
                <a16:creationId xmlns:a16="http://schemas.microsoft.com/office/drawing/2014/main" id="{105C029A-1DA4-415A-9EBD-6A002A5AD6EA}"/>
              </a:ext>
            </a:extLst>
          </p:cNvPr>
          <p:cNvGraphicFramePr>
            <a:graphicFrameLocks noGrp="1"/>
          </p:cNvGraphicFramePr>
          <p:nvPr>
            <p:ph idx="1"/>
            <p:extLst>
              <p:ext uri="{D42A27DB-BD31-4B8C-83A1-F6EECF244321}">
                <p14:modId xmlns:p14="http://schemas.microsoft.com/office/powerpoint/2010/main" val="372712023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53344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AFA14-F13F-43FD-ADFA-8CFC53E8E987}"/>
              </a:ext>
            </a:extLst>
          </p:cNvPr>
          <p:cNvSpPr>
            <a:spLocks noGrp="1"/>
          </p:cNvSpPr>
          <p:nvPr>
            <p:ph type="title"/>
          </p:nvPr>
        </p:nvSpPr>
        <p:spPr>
          <a:xfrm>
            <a:off x="508262" y="1"/>
            <a:ext cx="10515600" cy="980388"/>
          </a:xfrm>
        </p:spPr>
        <p:txBody>
          <a:bodyPr>
            <a:normAutofit/>
          </a:bodyPr>
          <a:lstStyle/>
          <a:p>
            <a:pPr algn="ctr"/>
            <a:r>
              <a:rPr lang="en-US" sz="2800" b="1" dirty="0">
                <a:solidFill>
                  <a:srgbClr val="002060"/>
                </a:solidFill>
              </a:rPr>
              <a:t>Protective Factors</a:t>
            </a:r>
          </a:p>
        </p:txBody>
      </p:sp>
      <p:cxnSp>
        <p:nvCxnSpPr>
          <p:cNvPr id="5" name="Straight Connector 4">
            <a:extLst>
              <a:ext uri="{FF2B5EF4-FFF2-40B4-BE49-F238E27FC236}">
                <a16:creationId xmlns:a16="http://schemas.microsoft.com/office/drawing/2014/main" id="{D89CD651-BF39-4ADE-8CAF-CF158012C1B3}"/>
              </a:ext>
            </a:extLst>
          </p:cNvPr>
          <p:cNvCxnSpPr/>
          <p:nvPr/>
        </p:nvCxnSpPr>
        <p:spPr>
          <a:xfrm>
            <a:off x="3544478" y="735290"/>
            <a:ext cx="421378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CD55FD6-C73B-4CAD-BB3F-CF386C3E7F2D}"/>
              </a:ext>
            </a:extLst>
          </p:cNvPr>
          <p:cNvSpPr txBox="1"/>
          <p:nvPr/>
        </p:nvSpPr>
        <p:spPr>
          <a:xfrm>
            <a:off x="709368" y="828114"/>
            <a:ext cx="6094428" cy="704873"/>
          </a:xfrm>
          <a:prstGeom prst="rect">
            <a:avLst/>
          </a:prstGeom>
          <a:noFill/>
        </p:spPr>
        <p:txBody>
          <a:bodyPr wrap="square">
            <a:spAutoFit/>
          </a:bodyPr>
          <a:lstStyle/>
          <a:p>
            <a:pPr marL="0" marR="0">
              <a:lnSpc>
                <a:spcPct val="107000"/>
              </a:lnSpc>
              <a:spcBef>
                <a:spcPts val="0"/>
              </a:spcBef>
              <a:spcAft>
                <a:spcPts val="0"/>
              </a:spcAft>
            </a:pPr>
            <a:r>
              <a:rPr lang="en-US" sz="2000" b="1" dirty="0">
                <a:effectLst/>
                <a:latin typeface="Calibri" panose="020F0502020204030204" pitchFamily="34" charset="0"/>
                <a:ea typeface="SimSun" panose="02010600030101010101" pitchFamily="2" charset="-122"/>
                <a:cs typeface="Calibri" panose="020F0502020204030204" pitchFamily="34" charset="0"/>
              </a:rPr>
              <a:t>2018-2019 National Survey of Children’s Health</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SimSun" panose="02010600030101010101" pitchFamily="2" charset="-122"/>
                <a:cs typeface="Calibri" panose="020F0502020204030204" pitchFamily="34" charset="0"/>
              </a:rPr>
              <a:t>Family Resilience Composite Measure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extBox 8">
            <a:extLst>
              <a:ext uri="{FF2B5EF4-FFF2-40B4-BE49-F238E27FC236}">
                <a16:creationId xmlns:a16="http://schemas.microsoft.com/office/drawing/2014/main" id="{A8985C81-58B4-415F-9F64-5C06C3D5E10F}"/>
              </a:ext>
            </a:extLst>
          </p:cNvPr>
          <p:cNvSpPr txBox="1"/>
          <p:nvPr/>
        </p:nvSpPr>
        <p:spPr>
          <a:xfrm>
            <a:off x="709368" y="6566861"/>
            <a:ext cx="10963373" cy="276999"/>
          </a:xfrm>
          <a:prstGeom prst="rect">
            <a:avLst/>
          </a:prstGeom>
          <a:noFill/>
        </p:spPr>
        <p:txBody>
          <a:bodyPr wrap="square">
            <a:spAutoFit/>
          </a:bodyPr>
          <a:lstStyle/>
          <a:p>
            <a:r>
              <a:rPr lang="en-US" sz="1200" dirty="0">
                <a:effectLst/>
                <a:latin typeface="Calibri" panose="020F0502020204030204" pitchFamily="34" charset="0"/>
                <a:ea typeface="SimSun" panose="02010600030101010101" pitchFamily="2" charset="-122"/>
                <a:cs typeface="Times New Roman" panose="02020603050405020304" pitchFamily="18" charset="0"/>
              </a:rPr>
              <a:t>National Survey of Children’s Health, Health Resources and Services Administration, Maternal and Child Health Bureau. </a:t>
            </a:r>
            <a:r>
              <a:rPr lang="en-US" sz="1200" u="sng" dirty="0">
                <a:solidFill>
                  <a:srgbClr val="0000FF"/>
                </a:solidFill>
                <a:effectLst/>
                <a:latin typeface="Calibri" panose="020F0502020204030204" pitchFamily="34" charset="0"/>
                <a:ea typeface="SimSun" panose="02010600030101010101" pitchFamily="2" charset="-122"/>
                <a:cs typeface="Times New Roman" panose="02020603050405020304" pitchFamily="18" charset="0"/>
                <a:hlinkClick r:id="rId2"/>
              </a:rPr>
              <a:t>https://mchb.hrsa.gov/data/national-surveys</a:t>
            </a:r>
            <a:r>
              <a:rPr lang="en-US" sz="12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200" dirty="0"/>
          </a:p>
        </p:txBody>
      </p:sp>
      <p:sp>
        <p:nvSpPr>
          <p:cNvPr id="10" name="TextBox 9">
            <a:extLst>
              <a:ext uri="{FF2B5EF4-FFF2-40B4-BE49-F238E27FC236}">
                <a16:creationId xmlns:a16="http://schemas.microsoft.com/office/drawing/2014/main" id="{A10BB1FC-D598-4A88-83D9-B602D697595C}"/>
              </a:ext>
            </a:extLst>
          </p:cNvPr>
          <p:cNvSpPr txBox="1"/>
          <p:nvPr/>
        </p:nvSpPr>
        <p:spPr>
          <a:xfrm>
            <a:off x="8766928" y="2090172"/>
            <a:ext cx="2592371" cy="2677656"/>
          </a:xfrm>
          <a:prstGeom prst="rect">
            <a:avLst/>
          </a:prstGeom>
          <a:noFill/>
        </p:spPr>
        <p:txBody>
          <a:bodyPr wrap="square" rtlCol="0">
            <a:spAutoFit/>
          </a:bodyPr>
          <a:lstStyle/>
          <a:p>
            <a:r>
              <a:rPr lang="en-US" sz="1400" dirty="0">
                <a:effectLst/>
                <a:latin typeface="Calibri" panose="020F0502020204030204" pitchFamily="34" charset="0"/>
                <a:ea typeface="SimSun" panose="02010600030101010101" pitchFamily="2" charset="-122"/>
                <a:cs typeface="Times New Roman" panose="02020603050405020304" pitchFamily="18" charset="0"/>
              </a:rPr>
              <a:t>Indicator 6.12 Family Resilience: “Does this child live in a home where the family demonstrates qualities of resilience during difficult times.” The composite measure includes four items: “Talk together about what to do; Work together to solve the problem; Know we have strengths to draw upon; Stay hopeful even in difficult times.”  </a:t>
            </a:r>
          </a:p>
          <a:p>
            <a:endParaRPr lang="en-US" sz="1400" dirty="0"/>
          </a:p>
        </p:txBody>
      </p:sp>
      <p:sp>
        <p:nvSpPr>
          <p:cNvPr id="12" name="Rectangle 11">
            <a:extLst>
              <a:ext uri="{FF2B5EF4-FFF2-40B4-BE49-F238E27FC236}">
                <a16:creationId xmlns:a16="http://schemas.microsoft.com/office/drawing/2014/main" id="{BB01E064-A079-401E-84D5-FE0A44963C0D}"/>
              </a:ext>
            </a:extLst>
          </p:cNvPr>
          <p:cNvSpPr/>
          <p:nvPr/>
        </p:nvSpPr>
        <p:spPr>
          <a:xfrm>
            <a:off x="8766928" y="2090172"/>
            <a:ext cx="2450969" cy="2472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22D963-3C1B-4E3F-AC99-C9C053F5F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368" y="1654319"/>
            <a:ext cx="7829212" cy="4791210"/>
          </a:xfrm>
          <a:prstGeom prst="rect">
            <a:avLst/>
          </a:prstGeom>
        </p:spPr>
      </p:pic>
    </p:spTree>
    <p:extLst>
      <p:ext uri="{BB962C8B-B14F-4D97-AF65-F5344CB8AC3E}">
        <p14:creationId xmlns:p14="http://schemas.microsoft.com/office/powerpoint/2010/main" val="1334800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58">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65BA8FE-EA63-49F0-AE61-2798E0CC9053}"/>
              </a:ext>
            </a:extLst>
          </p:cNvPr>
          <p:cNvSpPr txBox="1"/>
          <p:nvPr/>
        </p:nvSpPr>
        <p:spPr>
          <a:xfrm>
            <a:off x="7922313" y="4936048"/>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b="1" dirty="0">
                <a:solidFill>
                  <a:srgbClr val="002060"/>
                </a:solidFill>
                <a:latin typeface="+mj-lt"/>
                <a:ea typeface="+mj-ea"/>
                <a:cs typeface="+mj-cs"/>
              </a:rPr>
              <a:t>Questions?</a:t>
            </a:r>
          </a:p>
        </p:txBody>
      </p:sp>
      <p:sp>
        <p:nvSpPr>
          <p:cNvPr id="61"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Text&#10;&#10;Description automatically generated">
            <a:extLst>
              <a:ext uri="{FF2B5EF4-FFF2-40B4-BE49-F238E27FC236}">
                <a16:creationId xmlns:a16="http://schemas.microsoft.com/office/drawing/2014/main" id="{571CC756-702E-4FF2-99DE-32883FE87AD4}"/>
              </a:ext>
            </a:extLst>
          </p:cNvPr>
          <p:cNvPicPr/>
          <p:nvPr/>
        </p:nvPicPr>
        <p:blipFill rotWithShape="1">
          <a:blip r:embed="rId4">
            <a:alphaModFix/>
            <a:extLst>
              <a:ext uri="{28A0092B-C50C-407E-A947-70E740481C1C}">
                <a14:useLocalDpi xmlns:a14="http://schemas.microsoft.com/office/drawing/2010/main" val="0"/>
              </a:ext>
            </a:extLst>
          </a:blip>
          <a:srcRect l="6209" r="6893" b="3"/>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4127098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804672" y="802955"/>
            <a:ext cx="5145024" cy="1454051"/>
          </a:xfrm>
        </p:spPr>
        <p:txBody>
          <a:bodyPr>
            <a:normAutofit/>
          </a:bodyPr>
          <a:lstStyle/>
          <a:p>
            <a:r>
              <a:rPr lang="en-US" sz="4000" b="1" dirty="0">
                <a:solidFill>
                  <a:srgbClr val="002060"/>
                </a:solidFill>
              </a:rPr>
              <a:t>For More Information…</a:t>
            </a:r>
          </a:p>
        </p:txBody>
      </p:sp>
      <p:sp>
        <p:nvSpPr>
          <p:cNvPr id="3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CAS_Web_Twitter_CDHS_ProfilePic.jpg">
            <a:extLst>
              <a:ext uri="{FF2B5EF4-FFF2-40B4-BE49-F238E27FC236}">
                <a16:creationId xmlns:a16="http://schemas.microsoft.com/office/drawing/2014/main" id="{BEB4D07B-486F-45D8-86B7-4D368AC890BE}"/>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765" r="2093" b="1"/>
          <a:stretch/>
        </p:blipFill>
        <p:spPr>
          <a:xfrm>
            <a:off x="7913077" y="266436"/>
            <a:ext cx="1240170" cy="1240169"/>
          </a:xfrm>
          <a:prstGeom prst="rect">
            <a:avLst/>
          </a:prstGeom>
        </p:spPr>
      </p:pic>
      <p:sp>
        <p:nvSpPr>
          <p:cNvPr id="3" name="Content Placeholder 2"/>
          <p:cNvSpPr>
            <a:spLocks noGrp="1"/>
          </p:cNvSpPr>
          <p:nvPr>
            <p:ph idx="1"/>
          </p:nvPr>
        </p:nvSpPr>
        <p:spPr>
          <a:xfrm>
            <a:off x="804672" y="2421682"/>
            <a:ext cx="5145024" cy="3639289"/>
          </a:xfrm>
        </p:spPr>
        <p:txBody>
          <a:bodyPr vert="horz" anchor="ctr">
            <a:normAutofit/>
          </a:bodyPr>
          <a:lstStyle/>
          <a:p>
            <a:pPr marL="0" indent="0">
              <a:buNone/>
            </a:pPr>
            <a:r>
              <a:rPr lang="en-US" sz="2000" b="1" dirty="0">
                <a:solidFill>
                  <a:srgbClr val="002060"/>
                </a:solidFill>
              </a:rPr>
              <a:t>Sharon Merriman-</a:t>
            </a:r>
            <a:r>
              <a:rPr lang="en-US" sz="2000" b="1" dirty="0" err="1">
                <a:solidFill>
                  <a:srgbClr val="002060"/>
                </a:solidFill>
              </a:rPr>
              <a:t>Nai</a:t>
            </a:r>
            <a:r>
              <a:rPr lang="en-US" sz="2000" b="1" dirty="0">
                <a:solidFill>
                  <a:srgbClr val="002060"/>
                </a:solidFill>
              </a:rPr>
              <a:t>       	   </a:t>
            </a:r>
            <a:r>
              <a:rPr lang="en-US" sz="2000" b="1" dirty="0">
                <a:solidFill>
                  <a:srgbClr val="002060"/>
                </a:solidFill>
                <a:hlinkClick r:id="rId5">
                  <a:extLst>
                    <a:ext uri="{A12FA001-AC4F-418D-AE19-62706E023703}">
                      <ahyp:hlinkClr xmlns:ahyp="http://schemas.microsoft.com/office/drawing/2018/hyperlinkcolor" val="tx"/>
                    </a:ext>
                  </a:extLst>
                </a:hlinkClick>
              </a:rPr>
              <a:t>smnai@udel.ed</a:t>
            </a:r>
            <a:r>
              <a:rPr lang="en-US" sz="2000" b="1" u="sng" dirty="0">
                <a:solidFill>
                  <a:srgbClr val="002060"/>
                </a:solidFill>
              </a:rPr>
              <a:t>u</a:t>
            </a:r>
          </a:p>
          <a:p>
            <a:pPr marL="0" indent="0">
              <a:buNone/>
            </a:pPr>
            <a:r>
              <a:rPr lang="en-US" sz="2000" b="1" dirty="0">
                <a:solidFill>
                  <a:srgbClr val="002060"/>
                </a:solidFill>
              </a:rPr>
              <a:t>Rachel </a:t>
            </a:r>
            <a:r>
              <a:rPr lang="en-US" sz="2000" b="1" dirty="0" err="1">
                <a:solidFill>
                  <a:srgbClr val="002060"/>
                </a:solidFill>
              </a:rPr>
              <a:t>Ryding</a:t>
            </a:r>
            <a:r>
              <a:rPr lang="en-US" sz="2000" b="1" dirty="0">
                <a:solidFill>
                  <a:srgbClr val="002060"/>
                </a:solidFill>
              </a:rPr>
              <a:t>          	   </a:t>
            </a:r>
            <a:r>
              <a:rPr lang="en-US" sz="2000" b="1" dirty="0">
                <a:solidFill>
                  <a:srgbClr val="002060"/>
                </a:solidFill>
                <a:hlinkClick r:id="rId6">
                  <a:extLst>
                    <a:ext uri="{A12FA001-AC4F-418D-AE19-62706E023703}">
                      <ahyp:hlinkClr xmlns:ahyp="http://schemas.microsoft.com/office/drawing/2018/hyperlinkcolor" val="tx"/>
                    </a:ext>
                  </a:extLst>
                </a:hlinkClick>
              </a:rPr>
              <a:t>rryding@udel.edu</a:t>
            </a:r>
            <a:r>
              <a:rPr lang="en-US" sz="2000" b="1" dirty="0">
                <a:solidFill>
                  <a:srgbClr val="002060"/>
                </a:solidFill>
              </a:rPr>
              <a:t> </a:t>
            </a:r>
          </a:p>
          <a:p>
            <a:pPr marL="0" indent="0">
              <a:buNone/>
            </a:pPr>
            <a:endParaRPr lang="en-US" sz="2000" b="1" dirty="0">
              <a:solidFill>
                <a:srgbClr val="002060"/>
              </a:solidFill>
            </a:endParaRPr>
          </a:p>
          <a:p>
            <a:pPr marL="0" indent="0">
              <a:spcBef>
                <a:spcPts val="0"/>
              </a:spcBef>
              <a:buNone/>
            </a:pPr>
            <a:endParaRPr lang="en-US" sz="2000" b="1" dirty="0">
              <a:solidFill>
                <a:srgbClr val="002060"/>
              </a:solidFill>
            </a:endParaRPr>
          </a:p>
          <a:p>
            <a:pPr marL="0" indent="0" algn="ctr">
              <a:spcBef>
                <a:spcPts val="0"/>
              </a:spcBef>
              <a:buNone/>
            </a:pPr>
            <a:r>
              <a:rPr lang="en-US" sz="2400" b="1" dirty="0">
                <a:solidFill>
                  <a:srgbClr val="002060"/>
                </a:solidFill>
              </a:rPr>
              <a:t>Center for Drug and Health Studies </a:t>
            </a:r>
          </a:p>
          <a:p>
            <a:pPr marL="0" indent="0" algn="ctr">
              <a:spcBef>
                <a:spcPts val="0"/>
              </a:spcBef>
              <a:buNone/>
            </a:pPr>
            <a:r>
              <a:rPr lang="en-US" sz="2400" b="1" dirty="0">
                <a:solidFill>
                  <a:srgbClr val="002060"/>
                </a:solidFill>
              </a:rPr>
              <a:t>at the University of Delaware</a:t>
            </a:r>
          </a:p>
          <a:p>
            <a:pPr marL="0" indent="0" algn="ctr">
              <a:spcBef>
                <a:spcPts val="0"/>
              </a:spcBef>
              <a:buNone/>
            </a:pPr>
            <a:r>
              <a:rPr lang="en-US" sz="2400" b="1" dirty="0">
                <a:solidFill>
                  <a:srgbClr val="002060"/>
                </a:solidFill>
                <a:hlinkClick r:id="rId7">
                  <a:extLst>
                    <a:ext uri="{A12FA001-AC4F-418D-AE19-62706E023703}">
                      <ahyp:hlinkClr xmlns:ahyp="http://schemas.microsoft.com/office/drawing/2018/hyperlinkcolor" val="tx"/>
                    </a:ext>
                  </a:extLst>
                </a:hlinkClick>
              </a:rPr>
              <a:t>www.cdhs.udel.edu</a:t>
            </a:r>
            <a:endParaRPr lang="en-US" sz="2400" b="1" dirty="0">
              <a:solidFill>
                <a:srgbClr val="002060"/>
              </a:solidFill>
            </a:endParaRPr>
          </a:p>
          <a:p>
            <a:pPr marL="0" indent="0">
              <a:buNone/>
            </a:pPr>
            <a:endParaRPr lang="en-US" sz="2000" dirty="0">
              <a:solidFill>
                <a:srgbClr val="000000"/>
              </a:solidFill>
            </a:endParaRPr>
          </a:p>
          <a:p>
            <a:pPr marL="0" indent="0">
              <a:buNone/>
            </a:pPr>
            <a:endParaRPr lang="en-US" sz="2000" dirty="0">
              <a:solidFill>
                <a:srgbClr val="000000"/>
              </a:solidFill>
            </a:endParaRPr>
          </a:p>
        </p:txBody>
      </p:sp>
      <p:sp>
        <p:nvSpPr>
          <p:cNvPr id="3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ext&#10;&#10;Description automatically generated">
            <a:extLst>
              <a:ext uri="{FF2B5EF4-FFF2-40B4-BE49-F238E27FC236}">
                <a16:creationId xmlns:a16="http://schemas.microsoft.com/office/drawing/2014/main" id="{93B9748C-5EC5-D34A-8F1E-DCC909C15426}"/>
              </a:ext>
            </a:extLst>
          </p:cNvPr>
          <p:cNvPicPr>
            <a:picLocks noChangeAspect="1"/>
          </p:cNvPicPr>
          <p:nvPr/>
        </p:nvPicPr>
        <p:blipFill rotWithShape="1">
          <a:blip r:embed="rId8"/>
          <a:srcRect r="3" b="3"/>
          <a:stretch/>
        </p:blipFill>
        <p:spPr>
          <a:xfrm>
            <a:off x="8872423" y="4114800"/>
            <a:ext cx="2422969" cy="2422969"/>
          </a:xfrm>
          <a:prstGeom prst="rect">
            <a:avLst/>
          </a:prstGeom>
        </p:spPr>
      </p:pic>
    </p:spTree>
    <p:extLst>
      <p:ext uri="{BB962C8B-B14F-4D97-AF65-F5344CB8AC3E}">
        <p14:creationId xmlns:p14="http://schemas.microsoft.com/office/powerpoint/2010/main" val="3066603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IMG_E0655.JPG"/>
          <p:cNvPicPr>
            <a:picLocks noChangeAspect="1"/>
          </p:cNvPicPr>
          <p:nvPr/>
        </p:nvPicPr>
        <p:blipFill rotWithShape="1">
          <a:blip r:embed="rId3">
            <a:extLst>
              <a:ext uri="{28A0092B-C50C-407E-A947-70E740481C1C}">
                <a14:useLocalDpi xmlns:a14="http://schemas.microsoft.com/office/drawing/2010/main" val="0"/>
              </a:ext>
            </a:extLst>
          </a:blip>
          <a:srcRect r="18416" b="9092"/>
          <a:stretch/>
        </p:blipFill>
        <p:spPr>
          <a:xfrm>
            <a:off x="3523488" y="10"/>
            <a:ext cx="8668512" cy="6857990"/>
          </a:xfrm>
          <a:prstGeom prst="rect">
            <a:avLst/>
          </a:prstGeom>
        </p:spPr>
      </p:pic>
      <p:sp>
        <p:nvSpPr>
          <p:cNvPr id="2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solidFill>
                  <a:srgbClr val="002060"/>
                </a:solidFill>
              </a:rPr>
              <a:t>Thank You!</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81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37084-64A6-5840-9E1F-B3397C531583}"/>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b="1" dirty="0">
                <a:solidFill>
                  <a:srgbClr val="002060"/>
                </a:solidFill>
              </a:rPr>
              <a:t>The 4 Goals of the SEOW</a:t>
            </a:r>
          </a:p>
        </p:txBody>
      </p:sp>
      <p:pic>
        <p:nvPicPr>
          <p:cNvPr id="9" name="Content Placeholder 8" descr="Chart, bubble chart&#10;&#10;Description automatically generated">
            <a:extLst>
              <a:ext uri="{FF2B5EF4-FFF2-40B4-BE49-F238E27FC236}">
                <a16:creationId xmlns:a16="http://schemas.microsoft.com/office/drawing/2014/main" id="{5DE474B5-B143-F34D-843D-8886DC7445A6}"/>
              </a:ext>
            </a:extLst>
          </p:cNvPr>
          <p:cNvPicPr>
            <a:picLocks noGrp="1" noChangeAspect="1"/>
          </p:cNvPicPr>
          <p:nvPr>
            <p:ph idx="1"/>
          </p:nvPr>
        </p:nvPicPr>
        <p:blipFill rotWithShape="1">
          <a:blip r:embed="rId3"/>
          <a:srcRect t="1650" r="2" b="2"/>
          <a:stretch/>
        </p:blipFill>
        <p:spPr>
          <a:xfrm>
            <a:off x="815539" y="2000945"/>
            <a:ext cx="6009855" cy="3694176"/>
          </a:xfrm>
          <a:prstGeom prst="rect">
            <a:avLst/>
          </a:prstGeom>
        </p:spPr>
      </p:pic>
      <p:sp>
        <p:nvSpPr>
          <p:cNvPr id="5" name="TextBox 4">
            <a:extLst>
              <a:ext uri="{FF2B5EF4-FFF2-40B4-BE49-F238E27FC236}">
                <a16:creationId xmlns:a16="http://schemas.microsoft.com/office/drawing/2014/main" id="{239E66B2-7478-FD4F-9B1B-A440F3029984}"/>
              </a:ext>
            </a:extLst>
          </p:cNvPr>
          <p:cNvSpPr txBox="1"/>
          <p:nvPr/>
        </p:nvSpPr>
        <p:spPr>
          <a:xfrm>
            <a:off x="7765774" y="1855172"/>
            <a:ext cx="3610687" cy="3694176"/>
          </a:xfrm>
          <a:prstGeom prst="rect">
            <a:avLst/>
          </a:prstGeom>
        </p:spPr>
        <p:txBody>
          <a:bodyPr vert="horz" lIns="91440" tIns="45720" rIns="91440" bIns="45720" rtlCol="0" anchor="ctr">
            <a:normAutofit lnSpcReduction="10000"/>
          </a:bodyPr>
          <a:lstStyle/>
          <a:p>
            <a:pPr>
              <a:spcAft>
                <a:spcPts val="600"/>
              </a:spcAft>
            </a:pPr>
            <a:endParaRPr lang="en-US" b="1" dirty="0"/>
          </a:p>
          <a:p>
            <a:pPr indent="-228600">
              <a:spcAft>
                <a:spcPts val="600"/>
              </a:spcAft>
              <a:buFont typeface="Arial" panose="020B0604020202020204" pitchFamily="34" charset="0"/>
              <a:buChar char="•"/>
            </a:pPr>
            <a:r>
              <a:rPr lang="en-US" sz="2000" b="1" dirty="0">
                <a:solidFill>
                  <a:srgbClr val="002060"/>
                </a:solidFill>
              </a:rPr>
              <a:t>Identify, Analyze, and Share Data</a:t>
            </a:r>
          </a:p>
          <a:p>
            <a:pPr indent="-228600">
              <a:spcAft>
                <a:spcPts val="600"/>
              </a:spcAft>
              <a:buFont typeface="Arial" panose="020B0604020202020204" pitchFamily="34" charset="0"/>
              <a:buChar char="•"/>
            </a:pPr>
            <a:endParaRPr lang="en-US" sz="2000" b="1" dirty="0">
              <a:solidFill>
                <a:srgbClr val="002060"/>
              </a:solidFill>
            </a:endParaRPr>
          </a:p>
          <a:p>
            <a:pPr indent="-228600">
              <a:spcAft>
                <a:spcPts val="600"/>
              </a:spcAft>
              <a:buFont typeface="Arial" panose="020B0604020202020204" pitchFamily="34" charset="0"/>
              <a:buChar char="•"/>
            </a:pPr>
            <a:r>
              <a:rPr lang="en-US" sz="2000" b="1" dirty="0">
                <a:solidFill>
                  <a:srgbClr val="002060"/>
                </a:solidFill>
              </a:rPr>
              <a:t>Create Data Products</a:t>
            </a:r>
          </a:p>
          <a:p>
            <a:pPr indent="-228600">
              <a:spcAft>
                <a:spcPts val="600"/>
              </a:spcAft>
              <a:buFont typeface="Arial" panose="020B0604020202020204" pitchFamily="34" charset="0"/>
              <a:buChar char="•"/>
            </a:pPr>
            <a:endParaRPr lang="en-US" sz="2000" b="1" dirty="0">
              <a:solidFill>
                <a:srgbClr val="002060"/>
              </a:solidFill>
            </a:endParaRPr>
          </a:p>
          <a:p>
            <a:pPr indent="-228600">
              <a:spcAft>
                <a:spcPts val="600"/>
              </a:spcAft>
              <a:buFont typeface="Arial" panose="020B0604020202020204" pitchFamily="34" charset="0"/>
              <a:buChar char="•"/>
            </a:pPr>
            <a:r>
              <a:rPr lang="en-US" sz="2000" b="1" dirty="0">
                <a:solidFill>
                  <a:srgbClr val="002060"/>
                </a:solidFill>
              </a:rPr>
              <a:t>Train Communities in Understanding and Using Data</a:t>
            </a:r>
          </a:p>
          <a:p>
            <a:pPr indent="-228600">
              <a:spcAft>
                <a:spcPts val="600"/>
              </a:spcAft>
              <a:buFont typeface="Arial" panose="020B0604020202020204" pitchFamily="34" charset="0"/>
              <a:buChar char="•"/>
            </a:pPr>
            <a:endParaRPr lang="en-US" sz="2000" b="1" dirty="0">
              <a:solidFill>
                <a:srgbClr val="002060"/>
              </a:solidFill>
            </a:endParaRPr>
          </a:p>
          <a:p>
            <a:pPr indent="-228600">
              <a:spcAft>
                <a:spcPts val="600"/>
              </a:spcAft>
              <a:buFont typeface="Arial" panose="020B0604020202020204" pitchFamily="34" charset="0"/>
              <a:buChar char="•"/>
            </a:pPr>
            <a:r>
              <a:rPr lang="en-US" sz="2000" b="1" dirty="0">
                <a:solidFill>
                  <a:srgbClr val="002060"/>
                </a:solidFill>
              </a:rPr>
              <a:t>Build State and Local Level Monitoring Systems</a:t>
            </a:r>
          </a:p>
        </p:txBody>
      </p:sp>
    </p:spTree>
    <p:extLst>
      <p:ext uri="{BB962C8B-B14F-4D97-AF65-F5344CB8AC3E}">
        <p14:creationId xmlns:p14="http://schemas.microsoft.com/office/powerpoint/2010/main" val="935505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584A8-982F-0243-A4E2-DC8B97E8554D}"/>
              </a:ext>
            </a:extLst>
          </p:cNvPr>
          <p:cNvSpPr>
            <a:spLocks noGrp="1"/>
          </p:cNvSpPr>
          <p:nvPr>
            <p:ph type="title"/>
          </p:nvPr>
        </p:nvSpPr>
        <p:spPr>
          <a:xfrm>
            <a:off x="841246" y="978619"/>
            <a:ext cx="5991244" cy="896769"/>
          </a:xfrm>
        </p:spPr>
        <p:txBody>
          <a:bodyPr>
            <a:normAutofit/>
          </a:bodyPr>
          <a:lstStyle/>
          <a:p>
            <a:pPr algn="ctr"/>
            <a:r>
              <a:rPr lang="en-US" b="1" dirty="0">
                <a:solidFill>
                  <a:srgbClr val="002060"/>
                </a:solidFill>
              </a:rPr>
              <a:t>“The Epi”</a:t>
            </a:r>
          </a:p>
        </p:txBody>
      </p:sp>
      <p:sp>
        <p:nvSpPr>
          <p:cNvPr id="9" name="Content Placeholder 8">
            <a:extLst>
              <a:ext uri="{FF2B5EF4-FFF2-40B4-BE49-F238E27FC236}">
                <a16:creationId xmlns:a16="http://schemas.microsoft.com/office/drawing/2014/main" id="{97855C45-5908-4A46-B4F0-4CD361AC26EF}"/>
              </a:ext>
            </a:extLst>
          </p:cNvPr>
          <p:cNvSpPr>
            <a:spLocks noGrp="1"/>
          </p:cNvSpPr>
          <p:nvPr>
            <p:ph idx="1"/>
          </p:nvPr>
        </p:nvSpPr>
        <p:spPr>
          <a:xfrm>
            <a:off x="473583" y="2121408"/>
            <a:ext cx="6662713" cy="3691714"/>
          </a:xfrm>
        </p:spPr>
        <p:txBody>
          <a:bodyPr>
            <a:normAutofit/>
          </a:bodyPr>
          <a:lstStyle/>
          <a:p>
            <a:pPr marL="0" indent="0">
              <a:buNone/>
            </a:pPr>
            <a:r>
              <a:rPr lang="en-US" sz="1800" b="1" dirty="0">
                <a:solidFill>
                  <a:srgbClr val="002060"/>
                </a:solidFill>
              </a:rPr>
              <a:t>The Delaware Epidemiological Profile is an annual report  of data highlighting the trends and patterns in substance use, mental health indicators, risk and protective factors, and special topics. </a:t>
            </a:r>
          </a:p>
          <a:p>
            <a:pPr marL="0" indent="0">
              <a:buNone/>
            </a:pPr>
            <a:endParaRPr lang="en-US" sz="1800" b="1" dirty="0">
              <a:solidFill>
                <a:srgbClr val="002060"/>
              </a:solidFill>
            </a:endParaRPr>
          </a:p>
          <a:p>
            <a:pPr marL="0" indent="0">
              <a:buNone/>
            </a:pPr>
            <a:r>
              <a:rPr lang="en-US" sz="1800" b="1" dirty="0">
                <a:solidFill>
                  <a:srgbClr val="002060"/>
                </a:solidFill>
              </a:rPr>
              <a:t>The report is a resource for:</a:t>
            </a:r>
          </a:p>
          <a:p>
            <a:r>
              <a:rPr lang="en-US" sz="1800" b="1" dirty="0">
                <a:solidFill>
                  <a:srgbClr val="002060"/>
                </a:solidFill>
              </a:rPr>
              <a:t>Needs assessment</a:t>
            </a:r>
          </a:p>
          <a:p>
            <a:r>
              <a:rPr lang="en-US" sz="1800" b="1" dirty="0">
                <a:solidFill>
                  <a:srgbClr val="002060"/>
                </a:solidFill>
              </a:rPr>
              <a:t>Grant applications</a:t>
            </a:r>
          </a:p>
          <a:p>
            <a:r>
              <a:rPr lang="en-US" sz="1800" b="1" dirty="0">
                <a:solidFill>
                  <a:srgbClr val="002060"/>
                </a:solidFill>
              </a:rPr>
              <a:t>Evaluation planning</a:t>
            </a:r>
          </a:p>
          <a:p>
            <a:r>
              <a:rPr lang="en-US" sz="1800" b="1" dirty="0">
                <a:solidFill>
                  <a:srgbClr val="002060"/>
                </a:solidFill>
              </a:rPr>
              <a:t>Presentations, public awareness, and media outreach  </a:t>
            </a:r>
          </a:p>
          <a:p>
            <a:pPr marL="0" indent="0">
              <a:buNone/>
            </a:pPr>
            <a:endParaRPr lang="en-US" sz="1800" dirty="0"/>
          </a:p>
          <a:p>
            <a:pPr marL="0" indent="0">
              <a:buNone/>
            </a:pPr>
            <a:endParaRPr lang="en-US" sz="1800" dirty="0"/>
          </a:p>
        </p:txBody>
      </p:sp>
      <p:pic>
        <p:nvPicPr>
          <p:cNvPr id="7" name="Picture 6">
            <a:extLst>
              <a:ext uri="{FF2B5EF4-FFF2-40B4-BE49-F238E27FC236}">
                <a16:creationId xmlns:a16="http://schemas.microsoft.com/office/drawing/2014/main" id="{B3323A6E-3F59-D849-B376-2F68B74E6B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359" y="361121"/>
            <a:ext cx="4993603" cy="6135757"/>
          </a:xfrm>
          <a:prstGeom prst="rect">
            <a:avLst/>
          </a:prstGeom>
        </p:spPr>
      </p:pic>
    </p:spTree>
    <p:extLst>
      <p:ext uri="{BB962C8B-B14F-4D97-AF65-F5344CB8AC3E}">
        <p14:creationId xmlns:p14="http://schemas.microsoft.com/office/powerpoint/2010/main" val="1562340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E200-CA62-5A48-BD17-73AC8C0EB7FD}"/>
              </a:ext>
            </a:extLst>
          </p:cNvPr>
          <p:cNvSpPr>
            <a:spLocks noGrp="1"/>
          </p:cNvSpPr>
          <p:nvPr>
            <p:ph type="title"/>
          </p:nvPr>
        </p:nvSpPr>
        <p:spPr>
          <a:xfrm>
            <a:off x="857680" y="122450"/>
            <a:ext cx="10168128" cy="1179576"/>
          </a:xfrm>
        </p:spPr>
        <p:txBody>
          <a:bodyPr/>
          <a:lstStyle/>
          <a:p>
            <a:r>
              <a:rPr lang="en-US" b="1" dirty="0">
                <a:solidFill>
                  <a:srgbClr val="002060"/>
                </a:solidFill>
              </a:rPr>
              <a:t>Data Sources</a:t>
            </a:r>
          </a:p>
        </p:txBody>
      </p:sp>
      <p:graphicFrame>
        <p:nvGraphicFramePr>
          <p:cNvPr id="6" name="Content Placeholder 5">
            <a:extLst>
              <a:ext uri="{FF2B5EF4-FFF2-40B4-BE49-F238E27FC236}">
                <a16:creationId xmlns:a16="http://schemas.microsoft.com/office/drawing/2014/main" id="{B2FD60E3-D141-AA47-A3A7-1A2CCB95F1CB}"/>
              </a:ext>
            </a:extLst>
          </p:cNvPr>
          <p:cNvGraphicFramePr>
            <a:graphicFrameLocks noGrp="1"/>
          </p:cNvGraphicFramePr>
          <p:nvPr>
            <p:ph idx="1"/>
            <p:extLst>
              <p:ext uri="{D42A27DB-BD31-4B8C-83A1-F6EECF244321}">
                <p14:modId xmlns:p14="http://schemas.microsoft.com/office/powerpoint/2010/main" val="1621488501"/>
              </p:ext>
            </p:extLst>
          </p:nvPr>
        </p:nvGraphicFramePr>
        <p:xfrm>
          <a:off x="857681" y="1046922"/>
          <a:ext cx="5847920" cy="4616714"/>
        </p:xfrm>
        <a:graphic>
          <a:graphicData uri="http://schemas.openxmlformats.org/drawingml/2006/table">
            <a:tbl>
              <a:tblPr firstRow="1" firstCol="1" bandRow="1">
                <a:tableStyleId>{5C22544A-7EE6-4342-B048-85BDC9FD1C3A}</a:tableStyleId>
              </a:tblPr>
              <a:tblGrid>
                <a:gridCol w="2292252">
                  <a:extLst>
                    <a:ext uri="{9D8B030D-6E8A-4147-A177-3AD203B41FA5}">
                      <a16:colId xmlns:a16="http://schemas.microsoft.com/office/drawing/2014/main" val="3382715491"/>
                    </a:ext>
                  </a:extLst>
                </a:gridCol>
                <a:gridCol w="1415789">
                  <a:extLst>
                    <a:ext uri="{9D8B030D-6E8A-4147-A177-3AD203B41FA5}">
                      <a16:colId xmlns:a16="http://schemas.microsoft.com/office/drawing/2014/main" val="399041893"/>
                    </a:ext>
                  </a:extLst>
                </a:gridCol>
                <a:gridCol w="2139879">
                  <a:extLst>
                    <a:ext uri="{9D8B030D-6E8A-4147-A177-3AD203B41FA5}">
                      <a16:colId xmlns:a16="http://schemas.microsoft.com/office/drawing/2014/main" val="1213433879"/>
                    </a:ext>
                  </a:extLst>
                </a:gridCol>
              </a:tblGrid>
              <a:tr h="663927">
                <a:tc>
                  <a:txBody>
                    <a:bodyPr/>
                    <a:lstStyle/>
                    <a:p>
                      <a:pPr marL="0" marR="0" algn="ctr">
                        <a:lnSpc>
                          <a:spcPct val="107000"/>
                        </a:lnSpc>
                        <a:spcBef>
                          <a:spcPts val="0"/>
                        </a:spcBef>
                        <a:spcAft>
                          <a:spcPts val="800"/>
                        </a:spcAft>
                      </a:pPr>
                      <a:r>
                        <a:rPr lang="en-US" sz="1100" dirty="0">
                          <a:effectLst/>
                        </a:rPr>
                        <a:t>Data Instrument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2060"/>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SimSun" panose="02010600030101010101" pitchFamily="2" charset="-122"/>
                          <a:cs typeface="Calibri" panose="020F0502020204030204" pitchFamily="34" charset="0"/>
                        </a:rPr>
                        <a:t>Most Recent Data</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rgbClr val="002060"/>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SimSun" panose="02010600030101010101" pitchFamily="2" charset="-122"/>
                          <a:cs typeface="Calibri" panose="020F0502020204030204" pitchFamily="34" charset="0"/>
                        </a:rPr>
                        <a:t>Trend Range</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rgbClr val="002060"/>
                    </a:solidFill>
                  </a:tcPr>
                </a:tc>
                <a:extLst>
                  <a:ext uri="{0D108BD9-81ED-4DB2-BD59-A6C34878D82A}">
                    <a16:rowId xmlns:a16="http://schemas.microsoft.com/office/drawing/2014/main" val="3934890449"/>
                  </a:ext>
                </a:extLst>
              </a:tr>
              <a:tr h="261311">
                <a:tc>
                  <a:txBody>
                    <a:bodyPr/>
                    <a:lstStyle/>
                    <a:p>
                      <a:pPr marL="0" marR="0">
                        <a:lnSpc>
                          <a:spcPct val="107000"/>
                        </a:lnSpc>
                        <a:spcBef>
                          <a:spcPts val="0"/>
                        </a:spcBef>
                        <a:spcAft>
                          <a:spcPts val="800"/>
                        </a:spcAft>
                      </a:pPr>
                      <a:r>
                        <a:rPr lang="en-US" sz="900" b="0">
                          <a:effectLst/>
                        </a:rPr>
                        <a:t>Delaware Annual Traffic Statistical Report</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2020</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17717217"/>
                  </a:ext>
                </a:extLst>
              </a:tr>
              <a:tr h="261311">
                <a:tc>
                  <a:txBody>
                    <a:bodyPr/>
                    <a:lstStyle/>
                    <a:p>
                      <a:pPr marL="0" marR="0">
                        <a:lnSpc>
                          <a:spcPct val="107000"/>
                        </a:lnSpc>
                        <a:spcBef>
                          <a:spcPts val="0"/>
                        </a:spcBef>
                        <a:spcAft>
                          <a:spcPts val="800"/>
                        </a:spcAft>
                      </a:pPr>
                      <a:r>
                        <a:rPr lang="en-US" sz="900" b="0">
                          <a:effectLst/>
                        </a:rPr>
                        <a:t>Delaware Behavioral Risk Factor Surveillance System (BRFSS)</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2019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508860652"/>
                  </a:ext>
                </a:extLst>
              </a:tr>
              <a:tr h="261311">
                <a:tc>
                  <a:txBody>
                    <a:bodyPr/>
                    <a:lstStyle/>
                    <a:p>
                      <a:pPr marL="0" marR="0">
                        <a:lnSpc>
                          <a:spcPct val="107000"/>
                        </a:lnSpc>
                        <a:spcBef>
                          <a:spcPts val="0"/>
                        </a:spcBef>
                        <a:spcAft>
                          <a:spcPts val="800"/>
                        </a:spcAft>
                      </a:pPr>
                      <a:r>
                        <a:rPr lang="en-US" sz="900" b="0">
                          <a:effectLst/>
                        </a:rPr>
                        <a:t>Delaware Prescription Monitoring Program (PMP)</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2020</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2012- 2020</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22353938"/>
                  </a:ext>
                </a:extLst>
              </a:tr>
              <a:tr h="261311">
                <a:tc>
                  <a:txBody>
                    <a:bodyPr/>
                    <a:lstStyle/>
                    <a:p>
                      <a:pPr marL="0" marR="0">
                        <a:lnSpc>
                          <a:spcPct val="107000"/>
                        </a:lnSpc>
                        <a:spcBef>
                          <a:spcPts val="0"/>
                        </a:spcBef>
                        <a:spcAft>
                          <a:spcPts val="800"/>
                        </a:spcAft>
                      </a:pPr>
                      <a:r>
                        <a:rPr lang="en-US" sz="900" b="0">
                          <a:effectLst/>
                        </a:rPr>
                        <a:t>Delaware School Survey (DSS) – 5</a:t>
                      </a:r>
                      <a:r>
                        <a:rPr lang="en-US" sz="900" b="0" baseline="30000">
                          <a:effectLst/>
                        </a:rPr>
                        <a:t>th</a:t>
                      </a:r>
                      <a:r>
                        <a:rPr lang="en-US" sz="900" b="0">
                          <a:effectLst/>
                        </a:rPr>
                        <a:t>, 8</a:t>
                      </a:r>
                      <a:r>
                        <a:rPr lang="en-US" sz="900" b="0" baseline="30000">
                          <a:effectLst/>
                        </a:rPr>
                        <a:t>th</a:t>
                      </a:r>
                      <a:r>
                        <a:rPr lang="en-US" sz="900" b="0">
                          <a:effectLst/>
                        </a:rPr>
                        <a:t>, and 11</a:t>
                      </a:r>
                      <a:r>
                        <a:rPr lang="en-US" sz="900" b="0" baseline="30000">
                          <a:effectLst/>
                        </a:rPr>
                        <a:t>th</a:t>
                      </a:r>
                      <a:r>
                        <a:rPr lang="en-US" sz="900" b="0">
                          <a:effectLst/>
                        </a:rPr>
                        <a:t> grades</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*2019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2020</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*1999 - 2019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1999 - 2020</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9539447"/>
                  </a:ext>
                </a:extLst>
              </a:tr>
              <a:tr h="349725">
                <a:tc>
                  <a:txBody>
                    <a:bodyPr/>
                    <a:lstStyle/>
                    <a:p>
                      <a:pPr marL="0" marR="0">
                        <a:lnSpc>
                          <a:spcPct val="107000"/>
                        </a:lnSpc>
                        <a:spcBef>
                          <a:spcPts val="0"/>
                        </a:spcBef>
                        <a:spcAft>
                          <a:spcPts val="800"/>
                        </a:spcAft>
                      </a:pPr>
                      <a:r>
                        <a:rPr lang="en-US" sz="900" b="0">
                          <a:effectLst/>
                        </a:rPr>
                        <a:t>Delaware Youth Risk Behavior Survey (YRBS) –</a:t>
                      </a:r>
                    </a:p>
                    <a:p>
                      <a:pPr marL="0" marR="0">
                        <a:lnSpc>
                          <a:spcPct val="107000"/>
                        </a:lnSpc>
                        <a:spcBef>
                          <a:spcPts val="0"/>
                        </a:spcBef>
                        <a:spcAft>
                          <a:spcPts val="800"/>
                        </a:spcAft>
                      </a:pPr>
                      <a:r>
                        <a:rPr lang="en-US" sz="900" b="0">
                          <a:effectLst/>
                        </a:rPr>
                        <a:t>High School</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2017</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1999 - 2017</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78341421"/>
                  </a:ext>
                </a:extLst>
              </a:tr>
              <a:tr h="261311">
                <a:tc>
                  <a:txBody>
                    <a:bodyPr/>
                    <a:lstStyle/>
                    <a:p>
                      <a:pPr marL="0" marR="0">
                        <a:lnSpc>
                          <a:spcPct val="107000"/>
                        </a:lnSpc>
                        <a:spcBef>
                          <a:spcPts val="0"/>
                        </a:spcBef>
                        <a:spcAft>
                          <a:spcPts val="800"/>
                        </a:spcAft>
                      </a:pPr>
                      <a:r>
                        <a:rPr lang="en-US" sz="900" b="0">
                          <a:effectLst/>
                        </a:rPr>
                        <a:t>Delaware Youth Risk Behavior Survey (YRBS) – Middle School</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2019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1999 - 2019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723753472"/>
                  </a:ext>
                </a:extLst>
              </a:tr>
              <a:tr h="349725">
                <a:tc>
                  <a:txBody>
                    <a:bodyPr/>
                    <a:lstStyle/>
                    <a:p>
                      <a:pPr marL="0" marR="0">
                        <a:lnSpc>
                          <a:spcPct val="107000"/>
                        </a:lnSpc>
                        <a:spcBef>
                          <a:spcPts val="0"/>
                        </a:spcBef>
                        <a:spcAft>
                          <a:spcPts val="800"/>
                        </a:spcAft>
                      </a:pPr>
                      <a:r>
                        <a:rPr lang="en-US" sz="900" b="0">
                          <a:effectLst/>
                        </a:rPr>
                        <a:t>Delaware Youth Tobacco Survey – 6</a:t>
                      </a:r>
                      <a:r>
                        <a:rPr lang="en-US" sz="900" b="0" baseline="30000">
                          <a:effectLst/>
                        </a:rPr>
                        <a:t>th</a:t>
                      </a:r>
                      <a:r>
                        <a:rPr lang="en-US" sz="900" b="0">
                          <a:effectLst/>
                        </a:rPr>
                        <a:t> – 12</a:t>
                      </a:r>
                      <a:r>
                        <a:rPr lang="en-US" sz="900" b="0" baseline="30000">
                          <a:effectLst/>
                        </a:rPr>
                        <a:t>th</a:t>
                      </a:r>
                      <a:r>
                        <a:rPr lang="en-US" sz="900" b="0">
                          <a:effectLst/>
                        </a:rPr>
                        <a:t> grades</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2020</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525206999"/>
                  </a:ext>
                </a:extLst>
              </a:tr>
              <a:tr h="261311">
                <a:tc>
                  <a:txBody>
                    <a:bodyPr/>
                    <a:lstStyle/>
                    <a:p>
                      <a:pPr marL="0" marR="0">
                        <a:lnSpc>
                          <a:spcPct val="107000"/>
                        </a:lnSpc>
                        <a:spcBef>
                          <a:spcPts val="0"/>
                        </a:spcBef>
                        <a:spcAft>
                          <a:spcPts val="800"/>
                        </a:spcAft>
                      </a:pPr>
                      <a:r>
                        <a:rPr lang="en-US" sz="900" b="0" dirty="0">
                          <a:effectLst/>
                        </a:rPr>
                        <a:t>Infants with Prenatal Substance Exposure Program</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2020</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2015-2020</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89595696"/>
                  </a:ext>
                </a:extLst>
              </a:tr>
              <a:tr h="261311">
                <a:tc>
                  <a:txBody>
                    <a:bodyPr/>
                    <a:lstStyle/>
                    <a:p>
                      <a:pPr marL="0" marR="0">
                        <a:lnSpc>
                          <a:spcPct val="107000"/>
                        </a:lnSpc>
                        <a:spcBef>
                          <a:spcPts val="0"/>
                        </a:spcBef>
                        <a:spcAft>
                          <a:spcPts val="800"/>
                        </a:spcAft>
                      </a:pPr>
                      <a:r>
                        <a:rPr lang="en-US" sz="900" b="0">
                          <a:effectLst/>
                        </a:rPr>
                        <a:t>Monitoring the Future – 8</a:t>
                      </a:r>
                      <a:r>
                        <a:rPr lang="en-US" sz="900" b="0" baseline="30000">
                          <a:effectLst/>
                        </a:rPr>
                        <a:t>th</a:t>
                      </a:r>
                      <a:r>
                        <a:rPr lang="en-US" sz="900" b="0">
                          <a:effectLst/>
                        </a:rPr>
                        <a:t>, 10</a:t>
                      </a:r>
                      <a:r>
                        <a:rPr lang="en-US" sz="900" b="0" baseline="30000">
                          <a:effectLst/>
                        </a:rPr>
                        <a:t>th</a:t>
                      </a:r>
                      <a:r>
                        <a:rPr lang="en-US" sz="900" b="0">
                          <a:effectLst/>
                        </a:rPr>
                        <a:t>, and 12</a:t>
                      </a:r>
                      <a:r>
                        <a:rPr lang="en-US" sz="900" b="0" baseline="30000">
                          <a:effectLst/>
                        </a:rPr>
                        <a:t>th</a:t>
                      </a:r>
                      <a:r>
                        <a:rPr lang="en-US" sz="900" b="0">
                          <a:effectLst/>
                        </a:rPr>
                        <a:t> grades</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2020</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1999 - 2020</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806456062"/>
                  </a:ext>
                </a:extLst>
              </a:tr>
              <a:tr h="261311">
                <a:tc>
                  <a:txBody>
                    <a:bodyPr/>
                    <a:lstStyle/>
                    <a:p>
                      <a:pPr marL="0" marR="0">
                        <a:lnSpc>
                          <a:spcPct val="107000"/>
                        </a:lnSpc>
                        <a:spcBef>
                          <a:spcPts val="0"/>
                        </a:spcBef>
                        <a:spcAft>
                          <a:spcPts val="800"/>
                        </a:spcAft>
                      </a:pPr>
                      <a:r>
                        <a:rPr lang="en-US" sz="900" b="0" dirty="0">
                          <a:effectLst/>
                        </a:rPr>
                        <a:t>National High School Youth Risk Behavior Survey</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2019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1999 - 2019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16301519"/>
                  </a:ext>
                </a:extLst>
              </a:tr>
              <a:tr h="172898">
                <a:tc>
                  <a:txBody>
                    <a:bodyPr/>
                    <a:lstStyle/>
                    <a:p>
                      <a:pPr marL="0" marR="0">
                        <a:lnSpc>
                          <a:spcPct val="107000"/>
                        </a:lnSpc>
                        <a:spcBef>
                          <a:spcPts val="0"/>
                        </a:spcBef>
                        <a:spcAft>
                          <a:spcPts val="800"/>
                        </a:spcAft>
                      </a:pPr>
                      <a:r>
                        <a:rPr lang="en-US" sz="900" b="0">
                          <a:effectLst/>
                        </a:rPr>
                        <a:t>Performance Measures, Delaware</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2018</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2014-2019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882730285"/>
                  </a:ext>
                </a:extLst>
              </a:tr>
              <a:tr h="172898">
                <a:tc>
                  <a:txBody>
                    <a:bodyPr/>
                    <a:lstStyle/>
                    <a:p>
                      <a:pPr marL="0" marR="0">
                        <a:lnSpc>
                          <a:spcPct val="107000"/>
                        </a:lnSpc>
                        <a:spcBef>
                          <a:spcPts val="0"/>
                        </a:spcBef>
                        <a:spcAft>
                          <a:spcPts val="800"/>
                        </a:spcAft>
                      </a:pPr>
                      <a:r>
                        <a:rPr lang="en-US" sz="900" b="0">
                          <a:effectLst/>
                        </a:rPr>
                        <a:t>National Survey on Children’s Health (NSCH)</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2019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2016 - 2019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57221925"/>
                  </a:ext>
                </a:extLst>
              </a:tr>
              <a:tr h="261311">
                <a:tc>
                  <a:txBody>
                    <a:bodyPr/>
                    <a:lstStyle/>
                    <a:p>
                      <a:pPr marL="0" marR="0">
                        <a:lnSpc>
                          <a:spcPct val="107000"/>
                        </a:lnSpc>
                        <a:spcBef>
                          <a:spcPts val="0"/>
                        </a:spcBef>
                        <a:spcAft>
                          <a:spcPts val="800"/>
                        </a:spcAft>
                      </a:pPr>
                      <a:r>
                        <a:rPr lang="en-US" sz="900" b="0">
                          <a:effectLst/>
                        </a:rPr>
                        <a:t>National Survey on Drug Use and Health (NSDUH)</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2018-2019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2002 - 2019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62619002"/>
                  </a:ext>
                </a:extLst>
              </a:tr>
              <a:tr h="172898">
                <a:tc>
                  <a:txBody>
                    <a:bodyPr/>
                    <a:lstStyle/>
                    <a:p>
                      <a:pPr marL="0" marR="0">
                        <a:lnSpc>
                          <a:spcPct val="107000"/>
                        </a:lnSpc>
                        <a:spcBef>
                          <a:spcPts val="0"/>
                        </a:spcBef>
                        <a:spcAft>
                          <a:spcPts val="800"/>
                        </a:spcAft>
                      </a:pPr>
                      <a:r>
                        <a:rPr lang="en-US" sz="900" b="0" dirty="0">
                          <a:effectLst/>
                        </a:rPr>
                        <a:t>Treatment Admissions Data</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2019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180313513"/>
                  </a:ext>
                </a:extLst>
              </a:tr>
            </a:tbl>
          </a:graphicData>
        </a:graphic>
      </p:graphicFrame>
      <p:sp>
        <p:nvSpPr>
          <p:cNvPr id="9" name="Rectangle 8">
            <a:extLst>
              <a:ext uri="{FF2B5EF4-FFF2-40B4-BE49-F238E27FC236}">
                <a16:creationId xmlns:a16="http://schemas.microsoft.com/office/drawing/2014/main" id="{5F170492-0E0F-0641-837E-07127C19B494}"/>
              </a:ext>
            </a:extLst>
          </p:cNvPr>
          <p:cNvSpPr/>
          <p:nvPr/>
        </p:nvSpPr>
        <p:spPr>
          <a:xfrm>
            <a:off x="7142922" y="122450"/>
            <a:ext cx="4757530" cy="66131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Additional Data References</a:t>
            </a:r>
          </a:p>
          <a:p>
            <a:pPr lvl="0"/>
            <a:r>
              <a:rPr lang="en-US" sz="1400" dirty="0"/>
              <a:t>America’s Health Rankings</a:t>
            </a:r>
          </a:p>
          <a:p>
            <a:pPr lvl="0"/>
            <a:r>
              <a:rPr lang="en-US" sz="1400" dirty="0"/>
              <a:t>American Psychological Association</a:t>
            </a:r>
          </a:p>
          <a:p>
            <a:pPr lvl="0"/>
            <a:r>
              <a:rPr lang="en-US" sz="1400" dirty="0"/>
              <a:t>Bureau of Labor Statistics</a:t>
            </a:r>
          </a:p>
          <a:p>
            <a:pPr lvl="0"/>
            <a:r>
              <a:rPr lang="en-US" sz="1400" dirty="0"/>
              <a:t>Center for Drug and Health Studies, University of Delaware</a:t>
            </a:r>
          </a:p>
          <a:p>
            <a:pPr lvl="0"/>
            <a:r>
              <a:rPr lang="en-US" sz="1400" dirty="0"/>
              <a:t>Crisis Text Line</a:t>
            </a:r>
          </a:p>
          <a:p>
            <a:pPr lvl="0"/>
            <a:r>
              <a:rPr lang="en-US" sz="1400" dirty="0"/>
              <a:t>Delaware Department of Education</a:t>
            </a:r>
          </a:p>
          <a:p>
            <a:pPr lvl="0"/>
            <a:r>
              <a:rPr lang="en-US" sz="1400" dirty="0"/>
              <a:t>Delaware Department of Health and Social Services, Division of Public Health, My Healthy Community </a:t>
            </a:r>
          </a:p>
          <a:p>
            <a:pPr lvl="0"/>
            <a:r>
              <a:rPr lang="en-US" sz="1400" dirty="0"/>
              <a:t>Delaware Department of Safety and Homeland Security, Division of Forensic Science</a:t>
            </a:r>
          </a:p>
          <a:p>
            <a:pPr lvl="0"/>
            <a:r>
              <a:rPr lang="en-US" sz="1400" dirty="0"/>
              <a:t>Delaware Household Health Survey</a:t>
            </a:r>
          </a:p>
          <a:p>
            <a:pPr lvl="0"/>
            <a:r>
              <a:rPr lang="en-US" sz="1400" dirty="0"/>
              <a:t>Drug Enforcement Administration</a:t>
            </a:r>
          </a:p>
          <a:p>
            <a:pPr lvl="0"/>
            <a:r>
              <a:rPr lang="en-US" sz="1400" dirty="0"/>
              <a:t>KIDS COUNT in Delaware</a:t>
            </a:r>
          </a:p>
          <a:p>
            <a:pPr lvl="0"/>
            <a:r>
              <a:rPr lang="en-US" sz="1400" dirty="0"/>
              <a:t>KFF</a:t>
            </a:r>
          </a:p>
          <a:p>
            <a:pPr lvl="0"/>
            <a:r>
              <a:rPr lang="en-US" sz="1400" dirty="0"/>
              <a:t>National Academies of Sciences, Engineering, and Medicine</a:t>
            </a:r>
          </a:p>
          <a:p>
            <a:pPr lvl="0"/>
            <a:r>
              <a:rPr lang="en-US" sz="1400" dirty="0"/>
              <a:t>National Center for Health Statistics</a:t>
            </a:r>
          </a:p>
          <a:p>
            <a:pPr lvl="0"/>
            <a:r>
              <a:rPr lang="en-US" sz="1400" dirty="0"/>
              <a:t>National Conference of State Legislatures</a:t>
            </a:r>
          </a:p>
          <a:p>
            <a:pPr lvl="0"/>
            <a:r>
              <a:rPr lang="en-US" sz="1400" dirty="0"/>
              <a:t>National Institute on Alcohol Abuse and Alcoholism</a:t>
            </a:r>
          </a:p>
          <a:p>
            <a:pPr lvl="0"/>
            <a:r>
              <a:rPr lang="en-US" sz="1400" dirty="0"/>
              <a:t>National Institute on Drug Abuse</a:t>
            </a:r>
          </a:p>
          <a:p>
            <a:pPr lvl="0"/>
            <a:r>
              <a:rPr lang="en-US" sz="1400" dirty="0"/>
              <a:t>National Institutes of Health</a:t>
            </a:r>
          </a:p>
          <a:p>
            <a:pPr lvl="0"/>
            <a:r>
              <a:rPr lang="en-US" sz="1400" dirty="0"/>
              <a:t>National Institute on Mental Health</a:t>
            </a:r>
          </a:p>
          <a:p>
            <a:pPr lvl="0"/>
            <a:r>
              <a:rPr lang="en-US" sz="1400" dirty="0"/>
              <a:t>Rapid Assessment of Pandemic Impact on Development – Early Childhood</a:t>
            </a:r>
          </a:p>
          <a:p>
            <a:pPr lvl="0"/>
            <a:r>
              <a:rPr lang="en-US" sz="1400" dirty="0"/>
              <a:t>RTI International</a:t>
            </a:r>
          </a:p>
          <a:p>
            <a:pPr lvl="0"/>
            <a:r>
              <a:rPr lang="en-US" sz="1400" dirty="0"/>
              <a:t>State of Delaware Economic Development Office</a:t>
            </a:r>
          </a:p>
          <a:p>
            <a:pPr lvl="0"/>
            <a:r>
              <a:rPr lang="en-US" sz="1400" dirty="0"/>
              <a:t>The Trevor Project</a:t>
            </a:r>
          </a:p>
          <a:p>
            <a:pPr lvl="0"/>
            <a:r>
              <a:rPr lang="en-US" sz="1400" dirty="0"/>
              <a:t>U.S. Census Bureau</a:t>
            </a:r>
          </a:p>
          <a:p>
            <a:pPr lvl="0"/>
            <a:r>
              <a:rPr lang="en-US" sz="1400" dirty="0"/>
              <a:t>U.S. Centers for Disease Control and Prevention</a:t>
            </a:r>
          </a:p>
          <a:p>
            <a:pPr lvl="0"/>
            <a:r>
              <a:rPr lang="en-US" sz="1400" dirty="0"/>
              <a:t>U.S. Health Resources and Services Administration</a:t>
            </a:r>
          </a:p>
          <a:p>
            <a:endParaRPr lang="en-US" sz="1400" b="1" dirty="0">
              <a:solidFill>
                <a:schemeClr val="bg1"/>
              </a:solidFill>
            </a:endParaRPr>
          </a:p>
        </p:txBody>
      </p:sp>
    </p:spTree>
    <p:extLst>
      <p:ext uri="{BB962C8B-B14F-4D97-AF65-F5344CB8AC3E}">
        <p14:creationId xmlns:p14="http://schemas.microsoft.com/office/powerpoint/2010/main" val="217530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E702-22FD-074E-81AE-702DC7108CE2}"/>
              </a:ext>
            </a:extLst>
          </p:cNvPr>
          <p:cNvSpPr>
            <a:spLocks noGrp="1"/>
          </p:cNvSpPr>
          <p:nvPr>
            <p:ph type="title"/>
          </p:nvPr>
        </p:nvSpPr>
        <p:spPr>
          <a:xfrm>
            <a:off x="1455881" y="1536699"/>
            <a:ext cx="4023360" cy="2921001"/>
          </a:xfrm>
        </p:spPr>
        <p:txBody>
          <a:bodyPr vert="horz" lIns="91440" tIns="45720" rIns="91440" bIns="45720" rtlCol="0" anchor="b">
            <a:normAutofit/>
          </a:bodyPr>
          <a:lstStyle/>
          <a:p>
            <a:r>
              <a:rPr lang="en-US" b="1" dirty="0">
                <a:solidFill>
                  <a:srgbClr val="002060"/>
                </a:solidFill>
              </a:rPr>
              <a:t>2021 Epi Infographic Series</a:t>
            </a:r>
          </a:p>
        </p:txBody>
      </p:sp>
      <p:pic>
        <p:nvPicPr>
          <p:cNvPr id="7" name="Picture 6">
            <a:extLst>
              <a:ext uri="{FF2B5EF4-FFF2-40B4-BE49-F238E27FC236}">
                <a16:creationId xmlns:a16="http://schemas.microsoft.com/office/drawing/2014/main" id="{3F1DB50A-9276-BE40-B330-BBA71E776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18783">
            <a:off x="5008809" y="834617"/>
            <a:ext cx="3925601" cy="5543621"/>
          </a:xfrm>
          <a:prstGeom prst="rect">
            <a:avLst/>
          </a:prstGeom>
        </p:spPr>
      </p:pic>
      <p:pic>
        <p:nvPicPr>
          <p:cNvPr id="5" name="Picture 4">
            <a:extLst>
              <a:ext uri="{FF2B5EF4-FFF2-40B4-BE49-F238E27FC236}">
                <a16:creationId xmlns:a16="http://schemas.microsoft.com/office/drawing/2014/main" id="{E43277C0-9AF7-6240-A1C3-CDF80EA037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72160">
            <a:off x="7243079" y="592805"/>
            <a:ext cx="4117733" cy="5672388"/>
          </a:xfrm>
          <a:prstGeom prst="rect">
            <a:avLst/>
          </a:prstGeom>
        </p:spPr>
      </p:pic>
    </p:spTree>
    <p:extLst>
      <p:ext uri="{BB962C8B-B14F-4D97-AF65-F5344CB8AC3E}">
        <p14:creationId xmlns:p14="http://schemas.microsoft.com/office/powerpoint/2010/main" val="1427005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E702-22FD-074E-81AE-702DC7108CE2}"/>
              </a:ext>
            </a:extLst>
          </p:cNvPr>
          <p:cNvSpPr>
            <a:spLocks noGrp="1"/>
          </p:cNvSpPr>
          <p:nvPr>
            <p:ph type="title"/>
          </p:nvPr>
        </p:nvSpPr>
        <p:spPr>
          <a:xfrm>
            <a:off x="1340707" y="2196756"/>
            <a:ext cx="3721101" cy="1828801"/>
          </a:xfrm>
        </p:spPr>
        <p:txBody>
          <a:bodyPr vert="horz" lIns="91440" tIns="45720" rIns="91440" bIns="45720" rtlCol="0" anchor="b">
            <a:normAutofit/>
          </a:bodyPr>
          <a:lstStyle/>
          <a:p>
            <a:r>
              <a:rPr lang="en-US" b="1" dirty="0">
                <a:solidFill>
                  <a:srgbClr val="002060"/>
                </a:solidFill>
              </a:rPr>
              <a:t>2021 </a:t>
            </a:r>
            <a:br>
              <a:rPr lang="en-US" b="1" dirty="0">
                <a:solidFill>
                  <a:srgbClr val="002060"/>
                </a:solidFill>
              </a:rPr>
            </a:br>
            <a:r>
              <a:rPr lang="en-US" b="1" dirty="0">
                <a:solidFill>
                  <a:srgbClr val="002060"/>
                </a:solidFill>
              </a:rPr>
              <a:t>Epi Slides</a:t>
            </a:r>
          </a:p>
        </p:txBody>
      </p:sp>
      <p:pic>
        <p:nvPicPr>
          <p:cNvPr id="4" name="Picture 3">
            <a:extLst>
              <a:ext uri="{FF2B5EF4-FFF2-40B4-BE49-F238E27FC236}">
                <a16:creationId xmlns:a16="http://schemas.microsoft.com/office/drawing/2014/main" id="{62D7C4CE-155B-2746-91A1-D889F9A5F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8959" y="1250949"/>
            <a:ext cx="6419041" cy="4787900"/>
          </a:xfrm>
          <a:prstGeom prst="rect">
            <a:avLst/>
          </a:prstGeom>
        </p:spPr>
      </p:pic>
    </p:spTree>
    <p:extLst>
      <p:ext uri="{BB962C8B-B14F-4D97-AF65-F5344CB8AC3E}">
        <p14:creationId xmlns:p14="http://schemas.microsoft.com/office/powerpoint/2010/main" val="418115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9AC6-06B6-A445-99DE-7273EADD30A7}"/>
              </a:ext>
            </a:extLst>
          </p:cNvPr>
          <p:cNvSpPr>
            <a:spLocks noGrp="1"/>
          </p:cNvSpPr>
          <p:nvPr>
            <p:ph type="title"/>
          </p:nvPr>
        </p:nvSpPr>
        <p:spPr>
          <a:xfrm>
            <a:off x="723900" y="2675731"/>
            <a:ext cx="4940300" cy="1325563"/>
          </a:xfrm>
        </p:spPr>
        <p:txBody>
          <a:bodyPr/>
          <a:lstStyle/>
          <a:p>
            <a:r>
              <a:rPr lang="en-US" b="1" dirty="0">
                <a:solidFill>
                  <a:srgbClr val="002060"/>
                </a:solidFill>
              </a:rPr>
              <a:t>What’s New in the 2021 Profile?</a:t>
            </a:r>
          </a:p>
        </p:txBody>
      </p:sp>
      <p:sp>
        <p:nvSpPr>
          <p:cNvPr id="3" name="Content Placeholder 2">
            <a:extLst>
              <a:ext uri="{FF2B5EF4-FFF2-40B4-BE49-F238E27FC236}">
                <a16:creationId xmlns:a16="http://schemas.microsoft.com/office/drawing/2014/main" id="{7A87CD3C-F481-7F4C-BD71-922D27513242}"/>
              </a:ext>
            </a:extLst>
          </p:cNvPr>
          <p:cNvSpPr>
            <a:spLocks noGrp="1"/>
          </p:cNvSpPr>
          <p:nvPr>
            <p:ph idx="1"/>
          </p:nvPr>
        </p:nvSpPr>
        <p:spPr>
          <a:xfrm>
            <a:off x="5892800" y="838200"/>
            <a:ext cx="5473700" cy="5580063"/>
          </a:xfrm>
        </p:spPr>
        <p:txBody>
          <a:bodyPr/>
          <a:lstStyle/>
          <a:p>
            <a:r>
              <a:rPr lang="en-US" dirty="0"/>
              <a:t>Data in Action segments that consider behavioral health during the COVID-19 pandemic</a:t>
            </a:r>
          </a:p>
          <a:p>
            <a:endParaRPr lang="en-US" dirty="0"/>
          </a:p>
          <a:p>
            <a:r>
              <a:rPr lang="en-US" dirty="0"/>
              <a:t> “Highlight” boxes at the beginning of each chapter narrative that feature key takeaways</a:t>
            </a:r>
          </a:p>
          <a:p>
            <a:endParaRPr lang="en-US" dirty="0"/>
          </a:p>
          <a:p>
            <a:r>
              <a:rPr lang="en-US" dirty="0"/>
              <a:t>Adult ACEs data from the 2019 Behavioral Risk Factor Surveillance System (BRFSS)</a:t>
            </a:r>
          </a:p>
          <a:p>
            <a:endParaRPr lang="en-US" dirty="0"/>
          </a:p>
          <a:p>
            <a:endParaRPr lang="en-US" dirty="0"/>
          </a:p>
          <a:p>
            <a:endParaRPr lang="en-US" dirty="0"/>
          </a:p>
        </p:txBody>
      </p:sp>
    </p:spTree>
    <p:extLst>
      <p:ext uri="{BB962C8B-B14F-4D97-AF65-F5344CB8AC3E}">
        <p14:creationId xmlns:p14="http://schemas.microsoft.com/office/powerpoint/2010/main" val="1435492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411ABD-9F86-44BA-9EA3-1EA87FA0799C}">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25574B6F-9452-4497-A6A5-334D1B57C1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2A347D-3915-4A36-9C2B-FCFAD7E373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7193</TotalTime>
  <Words>3047</Words>
  <Application>Microsoft Office PowerPoint</Application>
  <PresentationFormat>Widescreen</PresentationFormat>
  <Paragraphs>309</Paragraphs>
  <Slides>35</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PowerPoint Presentation</vt:lpstr>
      <vt:lpstr>Behavioral Health Data Highlights from the  2021 Delaware Epidemiological Profile</vt:lpstr>
      <vt:lpstr>The State Epidemiological Outcomes Workgroup (SEOW)</vt:lpstr>
      <vt:lpstr>The 4 Goals of the SEOW</vt:lpstr>
      <vt:lpstr>“The Epi”</vt:lpstr>
      <vt:lpstr>Data Sources</vt:lpstr>
      <vt:lpstr>2021 Epi Infographic Series</vt:lpstr>
      <vt:lpstr>2021  Epi Slides</vt:lpstr>
      <vt:lpstr>What’s New in the 2021 Profile?</vt:lpstr>
      <vt:lpstr>   Notes Regarding School Survey Data Reported in the 2021 Profile</vt:lpstr>
      <vt:lpstr>2021 Delaware State Epidemiological Report</vt:lpstr>
      <vt:lpstr>PowerPoint Presentation</vt:lpstr>
      <vt:lpstr>Reporting Small Numbers and Rounding </vt:lpstr>
      <vt:lpstr>Missing Observations</vt:lpstr>
      <vt:lpstr>Statistical Significance</vt:lpstr>
      <vt:lpstr>Discrepancies in Reporting</vt:lpstr>
      <vt:lpstr>Weighted Data</vt:lpstr>
      <vt:lpstr>2021 Delaware State Epidemiological Report</vt:lpstr>
      <vt:lpstr>PowerPoint Presentation</vt:lpstr>
      <vt:lpstr>Reported Use of Selected Substances in the Past Year among Delaware Students (%) 2020 Delaware School Survey, 8th Grade</vt:lpstr>
      <vt:lpstr>Perception of “Great Risk” of Cigarettes vs. Vaping (%) 2020 Delaware School Survey, 8th Grade</vt:lpstr>
      <vt:lpstr>Trends in Delaware Students’ Self-Reported Past Month Alcohol Use (%) Delaware School Survey, 1999-2020</vt:lpstr>
      <vt:lpstr>Trends in Delaware Students’ Perception of “Great Risk” in Using Marijuana Regularly (%) Delaware School Survey, 1999-2020</vt:lpstr>
      <vt:lpstr>PowerPoint Presentation</vt:lpstr>
      <vt:lpstr>Infants with Prenatal Substance Exposure (IPSE)</vt:lpstr>
      <vt:lpstr>Gambling and Substance Use among Delaware Students, Past Year (%) 2020 Delaware School Survey, 8th Grade</vt:lpstr>
      <vt:lpstr>Feelings of Anxiety* and Depression** by Gender (%) 2020 Delaware School Survey, 8th Grade</vt:lpstr>
      <vt:lpstr>Behavioral Health among Delaware Adults with Disabilities (%) 2019 Delaware Behavioral Risk Factor Surveillance System (BRFSS)</vt:lpstr>
      <vt:lpstr>Prevalence of ACEs, aggregated and individual (%) 2020 Delaware School Survey, 8th Grade</vt:lpstr>
      <vt:lpstr>PowerPoint Presentation</vt:lpstr>
      <vt:lpstr>Sources of Support and Encouragement among Students (%) 2020 Delaware School Survey, 8th Grade</vt:lpstr>
      <vt:lpstr>Protective Factors</vt:lpstr>
      <vt:lpstr>PowerPoint Presentation</vt:lpstr>
      <vt:lpstr>For More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Health Data Highlights from the  2020 Delaware Epidemiological Profile</dc:title>
  <dc:creator>Merriman-Nai, Sharon</dc:creator>
  <cp:lastModifiedBy>Rachel Ryding</cp:lastModifiedBy>
  <cp:revision>22</cp:revision>
  <dcterms:created xsi:type="dcterms:W3CDTF">2020-12-13T19:41:20Z</dcterms:created>
  <dcterms:modified xsi:type="dcterms:W3CDTF">2022-04-25T17:00:45Z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