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drawings/drawing1.xml" ContentType="application/vnd.openxmlformats-officedocument.drawingml.chartshapes+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7.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2.xml" ContentType="application/vnd.openxmlformats-officedocument.drawingml.chart+xml"/>
  <Override PartName="/ppt/theme/theme1.xml" ContentType="application/vnd.openxmlformats-officedocument.theme+xml"/>
  <Override PartName="/ppt/commentAuthors.xml" ContentType="application/vnd.openxmlformats-officedocument.presentationml.commentAuthors+xml"/>
  <Override PartName="/ppt/charts/chart1.xml" ContentType="application/vnd.openxmlformats-officedocument.drawingml.char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theme/themeOverride1.xml" ContentType="application/vnd.openxmlformats-officedocument.themeOverride+xml"/>
  <Override PartName="/ppt/charts/chart19.xml" ContentType="application/vnd.openxmlformats-officedocument.drawingml.chart+xml"/>
  <Override PartName="/ppt/charts/chart10.xml" ContentType="application/vnd.openxmlformats-officedocument.drawingml.chart+xml"/>
  <Override PartName="/ppt/charts/chart18.xml" ContentType="application/vnd.openxmlformats-officedocument.drawingml.chart+xml"/>
  <Override PartName="/ppt/charts/chart13.xml" ContentType="application/vnd.openxmlformats-officedocument.drawingml.chart+xml"/>
  <Override PartName="/ppt/comments/comment3.xml" ContentType="application/vnd.openxmlformats-officedocument.presentationml.comments+xml"/>
  <Override PartName="/ppt/charts/chart12.xml" ContentType="application/vnd.openxmlformats-officedocument.drawingml.chart+xml"/>
  <Override PartName="/ppt/charts/chart11.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rts/style26.xml" ContentType="application/vnd.ms-office.chartstyle+xml"/>
  <Override PartName="/ppt/charts/colors4.xml" ContentType="application/vnd.ms-office.chartcolorstyle+xml"/>
  <Override PartName="/ppt/charts/style4.xml" ContentType="application/vnd.ms-office.chartstyle+xml"/>
  <Override PartName="/ppt/charts/colors3.xml" ContentType="application/vnd.ms-office.chartcolorstyle+xml"/>
  <Override PartName="/ppt/charts/colors6.xml" ContentType="application/vnd.ms-office.chartcolorstyle+xml"/>
  <Override PartName="/ppt/charts/style6.xml" ContentType="application/vnd.ms-office.chartstyle+xml"/>
  <Override PartName="/ppt/charts/style2.xml" ContentType="application/vnd.ms-office.chartstyle+xml"/>
  <Override PartName="/ppt/charts/colors2.xml" ContentType="application/vnd.ms-office.chartcolorstyle+xml"/>
  <Override PartName="/ppt/charts/style8.xml" ContentType="application/vnd.ms-office.chartstyle+xml"/>
  <Override PartName="/ppt/charts/colors1.xml" ContentType="application/vnd.ms-office.chartcolorstyle+xml"/>
  <Override PartName="/ppt/charts/style1.xml" ContentType="application/vnd.ms-office.chartstyle+xml"/>
  <Override PartName="/ppt/charts/style3.xml" ContentType="application/vnd.ms-office.chartstyle+xml"/>
  <Override PartName="/ppt/charts/colors8.xml" ContentType="application/vnd.ms-office.chartcolorstyle+xml"/>
  <Override PartName="/ppt/charts/style10.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1.xml" ContentType="application/vnd.ms-office.chartstyle+xml"/>
  <Override PartName="/ppt/charts/colors16.xml" ContentType="application/vnd.ms-office.chartcolorstyle+xml"/>
  <Override PartName="/ppt/charts/style16.xml" ContentType="application/vnd.ms-office.chartstyle+xml"/>
  <Override PartName="/ppt/charts/colors10.xml" ContentType="application/vnd.ms-office.chartcolorstyle+xml"/>
  <Override PartName="/ppt/charts/style12.xml" ContentType="application/vnd.ms-office.chartstyle+xml"/>
  <Override PartName="/ppt/charts/colors12.xml" ContentType="application/vnd.ms-office.chartcolorstyle+xml"/>
  <Override PartName="/ppt/charts/style14.xml" ContentType="application/vnd.ms-office.chartstyle+xml"/>
  <Override PartName="/ppt/charts/colors14.xml" ContentType="application/vnd.ms-office.chartcolorstyle+xml"/>
  <Override PartName="/ppt/charts/colors26.xml" ContentType="application/vnd.ms-office.chartcolor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74" r:id="rId3"/>
    <p:sldId id="275" r:id="rId4"/>
    <p:sldId id="276" r:id="rId5"/>
    <p:sldId id="277" r:id="rId6"/>
    <p:sldId id="257" r:id="rId7"/>
    <p:sldId id="265" r:id="rId8"/>
    <p:sldId id="260" r:id="rId9"/>
    <p:sldId id="264" r:id="rId10"/>
    <p:sldId id="266" r:id="rId11"/>
    <p:sldId id="268" r:id="rId12"/>
    <p:sldId id="297" r:id="rId13"/>
    <p:sldId id="278" r:id="rId14"/>
    <p:sldId id="269" r:id="rId15"/>
    <p:sldId id="270" r:id="rId16"/>
    <p:sldId id="271" r:id="rId17"/>
    <p:sldId id="288" r:id="rId18"/>
    <p:sldId id="290" r:id="rId19"/>
    <p:sldId id="292" r:id="rId20"/>
    <p:sldId id="304" r:id="rId21"/>
    <p:sldId id="305" r:id="rId22"/>
    <p:sldId id="295" r:id="rId23"/>
    <p:sldId id="285" r:id="rId24"/>
    <p:sldId id="284" r:id="rId25"/>
    <p:sldId id="283" r:id="rId26"/>
    <p:sldId id="282" r:id="rId27"/>
    <p:sldId id="286"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initials="l" lastIdx="16" clrIdx="0">
    <p:extLst/>
  </p:cmAuthor>
  <p:cmAuthor id="2" name="Luye" initials="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298" autoAdjust="0"/>
  </p:normalViewPr>
  <p:slideViewPr>
    <p:cSldViewPr snapToGrid="0">
      <p:cViewPr varScale="1">
        <p:scale>
          <a:sx n="84" d="100"/>
          <a:sy n="84" d="100"/>
        </p:scale>
        <p:origin x="-83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customXml" Target="../customXml/item3.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notesMaster" Target="notesMasters/notes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heme" Target="theme/theme1.xml"/><Relationship Id="rId40" Type="http://schemas.openxmlformats.org/officeDocument/2006/relationships/customXml" Target="../customXml/item2.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viewProps" Target="viewProps.xml"/><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presProps" Target="presProps.xml"/><Relationship Id="rId14" Type="http://schemas.openxmlformats.org/officeDocument/2006/relationships/slide" Target="slides/slide13.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33"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dan\Documents\various%20projects\disabilities%20with%20Roberta\Disabiltiy%20and%20substance%20use...shar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an\Documents\various%20projects\disabilities%20with%20Roberta\Disabiltiy%20and%20substance%20use...shar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dan\Documents\various%20projects\disabilities%20with%20Roberta\Disabiltiy%20and%20substance%20use...sharon.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microsoft.com/office/2011/relationships/chartStyle" Target="style14.xml"/><Relationship Id="rId3" Type="http://schemas.microsoft.com/office/2011/relationships/chartColorStyle" Target="colors14.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microsoft.com/office/2011/relationships/chartStyle" Target="style16.xml"/><Relationship Id="rId3" Type="http://schemas.microsoft.com/office/2011/relationships/chartColorStyle" Target="colors1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microsoft.com/office/2011/relationships/chartStyle" Target="style21.xml"/><Relationship Id="rId3" Type="http://schemas.microsoft.com/office/2011/relationships/chartColorStyle" Target="colors2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2.xlsx"/><Relationship Id="rId2" Type="http://schemas.microsoft.com/office/2011/relationships/chartStyle" Target="style22.xml"/><Relationship Id="rId3" Type="http://schemas.microsoft.com/office/2011/relationships/chartColorStyle" Target="colors2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3.xlsx"/><Relationship Id="rId2" Type="http://schemas.microsoft.com/office/2011/relationships/chartStyle" Target="style23.xml"/><Relationship Id="rId3" Type="http://schemas.microsoft.com/office/2011/relationships/chartColorStyle" Target="colors2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4.xlsx"/><Relationship Id="rId2" Type="http://schemas.microsoft.com/office/2011/relationships/chartStyle" Target="style26.xml"/><Relationship Id="rId3" Type="http://schemas.microsoft.com/office/2011/relationships/chartColorStyle" Target="colors26.xm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5.xlsx"/><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dan\Documents\various%20projects\disabilities%20with%20Roberta\Disabiltiy%20and%20substance%20use...sharon.xlsx"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6.xml"/><Relationship Id="rId3" Type="http://schemas.microsoft.com/office/2011/relationships/chartColorStyle" Target="colors6.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Style" Target="style8.xml"/><Relationship Id="rId3" Type="http://schemas.microsoft.com/office/2011/relationships/chartColorStyle" Target="colors8.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Style" Target="style10.xml"/><Relationship Id="rId3" Type="http://schemas.microsoft.com/office/2011/relationships/chartColorStyle" Target="colors1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microsoft.com/office/2011/relationships/chartStyle" Target="style12.xml"/><Relationship Id="rId3" Type="http://schemas.microsoft.com/office/2011/relationships/chartColorStyle" Target="colors1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dirty="0"/>
              <a:t>Percentage of Students who Self Report </a:t>
            </a:r>
            <a:r>
              <a:rPr lang="en-US" sz="1600" b="0" dirty="0" smtClean="0"/>
              <a:t>Some </a:t>
            </a:r>
            <a:r>
              <a:rPr lang="en-US" sz="1600" b="0" dirty="0"/>
              <a:t>T</a:t>
            </a:r>
            <a:r>
              <a:rPr lang="en-US" sz="1600" b="0" dirty="0" smtClean="0"/>
              <a:t>ype </a:t>
            </a:r>
            <a:r>
              <a:rPr lang="en-US" sz="1600" b="0" dirty="0"/>
              <a:t>of </a:t>
            </a:r>
            <a:r>
              <a:rPr lang="en-US" sz="1600" b="0" dirty="0" smtClean="0"/>
              <a:t>Disability </a:t>
            </a:r>
            <a:endParaRPr lang="en-US" sz="1600" b="0" dirty="0"/>
          </a:p>
        </c:rich>
      </c:tx>
      <c:layout>
        <c:manualLayout>
          <c:xMode val="edge"/>
          <c:yMode val="edge"/>
          <c:x val="0.368096606288072"/>
          <c:y val="0.0218068522452687"/>
        </c:manualLayout>
      </c:layout>
      <c:overlay val="0"/>
      <c:spPr>
        <a:noFill/>
        <a:ln>
          <a:noFill/>
        </a:ln>
        <a:effectLst/>
      </c:spPr>
    </c:title>
    <c:autoTitleDeleted val="0"/>
    <c:plotArea>
      <c:layout/>
      <c:pieChart>
        <c:varyColors val="1"/>
        <c:ser>
          <c:idx val="0"/>
          <c:order val="0"/>
          <c:tx>
            <c:strRef>
              <c:f>Frequencies!$B$1</c:f>
              <c:strCache>
                <c:ptCount val="1"/>
              </c:strCache>
            </c:strRef>
          </c:tx>
          <c:explosion val="1"/>
          <c:dPt>
            <c:idx val="0"/>
            <c:bubble3D val="0"/>
            <c:explosion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B03-4F52-AD48-6D4000BD23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B03-4F52-AD48-6D4000BD230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Frequencies!$A$2:$A$3</c:f>
              <c:strCache>
                <c:ptCount val="2"/>
                <c:pt idx="0">
                  <c:v>Yes</c:v>
                </c:pt>
                <c:pt idx="1">
                  <c:v>No</c:v>
                </c:pt>
              </c:strCache>
            </c:strRef>
          </c:cat>
          <c:val>
            <c:numRef>
              <c:f>Frequencies!$B$2:$B$3</c:f>
              <c:numCache>
                <c:formatCode>0%</c:formatCode>
                <c:ptCount val="2"/>
                <c:pt idx="0">
                  <c:v>0.276</c:v>
                </c:pt>
                <c:pt idx="1">
                  <c:v>0.724</c:v>
                </c:pt>
              </c:numCache>
            </c:numRef>
          </c:val>
          <c:extLst xmlns:c16r2="http://schemas.microsoft.com/office/drawing/2015/06/chart">
            <c:ext xmlns:c16="http://schemas.microsoft.com/office/drawing/2014/chart" uri="{C3380CC4-5D6E-409C-BE32-E72D297353CC}">
              <c16:uniqueId val="{00000004-5B03-4F52-AD48-6D4000BD2303}"/>
            </c:ext>
          </c:extLst>
        </c:ser>
        <c:dLbls>
          <c:showLegendKey val="0"/>
          <c:showVal val="0"/>
          <c:showCatName val="0"/>
          <c:showSerName val="0"/>
          <c:showPercent val="0"/>
          <c:showBubbleSize val="0"/>
          <c:showLeaderLines val="1"/>
        </c:dLbls>
        <c:firstSliceAng val="0"/>
        <c:extLst xmlns:c16r2="http://schemas.microsoft.com/office/drawing/2015/06/chart">
          <c:ext xmlns:c15="http://schemas.microsoft.com/office/drawing/2012/chart" uri="{02D57815-91ED-43cb-92C2-25804820EDAC}">
            <c15:filteredPieSeries>
              <c15:ser>
                <c:idx val="1"/>
                <c:order val="1"/>
                <c:tx>
                  <c:strRef>
                    <c:extLst xmlns:c16r2="http://schemas.microsoft.com/office/drawing/2015/06/chart">
                      <c:ext uri="{02D57815-91ED-43cb-92C2-25804820EDAC}">
                        <c15:formulaRef>
                          <c15:sqref>Frequencies!$C$1</c15:sqref>
                        </c15:formulaRef>
                      </c:ext>
                    </c:extLst>
                    <c:strCache>
                      <c:ptCount val="1"/>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6-5B03-4F52-AD48-6D4000BD23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8-5B03-4F52-AD48-6D4000BD2303}"/>
                    </c:ext>
                  </c:extLst>
                </c:dPt>
                <c:cat>
                  <c:strRef>
                    <c:extLst xmlns:c16r2="http://schemas.microsoft.com/office/drawing/2015/06/chart">
                      <c:ext uri="{02D57815-91ED-43cb-92C2-25804820EDAC}">
                        <c15:formulaRef>
                          <c15:sqref>Frequencies!$A$2:$A$3</c15:sqref>
                        </c15:formulaRef>
                      </c:ext>
                    </c:extLst>
                    <c:strCache>
                      <c:ptCount val="2"/>
                      <c:pt idx="0">
                        <c:v>Yes</c:v>
                      </c:pt>
                      <c:pt idx="1">
                        <c:v>No</c:v>
                      </c:pt>
                    </c:strCache>
                  </c:strRef>
                </c:cat>
                <c:val>
                  <c:numRef>
                    <c:extLst xmlns:c16r2="http://schemas.microsoft.com/office/drawing/2015/06/chart">
                      <c:ext uri="{02D57815-91ED-43cb-92C2-25804820EDAC}">
                        <c15:formulaRef>
                          <c15:sqref>Frequencies!$C$2:$C$3</c15:sqref>
                        </c15:formulaRef>
                      </c:ext>
                    </c:extLst>
                    <c:numCache>
                      <c:formatCode>General</c:formatCode>
                      <c:ptCount val="2"/>
                    </c:numCache>
                  </c:numRef>
                </c:val>
                <c:extLst xmlns:c16r2="http://schemas.microsoft.com/office/drawing/2015/06/chart">
                  <c:ext xmlns:c16="http://schemas.microsoft.com/office/drawing/2014/chart" uri="{C3380CC4-5D6E-409C-BE32-E72D297353CC}">
                    <c16:uniqueId val="{00000009-5B03-4F52-AD48-6D4000BD2303}"/>
                  </c:ext>
                </c:extLst>
              </c15:ser>
            </c15:filteredPieSeries>
          </c:ext>
        </c:extLst>
      </c:pieChart>
      <c:spPr>
        <a:noFill/>
        <a:ln>
          <a:noFill/>
        </a:ln>
        <a:effectLst/>
      </c:spPr>
    </c:plotArea>
    <c:legend>
      <c:legendPos val="b"/>
      <c:layout>
        <c:manualLayout>
          <c:xMode val="edge"/>
          <c:yMode val="edge"/>
          <c:x val="0.411965200039242"/>
          <c:y val="0.863996408343694"/>
          <c:w val="0.174744041195539"/>
          <c:h val="0.06582815305981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Percentage</a:t>
            </a:r>
            <a:r>
              <a:rPr lang="en-US" sz="1600" baseline="0" dirty="0"/>
              <a:t> of Students </a:t>
            </a:r>
            <a:r>
              <a:rPr lang="en-US" sz="1600" baseline="0" dirty="0" smtClean="0"/>
              <a:t>with Disabilities </a:t>
            </a:r>
            <a:r>
              <a:rPr lang="en-US" sz="1600" baseline="0" dirty="0"/>
              <a:t>that have been </a:t>
            </a:r>
          </a:p>
          <a:p>
            <a:pPr>
              <a:defRPr sz="1600" b="0" i="0" u="none" strike="noStrike" kern="1200" spc="0" baseline="0">
                <a:solidFill>
                  <a:schemeClr val="tx1">
                    <a:lumMod val="65000"/>
                    <a:lumOff val="35000"/>
                  </a:schemeClr>
                </a:solidFill>
                <a:latin typeface="+mn-lt"/>
                <a:ea typeface="+mn-ea"/>
                <a:cs typeface="+mn-cs"/>
              </a:defRPr>
            </a:pPr>
            <a:r>
              <a:rPr lang="en-US" sz="1600" baseline="0" dirty="0"/>
              <a:t>I</a:t>
            </a:r>
            <a:r>
              <a:rPr lang="en-US" sz="1600" baseline="0" dirty="0" smtClean="0"/>
              <a:t>dentified </a:t>
            </a:r>
            <a:r>
              <a:rPr lang="en-US" sz="1600" baseline="0" dirty="0"/>
              <a:t>by a </a:t>
            </a:r>
            <a:r>
              <a:rPr lang="en-US" sz="1600" baseline="0" dirty="0" smtClean="0"/>
              <a:t>Health Care </a:t>
            </a:r>
            <a:r>
              <a:rPr lang="en-US" sz="1600" baseline="0" dirty="0"/>
              <a:t>P</a:t>
            </a:r>
            <a:r>
              <a:rPr lang="en-US" sz="1600" baseline="0" dirty="0" smtClean="0"/>
              <a:t>rofessional </a:t>
            </a:r>
            <a:endParaRPr lang="en-US" sz="1600" dirty="0"/>
          </a:p>
        </c:rich>
      </c:tx>
      <c:layout>
        <c:manualLayout>
          <c:xMode val="edge"/>
          <c:yMode val="edge"/>
          <c:x val="0.278518453811604"/>
          <c:y val="0.015551996524528"/>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540-4347-B656-F02ABA92F16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540-4347-B656-F02ABA92F16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Frequencies!$A$17:$A$18</c:f>
              <c:strCache>
                <c:ptCount val="2"/>
                <c:pt idx="0">
                  <c:v>Yes</c:v>
                </c:pt>
                <c:pt idx="1">
                  <c:v>No</c:v>
                </c:pt>
              </c:strCache>
            </c:strRef>
          </c:cat>
          <c:val>
            <c:numRef>
              <c:f>Frequencies!$B$17:$B$18</c:f>
              <c:numCache>
                <c:formatCode>0%</c:formatCode>
                <c:ptCount val="2"/>
                <c:pt idx="0">
                  <c:v>0.16</c:v>
                </c:pt>
                <c:pt idx="1">
                  <c:v>0.84</c:v>
                </c:pt>
              </c:numCache>
            </c:numRef>
          </c:val>
          <c:extLst xmlns:c16r2="http://schemas.microsoft.com/office/drawing/2015/06/chart">
            <c:ext xmlns:c16="http://schemas.microsoft.com/office/drawing/2014/chart" uri="{C3380CC4-5D6E-409C-BE32-E72D297353CC}">
              <c16:uniqueId val="{00000004-3540-4347-B656-F02ABA92F16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441541236706279"/>
          <c:y val="0.847132402641147"/>
          <c:w val="0.116917526587441"/>
          <c:h val="0.06431200718881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of Students Disabilities that have been </a:t>
            </a:r>
          </a:p>
          <a:p>
            <a:pPr>
              <a:defRPr sz="1400" b="0" i="0" u="none" strike="noStrike" kern="1200" spc="0" baseline="0">
                <a:solidFill>
                  <a:schemeClr val="tx1">
                    <a:lumMod val="65000"/>
                    <a:lumOff val="35000"/>
                  </a:schemeClr>
                </a:solidFill>
                <a:latin typeface="+mn-lt"/>
                <a:ea typeface="+mn-ea"/>
                <a:cs typeface="+mn-cs"/>
              </a:defRPr>
            </a:pPr>
            <a:r>
              <a:rPr lang="en-US" baseline="0" dirty="0"/>
              <a:t>identified by a health care professional </a:t>
            </a:r>
            <a:endParaRPr lang="en-US" dirty="0"/>
          </a:p>
        </c:rich>
      </c:tx>
      <c:layout>
        <c:manualLayout>
          <c:xMode val="edge"/>
          <c:yMode val="edge"/>
          <c:x val="0.273222978599961"/>
          <c:y val="0.0442879268554084"/>
        </c:manualLayout>
      </c:layout>
      <c:overlay val="0"/>
      <c:spPr>
        <a:noFill/>
        <a:ln>
          <a:noFill/>
        </a:ln>
        <a:effectLst/>
      </c:sp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Percentage of </a:t>
            </a:r>
            <a:r>
              <a:rPr lang="en-US" sz="1600" dirty="0" smtClean="0"/>
              <a:t>Students </a:t>
            </a:r>
            <a:r>
              <a:rPr lang="en-US" sz="1600" dirty="0"/>
              <a:t>with a </a:t>
            </a:r>
            <a:r>
              <a:rPr lang="en-US" sz="1600" dirty="0" smtClean="0"/>
              <a:t>Disability</a:t>
            </a:r>
            <a:r>
              <a:rPr lang="en-US" sz="1600" dirty="0"/>
              <a:t>, </a:t>
            </a:r>
            <a:r>
              <a:rPr lang="en-US" sz="1600" dirty="0" smtClean="0"/>
              <a:t>Either Self Reported </a:t>
            </a:r>
            <a:r>
              <a:rPr lang="en-US" sz="1600" dirty="0"/>
              <a:t>or </a:t>
            </a:r>
            <a:r>
              <a:rPr lang="en-US" sz="1600" dirty="0" smtClean="0"/>
              <a:t>Identified </a:t>
            </a:r>
            <a:r>
              <a:rPr lang="en-US" sz="1600" dirty="0"/>
              <a:t>by a </a:t>
            </a:r>
            <a:r>
              <a:rPr lang="en-US" sz="1600" dirty="0" smtClean="0"/>
              <a:t>Health </a:t>
            </a:r>
            <a:r>
              <a:rPr lang="en-US" sz="1600" dirty="0"/>
              <a:t>C</a:t>
            </a:r>
            <a:r>
              <a:rPr lang="en-US" sz="1600" dirty="0" smtClean="0"/>
              <a:t>are Professional</a:t>
            </a:r>
            <a:endParaRPr lang="en-US" sz="1600" dirty="0"/>
          </a:p>
        </c:rich>
      </c:tx>
      <c:layout>
        <c:manualLayout>
          <c:xMode val="edge"/>
          <c:yMode val="edge"/>
          <c:x val="0.111303436906744"/>
          <c:y val="0.0354484910451228"/>
        </c:manualLayout>
      </c:layout>
      <c:overlay val="0"/>
      <c:spPr>
        <a:noFill/>
        <a:ln>
          <a:noFill/>
        </a:ln>
        <a:effectLst/>
      </c:spPr>
    </c:title>
    <c:autoTitleDeleted val="0"/>
    <c:plotArea>
      <c:layout/>
      <c:pieChart>
        <c:varyColors val="1"/>
        <c:ser>
          <c:idx val="0"/>
          <c:order val="0"/>
          <c:tx>
            <c:strRef>
              <c:f>Frequencies!$B$24</c:f>
              <c:strCache>
                <c:ptCount val="1"/>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058-4CE9-83F4-2CDC28AA4FA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058-4CE9-83F4-2CDC28AA4FA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Frequencies!$A$25:$A$26</c:f>
              <c:strCache>
                <c:ptCount val="2"/>
                <c:pt idx="0">
                  <c:v>Yes</c:v>
                </c:pt>
                <c:pt idx="1">
                  <c:v>No</c:v>
                </c:pt>
              </c:strCache>
            </c:strRef>
          </c:cat>
          <c:val>
            <c:numRef>
              <c:f>Frequencies!$B$25:$B$26</c:f>
              <c:numCache>
                <c:formatCode>0%</c:formatCode>
                <c:ptCount val="2"/>
                <c:pt idx="0">
                  <c:v>0.34</c:v>
                </c:pt>
                <c:pt idx="1">
                  <c:v>0.66</c:v>
                </c:pt>
              </c:numCache>
            </c:numRef>
          </c:val>
          <c:extLst xmlns:c16r2="http://schemas.microsoft.com/office/drawing/2015/06/chart">
            <c:ext xmlns:c16="http://schemas.microsoft.com/office/drawing/2014/chart" uri="{C3380CC4-5D6E-409C-BE32-E72D297353CC}">
              <c16:uniqueId val="{00000004-0058-4CE9-83F4-2CDC28AA4FA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438505266091374"/>
          <c:y val="0.851352947163068"/>
          <c:w val="0.117573641643098"/>
          <c:h val="0.06138922872585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Either Self Reported or Doctor Identified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Past Month Alcohol Use</c:v>
                </c:pt>
                <c:pt idx="1">
                  <c:v>Past Month Binge Drinking</c:v>
                </c:pt>
                <c:pt idx="2">
                  <c:v>Past Month Marijuana Use</c:v>
                </c:pt>
                <c:pt idx="3">
                  <c:v>Past Month Rx Pain Killer Use</c:v>
                </c:pt>
                <c:pt idx="4">
                  <c:v>Past Month Cigarette Use</c:v>
                </c:pt>
                <c:pt idx="5">
                  <c:v>Past Month Vaping </c:v>
                </c:pt>
              </c:strCache>
            </c:strRef>
          </c:cat>
          <c:val>
            <c:numRef>
              <c:f>Sheet1!$B$2:$B$7</c:f>
              <c:numCache>
                <c:formatCode>0%</c:formatCode>
                <c:ptCount val="6"/>
                <c:pt idx="0">
                  <c:v>0.326</c:v>
                </c:pt>
                <c:pt idx="1">
                  <c:v>0.187</c:v>
                </c:pt>
                <c:pt idx="2">
                  <c:v>0.36</c:v>
                </c:pt>
                <c:pt idx="3">
                  <c:v>0.11</c:v>
                </c:pt>
                <c:pt idx="4">
                  <c:v>0.11</c:v>
                </c:pt>
                <c:pt idx="5">
                  <c:v>0.182</c:v>
                </c:pt>
              </c:numCache>
            </c:numRef>
          </c:val>
          <c:extLst xmlns:c16r2="http://schemas.microsoft.com/office/drawing/2015/06/chart">
            <c:ext xmlns:c16="http://schemas.microsoft.com/office/drawing/2014/chart" uri="{C3380CC4-5D6E-409C-BE32-E72D297353CC}">
              <c16:uniqueId val="{00000000-E80E-4BB2-BC43-54B586BF913A}"/>
            </c:ext>
          </c:extLst>
        </c:ser>
        <c:ser>
          <c:idx val="1"/>
          <c:order val="1"/>
          <c:tx>
            <c:strRef>
              <c:f>Sheet1!$C$1</c:f>
              <c:strCache>
                <c:ptCount val="1"/>
                <c:pt idx="0">
                  <c:v>None</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Past Month Alcohol Use</c:v>
                </c:pt>
                <c:pt idx="1">
                  <c:v>Past Month Binge Drinking</c:v>
                </c:pt>
                <c:pt idx="2">
                  <c:v>Past Month Marijuana Use</c:v>
                </c:pt>
                <c:pt idx="3">
                  <c:v>Past Month Rx Pain Killer Use</c:v>
                </c:pt>
                <c:pt idx="4">
                  <c:v>Past Month Cigarette Use</c:v>
                </c:pt>
                <c:pt idx="5">
                  <c:v>Past Month Vaping </c:v>
                </c:pt>
              </c:strCache>
            </c:strRef>
          </c:cat>
          <c:val>
            <c:numRef>
              <c:f>Sheet1!$C$2:$C$7</c:f>
              <c:numCache>
                <c:formatCode>0%</c:formatCode>
                <c:ptCount val="6"/>
                <c:pt idx="0">
                  <c:v>0.283</c:v>
                </c:pt>
                <c:pt idx="1">
                  <c:v>0.152</c:v>
                </c:pt>
                <c:pt idx="2">
                  <c:v>0.216</c:v>
                </c:pt>
                <c:pt idx="3">
                  <c:v>0.031</c:v>
                </c:pt>
                <c:pt idx="4">
                  <c:v>0.049</c:v>
                </c:pt>
                <c:pt idx="5">
                  <c:v>0.12</c:v>
                </c:pt>
              </c:numCache>
            </c:numRef>
          </c:val>
          <c:extLst xmlns:c16r2="http://schemas.microsoft.com/office/drawing/2015/06/chart">
            <c:ext xmlns:c16="http://schemas.microsoft.com/office/drawing/2014/chart" uri="{C3380CC4-5D6E-409C-BE32-E72D297353CC}">
              <c16:uniqueId val="{00000001-E80E-4BB2-BC43-54B586BF913A}"/>
            </c:ext>
          </c:extLst>
        </c:ser>
        <c:dLbls>
          <c:dLblPos val="outEnd"/>
          <c:showLegendKey val="0"/>
          <c:showVal val="1"/>
          <c:showCatName val="0"/>
          <c:showSerName val="0"/>
          <c:showPercent val="0"/>
          <c:showBubbleSize val="0"/>
        </c:dLbls>
        <c:gapWidth val="219"/>
        <c:overlap val="-27"/>
        <c:axId val="2134093368"/>
        <c:axId val="2134096952"/>
      </c:barChart>
      <c:catAx>
        <c:axId val="213409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4096952"/>
        <c:crosses val="autoZero"/>
        <c:auto val="1"/>
        <c:lblAlgn val="ctr"/>
        <c:lblOffset val="100"/>
        <c:noMultiLvlLbl val="0"/>
      </c:catAx>
      <c:valAx>
        <c:axId val="2134096952"/>
        <c:scaling>
          <c:orientation val="minMax"/>
        </c:scaling>
        <c:delete val="1"/>
        <c:axPos val="l"/>
        <c:numFmt formatCode="0%" sourceLinked="1"/>
        <c:majorTickMark val="none"/>
        <c:minorTickMark val="none"/>
        <c:tickLblPos val="nextTo"/>
        <c:crossAx val="2134093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Either Self Reported or Doctor Identified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Sad or hopeless for 2 weeks</c:v>
                </c:pt>
                <c:pt idx="1">
                  <c:v>Self harm</c:v>
                </c:pt>
                <c:pt idx="2">
                  <c:v>Plan a suicide </c:v>
                </c:pt>
                <c:pt idx="3">
                  <c:v>Attempt a suicide</c:v>
                </c:pt>
              </c:strCache>
            </c:strRef>
          </c:cat>
          <c:val>
            <c:numRef>
              <c:f>Sheet1!$B$2:$B$5</c:f>
              <c:numCache>
                <c:formatCode>0%</c:formatCode>
                <c:ptCount val="4"/>
                <c:pt idx="0">
                  <c:v>0.496</c:v>
                </c:pt>
                <c:pt idx="1">
                  <c:v>0.279</c:v>
                </c:pt>
                <c:pt idx="2">
                  <c:v>0.234</c:v>
                </c:pt>
                <c:pt idx="3">
                  <c:v>0.134</c:v>
                </c:pt>
              </c:numCache>
            </c:numRef>
          </c:val>
          <c:extLst xmlns:c16r2="http://schemas.microsoft.com/office/drawing/2015/06/chart">
            <c:ext xmlns:c16="http://schemas.microsoft.com/office/drawing/2014/chart" uri="{C3380CC4-5D6E-409C-BE32-E72D297353CC}">
              <c16:uniqueId val="{00000000-E80E-4BB2-BC43-54B586BF913A}"/>
            </c:ext>
          </c:extLst>
        </c:ser>
        <c:ser>
          <c:idx val="1"/>
          <c:order val="1"/>
          <c:tx>
            <c:strRef>
              <c:f>Sheet1!$C$1</c:f>
              <c:strCache>
                <c:ptCount val="1"/>
                <c:pt idx="0">
                  <c:v>None </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Sad or hopeless for 2 weeks</c:v>
                </c:pt>
                <c:pt idx="1">
                  <c:v>Self harm</c:v>
                </c:pt>
                <c:pt idx="2">
                  <c:v>Plan a suicide </c:v>
                </c:pt>
                <c:pt idx="3">
                  <c:v>Attempt a suicide</c:v>
                </c:pt>
              </c:strCache>
            </c:strRef>
          </c:cat>
          <c:val>
            <c:numRef>
              <c:f>Sheet1!$C$2:$C$5</c:f>
              <c:numCache>
                <c:formatCode>0%</c:formatCode>
                <c:ptCount val="4"/>
                <c:pt idx="0">
                  <c:v>0.162</c:v>
                </c:pt>
                <c:pt idx="1">
                  <c:v>0.061</c:v>
                </c:pt>
                <c:pt idx="2">
                  <c:v>0.061</c:v>
                </c:pt>
                <c:pt idx="3">
                  <c:v>0.031</c:v>
                </c:pt>
              </c:numCache>
            </c:numRef>
          </c:val>
          <c:extLst xmlns:c16r2="http://schemas.microsoft.com/office/drawing/2015/06/chart">
            <c:ext xmlns:c16="http://schemas.microsoft.com/office/drawing/2014/chart" uri="{C3380CC4-5D6E-409C-BE32-E72D297353CC}">
              <c16:uniqueId val="{00000001-E80E-4BB2-BC43-54B586BF913A}"/>
            </c:ext>
          </c:extLst>
        </c:ser>
        <c:dLbls>
          <c:dLblPos val="outEnd"/>
          <c:showLegendKey val="0"/>
          <c:showVal val="1"/>
          <c:showCatName val="0"/>
          <c:showSerName val="0"/>
          <c:showPercent val="0"/>
          <c:showBubbleSize val="0"/>
        </c:dLbls>
        <c:gapWidth val="219"/>
        <c:overlap val="-27"/>
        <c:axId val="2134155944"/>
        <c:axId val="2134159528"/>
      </c:barChart>
      <c:catAx>
        <c:axId val="213415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4159528"/>
        <c:crosses val="autoZero"/>
        <c:auto val="1"/>
        <c:lblAlgn val="ctr"/>
        <c:lblOffset val="100"/>
        <c:noMultiLvlLbl val="0"/>
      </c:catAx>
      <c:valAx>
        <c:axId val="2134159528"/>
        <c:scaling>
          <c:orientation val="minMax"/>
        </c:scaling>
        <c:delete val="1"/>
        <c:axPos val="l"/>
        <c:numFmt formatCode="0%" sourceLinked="1"/>
        <c:majorTickMark val="none"/>
        <c:minorTickMark val="none"/>
        <c:tickLblPos val="nextTo"/>
        <c:crossAx val="2134155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Either Self Reported or Doctor Identified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Ever had sexual intercourse</c:v>
                </c:pt>
                <c:pt idx="1">
                  <c:v>Drink/drug use before sex*</c:v>
                </c:pt>
                <c:pt idx="2">
                  <c:v>Used condom when last had sex*</c:v>
                </c:pt>
              </c:strCache>
            </c:strRef>
          </c:cat>
          <c:val>
            <c:numRef>
              <c:f>Sheet1!$B$2:$B$4</c:f>
              <c:numCache>
                <c:formatCode>0%</c:formatCode>
                <c:ptCount val="3"/>
                <c:pt idx="0">
                  <c:v>0.524</c:v>
                </c:pt>
                <c:pt idx="1">
                  <c:v>0.231</c:v>
                </c:pt>
                <c:pt idx="2">
                  <c:v>0.537</c:v>
                </c:pt>
              </c:numCache>
            </c:numRef>
          </c:val>
          <c:extLst xmlns:c16r2="http://schemas.microsoft.com/office/drawing/2015/06/chart">
            <c:ext xmlns:c16="http://schemas.microsoft.com/office/drawing/2014/chart" uri="{C3380CC4-5D6E-409C-BE32-E72D297353CC}">
              <c16:uniqueId val="{00000000-E80E-4BB2-BC43-54B586BF913A}"/>
            </c:ext>
          </c:extLst>
        </c:ser>
        <c:ser>
          <c:idx val="1"/>
          <c:order val="1"/>
          <c:tx>
            <c:strRef>
              <c:f>Sheet1!$C$1</c:f>
              <c:strCache>
                <c:ptCount val="1"/>
                <c:pt idx="0">
                  <c:v>None </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Ever had sexual intercourse</c:v>
                </c:pt>
                <c:pt idx="1">
                  <c:v>Drink/drug use before sex*</c:v>
                </c:pt>
                <c:pt idx="2">
                  <c:v>Used condom when last had sex*</c:v>
                </c:pt>
              </c:strCache>
            </c:strRef>
          </c:cat>
          <c:val>
            <c:numRef>
              <c:f>Sheet1!$C$2:$C$4</c:f>
              <c:numCache>
                <c:formatCode>0%</c:formatCode>
                <c:ptCount val="3"/>
                <c:pt idx="0">
                  <c:v>0.401</c:v>
                </c:pt>
                <c:pt idx="1">
                  <c:v>0.139</c:v>
                </c:pt>
                <c:pt idx="2">
                  <c:v>0.578</c:v>
                </c:pt>
              </c:numCache>
            </c:numRef>
          </c:val>
          <c:extLst xmlns:c16r2="http://schemas.microsoft.com/office/drawing/2015/06/chart">
            <c:ext xmlns:c16="http://schemas.microsoft.com/office/drawing/2014/chart" uri="{C3380CC4-5D6E-409C-BE32-E72D297353CC}">
              <c16:uniqueId val="{00000001-E80E-4BB2-BC43-54B586BF913A}"/>
            </c:ext>
          </c:extLst>
        </c:ser>
        <c:dLbls>
          <c:dLblPos val="outEnd"/>
          <c:showLegendKey val="0"/>
          <c:showVal val="1"/>
          <c:showCatName val="0"/>
          <c:showSerName val="0"/>
          <c:showPercent val="0"/>
          <c:showBubbleSize val="0"/>
        </c:dLbls>
        <c:gapWidth val="219"/>
        <c:overlap val="-27"/>
        <c:axId val="2133331448"/>
        <c:axId val="2133335032"/>
      </c:barChart>
      <c:catAx>
        <c:axId val="213333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3335032"/>
        <c:crosses val="autoZero"/>
        <c:auto val="1"/>
        <c:lblAlgn val="ctr"/>
        <c:lblOffset val="100"/>
        <c:noMultiLvlLbl val="0"/>
      </c:catAx>
      <c:valAx>
        <c:axId val="2133335032"/>
        <c:scaling>
          <c:orientation val="minMax"/>
        </c:scaling>
        <c:delete val="1"/>
        <c:axPos val="l"/>
        <c:numFmt formatCode="0%" sourceLinked="1"/>
        <c:majorTickMark val="none"/>
        <c:minorTickMark val="none"/>
        <c:tickLblPos val="nextTo"/>
        <c:crossAx val="2133331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Self-reported Only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Person</c:v>
                </c:pt>
                <c:pt idx="1">
                  <c:v>2 People</c:v>
                </c:pt>
                <c:pt idx="2">
                  <c:v>3- 4 People</c:v>
                </c:pt>
                <c:pt idx="3">
                  <c:v>5+ People</c:v>
                </c:pt>
              </c:strCache>
            </c:strRef>
          </c:cat>
          <c:val>
            <c:numRef>
              <c:f>Sheet1!$B$2:$B$5</c:f>
              <c:numCache>
                <c:formatCode>0%</c:formatCode>
                <c:ptCount val="4"/>
                <c:pt idx="0">
                  <c:v>0.39</c:v>
                </c:pt>
                <c:pt idx="1">
                  <c:v>0.27</c:v>
                </c:pt>
                <c:pt idx="2">
                  <c:v>0.18</c:v>
                </c:pt>
                <c:pt idx="3">
                  <c:v>0.16</c:v>
                </c:pt>
              </c:numCache>
            </c:numRef>
          </c:val>
          <c:extLst xmlns:c16r2="http://schemas.microsoft.com/office/drawing/2015/06/chart">
            <c:ext xmlns:c16="http://schemas.microsoft.com/office/drawing/2014/chart" uri="{C3380CC4-5D6E-409C-BE32-E72D297353CC}">
              <c16:uniqueId val="{00000000-E80E-4BB2-BC43-54B586BF913A}"/>
            </c:ext>
          </c:extLst>
        </c:ser>
        <c:ser>
          <c:idx val="1"/>
          <c:order val="1"/>
          <c:tx>
            <c:strRef>
              <c:f>Sheet1!$C$1</c:f>
              <c:strCache>
                <c:ptCount val="1"/>
                <c:pt idx="0">
                  <c:v>Doctor-identified Only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Person</c:v>
                </c:pt>
                <c:pt idx="1">
                  <c:v>2 People</c:v>
                </c:pt>
                <c:pt idx="2">
                  <c:v>3- 4 People</c:v>
                </c:pt>
                <c:pt idx="3">
                  <c:v>5+ People</c:v>
                </c:pt>
              </c:strCache>
            </c:strRef>
          </c:cat>
          <c:val>
            <c:numRef>
              <c:f>Sheet1!$C$2:$C$5</c:f>
              <c:numCache>
                <c:formatCode>0%</c:formatCode>
                <c:ptCount val="4"/>
                <c:pt idx="0">
                  <c:v>0.2</c:v>
                </c:pt>
                <c:pt idx="1">
                  <c:v>0.27</c:v>
                </c:pt>
                <c:pt idx="2">
                  <c:v>0.34</c:v>
                </c:pt>
                <c:pt idx="3">
                  <c:v>0.19</c:v>
                </c:pt>
              </c:numCache>
            </c:numRef>
          </c:val>
          <c:extLst xmlns:c16r2="http://schemas.microsoft.com/office/drawing/2015/06/chart">
            <c:ext xmlns:c16="http://schemas.microsoft.com/office/drawing/2014/chart" uri="{C3380CC4-5D6E-409C-BE32-E72D297353CC}">
              <c16:uniqueId val="{00000001-E80E-4BB2-BC43-54B586BF913A}"/>
            </c:ext>
          </c:extLst>
        </c:ser>
        <c:dLbls>
          <c:dLblPos val="outEnd"/>
          <c:showLegendKey val="0"/>
          <c:showVal val="1"/>
          <c:showCatName val="0"/>
          <c:showSerName val="0"/>
          <c:showPercent val="0"/>
          <c:showBubbleSize val="0"/>
        </c:dLbls>
        <c:gapWidth val="219"/>
        <c:overlap val="-27"/>
        <c:axId val="2133383448"/>
        <c:axId val="2133387032"/>
      </c:barChart>
      <c:catAx>
        <c:axId val="213338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3387032"/>
        <c:crosses val="autoZero"/>
        <c:auto val="1"/>
        <c:lblAlgn val="ctr"/>
        <c:lblOffset val="100"/>
        <c:noMultiLvlLbl val="0"/>
      </c:catAx>
      <c:valAx>
        <c:axId val="2133387032"/>
        <c:scaling>
          <c:orientation val="minMax"/>
        </c:scaling>
        <c:delete val="1"/>
        <c:axPos val="l"/>
        <c:numFmt formatCode="0%" sourceLinked="1"/>
        <c:majorTickMark val="none"/>
        <c:minorTickMark val="none"/>
        <c:tickLblPos val="nextTo"/>
        <c:crossAx val="2133383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Either Self-Reported or Doctor Identified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Person</c:v>
                </c:pt>
                <c:pt idx="1">
                  <c:v>2 People</c:v>
                </c:pt>
                <c:pt idx="2">
                  <c:v>3-4 People</c:v>
                </c:pt>
                <c:pt idx="3">
                  <c:v>5+ People</c:v>
                </c:pt>
              </c:strCache>
            </c:strRef>
          </c:cat>
          <c:val>
            <c:numRef>
              <c:f>Sheet1!$B$2:$B$5</c:f>
              <c:numCache>
                <c:formatCode>0%</c:formatCode>
                <c:ptCount val="4"/>
                <c:pt idx="0">
                  <c:v>0.57</c:v>
                </c:pt>
                <c:pt idx="1">
                  <c:v>0.11</c:v>
                </c:pt>
                <c:pt idx="2">
                  <c:v>0.05</c:v>
                </c:pt>
                <c:pt idx="3">
                  <c:v>0.03</c:v>
                </c:pt>
              </c:numCache>
            </c:numRef>
          </c:val>
          <c:extLst xmlns:c16r2="http://schemas.microsoft.com/office/drawing/2015/06/chart">
            <c:ext xmlns:c16="http://schemas.microsoft.com/office/drawing/2014/chart" uri="{C3380CC4-5D6E-409C-BE32-E72D297353CC}">
              <c16:uniqueId val="{00000000-E80E-4BB2-BC43-54B586BF913A}"/>
            </c:ext>
          </c:extLst>
        </c:ser>
        <c:ser>
          <c:idx val="1"/>
          <c:order val="1"/>
          <c:tx>
            <c:strRef>
              <c:f>Sheet1!$C$1</c:f>
              <c:strCache>
                <c:ptCount val="1"/>
                <c:pt idx="0">
                  <c:v>None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Person</c:v>
                </c:pt>
                <c:pt idx="1">
                  <c:v>2 People</c:v>
                </c:pt>
                <c:pt idx="2">
                  <c:v>3-4 People</c:v>
                </c:pt>
                <c:pt idx="3">
                  <c:v>5+ People</c:v>
                </c:pt>
              </c:strCache>
            </c:strRef>
          </c:cat>
          <c:val>
            <c:numRef>
              <c:f>Sheet1!$C$2:$C$5</c:f>
              <c:numCache>
                <c:formatCode>0%</c:formatCode>
                <c:ptCount val="4"/>
                <c:pt idx="0">
                  <c:v>0.54</c:v>
                </c:pt>
                <c:pt idx="1">
                  <c:v>0.08</c:v>
                </c:pt>
                <c:pt idx="2">
                  <c:v>0.05</c:v>
                </c:pt>
                <c:pt idx="3">
                  <c:v>0.03</c:v>
                </c:pt>
              </c:numCache>
            </c:numRef>
          </c:val>
          <c:extLst xmlns:c16r2="http://schemas.microsoft.com/office/drawing/2015/06/chart">
            <c:ext xmlns:c16="http://schemas.microsoft.com/office/drawing/2014/chart" uri="{C3380CC4-5D6E-409C-BE32-E72D297353CC}">
              <c16:uniqueId val="{00000001-E80E-4BB2-BC43-54B586BF913A}"/>
            </c:ext>
          </c:extLst>
        </c:ser>
        <c:dLbls>
          <c:dLblPos val="outEnd"/>
          <c:showLegendKey val="0"/>
          <c:showVal val="1"/>
          <c:showCatName val="0"/>
          <c:showSerName val="0"/>
          <c:showPercent val="0"/>
          <c:showBubbleSize val="0"/>
        </c:dLbls>
        <c:gapWidth val="219"/>
        <c:overlap val="-27"/>
        <c:axId val="2134221896"/>
        <c:axId val="2134225480"/>
      </c:barChart>
      <c:catAx>
        <c:axId val="213422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4225480"/>
        <c:crosses val="autoZero"/>
        <c:auto val="1"/>
        <c:lblAlgn val="ctr"/>
        <c:lblOffset val="100"/>
        <c:noMultiLvlLbl val="0"/>
      </c:catAx>
      <c:valAx>
        <c:axId val="2134225480"/>
        <c:scaling>
          <c:orientation val="minMax"/>
        </c:scaling>
        <c:delete val="1"/>
        <c:axPos val="l"/>
        <c:numFmt formatCode="0%" sourceLinked="1"/>
        <c:majorTickMark val="none"/>
        <c:minorTickMark val="none"/>
        <c:tickLblPos val="nextTo"/>
        <c:crossAx val="2134221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Either Self Reported or Doctor Identified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Parents show they are proud of me*</c:v>
                </c:pt>
                <c:pt idx="1">
                  <c:v>Parents take an interest in me*</c:v>
                </c:pt>
                <c:pt idx="2">
                  <c:v>Parents listen to me when I talk*</c:v>
                </c:pt>
              </c:strCache>
            </c:strRef>
          </c:cat>
          <c:val>
            <c:numRef>
              <c:f>Sheet1!$B$2:$B$4</c:f>
              <c:numCache>
                <c:formatCode>0%</c:formatCode>
                <c:ptCount val="3"/>
                <c:pt idx="0">
                  <c:v>0.425</c:v>
                </c:pt>
                <c:pt idx="1">
                  <c:v>0.462</c:v>
                </c:pt>
                <c:pt idx="2">
                  <c:v>0.366</c:v>
                </c:pt>
              </c:numCache>
            </c:numRef>
          </c:val>
          <c:extLst xmlns:c16r2="http://schemas.microsoft.com/office/drawing/2015/06/chart">
            <c:ext xmlns:c16="http://schemas.microsoft.com/office/drawing/2014/chart" uri="{C3380CC4-5D6E-409C-BE32-E72D297353CC}">
              <c16:uniqueId val="{00000000-E80E-4BB2-BC43-54B586BF913A}"/>
            </c:ext>
          </c:extLst>
        </c:ser>
        <c:ser>
          <c:idx val="1"/>
          <c:order val="1"/>
          <c:tx>
            <c:strRef>
              <c:f>Sheet1!$C$1</c:f>
              <c:strCache>
                <c:ptCount val="1"/>
                <c:pt idx="0">
                  <c:v>None </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Parents show they are proud of me*</c:v>
                </c:pt>
                <c:pt idx="1">
                  <c:v>Parents take an interest in me*</c:v>
                </c:pt>
                <c:pt idx="2">
                  <c:v>Parents listen to me when I talk*</c:v>
                </c:pt>
              </c:strCache>
            </c:strRef>
          </c:cat>
          <c:val>
            <c:numRef>
              <c:f>Sheet1!$C$2:$C$4</c:f>
              <c:numCache>
                <c:formatCode>0%</c:formatCode>
                <c:ptCount val="3"/>
                <c:pt idx="0">
                  <c:v>0.632</c:v>
                </c:pt>
                <c:pt idx="1">
                  <c:v>0.691</c:v>
                </c:pt>
                <c:pt idx="2">
                  <c:v>0.641</c:v>
                </c:pt>
              </c:numCache>
            </c:numRef>
          </c:val>
          <c:extLst xmlns:c16r2="http://schemas.microsoft.com/office/drawing/2015/06/chart">
            <c:ext xmlns:c16="http://schemas.microsoft.com/office/drawing/2014/chart" uri="{C3380CC4-5D6E-409C-BE32-E72D297353CC}">
              <c16:uniqueId val="{00000001-E80E-4BB2-BC43-54B586BF913A}"/>
            </c:ext>
          </c:extLst>
        </c:ser>
        <c:dLbls>
          <c:dLblPos val="outEnd"/>
          <c:showLegendKey val="0"/>
          <c:showVal val="1"/>
          <c:showCatName val="0"/>
          <c:showSerName val="0"/>
          <c:showPercent val="0"/>
          <c:showBubbleSize val="0"/>
        </c:dLbls>
        <c:gapWidth val="219"/>
        <c:overlap val="-27"/>
        <c:axId val="2134287000"/>
        <c:axId val="2134290584"/>
      </c:barChart>
      <c:catAx>
        <c:axId val="213428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4290584"/>
        <c:crosses val="autoZero"/>
        <c:auto val="1"/>
        <c:lblAlgn val="ctr"/>
        <c:lblOffset val="100"/>
        <c:noMultiLvlLbl val="0"/>
      </c:catAx>
      <c:valAx>
        <c:axId val="2134290584"/>
        <c:scaling>
          <c:orientation val="minMax"/>
        </c:scaling>
        <c:delete val="1"/>
        <c:axPos val="l"/>
        <c:numFmt formatCode="0%" sourceLinked="1"/>
        <c:majorTickMark val="none"/>
        <c:minorTickMark val="none"/>
        <c:tickLblPos val="nextTo"/>
        <c:crossAx val="2134287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spc="0" baseline="0">
                <a:solidFill>
                  <a:schemeClr val="tx1"/>
                </a:solidFill>
                <a:latin typeface="+mn-lt"/>
                <a:ea typeface="+mn-ea"/>
                <a:cs typeface="+mn-cs"/>
              </a:defRPr>
            </a:pPr>
            <a:r>
              <a:rPr lang="en-US" sz="2500" b="1" i="0" baseline="0" dirty="0">
                <a:solidFill>
                  <a:schemeClr val="tx1"/>
                </a:solidFill>
                <a:latin typeface="+mn-lt"/>
              </a:rPr>
              <a:t>YTS Sampling Frame for DE Public HS</a:t>
            </a:r>
          </a:p>
          <a:p>
            <a:pPr>
              <a:defRPr sz="2200" b="1" i="0" u="none" strike="noStrike" kern="1200" spc="0" baseline="0">
                <a:solidFill>
                  <a:schemeClr val="tx1"/>
                </a:solidFill>
                <a:latin typeface="+mn-lt"/>
                <a:ea typeface="+mn-ea"/>
                <a:cs typeface="+mn-cs"/>
              </a:defRPr>
            </a:pPr>
            <a:r>
              <a:rPr lang="en-US" sz="2500" b="1" i="0" baseline="0" dirty="0">
                <a:solidFill>
                  <a:schemeClr val="tx1"/>
                </a:solidFill>
                <a:latin typeface="+mn-lt"/>
              </a:rPr>
              <a:t>Patterns of Inclusion &amp; Exclusion (2016)</a:t>
            </a:r>
          </a:p>
        </c:rich>
      </c:tx>
      <c:layout/>
      <c:overlay val="0"/>
      <c:spPr>
        <a:noFill/>
        <a:ln>
          <a:noFill/>
        </a:ln>
        <a:effectLst/>
      </c:spPr>
    </c:title>
    <c:autoTitleDeleted val="0"/>
    <c:plotArea>
      <c:layout>
        <c:manualLayout>
          <c:layoutTarget val="inner"/>
          <c:xMode val="edge"/>
          <c:yMode val="edge"/>
          <c:x val="0.299762248468941"/>
          <c:y val="0.226663750364538"/>
          <c:w val="0.367142388451444"/>
          <c:h val="0.611903980752406"/>
        </c:manualLayout>
      </c:layout>
      <c:pieChart>
        <c:varyColors val="1"/>
        <c:ser>
          <c:idx val="0"/>
          <c:order val="0"/>
          <c:explosion val="6"/>
          <c:dPt>
            <c:idx val="0"/>
            <c:bubble3D val="0"/>
            <c:spPr>
              <a:solidFill>
                <a:srgbClr val="459C3E"/>
              </a:solidFill>
              <a:ln w="19050">
                <a:solidFill>
                  <a:schemeClr val="accent6">
                    <a:lumMod val="75000"/>
                  </a:schemeClr>
                </a:solidFill>
              </a:ln>
              <a:effectLst/>
            </c:spPr>
          </c:dPt>
          <c:dPt>
            <c:idx val="1"/>
            <c:bubble3D val="0"/>
            <c:spPr>
              <a:solidFill>
                <a:srgbClr val="FFC000"/>
              </a:solidFill>
              <a:ln w="19050">
                <a:solidFill>
                  <a:schemeClr val="accent6">
                    <a:lumMod val="75000"/>
                  </a:schemeClr>
                </a:solidFill>
              </a:ln>
              <a:effectLst/>
            </c:spPr>
          </c:dPt>
          <c:dPt>
            <c:idx val="2"/>
            <c:bubble3D val="0"/>
            <c:spPr>
              <a:solidFill>
                <a:schemeClr val="accent3"/>
              </a:solidFill>
              <a:ln w="19050">
                <a:solidFill>
                  <a:schemeClr val="bg2">
                    <a:lumMod val="50000"/>
                  </a:schemeClr>
                </a:solidFill>
              </a:ln>
              <a:effectLst/>
            </c:spPr>
          </c:dPt>
          <c:dPt>
            <c:idx val="3"/>
            <c:bubble3D val="0"/>
            <c:spPr>
              <a:solidFill>
                <a:srgbClr val="FF0000"/>
              </a:solidFill>
              <a:ln w="19050">
                <a:solidFill>
                  <a:srgbClr val="C00000"/>
                </a:solidFill>
              </a:ln>
              <a:effectLst/>
            </c:spPr>
          </c:dPt>
          <c:dLbls>
            <c:dLbl>
              <c:idx val="0"/>
              <c:layout>
                <c:manualLayout>
                  <c:x val="0.169000845944168"/>
                  <c:y val="-0.138078440717997"/>
                </c:manualLayout>
              </c:layout>
              <c:tx>
                <c:rich>
                  <a:bodyPr/>
                  <a:lstStyle/>
                  <a:p>
                    <a:r>
                      <a:rPr lang="en-US" baseline="0" dirty="0" smtClean="0"/>
                      <a:t>Standard included classrooms</a:t>
                    </a:r>
                  </a:p>
                  <a:p>
                    <a:r>
                      <a:rPr lang="en-US" baseline="0" dirty="0" smtClean="0"/>
                      <a:t>86%</a:t>
                    </a:r>
                    <a:endParaRPr lang="en-US" baseline="0" dirty="0"/>
                  </a:p>
                </c:rich>
              </c:tx>
              <c:dLblPos val="bestFit"/>
              <c:showLegendKey val="0"/>
              <c:showVal val="0"/>
              <c:showCatName val="0"/>
              <c:showSerName val="0"/>
              <c:showPercent val="1"/>
              <c:showBubbleSize val="0"/>
              <c:extLst>
                <c:ext xmlns:c15="http://schemas.microsoft.com/office/drawing/2012/chart" uri="{CE6537A1-D6FC-4f65-9D91-7224C49458BB}">
                  <c15:layout>
                    <c:manualLayout>
                      <c:w val="0.24493241469816274"/>
                      <c:h val="0.26817147856517937"/>
                    </c:manualLayout>
                  </c15:layout>
                </c:ext>
              </c:extLst>
            </c:dLbl>
            <c:dLbl>
              <c:idx val="1"/>
              <c:layout>
                <c:manualLayout>
                  <c:x val="-0.107022090988626"/>
                  <c:y val="0.517361293379994"/>
                </c:manualLayout>
              </c:layout>
              <c:tx>
                <c:rich>
                  <a:bodyPr rot="0" spcFirstLastPara="1" vertOverflow="ellipsis" vert="horz" wrap="square" lIns="38100" tIns="19050" rIns="38100" bIns="19050" anchor="ctr" anchorCtr="1">
                    <a:noAutofit/>
                  </a:bodyPr>
                  <a:lstStyle/>
                  <a:p>
                    <a:pPr>
                      <a:defRPr sz="1750" b="1" i="0" u="none" strike="noStrike" kern="1200" baseline="0">
                        <a:solidFill>
                          <a:schemeClr val="tx1"/>
                        </a:solidFill>
                        <a:latin typeface="+mn-lt"/>
                        <a:ea typeface="+mn-ea"/>
                        <a:cs typeface="+mn-cs"/>
                      </a:defRPr>
                    </a:pPr>
                    <a:r>
                      <a:rPr lang="en-US" sz="1750" baseline="0" dirty="0" smtClean="0">
                        <a:solidFill>
                          <a:schemeClr val="tx1"/>
                        </a:solidFill>
                      </a:rPr>
                      <a:t>Special </a:t>
                    </a:r>
                    <a:r>
                      <a:rPr lang="en-US" sz="1750" baseline="0" dirty="0" err="1" smtClean="0">
                        <a:solidFill>
                          <a:schemeClr val="tx1"/>
                        </a:solidFill>
                      </a:rPr>
                      <a:t>ed</a:t>
                    </a:r>
                    <a:r>
                      <a:rPr lang="en-US" sz="1750" baseline="0" dirty="0" smtClean="0">
                        <a:solidFill>
                          <a:schemeClr val="tx1"/>
                        </a:solidFill>
                      </a:rPr>
                      <a:t> but in regular classrooms included (but may need accommodations</a:t>
                    </a:r>
                  </a:p>
                  <a:p>
                    <a:pPr>
                      <a:defRPr sz="1750" b="1" i="0" u="none" strike="noStrike" kern="1200" baseline="0">
                        <a:solidFill>
                          <a:schemeClr val="tx1"/>
                        </a:solidFill>
                        <a:latin typeface="+mn-lt"/>
                        <a:ea typeface="+mn-ea"/>
                        <a:cs typeface="+mn-cs"/>
                      </a:defRPr>
                    </a:pPr>
                    <a:r>
                      <a:rPr lang="en-US" sz="1750" baseline="0" dirty="0" smtClean="0">
                        <a:solidFill>
                          <a:schemeClr val="tx1"/>
                        </a:solidFill>
                      </a:rPr>
                      <a:t>9%</a:t>
                    </a:r>
                    <a:endParaRPr lang="en-US" sz="1750" baseline="0" dirty="0">
                      <a:solidFill>
                        <a:schemeClr val="tx1"/>
                      </a:solidFill>
                    </a:endParaRP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25537510936132984"/>
                      <c:h val="0.35849555263925337"/>
                    </c:manualLayout>
                  </c15:layout>
                </c:ext>
              </c:extLst>
            </c:dLbl>
            <c:dLbl>
              <c:idx val="2"/>
              <c:layout>
                <c:manualLayout>
                  <c:x val="-0.222406422661253"/>
                  <c:y val="0.186342145499891"/>
                </c:manualLayout>
              </c:layout>
              <c:tx>
                <c:rich>
                  <a:bodyPr rot="0" spcFirstLastPara="1" vertOverflow="ellipsis" vert="horz" wrap="square" lIns="38100" tIns="19050" rIns="38100" bIns="19050" anchor="ctr" anchorCtr="1">
                    <a:noAutofit/>
                  </a:bodyPr>
                  <a:lstStyle/>
                  <a:p>
                    <a:pPr>
                      <a:defRPr sz="1750" b="1" i="0" u="none" strike="noStrike" kern="1200" baseline="0">
                        <a:solidFill>
                          <a:schemeClr val="tx1"/>
                        </a:solidFill>
                        <a:latin typeface="+mn-lt"/>
                        <a:ea typeface="+mn-ea"/>
                        <a:cs typeface="+mn-cs"/>
                      </a:defRPr>
                    </a:pPr>
                    <a:r>
                      <a:rPr lang="en-US" sz="1750" baseline="0" dirty="0" smtClean="0">
                        <a:solidFill>
                          <a:schemeClr val="tx1"/>
                        </a:solidFill>
                      </a:rPr>
                      <a:t>Special </a:t>
                    </a:r>
                    <a:r>
                      <a:rPr lang="en-US" sz="1750" baseline="0" dirty="0" err="1" smtClean="0">
                        <a:solidFill>
                          <a:schemeClr val="tx1"/>
                        </a:solidFill>
                      </a:rPr>
                      <a:t>ed</a:t>
                    </a:r>
                    <a:r>
                      <a:rPr lang="en-US" sz="1750" baseline="0" dirty="0" smtClean="0">
                        <a:solidFill>
                          <a:schemeClr val="tx1"/>
                        </a:solidFill>
                      </a:rPr>
                      <a:t> in  classrooms probably excluded</a:t>
                    </a:r>
                  </a:p>
                  <a:p>
                    <a:pPr>
                      <a:defRPr sz="1750" b="1" i="0" u="none" strike="noStrike" kern="1200" baseline="0">
                        <a:solidFill>
                          <a:schemeClr val="tx1"/>
                        </a:solidFill>
                        <a:latin typeface="+mn-lt"/>
                        <a:ea typeface="+mn-ea"/>
                        <a:cs typeface="+mn-cs"/>
                      </a:defRPr>
                    </a:pPr>
                    <a:r>
                      <a:rPr lang="en-US" sz="1750" baseline="0" dirty="0" smtClean="0">
                        <a:solidFill>
                          <a:schemeClr val="tx1"/>
                        </a:solidFill>
                      </a:rPr>
                      <a:t>3% </a:t>
                    </a:r>
                    <a:endParaRPr lang="en-US" sz="1750" baseline="0" dirty="0">
                      <a:solidFill>
                        <a:schemeClr val="tx1"/>
                      </a:solidFill>
                    </a:endParaRP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25259733158355208"/>
                      <c:h val="0.29736111111111113"/>
                    </c:manualLayout>
                  </c15:layout>
                </c:ext>
              </c:extLst>
            </c:dLbl>
            <c:dLbl>
              <c:idx val="3"/>
              <c:layout>
                <c:manualLayout>
                  <c:x val="0.384576334208224"/>
                  <c:y val="0.241898148148148"/>
                </c:manualLayout>
              </c:layout>
              <c:tx>
                <c:rich>
                  <a:bodyPr/>
                  <a:lstStyle/>
                  <a:p>
                    <a:r>
                      <a:rPr lang="en-US" baseline="0" dirty="0" smtClean="0"/>
                      <a:t>Special schools  excluded</a:t>
                    </a:r>
                  </a:p>
                  <a:p>
                    <a:r>
                      <a:rPr lang="en-US" baseline="0" dirty="0" smtClean="0"/>
                      <a:t>2%</a:t>
                    </a:r>
                    <a:endParaRPr lang="en-US" baseline="0" dirty="0"/>
                  </a:p>
                </c:rich>
              </c:tx>
              <c:dLblPos val="bestFit"/>
              <c:showLegendKey val="0"/>
              <c:showVal val="0"/>
              <c:showCatName val="0"/>
              <c:showSerName val="0"/>
              <c:showPercent val="1"/>
              <c:showBubbleSize val="0"/>
              <c:extLst>
                <c:ext xmlns:c15="http://schemas.microsoft.com/office/drawing/2012/chart" uri="{CE6537A1-D6FC-4f65-9D91-7224C49458BB}">
                  <c15:layout>
                    <c:manualLayout>
                      <c:w val="0.24134711286089239"/>
                      <c:h val="0.2964122193059201"/>
                    </c:manualLayout>
                  </c15:layout>
                </c:ext>
              </c:extLst>
            </c:dLbl>
            <c:spPr>
              <a:noFill/>
              <a:ln>
                <a:noFill/>
              </a:ln>
              <a:effectLst/>
            </c:spPr>
            <c:txPr>
              <a:bodyPr rot="0" spcFirstLastPara="1" vertOverflow="ellipsis" vert="horz" wrap="square" lIns="38100" tIns="19050" rIns="38100" bIns="19050" anchor="ctr" anchorCtr="1">
                <a:spAutoFit/>
              </a:bodyPr>
              <a:lstStyle/>
              <a:p>
                <a:pPr>
                  <a:defRPr sz="175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15:showDataLabelsRange val="1"/>
              </c:ext>
            </c:extLst>
          </c:dLbls>
          <c:cat>
            <c:strRef>
              <c:f>'Summary - HS'!$D$84:$D$87</c:f>
              <c:strCache>
                <c:ptCount val="4"/>
                <c:pt idx="0">
                  <c:v>General Education @ Std, Voc'l and Charter Schools (included)</c:v>
                </c:pt>
                <c:pt idx="1">
                  <c:v>Special Education @ Traditional, Voc'l and Charter Schools (included, YTS IEP)</c:v>
                </c:pt>
                <c:pt idx="2">
                  <c:v>Special Education @ Traditional, Voc'l and Charter Schools (unknown)</c:v>
                </c:pt>
                <c:pt idx="3">
                  <c:v>Special + General Education @ Special Schools (excluded)</c:v>
                </c:pt>
              </c:strCache>
            </c:strRef>
          </c:cat>
          <c:val>
            <c:numRef>
              <c:f>'Summary - HS'!$E$84:$E$87</c:f>
              <c:numCache>
                <c:formatCode>General</c:formatCode>
                <c:ptCount val="4"/>
                <c:pt idx="0">
                  <c:v>34599.0</c:v>
                </c:pt>
                <c:pt idx="1">
                  <c:v>4002.0</c:v>
                </c:pt>
                <c:pt idx="2">
                  <c:v>1027.0</c:v>
                </c:pt>
                <c:pt idx="3">
                  <c:v>659.0</c:v>
                </c:pt>
              </c:numCache>
            </c:numRef>
          </c:val>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round/>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smtClean="0">
                <a:effectLst/>
              </a:rPr>
              <a:t>Percentage of Students with Disabilities that have been </a:t>
            </a:r>
            <a:endParaRPr lang="en-US" sz="1400" b="0" dirty="0" smtClean="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smtClean="0">
                <a:effectLst/>
              </a:rPr>
              <a:t>Identified by a Health Care Professional </a:t>
            </a:r>
            <a:endParaRPr lang="en-US" sz="1400" b="0" dirty="0">
              <a:effectLst/>
            </a:endParaRPr>
          </a:p>
        </c:rich>
      </c:tx>
      <c:layout>
        <c:manualLayout>
          <c:xMode val="edge"/>
          <c:yMode val="edge"/>
          <c:x val="0.292718211148389"/>
          <c:y val="0.0572429871438304"/>
        </c:manualLayout>
      </c:layout>
      <c:overlay val="0"/>
      <c:spPr>
        <a:noFill/>
        <a:ln>
          <a:noFill/>
        </a:ln>
        <a:effectLst/>
      </c:spPr>
    </c:title>
    <c:autoTitleDeleted val="0"/>
    <c:plotArea>
      <c:layout/>
      <c:pieChart>
        <c:varyColors val="1"/>
        <c:ser>
          <c:idx val="0"/>
          <c:order val="0"/>
          <c:tx>
            <c:strRef>
              <c:f>Frequencies!$B$1</c:f>
              <c:strCache>
                <c:ptCount val="1"/>
              </c:strCache>
            </c:strRef>
          </c:tx>
          <c:explosion val="1"/>
          <c:dPt>
            <c:idx val="0"/>
            <c:bubble3D val="0"/>
            <c:explosion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B03-4F52-AD48-6D4000BD23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B03-4F52-AD48-6D4000BD230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Frequencies!$A$2:$A$3</c:f>
              <c:strCache>
                <c:ptCount val="2"/>
                <c:pt idx="0">
                  <c:v>Yes</c:v>
                </c:pt>
                <c:pt idx="1">
                  <c:v>No</c:v>
                </c:pt>
              </c:strCache>
            </c:strRef>
          </c:cat>
          <c:val>
            <c:numRef>
              <c:f>Frequencies!$B$2:$B$3</c:f>
              <c:numCache>
                <c:formatCode>0%</c:formatCode>
                <c:ptCount val="2"/>
                <c:pt idx="0">
                  <c:v>0.105</c:v>
                </c:pt>
                <c:pt idx="1">
                  <c:v>0.895</c:v>
                </c:pt>
              </c:numCache>
            </c:numRef>
          </c:val>
          <c:extLst xmlns:c16r2="http://schemas.microsoft.com/office/drawing/2015/06/chart">
            <c:ext xmlns:c16="http://schemas.microsoft.com/office/drawing/2014/chart" uri="{C3380CC4-5D6E-409C-BE32-E72D297353CC}">
              <c16:uniqueId val="{00000004-5B03-4F52-AD48-6D4000BD2303}"/>
            </c:ext>
          </c:extLst>
        </c:ser>
        <c:dLbls>
          <c:showLegendKey val="0"/>
          <c:showVal val="0"/>
          <c:showCatName val="0"/>
          <c:showSerName val="0"/>
          <c:showPercent val="0"/>
          <c:showBubbleSize val="0"/>
          <c:showLeaderLines val="1"/>
        </c:dLbls>
        <c:firstSliceAng val="0"/>
        <c:extLst xmlns:c16r2="http://schemas.microsoft.com/office/drawing/2015/06/chart">
          <c:ext xmlns:c15="http://schemas.microsoft.com/office/drawing/2012/chart" uri="{02D57815-91ED-43cb-92C2-25804820EDAC}">
            <c15:filteredPieSeries>
              <c15:ser>
                <c:idx val="1"/>
                <c:order val="1"/>
                <c:tx>
                  <c:strRef>
                    <c:extLst xmlns:c16r2="http://schemas.microsoft.com/office/drawing/2015/06/chart">
                      <c:ext uri="{02D57815-91ED-43cb-92C2-25804820EDAC}">
                        <c15:formulaRef>
                          <c15:sqref>Frequencies!$C$1</c15:sqref>
                        </c15:formulaRef>
                      </c:ext>
                    </c:extLst>
                    <c:strCache>
                      <c:ptCount val="1"/>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6-5B03-4F52-AD48-6D4000BD23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8-5B03-4F52-AD48-6D4000BD2303}"/>
                    </c:ext>
                  </c:extLst>
                </c:dPt>
                <c:cat>
                  <c:strRef>
                    <c:extLst xmlns:c16r2="http://schemas.microsoft.com/office/drawing/2015/06/chart">
                      <c:ext uri="{02D57815-91ED-43cb-92C2-25804820EDAC}">
                        <c15:formulaRef>
                          <c15:sqref>Frequencies!$A$2:$A$3</c15:sqref>
                        </c15:formulaRef>
                      </c:ext>
                    </c:extLst>
                    <c:strCache>
                      <c:ptCount val="2"/>
                      <c:pt idx="0">
                        <c:v>Yes</c:v>
                      </c:pt>
                      <c:pt idx="1">
                        <c:v>No</c:v>
                      </c:pt>
                    </c:strCache>
                  </c:strRef>
                </c:cat>
                <c:val>
                  <c:numRef>
                    <c:extLst xmlns:c16r2="http://schemas.microsoft.com/office/drawing/2015/06/chart">
                      <c:ext uri="{02D57815-91ED-43cb-92C2-25804820EDAC}">
                        <c15:formulaRef>
                          <c15:sqref>Frequencies!$C$2:$C$3</c15:sqref>
                        </c15:formulaRef>
                      </c:ext>
                    </c:extLst>
                    <c:numCache>
                      <c:formatCode>General</c:formatCode>
                      <c:ptCount val="2"/>
                    </c:numCache>
                  </c:numRef>
                </c:val>
                <c:extLst xmlns:c16r2="http://schemas.microsoft.com/office/drawing/2015/06/chart">
                  <c:ext xmlns:c16="http://schemas.microsoft.com/office/drawing/2014/chart" uri="{C3380CC4-5D6E-409C-BE32-E72D297353CC}">
                    <c16:uniqueId val="{00000009-5B03-4F52-AD48-6D4000BD2303}"/>
                  </c:ext>
                </c:extLst>
              </c15:ser>
            </c15:filteredPieSeries>
          </c:ext>
        </c:extLst>
      </c:pieChart>
      <c:spPr>
        <a:noFill/>
        <a:ln>
          <a:noFill/>
        </a:ln>
        <a:effectLst/>
      </c:spPr>
    </c:plotArea>
    <c:legend>
      <c:legendPos val="b"/>
      <c:layout>
        <c:manualLayout>
          <c:xMode val="edge"/>
          <c:yMode val="edge"/>
          <c:x val="0.411965200039242"/>
          <c:y val="0.863996408343694"/>
          <c:w val="0.174744041195539"/>
          <c:h val="0.06582815305981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of Students Disabilities that have been </a:t>
            </a:r>
          </a:p>
          <a:p>
            <a:pPr>
              <a:defRPr sz="1400" b="0" i="0" u="none" strike="noStrike" kern="1200" spc="0" baseline="0">
                <a:solidFill>
                  <a:schemeClr val="tx1">
                    <a:lumMod val="65000"/>
                    <a:lumOff val="35000"/>
                  </a:schemeClr>
                </a:solidFill>
                <a:latin typeface="+mn-lt"/>
                <a:ea typeface="+mn-ea"/>
                <a:cs typeface="+mn-cs"/>
              </a:defRPr>
            </a:pPr>
            <a:r>
              <a:rPr lang="en-US" baseline="0" dirty="0"/>
              <a:t>identified by a health care professional </a:t>
            </a:r>
            <a:endParaRPr lang="en-US" dirty="0"/>
          </a:p>
        </c:rich>
      </c:tx>
      <c:layout>
        <c:manualLayout>
          <c:xMode val="edge"/>
          <c:yMode val="edge"/>
          <c:x val="0.273222978599961"/>
          <c:y val="0.0442879268554084"/>
        </c:manualLayout>
      </c:layout>
      <c:overlay val="0"/>
      <c:spPr>
        <a:noFill/>
        <a:ln>
          <a:noFill/>
        </a:ln>
        <a:effectLst/>
      </c:sp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smtClean="0">
                <a:effectLst/>
              </a:rPr>
              <a:t>Percentage of Students with a Disability, Either Self Reported </a:t>
            </a:r>
          </a:p>
          <a:p>
            <a:pPr>
              <a:defRPr sz="1400" b="0" i="0" u="none" strike="noStrike" kern="1200" spc="0" baseline="0">
                <a:solidFill>
                  <a:schemeClr val="tx1">
                    <a:lumMod val="65000"/>
                    <a:lumOff val="35000"/>
                  </a:schemeClr>
                </a:solidFill>
                <a:latin typeface="+mn-lt"/>
                <a:ea typeface="+mn-ea"/>
                <a:cs typeface="+mn-cs"/>
              </a:defRPr>
            </a:pPr>
            <a:r>
              <a:rPr lang="en-US" sz="1400" dirty="0" smtClean="0">
                <a:effectLst/>
              </a:rPr>
              <a:t>or Identified by a Health Care Professional</a:t>
            </a:r>
            <a:endParaRPr lang="en-US" sz="1400" dirty="0">
              <a:effectLst/>
            </a:endParaRPr>
          </a:p>
        </c:rich>
      </c:tx>
      <c:layout>
        <c:manualLayout>
          <c:xMode val="edge"/>
          <c:yMode val="edge"/>
          <c:x val="0.503365753900011"/>
          <c:y val="0.747850712301588"/>
        </c:manualLayout>
      </c:layout>
      <c:overlay val="0"/>
      <c:spPr>
        <a:noFill/>
        <a:ln>
          <a:noFill/>
        </a:ln>
        <a:effectLst/>
      </c:spPr>
    </c:title>
    <c:autoTitleDeleted val="0"/>
    <c:plotArea>
      <c:layout/>
      <c:pieChart>
        <c:varyColors val="1"/>
        <c:ser>
          <c:idx val="0"/>
          <c:order val="0"/>
          <c:tx>
            <c:strRef>
              <c:f>Frequencies!$B$1</c:f>
              <c:strCache>
                <c:ptCount val="1"/>
              </c:strCache>
            </c:strRef>
          </c:tx>
          <c:explosion val="1"/>
          <c:dPt>
            <c:idx val="0"/>
            <c:bubble3D val="0"/>
            <c:explosion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B03-4F52-AD48-6D4000BD23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B03-4F52-AD48-6D4000BD230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Frequencies!$A$2:$A$3</c:f>
              <c:strCache>
                <c:ptCount val="2"/>
                <c:pt idx="0">
                  <c:v>Yes</c:v>
                </c:pt>
                <c:pt idx="1">
                  <c:v>No</c:v>
                </c:pt>
              </c:strCache>
            </c:strRef>
          </c:cat>
          <c:val>
            <c:numRef>
              <c:f>Frequencies!$B$2:$B$3</c:f>
              <c:numCache>
                <c:formatCode>0%</c:formatCode>
                <c:ptCount val="2"/>
                <c:pt idx="0">
                  <c:v>0.3</c:v>
                </c:pt>
                <c:pt idx="1">
                  <c:v>0.7</c:v>
                </c:pt>
              </c:numCache>
            </c:numRef>
          </c:val>
          <c:extLst xmlns:c16r2="http://schemas.microsoft.com/office/drawing/2015/06/chart">
            <c:ext xmlns:c16="http://schemas.microsoft.com/office/drawing/2014/chart" uri="{C3380CC4-5D6E-409C-BE32-E72D297353CC}">
              <c16:uniqueId val="{00000004-5B03-4F52-AD48-6D4000BD2303}"/>
            </c:ext>
          </c:extLst>
        </c:ser>
        <c:dLbls>
          <c:showLegendKey val="0"/>
          <c:showVal val="0"/>
          <c:showCatName val="0"/>
          <c:showSerName val="0"/>
          <c:showPercent val="0"/>
          <c:showBubbleSize val="0"/>
          <c:showLeaderLines val="1"/>
        </c:dLbls>
        <c:firstSliceAng val="0"/>
        <c:extLst xmlns:c16r2="http://schemas.microsoft.com/office/drawing/2015/06/chart"/>
      </c:pieChart>
      <c:spPr>
        <a:noFill/>
        <a:ln>
          <a:noFill/>
        </a:ln>
        <a:effectLst/>
      </c:spPr>
    </c:plotArea>
    <c:legend>
      <c:legendPos val="b"/>
      <c:layout>
        <c:manualLayout>
          <c:xMode val="edge"/>
          <c:yMode val="edge"/>
          <c:x val="0.411965200039242"/>
          <c:y val="0.863996408343694"/>
          <c:w val="0.174744041195539"/>
          <c:h val="0.06582815305981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Either Self Reported or Doctor Identified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Past Month Alcohol Use</c:v>
                </c:pt>
                <c:pt idx="1">
                  <c:v>Past Month Marijuana Use</c:v>
                </c:pt>
                <c:pt idx="2">
                  <c:v>Past Month Rx Pain Killer Use</c:v>
                </c:pt>
                <c:pt idx="3">
                  <c:v>Past Month Cigarette Use</c:v>
                </c:pt>
                <c:pt idx="4">
                  <c:v>Past Month Vaping </c:v>
                </c:pt>
              </c:strCache>
            </c:strRef>
          </c:cat>
          <c:val>
            <c:numRef>
              <c:f>Sheet1!$B$2:$B$6</c:f>
              <c:numCache>
                <c:formatCode>0%</c:formatCode>
                <c:ptCount val="5"/>
                <c:pt idx="0">
                  <c:v>0.117</c:v>
                </c:pt>
                <c:pt idx="1">
                  <c:v>0.079</c:v>
                </c:pt>
                <c:pt idx="2">
                  <c:v>0.042</c:v>
                </c:pt>
                <c:pt idx="3">
                  <c:v>0.024</c:v>
                </c:pt>
                <c:pt idx="4">
                  <c:v>0.078</c:v>
                </c:pt>
              </c:numCache>
            </c:numRef>
          </c:val>
          <c:extLst xmlns:c16r2="http://schemas.microsoft.com/office/drawing/2015/06/chart">
            <c:ext xmlns:c16="http://schemas.microsoft.com/office/drawing/2014/chart" uri="{C3380CC4-5D6E-409C-BE32-E72D297353CC}">
              <c16:uniqueId val="{00000000-E80E-4BB2-BC43-54B586BF913A}"/>
            </c:ext>
          </c:extLst>
        </c:ser>
        <c:ser>
          <c:idx val="1"/>
          <c:order val="1"/>
          <c:tx>
            <c:strRef>
              <c:f>Sheet1!$C$1</c:f>
              <c:strCache>
                <c:ptCount val="1"/>
                <c:pt idx="0">
                  <c:v>None</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Past Month Alcohol Use</c:v>
                </c:pt>
                <c:pt idx="1">
                  <c:v>Past Month Marijuana Use</c:v>
                </c:pt>
                <c:pt idx="2">
                  <c:v>Past Month Rx Pain Killer Use</c:v>
                </c:pt>
                <c:pt idx="3">
                  <c:v>Past Month Cigarette Use</c:v>
                </c:pt>
                <c:pt idx="4">
                  <c:v>Past Month Vaping </c:v>
                </c:pt>
              </c:strCache>
            </c:strRef>
          </c:cat>
          <c:val>
            <c:numRef>
              <c:f>Sheet1!$C$2:$C$6</c:f>
              <c:numCache>
                <c:formatCode>0%</c:formatCode>
                <c:ptCount val="5"/>
                <c:pt idx="0">
                  <c:v>0.05</c:v>
                </c:pt>
                <c:pt idx="1">
                  <c:v>0.039</c:v>
                </c:pt>
                <c:pt idx="2">
                  <c:v>0.018</c:v>
                </c:pt>
                <c:pt idx="3">
                  <c:v>0.01</c:v>
                </c:pt>
                <c:pt idx="4">
                  <c:v>0.052</c:v>
                </c:pt>
              </c:numCache>
            </c:numRef>
          </c:val>
          <c:extLst xmlns:c16r2="http://schemas.microsoft.com/office/drawing/2015/06/chart">
            <c:ext xmlns:c16="http://schemas.microsoft.com/office/drawing/2014/chart" uri="{C3380CC4-5D6E-409C-BE32-E72D297353CC}">
              <c16:uniqueId val="{00000001-E80E-4BB2-BC43-54B586BF913A}"/>
            </c:ext>
          </c:extLst>
        </c:ser>
        <c:dLbls>
          <c:dLblPos val="outEnd"/>
          <c:showLegendKey val="0"/>
          <c:showVal val="1"/>
          <c:showCatName val="0"/>
          <c:showSerName val="0"/>
          <c:showPercent val="0"/>
          <c:showBubbleSize val="0"/>
        </c:dLbls>
        <c:gapWidth val="219"/>
        <c:overlap val="-27"/>
        <c:axId val="2132591464"/>
        <c:axId val="2132595048"/>
      </c:barChart>
      <c:catAx>
        <c:axId val="213259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595048"/>
        <c:crosses val="autoZero"/>
        <c:auto val="1"/>
        <c:lblAlgn val="ctr"/>
        <c:lblOffset val="100"/>
        <c:noMultiLvlLbl val="0"/>
      </c:catAx>
      <c:valAx>
        <c:axId val="2132595048"/>
        <c:scaling>
          <c:orientation val="minMax"/>
        </c:scaling>
        <c:delete val="1"/>
        <c:axPos val="l"/>
        <c:numFmt formatCode="0%" sourceLinked="1"/>
        <c:majorTickMark val="none"/>
        <c:minorTickMark val="none"/>
        <c:tickLblPos val="nextTo"/>
        <c:crossAx val="2132591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Either Self Reported or Doctor Identified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Self Harm</c:v>
                </c:pt>
                <c:pt idx="1">
                  <c:v>Plan a suicide </c:v>
                </c:pt>
                <c:pt idx="2">
                  <c:v>Attempt a suicide</c:v>
                </c:pt>
              </c:strCache>
            </c:strRef>
          </c:cat>
          <c:val>
            <c:numRef>
              <c:f>Sheet1!$B$2:$B$4</c:f>
              <c:numCache>
                <c:formatCode>0%</c:formatCode>
                <c:ptCount val="3"/>
                <c:pt idx="0">
                  <c:v>0.215</c:v>
                </c:pt>
                <c:pt idx="1">
                  <c:v>0.202</c:v>
                </c:pt>
                <c:pt idx="2">
                  <c:v>0.129</c:v>
                </c:pt>
              </c:numCache>
            </c:numRef>
          </c:val>
          <c:extLst xmlns:c16r2="http://schemas.microsoft.com/office/drawing/2015/06/chart">
            <c:ext xmlns:c16="http://schemas.microsoft.com/office/drawing/2014/chart" uri="{C3380CC4-5D6E-409C-BE32-E72D297353CC}">
              <c16:uniqueId val="{00000000-E80E-4BB2-BC43-54B586BF913A}"/>
            </c:ext>
          </c:extLst>
        </c:ser>
        <c:ser>
          <c:idx val="1"/>
          <c:order val="1"/>
          <c:tx>
            <c:strRef>
              <c:f>Sheet1!$C$1</c:f>
              <c:strCache>
                <c:ptCount val="1"/>
                <c:pt idx="0">
                  <c:v>None </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Self Harm</c:v>
                </c:pt>
                <c:pt idx="1">
                  <c:v>Plan a suicide </c:v>
                </c:pt>
                <c:pt idx="2">
                  <c:v>Attempt a suicide</c:v>
                </c:pt>
              </c:strCache>
            </c:strRef>
          </c:cat>
          <c:val>
            <c:numRef>
              <c:f>Sheet1!$C$2:$C$4</c:f>
              <c:numCache>
                <c:formatCode>0%</c:formatCode>
                <c:ptCount val="3"/>
                <c:pt idx="0">
                  <c:v>0.067</c:v>
                </c:pt>
                <c:pt idx="1">
                  <c:v>0.068</c:v>
                </c:pt>
                <c:pt idx="2">
                  <c:v>0.038</c:v>
                </c:pt>
              </c:numCache>
            </c:numRef>
          </c:val>
          <c:extLst xmlns:c16r2="http://schemas.microsoft.com/office/drawing/2015/06/chart">
            <c:ext xmlns:c16="http://schemas.microsoft.com/office/drawing/2014/chart" uri="{C3380CC4-5D6E-409C-BE32-E72D297353CC}">
              <c16:uniqueId val="{00000001-E80E-4BB2-BC43-54B586BF913A}"/>
            </c:ext>
          </c:extLst>
        </c:ser>
        <c:dLbls>
          <c:dLblPos val="outEnd"/>
          <c:showLegendKey val="0"/>
          <c:showVal val="1"/>
          <c:showCatName val="0"/>
          <c:showSerName val="0"/>
          <c:showPercent val="0"/>
          <c:showBubbleSize val="0"/>
        </c:dLbls>
        <c:gapWidth val="219"/>
        <c:overlap val="-27"/>
        <c:axId val="2132670216"/>
        <c:axId val="2132673800"/>
      </c:barChart>
      <c:catAx>
        <c:axId val="213267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673800"/>
        <c:crosses val="autoZero"/>
        <c:auto val="1"/>
        <c:lblAlgn val="ctr"/>
        <c:lblOffset val="100"/>
        <c:noMultiLvlLbl val="0"/>
      </c:catAx>
      <c:valAx>
        <c:axId val="2132673800"/>
        <c:scaling>
          <c:orientation val="minMax"/>
        </c:scaling>
        <c:delete val="1"/>
        <c:axPos val="l"/>
        <c:numFmt formatCode="0%" sourceLinked="1"/>
        <c:majorTickMark val="none"/>
        <c:minorTickMark val="none"/>
        <c:tickLblPos val="nextTo"/>
        <c:crossAx val="2132670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Either Self Reported or Doctor Identified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Ever had sexual intercourse</c:v>
                </c:pt>
                <c:pt idx="1">
                  <c:v>Used condom when last had sex*</c:v>
                </c:pt>
              </c:strCache>
            </c:strRef>
          </c:cat>
          <c:val>
            <c:numRef>
              <c:f>Sheet1!$B$2:$B$3</c:f>
              <c:numCache>
                <c:formatCode>0%</c:formatCode>
                <c:ptCount val="2"/>
                <c:pt idx="0">
                  <c:v>0.13</c:v>
                </c:pt>
                <c:pt idx="1">
                  <c:v>0.553</c:v>
                </c:pt>
              </c:numCache>
            </c:numRef>
          </c:val>
          <c:extLst xmlns:c16r2="http://schemas.microsoft.com/office/drawing/2015/06/chart">
            <c:ext xmlns:c16="http://schemas.microsoft.com/office/drawing/2014/chart" uri="{C3380CC4-5D6E-409C-BE32-E72D297353CC}">
              <c16:uniqueId val="{00000000-E80E-4BB2-BC43-54B586BF913A}"/>
            </c:ext>
          </c:extLst>
        </c:ser>
        <c:ser>
          <c:idx val="1"/>
          <c:order val="1"/>
          <c:tx>
            <c:strRef>
              <c:f>Sheet1!$C$1</c:f>
              <c:strCache>
                <c:ptCount val="1"/>
                <c:pt idx="0">
                  <c:v>None </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Ever had sexual intercourse</c:v>
                </c:pt>
                <c:pt idx="1">
                  <c:v>Used condom when last had sex*</c:v>
                </c:pt>
              </c:strCache>
            </c:strRef>
          </c:cat>
          <c:val>
            <c:numRef>
              <c:f>Sheet1!$C$2:$C$3</c:f>
              <c:numCache>
                <c:formatCode>0%</c:formatCode>
                <c:ptCount val="2"/>
                <c:pt idx="0">
                  <c:v>0.08</c:v>
                </c:pt>
                <c:pt idx="1">
                  <c:v>0.648</c:v>
                </c:pt>
              </c:numCache>
            </c:numRef>
          </c:val>
          <c:extLst xmlns:c16r2="http://schemas.microsoft.com/office/drawing/2015/06/chart">
            <c:ext xmlns:c16="http://schemas.microsoft.com/office/drawing/2014/chart" uri="{C3380CC4-5D6E-409C-BE32-E72D297353CC}">
              <c16:uniqueId val="{00000001-E80E-4BB2-BC43-54B586BF913A}"/>
            </c:ext>
          </c:extLst>
        </c:ser>
        <c:dLbls>
          <c:dLblPos val="outEnd"/>
          <c:showLegendKey val="0"/>
          <c:showVal val="1"/>
          <c:showCatName val="0"/>
          <c:showSerName val="0"/>
          <c:showPercent val="0"/>
          <c:showBubbleSize val="0"/>
        </c:dLbls>
        <c:gapWidth val="219"/>
        <c:overlap val="-27"/>
        <c:axId val="2132732968"/>
        <c:axId val="2132736552"/>
      </c:barChart>
      <c:catAx>
        <c:axId val="213273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736552"/>
        <c:crosses val="autoZero"/>
        <c:auto val="1"/>
        <c:lblAlgn val="ctr"/>
        <c:lblOffset val="100"/>
        <c:noMultiLvlLbl val="0"/>
      </c:catAx>
      <c:valAx>
        <c:axId val="2132736552"/>
        <c:scaling>
          <c:orientation val="minMax"/>
        </c:scaling>
        <c:delete val="1"/>
        <c:axPos val="l"/>
        <c:numFmt formatCode="0%" sourceLinked="1"/>
        <c:majorTickMark val="none"/>
        <c:minorTickMark val="none"/>
        <c:tickLblPos val="nextTo"/>
        <c:crossAx val="2132732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Either Self Reported or Doctor Identified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Parents show they are proud of me*</c:v>
                </c:pt>
                <c:pt idx="1">
                  <c:v>Parents take an interest in me*</c:v>
                </c:pt>
                <c:pt idx="2">
                  <c:v>Parents listen to me when I talk*</c:v>
                </c:pt>
              </c:strCache>
            </c:strRef>
          </c:cat>
          <c:val>
            <c:numRef>
              <c:f>Sheet1!$B$2:$B$4</c:f>
              <c:numCache>
                <c:formatCode>0%</c:formatCode>
                <c:ptCount val="3"/>
                <c:pt idx="0">
                  <c:v>0.579</c:v>
                </c:pt>
                <c:pt idx="1">
                  <c:v>0.521</c:v>
                </c:pt>
                <c:pt idx="2">
                  <c:v>0.569</c:v>
                </c:pt>
              </c:numCache>
            </c:numRef>
          </c:val>
          <c:extLst xmlns:c16r2="http://schemas.microsoft.com/office/drawing/2015/06/chart">
            <c:ext xmlns:c16="http://schemas.microsoft.com/office/drawing/2014/chart" uri="{C3380CC4-5D6E-409C-BE32-E72D297353CC}">
              <c16:uniqueId val="{00000000-E80E-4BB2-BC43-54B586BF913A}"/>
            </c:ext>
          </c:extLst>
        </c:ser>
        <c:ser>
          <c:idx val="1"/>
          <c:order val="1"/>
          <c:tx>
            <c:strRef>
              <c:f>Sheet1!$C$1</c:f>
              <c:strCache>
                <c:ptCount val="1"/>
                <c:pt idx="0">
                  <c:v>None </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Parents show they are proud of me*</c:v>
                </c:pt>
                <c:pt idx="1">
                  <c:v>Parents take an interest in me*</c:v>
                </c:pt>
                <c:pt idx="2">
                  <c:v>Parents listen to me when I talk*</c:v>
                </c:pt>
              </c:strCache>
            </c:strRef>
          </c:cat>
          <c:val>
            <c:numRef>
              <c:f>Sheet1!$C$2:$C$4</c:f>
              <c:numCache>
                <c:formatCode>0%</c:formatCode>
                <c:ptCount val="3"/>
                <c:pt idx="0">
                  <c:v>0.739</c:v>
                </c:pt>
                <c:pt idx="1">
                  <c:v>0.709</c:v>
                </c:pt>
                <c:pt idx="2">
                  <c:v>0.764</c:v>
                </c:pt>
              </c:numCache>
            </c:numRef>
          </c:val>
          <c:extLst xmlns:c16r2="http://schemas.microsoft.com/office/drawing/2015/06/chart">
            <c:ext xmlns:c16="http://schemas.microsoft.com/office/drawing/2014/chart" uri="{C3380CC4-5D6E-409C-BE32-E72D297353CC}">
              <c16:uniqueId val="{00000001-E80E-4BB2-BC43-54B586BF913A}"/>
            </c:ext>
          </c:extLst>
        </c:ser>
        <c:dLbls>
          <c:dLblPos val="outEnd"/>
          <c:showLegendKey val="0"/>
          <c:showVal val="1"/>
          <c:showCatName val="0"/>
          <c:showSerName val="0"/>
          <c:showPercent val="0"/>
          <c:showBubbleSize val="0"/>
        </c:dLbls>
        <c:gapWidth val="219"/>
        <c:overlap val="-27"/>
        <c:axId val="2131785416"/>
        <c:axId val="2131782056"/>
      </c:barChart>
      <c:catAx>
        <c:axId val="213178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1782056"/>
        <c:crosses val="autoZero"/>
        <c:auto val="1"/>
        <c:lblAlgn val="ctr"/>
        <c:lblOffset val="100"/>
        <c:noMultiLvlLbl val="0"/>
      </c:catAx>
      <c:valAx>
        <c:axId val="2131782056"/>
        <c:scaling>
          <c:orientation val="minMax"/>
        </c:scaling>
        <c:delete val="1"/>
        <c:axPos val="l"/>
        <c:numFmt formatCode="0%" sourceLinked="1"/>
        <c:majorTickMark val="none"/>
        <c:minorTickMark val="none"/>
        <c:tickLblPos val="nextTo"/>
        <c:crossAx val="2131785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dirty="0"/>
              <a:t>Percentage of Students who Self Report </a:t>
            </a:r>
            <a:r>
              <a:rPr lang="en-US" sz="1600" b="0" dirty="0" smtClean="0"/>
              <a:t>Some </a:t>
            </a:r>
            <a:r>
              <a:rPr lang="en-US" sz="1600" b="0" dirty="0"/>
              <a:t>T</a:t>
            </a:r>
            <a:r>
              <a:rPr lang="en-US" sz="1600" b="0" dirty="0" smtClean="0"/>
              <a:t>ype </a:t>
            </a:r>
            <a:r>
              <a:rPr lang="en-US" sz="1600" b="0" dirty="0"/>
              <a:t>of </a:t>
            </a:r>
            <a:r>
              <a:rPr lang="en-US" sz="1600" b="0" dirty="0" smtClean="0"/>
              <a:t>Disability </a:t>
            </a:r>
            <a:endParaRPr lang="en-US" sz="1600" b="0" dirty="0"/>
          </a:p>
        </c:rich>
      </c:tx>
      <c:layout>
        <c:manualLayout>
          <c:xMode val="edge"/>
          <c:yMode val="edge"/>
          <c:x val="0.172725506772382"/>
          <c:y val="0.0899532655117334"/>
        </c:manualLayout>
      </c:layout>
      <c:overlay val="0"/>
      <c:spPr>
        <a:noFill/>
        <a:ln>
          <a:noFill/>
        </a:ln>
        <a:effectLst/>
      </c:spPr>
    </c:title>
    <c:autoTitleDeleted val="0"/>
    <c:plotArea>
      <c:layout/>
      <c:pieChart>
        <c:varyColors val="1"/>
        <c:ser>
          <c:idx val="0"/>
          <c:order val="0"/>
          <c:tx>
            <c:strRef>
              <c:f>Frequencies!$B$1</c:f>
              <c:strCache>
                <c:ptCount val="1"/>
              </c:strCache>
            </c:strRef>
          </c:tx>
          <c:explosion val="1"/>
          <c:dPt>
            <c:idx val="0"/>
            <c:bubble3D val="0"/>
            <c:explosion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B03-4F52-AD48-6D4000BD23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B03-4F52-AD48-6D4000BD230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Frequencies!$A$2:$A$3</c:f>
              <c:strCache>
                <c:ptCount val="2"/>
                <c:pt idx="0">
                  <c:v>Yes</c:v>
                </c:pt>
                <c:pt idx="1">
                  <c:v>No</c:v>
                </c:pt>
              </c:strCache>
            </c:strRef>
          </c:cat>
          <c:val>
            <c:numRef>
              <c:f>Frequencies!$B$2:$B$3</c:f>
              <c:numCache>
                <c:formatCode>0%</c:formatCode>
                <c:ptCount val="2"/>
                <c:pt idx="0">
                  <c:v>0.29</c:v>
                </c:pt>
                <c:pt idx="1">
                  <c:v>0.71</c:v>
                </c:pt>
              </c:numCache>
            </c:numRef>
          </c:val>
          <c:extLst xmlns:c16r2="http://schemas.microsoft.com/office/drawing/2015/06/chart">
            <c:ext xmlns:c16="http://schemas.microsoft.com/office/drawing/2014/chart" uri="{C3380CC4-5D6E-409C-BE32-E72D297353CC}">
              <c16:uniqueId val="{00000004-5B03-4F52-AD48-6D4000BD2303}"/>
            </c:ext>
          </c:extLst>
        </c:ser>
        <c:dLbls>
          <c:showLegendKey val="0"/>
          <c:showVal val="0"/>
          <c:showCatName val="0"/>
          <c:showSerName val="0"/>
          <c:showPercent val="0"/>
          <c:showBubbleSize val="0"/>
          <c:showLeaderLines val="1"/>
        </c:dLbls>
        <c:firstSliceAng val="0"/>
        <c:extLst xmlns:c16r2="http://schemas.microsoft.com/office/drawing/2015/06/chart">
          <c:ext xmlns:c15="http://schemas.microsoft.com/office/drawing/2012/chart" uri="{02D57815-91ED-43cb-92C2-25804820EDAC}">
            <c15:filteredPieSeries>
              <c15:ser>
                <c:idx val="1"/>
                <c:order val="1"/>
                <c:tx>
                  <c:strRef>
                    <c:extLst xmlns:c16r2="http://schemas.microsoft.com/office/drawing/2015/06/chart">
                      <c:ext uri="{02D57815-91ED-43cb-92C2-25804820EDAC}">
                        <c15:formulaRef>
                          <c15:sqref>Frequencies!$C$1</c15:sqref>
                        </c15:formulaRef>
                      </c:ext>
                    </c:extLst>
                    <c:strCache>
                      <c:ptCount val="1"/>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6-5B03-4F52-AD48-6D4000BD23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8-5B03-4F52-AD48-6D4000BD2303}"/>
                    </c:ext>
                  </c:extLst>
                </c:dPt>
                <c:cat>
                  <c:strRef>
                    <c:extLst xmlns:c16r2="http://schemas.microsoft.com/office/drawing/2015/06/chart">
                      <c:ext uri="{02D57815-91ED-43cb-92C2-25804820EDAC}">
                        <c15:formulaRef>
                          <c15:sqref>Frequencies!$A$2:$A$3</c15:sqref>
                        </c15:formulaRef>
                      </c:ext>
                    </c:extLst>
                    <c:strCache>
                      <c:ptCount val="2"/>
                      <c:pt idx="0">
                        <c:v>Yes</c:v>
                      </c:pt>
                      <c:pt idx="1">
                        <c:v>No</c:v>
                      </c:pt>
                    </c:strCache>
                  </c:strRef>
                </c:cat>
                <c:val>
                  <c:numRef>
                    <c:extLst xmlns:c16r2="http://schemas.microsoft.com/office/drawing/2015/06/chart">
                      <c:ext uri="{02D57815-91ED-43cb-92C2-25804820EDAC}">
                        <c15:formulaRef>
                          <c15:sqref>Frequencies!$C$2:$C$3</c15:sqref>
                        </c15:formulaRef>
                      </c:ext>
                    </c:extLst>
                    <c:numCache>
                      <c:formatCode>General</c:formatCode>
                      <c:ptCount val="2"/>
                    </c:numCache>
                  </c:numRef>
                </c:val>
                <c:extLst xmlns:c16r2="http://schemas.microsoft.com/office/drawing/2015/06/chart">
                  <c:ext xmlns:c16="http://schemas.microsoft.com/office/drawing/2014/chart" uri="{C3380CC4-5D6E-409C-BE32-E72D297353CC}">
                    <c16:uniqueId val="{00000009-5B03-4F52-AD48-6D4000BD2303}"/>
                  </c:ext>
                </c:extLst>
              </c15:ser>
            </c15:filteredPieSeries>
          </c:ext>
        </c:extLst>
      </c:pieChart>
      <c:spPr>
        <a:noFill/>
        <a:ln>
          <a:noFill/>
        </a:ln>
        <a:effectLst/>
      </c:spPr>
    </c:plotArea>
    <c:legend>
      <c:legendPos val="b"/>
      <c:layout>
        <c:manualLayout>
          <c:xMode val="edge"/>
          <c:yMode val="edge"/>
          <c:x val="0.411965200039242"/>
          <c:y val="0.863996408343694"/>
          <c:w val="0.174744041195539"/>
          <c:h val="0.06582815305981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6-21T11:55:39.978" idx="10">
    <p:pos x="10" y="10"/>
    <p:text>capitalize T in type and D in disability...and maybe S in some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21T11:56:26.450" idx="11">
    <p:pos x="10" y="10"/>
    <p:text>again...edit to capilitalization in cahart title</p:text>
    <p:extLst>
      <p:ext uri="{C676402C-5697-4E1C-873F-D02D1690AC5C}">
        <p15:threadingInfo xmlns:p15="http://schemas.microsoft.com/office/powerpoint/2012/main" timeZoneBias="240"/>
      </p:ext>
    </p:extLst>
  </p:cm>
  <p:cm authorId="1" dt="2018-06-21T11:57:03.474" idx="12">
    <p:pos x="106" y="106"/>
    <p:text>People may want to know your theory on why there is a difference between self reported and health care professional identified.  Obvs there are many legit reasons why these two breakdowns are different.  Iwould just have a thought/response prepped</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21T11:58:15.987" idx="13">
    <p:pos x="10" y="10"/>
    <p:text>consistant capitalization in chart title with rest of presentation</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0.28535</cdr:x>
      <cdr:y>0.26661</cdr:y>
    </cdr:from>
    <cdr:to>
      <cdr:x>0.44838</cdr:x>
      <cdr:y>0.27391</cdr:y>
    </cdr:to>
    <cdr:cxnSp macro="">
      <cdr:nvCxnSpPr>
        <cdr:cNvPr id="3" name="Straight Arrow Connector 2"/>
        <cdr:cNvCxnSpPr/>
      </cdr:nvCxnSpPr>
      <cdr:spPr>
        <a:xfrm xmlns:a="http://schemas.openxmlformats.org/drawingml/2006/main">
          <a:off x="2452963" y="1452148"/>
          <a:ext cx="1401417" cy="39756"/>
        </a:xfrm>
        <a:prstGeom xmlns:a="http://schemas.openxmlformats.org/drawingml/2006/main" prst="straightConnector1">
          <a:avLst/>
        </a:prstGeom>
        <a:ln xmlns:a="http://schemas.openxmlformats.org/drawingml/2006/main" w="25400">
          <a:solidFill>
            <a:schemeClr val="bg2">
              <a:lumMod val="2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0.48422</cdr:x>
      <cdr:y>0.25931</cdr:y>
    </cdr:from>
    <cdr:to>
      <cdr:x>0.71893</cdr:x>
      <cdr:y>0.30676</cdr:y>
    </cdr:to>
    <cdr:cxnSp macro="">
      <cdr:nvCxnSpPr>
        <cdr:cNvPr id="5" name="Straight Arrow Connector 4"/>
        <cdr:cNvCxnSpPr/>
      </cdr:nvCxnSpPr>
      <cdr:spPr>
        <a:xfrm xmlns:a="http://schemas.openxmlformats.org/drawingml/2006/main" flipH="1" flipV="1">
          <a:off x="4162494" y="1412391"/>
          <a:ext cx="2017643" cy="258418"/>
        </a:xfrm>
        <a:prstGeom xmlns:a="http://schemas.openxmlformats.org/drawingml/2006/main" prst="straightConnector1">
          <a:avLst/>
        </a:prstGeom>
        <a:ln xmlns:a="http://schemas.openxmlformats.org/drawingml/2006/main" w="254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0.65881</cdr:x>
      <cdr:y>0.62427</cdr:y>
    </cdr:from>
    <cdr:to>
      <cdr:x>0.73858</cdr:x>
      <cdr:y>0.66624</cdr:y>
    </cdr:to>
    <cdr:cxnSp macro="">
      <cdr:nvCxnSpPr>
        <cdr:cNvPr id="8" name="Straight Arrow Connector 7"/>
        <cdr:cNvCxnSpPr/>
      </cdr:nvCxnSpPr>
      <cdr:spPr>
        <a:xfrm xmlns:a="http://schemas.openxmlformats.org/drawingml/2006/main" flipH="1" flipV="1">
          <a:off x="5663302" y="3400217"/>
          <a:ext cx="685800" cy="228600"/>
        </a:xfrm>
        <a:prstGeom xmlns:a="http://schemas.openxmlformats.org/drawingml/2006/main" prst="straightConnector1">
          <a:avLst/>
        </a:prstGeom>
        <a:ln xmlns:a="http://schemas.openxmlformats.org/drawingml/2006/main" w="25400">
          <a:solidFill>
            <a:schemeClr val="accent5">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79AC6-43AC-4C56-AF0E-CA555D53744E}" type="datetimeFigureOut">
              <a:rPr lang="en-US" smtClean="0"/>
              <a:t>2/11/19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F69B4-AED9-4BAB-84E6-3673F5CDC9BD}" type="slidenum">
              <a:rPr lang="en-US" smtClean="0"/>
              <a:t>‹#›</a:t>
            </a:fld>
            <a:endParaRPr lang="en-US"/>
          </a:p>
        </p:txBody>
      </p:sp>
    </p:spTree>
    <p:extLst>
      <p:ext uri="{BB962C8B-B14F-4D97-AF65-F5344CB8AC3E}">
        <p14:creationId xmlns:p14="http://schemas.microsoft.com/office/powerpoint/2010/main" val="256186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F69B4-AED9-4BAB-84E6-3673F5CDC9BD}" type="slidenum">
              <a:rPr lang="en-US" smtClean="0"/>
              <a:t>1</a:t>
            </a:fld>
            <a:endParaRPr lang="en-US"/>
          </a:p>
        </p:txBody>
      </p:sp>
    </p:spTree>
    <p:extLst>
      <p:ext uri="{BB962C8B-B14F-4D97-AF65-F5344CB8AC3E}">
        <p14:creationId xmlns:p14="http://schemas.microsoft.com/office/powerpoint/2010/main" val="37495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F69B4-AED9-4BAB-84E6-3673F5CDC9BD}" type="slidenum">
              <a:rPr lang="en-US" smtClean="0"/>
              <a:t>20</a:t>
            </a:fld>
            <a:endParaRPr lang="en-US"/>
          </a:p>
        </p:txBody>
      </p:sp>
    </p:spTree>
    <p:extLst>
      <p:ext uri="{BB962C8B-B14F-4D97-AF65-F5344CB8AC3E}">
        <p14:creationId xmlns:p14="http://schemas.microsoft.com/office/powerpoint/2010/main" val="3159627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F69B4-AED9-4BAB-84E6-3673F5CDC9BD}" type="slidenum">
              <a:rPr lang="en-US" smtClean="0"/>
              <a:t>21</a:t>
            </a:fld>
            <a:endParaRPr lang="en-US"/>
          </a:p>
        </p:txBody>
      </p:sp>
    </p:spTree>
    <p:extLst>
      <p:ext uri="{BB962C8B-B14F-4D97-AF65-F5344CB8AC3E}">
        <p14:creationId xmlns:p14="http://schemas.microsoft.com/office/powerpoint/2010/main" val="115745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DCD9-E339-407B-8E0A-84E0D7B64193}" type="slidenum">
              <a:rPr lang="en-US" smtClean="0"/>
              <a:t>2</a:t>
            </a:fld>
            <a:endParaRPr lang="en-US" dirty="0"/>
          </a:p>
        </p:txBody>
      </p:sp>
    </p:spTree>
    <p:extLst>
      <p:ext uri="{BB962C8B-B14F-4D97-AF65-F5344CB8AC3E}">
        <p14:creationId xmlns:p14="http://schemas.microsoft.com/office/powerpoint/2010/main" val="276457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participated in the YRBS</a:t>
            </a:r>
            <a:r>
              <a:rPr lang="en-US" baseline="0" dirty="0" smtClean="0"/>
              <a:t> were in general education classrooms </a:t>
            </a:r>
            <a:endParaRPr lang="en-US" dirty="0"/>
          </a:p>
        </p:txBody>
      </p:sp>
      <p:sp>
        <p:nvSpPr>
          <p:cNvPr id="4" name="Slide Number Placeholder 3"/>
          <p:cNvSpPr>
            <a:spLocks noGrp="1"/>
          </p:cNvSpPr>
          <p:nvPr>
            <p:ph type="sldNum" sz="quarter" idx="10"/>
          </p:nvPr>
        </p:nvSpPr>
        <p:spPr/>
        <p:txBody>
          <a:bodyPr/>
          <a:lstStyle/>
          <a:p>
            <a:fld id="{5B0F69B4-AED9-4BAB-84E6-3673F5CDC9BD}" type="slidenum">
              <a:rPr lang="en-US" smtClean="0"/>
              <a:t>6</a:t>
            </a:fld>
            <a:endParaRPr lang="en-US"/>
          </a:p>
        </p:txBody>
      </p:sp>
    </p:spTree>
    <p:extLst>
      <p:ext uri="{BB962C8B-B14F-4D97-AF65-F5344CB8AC3E}">
        <p14:creationId xmlns:p14="http://schemas.microsoft.com/office/powerpoint/2010/main" val="24238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participated in the YRBS</a:t>
            </a:r>
            <a:r>
              <a:rPr lang="en-US" baseline="0" dirty="0" smtClean="0"/>
              <a:t> were in general education classrooms </a:t>
            </a:r>
            <a:endParaRPr lang="en-US" dirty="0"/>
          </a:p>
        </p:txBody>
      </p:sp>
      <p:sp>
        <p:nvSpPr>
          <p:cNvPr id="4" name="Slide Number Placeholder 3"/>
          <p:cNvSpPr>
            <a:spLocks noGrp="1"/>
          </p:cNvSpPr>
          <p:nvPr>
            <p:ph type="sldNum" sz="quarter" idx="10"/>
          </p:nvPr>
        </p:nvSpPr>
        <p:spPr/>
        <p:txBody>
          <a:bodyPr/>
          <a:lstStyle/>
          <a:p>
            <a:fld id="{5B0F69B4-AED9-4BAB-84E6-3673F5CDC9BD}" type="slidenum">
              <a:rPr lang="en-US" smtClean="0"/>
              <a:t>7</a:t>
            </a:fld>
            <a:endParaRPr lang="en-US"/>
          </a:p>
        </p:txBody>
      </p:sp>
    </p:spTree>
    <p:extLst>
      <p:ext uri="{BB962C8B-B14F-4D97-AF65-F5344CB8AC3E}">
        <p14:creationId xmlns:p14="http://schemas.microsoft.com/office/powerpoint/2010/main" val="26405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 student responded yes to both or just one of the disability questions they were put into the Students with Disability group. This prevents from double counting any students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Percentage of Students with a Disability, Either Self Reported or Identified by a Health Care Professional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0F69B4-AED9-4BAB-84E6-3673F5CDC9BD}" type="slidenum">
              <a:rPr lang="en-US" smtClean="0"/>
              <a:t>8</a:t>
            </a:fld>
            <a:endParaRPr lang="en-US"/>
          </a:p>
        </p:txBody>
      </p:sp>
    </p:spTree>
    <p:extLst>
      <p:ext uri="{BB962C8B-B14F-4D97-AF65-F5344CB8AC3E}">
        <p14:creationId xmlns:p14="http://schemas.microsoft.com/office/powerpoint/2010/main" val="152675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F69B4-AED9-4BAB-84E6-3673F5CDC9BD}" type="slidenum">
              <a:rPr lang="en-US" smtClean="0"/>
              <a:t>9</a:t>
            </a:fld>
            <a:endParaRPr lang="en-US"/>
          </a:p>
        </p:txBody>
      </p:sp>
    </p:spTree>
    <p:extLst>
      <p:ext uri="{BB962C8B-B14F-4D97-AF65-F5344CB8AC3E}">
        <p14:creationId xmlns:p14="http://schemas.microsoft.com/office/powerpoint/2010/main" val="199256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participated in the YRBS</a:t>
            </a:r>
            <a:r>
              <a:rPr lang="en-US" baseline="0" dirty="0" smtClean="0"/>
              <a:t> were in general education classrooms </a:t>
            </a:r>
            <a:endParaRPr lang="en-US" dirty="0"/>
          </a:p>
        </p:txBody>
      </p:sp>
      <p:sp>
        <p:nvSpPr>
          <p:cNvPr id="4" name="Slide Number Placeholder 3"/>
          <p:cNvSpPr>
            <a:spLocks noGrp="1"/>
          </p:cNvSpPr>
          <p:nvPr>
            <p:ph type="sldNum" sz="quarter" idx="10"/>
          </p:nvPr>
        </p:nvSpPr>
        <p:spPr/>
        <p:txBody>
          <a:bodyPr/>
          <a:lstStyle/>
          <a:p>
            <a:fld id="{5B0F69B4-AED9-4BAB-84E6-3673F5CDC9BD}" type="slidenum">
              <a:rPr lang="en-US" smtClean="0"/>
              <a:t>14</a:t>
            </a:fld>
            <a:endParaRPr lang="en-US"/>
          </a:p>
        </p:txBody>
      </p:sp>
    </p:spTree>
    <p:extLst>
      <p:ext uri="{BB962C8B-B14F-4D97-AF65-F5344CB8AC3E}">
        <p14:creationId xmlns:p14="http://schemas.microsoft.com/office/powerpoint/2010/main" val="24238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 student responded yes to both or just one of the disability questions they were put into the Students with Disability group. This prevents from double counting any students</a:t>
            </a:r>
          </a:p>
          <a:p>
            <a:endParaRPr lang="en-US" dirty="0"/>
          </a:p>
        </p:txBody>
      </p:sp>
      <p:sp>
        <p:nvSpPr>
          <p:cNvPr id="4" name="Slide Number Placeholder 3"/>
          <p:cNvSpPr>
            <a:spLocks noGrp="1"/>
          </p:cNvSpPr>
          <p:nvPr>
            <p:ph type="sldNum" sz="quarter" idx="10"/>
          </p:nvPr>
        </p:nvSpPr>
        <p:spPr/>
        <p:txBody>
          <a:bodyPr/>
          <a:lstStyle/>
          <a:p>
            <a:fld id="{5B0F69B4-AED9-4BAB-84E6-3673F5CDC9BD}" type="slidenum">
              <a:rPr lang="en-US" smtClean="0"/>
              <a:t>16</a:t>
            </a:fld>
            <a:endParaRPr lang="en-US"/>
          </a:p>
        </p:txBody>
      </p:sp>
    </p:spTree>
    <p:extLst>
      <p:ext uri="{BB962C8B-B14F-4D97-AF65-F5344CB8AC3E}">
        <p14:creationId xmlns:p14="http://schemas.microsoft.com/office/powerpoint/2010/main" val="152675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F69B4-AED9-4BAB-84E6-3673F5CDC9BD}" type="slidenum">
              <a:rPr lang="en-US" smtClean="0"/>
              <a:t>17</a:t>
            </a:fld>
            <a:endParaRPr lang="en-US"/>
          </a:p>
        </p:txBody>
      </p:sp>
    </p:spTree>
    <p:extLst>
      <p:ext uri="{BB962C8B-B14F-4D97-AF65-F5344CB8AC3E}">
        <p14:creationId xmlns:p14="http://schemas.microsoft.com/office/powerpoint/2010/main" val="43309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33529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1F7B7-2F50-4BB0-8488-76CDB6F89CD1}"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228865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244010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50ED8-5C33-422B-B9E5-BB384B2E233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0447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2613002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C1F7B7-2F50-4BB0-8488-76CDB6F89CD1}" type="datetimeFigureOut">
              <a:rPr lang="en-US" smtClean="0"/>
              <a:t>2/11/19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124478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C1F7B7-2F50-4BB0-8488-76CDB6F89CD1}" type="datetimeFigureOut">
              <a:rPr lang="en-US" smtClean="0"/>
              <a:t>2/11/19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3886429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3159588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2237157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PT Logo &amp; Stripes">
    <p:spTree>
      <p:nvGrpSpPr>
        <p:cNvPr id="1" name=""/>
        <p:cNvGrpSpPr/>
        <p:nvPr/>
      </p:nvGrpSpPr>
      <p:grpSpPr>
        <a:xfrm>
          <a:off x="0" y="0"/>
          <a:ext cx="0" cy="0"/>
          <a:chOff x="0" y="0"/>
          <a:chExt cx="0" cy="0"/>
        </a:xfrm>
      </p:grpSpPr>
      <p:pic>
        <p:nvPicPr>
          <p:cNvPr id="8" name="Picture 7" descr="header interior slid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98796"/>
          <a:stretch/>
        </p:blipFill>
        <p:spPr>
          <a:xfrm>
            <a:off x="0" y="0"/>
            <a:ext cx="12192000" cy="82550"/>
          </a:xfrm>
          <a:prstGeom prst="rect">
            <a:avLst/>
          </a:prstGeom>
        </p:spPr>
      </p:pic>
      <p:sp>
        <p:nvSpPr>
          <p:cNvPr id="3" name="Subtitle 2"/>
          <p:cNvSpPr>
            <a:spLocks noGrp="1"/>
          </p:cNvSpPr>
          <p:nvPr>
            <p:ph type="subTitle" idx="1" hasCustomPrompt="1"/>
          </p:nvPr>
        </p:nvSpPr>
        <p:spPr>
          <a:xfrm>
            <a:off x="537883" y="1091173"/>
            <a:ext cx="11264651" cy="4453965"/>
          </a:xfrm>
          <a:prstGeom prst="rect">
            <a:avLst/>
          </a:prstGeom>
        </p:spPr>
        <p:txBody>
          <a:bodyPr>
            <a:noAutofit/>
          </a:bodyPr>
          <a:lstStyle>
            <a:lvl1pPr marL="457200" indent="-457200" algn="l">
              <a:buFont typeface="Arial" panose="020B0604020202020204" pitchFamily="34" charset="0"/>
              <a:buChar char="•"/>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4"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68446717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265779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16236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C1F7B7-2F50-4BB0-8488-76CDB6F89CD1}"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362518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1F7B7-2F50-4BB0-8488-76CDB6F89CD1}" type="datetimeFigureOut">
              <a:rPr lang="en-US" smtClean="0"/>
              <a:t>2/11/19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5746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109197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392595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5C1F7B7-2F50-4BB0-8488-76CDB6F89CD1}" type="datetimeFigureOut">
              <a:rPr lang="en-US" smtClean="0"/>
              <a:t>2/11/19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42841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1F7B7-2F50-4BB0-8488-76CDB6F89CD1}"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50ED8-5C33-422B-B9E5-BB384B2E2339}" type="slidenum">
              <a:rPr lang="en-US" smtClean="0"/>
              <a:t>‹#›</a:t>
            </a:fld>
            <a:endParaRPr lang="en-US"/>
          </a:p>
        </p:txBody>
      </p:sp>
    </p:spTree>
    <p:extLst>
      <p:ext uri="{BB962C8B-B14F-4D97-AF65-F5344CB8AC3E}">
        <p14:creationId xmlns:p14="http://schemas.microsoft.com/office/powerpoint/2010/main" val="216193458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C1F7B7-2F50-4BB0-8488-76CDB6F89CD1}" type="datetimeFigureOut">
              <a:rPr lang="en-US" smtClean="0"/>
              <a:t>2/11/19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D50ED8-5C33-422B-B9E5-BB384B2E2339}" type="slidenum">
              <a:rPr lang="en-US" smtClean="0"/>
              <a:t>‹#›</a:t>
            </a:fld>
            <a:endParaRPr lang="en-US"/>
          </a:p>
        </p:txBody>
      </p:sp>
    </p:spTree>
    <p:extLst>
      <p:ext uri="{BB962C8B-B14F-4D97-AF65-F5344CB8AC3E}">
        <p14:creationId xmlns:p14="http://schemas.microsoft.com/office/powerpoint/2010/main" val="9483223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 Id="rId3"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dhs.udel.edu"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mailto:smnai@udel.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6400" y="957170"/>
            <a:ext cx="8966200" cy="3329581"/>
          </a:xfrm>
        </p:spPr>
        <p:txBody>
          <a:bodyPr>
            <a:normAutofit fontScale="90000"/>
          </a:bodyPr>
          <a:lstStyle/>
          <a:p>
            <a:r>
              <a:rPr lang="en-US" dirty="0" smtClean="0"/>
              <a:t>A Look at Delaware Data on Youth Risk Behaviors</a:t>
            </a:r>
            <a:endParaRPr lang="en-US" dirty="0"/>
          </a:p>
        </p:txBody>
      </p:sp>
      <p:sp>
        <p:nvSpPr>
          <p:cNvPr id="3" name="Subtitle 2"/>
          <p:cNvSpPr>
            <a:spLocks noGrp="1"/>
          </p:cNvSpPr>
          <p:nvPr>
            <p:ph type="subTitle" idx="1"/>
          </p:nvPr>
        </p:nvSpPr>
        <p:spPr>
          <a:xfrm>
            <a:off x="7365770" y="5267059"/>
            <a:ext cx="4826230" cy="1590941"/>
          </a:xfrm>
        </p:spPr>
        <p:txBody>
          <a:bodyPr>
            <a:normAutofit fontScale="85000" lnSpcReduction="20000"/>
          </a:bodyPr>
          <a:lstStyle/>
          <a:p>
            <a:r>
              <a:rPr lang="en-US" dirty="0" smtClean="0"/>
              <a:t>A Presentation by the </a:t>
            </a:r>
          </a:p>
          <a:p>
            <a:r>
              <a:rPr lang="en-US" dirty="0" smtClean="0"/>
              <a:t>Center for Drug and Health Studies at the University of Delaware </a:t>
            </a:r>
          </a:p>
          <a:p>
            <a:r>
              <a:rPr lang="en-US" dirty="0" smtClean="0"/>
              <a:t>Delaware Life conference</a:t>
            </a:r>
          </a:p>
          <a:p>
            <a:r>
              <a:rPr lang="en-US" dirty="0" smtClean="0"/>
              <a:t>January 31, 2019</a:t>
            </a:r>
            <a:endParaRPr lang="en-US" dirty="0"/>
          </a:p>
        </p:txBody>
      </p:sp>
      <p:pic>
        <p:nvPicPr>
          <p:cNvPr id="5" name="Picture 4">
            <a:extLst>
              <a:ext uri="{FF2B5EF4-FFF2-40B4-BE49-F238E27FC236}">
                <a16:creationId xmlns="" xmlns:a16="http://schemas.microsoft.com/office/drawing/2014/main" id="{40CF486A-2092-45DC-B652-FD059E8B8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142" y="1089378"/>
            <a:ext cx="5768622" cy="5768622"/>
          </a:xfrm>
          <a:prstGeom prst="rect">
            <a:avLst/>
          </a:prstGeom>
        </p:spPr>
      </p:pic>
    </p:spTree>
    <p:extLst>
      <p:ext uri="{BB962C8B-B14F-4D97-AF65-F5344CB8AC3E}">
        <p14:creationId xmlns:p14="http://schemas.microsoft.com/office/powerpoint/2010/main" val="235371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22" y="83124"/>
            <a:ext cx="10710868" cy="1400530"/>
          </a:xfrm>
        </p:spPr>
        <p:txBody>
          <a:bodyPr/>
          <a:lstStyle/>
          <a:p>
            <a:pPr algn="ctr"/>
            <a:r>
              <a:rPr lang="en-US" dirty="0"/>
              <a:t>Mental Health </a:t>
            </a:r>
            <a:r>
              <a:rPr lang="en-US" dirty="0" smtClean="0"/>
              <a:t>among Middle School Students </a:t>
            </a:r>
            <a:r>
              <a:rPr lang="en-US" dirty="0"/>
              <a:t>with </a:t>
            </a:r>
            <a:r>
              <a:rPr lang="en-US" dirty="0" smtClean="0"/>
              <a:t>Disabilities (Aggregated)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562360"/>
              </p:ext>
            </p:extLst>
          </p:nvPr>
        </p:nvGraphicFramePr>
        <p:xfrm>
          <a:off x="1079722" y="1665603"/>
          <a:ext cx="9388470" cy="424265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43934" y="5903893"/>
            <a:ext cx="12048066" cy="954107"/>
          </a:xfrm>
          <a:prstGeom prst="rect">
            <a:avLst/>
          </a:prstGeom>
          <a:noFill/>
        </p:spPr>
        <p:txBody>
          <a:bodyPr wrap="square" rtlCol="0">
            <a:spAutoFit/>
          </a:bodyPr>
          <a:lstStyle/>
          <a:p>
            <a:r>
              <a:rPr lang="en-US" sz="1400" dirty="0"/>
              <a:t>Source: </a:t>
            </a:r>
            <a:r>
              <a:rPr lang="en-US" sz="1400" dirty="0" smtClean="0"/>
              <a:t>2017 Middle School Youth Risk Behavior </a:t>
            </a:r>
            <a:r>
              <a:rPr lang="en-US" sz="1400" dirty="0"/>
              <a:t>Survey </a:t>
            </a:r>
          </a:p>
          <a:p>
            <a:r>
              <a:rPr lang="en-US" sz="1400" dirty="0" smtClean="0"/>
              <a:t>Notes</a:t>
            </a:r>
            <a:r>
              <a:rPr lang="en-US" sz="1400" dirty="0"/>
              <a:t>:</a:t>
            </a:r>
          </a:p>
          <a:p>
            <a:r>
              <a:rPr lang="en-US" sz="1400" dirty="0"/>
              <a:t>Weighted Data</a:t>
            </a:r>
          </a:p>
          <a:p>
            <a:r>
              <a:rPr lang="en-US" sz="1400" dirty="0" smtClean="0"/>
              <a:t>Differences </a:t>
            </a:r>
            <a:r>
              <a:rPr lang="en-US" sz="1400" dirty="0"/>
              <a:t>in substance use were all statistically significant at the .01 level.  </a:t>
            </a:r>
          </a:p>
        </p:txBody>
      </p:sp>
    </p:spTree>
    <p:extLst>
      <p:ext uri="{BB962C8B-B14F-4D97-AF65-F5344CB8AC3E}">
        <p14:creationId xmlns:p14="http://schemas.microsoft.com/office/powerpoint/2010/main" val="411908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469652" cy="1400530"/>
          </a:xfrm>
        </p:spPr>
        <p:txBody>
          <a:bodyPr/>
          <a:lstStyle/>
          <a:p>
            <a:pPr algn="ctr"/>
            <a:r>
              <a:rPr lang="en-US" dirty="0" smtClean="0"/>
              <a:t>Sexual Activity among Middle School Students </a:t>
            </a:r>
            <a:r>
              <a:rPr lang="en-US" dirty="0"/>
              <a:t>with </a:t>
            </a:r>
            <a:r>
              <a:rPr lang="en-US" dirty="0" smtClean="0"/>
              <a:t>Disabilities (Aggregated)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0117620"/>
              </p:ext>
            </p:extLst>
          </p:nvPr>
        </p:nvGraphicFramePr>
        <p:xfrm>
          <a:off x="1442337" y="1468921"/>
          <a:ext cx="8939332" cy="40396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43934" y="5688449"/>
            <a:ext cx="12048066" cy="1169551"/>
          </a:xfrm>
          <a:prstGeom prst="rect">
            <a:avLst/>
          </a:prstGeom>
          <a:noFill/>
        </p:spPr>
        <p:txBody>
          <a:bodyPr wrap="square" rtlCol="0">
            <a:spAutoFit/>
          </a:bodyPr>
          <a:lstStyle/>
          <a:p>
            <a:r>
              <a:rPr lang="en-US" sz="1400" dirty="0"/>
              <a:t>Source: </a:t>
            </a:r>
            <a:r>
              <a:rPr lang="en-US" sz="1400" dirty="0" smtClean="0"/>
              <a:t>2017 Middle School Youth Risk Behavior </a:t>
            </a:r>
            <a:r>
              <a:rPr lang="en-US" sz="1400" dirty="0"/>
              <a:t>Survey </a:t>
            </a:r>
          </a:p>
          <a:p>
            <a:r>
              <a:rPr lang="en-US" sz="1400" dirty="0" smtClean="0"/>
              <a:t>Notes:</a:t>
            </a:r>
          </a:p>
          <a:p>
            <a:r>
              <a:rPr lang="en-US" sz="1400" dirty="0" smtClean="0"/>
              <a:t>*Among students reported ever had sexual intercourse</a:t>
            </a:r>
            <a:endParaRPr lang="en-US" sz="1400" dirty="0"/>
          </a:p>
          <a:p>
            <a:r>
              <a:rPr lang="en-US" sz="1400" dirty="0"/>
              <a:t>Weighted Data</a:t>
            </a:r>
          </a:p>
          <a:p>
            <a:r>
              <a:rPr lang="en-US" sz="1400" dirty="0" smtClean="0"/>
              <a:t>Differences </a:t>
            </a:r>
            <a:r>
              <a:rPr lang="en-US" sz="1400" dirty="0"/>
              <a:t>in substance use were all statistically significant at the .01 level.  </a:t>
            </a:r>
          </a:p>
        </p:txBody>
      </p:sp>
    </p:spTree>
    <p:extLst>
      <p:ext uri="{BB962C8B-B14F-4D97-AF65-F5344CB8AC3E}">
        <p14:creationId xmlns:p14="http://schemas.microsoft.com/office/powerpoint/2010/main" val="217753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416"/>
            <a:ext cx="12088665" cy="1400530"/>
          </a:xfrm>
        </p:spPr>
        <p:txBody>
          <a:bodyPr/>
          <a:lstStyle/>
          <a:p>
            <a:pPr algn="ctr"/>
            <a:r>
              <a:rPr lang="en-US" dirty="0" smtClean="0"/>
              <a:t>Parental Protective Factors </a:t>
            </a:r>
            <a:r>
              <a:rPr lang="en-US" dirty="0"/>
              <a:t>a</a:t>
            </a:r>
            <a:r>
              <a:rPr lang="en-US" dirty="0" smtClean="0"/>
              <a:t>mong Middle School Students </a:t>
            </a:r>
            <a:r>
              <a:rPr lang="en-US" dirty="0"/>
              <a:t>with </a:t>
            </a:r>
            <a:r>
              <a:rPr lang="en-US" dirty="0" smtClean="0"/>
              <a:t>Disabilities (Aggregated)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919434"/>
              </p:ext>
            </p:extLst>
          </p:nvPr>
        </p:nvGraphicFramePr>
        <p:xfrm>
          <a:off x="826678" y="1468921"/>
          <a:ext cx="10075884" cy="40396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3934" y="5688449"/>
            <a:ext cx="12048066" cy="1169551"/>
          </a:xfrm>
          <a:prstGeom prst="rect">
            <a:avLst/>
          </a:prstGeom>
          <a:noFill/>
        </p:spPr>
        <p:txBody>
          <a:bodyPr wrap="square" rtlCol="0">
            <a:spAutoFit/>
          </a:bodyPr>
          <a:lstStyle/>
          <a:p>
            <a:r>
              <a:rPr lang="en-US" sz="1400" dirty="0"/>
              <a:t>Source: </a:t>
            </a:r>
            <a:r>
              <a:rPr lang="en-US" sz="1400" dirty="0" smtClean="0"/>
              <a:t>2017 Middle School Youth Risk Behavior </a:t>
            </a:r>
            <a:r>
              <a:rPr lang="en-US" sz="1400" dirty="0"/>
              <a:t>Survey </a:t>
            </a:r>
          </a:p>
          <a:p>
            <a:r>
              <a:rPr lang="en-US" sz="1400" dirty="0" smtClean="0"/>
              <a:t>Notes:</a:t>
            </a:r>
          </a:p>
          <a:p>
            <a:r>
              <a:rPr lang="en-US" sz="1400" dirty="0" smtClean="0"/>
              <a:t>*Students reported “4” and “5 (always)” for the questions were combined as “yes.” </a:t>
            </a:r>
          </a:p>
          <a:p>
            <a:r>
              <a:rPr lang="en-US" sz="1400" dirty="0" smtClean="0"/>
              <a:t>Weighted </a:t>
            </a:r>
            <a:r>
              <a:rPr lang="en-US" sz="1400" dirty="0"/>
              <a:t>Data</a:t>
            </a:r>
          </a:p>
          <a:p>
            <a:r>
              <a:rPr lang="en-US" sz="1400" dirty="0" smtClean="0"/>
              <a:t>Differences </a:t>
            </a:r>
            <a:r>
              <a:rPr lang="en-US" sz="1400" dirty="0"/>
              <a:t>in substance use were all statistically significant at the .01 level.  </a:t>
            </a:r>
          </a:p>
        </p:txBody>
      </p:sp>
    </p:spTree>
    <p:extLst>
      <p:ext uri="{BB962C8B-B14F-4D97-AF65-F5344CB8AC3E}">
        <p14:creationId xmlns:p14="http://schemas.microsoft.com/office/powerpoint/2010/main" val="333596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High School Students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472" y="2052918"/>
            <a:ext cx="3312221" cy="4195481"/>
          </a:xfrm>
        </p:spPr>
      </p:pic>
    </p:spTree>
    <p:extLst>
      <p:ext uri="{BB962C8B-B14F-4D97-AF65-F5344CB8AC3E}">
        <p14:creationId xmlns:p14="http://schemas.microsoft.com/office/powerpoint/2010/main" val="331629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0" y="200840"/>
            <a:ext cx="10021889" cy="1312582"/>
          </a:xfrm>
        </p:spPr>
        <p:txBody>
          <a:bodyPr/>
          <a:lstStyle/>
          <a:p>
            <a:pPr algn="ctr"/>
            <a:r>
              <a:rPr lang="en-US" dirty="0" smtClean="0"/>
              <a:t>Self-Reported Disabilities by </a:t>
            </a:r>
            <a:br>
              <a:rPr lang="en-US" dirty="0" smtClean="0"/>
            </a:br>
            <a:r>
              <a:rPr lang="en-US" dirty="0" smtClean="0"/>
              <a:t>High School Students*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0521827"/>
              </p:ext>
            </p:extLst>
          </p:nvPr>
        </p:nvGraphicFramePr>
        <p:xfrm>
          <a:off x="1091765" y="1215110"/>
          <a:ext cx="9945688" cy="46590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77332" y="5487609"/>
            <a:ext cx="9990667" cy="1169551"/>
          </a:xfrm>
          <a:prstGeom prst="rect">
            <a:avLst/>
          </a:prstGeom>
          <a:noFill/>
        </p:spPr>
        <p:txBody>
          <a:bodyPr wrap="square" rtlCol="0">
            <a:spAutoFit/>
          </a:bodyPr>
          <a:lstStyle/>
          <a:p>
            <a:r>
              <a:rPr lang="en-US" sz="1400" dirty="0" smtClean="0"/>
              <a:t>Source: 2017 High School Youth Risk Behavior Survey </a:t>
            </a:r>
          </a:p>
          <a:p>
            <a:r>
              <a:rPr lang="en-US" sz="1400" dirty="0" smtClean="0"/>
              <a:t>Notes:</a:t>
            </a:r>
          </a:p>
          <a:p>
            <a:r>
              <a:rPr lang="en-US" sz="1400" dirty="0" smtClean="0"/>
              <a:t>Weighted </a:t>
            </a:r>
            <a:r>
              <a:rPr lang="en-US" sz="1400" dirty="0"/>
              <a:t>Data</a:t>
            </a:r>
          </a:p>
          <a:p>
            <a:r>
              <a:rPr lang="en-US" sz="1400" dirty="0"/>
              <a:t>*Self reported disability defined as difficulty seeing, hearing, walking, climbing stairs, or having a serious difficulty concentration, remembering, or making decisions because of a physical, mental or emotional disability. </a:t>
            </a:r>
          </a:p>
        </p:txBody>
      </p:sp>
    </p:spTree>
    <p:extLst>
      <p:ext uri="{BB962C8B-B14F-4D97-AF65-F5344CB8AC3E}">
        <p14:creationId xmlns:p14="http://schemas.microsoft.com/office/powerpoint/2010/main" val="161635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121" y="-87086"/>
            <a:ext cx="9404723" cy="1400530"/>
          </a:xfrm>
        </p:spPr>
        <p:txBody>
          <a:bodyPr/>
          <a:lstStyle/>
          <a:p>
            <a:pPr algn="ctr"/>
            <a:r>
              <a:rPr lang="en-US" dirty="0"/>
              <a:t>Health Care Professional Identified </a:t>
            </a:r>
            <a:r>
              <a:rPr lang="en-US" dirty="0" smtClean="0"/>
              <a:t>High School Students </a:t>
            </a:r>
            <a:r>
              <a:rPr lang="en-US" dirty="0"/>
              <a:t>with Disability* </a:t>
            </a:r>
          </a:p>
        </p:txBody>
      </p:sp>
      <p:graphicFrame>
        <p:nvGraphicFramePr>
          <p:cNvPr id="7" name="Chart 6"/>
          <p:cNvGraphicFramePr>
            <a:graphicFrameLocks/>
          </p:cNvGraphicFramePr>
          <p:nvPr>
            <p:extLst>
              <p:ext uri="{D42A27DB-BD31-4B8C-83A1-F6EECF244321}">
                <p14:modId xmlns:p14="http://schemas.microsoft.com/office/powerpoint/2010/main" val="1243269618"/>
              </p:ext>
            </p:extLst>
          </p:nvPr>
        </p:nvGraphicFramePr>
        <p:xfrm>
          <a:off x="1032245" y="1243081"/>
          <a:ext cx="9593113" cy="48614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3244" y="5570604"/>
            <a:ext cx="8763000" cy="1169551"/>
          </a:xfrm>
          <a:prstGeom prst="rect">
            <a:avLst/>
          </a:prstGeom>
          <a:noFill/>
        </p:spPr>
        <p:txBody>
          <a:bodyPr wrap="square" rtlCol="0">
            <a:spAutoFit/>
          </a:bodyPr>
          <a:lstStyle/>
          <a:p>
            <a:r>
              <a:rPr lang="en-US" sz="1400" dirty="0"/>
              <a:t>Source: 2017 High School Youth Risk Behavior Survey </a:t>
            </a:r>
          </a:p>
          <a:p>
            <a:r>
              <a:rPr lang="en-US" sz="1400" dirty="0" smtClean="0"/>
              <a:t>Notes</a:t>
            </a:r>
            <a:r>
              <a:rPr lang="en-US" sz="1400" dirty="0"/>
              <a:t>: </a:t>
            </a:r>
          </a:p>
          <a:p>
            <a:r>
              <a:rPr lang="en-US" sz="1400" dirty="0"/>
              <a:t>Weighted Data</a:t>
            </a:r>
          </a:p>
          <a:p>
            <a:r>
              <a:rPr lang="en-US" sz="1400" dirty="0"/>
              <a:t>*Disability defined as having difficulty concentrating, remembering, making decisions, or doing things because of a physical, emotional or learning disability</a:t>
            </a:r>
          </a:p>
        </p:txBody>
      </p:sp>
    </p:spTree>
    <p:extLst>
      <p:ext uri="{BB962C8B-B14F-4D97-AF65-F5344CB8AC3E}">
        <p14:creationId xmlns:p14="http://schemas.microsoft.com/office/powerpoint/2010/main" val="383330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741"/>
            <a:ext cx="12191999" cy="1400530"/>
          </a:xfrm>
        </p:spPr>
        <p:txBody>
          <a:bodyPr/>
          <a:lstStyle/>
          <a:p>
            <a:pPr algn="ctr"/>
            <a:r>
              <a:rPr lang="en-US" sz="3600" dirty="0" smtClean="0"/>
              <a:t>High School Students </a:t>
            </a:r>
            <a:r>
              <a:rPr lang="en-US" sz="3600" dirty="0"/>
              <a:t>with Disability </a:t>
            </a:r>
            <a:r>
              <a:rPr lang="en-US" sz="3600" dirty="0" smtClean="0"/>
              <a:t>– </a:t>
            </a:r>
            <a:br>
              <a:rPr lang="en-US" sz="3600" dirty="0" smtClean="0"/>
            </a:br>
            <a:r>
              <a:rPr lang="en-US" sz="3600" dirty="0" smtClean="0"/>
              <a:t>Either Self-Reported </a:t>
            </a:r>
            <a:r>
              <a:rPr lang="en-US" sz="3600" dirty="0"/>
              <a:t>or Identified by Health Care Professional</a:t>
            </a:r>
          </a:p>
        </p:txBody>
      </p:sp>
      <p:graphicFrame>
        <p:nvGraphicFramePr>
          <p:cNvPr id="7" name="Chart 6"/>
          <p:cNvGraphicFramePr>
            <a:graphicFrameLocks/>
          </p:cNvGraphicFramePr>
          <p:nvPr>
            <p:extLst>
              <p:ext uri="{D42A27DB-BD31-4B8C-83A1-F6EECF244321}">
                <p14:modId xmlns:p14="http://schemas.microsoft.com/office/powerpoint/2010/main" val="1872943025"/>
              </p:ext>
            </p:extLst>
          </p:nvPr>
        </p:nvGraphicFramePr>
        <p:xfrm>
          <a:off x="803645" y="1633271"/>
          <a:ext cx="9805088" cy="47929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395423242"/>
              </p:ext>
            </p:extLst>
          </p:nvPr>
        </p:nvGraphicFramePr>
        <p:xfrm>
          <a:off x="921940" y="1778396"/>
          <a:ext cx="9379917" cy="465746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42345" y="6013047"/>
            <a:ext cx="8763000" cy="738664"/>
          </a:xfrm>
          <a:prstGeom prst="rect">
            <a:avLst/>
          </a:prstGeom>
          <a:noFill/>
        </p:spPr>
        <p:txBody>
          <a:bodyPr wrap="square" rtlCol="0">
            <a:spAutoFit/>
          </a:bodyPr>
          <a:lstStyle/>
          <a:p>
            <a:r>
              <a:rPr lang="en-US" sz="1400" dirty="0"/>
              <a:t>Source: 2017 High School Youth Risk Behavior Survey </a:t>
            </a:r>
          </a:p>
          <a:p>
            <a:r>
              <a:rPr lang="en-US" sz="1400" dirty="0" smtClean="0"/>
              <a:t>Note</a:t>
            </a:r>
            <a:r>
              <a:rPr lang="en-US" sz="1400" dirty="0"/>
              <a:t>:</a:t>
            </a:r>
          </a:p>
          <a:p>
            <a:r>
              <a:rPr lang="en-US" sz="1400" dirty="0"/>
              <a:t>Weighted Data</a:t>
            </a:r>
          </a:p>
        </p:txBody>
      </p:sp>
    </p:spTree>
    <p:extLst>
      <p:ext uri="{BB962C8B-B14F-4D97-AF65-F5344CB8AC3E}">
        <p14:creationId xmlns:p14="http://schemas.microsoft.com/office/powerpoint/2010/main" val="211247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203342"/>
            <a:ext cx="10307782" cy="1400530"/>
          </a:xfrm>
        </p:spPr>
        <p:txBody>
          <a:bodyPr/>
          <a:lstStyle/>
          <a:p>
            <a:pPr algn="ctr"/>
            <a:r>
              <a:rPr lang="en-US" dirty="0"/>
              <a:t>Substance Use </a:t>
            </a:r>
            <a:r>
              <a:rPr lang="en-US" dirty="0" smtClean="0"/>
              <a:t>among High School Students </a:t>
            </a:r>
            <a:r>
              <a:rPr lang="en-US" dirty="0"/>
              <a:t>with </a:t>
            </a:r>
            <a:r>
              <a:rPr lang="en-US" dirty="0" smtClean="0"/>
              <a:t>Disabilities (Aggregated)</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922588564"/>
              </p:ext>
            </p:extLst>
          </p:nvPr>
        </p:nvGraphicFramePr>
        <p:xfrm>
          <a:off x="817741" y="1979254"/>
          <a:ext cx="9953032" cy="39623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3934" y="5903893"/>
            <a:ext cx="12048066" cy="954107"/>
          </a:xfrm>
          <a:prstGeom prst="rect">
            <a:avLst/>
          </a:prstGeom>
          <a:noFill/>
        </p:spPr>
        <p:txBody>
          <a:bodyPr wrap="square" rtlCol="0">
            <a:spAutoFit/>
          </a:bodyPr>
          <a:lstStyle/>
          <a:p>
            <a:r>
              <a:rPr lang="en-US" sz="1400" dirty="0"/>
              <a:t>Source: </a:t>
            </a:r>
            <a:r>
              <a:rPr lang="en-US" sz="1400" dirty="0" smtClean="0"/>
              <a:t>2017 High School Youth Risk Behavior </a:t>
            </a:r>
            <a:r>
              <a:rPr lang="en-US" sz="1400" dirty="0"/>
              <a:t>Survey </a:t>
            </a:r>
          </a:p>
          <a:p>
            <a:r>
              <a:rPr lang="en-US" sz="1400" dirty="0" smtClean="0"/>
              <a:t>Notes</a:t>
            </a:r>
            <a:r>
              <a:rPr lang="en-US" sz="1400" dirty="0"/>
              <a:t>:</a:t>
            </a:r>
          </a:p>
          <a:p>
            <a:r>
              <a:rPr lang="en-US" sz="1400" dirty="0"/>
              <a:t>Weighted Data</a:t>
            </a:r>
          </a:p>
          <a:p>
            <a:r>
              <a:rPr lang="en-US" sz="1400" dirty="0" smtClean="0"/>
              <a:t>Differences </a:t>
            </a:r>
            <a:r>
              <a:rPr lang="en-US" sz="1400" dirty="0"/>
              <a:t>in substance use were all statistically significant at the .01 level.  </a:t>
            </a:r>
          </a:p>
        </p:txBody>
      </p:sp>
    </p:spTree>
    <p:extLst>
      <p:ext uri="{BB962C8B-B14F-4D97-AF65-F5344CB8AC3E}">
        <p14:creationId xmlns:p14="http://schemas.microsoft.com/office/powerpoint/2010/main" val="378781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2" y="138540"/>
            <a:ext cx="10446327" cy="1400530"/>
          </a:xfrm>
        </p:spPr>
        <p:txBody>
          <a:bodyPr/>
          <a:lstStyle/>
          <a:p>
            <a:pPr algn="ctr"/>
            <a:r>
              <a:rPr lang="en-US" dirty="0"/>
              <a:t>Mental Health </a:t>
            </a:r>
            <a:r>
              <a:rPr lang="en-US" dirty="0" smtClean="0"/>
              <a:t>among High School Students </a:t>
            </a:r>
            <a:r>
              <a:rPr lang="en-US" dirty="0"/>
              <a:t>with </a:t>
            </a:r>
            <a:r>
              <a:rPr lang="en-US" dirty="0" smtClean="0"/>
              <a:t>Disabilities (Aggregated)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7476596"/>
              </p:ext>
            </p:extLst>
          </p:nvPr>
        </p:nvGraphicFramePr>
        <p:xfrm>
          <a:off x="1067741" y="1713529"/>
          <a:ext cx="9388470" cy="424265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43934" y="5939839"/>
            <a:ext cx="12048066" cy="954107"/>
          </a:xfrm>
          <a:prstGeom prst="rect">
            <a:avLst/>
          </a:prstGeom>
          <a:noFill/>
        </p:spPr>
        <p:txBody>
          <a:bodyPr wrap="square" rtlCol="0">
            <a:spAutoFit/>
          </a:bodyPr>
          <a:lstStyle/>
          <a:p>
            <a:r>
              <a:rPr lang="en-US" sz="1400" dirty="0"/>
              <a:t>Source: </a:t>
            </a:r>
            <a:r>
              <a:rPr lang="en-US" sz="1400" dirty="0" smtClean="0"/>
              <a:t>2017 High School Youth Risk Behavior </a:t>
            </a:r>
            <a:r>
              <a:rPr lang="en-US" sz="1400" dirty="0"/>
              <a:t>Survey </a:t>
            </a:r>
          </a:p>
          <a:p>
            <a:r>
              <a:rPr lang="en-US" sz="1400" dirty="0" smtClean="0"/>
              <a:t>Notes</a:t>
            </a:r>
            <a:r>
              <a:rPr lang="en-US" sz="1400" dirty="0"/>
              <a:t>:</a:t>
            </a:r>
          </a:p>
          <a:p>
            <a:r>
              <a:rPr lang="en-US" sz="1400" dirty="0"/>
              <a:t>Weighted Data</a:t>
            </a:r>
          </a:p>
          <a:p>
            <a:r>
              <a:rPr lang="en-US" sz="1400" dirty="0" smtClean="0"/>
              <a:t>Differences </a:t>
            </a:r>
            <a:r>
              <a:rPr lang="en-US" sz="1400" dirty="0"/>
              <a:t>in substance use were all statistically significant at the .01 level.  </a:t>
            </a:r>
          </a:p>
        </p:txBody>
      </p:sp>
    </p:spTree>
    <p:extLst>
      <p:ext uri="{BB962C8B-B14F-4D97-AF65-F5344CB8AC3E}">
        <p14:creationId xmlns:p14="http://schemas.microsoft.com/office/powerpoint/2010/main" val="291506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18" y="92360"/>
            <a:ext cx="10206182" cy="1400530"/>
          </a:xfrm>
        </p:spPr>
        <p:txBody>
          <a:bodyPr/>
          <a:lstStyle/>
          <a:p>
            <a:pPr algn="ctr"/>
            <a:r>
              <a:rPr lang="en-US" dirty="0" smtClean="0"/>
              <a:t>Sexual Activity </a:t>
            </a:r>
            <a:r>
              <a:rPr lang="en-US" dirty="0"/>
              <a:t>a</a:t>
            </a:r>
            <a:r>
              <a:rPr lang="en-US" dirty="0" smtClean="0"/>
              <a:t>mong High School Students </a:t>
            </a:r>
            <a:r>
              <a:rPr lang="en-US" dirty="0"/>
              <a:t>with </a:t>
            </a:r>
            <a:r>
              <a:rPr lang="en-US" dirty="0" smtClean="0"/>
              <a:t>Disabilities (Aggregated)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2429380"/>
              </p:ext>
            </p:extLst>
          </p:nvPr>
        </p:nvGraphicFramePr>
        <p:xfrm>
          <a:off x="754793" y="1468921"/>
          <a:ext cx="10411348" cy="40396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43934" y="5688449"/>
            <a:ext cx="12048066" cy="1169551"/>
          </a:xfrm>
          <a:prstGeom prst="rect">
            <a:avLst/>
          </a:prstGeom>
          <a:noFill/>
        </p:spPr>
        <p:txBody>
          <a:bodyPr wrap="square" rtlCol="0">
            <a:spAutoFit/>
          </a:bodyPr>
          <a:lstStyle/>
          <a:p>
            <a:r>
              <a:rPr lang="en-US" sz="1400" dirty="0"/>
              <a:t>Source: </a:t>
            </a:r>
            <a:r>
              <a:rPr lang="en-US" sz="1400" dirty="0" smtClean="0"/>
              <a:t>2017 High School Youth Risk Behavior </a:t>
            </a:r>
            <a:r>
              <a:rPr lang="en-US" sz="1400" dirty="0"/>
              <a:t>Survey </a:t>
            </a:r>
          </a:p>
          <a:p>
            <a:r>
              <a:rPr lang="en-US" sz="1400" dirty="0" smtClean="0"/>
              <a:t>Notes:</a:t>
            </a:r>
          </a:p>
          <a:p>
            <a:r>
              <a:rPr lang="en-US" sz="1400" dirty="0" smtClean="0"/>
              <a:t>*Among students reported ever had sexual intercourse</a:t>
            </a:r>
            <a:endParaRPr lang="en-US" sz="1400" dirty="0"/>
          </a:p>
          <a:p>
            <a:r>
              <a:rPr lang="en-US" sz="1400" dirty="0"/>
              <a:t>Weighted Data</a:t>
            </a:r>
          </a:p>
          <a:p>
            <a:r>
              <a:rPr lang="en-US" sz="1400" dirty="0" smtClean="0"/>
              <a:t>Differences </a:t>
            </a:r>
            <a:r>
              <a:rPr lang="en-US" sz="1400" dirty="0"/>
              <a:t>in substance use were all statistically significant at the .01 level.  </a:t>
            </a:r>
          </a:p>
        </p:txBody>
      </p:sp>
    </p:spTree>
    <p:extLst>
      <p:ext uri="{BB962C8B-B14F-4D97-AF65-F5344CB8AC3E}">
        <p14:creationId xmlns:p14="http://schemas.microsoft.com/office/powerpoint/2010/main" val="415129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 y="304800"/>
            <a:ext cx="12077700" cy="1106488"/>
          </a:xfrm>
        </p:spPr>
        <p:txBody>
          <a:bodyPr>
            <a:noAutofit/>
          </a:bodyPr>
          <a:lstStyle/>
          <a:p>
            <a:pPr algn="ctr"/>
            <a:r>
              <a:rPr lang="en-US" dirty="0" smtClean="0"/>
              <a:t>The State Epidemiological Outcomes Workgroup</a:t>
            </a:r>
            <a:endParaRPr lang="en-US" dirty="0"/>
          </a:p>
        </p:txBody>
      </p:sp>
      <p:pic>
        <p:nvPicPr>
          <p:cNvPr id="2" name="Picture 1"/>
          <p:cNvPicPr>
            <a:picLocks noChangeAspect="1"/>
          </p:cNvPicPr>
          <p:nvPr/>
        </p:nvPicPr>
        <p:blipFill rotWithShape="1">
          <a:blip r:embed="rId3"/>
          <a:srcRect l="58170" t="38344" r="5882"/>
          <a:stretch/>
        </p:blipFill>
        <p:spPr>
          <a:xfrm>
            <a:off x="3016249" y="1977160"/>
            <a:ext cx="6096000" cy="4410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9"/>
          <p:cNvSpPr/>
          <p:nvPr/>
        </p:nvSpPr>
        <p:spPr>
          <a:xfrm>
            <a:off x="5181600" y="2895600"/>
            <a:ext cx="2540000" cy="609600"/>
          </a:xfrm>
          <a:prstGeom prst="ellipse">
            <a:avLst/>
          </a:prstGeom>
          <a:noFill/>
          <a:ln w="57150">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064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28" y="0"/>
            <a:ext cx="11681316" cy="1400530"/>
          </a:xfrm>
        </p:spPr>
        <p:txBody>
          <a:bodyPr/>
          <a:lstStyle/>
          <a:p>
            <a:pPr algn="ctr"/>
            <a:r>
              <a:rPr lang="en-US" dirty="0" smtClean="0"/>
              <a:t>Number of Sexual Partners Reported by </a:t>
            </a:r>
            <a:br>
              <a:rPr lang="en-US" dirty="0" smtClean="0"/>
            </a:br>
            <a:r>
              <a:rPr lang="en-US" dirty="0" smtClean="0"/>
              <a:t>High School Students (Lifetime)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5226277"/>
              </p:ext>
            </p:extLst>
          </p:nvPr>
        </p:nvGraphicFramePr>
        <p:xfrm>
          <a:off x="742812" y="1468921"/>
          <a:ext cx="10423329" cy="40396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3934" y="5688449"/>
            <a:ext cx="12048066" cy="1169551"/>
          </a:xfrm>
          <a:prstGeom prst="rect">
            <a:avLst/>
          </a:prstGeom>
          <a:noFill/>
        </p:spPr>
        <p:txBody>
          <a:bodyPr wrap="square" rtlCol="0">
            <a:spAutoFit/>
          </a:bodyPr>
          <a:lstStyle/>
          <a:p>
            <a:r>
              <a:rPr lang="en-US" sz="1400" dirty="0"/>
              <a:t>Source: </a:t>
            </a:r>
            <a:r>
              <a:rPr lang="en-US" sz="1400" dirty="0" smtClean="0"/>
              <a:t>2017 High School Youth Risk Behavior </a:t>
            </a:r>
            <a:r>
              <a:rPr lang="en-US" sz="1400" dirty="0"/>
              <a:t>Survey </a:t>
            </a:r>
          </a:p>
          <a:p>
            <a:r>
              <a:rPr lang="en-US" sz="1400" dirty="0" smtClean="0"/>
              <a:t>Notes:</a:t>
            </a:r>
          </a:p>
          <a:p>
            <a:r>
              <a:rPr lang="en-US" sz="1400" dirty="0" smtClean="0"/>
              <a:t>*Among students reported ever had sexual intercourse</a:t>
            </a:r>
            <a:endParaRPr lang="en-US" sz="1400" dirty="0"/>
          </a:p>
          <a:p>
            <a:r>
              <a:rPr lang="en-US" sz="1400" dirty="0"/>
              <a:t>Weighted Data</a:t>
            </a:r>
          </a:p>
          <a:p>
            <a:r>
              <a:rPr lang="en-US" sz="1400" dirty="0" smtClean="0"/>
              <a:t>Differences </a:t>
            </a:r>
            <a:r>
              <a:rPr lang="en-US" sz="1400" dirty="0"/>
              <a:t>in substance use were all statistically significant at the .01 level.  </a:t>
            </a:r>
          </a:p>
        </p:txBody>
      </p:sp>
    </p:spTree>
    <p:extLst>
      <p:ext uri="{BB962C8B-B14F-4D97-AF65-F5344CB8AC3E}">
        <p14:creationId xmlns:p14="http://schemas.microsoft.com/office/powerpoint/2010/main" val="251295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502" y="0"/>
            <a:ext cx="10926524" cy="1400530"/>
          </a:xfrm>
        </p:spPr>
        <p:txBody>
          <a:bodyPr/>
          <a:lstStyle/>
          <a:p>
            <a:pPr algn="ctr"/>
            <a:r>
              <a:rPr lang="en-US" dirty="0"/>
              <a:t>Number of Sexual Partners Reported by </a:t>
            </a:r>
            <a:br>
              <a:rPr lang="en-US" dirty="0"/>
            </a:br>
            <a:r>
              <a:rPr lang="en-US" dirty="0"/>
              <a:t>High School Students </a:t>
            </a:r>
            <a:r>
              <a:rPr lang="en-US" dirty="0" smtClean="0"/>
              <a:t>(past 3 months)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0300863"/>
              </p:ext>
            </p:extLst>
          </p:nvPr>
        </p:nvGraphicFramePr>
        <p:xfrm>
          <a:off x="706869" y="1468921"/>
          <a:ext cx="10435310" cy="40396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3934" y="5688449"/>
            <a:ext cx="12048066" cy="1169551"/>
          </a:xfrm>
          <a:prstGeom prst="rect">
            <a:avLst/>
          </a:prstGeom>
          <a:noFill/>
        </p:spPr>
        <p:txBody>
          <a:bodyPr wrap="square" rtlCol="0">
            <a:spAutoFit/>
          </a:bodyPr>
          <a:lstStyle/>
          <a:p>
            <a:r>
              <a:rPr lang="en-US" sz="1400" dirty="0"/>
              <a:t>Source: </a:t>
            </a:r>
            <a:r>
              <a:rPr lang="en-US" sz="1400" dirty="0" smtClean="0"/>
              <a:t>2017 High School Youth Risk Behavior </a:t>
            </a:r>
            <a:r>
              <a:rPr lang="en-US" sz="1400" dirty="0"/>
              <a:t>Survey </a:t>
            </a:r>
          </a:p>
          <a:p>
            <a:r>
              <a:rPr lang="en-US" sz="1400" dirty="0" smtClean="0"/>
              <a:t>Notes:</a:t>
            </a:r>
          </a:p>
          <a:p>
            <a:r>
              <a:rPr lang="en-US" sz="1400" dirty="0" smtClean="0"/>
              <a:t>*Among students reported ever had sexual intercourse</a:t>
            </a:r>
            <a:endParaRPr lang="en-US" sz="1400" dirty="0"/>
          </a:p>
          <a:p>
            <a:r>
              <a:rPr lang="en-US" sz="1400" dirty="0"/>
              <a:t>Weighted Data</a:t>
            </a:r>
          </a:p>
          <a:p>
            <a:r>
              <a:rPr lang="en-US" sz="1400" dirty="0" smtClean="0"/>
              <a:t>Differences </a:t>
            </a:r>
            <a:r>
              <a:rPr lang="en-US" sz="1400" dirty="0"/>
              <a:t>in substance use were all statistically significant at the .01 level.  </a:t>
            </a:r>
          </a:p>
        </p:txBody>
      </p:sp>
    </p:spTree>
    <p:extLst>
      <p:ext uri="{BB962C8B-B14F-4D97-AF65-F5344CB8AC3E}">
        <p14:creationId xmlns:p14="http://schemas.microsoft.com/office/powerpoint/2010/main" val="3363875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08" y="-73895"/>
            <a:ext cx="10862229" cy="1400530"/>
          </a:xfrm>
        </p:spPr>
        <p:txBody>
          <a:bodyPr/>
          <a:lstStyle/>
          <a:p>
            <a:pPr algn="ctr"/>
            <a:r>
              <a:rPr lang="en-US" dirty="0" smtClean="0"/>
              <a:t>Protective Factors among High School Students </a:t>
            </a:r>
            <a:r>
              <a:rPr lang="en-US" dirty="0"/>
              <a:t>with </a:t>
            </a:r>
            <a:r>
              <a:rPr lang="en-US" dirty="0" smtClean="0"/>
              <a:t>Disabilities (Aggregated)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6245526"/>
              </p:ext>
            </p:extLst>
          </p:nvPr>
        </p:nvGraphicFramePr>
        <p:xfrm>
          <a:off x="646965" y="1561285"/>
          <a:ext cx="10471252" cy="40396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43934" y="5688449"/>
            <a:ext cx="12048066" cy="1169551"/>
          </a:xfrm>
          <a:prstGeom prst="rect">
            <a:avLst/>
          </a:prstGeom>
          <a:noFill/>
        </p:spPr>
        <p:txBody>
          <a:bodyPr wrap="square" rtlCol="0">
            <a:spAutoFit/>
          </a:bodyPr>
          <a:lstStyle/>
          <a:p>
            <a:r>
              <a:rPr lang="en-US" sz="1400" dirty="0"/>
              <a:t>Source: </a:t>
            </a:r>
            <a:r>
              <a:rPr lang="en-US" sz="1400" dirty="0" smtClean="0"/>
              <a:t>2017 High School Youth Risk Behavior </a:t>
            </a:r>
            <a:r>
              <a:rPr lang="en-US" sz="1400" dirty="0"/>
              <a:t>Survey </a:t>
            </a:r>
          </a:p>
          <a:p>
            <a:r>
              <a:rPr lang="en-US" sz="1400" dirty="0" smtClean="0"/>
              <a:t>Notes:</a:t>
            </a:r>
          </a:p>
          <a:p>
            <a:r>
              <a:rPr lang="en-US" sz="1400" dirty="0"/>
              <a:t>*Students reported “Always or almost always” were recoded into “yes</a:t>
            </a:r>
            <a:r>
              <a:rPr lang="en-US" sz="1400" dirty="0" smtClean="0"/>
              <a:t>.”</a:t>
            </a:r>
          </a:p>
          <a:p>
            <a:r>
              <a:rPr lang="en-US" sz="1400" dirty="0" smtClean="0"/>
              <a:t>Weighted </a:t>
            </a:r>
            <a:r>
              <a:rPr lang="en-US" sz="1400" dirty="0"/>
              <a:t>Data</a:t>
            </a:r>
          </a:p>
          <a:p>
            <a:r>
              <a:rPr lang="en-US" sz="1400" dirty="0" smtClean="0"/>
              <a:t>Differences </a:t>
            </a:r>
            <a:r>
              <a:rPr lang="en-US" sz="1400" dirty="0"/>
              <a:t>in substance use were all statistically significant at the .01 level.  </a:t>
            </a:r>
          </a:p>
        </p:txBody>
      </p:sp>
    </p:spTree>
    <p:extLst>
      <p:ext uri="{BB962C8B-B14F-4D97-AF65-F5344CB8AC3E}">
        <p14:creationId xmlns:p14="http://schemas.microsoft.com/office/powerpoint/2010/main" val="2453996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Delaware CTR ACCEL Project</a:t>
            </a:r>
            <a:endParaRPr lang="en-US" dirty="0"/>
          </a:p>
        </p:txBody>
      </p:sp>
      <p:sp>
        <p:nvSpPr>
          <p:cNvPr id="3" name="Content Placeholder 2"/>
          <p:cNvSpPr>
            <a:spLocks noGrp="1"/>
          </p:cNvSpPr>
          <p:nvPr>
            <p:ph idx="1"/>
          </p:nvPr>
        </p:nvSpPr>
        <p:spPr/>
        <p:txBody>
          <a:bodyPr/>
          <a:lstStyle/>
          <a:p>
            <a:r>
              <a:rPr lang="en-US" dirty="0" smtClean="0"/>
              <a:t>2016 Exploratory Adaptation of the Delaware Youth Tobacco Survey </a:t>
            </a:r>
          </a:p>
          <a:p>
            <a:endParaRPr lang="en-US" dirty="0" smtClean="0"/>
          </a:p>
          <a:p>
            <a:r>
              <a:rPr lang="en-US" dirty="0" smtClean="0"/>
              <a:t>Researcher conducted by the State of Delaware and the University of Delaware </a:t>
            </a:r>
            <a:r>
              <a:rPr lang="en-US" dirty="0" err="1" smtClean="0"/>
              <a:t>Cdenter</a:t>
            </a:r>
            <a:r>
              <a:rPr lang="en-US" dirty="0" smtClean="0"/>
              <a:t> for Disabilities Studies and Center for Drug and Health Studies supported by the Delaware CTR ACCEL Project</a:t>
            </a:r>
          </a:p>
          <a:p>
            <a:pPr lvl="1"/>
            <a:r>
              <a:rPr lang="en-US" dirty="0" smtClean="0"/>
              <a:t>Researchers: Sparling, Donovan, </a:t>
            </a:r>
            <a:r>
              <a:rPr lang="en-US" dirty="0" err="1" smtClean="0"/>
              <a:t>Maichle</a:t>
            </a:r>
            <a:r>
              <a:rPr lang="en-US" dirty="0" smtClean="0"/>
              <a:t>, </a:t>
            </a:r>
            <a:r>
              <a:rPr lang="en-US" dirty="0" err="1" smtClean="0"/>
              <a:t>Dubravcic</a:t>
            </a:r>
            <a:r>
              <a:rPr lang="en-US" dirty="0" smtClean="0"/>
              <a:t>, and Martin</a:t>
            </a:r>
            <a:endParaRPr lang="en-US" dirty="0"/>
          </a:p>
        </p:txBody>
      </p:sp>
    </p:spTree>
    <p:extLst>
      <p:ext uri="{BB962C8B-B14F-4D97-AF65-F5344CB8AC3E}">
        <p14:creationId xmlns:p14="http://schemas.microsoft.com/office/powerpoint/2010/main" val="377406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4462"/>
            <a:ext cx="8596668" cy="668215"/>
          </a:xfrm>
        </p:spPr>
        <p:txBody>
          <a:bodyPr>
            <a:normAutofit fontScale="90000"/>
          </a:bodyPr>
          <a:lstStyle/>
          <a:p>
            <a:r>
              <a:rPr lang="en-US" dirty="0" smtClean="0">
                <a:solidFill>
                  <a:srgbClr val="0070C0"/>
                </a:solidFill>
              </a:rPr>
              <a:t>Recap of the ACCEL Project:</a:t>
            </a:r>
            <a:endParaRPr lang="en-US" dirty="0">
              <a:solidFill>
                <a:srgbClr val="0070C0"/>
              </a:solidFill>
            </a:endParaRPr>
          </a:p>
        </p:txBody>
      </p:sp>
      <p:sp>
        <p:nvSpPr>
          <p:cNvPr id="3" name="Content Placeholder 2"/>
          <p:cNvSpPr>
            <a:spLocks noGrp="1"/>
          </p:cNvSpPr>
          <p:nvPr>
            <p:ph idx="1"/>
          </p:nvPr>
        </p:nvSpPr>
        <p:spPr>
          <a:xfrm>
            <a:off x="457199" y="1019909"/>
            <a:ext cx="9155723" cy="5560976"/>
          </a:xfrm>
        </p:spPr>
        <p:txBody>
          <a:bodyPr>
            <a:noAutofit/>
          </a:bodyPr>
          <a:lstStyle/>
          <a:p>
            <a:r>
              <a:rPr lang="en-US" sz="2400" dirty="0" smtClean="0"/>
              <a:t>Examined DOE data on student enrollments, disability, and accommodations for state testing</a:t>
            </a:r>
          </a:p>
          <a:p>
            <a:r>
              <a:rPr lang="en-US" sz="2400" dirty="0" smtClean="0"/>
              <a:t>Examined YTS Administrative data</a:t>
            </a:r>
          </a:p>
          <a:p>
            <a:r>
              <a:rPr lang="en-US" sz="2400" dirty="0" smtClean="0"/>
              <a:t>Survey Accommodation Literature (DOE Guidelines)</a:t>
            </a:r>
          </a:p>
          <a:p>
            <a:r>
              <a:rPr lang="en-US" sz="2400" dirty="0" smtClean="0"/>
              <a:t>Conducted Key Informant Interviews </a:t>
            </a:r>
          </a:p>
          <a:p>
            <a:r>
              <a:rPr lang="en-US" sz="2400" dirty="0" smtClean="0"/>
              <a:t>Created New Electronic Survey w/ signed </a:t>
            </a:r>
            <a:r>
              <a:rPr lang="en-US" sz="2400" dirty="0"/>
              <a:t>interpretation video clips (ASL</a:t>
            </a:r>
            <a:r>
              <a:rPr lang="en-US" sz="2400" dirty="0" smtClean="0"/>
              <a:t>)</a:t>
            </a:r>
          </a:p>
          <a:p>
            <a:r>
              <a:rPr lang="en-US" sz="2400" dirty="0" smtClean="0"/>
              <a:t>Piloted YTS – with and without accommodation @ 3 sites / 3 disability groups; Conducted follow-up focus groups</a:t>
            </a:r>
          </a:p>
          <a:p>
            <a:r>
              <a:rPr lang="en-US" sz="2400" dirty="0" smtClean="0"/>
              <a:t>Created new disability status indicator, piloted in 2016 YTS </a:t>
            </a:r>
            <a:r>
              <a:rPr lang="en-US" sz="1600" dirty="0" smtClean="0"/>
              <a:t>(N</a:t>
            </a:r>
            <a:r>
              <a:rPr lang="en-US" dirty="0" smtClean="0"/>
              <a:t>=4000)</a:t>
            </a:r>
            <a:endParaRPr lang="en-US" sz="2400" dirty="0" smtClean="0"/>
          </a:p>
          <a:p>
            <a:r>
              <a:rPr lang="en-US" sz="2400" dirty="0" smtClean="0"/>
              <a:t>Now developing Recommendations for a new survey protocol</a:t>
            </a:r>
            <a:endParaRPr lang="en-US" sz="24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1775" y="5504423"/>
            <a:ext cx="2541361" cy="1076461"/>
          </a:xfrm>
          <a:prstGeom prst="rect">
            <a:avLst/>
          </a:prstGeom>
          <a:noFill/>
        </p:spPr>
      </p:pic>
    </p:spTree>
    <p:extLst>
      <p:ext uri="{BB962C8B-B14F-4D97-AF65-F5344CB8AC3E}">
        <p14:creationId xmlns:p14="http://schemas.microsoft.com/office/powerpoint/2010/main" val="5097058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1775" y="5504423"/>
            <a:ext cx="2541361" cy="1076461"/>
          </a:xfrm>
          <a:prstGeom prst="rect">
            <a:avLst/>
          </a:prstGeom>
          <a:noFill/>
        </p:spPr>
      </p:pic>
      <p:sp>
        <p:nvSpPr>
          <p:cNvPr id="7" name="Content Placeholder 1"/>
          <p:cNvSpPr txBox="1">
            <a:spLocks/>
          </p:cNvSpPr>
          <p:nvPr/>
        </p:nvSpPr>
        <p:spPr>
          <a:xfrm>
            <a:off x="677334" y="595618"/>
            <a:ext cx="8624441" cy="54457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0956566"/>
              </p:ext>
            </p:extLst>
          </p:nvPr>
        </p:nvGraphicFramePr>
        <p:xfrm>
          <a:off x="677863" y="595313"/>
          <a:ext cx="8596312" cy="5446712"/>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p:cNvCxnSpPr/>
          <p:nvPr/>
        </p:nvCxnSpPr>
        <p:spPr>
          <a:xfrm flipV="1">
            <a:off x="2892287" y="2812775"/>
            <a:ext cx="1063487" cy="934277"/>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67330" y="5645426"/>
            <a:ext cx="2067340" cy="369332"/>
          </a:xfrm>
          <a:prstGeom prst="rect">
            <a:avLst/>
          </a:prstGeom>
          <a:noFill/>
        </p:spPr>
        <p:txBody>
          <a:bodyPr wrap="square" rtlCol="0">
            <a:spAutoFit/>
          </a:bodyPr>
          <a:lstStyle/>
          <a:p>
            <a:r>
              <a:rPr lang="en-US" dirty="0" smtClean="0"/>
              <a:t>N = 40,287</a:t>
            </a:r>
            <a:endParaRPr lang="en-US" dirty="0"/>
          </a:p>
        </p:txBody>
      </p:sp>
    </p:spTree>
    <p:extLst>
      <p:ext uri="{BB962C8B-B14F-4D97-AF65-F5344CB8AC3E}">
        <p14:creationId xmlns:p14="http://schemas.microsoft.com/office/powerpoint/2010/main" val="40391528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1354"/>
            <a:ext cx="8596668" cy="1407746"/>
          </a:xfrm>
        </p:spPr>
        <p:txBody>
          <a:bodyPr/>
          <a:lstStyle/>
          <a:p>
            <a:r>
              <a:rPr lang="en-US" dirty="0" smtClean="0">
                <a:solidFill>
                  <a:srgbClr val="0070C0"/>
                </a:solidFill>
              </a:rPr>
              <a:t>Recap of the ACCEL Project:</a:t>
            </a:r>
            <a:endParaRPr lang="en-US" dirty="0">
              <a:solidFill>
                <a:srgbClr val="0070C0"/>
              </a:solidFill>
            </a:endParaRPr>
          </a:p>
        </p:txBody>
      </p:sp>
      <p:sp>
        <p:nvSpPr>
          <p:cNvPr id="3" name="Content Placeholder 2"/>
          <p:cNvSpPr>
            <a:spLocks noGrp="1"/>
          </p:cNvSpPr>
          <p:nvPr>
            <p:ph idx="1"/>
          </p:nvPr>
        </p:nvSpPr>
        <p:spPr>
          <a:xfrm>
            <a:off x="410308" y="1055077"/>
            <a:ext cx="9237784" cy="5525807"/>
          </a:xfrm>
        </p:spPr>
        <p:txBody>
          <a:bodyPr>
            <a:normAutofit fontScale="92500" lnSpcReduction="10000"/>
          </a:bodyPr>
          <a:lstStyle/>
          <a:p>
            <a:r>
              <a:rPr lang="en-US" b="1" dirty="0" smtClean="0"/>
              <a:t>More </a:t>
            </a:r>
            <a:r>
              <a:rPr lang="en-US" b="1" dirty="0"/>
              <a:t>than </a:t>
            </a:r>
            <a:r>
              <a:rPr lang="en-US" b="1" dirty="0" smtClean="0"/>
              <a:t>95</a:t>
            </a:r>
            <a:r>
              <a:rPr lang="en-US" b="1" dirty="0"/>
              <a:t>% of all public </a:t>
            </a:r>
            <a:r>
              <a:rPr lang="en-US" b="1" dirty="0" smtClean="0"/>
              <a:t>school students, and 80</a:t>
            </a:r>
            <a:r>
              <a:rPr lang="en-US" b="1" dirty="0"/>
              <a:t>% of students with </a:t>
            </a:r>
            <a:r>
              <a:rPr lang="en-US" b="1" dirty="0" smtClean="0"/>
              <a:t>disabilities are </a:t>
            </a:r>
            <a:r>
              <a:rPr lang="en-US" b="1" dirty="0"/>
              <a:t>included in the </a:t>
            </a:r>
            <a:r>
              <a:rPr lang="en-US" b="1" dirty="0" smtClean="0"/>
              <a:t>current youth </a:t>
            </a:r>
            <a:r>
              <a:rPr lang="en-US" b="1" dirty="0"/>
              <a:t>survey sampling </a:t>
            </a:r>
            <a:r>
              <a:rPr lang="en-US" b="1" dirty="0" smtClean="0"/>
              <a:t>frame</a:t>
            </a:r>
          </a:p>
          <a:p>
            <a:r>
              <a:rPr lang="en-US" b="1" dirty="0" smtClean="0"/>
              <a:t>Demonstrated </a:t>
            </a:r>
            <a:r>
              <a:rPr lang="en-US" b="1" dirty="0"/>
              <a:t>that for two of the three groups we studied, the standard health surveys </a:t>
            </a:r>
            <a:r>
              <a:rPr lang="en-US" b="1" dirty="0" smtClean="0"/>
              <a:t>can </a:t>
            </a:r>
            <a:r>
              <a:rPr lang="en-US" b="1" dirty="0"/>
              <a:t>be administered with or without </a:t>
            </a:r>
            <a:r>
              <a:rPr lang="en-US" b="1" dirty="0" smtClean="0"/>
              <a:t>accommodation</a:t>
            </a:r>
          </a:p>
          <a:p>
            <a:r>
              <a:rPr lang="en-US" b="1" dirty="0" smtClean="0">
                <a:latin typeface="Microsoft Sans Serif" panose="020B0604020202020204" pitchFamily="34" charset="0"/>
                <a:cs typeface="Microsoft Sans Serif" panose="020B0604020202020204" pitchFamily="34" charset="0"/>
              </a:rPr>
              <a:t>The </a:t>
            </a:r>
            <a:r>
              <a:rPr lang="en-US" b="1" dirty="0">
                <a:latin typeface="Microsoft Sans Serif" panose="020B0604020202020204" pitchFamily="34" charset="0"/>
                <a:cs typeface="Microsoft Sans Serif" panose="020B0604020202020204" pitchFamily="34" charset="0"/>
              </a:rPr>
              <a:t>nature of accommodations and supports that may be required depend in part on the nature of the disability. </a:t>
            </a:r>
            <a:r>
              <a:rPr lang="en-US" b="1" dirty="0" smtClean="0">
                <a:latin typeface="Microsoft Sans Serif" panose="020B0604020202020204" pitchFamily="34" charset="0"/>
                <a:cs typeface="Microsoft Sans Serif" panose="020B0604020202020204" pitchFamily="34" charset="0"/>
              </a:rPr>
              <a:t>Motivation can play a key role in participation for students w/ behavioral health issues. </a:t>
            </a:r>
            <a:endParaRPr lang="en-US" b="1" dirty="0">
              <a:latin typeface="Microsoft Sans Serif" panose="020B0604020202020204" pitchFamily="34" charset="0"/>
              <a:cs typeface="Microsoft Sans Serif" panose="020B0604020202020204" pitchFamily="34" charset="0"/>
            </a:endParaRPr>
          </a:p>
          <a:p>
            <a:r>
              <a:rPr lang="en-US" b="1" dirty="0" smtClean="0">
                <a:latin typeface="Microsoft Sans Serif" panose="020B0604020202020204" pitchFamily="34" charset="0"/>
                <a:cs typeface="Microsoft Sans Serif" panose="020B0604020202020204" pitchFamily="34" charset="0"/>
              </a:rPr>
              <a:t>Many accommodations are already </a:t>
            </a:r>
            <a:r>
              <a:rPr lang="en-US" b="1" dirty="0">
                <a:latin typeface="Microsoft Sans Serif" panose="020B0604020202020204" pitchFamily="34" charset="0"/>
                <a:cs typeface="Microsoft Sans Serif" panose="020B0604020202020204" pitchFamily="34" charset="0"/>
              </a:rPr>
              <a:t>provided through the student’s educational support (IEP)</a:t>
            </a:r>
            <a:endParaRPr lang="en-US" b="1" dirty="0"/>
          </a:p>
          <a:p>
            <a:r>
              <a:rPr lang="en-US" b="1" dirty="0" smtClean="0">
                <a:latin typeface="Microsoft Sans Serif" panose="020B0604020202020204" pitchFamily="34" charset="0"/>
                <a:cs typeface="Microsoft Sans Serif" panose="020B0604020202020204" pitchFamily="34" charset="0"/>
              </a:rPr>
              <a:t>Electronic surveys </a:t>
            </a:r>
            <a:r>
              <a:rPr lang="en-US" b="1" dirty="0">
                <a:latin typeface="Microsoft Sans Serif" panose="020B0604020202020204" pitchFamily="34" charset="0"/>
                <a:cs typeface="Microsoft Sans Serif" panose="020B0604020202020204" pitchFamily="34" charset="0"/>
              </a:rPr>
              <a:t>can provide many of the required </a:t>
            </a:r>
            <a:r>
              <a:rPr lang="en-US" b="1" dirty="0" smtClean="0">
                <a:latin typeface="Microsoft Sans Serif" panose="020B0604020202020204" pitchFamily="34" charset="0"/>
                <a:cs typeface="Microsoft Sans Serif" panose="020B0604020202020204" pitchFamily="34" charset="0"/>
              </a:rPr>
              <a:t>accommodations</a:t>
            </a:r>
          </a:p>
          <a:p>
            <a:r>
              <a:rPr lang="en-US" b="1" dirty="0" smtClean="0">
                <a:latin typeface="Microsoft Sans Serif" panose="020B0604020202020204" pitchFamily="34" charset="0"/>
                <a:cs typeface="Microsoft Sans Serif" panose="020B0604020202020204" pitchFamily="34" charset="0"/>
              </a:rPr>
              <a:t>Attention to survey questions (incl. response items) can increase accessibility and improve overall survey quality (item responses rates, comprehension and reliability)  </a:t>
            </a:r>
          </a:p>
          <a:p>
            <a:r>
              <a:rPr lang="en-US" b="1" dirty="0" smtClean="0">
                <a:latin typeface="Microsoft Sans Serif" panose="020B0604020202020204" pitchFamily="34" charset="0"/>
                <a:cs typeface="Microsoft Sans Serif" panose="020B0604020202020204" pitchFamily="34" charset="0"/>
              </a:rPr>
              <a:t>“Making it Important,” helping students understand the value of the survey can help increase participation and survey completion rates. </a:t>
            </a:r>
            <a:endParaRPr lang="en-US" b="1" dirty="0" smtClean="0"/>
          </a:p>
          <a:p>
            <a:r>
              <a:rPr lang="en-US" b="1" dirty="0" smtClean="0"/>
              <a:t>For students whose accommodations may compromise their anonymity, there </a:t>
            </a:r>
            <a:r>
              <a:rPr lang="en-US" b="1" dirty="0"/>
              <a:t>is scope </a:t>
            </a:r>
            <a:r>
              <a:rPr lang="en-US" b="1" dirty="0" smtClean="0"/>
              <a:t>and </a:t>
            </a:r>
            <a:r>
              <a:rPr lang="en-US" b="1" dirty="0"/>
              <a:t>interest in conducting a </a:t>
            </a:r>
            <a:r>
              <a:rPr lang="en-US" b="1" dirty="0" smtClean="0"/>
              <a:t>modified health </a:t>
            </a:r>
            <a:r>
              <a:rPr lang="en-US" b="1" dirty="0"/>
              <a:t>survey</a:t>
            </a:r>
            <a:r>
              <a:rPr lang="en-US" b="1" dirty="0" smtClean="0"/>
              <a:t>.</a:t>
            </a:r>
          </a:p>
          <a:p>
            <a:endParaRPr lang="en-US" dirty="0" smtClean="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1775" y="5504423"/>
            <a:ext cx="2541361" cy="1076461"/>
          </a:xfrm>
          <a:prstGeom prst="rect">
            <a:avLst/>
          </a:prstGeom>
          <a:noFill/>
        </p:spPr>
      </p:pic>
    </p:spTree>
    <p:extLst>
      <p:ext uri="{BB962C8B-B14F-4D97-AF65-F5344CB8AC3E}">
        <p14:creationId xmlns:p14="http://schemas.microsoft.com/office/powerpoint/2010/main" val="28281394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9579"/>
          </a:xfrm>
        </p:spPr>
        <p:txBody>
          <a:bodyPr/>
          <a:lstStyle/>
          <a:p>
            <a:r>
              <a:rPr lang="en-US" dirty="0" smtClean="0">
                <a:solidFill>
                  <a:srgbClr val="0070C0"/>
                </a:solidFill>
              </a:rPr>
              <a:t>Recap of the ACCEL Project:</a:t>
            </a:r>
            <a:endParaRPr lang="en-US" dirty="0">
              <a:solidFill>
                <a:srgbClr val="0070C0"/>
              </a:solidFill>
            </a:endParaRPr>
          </a:p>
        </p:txBody>
      </p:sp>
      <p:sp>
        <p:nvSpPr>
          <p:cNvPr id="3" name="Content Placeholder 2"/>
          <p:cNvSpPr>
            <a:spLocks noGrp="1"/>
          </p:cNvSpPr>
          <p:nvPr>
            <p:ph idx="1"/>
          </p:nvPr>
        </p:nvSpPr>
        <p:spPr>
          <a:xfrm>
            <a:off x="611346" y="1535723"/>
            <a:ext cx="8884346" cy="4506930"/>
          </a:xfrm>
        </p:spPr>
        <p:txBody>
          <a:bodyPr>
            <a:normAutofit/>
          </a:bodyPr>
          <a:lstStyle/>
          <a:p>
            <a:r>
              <a:rPr lang="en-US" sz="2800" dirty="0" smtClean="0"/>
              <a:t>17.4</a:t>
            </a:r>
            <a:r>
              <a:rPr lang="en-US" sz="2800" dirty="0"/>
              <a:t>% </a:t>
            </a:r>
            <a:r>
              <a:rPr lang="en-US" sz="2800" dirty="0" smtClean="0"/>
              <a:t>of HS students participating in the standard 2016 YTS have a disability, based upon the new two-item disability indicator</a:t>
            </a:r>
          </a:p>
          <a:p>
            <a:r>
              <a:rPr lang="en-US" sz="2800" dirty="0" smtClean="0"/>
              <a:t>There are significant differences in tobacco use, susceptibility to initiation and perceived risk of tobacco use between students with and without disabilities, based upon the 2016 YTS data using the new disability indicator questions.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1775" y="5504423"/>
            <a:ext cx="2541361" cy="1076461"/>
          </a:xfrm>
          <a:prstGeom prst="rect">
            <a:avLst/>
          </a:prstGeom>
          <a:noFill/>
        </p:spPr>
      </p:pic>
    </p:spTree>
    <p:extLst>
      <p:ext uri="{BB962C8B-B14F-4D97-AF65-F5344CB8AC3E}">
        <p14:creationId xmlns:p14="http://schemas.microsoft.com/office/powerpoint/2010/main" val="20914685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3277" y="2052918"/>
            <a:ext cx="3146610" cy="4195481"/>
          </a:xfrm>
        </p:spPr>
      </p:pic>
    </p:spTree>
    <p:extLst>
      <p:ext uri="{BB962C8B-B14F-4D97-AF65-F5344CB8AC3E}">
        <p14:creationId xmlns:p14="http://schemas.microsoft.com/office/powerpoint/2010/main" val="3262403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4" name="Content Placeholder 3" descr="IMG_E0655.JPG"/>
          <p:cNvPicPr>
            <a:picLocks noGrp="1" noChangeAspect="1"/>
          </p:cNvPicPr>
          <p:nvPr>
            <p:ph idx="1"/>
          </p:nvPr>
        </p:nvPicPr>
        <p:blipFill>
          <a:blip r:embed="rId2">
            <a:extLst>
              <a:ext uri="{28A0092B-C50C-407E-A947-70E740481C1C}">
                <a14:useLocalDpi xmlns:a14="http://schemas.microsoft.com/office/drawing/2010/main" val="0"/>
              </a:ext>
            </a:extLst>
          </a:blip>
          <a:srcRect t="20891" b="20891"/>
          <a:stretch>
            <a:fillRect/>
          </a:stretch>
        </p:blipFill>
        <p:spPr>
          <a:xfrm>
            <a:off x="1573212" y="1837018"/>
            <a:ext cx="8946541" cy="4195481"/>
          </a:xfrm>
        </p:spPr>
      </p:pic>
    </p:spTree>
    <p:extLst>
      <p:ext uri="{BB962C8B-B14F-4D97-AF65-F5344CB8AC3E}">
        <p14:creationId xmlns:p14="http://schemas.microsoft.com/office/powerpoint/2010/main" val="386546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8189138"/>
              </p:ext>
            </p:extLst>
          </p:nvPr>
        </p:nvGraphicFramePr>
        <p:xfrm>
          <a:off x="812801" y="1145595"/>
          <a:ext cx="10746315" cy="5669280"/>
        </p:xfrm>
        <a:graphic>
          <a:graphicData uri="http://schemas.openxmlformats.org/drawingml/2006/table">
            <a:tbl>
              <a:tblPr firstRow="1" bandRow="1">
                <a:tableStyleId>{5C22544A-7EE6-4342-B048-85BDC9FD1C3A}</a:tableStyleId>
              </a:tblPr>
              <a:tblGrid>
                <a:gridCol w="3582105"/>
                <a:gridCol w="3582105"/>
                <a:gridCol w="3582105"/>
              </a:tblGrid>
              <a:tr h="367530">
                <a:tc>
                  <a:txBody>
                    <a:bodyPr/>
                    <a:lstStyle/>
                    <a:p>
                      <a:r>
                        <a:rPr lang="en-US" sz="2100" dirty="0" smtClean="0"/>
                        <a:t>Survey</a:t>
                      </a:r>
                      <a:endParaRPr lang="en-US" sz="2100" dirty="0"/>
                    </a:p>
                  </a:txBody>
                  <a:tcPr marL="121920" marR="121920"/>
                </a:tc>
                <a:tc>
                  <a:txBody>
                    <a:bodyPr/>
                    <a:lstStyle/>
                    <a:p>
                      <a:r>
                        <a:rPr lang="en-US" sz="2100" dirty="0" smtClean="0"/>
                        <a:t>Schedule</a:t>
                      </a:r>
                      <a:endParaRPr lang="en-US" sz="2100" dirty="0"/>
                    </a:p>
                  </a:txBody>
                  <a:tcPr marL="121920" marR="121920"/>
                </a:tc>
                <a:tc>
                  <a:txBody>
                    <a:bodyPr/>
                    <a:lstStyle/>
                    <a:p>
                      <a:r>
                        <a:rPr lang="en-US" sz="2100" dirty="0" smtClean="0"/>
                        <a:t>Who Participates</a:t>
                      </a:r>
                      <a:endParaRPr lang="en-US" sz="2100" dirty="0"/>
                    </a:p>
                  </a:txBody>
                  <a:tcPr marL="121920" marR="121920"/>
                </a:tc>
              </a:tr>
              <a:tr h="656303">
                <a:tc>
                  <a:txBody>
                    <a:bodyPr/>
                    <a:lstStyle/>
                    <a:p>
                      <a:r>
                        <a:rPr lang="en-US" sz="2100" b="0" dirty="0" smtClean="0">
                          <a:solidFill>
                            <a:schemeClr val="bg1"/>
                          </a:solidFill>
                        </a:rPr>
                        <a:t>Delaware School Survey</a:t>
                      </a:r>
                      <a:endParaRPr lang="en-US" sz="2100" b="0" dirty="0">
                        <a:solidFill>
                          <a:schemeClr val="bg1"/>
                        </a:solidFill>
                      </a:endParaRPr>
                    </a:p>
                  </a:txBody>
                  <a:tcPr marL="121920" marR="121920"/>
                </a:tc>
                <a:tc>
                  <a:txBody>
                    <a:bodyPr/>
                    <a:lstStyle/>
                    <a:p>
                      <a:r>
                        <a:rPr lang="en-US" sz="2100" b="0" dirty="0" smtClean="0">
                          <a:solidFill>
                            <a:schemeClr val="bg1"/>
                          </a:solidFill>
                        </a:rPr>
                        <a:t>Annually</a:t>
                      </a:r>
                      <a:r>
                        <a:rPr lang="en-US" sz="2100" b="0" baseline="0" dirty="0" smtClean="0">
                          <a:solidFill>
                            <a:schemeClr val="bg1"/>
                          </a:solidFill>
                        </a:rPr>
                        <a:t> - </a:t>
                      </a:r>
                      <a:r>
                        <a:rPr lang="en-US" sz="2100" b="0" dirty="0" smtClean="0">
                          <a:solidFill>
                            <a:schemeClr val="bg1"/>
                          </a:solidFill>
                        </a:rPr>
                        <a:t> Spring semester</a:t>
                      </a:r>
                      <a:endParaRPr lang="en-US" sz="2100" b="0" dirty="0">
                        <a:solidFill>
                          <a:schemeClr val="bg1"/>
                        </a:solidFill>
                      </a:endParaRPr>
                    </a:p>
                  </a:txBody>
                  <a:tcPr marL="121920" marR="121920"/>
                </a:tc>
                <a:tc>
                  <a:txBody>
                    <a:bodyPr/>
                    <a:lstStyle/>
                    <a:p>
                      <a:r>
                        <a:rPr lang="en-US" sz="2100" b="0" dirty="0" smtClean="0">
                          <a:solidFill>
                            <a:schemeClr val="bg1"/>
                          </a:solidFill>
                        </a:rPr>
                        <a:t>Census of </a:t>
                      </a:r>
                      <a:r>
                        <a:rPr lang="en-US" sz="2100" b="0" baseline="0" dirty="0" smtClean="0">
                          <a:solidFill>
                            <a:schemeClr val="bg1"/>
                          </a:solidFill>
                        </a:rPr>
                        <a:t>5</a:t>
                      </a:r>
                      <a:r>
                        <a:rPr lang="en-US" sz="2100" b="0" baseline="30000" dirty="0" smtClean="0">
                          <a:solidFill>
                            <a:schemeClr val="bg1"/>
                          </a:solidFill>
                        </a:rPr>
                        <a:t>th</a:t>
                      </a:r>
                      <a:r>
                        <a:rPr lang="en-US" sz="2100" b="0" baseline="0" dirty="0" smtClean="0">
                          <a:solidFill>
                            <a:schemeClr val="bg1"/>
                          </a:solidFill>
                        </a:rPr>
                        <a:t>, 8</a:t>
                      </a:r>
                      <a:r>
                        <a:rPr lang="en-US" sz="2100" b="0" baseline="30000" dirty="0" smtClean="0">
                          <a:solidFill>
                            <a:schemeClr val="bg1"/>
                          </a:solidFill>
                        </a:rPr>
                        <a:t>th</a:t>
                      </a:r>
                      <a:r>
                        <a:rPr lang="en-US" sz="2100" b="0" baseline="0" dirty="0" smtClean="0">
                          <a:solidFill>
                            <a:schemeClr val="bg1"/>
                          </a:solidFill>
                        </a:rPr>
                        <a:t>, 11</a:t>
                      </a:r>
                      <a:r>
                        <a:rPr lang="en-US" sz="2100" b="0" baseline="30000" dirty="0" smtClean="0">
                          <a:solidFill>
                            <a:schemeClr val="bg1"/>
                          </a:solidFill>
                        </a:rPr>
                        <a:t>th</a:t>
                      </a:r>
                      <a:r>
                        <a:rPr lang="en-US" sz="2100" b="0" baseline="0" dirty="0" smtClean="0">
                          <a:solidFill>
                            <a:schemeClr val="bg1"/>
                          </a:solidFill>
                        </a:rPr>
                        <a:t> grade students</a:t>
                      </a:r>
                      <a:endParaRPr lang="en-US" sz="2100" b="0" dirty="0">
                        <a:solidFill>
                          <a:schemeClr val="bg1"/>
                        </a:solidFill>
                      </a:endParaRPr>
                    </a:p>
                  </a:txBody>
                  <a:tcPr marL="121920" marR="121920"/>
                </a:tc>
              </a:tr>
              <a:tr h="1233850">
                <a:tc>
                  <a:txBody>
                    <a:bodyPr/>
                    <a:lstStyle/>
                    <a:p>
                      <a:r>
                        <a:rPr lang="en-US" sz="2100" b="1" dirty="0" smtClean="0">
                          <a:solidFill>
                            <a:srgbClr val="FF0000"/>
                          </a:solidFill>
                        </a:rPr>
                        <a:t>Youth Risk Behavior Survey</a:t>
                      </a:r>
                      <a:endParaRPr lang="en-US" sz="2100" b="1" dirty="0">
                        <a:solidFill>
                          <a:srgbClr val="FF0000"/>
                        </a:solidFill>
                      </a:endParaRPr>
                    </a:p>
                  </a:txBody>
                  <a:tcPr marL="121920" marR="121920"/>
                </a:tc>
                <a:tc>
                  <a:txBody>
                    <a:bodyPr/>
                    <a:lstStyle/>
                    <a:p>
                      <a:r>
                        <a:rPr lang="en-US" sz="2100" b="1" dirty="0" smtClean="0">
                          <a:solidFill>
                            <a:srgbClr val="FF0000"/>
                          </a:solidFill>
                        </a:rPr>
                        <a:t>Every other odd-numbered</a:t>
                      </a:r>
                      <a:r>
                        <a:rPr lang="en-US" sz="2100" b="1" baseline="0" dirty="0" smtClean="0">
                          <a:solidFill>
                            <a:srgbClr val="FF0000"/>
                          </a:solidFill>
                        </a:rPr>
                        <a:t> year – Spring semester</a:t>
                      </a:r>
                      <a:endParaRPr lang="en-US" sz="2100" b="1" dirty="0">
                        <a:solidFill>
                          <a:srgbClr val="FF0000"/>
                        </a:solidFill>
                      </a:endParaRPr>
                    </a:p>
                  </a:txBody>
                  <a:tcPr marL="121920" marR="121920"/>
                </a:tc>
                <a:tc>
                  <a:txBody>
                    <a:bodyPr/>
                    <a:lstStyle/>
                    <a:p>
                      <a:r>
                        <a:rPr lang="en-US" sz="2100" b="1" dirty="0" smtClean="0">
                          <a:solidFill>
                            <a:srgbClr val="FF0000"/>
                          </a:solidFill>
                        </a:rPr>
                        <a:t>Random sample of classrooms within</a:t>
                      </a:r>
                      <a:r>
                        <a:rPr lang="en-US" sz="2100" b="1" baseline="0" dirty="0" smtClean="0">
                          <a:solidFill>
                            <a:srgbClr val="FF0000"/>
                          </a:solidFill>
                        </a:rPr>
                        <a:t> census of public middle* and high schools</a:t>
                      </a:r>
                      <a:endParaRPr lang="en-US" sz="2100" b="1" dirty="0">
                        <a:solidFill>
                          <a:srgbClr val="FF0000"/>
                        </a:solidFill>
                      </a:endParaRPr>
                    </a:p>
                  </a:txBody>
                  <a:tcPr marL="121920" marR="121920"/>
                </a:tc>
              </a:tr>
              <a:tr h="1522623">
                <a:tc>
                  <a:txBody>
                    <a:bodyPr/>
                    <a:lstStyle/>
                    <a:p>
                      <a:r>
                        <a:rPr lang="en-US" sz="2100" dirty="0" smtClean="0"/>
                        <a:t>Youth Tobacco Survey</a:t>
                      </a:r>
                      <a:endParaRPr lang="en-US" sz="2100" dirty="0"/>
                    </a:p>
                  </a:txBody>
                  <a:tcPr marL="121920" marR="121920"/>
                </a:tc>
                <a:tc>
                  <a:txBody>
                    <a:bodyPr/>
                    <a:lstStyle/>
                    <a:p>
                      <a:r>
                        <a:rPr lang="en-US" sz="2100" dirty="0" smtClean="0"/>
                        <a:t>Every</a:t>
                      </a:r>
                      <a:r>
                        <a:rPr lang="en-US" sz="2100" baseline="0" dirty="0" smtClean="0"/>
                        <a:t> other eve-numbered year – Spring semester</a:t>
                      </a:r>
                      <a:endParaRPr lang="en-US" sz="21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Random sample of classrooms within</a:t>
                      </a:r>
                      <a:r>
                        <a:rPr lang="en-US" sz="2100" baseline="0" dirty="0" smtClean="0"/>
                        <a:t> census of public middle and high schools</a:t>
                      </a:r>
                      <a:endParaRPr lang="en-US" sz="2100" dirty="0" smtClean="0"/>
                    </a:p>
                    <a:p>
                      <a:endParaRPr lang="en-US" sz="2100" dirty="0"/>
                    </a:p>
                  </a:txBody>
                  <a:tcPr marL="121920" marR="121920"/>
                </a:tc>
              </a:tr>
              <a:tr h="656303">
                <a:tc>
                  <a:txBody>
                    <a:bodyPr/>
                    <a:lstStyle/>
                    <a:p>
                      <a:r>
                        <a:rPr lang="en-US" sz="2100" dirty="0" smtClean="0"/>
                        <a:t>School Health Profiles</a:t>
                      </a:r>
                      <a:endParaRPr lang="en-US" sz="2100" dirty="0"/>
                    </a:p>
                  </a:txBody>
                  <a:tcPr marL="121920" marR="121920"/>
                </a:tc>
                <a:tc>
                  <a:txBody>
                    <a:bodyPr/>
                    <a:lstStyle/>
                    <a:p>
                      <a:r>
                        <a:rPr lang="en-US" sz="2100" dirty="0" smtClean="0"/>
                        <a:t>Every other</a:t>
                      </a:r>
                      <a:r>
                        <a:rPr lang="en-US" sz="2100" baseline="0" dirty="0" smtClean="0"/>
                        <a:t> even-numbered year – Spring</a:t>
                      </a:r>
                      <a:endParaRPr lang="en-US" sz="2100" dirty="0"/>
                    </a:p>
                  </a:txBody>
                  <a:tcPr marL="121920" marR="121920"/>
                </a:tc>
                <a:tc>
                  <a:txBody>
                    <a:bodyPr/>
                    <a:lstStyle/>
                    <a:p>
                      <a:r>
                        <a:rPr lang="en-US" sz="2100" dirty="0" smtClean="0"/>
                        <a:t>Principals and lead health educators</a:t>
                      </a:r>
                      <a:endParaRPr lang="en-US" sz="2100" dirty="0"/>
                    </a:p>
                  </a:txBody>
                  <a:tcPr marL="121920" marR="121920"/>
                </a:tc>
              </a:tr>
              <a:tr h="656303">
                <a:tc>
                  <a:txBody>
                    <a:bodyPr/>
                    <a:lstStyle/>
                    <a:p>
                      <a:r>
                        <a:rPr lang="en-US" sz="2100" dirty="0" smtClean="0"/>
                        <a:t>College Risk Behavior Survey</a:t>
                      </a:r>
                      <a:endParaRPr lang="en-US" sz="2100" dirty="0"/>
                    </a:p>
                  </a:txBody>
                  <a:tcPr marL="121920" marR="121920"/>
                </a:tc>
                <a:tc>
                  <a:txBody>
                    <a:bodyPr/>
                    <a:lstStyle/>
                    <a:p>
                      <a:r>
                        <a:rPr lang="en-US" sz="2100" dirty="0" smtClean="0"/>
                        <a:t>Annually – Spring Semester</a:t>
                      </a:r>
                      <a:endParaRPr lang="en-US" sz="2100" dirty="0"/>
                    </a:p>
                  </a:txBody>
                  <a:tcPr marL="121920" marR="121920"/>
                </a:tc>
                <a:tc>
                  <a:txBody>
                    <a:bodyPr/>
                    <a:lstStyle/>
                    <a:p>
                      <a:r>
                        <a:rPr lang="en-US" sz="2100" dirty="0" smtClean="0"/>
                        <a:t>Random</a:t>
                      </a:r>
                      <a:r>
                        <a:rPr lang="en-US" sz="2100" baseline="0" dirty="0" smtClean="0"/>
                        <a:t> sample of college students</a:t>
                      </a:r>
                      <a:endParaRPr lang="en-US" sz="2100" dirty="0"/>
                    </a:p>
                  </a:txBody>
                  <a:tcPr marL="121920" marR="121920"/>
                </a:tc>
              </a:tr>
            </a:tbl>
          </a:graphicData>
        </a:graphic>
      </p:graphicFrame>
      <p:sp>
        <p:nvSpPr>
          <p:cNvPr id="2" name="Title 1"/>
          <p:cNvSpPr>
            <a:spLocks noGrp="1"/>
          </p:cNvSpPr>
          <p:nvPr>
            <p:ph type="title"/>
          </p:nvPr>
        </p:nvSpPr>
        <p:spPr>
          <a:xfrm>
            <a:off x="838200" y="365126"/>
            <a:ext cx="10515600" cy="904990"/>
          </a:xfrm>
        </p:spPr>
        <p:txBody>
          <a:bodyPr/>
          <a:lstStyle/>
          <a:p>
            <a:pPr algn="ctr"/>
            <a:r>
              <a:rPr lang="en-US" sz="3200" dirty="0" smtClean="0">
                <a:solidFill>
                  <a:schemeClr val="tx1"/>
                </a:solidFill>
              </a:rPr>
              <a:t>Measuring Youth Behavior and Experiences</a:t>
            </a:r>
            <a:endParaRPr lang="en-US" sz="3200" dirty="0">
              <a:solidFill>
                <a:schemeClr val="tx1"/>
              </a:solidFill>
            </a:endParaRPr>
          </a:p>
        </p:txBody>
      </p:sp>
    </p:spTree>
    <p:extLst>
      <p:ext uri="{BB962C8B-B14F-4D97-AF65-F5344CB8AC3E}">
        <p14:creationId xmlns:p14="http://schemas.microsoft.com/office/powerpoint/2010/main" val="1196422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p:txBody>
          <a:bodyPr/>
          <a:lstStyle/>
          <a:p>
            <a:pPr marL="0" indent="0" algn="ctr">
              <a:buNone/>
            </a:pPr>
            <a:r>
              <a:rPr lang="en-US" dirty="0"/>
              <a:t>Sharon Merriman-Nai</a:t>
            </a:r>
          </a:p>
          <a:p>
            <a:pPr marL="0" indent="0" algn="ctr">
              <a:buNone/>
            </a:pPr>
            <a:r>
              <a:rPr lang="en-US" dirty="0" smtClean="0">
                <a:hlinkClick r:id="rId2"/>
              </a:rPr>
              <a:t>smnai@udel.edu</a:t>
            </a:r>
            <a:endParaRPr lang="en-US" dirty="0" smtClean="0"/>
          </a:p>
          <a:p>
            <a:pPr marL="0" indent="0" algn="ctr">
              <a:buNone/>
            </a:pPr>
            <a:r>
              <a:rPr lang="en-US" dirty="0" smtClean="0"/>
              <a:t>302-831-6107</a:t>
            </a:r>
            <a:endParaRPr lang="en-US" dirty="0"/>
          </a:p>
          <a:p>
            <a:pPr marL="0" indent="0" algn="ctr">
              <a:buNone/>
            </a:pPr>
            <a:r>
              <a:rPr lang="en-US" dirty="0" smtClean="0"/>
              <a:t>Center for Drug and Health Studies </a:t>
            </a:r>
          </a:p>
          <a:p>
            <a:pPr marL="0" indent="0" algn="ctr">
              <a:buNone/>
            </a:pPr>
            <a:r>
              <a:rPr lang="en-US" dirty="0" smtClean="0"/>
              <a:t>at the University of Delaware</a:t>
            </a:r>
          </a:p>
          <a:p>
            <a:pPr marL="0" indent="0" algn="ctr">
              <a:buNone/>
            </a:pPr>
            <a:r>
              <a:rPr lang="en-US" dirty="0" smtClean="0">
                <a:hlinkClick r:id="rId3"/>
              </a:rPr>
              <a:t>www.cdhs.udel.edu</a:t>
            </a:r>
            <a:endParaRPr lang="en-US" dirty="0" smtClean="0"/>
          </a:p>
          <a:p>
            <a:pPr marL="0" indent="0">
              <a:buNone/>
            </a:pPr>
            <a:endParaRPr lang="en-US" dirty="0"/>
          </a:p>
          <a:p>
            <a:pPr marL="0" indent="0">
              <a:buNone/>
            </a:pPr>
            <a:endParaRPr lang="en-US" dirty="0"/>
          </a:p>
        </p:txBody>
      </p:sp>
      <p:pic>
        <p:nvPicPr>
          <p:cNvPr id="4" name="Picture 3" descr="CAS_Web_Twitter_CDHS_ProfilePic.jpg">
            <a:extLst>
              <a:ext uri="{FF2B5EF4-FFF2-40B4-BE49-F238E27FC236}">
                <a16:creationId xmlns:a16="http://schemas.microsoft.com/office/drawing/2014/main" xmlns="" id="{BEB4D07B-486F-45D8-86B7-4D368AC890B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50138" y="5031892"/>
            <a:ext cx="1557866" cy="1512964"/>
          </a:xfrm>
          <a:prstGeom prst="rect">
            <a:avLst/>
          </a:prstGeom>
        </p:spPr>
      </p:pic>
    </p:spTree>
    <p:extLst>
      <p:ext uri="{BB962C8B-B14F-4D97-AF65-F5344CB8AC3E}">
        <p14:creationId xmlns:p14="http://schemas.microsoft.com/office/powerpoint/2010/main" val="285590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2017 YRBS Data </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a:p>
          <a:p>
            <a:pPr marL="0" indent="0" algn="ctr">
              <a:buNone/>
            </a:pPr>
            <a:r>
              <a:rPr lang="en-US" sz="3200" dirty="0" smtClean="0"/>
              <a:t>How are we defining a student with a disability?</a:t>
            </a:r>
            <a:endParaRPr lang="en-US" sz="3200" dirty="0"/>
          </a:p>
        </p:txBody>
      </p:sp>
    </p:spTree>
    <p:extLst>
      <p:ext uri="{BB962C8B-B14F-4D97-AF65-F5344CB8AC3E}">
        <p14:creationId xmlns:p14="http://schemas.microsoft.com/office/powerpoint/2010/main" val="66713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Middle School Students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3277" y="2052918"/>
            <a:ext cx="3146610" cy="4195481"/>
          </a:xfrm>
        </p:spPr>
      </p:pic>
    </p:spTree>
    <p:extLst>
      <p:ext uri="{BB962C8B-B14F-4D97-AF65-F5344CB8AC3E}">
        <p14:creationId xmlns:p14="http://schemas.microsoft.com/office/powerpoint/2010/main" val="166968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3951289" cy="2709582"/>
          </a:xfrm>
        </p:spPr>
        <p:txBody>
          <a:bodyPr/>
          <a:lstStyle/>
          <a:p>
            <a:r>
              <a:rPr lang="en-US" dirty="0" smtClean="0"/>
              <a:t>Self-Reported Disabilities by Middle School Students*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4489360"/>
              </p:ext>
            </p:extLst>
          </p:nvPr>
        </p:nvGraphicFramePr>
        <p:xfrm>
          <a:off x="722311" y="1099457"/>
          <a:ext cx="9945688" cy="46590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77332" y="5487609"/>
            <a:ext cx="9990667" cy="1169551"/>
          </a:xfrm>
          <a:prstGeom prst="rect">
            <a:avLst/>
          </a:prstGeom>
          <a:noFill/>
        </p:spPr>
        <p:txBody>
          <a:bodyPr wrap="square" rtlCol="0">
            <a:spAutoFit/>
          </a:bodyPr>
          <a:lstStyle/>
          <a:p>
            <a:r>
              <a:rPr lang="en-US" sz="1400" dirty="0" smtClean="0"/>
              <a:t>Source: 2017 Middle School Youth Risk Behavior Survey </a:t>
            </a:r>
          </a:p>
          <a:p>
            <a:r>
              <a:rPr lang="en-US" sz="1400" dirty="0" smtClean="0"/>
              <a:t>Notes:</a:t>
            </a:r>
          </a:p>
          <a:p>
            <a:r>
              <a:rPr lang="en-US" sz="1400" dirty="0" smtClean="0"/>
              <a:t>Weighted </a:t>
            </a:r>
            <a:r>
              <a:rPr lang="en-US" sz="1400" dirty="0"/>
              <a:t>Data</a:t>
            </a:r>
          </a:p>
          <a:p>
            <a:r>
              <a:rPr lang="en-US" sz="1400" dirty="0"/>
              <a:t>*Self reported disability defined as difficulty seeing, hearing, walking, climbing stairs, or having a serious difficulty concentration, remembering, or making decisions because of a physical, mental or emotional disability. </a:t>
            </a:r>
          </a:p>
        </p:txBody>
      </p:sp>
    </p:spTree>
    <p:extLst>
      <p:ext uri="{BB962C8B-B14F-4D97-AF65-F5344CB8AC3E}">
        <p14:creationId xmlns:p14="http://schemas.microsoft.com/office/powerpoint/2010/main" val="415291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99" y="27848"/>
            <a:ext cx="10502061" cy="1394551"/>
          </a:xfrm>
        </p:spPr>
        <p:txBody>
          <a:bodyPr/>
          <a:lstStyle/>
          <a:p>
            <a:pPr algn="ctr"/>
            <a:r>
              <a:rPr lang="en-US" dirty="0"/>
              <a:t>Health Care </a:t>
            </a:r>
            <a:r>
              <a:rPr lang="en-US" dirty="0" smtClean="0"/>
              <a:t>Professional-Identified Middle School Students </a:t>
            </a:r>
            <a:r>
              <a:rPr lang="en-US" dirty="0"/>
              <a:t>with Disability*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9662848"/>
              </p:ext>
            </p:extLst>
          </p:nvPr>
        </p:nvGraphicFramePr>
        <p:xfrm>
          <a:off x="722310" y="1099456"/>
          <a:ext cx="10330869" cy="48395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8232" y="5589209"/>
            <a:ext cx="9990667" cy="1169551"/>
          </a:xfrm>
          <a:prstGeom prst="rect">
            <a:avLst/>
          </a:prstGeom>
          <a:noFill/>
        </p:spPr>
        <p:txBody>
          <a:bodyPr wrap="square" rtlCol="0">
            <a:spAutoFit/>
          </a:bodyPr>
          <a:lstStyle/>
          <a:p>
            <a:r>
              <a:rPr lang="en-US" sz="1400" dirty="0"/>
              <a:t>Source: 2017 Middle School Youth Risk Behavior Survey </a:t>
            </a:r>
          </a:p>
          <a:p>
            <a:r>
              <a:rPr lang="en-US" sz="1400" dirty="0"/>
              <a:t>Notes: </a:t>
            </a:r>
          </a:p>
          <a:p>
            <a:r>
              <a:rPr lang="en-US" sz="1400" dirty="0"/>
              <a:t>Weighted Data</a:t>
            </a:r>
          </a:p>
          <a:p>
            <a:r>
              <a:rPr lang="en-US" sz="1400" dirty="0"/>
              <a:t>*Disability defined as having difficulty concentrating, remembering, making decisions, or doing things because of a physical, emotional or learning disability</a:t>
            </a:r>
          </a:p>
        </p:txBody>
      </p:sp>
    </p:spTree>
    <p:extLst>
      <p:ext uri="{BB962C8B-B14F-4D97-AF65-F5344CB8AC3E}">
        <p14:creationId xmlns:p14="http://schemas.microsoft.com/office/powerpoint/2010/main" val="3173701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45" y="232741"/>
            <a:ext cx="9649355" cy="1400530"/>
          </a:xfrm>
        </p:spPr>
        <p:txBody>
          <a:bodyPr/>
          <a:lstStyle/>
          <a:p>
            <a:pPr algn="ctr"/>
            <a:r>
              <a:rPr lang="en-US" sz="3600" dirty="0" smtClean="0"/>
              <a:t>Middle School Students </a:t>
            </a:r>
            <a:r>
              <a:rPr lang="en-US" sz="3600" dirty="0"/>
              <a:t>with Disability Either </a:t>
            </a:r>
            <a:r>
              <a:rPr lang="en-US" sz="3600" dirty="0" smtClean="0"/>
              <a:t>Self-Reported </a:t>
            </a:r>
            <a:r>
              <a:rPr lang="en-US" sz="3600" dirty="0"/>
              <a:t>or Identified by Health Care Professional</a:t>
            </a:r>
          </a:p>
        </p:txBody>
      </p:sp>
      <p:graphicFrame>
        <p:nvGraphicFramePr>
          <p:cNvPr id="7" name="Chart 6"/>
          <p:cNvGraphicFramePr>
            <a:graphicFrameLocks/>
          </p:cNvGraphicFramePr>
          <p:nvPr>
            <p:extLst>
              <p:ext uri="{D42A27DB-BD31-4B8C-83A1-F6EECF244321}">
                <p14:modId xmlns:p14="http://schemas.microsoft.com/office/powerpoint/2010/main" val="2252785440"/>
              </p:ext>
            </p:extLst>
          </p:nvPr>
        </p:nvGraphicFramePr>
        <p:xfrm>
          <a:off x="803645" y="1633271"/>
          <a:ext cx="9805088" cy="479292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8445" y="5886047"/>
            <a:ext cx="8763000" cy="738664"/>
          </a:xfrm>
          <a:prstGeom prst="rect">
            <a:avLst/>
          </a:prstGeom>
          <a:noFill/>
        </p:spPr>
        <p:txBody>
          <a:bodyPr wrap="square" rtlCol="0">
            <a:spAutoFit/>
          </a:bodyPr>
          <a:lstStyle/>
          <a:p>
            <a:r>
              <a:rPr lang="en-US" sz="1400" dirty="0"/>
              <a:t>Source: 2017 </a:t>
            </a:r>
            <a:r>
              <a:rPr lang="en-US" sz="1400" dirty="0" smtClean="0"/>
              <a:t>Middle </a:t>
            </a:r>
            <a:r>
              <a:rPr lang="en-US" sz="1400" dirty="0"/>
              <a:t>School Youth Risk Behavior Survey </a:t>
            </a:r>
          </a:p>
          <a:p>
            <a:r>
              <a:rPr lang="en-US" sz="1400" dirty="0" smtClean="0"/>
              <a:t>Note</a:t>
            </a:r>
            <a:r>
              <a:rPr lang="en-US" sz="1400" dirty="0"/>
              <a:t>:</a:t>
            </a:r>
          </a:p>
          <a:p>
            <a:r>
              <a:rPr lang="en-US" sz="1400" dirty="0"/>
              <a:t>Weighted Data</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950700913"/>
              </p:ext>
            </p:extLst>
          </p:nvPr>
        </p:nvGraphicFramePr>
        <p:xfrm>
          <a:off x="722310" y="1099456"/>
          <a:ext cx="10567469" cy="49503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220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3" y="147926"/>
            <a:ext cx="9334685" cy="1400530"/>
          </a:xfrm>
        </p:spPr>
        <p:txBody>
          <a:bodyPr/>
          <a:lstStyle/>
          <a:p>
            <a:pPr algn="ctr"/>
            <a:r>
              <a:rPr lang="en-US" dirty="0"/>
              <a:t>Substance Use a</a:t>
            </a:r>
            <a:r>
              <a:rPr lang="en-US" dirty="0" smtClean="0"/>
              <a:t>mong Middle School </a:t>
            </a:r>
            <a:r>
              <a:rPr lang="en-US" dirty="0"/>
              <a:t>Students with </a:t>
            </a:r>
            <a:r>
              <a:rPr lang="en-US" dirty="0" smtClean="0"/>
              <a:t>Disabilities (Aggregated)</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1849563387"/>
              </p:ext>
            </p:extLst>
          </p:nvPr>
        </p:nvGraphicFramePr>
        <p:xfrm>
          <a:off x="862620" y="1907365"/>
          <a:ext cx="10027962" cy="39623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3934" y="5903893"/>
            <a:ext cx="12048066" cy="954107"/>
          </a:xfrm>
          <a:prstGeom prst="rect">
            <a:avLst/>
          </a:prstGeom>
          <a:noFill/>
        </p:spPr>
        <p:txBody>
          <a:bodyPr wrap="square" rtlCol="0">
            <a:spAutoFit/>
          </a:bodyPr>
          <a:lstStyle/>
          <a:p>
            <a:r>
              <a:rPr lang="en-US" sz="1400" dirty="0"/>
              <a:t>Source: </a:t>
            </a:r>
            <a:r>
              <a:rPr lang="en-US" sz="1400" dirty="0" smtClean="0"/>
              <a:t>2017 Middle School Youth Risk Behavior </a:t>
            </a:r>
            <a:r>
              <a:rPr lang="en-US" sz="1400" dirty="0"/>
              <a:t>Survey </a:t>
            </a:r>
          </a:p>
          <a:p>
            <a:r>
              <a:rPr lang="en-US" sz="1400" dirty="0" smtClean="0"/>
              <a:t>Notes</a:t>
            </a:r>
            <a:r>
              <a:rPr lang="en-US" sz="1400" dirty="0"/>
              <a:t>:</a:t>
            </a:r>
          </a:p>
          <a:p>
            <a:r>
              <a:rPr lang="en-US" sz="1400" dirty="0"/>
              <a:t>Weighted Data</a:t>
            </a:r>
          </a:p>
          <a:p>
            <a:r>
              <a:rPr lang="en-US" sz="1400" dirty="0" smtClean="0"/>
              <a:t>Differences </a:t>
            </a:r>
            <a:r>
              <a:rPr lang="en-US" sz="1400" dirty="0"/>
              <a:t>in substance use were all statistically significant at the .01 level.  </a:t>
            </a:r>
          </a:p>
        </p:txBody>
      </p:sp>
    </p:spTree>
    <p:extLst>
      <p:ext uri="{BB962C8B-B14F-4D97-AF65-F5344CB8AC3E}">
        <p14:creationId xmlns:p14="http://schemas.microsoft.com/office/powerpoint/2010/main" val="489793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094B1C1-87A6-4E86-99BC-7249DE1D105D}"/>
</file>

<file path=customXml/itemProps2.xml><?xml version="1.0" encoding="utf-8"?>
<ds:datastoreItem xmlns:ds="http://schemas.openxmlformats.org/officeDocument/2006/customXml" ds:itemID="{83F7A0DD-E1BC-4D0D-8C96-01A0226C2B61}"/>
</file>

<file path=customXml/itemProps3.xml><?xml version="1.0" encoding="utf-8"?>
<ds:datastoreItem xmlns:ds="http://schemas.openxmlformats.org/officeDocument/2006/customXml" ds:itemID="{A99A5966-A1E7-49E7-9F1E-DD39C3424017}"/>
</file>

<file path=docProps/app.xml><?xml version="1.0" encoding="utf-8"?>
<Properties xmlns="http://schemas.openxmlformats.org/officeDocument/2006/extended-properties" xmlns:vt="http://schemas.openxmlformats.org/officeDocument/2006/docPropsVTypes">
  <Template>Ion</Template>
  <TotalTime>1157</TotalTime>
  <Words>1572</Words>
  <Application>Microsoft Macintosh PowerPoint</Application>
  <PresentationFormat>Custom</PresentationFormat>
  <Paragraphs>191</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Ion</vt:lpstr>
      <vt:lpstr>A Look at Delaware Data on Youth Risk Behaviors</vt:lpstr>
      <vt:lpstr>The State Epidemiological Outcomes Workgroup</vt:lpstr>
      <vt:lpstr>Measuring Youth Behavior and Experiences</vt:lpstr>
      <vt:lpstr>2017 YRBS Data </vt:lpstr>
      <vt:lpstr>Middle School Students</vt:lpstr>
      <vt:lpstr>Self-Reported Disabilities by Middle School Students*  </vt:lpstr>
      <vt:lpstr>Health Care Professional-Identified Middle School Students with Disability* </vt:lpstr>
      <vt:lpstr>Middle School Students with Disability Either Self-Reported or Identified by Health Care Professional</vt:lpstr>
      <vt:lpstr>Substance Use among Middle School Students with Disabilities (Aggregated)</vt:lpstr>
      <vt:lpstr>Mental Health among Middle School Students with Disabilities (Aggregated)</vt:lpstr>
      <vt:lpstr>Sexual Activity among Middle School Students with Disabilities (Aggregated)</vt:lpstr>
      <vt:lpstr>Parental Protective Factors among Middle School Students with Disabilities (Aggregated)</vt:lpstr>
      <vt:lpstr>High School Students</vt:lpstr>
      <vt:lpstr>Self-Reported Disabilities by  High School Students*  </vt:lpstr>
      <vt:lpstr>Health Care Professional Identified High School Students with Disability* </vt:lpstr>
      <vt:lpstr>High School Students with Disability –  Either Self-Reported or Identified by Health Care Professional</vt:lpstr>
      <vt:lpstr>Substance Use among High School Students with Disabilities (Aggregated)</vt:lpstr>
      <vt:lpstr>Mental Health among High School Students with Disabilities (Aggregated)</vt:lpstr>
      <vt:lpstr>Sexual Activity among High School Students with Disabilities (Aggregated)</vt:lpstr>
      <vt:lpstr>Number of Sexual Partners Reported by  High School Students (Lifetime)</vt:lpstr>
      <vt:lpstr>Number of Sexual Partners Reported by  High School Students (past 3 months)</vt:lpstr>
      <vt:lpstr>Protective Factors among High School Students with Disabilities (Aggregated)</vt:lpstr>
      <vt:lpstr>Delaware CTR ACCEL Project</vt:lpstr>
      <vt:lpstr>Recap of the ACCEL Project:</vt:lpstr>
      <vt:lpstr>PowerPoint Presentation</vt:lpstr>
      <vt:lpstr>Recap of the ACCEL Project:</vt:lpstr>
      <vt:lpstr>Recap of the ACCEL Project:</vt:lpstr>
      <vt:lpstr>Questions? </vt:lpstr>
      <vt:lpstr>Thank You!</vt:lpstr>
      <vt:lpstr>For More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Substance Use among Student’s with Disabilities</dc:title>
  <dc:creator>dan</dc:creator>
  <cp:lastModifiedBy>Sharon</cp:lastModifiedBy>
  <cp:revision>89</cp:revision>
  <dcterms:created xsi:type="dcterms:W3CDTF">2018-06-21T13:52:51Z</dcterms:created>
  <dcterms:modified xsi:type="dcterms:W3CDTF">2019-02-11T19:21:10Z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