
<file path=[Content_Types].xml><?xml version="1.0" encoding="utf-8"?>
<Types xmlns="http://schemas.openxmlformats.org/package/2006/content-types">
  <Default Extension="png" ContentType="image/png"/>
  <Default Extension="rels" ContentType="application/vnd.openxmlformats-package.relationships+xml"/>
  <Default Extension="fntdata" ContentType="application/x-fontdata"/>
  <Default Extension="xml" ContentType="application/xml"/>
  <Default Extension="jpg" ContentType="image/jpeg"/>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Masters/slideMaster1.xml" ContentType="application/vnd.openxmlformats-officedocument.presentationml.slideMaster+xml"/>
  <Override PartName="/ppt/notesSlides/notesSlide20.xml" ContentType="application/vnd.openxmlformats-officedocument.presentationml.notesSlide+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presProps.xml" ContentType="application/vnd.openxmlformats-officedocument.presentationml.presProps+xml"/>
  <Override PartName="/ppt/viewProps.xml" ContentType="application/vnd.openxmlformats-officedocument.presentationml.viewProps+xml"/>
  <Override PartName="/ppt/tableStyles.xml" ContentType="application/vnd.openxmlformats-officedocument.presentationml.tableStyles+xml"/>
  <Override PartName="/docProps/app.xml" ContentType="application/vnd.openxmlformats-officedocument.extended-properties+xml"/>
  <Override PartName="/docProps/core.xml" ContentType="application/vnd.openxmlformats-package.core-properties+xml"/>
  <Override PartName="/ppt/metadata" ContentType="application/binary"/>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33"/>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Lst>
  <p:sldSz cx="12192000" cy="6858000"/>
  <p:notesSz cx="6858000" cy="9144000"/>
  <p:embeddedFontLst>
    <p:embeddedFont>
      <p:font typeface="Arial Black" panose="020B0A04020102020204" pitchFamily="34" charset="0"/>
      <p:regular r:id="rId34"/>
      <p:bold r:id="rId35"/>
    </p:embeddedFont>
    <p:embeddedFont>
      <p:font typeface="Calibri" panose="020F0502020204030204" pitchFamily="34" charset="0"/>
      <p:regular r:id="rId36"/>
      <p:bold r:id="rId37"/>
      <p:italic r:id="rId38"/>
      <p:boldItalic r:id="rId39"/>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40" roundtripDataSignature="AMtx7mia+1N6Pk45mkyJdiSWI+bmv+dowQ=="/>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7D8007E-F7F9-49F8-AC41-03CE7E309BD1}">
  <a:tblStyle styleId="{87D8007E-F7F9-49F8-AC41-03CE7E309BD1}" styleName="Table_0">
    <a:wholeTbl>
      <a:tcTxStyle b="off" i="off">
        <a:font>
          <a:latin typeface="Calibri"/>
          <a:ea typeface="Calibri"/>
          <a:cs typeface="Calibri"/>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b="off" i="off"/>
      <a:tcStyle>
        <a:tcBdr/>
        <a:fill>
          <a:solidFill>
            <a:srgbClr val="CDD4EA"/>
          </a:solidFill>
        </a:fill>
      </a:tcStyle>
    </a:band1H>
    <a:band2H>
      <a:tcTxStyle b="off" i="off"/>
      <a:tcStyle>
        <a:tcBdr/>
      </a:tcStyle>
    </a:band2H>
    <a:band1V>
      <a:tcTxStyle b="off" i="off"/>
      <a:tcStyle>
        <a:tcBdr/>
        <a:fill>
          <a:solidFill>
            <a:srgbClr val="CDD4EA"/>
          </a:solidFill>
        </a:fill>
      </a:tcStyle>
    </a:band1V>
    <a:band2V>
      <a:tcTxStyle b="off" i="off"/>
      <a:tcStyle>
        <a:tcBdr/>
      </a:tcStyle>
    </a:band2V>
    <a:lastCol>
      <a:tcTxStyle b="on" i="off">
        <a:font>
          <a:latin typeface="Calibri"/>
          <a:ea typeface="Calibri"/>
          <a:cs typeface="Calibri"/>
        </a:font>
        <a:schemeClr val="lt1"/>
      </a:tcTxStyle>
      <a:tcStyle>
        <a:tcBdr/>
        <a:fill>
          <a:solidFill>
            <a:schemeClr val="accent1"/>
          </a:solidFill>
        </a:fill>
      </a:tcStyle>
    </a:lastCol>
    <a:firstCol>
      <a:tcTxStyle b="on" i="off">
        <a:font>
          <a:latin typeface="Calibri"/>
          <a:ea typeface="Calibri"/>
          <a:cs typeface="Calibri"/>
        </a:font>
        <a:schemeClr val="lt1"/>
      </a:tcTxStyle>
      <a:tcStyle>
        <a:tcBdr/>
        <a:fill>
          <a:solidFill>
            <a:schemeClr val="accent1"/>
          </a:solidFill>
        </a:fill>
      </a:tcStyle>
    </a:firstCol>
    <a:lastRow>
      <a:tcTxStyle b="on" i="off">
        <a:font>
          <a:latin typeface="Calibri"/>
          <a:ea typeface="Calibri"/>
          <a:cs typeface="Calibri"/>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b="off" i="off"/>
      <a:tcStyle>
        <a:tcBdr/>
      </a:tcStyle>
    </a:seCell>
    <a:swCell>
      <a:tcTxStyle b="off" i="off"/>
      <a:tcStyle>
        <a:tcBdr/>
      </a:tcStyle>
    </a:swCell>
    <a:firstRow>
      <a:tcTxStyle b="on" i="off">
        <a:font>
          <a:latin typeface="Calibri"/>
          <a:ea typeface="Calibri"/>
          <a:cs typeface="Calibri"/>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72" d="100"/>
          <a:sy n="72" d="100"/>
        </p:scale>
        <p:origin x="816"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6.fntdata"/><Relationship Id="rId21" Type="http://schemas.openxmlformats.org/officeDocument/2006/relationships/slide" Target="slides/slide20.xml"/><Relationship Id="rId34" Type="http://schemas.openxmlformats.org/officeDocument/2006/relationships/font" Target="fonts/font1.fntdata"/><Relationship Id="rId42" Type="http://schemas.openxmlformats.org/officeDocument/2006/relationships/viewProps" Target="viewProps.xml"/><Relationship Id="rId47" Type="http://schemas.openxmlformats.org/officeDocument/2006/relationships/customXml" Target="../customXml/item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4.fntdata"/><Relationship Id="rId40" Type="http://customschemas.google.com/relationships/presentationmetadata" Target="metadata"/><Relationship Id="rId45" Type="http://schemas.openxmlformats.org/officeDocument/2006/relationships/customXml" Target="../customXml/item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3.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2.fntdata"/><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notesMaster" Target="notesMasters/notesMaster1.xml"/><Relationship Id="rId38" Type="http://schemas.openxmlformats.org/officeDocument/2006/relationships/font" Target="fonts/font5.fntdata"/><Relationship Id="rId46" Type="http://schemas.openxmlformats.org/officeDocument/2006/relationships/customXml" Target="../customXml/item2.xml"/><Relationship Id="rId20" Type="http://schemas.openxmlformats.org/officeDocument/2006/relationships/slide" Target="slides/slide19.xml"/><Relationship Id="rId41"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delaware.ca1.qualtrics.com/jfe/form/SV_2nHrqtuX8wZVPnw"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
        <p:cNvGrpSpPr/>
        <p:nvPr/>
      </p:nvGrpSpPr>
      <p:grpSpPr>
        <a:xfrm>
          <a:off x="0" y="0"/>
          <a:ext cx="0" cy="0"/>
          <a:chOff x="0" y="0"/>
          <a:chExt cx="0" cy="0"/>
        </a:xfrm>
      </p:grpSpPr>
      <p:sp>
        <p:nvSpPr>
          <p:cNvPr id="91" name="Google Shape;91;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92" name="Google Shape;92;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3" name="Google Shape;163;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69" name="Google Shape;169;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1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75" name="Google Shape;175;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2"/>
        <p:cNvGrpSpPr/>
        <p:nvPr/>
      </p:nvGrpSpPr>
      <p:grpSpPr>
        <a:xfrm>
          <a:off x="0" y="0"/>
          <a:ext cx="0" cy="0"/>
          <a:chOff x="0" y="0"/>
          <a:chExt cx="0" cy="0"/>
        </a:xfrm>
      </p:grpSpPr>
      <p:sp>
        <p:nvSpPr>
          <p:cNvPr id="183" name="Google Shape;183;p1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84" name="Google Shape;184;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
        <p:cNvGrpSpPr/>
        <p:nvPr/>
      </p:nvGrpSpPr>
      <p:grpSpPr>
        <a:xfrm>
          <a:off x="0" y="0"/>
          <a:ext cx="0" cy="0"/>
          <a:chOff x="0" y="0"/>
          <a:chExt cx="0" cy="0"/>
        </a:xfrm>
      </p:grpSpPr>
      <p:sp>
        <p:nvSpPr>
          <p:cNvPr id="190" name="Google Shape;190;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1" name="Google Shape;191;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97" name="Google Shape;197;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1"/>
        <p:cNvGrpSpPr/>
        <p:nvPr/>
      </p:nvGrpSpPr>
      <p:grpSpPr>
        <a:xfrm>
          <a:off x="0" y="0"/>
          <a:ext cx="0" cy="0"/>
          <a:chOff x="0" y="0"/>
          <a:chExt cx="0" cy="0"/>
        </a:xfrm>
      </p:grpSpPr>
      <p:sp>
        <p:nvSpPr>
          <p:cNvPr id="202" name="Google Shape;202;p1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3" name="Google Shape;203;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09" name="Google Shape;209;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16: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a:t>It will start by bringing up some very basic statistics around the population and demographics of the state overall.  This is just the top of the report that you’ll see, scrolling down will show you other indicators related to life expectancy, income, education etc.  And throughout the site, it will try to shown you a comparison to some other area.  The default at the state level is comparing Delaware to the United States as a whole, but you can also select areas to compare within Delaware.</a:t>
            </a:r>
            <a:endParaRPr/>
          </a:p>
        </p:txBody>
      </p:sp>
      <p:sp>
        <p:nvSpPr>
          <p:cNvPr id="215" name="Google Shape;215;p16:notes"/>
          <p:cNvSpPr txBox="1">
            <a:spLocks noGrp="1"/>
          </p:cNvSpPr>
          <p:nvPr>
            <p:ph type="sldNum" idx="12"/>
          </p:nvPr>
        </p:nvSpPr>
        <p:spPr>
          <a:xfrm>
            <a:off x="3970338" y="8829675"/>
            <a:ext cx="3038475" cy="46672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en-US"/>
              <a:t>18</a:t>
            </a:fld>
            <a:endParaRPr/>
          </a:p>
        </p:txBody>
      </p:sp>
      <p:sp>
        <p:nvSpPr>
          <p:cNvPr id="216" name="Google Shape;216;p16: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
        <p:cNvGrpSpPr/>
        <p:nvPr/>
      </p:nvGrpSpPr>
      <p:grpSpPr>
        <a:xfrm>
          <a:off x="0" y="0"/>
          <a:ext cx="0" cy="0"/>
          <a:chOff x="0" y="0"/>
          <a:chExt cx="0" cy="0"/>
        </a:xfrm>
      </p:grpSpPr>
      <p:sp>
        <p:nvSpPr>
          <p:cNvPr id="221" name="Google Shape;221;p17: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a:t>In order to look at data on a particular topic, such as mental health &amp; substance use, the menu on the leftmost side of the screen is your starting point.  You can simply click through the options, to get more granular data on what you’re interested in.  Here, for example, if we click through to view Youth use of prescription pain meds without a prescription, you’ll be taken to a report that not only shows you statewide statistics and also a map of how data differs throughout the state.  You can see that this data is fairly up to date, including data up through 2018.</a:t>
            </a:r>
            <a:endParaRPr/>
          </a:p>
        </p:txBody>
      </p:sp>
      <p:sp>
        <p:nvSpPr>
          <p:cNvPr id="222" name="Google Shape;222;p17:notes"/>
          <p:cNvSpPr txBox="1">
            <a:spLocks noGrp="1"/>
          </p:cNvSpPr>
          <p:nvPr>
            <p:ph type="sldNum" idx="12"/>
          </p:nvPr>
        </p:nvSpPr>
        <p:spPr>
          <a:xfrm>
            <a:off x="3970338" y="8829675"/>
            <a:ext cx="3038475" cy="46672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en-US"/>
              <a:t>19</a:t>
            </a:fld>
            <a:endParaRPr/>
          </a:p>
        </p:txBody>
      </p:sp>
      <p:sp>
        <p:nvSpPr>
          <p:cNvPr id="223" name="Google Shape;223;p17: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02" name="Google Shape;102;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p18: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a:t>If you scroll down to the bottom of the page, you’ll see an option to access additional resources and learn about the source of the data which is always a good thing to know. Each topic on the site should have information about the root source of the data.</a:t>
            </a:r>
            <a:endParaRPr/>
          </a:p>
        </p:txBody>
      </p:sp>
      <p:sp>
        <p:nvSpPr>
          <p:cNvPr id="235" name="Google Shape;235;p18:notes"/>
          <p:cNvSpPr txBox="1">
            <a:spLocks noGrp="1"/>
          </p:cNvSpPr>
          <p:nvPr>
            <p:ph type="sldNum" idx="12"/>
          </p:nvPr>
        </p:nvSpPr>
        <p:spPr>
          <a:xfrm>
            <a:off x="3970338" y="8829675"/>
            <a:ext cx="3038475" cy="46672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en-US"/>
              <a:t>20</a:t>
            </a:fld>
            <a:endParaRPr/>
          </a:p>
        </p:txBody>
      </p:sp>
      <p:sp>
        <p:nvSpPr>
          <p:cNvPr id="236" name="Google Shape;236;p18: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
        <p:cNvGrpSpPr/>
        <p:nvPr/>
      </p:nvGrpSpPr>
      <p:grpSpPr>
        <a:xfrm>
          <a:off x="0" y="0"/>
          <a:ext cx="0" cy="0"/>
          <a:chOff x="0" y="0"/>
          <a:chExt cx="0" cy="0"/>
        </a:xfrm>
      </p:grpSpPr>
      <p:sp>
        <p:nvSpPr>
          <p:cNvPr id="242" name="Google Shape;242;p19:notes"/>
          <p:cNvSpPr txBox="1">
            <a:spLocks noGrp="1"/>
          </p:cNvSpPr>
          <p:nvPr>
            <p:ph type="body" idx="1"/>
          </p:nvPr>
        </p:nvSpPr>
        <p:spPr>
          <a:xfrm>
            <a:off x="701675" y="4473575"/>
            <a:ext cx="5607050" cy="366077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r>
              <a:rPr lang="en-US"/>
              <a:t>And under Resources, you can see links to various pieces of information that you could utilize or share for people with concerns on the topic of interest.  So logically in this case, with regard to youth use of prescription pain medication without a prescription, sites like “Help is Here” or more information about the school survey or safe disposal of prescription medications could be useful.</a:t>
            </a:r>
            <a:endParaRPr/>
          </a:p>
        </p:txBody>
      </p:sp>
      <p:sp>
        <p:nvSpPr>
          <p:cNvPr id="243" name="Google Shape;243;p19:notes"/>
          <p:cNvSpPr txBox="1">
            <a:spLocks noGrp="1"/>
          </p:cNvSpPr>
          <p:nvPr>
            <p:ph type="sldNum" idx="12"/>
          </p:nvPr>
        </p:nvSpPr>
        <p:spPr>
          <a:xfrm>
            <a:off x="3970338" y="8829675"/>
            <a:ext cx="3038475" cy="466725"/>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en-US"/>
              <a:t>21</a:t>
            </a:fld>
            <a:endParaRPr/>
          </a:p>
        </p:txBody>
      </p:sp>
      <p:sp>
        <p:nvSpPr>
          <p:cNvPr id="244" name="Google Shape;244;p19: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
        <p:cNvGrpSpPr/>
        <p:nvPr/>
      </p:nvGrpSpPr>
      <p:grpSpPr>
        <a:xfrm>
          <a:off x="0" y="0"/>
          <a:ext cx="0" cy="0"/>
          <a:chOff x="0" y="0"/>
          <a:chExt cx="0" cy="0"/>
        </a:xfrm>
      </p:grpSpPr>
      <p:sp>
        <p:nvSpPr>
          <p:cNvPr id="250" name="Google Shape;250;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1" name="Google Shape;251;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
        <p:cNvGrpSpPr/>
        <p:nvPr/>
      </p:nvGrpSpPr>
      <p:grpSpPr>
        <a:xfrm>
          <a:off x="0" y="0"/>
          <a:ext cx="0" cy="0"/>
          <a:chOff x="0" y="0"/>
          <a:chExt cx="0" cy="0"/>
        </a:xfrm>
      </p:grpSpPr>
      <p:sp>
        <p:nvSpPr>
          <p:cNvPr id="256" name="Google Shape;256;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57" name="Google Shape;257;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3" name="Google Shape;263;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
        <p:cNvGrpSpPr/>
        <p:nvPr/>
      </p:nvGrpSpPr>
      <p:grpSpPr>
        <a:xfrm>
          <a:off x="0" y="0"/>
          <a:ext cx="0" cy="0"/>
          <a:chOff x="0" y="0"/>
          <a:chExt cx="0" cy="0"/>
        </a:xfrm>
      </p:grpSpPr>
      <p:sp>
        <p:nvSpPr>
          <p:cNvPr id="268" name="Google Shape;268;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69" name="Google Shape;269;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
        <p:cNvGrpSpPr/>
        <p:nvPr/>
      </p:nvGrpSpPr>
      <p:grpSpPr>
        <a:xfrm>
          <a:off x="0" y="0"/>
          <a:ext cx="0" cy="0"/>
          <a:chOff x="0" y="0"/>
          <a:chExt cx="0" cy="0"/>
        </a:xfrm>
      </p:grpSpPr>
      <p:sp>
        <p:nvSpPr>
          <p:cNvPr id="274" name="Google Shape;274;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5" name="Google Shape;275;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76" name="Google Shape;276;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9"/>
        <p:cNvGrpSpPr/>
        <p:nvPr/>
      </p:nvGrpSpPr>
      <p:grpSpPr>
        <a:xfrm>
          <a:off x="0" y="0"/>
          <a:ext cx="0" cy="0"/>
          <a:chOff x="0" y="0"/>
          <a:chExt cx="0" cy="0"/>
        </a:xfrm>
      </p:grpSpPr>
      <p:sp>
        <p:nvSpPr>
          <p:cNvPr id="280" name="Google Shape;280;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1" name="Google Shape;281;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87" name="Google Shape;287;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1"/>
        <p:cNvGrpSpPr/>
        <p:nvPr/>
      </p:nvGrpSpPr>
      <p:grpSpPr>
        <a:xfrm>
          <a:off x="0" y="0"/>
          <a:ext cx="0" cy="0"/>
          <a:chOff x="0" y="0"/>
          <a:chExt cx="0" cy="0"/>
        </a:xfrm>
      </p:grpSpPr>
      <p:sp>
        <p:nvSpPr>
          <p:cNvPr id="292" name="Google Shape;292;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293" name="Google Shape;293;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
        <p:cNvGrpSpPr/>
        <p:nvPr/>
      </p:nvGrpSpPr>
      <p:grpSpPr>
        <a:xfrm>
          <a:off x="0" y="0"/>
          <a:ext cx="0" cy="0"/>
          <a:chOff x="0" y="0"/>
          <a:chExt cx="0" cy="0"/>
        </a:xfrm>
      </p:grpSpPr>
      <p:sp>
        <p:nvSpPr>
          <p:cNvPr id="110" name="Google Shape;110;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11" name="Google Shape;111;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8"/>
        <p:cNvGrpSpPr/>
        <p:nvPr/>
      </p:nvGrpSpPr>
      <p:grpSpPr>
        <a:xfrm>
          <a:off x="0" y="0"/>
          <a:ext cx="0" cy="0"/>
          <a:chOff x="0" y="0"/>
          <a:chExt cx="0" cy="0"/>
        </a:xfrm>
      </p:grpSpPr>
      <p:sp>
        <p:nvSpPr>
          <p:cNvPr id="299" name="Google Shape;299;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0" name="Google Shape;300;p2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1" name="Google Shape;301;p2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9" name="Google Shape;309;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US"/>
              <a:t>Also enter into the chat: </a:t>
            </a:r>
            <a:r>
              <a:rPr lang="en-US" u="sng">
                <a:solidFill>
                  <a:schemeClr val="hlink"/>
                </a:solidFill>
                <a:hlinkClick r:id="rId3"/>
              </a:rPr>
              <a:t>https://delaware.ca1.qualtrics.com/jfe/form/SV_2nHrqtuX8wZVPnw</a:t>
            </a:r>
            <a:r>
              <a:rPr lang="en-US"/>
              <a:t> </a:t>
            </a:r>
            <a:endParaRPr/>
          </a:p>
        </p:txBody>
      </p:sp>
      <p:sp>
        <p:nvSpPr>
          <p:cNvPr id="310" name="Google Shape;310;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US"/>
              <a:t>31</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0" name="Google Shape;120;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26" name="Google Shape;126;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33" name="Google Shape;133;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0" name="Google Shape;140;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48" name="Google Shape;148;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154" name="Google Shape;154;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33"/>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33"/>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71"/>
        <p:cNvGrpSpPr/>
        <p:nvPr/>
      </p:nvGrpSpPr>
      <p:grpSpPr>
        <a:xfrm>
          <a:off x="0" y="0"/>
          <a:ext cx="0" cy="0"/>
          <a:chOff x="0" y="0"/>
          <a:chExt cx="0" cy="0"/>
        </a:xfrm>
      </p:grpSpPr>
      <p:sp>
        <p:nvSpPr>
          <p:cNvPr id="72" name="Google Shape;72;p42"/>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3" name="Google Shape;73;p42"/>
          <p:cNvSpPr>
            <a:spLocks noGrp="1"/>
          </p:cNvSpPr>
          <p:nvPr>
            <p:ph type="pic" idx="2"/>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R="0" lvl="0" algn="l"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lnSpc>
                <a:spcPct val="90000"/>
              </a:lnSpc>
              <a:spcBef>
                <a:spcPts val="5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lnSpc>
                <a:spcPct val="90000"/>
              </a:lnSpc>
              <a:spcBef>
                <a:spcPts val="5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lnSpc>
                <a:spcPct val="90000"/>
              </a:lnSpc>
              <a:spcBef>
                <a:spcPts val="5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74" name="Google Shape;74;p42"/>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75" name="Google Shape;75;p4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4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4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8"/>
        <p:cNvGrpSpPr/>
        <p:nvPr/>
      </p:nvGrpSpPr>
      <p:grpSpPr>
        <a:xfrm>
          <a:off x="0" y="0"/>
          <a:ext cx="0" cy="0"/>
          <a:chOff x="0" y="0"/>
          <a:chExt cx="0" cy="0"/>
        </a:xfrm>
      </p:grpSpPr>
      <p:sp>
        <p:nvSpPr>
          <p:cNvPr id="79" name="Google Shape;79;p4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43"/>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4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4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4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84"/>
        <p:cNvGrpSpPr/>
        <p:nvPr/>
      </p:nvGrpSpPr>
      <p:grpSpPr>
        <a:xfrm>
          <a:off x="0" y="0"/>
          <a:ext cx="0" cy="0"/>
          <a:chOff x="0" y="0"/>
          <a:chExt cx="0" cy="0"/>
        </a:xfrm>
      </p:grpSpPr>
      <p:sp>
        <p:nvSpPr>
          <p:cNvPr id="85" name="Google Shape;85;p44"/>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6" name="Google Shape;86;p44"/>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7" name="Google Shape;87;p4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8" name="Google Shape;88;p4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9" name="Google Shape;89;p4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3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3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7"/>
        <p:cNvGrpSpPr/>
        <p:nvPr/>
      </p:nvGrpSpPr>
      <p:grpSpPr>
        <a:xfrm>
          <a:off x="0" y="0"/>
          <a:ext cx="0" cy="0"/>
          <a:chOff x="0" y="0"/>
          <a:chExt cx="0" cy="0"/>
        </a:xfrm>
      </p:grpSpPr>
      <p:sp>
        <p:nvSpPr>
          <p:cNvPr id="28" name="Google Shape;28;p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2"/>
        <p:cNvGrpSpPr/>
        <p:nvPr/>
      </p:nvGrpSpPr>
      <p:grpSpPr>
        <a:xfrm>
          <a:off x="0" y="0"/>
          <a:ext cx="0" cy="0"/>
          <a:chOff x="0" y="0"/>
          <a:chExt cx="0" cy="0"/>
        </a:xfrm>
      </p:grpSpPr>
      <p:sp>
        <p:nvSpPr>
          <p:cNvPr id="33" name="Google Shape;33;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4" name="Google Shape;34;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1_Comparison">
  <p:cSld name="1_Comparison">
    <p:bg>
      <p:bgPr>
        <a:blipFill>
          <a:blip r:embed="rId2">
            <a:alphaModFix/>
          </a:blip>
          <a:stretch>
            <a:fillRect/>
          </a:stretch>
        </a:blipFill>
        <a:effectLst/>
      </p:bgPr>
    </p:bg>
    <p:spTree>
      <p:nvGrpSpPr>
        <p:cNvPr id="1" name="Shape 36"/>
        <p:cNvGrpSpPr/>
        <p:nvPr/>
      </p:nvGrpSpPr>
      <p:grpSpPr>
        <a:xfrm>
          <a:off x="0" y="0"/>
          <a:ext cx="0" cy="0"/>
          <a:chOff x="0" y="0"/>
          <a:chExt cx="0" cy="0"/>
        </a:xfrm>
      </p:grpSpPr>
      <p:sp>
        <p:nvSpPr>
          <p:cNvPr id="37" name="Google Shape;37;p36"/>
          <p:cNvSpPr txBox="1">
            <a:spLocks noGrp="1"/>
          </p:cNvSpPr>
          <p:nvPr>
            <p:ph type="body" idx="1"/>
          </p:nvPr>
        </p:nvSpPr>
        <p:spPr>
          <a:xfrm>
            <a:off x="609600" y="669927"/>
            <a:ext cx="5386917" cy="1031875"/>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200"/>
              </a:spcBef>
              <a:spcAft>
                <a:spcPts val="0"/>
              </a:spcAft>
              <a:buClr>
                <a:srgbClr val="006096"/>
              </a:buClr>
              <a:buSzPts val="2720"/>
              <a:buNone/>
              <a:defRPr sz="3200" b="1">
                <a:solidFill>
                  <a:srgbClr val="006096"/>
                </a:solidFill>
              </a:defRPr>
            </a:lvl1pPr>
            <a:lvl2pPr marL="914400" lvl="1" indent="-228600" algn="l">
              <a:lnSpc>
                <a:spcPct val="90000"/>
              </a:lnSpc>
              <a:spcBef>
                <a:spcPts val="400"/>
              </a:spcBef>
              <a:spcAft>
                <a:spcPts val="0"/>
              </a:spcAft>
              <a:buClr>
                <a:schemeClr val="dk1"/>
              </a:buClr>
              <a:buSzPts val="2267"/>
              <a:buNone/>
              <a:defRPr sz="2667" b="1"/>
            </a:lvl2pPr>
            <a:lvl3pPr marL="1371600" lvl="2" indent="-228600" algn="l">
              <a:lnSpc>
                <a:spcPct val="90000"/>
              </a:lnSpc>
              <a:spcBef>
                <a:spcPts val="400"/>
              </a:spcBef>
              <a:spcAft>
                <a:spcPts val="0"/>
              </a:spcAft>
              <a:buClr>
                <a:schemeClr val="dk1"/>
              </a:buClr>
              <a:buSzPts val="2040"/>
              <a:buNone/>
              <a:defRPr sz="2400" b="1"/>
            </a:lvl3pPr>
            <a:lvl4pPr marL="1828800" lvl="3" indent="-228600" algn="l">
              <a:lnSpc>
                <a:spcPct val="90000"/>
              </a:lnSpc>
              <a:spcBef>
                <a:spcPts val="400"/>
              </a:spcBef>
              <a:spcAft>
                <a:spcPts val="0"/>
              </a:spcAft>
              <a:buClr>
                <a:schemeClr val="dk1"/>
              </a:buClr>
              <a:buSzPts val="1813"/>
              <a:buNone/>
              <a:defRPr sz="2133" b="1"/>
            </a:lvl4pPr>
            <a:lvl5pPr marL="2286000" lvl="4" indent="-228600" algn="l">
              <a:lnSpc>
                <a:spcPct val="90000"/>
              </a:lnSpc>
              <a:spcBef>
                <a:spcPts val="400"/>
              </a:spcBef>
              <a:spcAft>
                <a:spcPts val="0"/>
              </a:spcAft>
              <a:buClr>
                <a:schemeClr val="dk1"/>
              </a:buClr>
              <a:buSzPts val="1813"/>
              <a:buNone/>
              <a:defRPr sz="2133" b="1"/>
            </a:lvl5pPr>
            <a:lvl6pPr marL="2743200" lvl="5" indent="-228600" algn="l">
              <a:lnSpc>
                <a:spcPct val="90000"/>
              </a:lnSpc>
              <a:spcBef>
                <a:spcPts val="400"/>
              </a:spcBef>
              <a:spcAft>
                <a:spcPts val="0"/>
              </a:spcAft>
              <a:buClr>
                <a:schemeClr val="dk1"/>
              </a:buClr>
              <a:buSzPts val="1813"/>
              <a:buNone/>
              <a:defRPr sz="2133" b="1"/>
            </a:lvl6pPr>
            <a:lvl7pPr marL="3200400" lvl="6" indent="-228600" algn="l">
              <a:lnSpc>
                <a:spcPct val="90000"/>
              </a:lnSpc>
              <a:spcBef>
                <a:spcPts val="400"/>
              </a:spcBef>
              <a:spcAft>
                <a:spcPts val="0"/>
              </a:spcAft>
              <a:buClr>
                <a:schemeClr val="dk1"/>
              </a:buClr>
              <a:buSzPts val="1813"/>
              <a:buNone/>
              <a:defRPr sz="2133" b="1"/>
            </a:lvl7pPr>
            <a:lvl8pPr marL="3657600" lvl="7" indent="-228600" algn="l">
              <a:lnSpc>
                <a:spcPct val="90000"/>
              </a:lnSpc>
              <a:spcBef>
                <a:spcPts val="400"/>
              </a:spcBef>
              <a:spcAft>
                <a:spcPts val="0"/>
              </a:spcAft>
              <a:buClr>
                <a:schemeClr val="dk1"/>
              </a:buClr>
              <a:buSzPts val="1813"/>
              <a:buNone/>
              <a:defRPr sz="2133" b="1"/>
            </a:lvl8pPr>
            <a:lvl9pPr marL="4114800" lvl="8" indent="-228600" algn="l">
              <a:lnSpc>
                <a:spcPct val="90000"/>
              </a:lnSpc>
              <a:spcBef>
                <a:spcPts val="400"/>
              </a:spcBef>
              <a:spcAft>
                <a:spcPts val="200"/>
              </a:spcAft>
              <a:buClr>
                <a:schemeClr val="dk1"/>
              </a:buClr>
              <a:buSzPts val="1813"/>
              <a:buNone/>
              <a:defRPr sz="2133" b="1"/>
            </a:lvl9pPr>
          </a:lstStyle>
          <a:p>
            <a:endParaRPr/>
          </a:p>
        </p:txBody>
      </p:sp>
      <p:sp>
        <p:nvSpPr>
          <p:cNvPr id="38" name="Google Shape;38;p36"/>
          <p:cNvSpPr txBox="1">
            <a:spLocks noGrp="1"/>
          </p:cNvSpPr>
          <p:nvPr>
            <p:ph type="body" idx="2"/>
          </p:nvPr>
        </p:nvSpPr>
        <p:spPr>
          <a:xfrm>
            <a:off x="609600" y="1701800"/>
            <a:ext cx="5386917" cy="3951288"/>
          </a:xfrm>
          <a:prstGeom prst="rect">
            <a:avLst/>
          </a:prstGeom>
          <a:noFill/>
          <a:ln>
            <a:noFill/>
          </a:ln>
        </p:spPr>
        <p:txBody>
          <a:bodyPr spcFirstLastPara="1" wrap="square" lIns="91425" tIns="45700" rIns="91425" bIns="45700" anchor="t" anchorCtr="0">
            <a:normAutofit/>
          </a:bodyPr>
          <a:lstStyle>
            <a:lvl1pPr marL="457200" lvl="0" indent="-401320" algn="l">
              <a:lnSpc>
                <a:spcPct val="90000"/>
              </a:lnSpc>
              <a:spcBef>
                <a:spcPts val="1200"/>
              </a:spcBef>
              <a:spcAft>
                <a:spcPts val="0"/>
              </a:spcAft>
              <a:buClr>
                <a:srgbClr val="006096"/>
              </a:buClr>
              <a:buSzPts val="2720"/>
              <a:buChar char="▪"/>
              <a:defRPr sz="3200">
                <a:solidFill>
                  <a:srgbClr val="006096"/>
                </a:solidFill>
              </a:defRPr>
            </a:lvl1pPr>
            <a:lvl2pPr marL="914400" lvl="1" indent="-372554" algn="l">
              <a:lnSpc>
                <a:spcPct val="90000"/>
              </a:lnSpc>
              <a:spcBef>
                <a:spcPts val="400"/>
              </a:spcBef>
              <a:spcAft>
                <a:spcPts val="0"/>
              </a:spcAft>
              <a:buClr>
                <a:srgbClr val="006096"/>
              </a:buClr>
              <a:buSzPts val="2267"/>
              <a:buChar char="▪"/>
              <a:defRPr sz="2667">
                <a:solidFill>
                  <a:srgbClr val="006096"/>
                </a:solidFill>
              </a:defRPr>
            </a:lvl2pPr>
            <a:lvl3pPr marL="1371600" lvl="2" indent="-358139" algn="l">
              <a:lnSpc>
                <a:spcPct val="90000"/>
              </a:lnSpc>
              <a:spcBef>
                <a:spcPts val="400"/>
              </a:spcBef>
              <a:spcAft>
                <a:spcPts val="0"/>
              </a:spcAft>
              <a:buClr>
                <a:srgbClr val="006096"/>
              </a:buClr>
              <a:buSzPts val="2040"/>
              <a:buChar char="▪"/>
              <a:defRPr sz="2400">
                <a:solidFill>
                  <a:srgbClr val="006096"/>
                </a:solidFill>
              </a:defRPr>
            </a:lvl3pPr>
            <a:lvl4pPr marL="1828800" lvl="3" indent="-343725" algn="l">
              <a:lnSpc>
                <a:spcPct val="90000"/>
              </a:lnSpc>
              <a:spcBef>
                <a:spcPts val="400"/>
              </a:spcBef>
              <a:spcAft>
                <a:spcPts val="0"/>
              </a:spcAft>
              <a:buClr>
                <a:srgbClr val="006096"/>
              </a:buClr>
              <a:buSzPts val="1813"/>
              <a:buChar char="▪"/>
              <a:defRPr sz="2133">
                <a:solidFill>
                  <a:srgbClr val="006096"/>
                </a:solidFill>
              </a:defRPr>
            </a:lvl4pPr>
            <a:lvl5pPr marL="2286000" lvl="4" indent="-343725" algn="l">
              <a:lnSpc>
                <a:spcPct val="90000"/>
              </a:lnSpc>
              <a:spcBef>
                <a:spcPts val="400"/>
              </a:spcBef>
              <a:spcAft>
                <a:spcPts val="0"/>
              </a:spcAft>
              <a:buClr>
                <a:srgbClr val="006096"/>
              </a:buClr>
              <a:buSzPts val="1813"/>
              <a:buChar char="▪"/>
              <a:defRPr sz="2133">
                <a:solidFill>
                  <a:srgbClr val="006096"/>
                </a:solidFill>
              </a:defRPr>
            </a:lvl5pPr>
            <a:lvl6pPr marL="2743200" lvl="5" indent="-343725" algn="l">
              <a:lnSpc>
                <a:spcPct val="90000"/>
              </a:lnSpc>
              <a:spcBef>
                <a:spcPts val="400"/>
              </a:spcBef>
              <a:spcAft>
                <a:spcPts val="0"/>
              </a:spcAft>
              <a:buClr>
                <a:schemeClr val="dk1"/>
              </a:buClr>
              <a:buSzPts val="1813"/>
              <a:buChar char="▪"/>
              <a:defRPr sz="2133"/>
            </a:lvl6pPr>
            <a:lvl7pPr marL="3200400" lvl="6" indent="-343725" algn="l">
              <a:lnSpc>
                <a:spcPct val="90000"/>
              </a:lnSpc>
              <a:spcBef>
                <a:spcPts val="400"/>
              </a:spcBef>
              <a:spcAft>
                <a:spcPts val="0"/>
              </a:spcAft>
              <a:buClr>
                <a:schemeClr val="dk1"/>
              </a:buClr>
              <a:buSzPts val="1813"/>
              <a:buChar char="▪"/>
              <a:defRPr sz="2133"/>
            </a:lvl7pPr>
            <a:lvl8pPr marL="3657600" lvl="7" indent="-343725" algn="l">
              <a:lnSpc>
                <a:spcPct val="90000"/>
              </a:lnSpc>
              <a:spcBef>
                <a:spcPts val="400"/>
              </a:spcBef>
              <a:spcAft>
                <a:spcPts val="0"/>
              </a:spcAft>
              <a:buClr>
                <a:schemeClr val="dk1"/>
              </a:buClr>
              <a:buSzPts val="1813"/>
              <a:buChar char="▪"/>
              <a:defRPr sz="2133"/>
            </a:lvl8pPr>
            <a:lvl9pPr marL="4114800" lvl="8" indent="-343725" algn="l">
              <a:lnSpc>
                <a:spcPct val="90000"/>
              </a:lnSpc>
              <a:spcBef>
                <a:spcPts val="400"/>
              </a:spcBef>
              <a:spcAft>
                <a:spcPts val="200"/>
              </a:spcAft>
              <a:buClr>
                <a:schemeClr val="dk1"/>
              </a:buClr>
              <a:buSzPts val="1813"/>
              <a:buChar char="▪"/>
              <a:defRPr sz="2133"/>
            </a:lvl9pPr>
          </a:lstStyle>
          <a:p>
            <a:endParaRPr/>
          </a:p>
        </p:txBody>
      </p:sp>
      <p:sp>
        <p:nvSpPr>
          <p:cNvPr id="39" name="Google Shape;39;p36"/>
          <p:cNvSpPr txBox="1">
            <a:spLocks noGrp="1"/>
          </p:cNvSpPr>
          <p:nvPr>
            <p:ph type="body" idx="3"/>
          </p:nvPr>
        </p:nvSpPr>
        <p:spPr>
          <a:xfrm>
            <a:off x="6193369" y="669927"/>
            <a:ext cx="5389033" cy="1031875"/>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200"/>
              </a:spcBef>
              <a:spcAft>
                <a:spcPts val="0"/>
              </a:spcAft>
              <a:buClr>
                <a:srgbClr val="006096"/>
              </a:buClr>
              <a:buSzPts val="2720"/>
              <a:buNone/>
              <a:defRPr sz="3200" b="1">
                <a:solidFill>
                  <a:srgbClr val="006096"/>
                </a:solidFill>
              </a:defRPr>
            </a:lvl1pPr>
            <a:lvl2pPr marL="914400" lvl="1" indent="-228600" algn="l">
              <a:lnSpc>
                <a:spcPct val="90000"/>
              </a:lnSpc>
              <a:spcBef>
                <a:spcPts val="400"/>
              </a:spcBef>
              <a:spcAft>
                <a:spcPts val="0"/>
              </a:spcAft>
              <a:buClr>
                <a:schemeClr val="dk1"/>
              </a:buClr>
              <a:buSzPts val="2267"/>
              <a:buNone/>
              <a:defRPr sz="2667" b="1"/>
            </a:lvl2pPr>
            <a:lvl3pPr marL="1371600" lvl="2" indent="-228600" algn="l">
              <a:lnSpc>
                <a:spcPct val="90000"/>
              </a:lnSpc>
              <a:spcBef>
                <a:spcPts val="400"/>
              </a:spcBef>
              <a:spcAft>
                <a:spcPts val="0"/>
              </a:spcAft>
              <a:buClr>
                <a:schemeClr val="dk1"/>
              </a:buClr>
              <a:buSzPts val="2040"/>
              <a:buNone/>
              <a:defRPr sz="2400" b="1"/>
            </a:lvl3pPr>
            <a:lvl4pPr marL="1828800" lvl="3" indent="-228600" algn="l">
              <a:lnSpc>
                <a:spcPct val="90000"/>
              </a:lnSpc>
              <a:spcBef>
                <a:spcPts val="400"/>
              </a:spcBef>
              <a:spcAft>
                <a:spcPts val="0"/>
              </a:spcAft>
              <a:buClr>
                <a:schemeClr val="dk1"/>
              </a:buClr>
              <a:buSzPts val="1813"/>
              <a:buNone/>
              <a:defRPr sz="2133" b="1"/>
            </a:lvl4pPr>
            <a:lvl5pPr marL="2286000" lvl="4" indent="-228600" algn="l">
              <a:lnSpc>
                <a:spcPct val="90000"/>
              </a:lnSpc>
              <a:spcBef>
                <a:spcPts val="400"/>
              </a:spcBef>
              <a:spcAft>
                <a:spcPts val="0"/>
              </a:spcAft>
              <a:buClr>
                <a:schemeClr val="dk1"/>
              </a:buClr>
              <a:buSzPts val="1813"/>
              <a:buNone/>
              <a:defRPr sz="2133" b="1"/>
            </a:lvl5pPr>
            <a:lvl6pPr marL="2743200" lvl="5" indent="-228600" algn="l">
              <a:lnSpc>
                <a:spcPct val="90000"/>
              </a:lnSpc>
              <a:spcBef>
                <a:spcPts val="400"/>
              </a:spcBef>
              <a:spcAft>
                <a:spcPts val="0"/>
              </a:spcAft>
              <a:buClr>
                <a:schemeClr val="dk1"/>
              </a:buClr>
              <a:buSzPts val="1813"/>
              <a:buNone/>
              <a:defRPr sz="2133" b="1"/>
            </a:lvl6pPr>
            <a:lvl7pPr marL="3200400" lvl="6" indent="-228600" algn="l">
              <a:lnSpc>
                <a:spcPct val="90000"/>
              </a:lnSpc>
              <a:spcBef>
                <a:spcPts val="400"/>
              </a:spcBef>
              <a:spcAft>
                <a:spcPts val="0"/>
              </a:spcAft>
              <a:buClr>
                <a:schemeClr val="dk1"/>
              </a:buClr>
              <a:buSzPts val="1813"/>
              <a:buNone/>
              <a:defRPr sz="2133" b="1"/>
            </a:lvl7pPr>
            <a:lvl8pPr marL="3657600" lvl="7" indent="-228600" algn="l">
              <a:lnSpc>
                <a:spcPct val="90000"/>
              </a:lnSpc>
              <a:spcBef>
                <a:spcPts val="400"/>
              </a:spcBef>
              <a:spcAft>
                <a:spcPts val="0"/>
              </a:spcAft>
              <a:buClr>
                <a:schemeClr val="dk1"/>
              </a:buClr>
              <a:buSzPts val="1813"/>
              <a:buNone/>
              <a:defRPr sz="2133" b="1"/>
            </a:lvl8pPr>
            <a:lvl9pPr marL="4114800" lvl="8" indent="-228600" algn="l">
              <a:lnSpc>
                <a:spcPct val="90000"/>
              </a:lnSpc>
              <a:spcBef>
                <a:spcPts val="400"/>
              </a:spcBef>
              <a:spcAft>
                <a:spcPts val="200"/>
              </a:spcAft>
              <a:buClr>
                <a:schemeClr val="dk1"/>
              </a:buClr>
              <a:buSzPts val="1813"/>
              <a:buNone/>
              <a:defRPr sz="2133" b="1"/>
            </a:lvl9pPr>
          </a:lstStyle>
          <a:p>
            <a:endParaRPr/>
          </a:p>
        </p:txBody>
      </p:sp>
      <p:sp>
        <p:nvSpPr>
          <p:cNvPr id="40" name="Google Shape;40;p36"/>
          <p:cNvSpPr txBox="1">
            <a:spLocks noGrp="1"/>
          </p:cNvSpPr>
          <p:nvPr>
            <p:ph type="body" idx="4"/>
          </p:nvPr>
        </p:nvSpPr>
        <p:spPr>
          <a:xfrm>
            <a:off x="6193369" y="1701800"/>
            <a:ext cx="5389033" cy="3951288"/>
          </a:xfrm>
          <a:prstGeom prst="rect">
            <a:avLst/>
          </a:prstGeom>
          <a:noFill/>
          <a:ln>
            <a:noFill/>
          </a:ln>
        </p:spPr>
        <p:txBody>
          <a:bodyPr spcFirstLastPara="1" wrap="square" lIns="91425" tIns="45700" rIns="91425" bIns="45700" anchor="t" anchorCtr="0">
            <a:normAutofit/>
          </a:bodyPr>
          <a:lstStyle>
            <a:lvl1pPr marL="457200" lvl="0" indent="-401320" algn="l">
              <a:lnSpc>
                <a:spcPct val="90000"/>
              </a:lnSpc>
              <a:spcBef>
                <a:spcPts val="1200"/>
              </a:spcBef>
              <a:spcAft>
                <a:spcPts val="0"/>
              </a:spcAft>
              <a:buClr>
                <a:srgbClr val="006096"/>
              </a:buClr>
              <a:buSzPts val="2720"/>
              <a:buChar char="▪"/>
              <a:defRPr sz="3200">
                <a:solidFill>
                  <a:srgbClr val="006096"/>
                </a:solidFill>
              </a:defRPr>
            </a:lvl1pPr>
            <a:lvl2pPr marL="914400" lvl="1" indent="-372554" algn="l">
              <a:lnSpc>
                <a:spcPct val="90000"/>
              </a:lnSpc>
              <a:spcBef>
                <a:spcPts val="400"/>
              </a:spcBef>
              <a:spcAft>
                <a:spcPts val="0"/>
              </a:spcAft>
              <a:buClr>
                <a:srgbClr val="006096"/>
              </a:buClr>
              <a:buSzPts val="2267"/>
              <a:buChar char="▪"/>
              <a:defRPr sz="2667">
                <a:solidFill>
                  <a:srgbClr val="006096"/>
                </a:solidFill>
              </a:defRPr>
            </a:lvl2pPr>
            <a:lvl3pPr marL="1371600" lvl="2" indent="-358139" algn="l">
              <a:lnSpc>
                <a:spcPct val="90000"/>
              </a:lnSpc>
              <a:spcBef>
                <a:spcPts val="400"/>
              </a:spcBef>
              <a:spcAft>
                <a:spcPts val="0"/>
              </a:spcAft>
              <a:buClr>
                <a:srgbClr val="006096"/>
              </a:buClr>
              <a:buSzPts val="2040"/>
              <a:buChar char="▪"/>
              <a:defRPr sz="2400">
                <a:solidFill>
                  <a:srgbClr val="006096"/>
                </a:solidFill>
              </a:defRPr>
            </a:lvl3pPr>
            <a:lvl4pPr marL="1828800" lvl="3" indent="-343725" algn="l">
              <a:lnSpc>
                <a:spcPct val="90000"/>
              </a:lnSpc>
              <a:spcBef>
                <a:spcPts val="400"/>
              </a:spcBef>
              <a:spcAft>
                <a:spcPts val="0"/>
              </a:spcAft>
              <a:buClr>
                <a:srgbClr val="006096"/>
              </a:buClr>
              <a:buSzPts val="1813"/>
              <a:buChar char="▪"/>
              <a:defRPr sz="2133">
                <a:solidFill>
                  <a:srgbClr val="006096"/>
                </a:solidFill>
              </a:defRPr>
            </a:lvl4pPr>
            <a:lvl5pPr marL="2286000" lvl="4" indent="-343725" algn="l">
              <a:lnSpc>
                <a:spcPct val="90000"/>
              </a:lnSpc>
              <a:spcBef>
                <a:spcPts val="400"/>
              </a:spcBef>
              <a:spcAft>
                <a:spcPts val="0"/>
              </a:spcAft>
              <a:buClr>
                <a:srgbClr val="006096"/>
              </a:buClr>
              <a:buSzPts val="1813"/>
              <a:buChar char="▪"/>
              <a:defRPr sz="2133">
                <a:solidFill>
                  <a:srgbClr val="006096"/>
                </a:solidFill>
              </a:defRPr>
            </a:lvl5pPr>
            <a:lvl6pPr marL="2743200" lvl="5" indent="-343725" algn="l">
              <a:lnSpc>
                <a:spcPct val="90000"/>
              </a:lnSpc>
              <a:spcBef>
                <a:spcPts val="400"/>
              </a:spcBef>
              <a:spcAft>
                <a:spcPts val="0"/>
              </a:spcAft>
              <a:buClr>
                <a:schemeClr val="dk1"/>
              </a:buClr>
              <a:buSzPts val="1813"/>
              <a:buChar char="▪"/>
              <a:defRPr sz="2133"/>
            </a:lvl6pPr>
            <a:lvl7pPr marL="3200400" lvl="6" indent="-343725" algn="l">
              <a:lnSpc>
                <a:spcPct val="90000"/>
              </a:lnSpc>
              <a:spcBef>
                <a:spcPts val="400"/>
              </a:spcBef>
              <a:spcAft>
                <a:spcPts val="0"/>
              </a:spcAft>
              <a:buClr>
                <a:schemeClr val="dk1"/>
              </a:buClr>
              <a:buSzPts val="1813"/>
              <a:buChar char="▪"/>
              <a:defRPr sz="2133"/>
            </a:lvl7pPr>
            <a:lvl8pPr marL="3657600" lvl="7" indent="-343725" algn="l">
              <a:lnSpc>
                <a:spcPct val="90000"/>
              </a:lnSpc>
              <a:spcBef>
                <a:spcPts val="400"/>
              </a:spcBef>
              <a:spcAft>
                <a:spcPts val="0"/>
              </a:spcAft>
              <a:buClr>
                <a:schemeClr val="dk1"/>
              </a:buClr>
              <a:buSzPts val="1813"/>
              <a:buChar char="▪"/>
              <a:defRPr sz="2133"/>
            </a:lvl8pPr>
            <a:lvl9pPr marL="4114800" lvl="8" indent="-343725" algn="l">
              <a:lnSpc>
                <a:spcPct val="90000"/>
              </a:lnSpc>
              <a:spcBef>
                <a:spcPts val="400"/>
              </a:spcBef>
              <a:spcAft>
                <a:spcPts val="200"/>
              </a:spcAft>
              <a:buClr>
                <a:schemeClr val="dk1"/>
              </a:buClr>
              <a:buSzPts val="1813"/>
              <a:buChar char="▪"/>
              <a:defRPr sz="2133"/>
            </a:lvl9pPr>
          </a:lstStyle>
          <a:p>
            <a:endParaRPr/>
          </a:p>
        </p:txBody>
      </p:sp>
      <p:sp>
        <p:nvSpPr>
          <p:cNvPr id="41" name="Google Shape;41;p36"/>
          <p:cNvSpPr txBox="1">
            <a:spLocks noGrp="1"/>
          </p:cNvSpPr>
          <p:nvPr>
            <p:ph type="sldNum" idx="12"/>
          </p:nvPr>
        </p:nvSpPr>
        <p:spPr>
          <a:xfrm>
            <a:off x="4673600" y="6356351"/>
            <a:ext cx="2844800" cy="366183"/>
          </a:xfrm>
          <a:prstGeom prst="rect">
            <a:avLst/>
          </a:prstGeom>
          <a:noFill/>
          <a:ln>
            <a:noFill/>
          </a:ln>
        </p:spPr>
        <p:txBody>
          <a:bodyPr spcFirstLastPara="1" wrap="square" lIns="91425" tIns="45700" rIns="91425" bIns="45700" anchor="ctr" anchorCtr="0">
            <a:noAutofit/>
          </a:bodyPr>
          <a:lstStyle>
            <a:lvl1pPr marL="0" marR="0" lvl="0" indent="0" algn="ctr">
              <a:lnSpc>
                <a:spcPct val="100000"/>
              </a:lnSpc>
              <a:spcBef>
                <a:spcPts val="0"/>
              </a:spcBef>
              <a:spcAft>
                <a:spcPts val="0"/>
              </a:spcAft>
              <a:buClr>
                <a:srgbClr val="000000"/>
              </a:buClr>
              <a:buSzPts val="1400"/>
              <a:buFont typeface="Arial"/>
              <a:buNone/>
              <a:defRPr sz="1400" b="0" i="0" u="none" strike="noStrike" cap="none">
                <a:solidFill>
                  <a:srgbClr val="006096"/>
                </a:solidFill>
                <a:latin typeface="Arial Black"/>
                <a:ea typeface="Arial Black"/>
                <a:cs typeface="Arial Black"/>
                <a:sym typeface="Arial Black"/>
              </a:defRPr>
            </a:lvl1pPr>
            <a:lvl2pPr marL="0" marR="0" lvl="1" indent="0" algn="ctr">
              <a:lnSpc>
                <a:spcPct val="100000"/>
              </a:lnSpc>
              <a:spcBef>
                <a:spcPts val="0"/>
              </a:spcBef>
              <a:spcAft>
                <a:spcPts val="0"/>
              </a:spcAft>
              <a:buClr>
                <a:srgbClr val="000000"/>
              </a:buClr>
              <a:buSzPts val="1400"/>
              <a:buFont typeface="Arial"/>
              <a:buNone/>
              <a:defRPr sz="1400" b="0" i="0" u="none" strike="noStrike" cap="none">
                <a:solidFill>
                  <a:srgbClr val="006096"/>
                </a:solidFill>
                <a:latin typeface="Arial Black"/>
                <a:ea typeface="Arial Black"/>
                <a:cs typeface="Arial Black"/>
                <a:sym typeface="Arial Black"/>
              </a:defRPr>
            </a:lvl2pPr>
            <a:lvl3pPr marL="0" marR="0" lvl="2" indent="0" algn="ctr">
              <a:lnSpc>
                <a:spcPct val="100000"/>
              </a:lnSpc>
              <a:spcBef>
                <a:spcPts val="0"/>
              </a:spcBef>
              <a:spcAft>
                <a:spcPts val="0"/>
              </a:spcAft>
              <a:buClr>
                <a:srgbClr val="000000"/>
              </a:buClr>
              <a:buSzPts val="1400"/>
              <a:buFont typeface="Arial"/>
              <a:buNone/>
              <a:defRPr sz="1400" b="0" i="0" u="none" strike="noStrike" cap="none">
                <a:solidFill>
                  <a:srgbClr val="006096"/>
                </a:solidFill>
                <a:latin typeface="Arial Black"/>
                <a:ea typeface="Arial Black"/>
                <a:cs typeface="Arial Black"/>
                <a:sym typeface="Arial Black"/>
              </a:defRPr>
            </a:lvl3pPr>
            <a:lvl4pPr marL="0" marR="0" lvl="3" indent="0" algn="ctr">
              <a:lnSpc>
                <a:spcPct val="100000"/>
              </a:lnSpc>
              <a:spcBef>
                <a:spcPts val="0"/>
              </a:spcBef>
              <a:spcAft>
                <a:spcPts val="0"/>
              </a:spcAft>
              <a:buClr>
                <a:srgbClr val="000000"/>
              </a:buClr>
              <a:buSzPts val="1400"/>
              <a:buFont typeface="Arial"/>
              <a:buNone/>
              <a:defRPr sz="1400" b="0" i="0" u="none" strike="noStrike" cap="none">
                <a:solidFill>
                  <a:srgbClr val="006096"/>
                </a:solidFill>
                <a:latin typeface="Arial Black"/>
                <a:ea typeface="Arial Black"/>
                <a:cs typeface="Arial Black"/>
                <a:sym typeface="Arial Black"/>
              </a:defRPr>
            </a:lvl4pPr>
            <a:lvl5pPr marL="0" marR="0" lvl="4" indent="0" algn="ctr">
              <a:lnSpc>
                <a:spcPct val="100000"/>
              </a:lnSpc>
              <a:spcBef>
                <a:spcPts val="0"/>
              </a:spcBef>
              <a:spcAft>
                <a:spcPts val="0"/>
              </a:spcAft>
              <a:buClr>
                <a:srgbClr val="000000"/>
              </a:buClr>
              <a:buSzPts val="1400"/>
              <a:buFont typeface="Arial"/>
              <a:buNone/>
              <a:defRPr sz="1400" b="0" i="0" u="none" strike="noStrike" cap="none">
                <a:solidFill>
                  <a:srgbClr val="006096"/>
                </a:solidFill>
                <a:latin typeface="Arial Black"/>
                <a:ea typeface="Arial Black"/>
                <a:cs typeface="Arial Black"/>
                <a:sym typeface="Arial Black"/>
              </a:defRPr>
            </a:lvl5pPr>
            <a:lvl6pPr marL="0" marR="0" lvl="5" indent="0" algn="ctr">
              <a:lnSpc>
                <a:spcPct val="100000"/>
              </a:lnSpc>
              <a:spcBef>
                <a:spcPts val="0"/>
              </a:spcBef>
              <a:spcAft>
                <a:spcPts val="0"/>
              </a:spcAft>
              <a:buClr>
                <a:srgbClr val="000000"/>
              </a:buClr>
              <a:buSzPts val="1400"/>
              <a:buFont typeface="Arial"/>
              <a:buNone/>
              <a:defRPr sz="1400" b="0" i="0" u="none" strike="noStrike" cap="none">
                <a:solidFill>
                  <a:srgbClr val="006096"/>
                </a:solidFill>
                <a:latin typeface="Arial Black"/>
                <a:ea typeface="Arial Black"/>
                <a:cs typeface="Arial Black"/>
                <a:sym typeface="Arial Black"/>
              </a:defRPr>
            </a:lvl6pPr>
            <a:lvl7pPr marL="0" marR="0" lvl="6" indent="0" algn="ctr">
              <a:lnSpc>
                <a:spcPct val="100000"/>
              </a:lnSpc>
              <a:spcBef>
                <a:spcPts val="0"/>
              </a:spcBef>
              <a:spcAft>
                <a:spcPts val="0"/>
              </a:spcAft>
              <a:buClr>
                <a:srgbClr val="000000"/>
              </a:buClr>
              <a:buSzPts val="1400"/>
              <a:buFont typeface="Arial"/>
              <a:buNone/>
              <a:defRPr sz="1400" b="0" i="0" u="none" strike="noStrike" cap="none">
                <a:solidFill>
                  <a:srgbClr val="006096"/>
                </a:solidFill>
                <a:latin typeface="Arial Black"/>
                <a:ea typeface="Arial Black"/>
                <a:cs typeface="Arial Black"/>
                <a:sym typeface="Arial Black"/>
              </a:defRPr>
            </a:lvl7pPr>
            <a:lvl8pPr marL="0" marR="0" lvl="7" indent="0" algn="ctr">
              <a:lnSpc>
                <a:spcPct val="100000"/>
              </a:lnSpc>
              <a:spcBef>
                <a:spcPts val="0"/>
              </a:spcBef>
              <a:spcAft>
                <a:spcPts val="0"/>
              </a:spcAft>
              <a:buClr>
                <a:srgbClr val="000000"/>
              </a:buClr>
              <a:buSzPts val="1400"/>
              <a:buFont typeface="Arial"/>
              <a:buNone/>
              <a:defRPr sz="1400" b="0" i="0" u="none" strike="noStrike" cap="none">
                <a:solidFill>
                  <a:srgbClr val="006096"/>
                </a:solidFill>
                <a:latin typeface="Arial Black"/>
                <a:ea typeface="Arial Black"/>
                <a:cs typeface="Arial Black"/>
                <a:sym typeface="Arial Black"/>
              </a:defRPr>
            </a:lvl8pPr>
            <a:lvl9pPr marL="0" marR="0" lvl="8" indent="0" algn="ctr">
              <a:lnSpc>
                <a:spcPct val="100000"/>
              </a:lnSpc>
              <a:spcBef>
                <a:spcPts val="0"/>
              </a:spcBef>
              <a:spcAft>
                <a:spcPts val="0"/>
              </a:spcAft>
              <a:buClr>
                <a:srgbClr val="000000"/>
              </a:buClr>
              <a:buSzPts val="1400"/>
              <a:buFont typeface="Arial"/>
              <a:buNone/>
              <a:defRPr sz="1400" b="0" i="0" u="none" strike="noStrike" cap="none">
                <a:solidFill>
                  <a:srgbClr val="006096"/>
                </a:solidFill>
                <a:latin typeface="Arial Black"/>
                <a:ea typeface="Arial Black"/>
                <a:cs typeface="Arial Black"/>
                <a:sym typeface="Arial Black"/>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42"/>
        <p:cNvGrpSpPr/>
        <p:nvPr/>
      </p:nvGrpSpPr>
      <p:grpSpPr>
        <a:xfrm>
          <a:off x="0" y="0"/>
          <a:ext cx="0" cy="0"/>
          <a:chOff x="0" y="0"/>
          <a:chExt cx="0" cy="0"/>
        </a:xfrm>
      </p:grpSpPr>
      <p:sp>
        <p:nvSpPr>
          <p:cNvPr id="43" name="Google Shape;43;p3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3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45" name="Google Shape;45;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6" name="Google Shape;46;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48"/>
        <p:cNvGrpSpPr/>
        <p:nvPr/>
      </p:nvGrpSpPr>
      <p:grpSpPr>
        <a:xfrm>
          <a:off x="0" y="0"/>
          <a:ext cx="0" cy="0"/>
          <a:chOff x="0" y="0"/>
          <a:chExt cx="0" cy="0"/>
        </a:xfrm>
      </p:grpSpPr>
      <p:sp>
        <p:nvSpPr>
          <p:cNvPr id="49" name="Google Shape;49;p3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0" name="Google Shape;50;p3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1" name="Google Shape;51;p3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2" name="Google Shape;52;p3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3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4" name="Google Shape;54;p3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55"/>
        <p:cNvGrpSpPr/>
        <p:nvPr/>
      </p:nvGrpSpPr>
      <p:grpSpPr>
        <a:xfrm>
          <a:off x="0" y="0"/>
          <a:ext cx="0" cy="0"/>
          <a:chOff x="0" y="0"/>
          <a:chExt cx="0" cy="0"/>
        </a:xfrm>
      </p:grpSpPr>
      <p:sp>
        <p:nvSpPr>
          <p:cNvPr id="56" name="Google Shape;56;p4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4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58" name="Google Shape;58;p4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9" name="Google Shape;59;p4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60" name="Google Shape;60;p4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61" name="Google Shape;61;p4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2" name="Google Shape;62;p4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4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64"/>
        <p:cNvGrpSpPr/>
        <p:nvPr/>
      </p:nvGrpSpPr>
      <p:grpSpPr>
        <a:xfrm>
          <a:off x="0" y="0"/>
          <a:ext cx="0" cy="0"/>
          <a:chOff x="0" y="0"/>
          <a:chExt cx="0" cy="0"/>
        </a:xfrm>
      </p:grpSpPr>
      <p:sp>
        <p:nvSpPr>
          <p:cNvPr id="65" name="Google Shape;65;p41"/>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6" name="Google Shape;66;p41"/>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7" name="Google Shape;67;p41"/>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8" name="Google Shape;68;p4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9" name="Google Shape;69;p4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4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3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32"/>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3.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cdhs.udel.edu/seow/what-is-seow"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hyperlink" Target="https://www.policymap.com/" TargetMode="External"/><Relationship Id="rId3" Type="http://schemas.openxmlformats.org/officeDocument/2006/relationships/hyperlink" Target="https://www.cdc.gov/brfss/brfssprevalence/index.html" TargetMode="External"/><Relationship Id="rId7" Type="http://schemas.openxmlformats.org/officeDocument/2006/relationships/hyperlink" Target="https://www.cdc.gov/healthyyouth/data/yrbs/index.htm"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hyperlink" Target="https://www.childhealthdata.org/" TargetMode="External"/><Relationship Id="rId5" Type="http://schemas.openxmlformats.org/officeDocument/2006/relationships/hyperlink" Target="https://nsduhweb.rti.org/respweb/homepage.cfm" TargetMode="External"/><Relationship Id="rId10" Type="http://schemas.openxmlformats.org/officeDocument/2006/relationships/hyperlink" Target="https://www.census.gov/data.html" TargetMode="External"/><Relationship Id="rId4" Type="http://schemas.openxmlformats.org/officeDocument/2006/relationships/hyperlink" Target="https://www.drugabuse.gov/drug-topics/trends-statistics/monitoring-future" TargetMode="External"/><Relationship Id="rId9" Type="http://schemas.openxmlformats.org/officeDocument/2006/relationships/hyperlink" Target="https://pdas.samhsa.gov/#/" TargetMode="External"/></Relationships>
</file>

<file path=ppt/slides/_rels/slide16.xml.rels><?xml version="1.0" encoding="UTF-8" standalone="yes"?>
<Relationships xmlns="http://schemas.openxmlformats.org/package/2006/relationships"><Relationship Id="rId8" Type="http://schemas.openxmlformats.org/officeDocument/2006/relationships/hyperlink" Target="https://myhealthycommunity.dhss.delaware.gov/locations/state" TargetMode="External"/><Relationship Id="rId3" Type="http://schemas.openxmlformats.org/officeDocument/2006/relationships/hyperlink" Target="https://www.cdhs.udel.edu/seow/school-surveys/delaware-school-survey-(dss)" TargetMode="External"/><Relationship Id="rId7" Type="http://schemas.openxmlformats.org/officeDocument/2006/relationships/hyperlink" Target="https://datacenter.kidscount.org/"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hyperlink" Target="https://www.bidenschool.udel.edu/ccrs/research/kids-count-in-delaware" TargetMode="External"/><Relationship Id="rId5" Type="http://schemas.openxmlformats.org/officeDocument/2006/relationships/hyperlink" Target="https://www.dhss.delaware.gov/dhss/dph/healthdatastats.html" TargetMode="External"/><Relationship Id="rId4" Type="http://schemas.openxmlformats.org/officeDocument/2006/relationships/hyperlink" Target="https://www.dhss.delaware.gov/dhss/dph/dpc/brfsurveys.html"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3" Type="http://schemas.openxmlformats.org/officeDocument/2006/relationships/hyperlink" Target="https://www.cdhs.udel.edu/seow/what-is-seow" TargetMode="Externa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g"/></Relationships>
</file>

<file path=ppt/slides/_rels/slide2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3" Type="http://schemas.openxmlformats.org/officeDocument/2006/relationships/hyperlink" Target="https://www.cdhs.udel.edu/seow/what-is-seow" TargetMode="External"/><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8" Type="http://schemas.openxmlformats.org/officeDocument/2006/relationships/hyperlink" Target="https://www.dhss.delaware.gov/dhss/dph/healthdatastats.html" TargetMode="External"/><Relationship Id="rId13" Type="http://schemas.openxmlformats.org/officeDocument/2006/relationships/hyperlink" Target="https://nsduhweb.rti.org/respweb/homepage.cfm" TargetMode="External"/><Relationship Id="rId3" Type="http://schemas.openxmlformats.org/officeDocument/2006/relationships/hyperlink" Target="https://www.cdhs.udel.edu/seow/what-is-seow" TargetMode="External"/><Relationship Id="rId7" Type="http://schemas.openxmlformats.org/officeDocument/2006/relationships/hyperlink" Target="https://www.cdhs.udel.edu/seow/school-surveys/delaware-school-survey-(dss)" TargetMode="External"/><Relationship Id="rId12" Type="http://schemas.openxmlformats.org/officeDocument/2006/relationships/hyperlink" Target="https://www.childhealthdata.org/" TargetMode="External"/><Relationship Id="rId17" Type="http://schemas.openxmlformats.org/officeDocument/2006/relationships/hyperlink" Target="https://www.census.gov/data.html" TargetMode="External"/><Relationship Id="rId2" Type="http://schemas.openxmlformats.org/officeDocument/2006/relationships/notesSlide" Target="../notesSlides/notesSlide29.xml"/><Relationship Id="rId16" Type="http://schemas.openxmlformats.org/officeDocument/2006/relationships/hyperlink" Target="https://pdas.samhsa.gov/#/" TargetMode="External"/><Relationship Id="rId1" Type="http://schemas.openxmlformats.org/officeDocument/2006/relationships/slideLayout" Target="../slideLayouts/slideLayout2.xml"/><Relationship Id="rId6" Type="http://schemas.openxmlformats.org/officeDocument/2006/relationships/hyperlink" Target="https://www.dhss.delaware.gov/dhss/dph/dpc/brfsurveys.html" TargetMode="External"/><Relationship Id="rId11" Type="http://schemas.openxmlformats.org/officeDocument/2006/relationships/hyperlink" Target="https://www.drugabuse.gov/drug-topics/trends-statistics/monitoring-future" TargetMode="External"/><Relationship Id="rId5" Type="http://schemas.openxmlformats.org/officeDocument/2006/relationships/hyperlink" Target="https://www.cdc.gov/brfss/brfssprevalence/index.html" TargetMode="External"/><Relationship Id="rId15" Type="http://schemas.openxmlformats.org/officeDocument/2006/relationships/hyperlink" Target="https://www.policymap.com/" TargetMode="External"/><Relationship Id="rId10" Type="http://schemas.openxmlformats.org/officeDocument/2006/relationships/hyperlink" Target="https://datacenter.kidscount.org/" TargetMode="External"/><Relationship Id="rId4" Type="http://schemas.openxmlformats.org/officeDocument/2006/relationships/hyperlink" Target="https://www.americashealthrankings.org/" TargetMode="External"/><Relationship Id="rId9" Type="http://schemas.openxmlformats.org/officeDocument/2006/relationships/hyperlink" Target="https://www.bidenschool.udel.edu/ccrs/research/kids-count-in-delaware" TargetMode="External"/><Relationship Id="rId14" Type="http://schemas.openxmlformats.org/officeDocument/2006/relationships/hyperlink" Target="https://www.cdc.gov/healthyyouth/data/yrbs/index.htm"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8.jp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8" Type="http://schemas.openxmlformats.org/officeDocument/2006/relationships/image" Target="../media/image3.jpg"/><Relationship Id="rId3" Type="http://schemas.openxmlformats.org/officeDocument/2006/relationships/image" Target="../media/image30.jpg"/><Relationship Id="rId7" Type="http://schemas.openxmlformats.org/officeDocument/2006/relationships/hyperlink" Target="http://www.cdhs.udel.edu/" TargetMode="Externa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hyperlink" Target="mailto:rryding@udel.edu" TargetMode="External"/><Relationship Id="rId5" Type="http://schemas.openxmlformats.org/officeDocument/2006/relationships/hyperlink" Target="mailto:smnai@udel.edu" TargetMode="External"/><Relationship Id="rId4" Type="http://schemas.openxmlformats.org/officeDocument/2006/relationships/hyperlink" Target="mailto:danaholz@udel.edu" TargetMode="External"/></Relationships>
</file>

<file path=ppt/slides/_rels/slide3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hyperlink" Target="https://delaware.ca1.qualtrics.com/jfe/form/SV_2nHrqtuX8wZVPnw" TargetMode="Externa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jp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93"/>
        <p:cNvGrpSpPr/>
        <p:nvPr/>
      </p:nvGrpSpPr>
      <p:grpSpPr>
        <a:xfrm>
          <a:off x="0" y="0"/>
          <a:ext cx="0" cy="0"/>
          <a:chOff x="0" y="0"/>
          <a:chExt cx="0" cy="0"/>
        </a:xfrm>
      </p:grpSpPr>
      <p:pic>
        <p:nvPicPr>
          <p:cNvPr id="94" name="Google Shape;94;p1"/>
          <p:cNvPicPr preferRelativeResize="0"/>
          <p:nvPr/>
        </p:nvPicPr>
        <p:blipFill rotWithShape="1">
          <a:blip r:embed="rId3">
            <a:alphaModFix/>
          </a:blip>
          <a:srcRect l="21751" r="2407"/>
          <a:stretch/>
        </p:blipFill>
        <p:spPr>
          <a:xfrm>
            <a:off x="4501339" y="-48326"/>
            <a:ext cx="7706697" cy="6954652"/>
          </a:xfrm>
          <a:prstGeom prst="rect">
            <a:avLst/>
          </a:prstGeom>
          <a:noFill/>
          <a:ln>
            <a:noFill/>
          </a:ln>
        </p:spPr>
      </p:pic>
      <p:sp>
        <p:nvSpPr>
          <p:cNvPr id="95" name="Google Shape;95;p1"/>
          <p:cNvSpPr txBox="1">
            <a:spLocks noGrp="1"/>
          </p:cNvSpPr>
          <p:nvPr>
            <p:ph type="ctrTitle"/>
          </p:nvPr>
        </p:nvSpPr>
        <p:spPr>
          <a:xfrm>
            <a:off x="138010" y="1682885"/>
            <a:ext cx="4222974" cy="2532452"/>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rgbClr val="002060"/>
              </a:buClr>
              <a:buSzPts val="3400"/>
              <a:buFont typeface="Calibri"/>
              <a:buNone/>
            </a:pPr>
            <a:r>
              <a:rPr lang="en-US" sz="3400" b="1">
                <a:solidFill>
                  <a:srgbClr val="002060"/>
                </a:solidFill>
              </a:rPr>
              <a:t>SEOW What? Finding and Using Data to Support Behavioral Health Programs in Delaware</a:t>
            </a:r>
            <a:endParaRPr/>
          </a:p>
        </p:txBody>
      </p:sp>
      <p:sp>
        <p:nvSpPr>
          <p:cNvPr id="96" name="Google Shape;96;p1"/>
          <p:cNvSpPr txBox="1">
            <a:spLocks noGrp="1"/>
          </p:cNvSpPr>
          <p:nvPr>
            <p:ph type="subTitle" idx="1"/>
          </p:nvPr>
        </p:nvSpPr>
        <p:spPr>
          <a:xfrm>
            <a:off x="477980" y="4872922"/>
            <a:ext cx="4023359" cy="1208141"/>
          </a:xfrm>
          <a:prstGeom prst="rect">
            <a:avLst/>
          </a:prstGeom>
          <a:noFill/>
          <a:ln>
            <a:noFill/>
          </a:ln>
        </p:spPr>
        <p:txBody>
          <a:bodyPr spcFirstLastPara="1" wrap="square" lIns="91425" tIns="45700" rIns="91425" bIns="45700" anchor="t" anchorCtr="0">
            <a:normAutofit fontScale="77500" lnSpcReduction="20000"/>
          </a:bodyPr>
          <a:lstStyle/>
          <a:p>
            <a:pPr marL="0" lvl="0" indent="0" algn="ctr" rtl="0">
              <a:lnSpc>
                <a:spcPct val="90000"/>
              </a:lnSpc>
              <a:spcBef>
                <a:spcPts val="0"/>
              </a:spcBef>
              <a:spcAft>
                <a:spcPts val="0"/>
              </a:spcAft>
              <a:buClr>
                <a:srgbClr val="002060"/>
              </a:buClr>
              <a:buSzPct val="100000"/>
              <a:buNone/>
            </a:pPr>
            <a:r>
              <a:rPr lang="en-US" sz="2000" b="1">
                <a:solidFill>
                  <a:srgbClr val="002060"/>
                </a:solidFill>
              </a:rPr>
              <a:t>Hosted by the State Epidemiological Outcomes Workgroup (SEOW) </a:t>
            </a:r>
            <a:endParaRPr/>
          </a:p>
          <a:p>
            <a:pPr marL="0" lvl="0" indent="0" algn="ctr" rtl="0">
              <a:lnSpc>
                <a:spcPct val="90000"/>
              </a:lnSpc>
              <a:spcBef>
                <a:spcPts val="1000"/>
              </a:spcBef>
              <a:spcAft>
                <a:spcPts val="0"/>
              </a:spcAft>
              <a:buClr>
                <a:srgbClr val="002060"/>
              </a:buClr>
              <a:buSzPct val="100000"/>
              <a:buNone/>
            </a:pPr>
            <a:r>
              <a:rPr lang="en-US" sz="2000" b="1">
                <a:solidFill>
                  <a:srgbClr val="002060"/>
                </a:solidFill>
              </a:rPr>
              <a:t>Center for Drug and Health Studies of the University of Delaware</a:t>
            </a:r>
            <a:endParaRPr/>
          </a:p>
          <a:p>
            <a:pPr marL="0" lvl="0" indent="0" algn="ctr" rtl="0">
              <a:lnSpc>
                <a:spcPct val="90000"/>
              </a:lnSpc>
              <a:spcBef>
                <a:spcPts val="1000"/>
              </a:spcBef>
              <a:spcAft>
                <a:spcPts val="0"/>
              </a:spcAft>
              <a:buClr>
                <a:srgbClr val="002060"/>
              </a:buClr>
              <a:buSzPct val="100000"/>
              <a:buNone/>
            </a:pPr>
            <a:r>
              <a:rPr lang="en-US" sz="2000" b="1">
                <a:solidFill>
                  <a:srgbClr val="002060"/>
                </a:solidFill>
              </a:rPr>
              <a:t>June 29</a:t>
            </a:r>
            <a:r>
              <a:rPr lang="en-US" sz="2000" b="1" baseline="30000">
                <a:solidFill>
                  <a:srgbClr val="002060"/>
                </a:solidFill>
              </a:rPr>
              <a:t>th</a:t>
            </a:r>
            <a:r>
              <a:rPr lang="en-US" sz="2000" b="1">
                <a:solidFill>
                  <a:srgbClr val="002060"/>
                </a:solidFill>
              </a:rPr>
              <a:t>, 2021 </a:t>
            </a:r>
            <a:endParaRPr/>
          </a:p>
          <a:p>
            <a:pPr marL="0" lvl="0" indent="0" algn="ctr" rtl="0">
              <a:lnSpc>
                <a:spcPct val="90000"/>
              </a:lnSpc>
              <a:spcBef>
                <a:spcPts val="1000"/>
              </a:spcBef>
              <a:spcAft>
                <a:spcPts val="0"/>
              </a:spcAft>
              <a:buClr>
                <a:schemeClr val="dk1"/>
              </a:buClr>
              <a:buSzPct val="100000"/>
              <a:buNone/>
            </a:pPr>
            <a:endParaRPr sz="2000"/>
          </a:p>
        </p:txBody>
      </p:sp>
      <p:sp>
        <p:nvSpPr>
          <p:cNvPr id="97" name="Google Shape;97;p1"/>
          <p:cNvSpPr txBox="1"/>
          <p:nvPr/>
        </p:nvSpPr>
        <p:spPr>
          <a:xfrm>
            <a:off x="477980" y="992411"/>
            <a:ext cx="3784947" cy="461665"/>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400"/>
              <a:buFont typeface="Arial"/>
              <a:buNone/>
            </a:pPr>
            <a:r>
              <a:rPr lang="en-US" sz="2400" b="0" i="0" u="none" strike="noStrike" cap="none">
                <a:solidFill>
                  <a:srgbClr val="002060"/>
                </a:solidFill>
                <a:latin typeface="Calibri"/>
                <a:ea typeface="Calibri"/>
                <a:cs typeface="Calibri"/>
                <a:sym typeface="Calibri"/>
              </a:rPr>
              <a:t>3D: Delaware Data Discourse</a:t>
            </a:r>
            <a:endParaRPr sz="1400" b="0" i="0" u="none" strike="noStrike" cap="none">
              <a:solidFill>
                <a:srgbClr val="000000"/>
              </a:solidFill>
              <a:latin typeface="Arial"/>
              <a:ea typeface="Arial"/>
              <a:cs typeface="Arial"/>
              <a:sym typeface="Arial"/>
            </a:endParaRPr>
          </a:p>
        </p:txBody>
      </p:sp>
      <p:sp>
        <p:nvSpPr>
          <p:cNvPr id="98" name="Google Shape;98;p1"/>
          <p:cNvSpPr txBox="1"/>
          <p:nvPr/>
        </p:nvSpPr>
        <p:spPr>
          <a:xfrm>
            <a:off x="7822096" y="5933661"/>
            <a:ext cx="576469" cy="3693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chemeClr val="dk1"/>
              </a:solidFill>
              <a:latin typeface="Calibri"/>
              <a:ea typeface="Calibri"/>
              <a:cs typeface="Calibri"/>
              <a:sym typeface="Calibri"/>
            </a:endParaRPr>
          </a:p>
        </p:txBody>
      </p:sp>
      <p:pic>
        <p:nvPicPr>
          <p:cNvPr id="99" name="Google Shape;99;p1" descr="Text&#10;&#10;Description automatically generated"/>
          <p:cNvPicPr preferRelativeResize="0"/>
          <p:nvPr/>
        </p:nvPicPr>
        <p:blipFill rotWithShape="1">
          <a:blip r:embed="rId4">
            <a:alphaModFix/>
          </a:blip>
          <a:srcRect/>
          <a:stretch/>
        </p:blipFill>
        <p:spPr>
          <a:xfrm>
            <a:off x="10304935" y="5019261"/>
            <a:ext cx="1887065" cy="188706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1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4400"/>
              <a:buFont typeface="Calibri"/>
              <a:buNone/>
            </a:pPr>
            <a:r>
              <a:rPr lang="en-US">
                <a:solidFill>
                  <a:srgbClr val="002060"/>
                </a:solidFill>
              </a:rPr>
              <a:t>How do you use data in your work?</a:t>
            </a:r>
            <a:r>
              <a:rPr lang="en-US"/>
              <a:t> </a:t>
            </a:r>
            <a:endParaRPr/>
          </a:p>
        </p:txBody>
      </p:sp>
      <p:sp>
        <p:nvSpPr>
          <p:cNvPr id="166" name="Google Shape;166;p10"/>
          <p:cNvSpPr txBox="1">
            <a:spLocks noGrp="1"/>
          </p:cNvSpPr>
          <p:nvPr>
            <p:ph type="body" idx="1"/>
          </p:nvPr>
        </p:nvSpPr>
        <p:spPr>
          <a:xfrm>
            <a:off x="1245973" y="1788555"/>
            <a:ext cx="9269627"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002060"/>
              </a:buClr>
              <a:buSzPts val="2800"/>
              <a:buChar char="•"/>
            </a:pPr>
            <a:r>
              <a:rPr lang="en-US">
                <a:solidFill>
                  <a:srgbClr val="002060"/>
                </a:solidFill>
              </a:rPr>
              <a:t>Needs assessment</a:t>
            </a:r>
            <a:endParaRPr/>
          </a:p>
          <a:p>
            <a:pPr marL="228600" lvl="0" indent="-228600" algn="l" rtl="0">
              <a:lnSpc>
                <a:spcPct val="90000"/>
              </a:lnSpc>
              <a:spcBef>
                <a:spcPts val="1000"/>
              </a:spcBef>
              <a:spcAft>
                <a:spcPts val="0"/>
              </a:spcAft>
              <a:buClr>
                <a:srgbClr val="002060"/>
              </a:buClr>
              <a:buSzPts val="2800"/>
              <a:buChar char="•"/>
            </a:pPr>
            <a:r>
              <a:rPr lang="en-US">
                <a:solidFill>
                  <a:srgbClr val="002060"/>
                </a:solidFill>
              </a:rPr>
              <a:t>Grant applications</a:t>
            </a:r>
            <a:endParaRPr/>
          </a:p>
          <a:p>
            <a:pPr marL="228600" lvl="0" indent="-228600" algn="l" rtl="0">
              <a:lnSpc>
                <a:spcPct val="90000"/>
              </a:lnSpc>
              <a:spcBef>
                <a:spcPts val="1000"/>
              </a:spcBef>
              <a:spcAft>
                <a:spcPts val="0"/>
              </a:spcAft>
              <a:buClr>
                <a:srgbClr val="002060"/>
              </a:buClr>
              <a:buSzPts val="2800"/>
              <a:buChar char="•"/>
            </a:pPr>
            <a:r>
              <a:rPr lang="en-US">
                <a:solidFill>
                  <a:srgbClr val="002060"/>
                </a:solidFill>
              </a:rPr>
              <a:t>Program planning</a:t>
            </a:r>
            <a:endParaRPr/>
          </a:p>
          <a:p>
            <a:pPr marL="228600" lvl="0" indent="-228600" algn="l" rtl="0">
              <a:lnSpc>
                <a:spcPct val="90000"/>
              </a:lnSpc>
              <a:spcBef>
                <a:spcPts val="1000"/>
              </a:spcBef>
              <a:spcAft>
                <a:spcPts val="0"/>
              </a:spcAft>
              <a:buClr>
                <a:srgbClr val="002060"/>
              </a:buClr>
              <a:buSzPts val="2800"/>
              <a:buChar char="•"/>
            </a:pPr>
            <a:r>
              <a:rPr lang="en-US">
                <a:solidFill>
                  <a:srgbClr val="002060"/>
                </a:solidFill>
              </a:rPr>
              <a:t>Documenting success </a:t>
            </a:r>
            <a:endParaRPr/>
          </a:p>
          <a:p>
            <a:pPr marL="228600" lvl="0" indent="-228600" algn="l" rtl="0">
              <a:lnSpc>
                <a:spcPct val="90000"/>
              </a:lnSpc>
              <a:spcBef>
                <a:spcPts val="1000"/>
              </a:spcBef>
              <a:spcAft>
                <a:spcPts val="0"/>
              </a:spcAft>
              <a:buClr>
                <a:srgbClr val="002060"/>
              </a:buClr>
              <a:buSzPts val="2800"/>
              <a:buChar char="•"/>
            </a:pPr>
            <a:r>
              <a:rPr lang="en-US">
                <a:solidFill>
                  <a:srgbClr val="002060"/>
                </a:solidFill>
              </a:rPr>
              <a:t>Evaluation</a:t>
            </a:r>
            <a:endParaRPr/>
          </a:p>
          <a:p>
            <a:pPr marL="228600" lvl="0" indent="-228600" algn="l" rtl="0">
              <a:lnSpc>
                <a:spcPct val="90000"/>
              </a:lnSpc>
              <a:spcBef>
                <a:spcPts val="1000"/>
              </a:spcBef>
              <a:spcAft>
                <a:spcPts val="0"/>
              </a:spcAft>
              <a:buClr>
                <a:srgbClr val="002060"/>
              </a:buClr>
              <a:buSzPts val="2800"/>
              <a:buChar char="•"/>
            </a:pPr>
            <a:r>
              <a:rPr lang="en-US">
                <a:solidFill>
                  <a:srgbClr val="002060"/>
                </a:solidFill>
              </a:rPr>
              <a:t>Other?</a:t>
            </a:r>
            <a:endParaRPr/>
          </a:p>
          <a:p>
            <a:pPr marL="0" lvl="0" indent="0" algn="l" rtl="0">
              <a:lnSpc>
                <a:spcPct val="90000"/>
              </a:lnSpc>
              <a:spcBef>
                <a:spcPts val="1000"/>
              </a:spcBef>
              <a:spcAft>
                <a:spcPts val="0"/>
              </a:spcAft>
              <a:buClr>
                <a:schemeClr val="dk1"/>
              </a:buClr>
              <a:buSzPts val="2800"/>
              <a:buNone/>
            </a:pPr>
            <a:endParaRPr/>
          </a:p>
          <a:p>
            <a:pPr marL="0" lvl="0" indent="0" algn="l" rtl="0">
              <a:lnSpc>
                <a:spcPct val="90000"/>
              </a:lnSpc>
              <a:spcBef>
                <a:spcPts val="1000"/>
              </a:spcBef>
              <a:spcAft>
                <a:spcPts val="0"/>
              </a:spcAft>
              <a:buClr>
                <a:schemeClr val="dk1"/>
              </a:buClr>
              <a:buSzPts val="2800"/>
              <a:buNone/>
            </a:pP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4400"/>
              <a:buFont typeface="Calibri"/>
              <a:buNone/>
            </a:pPr>
            <a:r>
              <a:rPr lang="en-US">
                <a:solidFill>
                  <a:srgbClr val="002060"/>
                </a:solidFill>
              </a:rPr>
              <a:t>Navigating the SEOW Website at CDHS</a:t>
            </a:r>
            <a:endParaRPr sz="3600">
              <a:solidFill>
                <a:srgbClr val="002060"/>
              </a:solidFill>
            </a:endParaRPr>
          </a:p>
        </p:txBody>
      </p:sp>
      <p:sp>
        <p:nvSpPr>
          <p:cNvPr id="172" name="Google Shape;172;p11"/>
          <p:cNvSpPr/>
          <p:nvPr/>
        </p:nvSpPr>
        <p:spPr>
          <a:xfrm>
            <a:off x="966551" y="3075057"/>
            <a:ext cx="10258899" cy="707886"/>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4000"/>
              <a:buFont typeface="Arial"/>
              <a:buNone/>
            </a:pPr>
            <a:r>
              <a:rPr lang="en-US" sz="4000" b="0" i="0" u="sng" strike="noStrike" cap="none">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https://www.cdhs.udel.edu/seow/what-is-seow</a:t>
            </a:r>
            <a:r>
              <a:rPr lang="en-US" sz="4000" b="0" i="0" u="none" strike="noStrike" cap="none">
                <a:solidFill>
                  <a:schemeClr val="dk1"/>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76"/>
        <p:cNvGrpSpPr/>
        <p:nvPr/>
      </p:nvGrpSpPr>
      <p:grpSpPr>
        <a:xfrm>
          <a:off x="0" y="0"/>
          <a:ext cx="0" cy="0"/>
          <a:chOff x="0" y="0"/>
          <a:chExt cx="0" cy="0"/>
        </a:xfrm>
      </p:grpSpPr>
      <p:sp>
        <p:nvSpPr>
          <p:cNvPr id="177" name="Google Shape;177;p1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178" name="Google Shape;178;p12"/>
          <p:cNvSpPr txBox="1">
            <a:spLocks noGrp="1"/>
          </p:cNvSpPr>
          <p:nvPr>
            <p:ph type="body" idx="1"/>
          </p:nvPr>
        </p:nvSpPr>
        <p:spPr>
          <a:xfrm>
            <a:off x="725788"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179" name="Google Shape;179;p12"/>
          <p:cNvPicPr preferRelativeResize="0"/>
          <p:nvPr/>
        </p:nvPicPr>
        <p:blipFill rotWithShape="1">
          <a:blip r:embed="rId3">
            <a:alphaModFix/>
          </a:blip>
          <a:srcRect/>
          <a:stretch/>
        </p:blipFill>
        <p:spPr>
          <a:xfrm>
            <a:off x="0" y="142098"/>
            <a:ext cx="12192000" cy="6350777"/>
          </a:xfrm>
          <a:prstGeom prst="rect">
            <a:avLst/>
          </a:prstGeom>
          <a:noFill/>
          <a:ln>
            <a:noFill/>
          </a:ln>
        </p:spPr>
      </p:pic>
      <p:sp>
        <p:nvSpPr>
          <p:cNvPr id="180" name="Google Shape;180;p12"/>
          <p:cNvSpPr txBox="1"/>
          <p:nvPr/>
        </p:nvSpPr>
        <p:spPr>
          <a:xfrm>
            <a:off x="9331730" y="769369"/>
            <a:ext cx="2860270" cy="923330"/>
          </a:xfrm>
          <a:prstGeom prst="rect">
            <a:avLst/>
          </a:prstGeom>
          <a:solidFill>
            <a:srgbClr val="1F3864"/>
          </a:solidFill>
          <a:ln w="9525" cap="flat" cmpd="sng">
            <a:solidFill>
              <a:schemeClr val="lt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News in the areas of health,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substance use, violence,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lt1"/>
                </a:solidFill>
                <a:latin typeface="Calibri"/>
                <a:ea typeface="Calibri"/>
                <a:cs typeface="Calibri"/>
                <a:sym typeface="Calibri"/>
              </a:rPr>
              <a:t>criminal justice </a:t>
            </a:r>
            <a:endParaRPr sz="1400" b="0" i="0" u="none" strike="noStrike" cap="none">
              <a:solidFill>
                <a:srgbClr val="000000"/>
              </a:solidFill>
              <a:latin typeface="Arial"/>
              <a:ea typeface="Arial"/>
              <a:cs typeface="Arial"/>
              <a:sym typeface="Arial"/>
            </a:endParaRPr>
          </a:p>
        </p:txBody>
      </p:sp>
      <p:sp>
        <p:nvSpPr>
          <p:cNvPr id="181" name="Google Shape;181;p12"/>
          <p:cNvSpPr txBox="1"/>
          <p:nvPr/>
        </p:nvSpPr>
        <p:spPr>
          <a:xfrm>
            <a:off x="5983588" y="2194866"/>
            <a:ext cx="2628092" cy="923330"/>
          </a:xfrm>
          <a:prstGeom prst="rect">
            <a:avLst/>
          </a:prstGeom>
          <a:solidFill>
            <a:schemeClr val="lt1"/>
          </a:solidFill>
          <a:ln w="9525" cap="flat" cmpd="sng">
            <a:solidFill>
              <a:schemeClr val="dk1"/>
            </a:solidFill>
            <a:prstDash val="solid"/>
            <a:round/>
            <a:headEnd type="none" w="sm" len="sm"/>
            <a:tailEnd type="none" w="sm" len="sm"/>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Resources for data,</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treatment, communities, </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chemeClr val="dk1"/>
                </a:solidFill>
                <a:latin typeface="Calibri"/>
                <a:ea typeface="Calibri"/>
                <a:cs typeface="Calibri"/>
                <a:sym typeface="Calibri"/>
              </a:rPr>
              <a:t>agencies, and coalitions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85"/>
        <p:cNvGrpSpPr/>
        <p:nvPr/>
      </p:nvGrpSpPr>
      <p:grpSpPr>
        <a:xfrm>
          <a:off x="0" y="0"/>
          <a:ext cx="0" cy="0"/>
          <a:chOff x="0" y="0"/>
          <a:chExt cx="0" cy="0"/>
        </a:xfrm>
      </p:grpSpPr>
      <p:sp>
        <p:nvSpPr>
          <p:cNvPr id="186" name="Google Shape;186;p13"/>
          <p:cNvSpPr txBox="1">
            <a:spLocks noGrp="1"/>
          </p:cNvSpPr>
          <p:nvPr>
            <p:ph type="title"/>
          </p:nvPr>
        </p:nvSpPr>
        <p:spPr>
          <a:xfrm>
            <a:off x="999855" y="122450"/>
            <a:ext cx="10168128" cy="1179576"/>
          </a:xfrm>
          <a:prstGeom prst="rect">
            <a:avLst/>
          </a:prstGeom>
          <a:noFill/>
          <a:ln>
            <a:noFill/>
          </a:ln>
        </p:spPr>
        <p:txBody>
          <a:bodyPr spcFirstLastPara="1" wrap="square" lIns="91425" tIns="45700" rIns="91425" bIns="45700" anchor="ctr" anchorCtr="0">
            <a:normAutofit fontScale="90000"/>
          </a:bodyPr>
          <a:lstStyle/>
          <a:p>
            <a:pPr marL="0" lvl="0" indent="0" algn="l" rtl="0">
              <a:lnSpc>
                <a:spcPct val="90000"/>
              </a:lnSpc>
              <a:spcBef>
                <a:spcPts val="0"/>
              </a:spcBef>
              <a:spcAft>
                <a:spcPts val="0"/>
              </a:spcAft>
              <a:buClr>
                <a:srgbClr val="002060"/>
              </a:buClr>
              <a:buSzPct val="111111"/>
              <a:buFont typeface="Calibri"/>
              <a:buNone/>
            </a:pPr>
            <a:r>
              <a:rPr lang="en-US">
                <a:solidFill>
                  <a:srgbClr val="002060"/>
                </a:solidFill>
              </a:rPr>
              <a:t>Data Sources Used in the Annual Delaware Epidemiological Profile (“The Epi”)</a:t>
            </a:r>
            <a:endParaRPr/>
          </a:p>
        </p:txBody>
      </p:sp>
      <p:graphicFrame>
        <p:nvGraphicFramePr>
          <p:cNvPr id="187" name="Google Shape;187;p13"/>
          <p:cNvGraphicFramePr/>
          <p:nvPr/>
        </p:nvGraphicFramePr>
        <p:xfrm>
          <a:off x="1457055" y="1445740"/>
          <a:ext cx="3000000" cy="3000000"/>
        </p:xfrm>
        <a:graphic>
          <a:graphicData uri="http://schemas.openxmlformats.org/drawingml/2006/table">
            <a:tbl>
              <a:tblPr firstRow="1" firstCol="1" bandRow="1">
                <a:noFill/>
                <a:tableStyleId>{87D8007E-F7F9-49F8-AC41-03CE7E309BD1}</a:tableStyleId>
              </a:tblPr>
              <a:tblGrid>
                <a:gridCol w="1937100">
                  <a:extLst>
                    <a:ext uri="{9D8B030D-6E8A-4147-A177-3AD203B41FA5}">
                      <a16:colId xmlns:a16="http://schemas.microsoft.com/office/drawing/2014/main" val="20000"/>
                    </a:ext>
                  </a:extLst>
                </a:gridCol>
                <a:gridCol w="2300925">
                  <a:extLst>
                    <a:ext uri="{9D8B030D-6E8A-4147-A177-3AD203B41FA5}">
                      <a16:colId xmlns:a16="http://schemas.microsoft.com/office/drawing/2014/main" val="20001"/>
                    </a:ext>
                  </a:extLst>
                </a:gridCol>
              </a:tblGrid>
              <a:tr h="477125">
                <a:tc>
                  <a:txBody>
                    <a:bodyPr/>
                    <a:lstStyle/>
                    <a:p>
                      <a:pPr marL="0" marR="0" lvl="0" indent="0" algn="ctr" rtl="0">
                        <a:lnSpc>
                          <a:spcPct val="107000"/>
                        </a:lnSpc>
                        <a:spcBef>
                          <a:spcPts val="0"/>
                        </a:spcBef>
                        <a:spcAft>
                          <a:spcPts val="0"/>
                        </a:spcAft>
                        <a:buClr>
                          <a:srgbClr val="000000"/>
                        </a:buClr>
                        <a:buSzPts val="1100"/>
                        <a:buFont typeface="Arial"/>
                        <a:buNone/>
                      </a:pPr>
                      <a:r>
                        <a:rPr lang="en-US" sz="1100" u="none" strike="noStrike" cap="none"/>
                        <a:t>Data Instrument</a:t>
                      </a:r>
                      <a:endParaRPr sz="1100" u="none" strike="noStrike" cap="none">
                        <a:latin typeface="Calibri"/>
                        <a:ea typeface="Calibri"/>
                        <a:cs typeface="Calibri"/>
                        <a:sym typeface="Calibri"/>
                      </a:endParaRPr>
                    </a:p>
                  </a:txBody>
                  <a:tcPr marL="30350" marR="30350" marT="0" marB="0" anchor="ctr">
                    <a:solidFill>
                      <a:srgbClr val="002060"/>
                    </a:solidFill>
                  </a:tcPr>
                </a:tc>
                <a:tc>
                  <a:txBody>
                    <a:bodyPr/>
                    <a:lstStyle/>
                    <a:p>
                      <a:pPr marL="0" marR="0" lvl="0" indent="0" algn="ctr" rtl="0">
                        <a:lnSpc>
                          <a:spcPct val="107000"/>
                        </a:lnSpc>
                        <a:spcBef>
                          <a:spcPts val="0"/>
                        </a:spcBef>
                        <a:spcAft>
                          <a:spcPts val="0"/>
                        </a:spcAft>
                        <a:buClr>
                          <a:srgbClr val="000000"/>
                        </a:buClr>
                        <a:buSzPts val="1100"/>
                        <a:buFont typeface="Arial"/>
                        <a:buNone/>
                      </a:pPr>
                      <a:r>
                        <a:rPr lang="en-US" sz="1100" u="none" strike="noStrike" cap="none"/>
                        <a:t>Administered/Compiled by</a:t>
                      </a:r>
                      <a:endParaRPr sz="1100" u="none" strike="noStrike" cap="none">
                        <a:latin typeface="Calibri"/>
                        <a:ea typeface="Calibri"/>
                        <a:cs typeface="Calibri"/>
                        <a:sym typeface="Calibri"/>
                      </a:endParaRPr>
                    </a:p>
                  </a:txBody>
                  <a:tcPr marL="30350" marR="30350" marT="0" marB="0" anchor="ctr">
                    <a:solidFill>
                      <a:srgbClr val="002060"/>
                    </a:solidFill>
                  </a:tcPr>
                </a:tc>
                <a:extLst>
                  <a:ext uri="{0D108BD9-81ED-4DB2-BD59-A6C34878D82A}">
                    <a16:rowId xmlns:a16="http://schemas.microsoft.com/office/drawing/2014/main" val="10000"/>
                  </a:ext>
                </a:extLst>
              </a:tr>
              <a:tr h="334975">
                <a:tc>
                  <a:txBody>
                    <a:bodyPr/>
                    <a:lstStyle/>
                    <a:p>
                      <a:pPr marL="0" marR="0" lvl="0" indent="0" algn="l" rtl="0">
                        <a:lnSpc>
                          <a:spcPct val="107000"/>
                        </a:lnSpc>
                        <a:spcBef>
                          <a:spcPts val="0"/>
                        </a:spcBef>
                        <a:spcAft>
                          <a:spcPts val="0"/>
                        </a:spcAft>
                        <a:buClr>
                          <a:srgbClr val="000000"/>
                        </a:buClr>
                        <a:buSzPts val="900"/>
                        <a:buFont typeface="Arial"/>
                        <a:buNone/>
                      </a:pPr>
                      <a:r>
                        <a:rPr lang="en-US" sz="900" b="0" u="none" strike="noStrike" cap="none"/>
                        <a:t>Delaware Annual Traffic Statistical Report</a:t>
                      </a:r>
                      <a:endParaRPr sz="900" b="0" u="none" strike="noStrike" cap="none">
                        <a:latin typeface="Calibri"/>
                        <a:ea typeface="Calibri"/>
                        <a:cs typeface="Calibri"/>
                        <a:sym typeface="Calibri"/>
                      </a:endParaRPr>
                    </a:p>
                  </a:txBody>
                  <a:tcPr marL="30350" marR="30350" marT="0" marB="0" anchor="ctr">
                    <a:solidFill>
                      <a:srgbClr val="0070C0"/>
                    </a:solidFill>
                  </a:tcPr>
                </a:tc>
                <a:tc>
                  <a:txBody>
                    <a:bodyPr/>
                    <a:lstStyle/>
                    <a:p>
                      <a:pPr marL="0" marR="0" lvl="0" indent="0" algn="l" rtl="0">
                        <a:lnSpc>
                          <a:spcPct val="107000"/>
                        </a:lnSpc>
                        <a:spcBef>
                          <a:spcPts val="0"/>
                        </a:spcBef>
                        <a:spcAft>
                          <a:spcPts val="0"/>
                        </a:spcAft>
                        <a:buClr>
                          <a:srgbClr val="000000"/>
                        </a:buClr>
                        <a:buSzPts val="900"/>
                        <a:buFont typeface="Arial"/>
                        <a:buNone/>
                      </a:pPr>
                      <a:r>
                        <a:rPr lang="en-US" sz="900" u="none" strike="noStrike" cap="none"/>
                        <a:t>Delaware State Police/Delaware Statistical and Analysis Center</a:t>
                      </a:r>
                      <a:endParaRPr sz="900" u="none" strike="noStrike" cap="none">
                        <a:latin typeface="Calibri"/>
                        <a:ea typeface="Calibri"/>
                        <a:cs typeface="Calibri"/>
                        <a:sym typeface="Calibri"/>
                      </a:endParaRPr>
                    </a:p>
                  </a:txBody>
                  <a:tcPr marL="30350" marR="30350" marT="0" marB="0" anchor="ctr"/>
                </a:tc>
                <a:extLst>
                  <a:ext uri="{0D108BD9-81ED-4DB2-BD59-A6C34878D82A}">
                    <a16:rowId xmlns:a16="http://schemas.microsoft.com/office/drawing/2014/main" val="10001"/>
                  </a:ext>
                </a:extLst>
              </a:tr>
              <a:tr h="334975">
                <a:tc>
                  <a:txBody>
                    <a:bodyPr/>
                    <a:lstStyle/>
                    <a:p>
                      <a:pPr marL="0" marR="0" lvl="0" indent="0" algn="l" rtl="0">
                        <a:lnSpc>
                          <a:spcPct val="107000"/>
                        </a:lnSpc>
                        <a:spcBef>
                          <a:spcPts val="0"/>
                        </a:spcBef>
                        <a:spcAft>
                          <a:spcPts val="0"/>
                        </a:spcAft>
                        <a:buClr>
                          <a:srgbClr val="000000"/>
                        </a:buClr>
                        <a:buSzPts val="900"/>
                        <a:buFont typeface="Arial"/>
                        <a:buNone/>
                      </a:pPr>
                      <a:r>
                        <a:rPr lang="en-US" sz="900" b="0" u="none" strike="noStrike" cap="none"/>
                        <a:t>Delaware Behavioral Risk Factor Surveillance System (BRFSS)</a:t>
                      </a:r>
                      <a:endParaRPr sz="900" b="0" u="none" strike="noStrike" cap="none">
                        <a:latin typeface="Calibri"/>
                        <a:ea typeface="Calibri"/>
                        <a:cs typeface="Calibri"/>
                        <a:sym typeface="Calibri"/>
                      </a:endParaRPr>
                    </a:p>
                  </a:txBody>
                  <a:tcPr marL="30350" marR="30350" marT="0" marB="0" anchor="ctr">
                    <a:solidFill>
                      <a:srgbClr val="0070C0"/>
                    </a:solidFill>
                  </a:tcPr>
                </a:tc>
                <a:tc>
                  <a:txBody>
                    <a:bodyPr/>
                    <a:lstStyle/>
                    <a:p>
                      <a:pPr marL="0" marR="0" lvl="0" indent="0" algn="l" rtl="0">
                        <a:lnSpc>
                          <a:spcPct val="107000"/>
                        </a:lnSpc>
                        <a:spcBef>
                          <a:spcPts val="0"/>
                        </a:spcBef>
                        <a:spcAft>
                          <a:spcPts val="0"/>
                        </a:spcAft>
                        <a:buClr>
                          <a:srgbClr val="000000"/>
                        </a:buClr>
                        <a:buSzPts val="900"/>
                        <a:buFont typeface="Arial"/>
                        <a:buNone/>
                      </a:pPr>
                      <a:r>
                        <a:rPr lang="en-US" sz="900" u="none" strike="noStrike" cap="none"/>
                        <a:t>DE Division of Public Health (sponsored by the CDC)</a:t>
                      </a:r>
                      <a:endParaRPr sz="900" u="none" strike="noStrike" cap="none">
                        <a:latin typeface="Calibri"/>
                        <a:ea typeface="Calibri"/>
                        <a:cs typeface="Calibri"/>
                        <a:sym typeface="Calibri"/>
                      </a:endParaRPr>
                    </a:p>
                  </a:txBody>
                  <a:tcPr marL="30350" marR="30350" marT="0" marB="0" anchor="ctr"/>
                </a:tc>
                <a:extLst>
                  <a:ext uri="{0D108BD9-81ED-4DB2-BD59-A6C34878D82A}">
                    <a16:rowId xmlns:a16="http://schemas.microsoft.com/office/drawing/2014/main" val="10002"/>
                  </a:ext>
                </a:extLst>
              </a:tr>
              <a:tr h="334975">
                <a:tc>
                  <a:txBody>
                    <a:bodyPr/>
                    <a:lstStyle/>
                    <a:p>
                      <a:pPr marL="0" marR="0" lvl="0" indent="0" algn="l" rtl="0">
                        <a:lnSpc>
                          <a:spcPct val="107000"/>
                        </a:lnSpc>
                        <a:spcBef>
                          <a:spcPts val="0"/>
                        </a:spcBef>
                        <a:spcAft>
                          <a:spcPts val="0"/>
                        </a:spcAft>
                        <a:buClr>
                          <a:srgbClr val="000000"/>
                        </a:buClr>
                        <a:buSzPts val="900"/>
                        <a:buFont typeface="Arial"/>
                        <a:buNone/>
                      </a:pPr>
                      <a:r>
                        <a:rPr lang="en-US" sz="900" b="0" u="none" strike="noStrike" cap="none"/>
                        <a:t>Delaware Prescription Monitoring Program (PMP)</a:t>
                      </a:r>
                      <a:endParaRPr sz="900" b="0" u="none" strike="noStrike" cap="none">
                        <a:latin typeface="Calibri"/>
                        <a:ea typeface="Calibri"/>
                        <a:cs typeface="Calibri"/>
                        <a:sym typeface="Calibri"/>
                      </a:endParaRPr>
                    </a:p>
                  </a:txBody>
                  <a:tcPr marL="30350" marR="30350" marT="0" marB="0" anchor="ctr">
                    <a:solidFill>
                      <a:srgbClr val="0070C0"/>
                    </a:solidFill>
                  </a:tcPr>
                </a:tc>
                <a:tc>
                  <a:txBody>
                    <a:bodyPr/>
                    <a:lstStyle/>
                    <a:p>
                      <a:pPr marL="0" marR="0" lvl="0" indent="0" algn="l" rtl="0">
                        <a:lnSpc>
                          <a:spcPct val="107000"/>
                        </a:lnSpc>
                        <a:spcBef>
                          <a:spcPts val="0"/>
                        </a:spcBef>
                        <a:spcAft>
                          <a:spcPts val="0"/>
                        </a:spcAft>
                        <a:buClr>
                          <a:srgbClr val="000000"/>
                        </a:buClr>
                        <a:buSzPts val="900"/>
                        <a:buFont typeface="Arial"/>
                        <a:buNone/>
                      </a:pPr>
                      <a:r>
                        <a:rPr lang="en-US" sz="900" u="none" strike="noStrike" cap="none"/>
                        <a:t>DE Department of State, Division of Professional Regulation </a:t>
                      </a:r>
                      <a:endParaRPr sz="900" u="none" strike="noStrike" cap="none">
                        <a:latin typeface="Calibri"/>
                        <a:ea typeface="Calibri"/>
                        <a:cs typeface="Calibri"/>
                        <a:sym typeface="Calibri"/>
                      </a:endParaRPr>
                    </a:p>
                  </a:txBody>
                  <a:tcPr marL="30350" marR="30350" marT="0" marB="0" anchor="ctr"/>
                </a:tc>
                <a:extLst>
                  <a:ext uri="{0D108BD9-81ED-4DB2-BD59-A6C34878D82A}">
                    <a16:rowId xmlns:a16="http://schemas.microsoft.com/office/drawing/2014/main" val="10003"/>
                  </a:ext>
                </a:extLst>
              </a:tr>
              <a:tr h="334975">
                <a:tc>
                  <a:txBody>
                    <a:bodyPr/>
                    <a:lstStyle/>
                    <a:p>
                      <a:pPr marL="0" marR="0" lvl="0" indent="0" algn="l" rtl="0">
                        <a:lnSpc>
                          <a:spcPct val="107000"/>
                        </a:lnSpc>
                        <a:spcBef>
                          <a:spcPts val="0"/>
                        </a:spcBef>
                        <a:spcAft>
                          <a:spcPts val="0"/>
                        </a:spcAft>
                        <a:buClr>
                          <a:srgbClr val="000000"/>
                        </a:buClr>
                        <a:buSzPts val="900"/>
                        <a:buFont typeface="Arial"/>
                        <a:buNone/>
                      </a:pPr>
                      <a:r>
                        <a:rPr lang="en-US" sz="900" b="0" u="none" strike="noStrike" cap="none"/>
                        <a:t>Delaware School Survey (DSS) – 5</a:t>
                      </a:r>
                      <a:r>
                        <a:rPr lang="en-US" sz="900" b="0" u="none" strike="noStrike" cap="none" baseline="30000"/>
                        <a:t>th</a:t>
                      </a:r>
                      <a:r>
                        <a:rPr lang="en-US" sz="900" b="0" u="none" strike="noStrike" cap="none"/>
                        <a:t>, 8</a:t>
                      </a:r>
                      <a:r>
                        <a:rPr lang="en-US" sz="900" b="0" u="none" strike="noStrike" cap="none" baseline="30000"/>
                        <a:t>th</a:t>
                      </a:r>
                      <a:r>
                        <a:rPr lang="en-US" sz="900" b="0" u="none" strike="noStrike" cap="none"/>
                        <a:t>, and 11</a:t>
                      </a:r>
                      <a:r>
                        <a:rPr lang="en-US" sz="900" b="0" u="none" strike="noStrike" cap="none" baseline="30000"/>
                        <a:t>th</a:t>
                      </a:r>
                      <a:r>
                        <a:rPr lang="en-US" sz="900" b="0" u="none" strike="noStrike" cap="none"/>
                        <a:t> grades</a:t>
                      </a:r>
                      <a:endParaRPr sz="900" b="0" u="none" strike="noStrike" cap="none">
                        <a:latin typeface="Calibri"/>
                        <a:ea typeface="Calibri"/>
                        <a:cs typeface="Calibri"/>
                        <a:sym typeface="Calibri"/>
                      </a:endParaRPr>
                    </a:p>
                  </a:txBody>
                  <a:tcPr marL="30350" marR="30350" marT="0" marB="0" anchor="ctr">
                    <a:solidFill>
                      <a:srgbClr val="0070C0"/>
                    </a:solidFill>
                  </a:tcPr>
                </a:tc>
                <a:tc>
                  <a:txBody>
                    <a:bodyPr/>
                    <a:lstStyle/>
                    <a:p>
                      <a:pPr marL="0" marR="0" lvl="0" indent="0" algn="l" rtl="0">
                        <a:lnSpc>
                          <a:spcPct val="107000"/>
                        </a:lnSpc>
                        <a:spcBef>
                          <a:spcPts val="0"/>
                        </a:spcBef>
                        <a:spcAft>
                          <a:spcPts val="0"/>
                        </a:spcAft>
                        <a:buClr>
                          <a:srgbClr val="000000"/>
                        </a:buClr>
                        <a:buSzPts val="900"/>
                        <a:buFont typeface="Arial"/>
                        <a:buNone/>
                      </a:pPr>
                      <a:r>
                        <a:rPr lang="en-US" sz="900" u="none" strike="noStrike" cap="none"/>
                        <a:t>Center for Drug and Health Studies, UD</a:t>
                      </a:r>
                      <a:endParaRPr sz="900" u="none" strike="noStrike" cap="none">
                        <a:latin typeface="Calibri"/>
                        <a:ea typeface="Calibri"/>
                        <a:cs typeface="Calibri"/>
                        <a:sym typeface="Calibri"/>
                      </a:endParaRPr>
                    </a:p>
                  </a:txBody>
                  <a:tcPr marL="30350" marR="30350" marT="0" marB="0" anchor="ctr"/>
                </a:tc>
                <a:extLst>
                  <a:ext uri="{0D108BD9-81ED-4DB2-BD59-A6C34878D82A}">
                    <a16:rowId xmlns:a16="http://schemas.microsoft.com/office/drawing/2014/main" val="10004"/>
                  </a:ext>
                </a:extLst>
              </a:tr>
              <a:tr h="334975">
                <a:tc>
                  <a:txBody>
                    <a:bodyPr/>
                    <a:lstStyle/>
                    <a:p>
                      <a:pPr marL="0" marR="0" lvl="0" indent="0" algn="l" rtl="0">
                        <a:lnSpc>
                          <a:spcPct val="107000"/>
                        </a:lnSpc>
                        <a:spcBef>
                          <a:spcPts val="0"/>
                        </a:spcBef>
                        <a:spcAft>
                          <a:spcPts val="0"/>
                        </a:spcAft>
                        <a:buClr>
                          <a:srgbClr val="000000"/>
                        </a:buClr>
                        <a:buSzPts val="900"/>
                        <a:buFont typeface="Arial"/>
                        <a:buNone/>
                      </a:pPr>
                      <a:r>
                        <a:rPr lang="en-US" sz="900" b="0" u="none" strike="noStrike" cap="none"/>
                        <a:t>Delaware Youth Risk Behavior Survey (YRBS) – Middle School</a:t>
                      </a:r>
                      <a:endParaRPr sz="900" b="0" u="none" strike="noStrike" cap="none">
                        <a:latin typeface="Calibri"/>
                        <a:ea typeface="Calibri"/>
                        <a:cs typeface="Calibri"/>
                        <a:sym typeface="Calibri"/>
                      </a:endParaRPr>
                    </a:p>
                  </a:txBody>
                  <a:tcPr marL="30350" marR="30350" marT="0" marB="0" anchor="ctr">
                    <a:solidFill>
                      <a:srgbClr val="0070C0"/>
                    </a:solidFill>
                  </a:tcPr>
                </a:tc>
                <a:tc>
                  <a:txBody>
                    <a:bodyPr/>
                    <a:lstStyle/>
                    <a:p>
                      <a:pPr marL="0" marR="0" lvl="0" indent="0" algn="l" rtl="0">
                        <a:lnSpc>
                          <a:spcPct val="107000"/>
                        </a:lnSpc>
                        <a:spcBef>
                          <a:spcPts val="0"/>
                        </a:spcBef>
                        <a:spcAft>
                          <a:spcPts val="0"/>
                        </a:spcAft>
                        <a:buClr>
                          <a:srgbClr val="000000"/>
                        </a:buClr>
                        <a:buSzPts val="900"/>
                        <a:buFont typeface="Arial"/>
                        <a:buNone/>
                      </a:pPr>
                      <a:r>
                        <a:rPr lang="en-US" sz="900" u="none" strike="noStrike" cap="none"/>
                        <a:t>Center for Drug and Health Studies, UD (sponsored by Nemours)</a:t>
                      </a:r>
                      <a:endParaRPr sz="900" u="none" strike="noStrike" cap="none">
                        <a:latin typeface="Calibri"/>
                        <a:ea typeface="Calibri"/>
                        <a:cs typeface="Calibri"/>
                        <a:sym typeface="Calibri"/>
                      </a:endParaRPr>
                    </a:p>
                  </a:txBody>
                  <a:tcPr marL="30350" marR="30350" marT="0" marB="0" anchor="ctr"/>
                </a:tc>
                <a:extLst>
                  <a:ext uri="{0D108BD9-81ED-4DB2-BD59-A6C34878D82A}">
                    <a16:rowId xmlns:a16="http://schemas.microsoft.com/office/drawing/2014/main" val="10005"/>
                  </a:ext>
                </a:extLst>
              </a:tr>
              <a:tr h="408150">
                <a:tc>
                  <a:txBody>
                    <a:bodyPr/>
                    <a:lstStyle/>
                    <a:p>
                      <a:pPr marL="0" marR="0" lvl="0" indent="0" algn="l" rtl="0">
                        <a:lnSpc>
                          <a:spcPct val="107000"/>
                        </a:lnSpc>
                        <a:spcBef>
                          <a:spcPts val="0"/>
                        </a:spcBef>
                        <a:spcAft>
                          <a:spcPts val="0"/>
                        </a:spcAft>
                        <a:buClr>
                          <a:srgbClr val="000000"/>
                        </a:buClr>
                        <a:buSzPts val="900"/>
                        <a:buFont typeface="Arial"/>
                        <a:buNone/>
                      </a:pPr>
                      <a:r>
                        <a:rPr lang="en-US" sz="900" b="0" u="none" strike="noStrike" cap="none"/>
                        <a:t>Delaware Youth Tobacco Survey – 6</a:t>
                      </a:r>
                      <a:r>
                        <a:rPr lang="en-US" sz="900" b="0" u="none" strike="noStrike" cap="none" baseline="30000"/>
                        <a:t>th</a:t>
                      </a:r>
                      <a:r>
                        <a:rPr lang="en-US" sz="900" b="0" u="none" strike="noStrike" cap="none"/>
                        <a:t> – 12</a:t>
                      </a:r>
                      <a:r>
                        <a:rPr lang="en-US" sz="900" b="0" u="none" strike="noStrike" cap="none" baseline="30000"/>
                        <a:t>th</a:t>
                      </a:r>
                      <a:r>
                        <a:rPr lang="en-US" sz="900" b="0" u="none" strike="noStrike" cap="none"/>
                        <a:t> grades</a:t>
                      </a:r>
                      <a:endParaRPr sz="900" b="0" u="none" strike="noStrike" cap="none">
                        <a:latin typeface="Calibri"/>
                        <a:ea typeface="Calibri"/>
                        <a:cs typeface="Calibri"/>
                        <a:sym typeface="Calibri"/>
                      </a:endParaRPr>
                    </a:p>
                  </a:txBody>
                  <a:tcPr marL="30350" marR="30350" marT="0" marB="0" anchor="ctr">
                    <a:solidFill>
                      <a:srgbClr val="0070C0"/>
                    </a:solidFill>
                  </a:tcPr>
                </a:tc>
                <a:tc>
                  <a:txBody>
                    <a:bodyPr/>
                    <a:lstStyle/>
                    <a:p>
                      <a:pPr marL="0" marR="0" lvl="0" indent="0" algn="l" rtl="0">
                        <a:lnSpc>
                          <a:spcPct val="107000"/>
                        </a:lnSpc>
                        <a:spcBef>
                          <a:spcPts val="0"/>
                        </a:spcBef>
                        <a:spcAft>
                          <a:spcPts val="0"/>
                        </a:spcAft>
                        <a:buClr>
                          <a:srgbClr val="000000"/>
                        </a:buClr>
                        <a:buSzPts val="900"/>
                        <a:buFont typeface="Arial"/>
                        <a:buNone/>
                      </a:pPr>
                      <a:r>
                        <a:rPr lang="en-US" sz="900" u="none" strike="noStrike" cap="none"/>
                        <a:t>Center for Drug and Health Studies, UD (sponsored by DE Division of Public Health) </a:t>
                      </a:r>
                      <a:endParaRPr sz="900" u="none" strike="noStrike" cap="none">
                        <a:latin typeface="Calibri"/>
                        <a:ea typeface="Calibri"/>
                        <a:cs typeface="Calibri"/>
                        <a:sym typeface="Calibri"/>
                      </a:endParaRPr>
                    </a:p>
                  </a:txBody>
                  <a:tcPr marL="30350" marR="30350" marT="0" marB="0" anchor="ctr"/>
                </a:tc>
                <a:extLst>
                  <a:ext uri="{0D108BD9-81ED-4DB2-BD59-A6C34878D82A}">
                    <a16:rowId xmlns:a16="http://schemas.microsoft.com/office/drawing/2014/main" val="10006"/>
                  </a:ext>
                </a:extLst>
              </a:tr>
              <a:tr h="334975">
                <a:tc>
                  <a:txBody>
                    <a:bodyPr/>
                    <a:lstStyle/>
                    <a:p>
                      <a:pPr marL="0" marR="0" lvl="0" indent="0" algn="l" rtl="0">
                        <a:lnSpc>
                          <a:spcPct val="107000"/>
                        </a:lnSpc>
                        <a:spcBef>
                          <a:spcPts val="0"/>
                        </a:spcBef>
                        <a:spcAft>
                          <a:spcPts val="0"/>
                        </a:spcAft>
                        <a:buClr>
                          <a:srgbClr val="000000"/>
                        </a:buClr>
                        <a:buSzPts val="900"/>
                        <a:buFont typeface="Arial"/>
                        <a:buNone/>
                      </a:pPr>
                      <a:r>
                        <a:rPr lang="en-US" sz="900" b="0" u="none" strike="noStrike" cap="none"/>
                        <a:t>Monitoring the Future – 8</a:t>
                      </a:r>
                      <a:r>
                        <a:rPr lang="en-US" sz="900" b="0" u="none" strike="noStrike" cap="none" baseline="30000"/>
                        <a:t>th</a:t>
                      </a:r>
                      <a:r>
                        <a:rPr lang="en-US" sz="900" b="0" u="none" strike="noStrike" cap="none"/>
                        <a:t>, 10</a:t>
                      </a:r>
                      <a:r>
                        <a:rPr lang="en-US" sz="900" b="0" u="none" strike="noStrike" cap="none" baseline="30000"/>
                        <a:t>th</a:t>
                      </a:r>
                      <a:r>
                        <a:rPr lang="en-US" sz="900" b="0" u="none" strike="noStrike" cap="none"/>
                        <a:t>, and 12</a:t>
                      </a:r>
                      <a:r>
                        <a:rPr lang="en-US" sz="900" b="0" u="none" strike="noStrike" cap="none" baseline="30000"/>
                        <a:t>th</a:t>
                      </a:r>
                      <a:r>
                        <a:rPr lang="en-US" sz="900" b="0" u="none" strike="noStrike" cap="none"/>
                        <a:t> grades</a:t>
                      </a:r>
                      <a:endParaRPr sz="900" b="0" u="none" strike="noStrike" cap="none">
                        <a:latin typeface="Calibri"/>
                        <a:ea typeface="Calibri"/>
                        <a:cs typeface="Calibri"/>
                        <a:sym typeface="Calibri"/>
                      </a:endParaRPr>
                    </a:p>
                  </a:txBody>
                  <a:tcPr marL="30350" marR="30350" marT="0" marB="0" anchor="ctr">
                    <a:solidFill>
                      <a:srgbClr val="0070C0"/>
                    </a:solidFill>
                  </a:tcPr>
                </a:tc>
                <a:tc>
                  <a:txBody>
                    <a:bodyPr/>
                    <a:lstStyle/>
                    <a:p>
                      <a:pPr marL="0" marR="0" lvl="0" indent="0" algn="l" rtl="0">
                        <a:lnSpc>
                          <a:spcPct val="107000"/>
                        </a:lnSpc>
                        <a:spcBef>
                          <a:spcPts val="0"/>
                        </a:spcBef>
                        <a:spcAft>
                          <a:spcPts val="0"/>
                        </a:spcAft>
                        <a:buClr>
                          <a:srgbClr val="000000"/>
                        </a:buClr>
                        <a:buSzPts val="900"/>
                        <a:buFont typeface="Arial"/>
                        <a:buNone/>
                      </a:pPr>
                      <a:r>
                        <a:rPr lang="en-US" sz="900" u="none" strike="noStrike" cap="none"/>
                        <a:t>University of Michigan (sponsored by the National Institute on Drug Abuse)</a:t>
                      </a:r>
                      <a:endParaRPr sz="900" u="none" strike="noStrike" cap="none">
                        <a:latin typeface="Calibri"/>
                        <a:ea typeface="Calibri"/>
                        <a:cs typeface="Calibri"/>
                        <a:sym typeface="Calibri"/>
                      </a:endParaRPr>
                    </a:p>
                  </a:txBody>
                  <a:tcPr marL="30350" marR="30350" marT="0" marB="0" anchor="ctr"/>
                </a:tc>
                <a:extLst>
                  <a:ext uri="{0D108BD9-81ED-4DB2-BD59-A6C34878D82A}">
                    <a16:rowId xmlns:a16="http://schemas.microsoft.com/office/drawing/2014/main" val="10007"/>
                  </a:ext>
                </a:extLst>
              </a:tr>
              <a:tr h="334975">
                <a:tc>
                  <a:txBody>
                    <a:bodyPr/>
                    <a:lstStyle/>
                    <a:p>
                      <a:pPr marL="0" marR="0" lvl="0" indent="0" algn="l" rtl="0">
                        <a:lnSpc>
                          <a:spcPct val="107000"/>
                        </a:lnSpc>
                        <a:spcBef>
                          <a:spcPts val="0"/>
                        </a:spcBef>
                        <a:spcAft>
                          <a:spcPts val="0"/>
                        </a:spcAft>
                        <a:buClr>
                          <a:srgbClr val="000000"/>
                        </a:buClr>
                        <a:buSzPts val="900"/>
                        <a:buFont typeface="Arial"/>
                        <a:buNone/>
                      </a:pPr>
                      <a:r>
                        <a:rPr lang="en-US" sz="900" b="0" u="none" strike="noStrike" cap="none"/>
                        <a:t>National High School Youth Risk Behavior Survey</a:t>
                      </a:r>
                      <a:endParaRPr sz="900" b="0" u="none" strike="noStrike" cap="none">
                        <a:latin typeface="Calibri"/>
                        <a:ea typeface="Calibri"/>
                        <a:cs typeface="Calibri"/>
                        <a:sym typeface="Calibri"/>
                      </a:endParaRPr>
                    </a:p>
                  </a:txBody>
                  <a:tcPr marL="30350" marR="30350" marT="0" marB="0" anchor="ctr">
                    <a:solidFill>
                      <a:srgbClr val="0070C0"/>
                    </a:solidFill>
                  </a:tcPr>
                </a:tc>
                <a:tc>
                  <a:txBody>
                    <a:bodyPr/>
                    <a:lstStyle/>
                    <a:p>
                      <a:pPr marL="0" marR="0" lvl="0" indent="0" algn="l" rtl="0">
                        <a:lnSpc>
                          <a:spcPct val="107000"/>
                        </a:lnSpc>
                        <a:spcBef>
                          <a:spcPts val="0"/>
                        </a:spcBef>
                        <a:spcAft>
                          <a:spcPts val="0"/>
                        </a:spcAft>
                        <a:buClr>
                          <a:srgbClr val="000000"/>
                        </a:buClr>
                        <a:buSzPts val="900"/>
                        <a:buFont typeface="Arial"/>
                        <a:buNone/>
                      </a:pPr>
                      <a:r>
                        <a:rPr lang="en-US" sz="900" u="none" strike="noStrike" cap="none"/>
                        <a:t>US Centers for Disease Control</a:t>
                      </a:r>
                      <a:endParaRPr sz="900" u="none" strike="noStrike" cap="none">
                        <a:latin typeface="Calibri"/>
                        <a:ea typeface="Calibri"/>
                        <a:cs typeface="Calibri"/>
                        <a:sym typeface="Calibri"/>
                      </a:endParaRPr>
                    </a:p>
                  </a:txBody>
                  <a:tcPr marL="30350" marR="30350" marT="0" marB="0" anchor="ctr"/>
                </a:tc>
                <a:extLst>
                  <a:ext uri="{0D108BD9-81ED-4DB2-BD59-A6C34878D82A}">
                    <a16:rowId xmlns:a16="http://schemas.microsoft.com/office/drawing/2014/main" val="10008"/>
                  </a:ext>
                </a:extLst>
              </a:tr>
              <a:tr h="201775">
                <a:tc>
                  <a:txBody>
                    <a:bodyPr/>
                    <a:lstStyle/>
                    <a:p>
                      <a:pPr marL="0" marR="0" lvl="0" indent="0" algn="l" rtl="0">
                        <a:lnSpc>
                          <a:spcPct val="107000"/>
                        </a:lnSpc>
                        <a:spcBef>
                          <a:spcPts val="0"/>
                        </a:spcBef>
                        <a:spcAft>
                          <a:spcPts val="0"/>
                        </a:spcAft>
                        <a:buClr>
                          <a:srgbClr val="000000"/>
                        </a:buClr>
                        <a:buSzPts val="900"/>
                        <a:buFont typeface="Arial"/>
                        <a:buNone/>
                      </a:pPr>
                      <a:r>
                        <a:rPr lang="en-US" sz="900" b="0" u="none" strike="noStrike" cap="none"/>
                        <a:t>Performance Measures, Delaware</a:t>
                      </a:r>
                      <a:endParaRPr sz="900" b="0" u="none" strike="noStrike" cap="none">
                        <a:latin typeface="Calibri"/>
                        <a:ea typeface="Calibri"/>
                        <a:cs typeface="Calibri"/>
                        <a:sym typeface="Calibri"/>
                      </a:endParaRPr>
                    </a:p>
                  </a:txBody>
                  <a:tcPr marL="30350" marR="30350" marT="0" marB="0" anchor="ctr">
                    <a:solidFill>
                      <a:srgbClr val="0070C0"/>
                    </a:solidFill>
                  </a:tcPr>
                </a:tc>
                <a:tc>
                  <a:txBody>
                    <a:bodyPr/>
                    <a:lstStyle/>
                    <a:p>
                      <a:pPr marL="0" marR="0" lvl="0" indent="0" algn="l" rtl="0">
                        <a:lnSpc>
                          <a:spcPct val="107000"/>
                        </a:lnSpc>
                        <a:spcBef>
                          <a:spcPts val="0"/>
                        </a:spcBef>
                        <a:spcAft>
                          <a:spcPts val="0"/>
                        </a:spcAft>
                        <a:buClr>
                          <a:srgbClr val="000000"/>
                        </a:buClr>
                        <a:buSzPts val="900"/>
                        <a:buFont typeface="Arial"/>
                        <a:buNone/>
                      </a:pPr>
                      <a:r>
                        <a:rPr lang="en-US" sz="900" u="none" strike="noStrike" cap="none"/>
                        <a:t>National Highway Safety Administration</a:t>
                      </a:r>
                      <a:endParaRPr sz="900" u="none" strike="noStrike" cap="none">
                        <a:latin typeface="Calibri"/>
                        <a:ea typeface="Calibri"/>
                        <a:cs typeface="Calibri"/>
                        <a:sym typeface="Calibri"/>
                      </a:endParaRPr>
                    </a:p>
                  </a:txBody>
                  <a:tcPr marL="30350" marR="30350" marT="0" marB="0" anchor="ctr"/>
                </a:tc>
                <a:extLst>
                  <a:ext uri="{0D108BD9-81ED-4DB2-BD59-A6C34878D82A}">
                    <a16:rowId xmlns:a16="http://schemas.microsoft.com/office/drawing/2014/main" val="10009"/>
                  </a:ext>
                </a:extLst>
              </a:tr>
              <a:tr h="334975">
                <a:tc>
                  <a:txBody>
                    <a:bodyPr/>
                    <a:lstStyle/>
                    <a:p>
                      <a:pPr marL="0" marR="0" lvl="0" indent="0" algn="l" rtl="0">
                        <a:lnSpc>
                          <a:spcPct val="107000"/>
                        </a:lnSpc>
                        <a:spcBef>
                          <a:spcPts val="0"/>
                        </a:spcBef>
                        <a:spcAft>
                          <a:spcPts val="0"/>
                        </a:spcAft>
                        <a:buClr>
                          <a:srgbClr val="000000"/>
                        </a:buClr>
                        <a:buSzPts val="900"/>
                        <a:buFont typeface="Arial"/>
                        <a:buNone/>
                      </a:pPr>
                      <a:r>
                        <a:rPr lang="en-US" sz="900" b="0" u="none" strike="noStrike" cap="none"/>
                        <a:t>National Survey on Children’s Health (NSCH)</a:t>
                      </a:r>
                      <a:endParaRPr sz="900" b="0" u="none" strike="noStrike" cap="none">
                        <a:latin typeface="Calibri"/>
                        <a:ea typeface="Calibri"/>
                        <a:cs typeface="Calibri"/>
                        <a:sym typeface="Calibri"/>
                      </a:endParaRPr>
                    </a:p>
                  </a:txBody>
                  <a:tcPr marL="30350" marR="30350" marT="0" marB="0" anchor="ctr">
                    <a:solidFill>
                      <a:srgbClr val="0070C0"/>
                    </a:solidFill>
                  </a:tcPr>
                </a:tc>
                <a:tc>
                  <a:txBody>
                    <a:bodyPr/>
                    <a:lstStyle/>
                    <a:p>
                      <a:pPr marL="0" marR="0" lvl="0" indent="0" algn="l" rtl="0">
                        <a:lnSpc>
                          <a:spcPct val="107000"/>
                        </a:lnSpc>
                        <a:spcBef>
                          <a:spcPts val="0"/>
                        </a:spcBef>
                        <a:spcAft>
                          <a:spcPts val="0"/>
                        </a:spcAft>
                        <a:buClr>
                          <a:srgbClr val="000000"/>
                        </a:buClr>
                        <a:buSzPts val="900"/>
                        <a:buFont typeface="Arial"/>
                        <a:buNone/>
                      </a:pPr>
                      <a:r>
                        <a:rPr lang="en-US" sz="900" u="none" strike="noStrike" cap="none"/>
                        <a:t>US Health Resources &amp; Services Administration</a:t>
                      </a:r>
                      <a:endParaRPr sz="900" u="none" strike="noStrike" cap="none">
                        <a:latin typeface="Calibri"/>
                        <a:ea typeface="Calibri"/>
                        <a:cs typeface="Calibri"/>
                        <a:sym typeface="Calibri"/>
                      </a:endParaRPr>
                    </a:p>
                  </a:txBody>
                  <a:tcPr marL="30350" marR="30350" marT="0" marB="0" anchor="ctr"/>
                </a:tc>
                <a:extLst>
                  <a:ext uri="{0D108BD9-81ED-4DB2-BD59-A6C34878D82A}">
                    <a16:rowId xmlns:a16="http://schemas.microsoft.com/office/drawing/2014/main" val="10010"/>
                  </a:ext>
                </a:extLst>
              </a:tr>
              <a:tr h="334975">
                <a:tc>
                  <a:txBody>
                    <a:bodyPr/>
                    <a:lstStyle/>
                    <a:p>
                      <a:pPr marL="0" marR="0" lvl="0" indent="0" algn="l" rtl="0">
                        <a:lnSpc>
                          <a:spcPct val="107000"/>
                        </a:lnSpc>
                        <a:spcBef>
                          <a:spcPts val="0"/>
                        </a:spcBef>
                        <a:spcAft>
                          <a:spcPts val="0"/>
                        </a:spcAft>
                        <a:buClr>
                          <a:srgbClr val="000000"/>
                        </a:buClr>
                        <a:buSzPts val="900"/>
                        <a:buFont typeface="Arial"/>
                        <a:buNone/>
                      </a:pPr>
                      <a:r>
                        <a:rPr lang="en-US" sz="900" b="0" u="none" strike="noStrike" cap="none"/>
                        <a:t>National Survey on Drug Use and Health (NSDUH)</a:t>
                      </a:r>
                      <a:endParaRPr sz="900" b="0" u="none" strike="noStrike" cap="none">
                        <a:latin typeface="Calibri"/>
                        <a:ea typeface="Calibri"/>
                        <a:cs typeface="Calibri"/>
                        <a:sym typeface="Calibri"/>
                      </a:endParaRPr>
                    </a:p>
                  </a:txBody>
                  <a:tcPr marL="30350" marR="30350" marT="0" marB="0" anchor="ctr">
                    <a:solidFill>
                      <a:srgbClr val="0070C0"/>
                    </a:solidFill>
                  </a:tcPr>
                </a:tc>
                <a:tc>
                  <a:txBody>
                    <a:bodyPr/>
                    <a:lstStyle/>
                    <a:p>
                      <a:pPr marL="0" marR="0" lvl="0" indent="0" algn="l" rtl="0">
                        <a:lnSpc>
                          <a:spcPct val="107000"/>
                        </a:lnSpc>
                        <a:spcBef>
                          <a:spcPts val="0"/>
                        </a:spcBef>
                        <a:spcAft>
                          <a:spcPts val="0"/>
                        </a:spcAft>
                        <a:buClr>
                          <a:srgbClr val="000000"/>
                        </a:buClr>
                        <a:buSzPts val="900"/>
                        <a:buFont typeface="Arial"/>
                        <a:buNone/>
                      </a:pPr>
                      <a:r>
                        <a:rPr lang="en-US" sz="900" u="none" strike="noStrike" cap="none"/>
                        <a:t>US Substance Abuse and Mental Health Services Administration</a:t>
                      </a:r>
                      <a:endParaRPr sz="900" u="none" strike="noStrike" cap="none">
                        <a:latin typeface="Calibri"/>
                        <a:ea typeface="Calibri"/>
                        <a:cs typeface="Calibri"/>
                        <a:sym typeface="Calibri"/>
                      </a:endParaRPr>
                    </a:p>
                  </a:txBody>
                  <a:tcPr marL="30350" marR="30350" marT="0" marB="0" anchor="ctr"/>
                </a:tc>
                <a:extLst>
                  <a:ext uri="{0D108BD9-81ED-4DB2-BD59-A6C34878D82A}">
                    <a16:rowId xmlns:a16="http://schemas.microsoft.com/office/drawing/2014/main" val="10011"/>
                  </a:ext>
                </a:extLst>
              </a:tr>
              <a:tr h="201775">
                <a:tc>
                  <a:txBody>
                    <a:bodyPr/>
                    <a:lstStyle/>
                    <a:p>
                      <a:pPr marL="0" marR="0" lvl="0" indent="0" algn="l" rtl="0">
                        <a:lnSpc>
                          <a:spcPct val="107000"/>
                        </a:lnSpc>
                        <a:spcBef>
                          <a:spcPts val="0"/>
                        </a:spcBef>
                        <a:spcAft>
                          <a:spcPts val="0"/>
                        </a:spcAft>
                        <a:buClr>
                          <a:srgbClr val="000000"/>
                        </a:buClr>
                        <a:buSzPts val="900"/>
                        <a:buFont typeface="Arial"/>
                        <a:buNone/>
                      </a:pPr>
                      <a:r>
                        <a:rPr lang="en-US" sz="900" b="0" u="none" strike="noStrike" cap="none"/>
                        <a:t>Substance-Exposed Infant Program</a:t>
                      </a:r>
                      <a:endParaRPr sz="900" b="0" u="none" strike="noStrike" cap="none">
                        <a:latin typeface="Calibri"/>
                        <a:ea typeface="Calibri"/>
                        <a:cs typeface="Calibri"/>
                        <a:sym typeface="Calibri"/>
                      </a:endParaRPr>
                    </a:p>
                  </a:txBody>
                  <a:tcPr marL="30350" marR="30350" marT="0" marB="0" anchor="ctr">
                    <a:solidFill>
                      <a:srgbClr val="0070C0"/>
                    </a:solidFill>
                  </a:tcPr>
                </a:tc>
                <a:tc>
                  <a:txBody>
                    <a:bodyPr/>
                    <a:lstStyle/>
                    <a:p>
                      <a:pPr marL="0" marR="0" lvl="0" indent="0" algn="l" rtl="0">
                        <a:lnSpc>
                          <a:spcPct val="107000"/>
                        </a:lnSpc>
                        <a:spcBef>
                          <a:spcPts val="0"/>
                        </a:spcBef>
                        <a:spcAft>
                          <a:spcPts val="0"/>
                        </a:spcAft>
                        <a:buClr>
                          <a:srgbClr val="000000"/>
                        </a:buClr>
                        <a:buSzPts val="900"/>
                        <a:buFont typeface="Arial"/>
                        <a:buNone/>
                      </a:pPr>
                      <a:r>
                        <a:rPr lang="en-US" sz="900" u="none" strike="noStrike" cap="none"/>
                        <a:t>Office of the Child Advocate</a:t>
                      </a:r>
                      <a:endParaRPr sz="900" u="none" strike="noStrike" cap="none">
                        <a:latin typeface="Calibri"/>
                        <a:ea typeface="Calibri"/>
                        <a:cs typeface="Calibri"/>
                        <a:sym typeface="Calibri"/>
                      </a:endParaRPr>
                    </a:p>
                  </a:txBody>
                  <a:tcPr marL="30350" marR="30350" marT="0" marB="0" anchor="ctr"/>
                </a:tc>
                <a:extLst>
                  <a:ext uri="{0D108BD9-81ED-4DB2-BD59-A6C34878D82A}">
                    <a16:rowId xmlns:a16="http://schemas.microsoft.com/office/drawing/2014/main" val="10012"/>
                  </a:ext>
                </a:extLst>
              </a:tr>
              <a:tr h="614500">
                <a:tc>
                  <a:txBody>
                    <a:bodyPr/>
                    <a:lstStyle/>
                    <a:p>
                      <a:pPr marL="0" marR="0" lvl="0" indent="0" algn="l" rtl="0">
                        <a:lnSpc>
                          <a:spcPct val="107000"/>
                        </a:lnSpc>
                        <a:spcBef>
                          <a:spcPts val="0"/>
                        </a:spcBef>
                        <a:spcAft>
                          <a:spcPts val="0"/>
                        </a:spcAft>
                        <a:buClr>
                          <a:srgbClr val="000000"/>
                        </a:buClr>
                        <a:buSzPts val="900"/>
                        <a:buFont typeface="Arial"/>
                        <a:buNone/>
                      </a:pPr>
                      <a:r>
                        <a:rPr lang="en-US" sz="900" b="0" u="none" strike="noStrike" cap="none"/>
                        <a:t>Treatment Admissions Data</a:t>
                      </a:r>
                      <a:endParaRPr sz="900" b="0" u="none" strike="noStrike" cap="none">
                        <a:latin typeface="Calibri"/>
                        <a:ea typeface="Calibri"/>
                        <a:cs typeface="Calibri"/>
                        <a:sym typeface="Calibri"/>
                      </a:endParaRPr>
                    </a:p>
                  </a:txBody>
                  <a:tcPr marL="30350" marR="30350" marT="0" marB="0" anchor="ctr">
                    <a:solidFill>
                      <a:srgbClr val="0070C0"/>
                    </a:solidFill>
                  </a:tcPr>
                </a:tc>
                <a:tc>
                  <a:txBody>
                    <a:bodyPr/>
                    <a:lstStyle/>
                    <a:p>
                      <a:pPr marL="0" marR="0" lvl="0" indent="0" algn="l" rtl="0">
                        <a:lnSpc>
                          <a:spcPct val="107000"/>
                        </a:lnSpc>
                        <a:spcBef>
                          <a:spcPts val="0"/>
                        </a:spcBef>
                        <a:spcAft>
                          <a:spcPts val="0"/>
                        </a:spcAft>
                        <a:buClr>
                          <a:srgbClr val="000000"/>
                        </a:buClr>
                        <a:buSzPts val="900"/>
                        <a:buFont typeface="Arial"/>
                        <a:buNone/>
                      </a:pPr>
                      <a:r>
                        <a:rPr lang="en-US" sz="900" u="none" strike="noStrike" cap="none"/>
                        <a:t>US Substance Abuse and Mental Health Services Administration, collected by Delaware Division of Substance Abuse and Mental Health</a:t>
                      </a:r>
                      <a:endParaRPr sz="900" u="none" strike="noStrike" cap="none">
                        <a:latin typeface="Calibri"/>
                        <a:ea typeface="Calibri"/>
                        <a:cs typeface="Calibri"/>
                        <a:sym typeface="Calibri"/>
                      </a:endParaRPr>
                    </a:p>
                  </a:txBody>
                  <a:tcPr marL="30350" marR="30350" marT="0" marB="0" anchor="ctr"/>
                </a:tc>
                <a:extLst>
                  <a:ext uri="{0D108BD9-81ED-4DB2-BD59-A6C34878D82A}">
                    <a16:rowId xmlns:a16="http://schemas.microsoft.com/office/drawing/2014/main" val="10013"/>
                  </a:ext>
                </a:extLst>
              </a:tr>
            </a:tbl>
          </a:graphicData>
        </a:graphic>
      </p:graphicFrame>
      <p:sp>
        <p:nvSpPr>
          <p:cNvPr id="188" name="Google Shape;188;p13"/>
          <p:cNvSpPr/>
          <p:nvPr/>
        </p:nvSpPr>
        <p:spPr>
          <a:xfrm>
            <a:off x="6848061" y="1445741"/>
            <a:ext cx="4204251" cy="4917996"/>
          </a:xfrm>
          <a:prstGeom prst="rect">
            <a:avLst/>
          </a:prstGeom>
          <a:solidFill>
            <a:srgbClr val="002060"/>
          </a:solidFill>
          <a:ln w="12700" cap="flat" cmpd="sng">
            <a:solidFill>
              <a:srgbClr val="31538F"/>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r>
              <a:rPr lang="en-US" sz="1800" b="1" i="0" u="none" strike="noStrike" cap="none">
                <a:solidFill>
                  <a:schemeClr val="lt1"/>
                </a:solidFill>
                <a:latin typeface="Calibri"/>
                <a:ea typeface="Calibri"/>
                <a:cs typeface="Calibri"/>
                <a:sym typeface="Calibri"/>
              </a:rPr>
              <a:t>Additional Data Sources</a:t>
            </a:r>
            <a:endParaRPr sz="1400" b="0" i="0" u="none" strike="noStrike" cap="none">
              <a:solidFill>
                <a:srgbClr val="000000"/>
              </a:solidFill>
              <a:latin typeface="Arial"/>
              <a:ea typeface="Arial"/>
              <a:cs typeface="Arial"/>
              <a:sym typeface="Arial"/>
            </a:endParaRPr>
          </a:p>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Calibri"/>
                <a:ea typeface="Calibri"/>
                <a:cs typeface="Calibri"/>
                <a:sym typeface="Calibri"/>
              </a:rPr>
              <a:t>America’s Health Rankings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Calibri"/>
                <a:ea typeface="Calibri"/>
                <a:cs typeface="Calibri"/>
                <a:sym typeface="Calibri"/>
              </a:rPr>
              <a:t>Bureau of Labor Statistics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Calibri"/>
                <a:ea typeface="Calibri"/>
                <a:cs typeface="Calibri"/>
                <a:sym typeface="Calibri"/>
              </a:rPr>
              <a:t>Centers for Disease Control and Prevention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Calibri"/>
                <a:ea typeface="Calibri"/>
                <a:cs typeface="Calibri"/>
                <a:sym typeface="Calibri"/>
              </a:rPr>
              <a:t>Delaware Department of Education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Calibri"/>
                <a:ea typeface="Calibri"/>
                <a:cs typeface="Calibri"/>
                <a:sym typeface="Calibri"/>
              </a:rPr>
              <a:t>Delaware Department of Safety and Homeland Security, </a:t>
            </a:r>
            <a:endParaRPr sz="1400" b="0" i="0" u="none" strike="noStrike" cap="none">
              <a:solidFill>
                <a:srgbClr val="000000"/>
              </a:solidFill>
              <a:latin typeface="Arial"/>
              <a:ea typeface="Arial"/>
              <a:cs typeface="Arial"/>
              <a:sym typeface="Arial"/>
            </a:endParaRPr>
          </a:p>
          <a:p>
            <a:pPr marL="457200" marR="0" lvl="1"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Calibri"/>
                <a:ea typeface="Calibri"/>
                <a:cs typeface="Calibri"/>
                <a:sym typeface="Calibri"/>
              </a:rPr>
              <a:t>Division of Forensic Science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Calibri"/>
                <a:ea typeface="Calibri"/>
                <a:cs typeface="Calibri"/>
                <a:sym typeface="Calibri"/>
              </a:rPr>
              <a:t>Delaware Health Tracker</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Calibri"/>
                <a:ea typeface="Calibri"/>
                <a:cs typeface="Calibri"/>
                <a:sym typeface="Calibri"/>
              </a:rPr>
              <a:t>Delaware Household Health Survey</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Calibri"/>
                <a:ea typeface="Calibri"/>
                <a:cs typeface="Calibri"/>
                <a:sym typeface="Calibri"/>
              </a:rPr>
              <a:t>Drug Enforcement Administration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Calibri"/>
                <a:ea typeface="Calibri"/>
                <a:cs typeface="Calibri"/>
                <a:sym typeface="Calibri"/>
              </a:rPr>
              <a:t>Health Resources and Services Administration</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Calibri"/>
                <a:ea typeface="Calibri"/>
                <a:cs typeface="Calibri"/>
                <a:sym typeface="Calibri"/>
              </a:rPr>
              <a:t>KIDS COUNT in Delaware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Calibri"/>
                <a:ea typeface="Calibri"/>
                <a:cs typeface="Calibri"/>
                <a:sym typeface="Calibri"/>
              </a:rPr>
              <a:t>National Center for Health Statistics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Calibri"/>
                <a:ea typeface="Calibri"/>
                <a:cs typeface="Calibri"/>
                <a:sym typeface="Calibri"/>
              </a:rPr>
              <a:t>National Conference of State Legislatures</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Calibri"/>
                <a:ea typeface="Calibri"/>
                <a:cs typeface="Calibri"/>
                <a:sym typeface="Calibri"/>
              </a:rPr>
              <a:t>National Institute on Drug Abuse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Calibri"/>
                <a:ea typeface="Calibri"/>
                <a:cs typeface="Calibri"/>
                <a:sym typeface="Calibri"/>
              </a:rPr>
              <a:t>National Institute on Mental Health</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Calibri"/>
                <a:ea typeface="Calibri"/>
                <a:cs typeface="Calibri"/>
                <a:sym typeface="Calibri"/>
              </a:rPr>
              <a:t>RTI International</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Calibri"/>
                <a:ea typeface="Calibri"/>
                <a:cs typeface="Calibri"/>
                <a:sym typeface="Calibri"/>
              </a:rPr>
              <a:t>State of Delaware Economic Development Office</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Calibri"/>
                <a:ea typeface="Calibri"/>
                <a:cs typeface="Calibri"/>
                <a:sym typeface="Calibri"/>
              </a:rPr>
              <a:t>The Trevor Project</a:t>
            </a:r>
            <a:endParaRPr sz="1400" b="0" i="0" u="none" strike="noStrike" cap="none">
              <a:solidFill>
                <a:srgbClr val="000000"/>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chemeClr val="lt1"/>
                </a:solidFill>
                <a:latin typeface="Calibri"/>
                <a:ea typeface="Calibri"/>
                <a:cs typeface="Calibri"/>
                <a:sym typeface="Calibri"/>
              </a:rPr>
              <a:t>U.S. Census Bureau</a:t>
            </a:r>
            <a:r>
              <a:rPr lang="en-US" sz="1400" b="1" i="0" u="none" strike="noStrike" cap="none">
                <a:solidFill>
                  <a:schemeClr val="lt1"/>
                </a:solidFill>
                <a:latin typeface="Calibri"/>
                <a:ea typeface="Calibri"/>
                <a:cs typeface="Calibri"/>
                <a:sym typeface="Calibri"/>
              </a:rPr>
              <a:t> </a:t>
            </a:r>
            <a:endParaRPr sz="1400" b="1" i="0" u="none" strike="noStrike" cap="none">
              <a:solidFill>
                <a:schemeClr val="lt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2"/>
        <p:cNvGrpSpPr/>
        <p:nvPr/>
      </p:nvGrpSpPr>
      <p:grpSpPr>
        <a:xfrm>
          <a:off x="0" y="0"/>
          <a:ext cx="0" cy="0"/>
          <a:chOff x="0" y="0"/>
          <a:chExt cx="0" cy="0"/>
        </a:xfrm>
      </p:grpSpPr>
      <p:sp>
        <p:nvSpPr>
          <p:cNvPr id="193" name="Google Shape;193;p2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4400"/>
              <a:buFont typeface="Calibri"/>
              <a:buNone/>
            </a:pPr>
            <a:r>
              <a:rPr lang="en-US">
                <a:solidFill>
                  <a:srgbClr val="002060"/>
                </a:solidFill>
              </a:rPr>
              <a:t>Interactive Heat Maps </a:t>
            </a:r>
            <a:endParaRPr/>
          </a:p>
        </p:txBody>
      </p:sp>
      <p:pic>
        <p:nvPicPr>
          <p:cNvPr id="194" name="Google Shape;194;p24"/>
          <p:cNvPicPr preferRelativeResize="0"/>
          <p:nvPr/>
        </p:nvPicPr>
        <p:blipFill rotWithShape="1">
          <a:blip r:embed="rId3">
            <a:alphaModFix/>
          </a:blip>
          <a:srcRect/>
          <a:stretch/>
        </p:blipFill>
        <p:spPr>
          <a:xfrm>
            <a:off x="2738241" y="1533525"/>
            <a:ext cx="6715518" cy="4817848"/>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14"/>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4400"/>
              <a:buFont typeface="Calibri"/>
              <a:buNone/>
            </a:pPr>
            <a:r>
              <a:rPr lang="en-US">
                <a:solidFill>
                  <a:srgbClr val="002060"/>
                </a:solidFill>
              </a:rPr>
              <a:t>Select National Data Sources</a:t>
            </a:r>
            <a:endParaRPr/>
          </a:p>
        </p:txBody>
      </p:sp>
      <p:sp>
        <p:nvSpPr>
          <p:cNvPr id="200" name="Google Shape;200;p14"/>
          <p:cNvSpPr txBox="1">
            <a:spLocks noGrp="1"/>
          </p:cNvSpPr>
          <p:nvPr>
            <p:ph type="body" idx="1"/>
          </p:nvPr>
        </p:nvSpPr>
        <p:spPr>
          <a:xfrm>
            <a:off x="838200" y="1306640"/>
            <a:ext cx="10515600" cy="5186235"/>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chemeClr val="dk1"/>
              </a:buClr>
              <a:buSzPts val="2800"/>
              <a:buNone/>
            </a:pPr>
            <a:endParaRPr/>
          </a:p>
          <a:p>
            <a:pPr marL="228600" lvl="0" indent="-228600" algn="l" rtl="0">
              <a:lnSpc>
                <a:spcPct val="90000"/>
              </a:lnSpc>
              <a:spcBef>
                <a:spcPts val="1000"/>
              </a:spcBef>
              <a:spcAft>
                <a:spcPts val="0"/>
              </a:spcAft>
              <a:buClr>
                <a:schemeClr val="dk1"/>
              </a:buClr>
              <a:buSzPts val="2800"/>
              <a:buChar char="•"/>
            </a:pPr>
            <a:r>
              <a:rPr lang="en-US" u="sng">
                <a:solidFill>
                  <a:schemeClr val="hlink"/>
                </a:solidFill>
                <a:hlinkClick r:id="rId3"/>
              </a:rPr>
              <a:t>America’s Health Rankings</a:t>
            </a:r>
            <a:endParaRPr/>
          </a:p>
          <a:p>
            <a:pPr marL="228600" lvl="0" indent="-228600" algn="l" rtl="0">
              <a:lnSpc>
                <a:spcPct val="90000"/>
              </a:lnSpc>
              <a:spcBef>
                <a:spcPts val="1000"/>
              </a:spcBef>
              <a:spcAft>
                <a:spcPts val="0"/>
              </a:spcAft>
              <a:buClr>
                <a:schemeClr val="dk1"/>
              </a:buClr>
              <a:buSzPts val="2800"/>
              <a:buChar char="•"/>
            </a:pPr>
            <a:r>
              <a:rPr lang="en-US" u="sng">
                <a:solidFill>
                  <a:schemeClr val="hlink"/>
                </a:solidFill>
                <a:hlinkClick r:id="rId3"/>
              </a:rPr>
              <a:t>Behavioral Risk Factor Surveillance System (BRFSS)</a:t>
            </a:r>
            <a:endParaRPr/>
          </a:p>
          <a:p>
            <a:pPr marL="228600" lvl="0" indent="-228600" algn="l" rtl="0">
              <a:lnSpc>
                <a:spcPct val="90000"/>
              </a:lnSpc>
              <a:spcBef>
                <a:spcPts val="1000"/>
              </a:spcBef>
              <a:spcAft>
                <a:spcPts val="0"/>
              </a:spcAft>
              <a:buClr>
                <a:schemeClr val="dk1"/>
              </a:buClr>
              <a:buSzPts val="2800"/>
              <a:buChar char="•"/>
            </a:pPr>
            <a:r>
              <a:rPr lang="en-US" u="sng">
                <a:solidFill>
                  <a:schemeClr val="hlink"/>
                </a:solidFill>
                <a:hlinkClick r:id="rId4"/>
              </a:rPr>
              <a:t>Monitoring the Future</a:t>
            </a:r>
            <a:endParaRPr/>
          </a:p>
          <a:p>
            <a:pPr marL="228600" lvl="0" indent="-228600" algn="l" rtl="0">
              <a:lnSpc>
                <a:spcPct val="90000"/>
              </a:lnSpc>
              <a:spcBef>
                <a:spcPts val="1000"/>
              </a:spcBef>
              <a:spcAft>
                <a:spcPts val="0"/>
              </a:spcAft>
              <a:buClr>
                <a:schemeClr val="dk1"/>
              </a:buClr>
              <a:buSzPts val="2800"/>
              <a:buChar char="•"/>
            </a:pPr>
            <a:r>
              <a:rPr lang="en-US" u="sng">
                <a:solidFill>
                  <a:schemeClr val="hlink"/>
                </a:solidFill>
                <a:hlinkClick r:id="rId5"/>
              </a:rPr>
              <a:t>National Survey on Drug Use and Health (NSDUH)</a:t>
            </a:r>
            <a:endParaRPr/>
          </a:p>
          <a:p>
            <a:pPr marL="228600" lvl="0" indent="-228600" algn="l" rtl="0">
              <a:lnSpc>
                <a:spcPct val="90000"/>
              </a:lnSpc>
              <a:spcBef>
                <a:spcPts val="1000"/>
              </a:spcBef>
              <a:spcAft>
                <a:spcPts val="0"/>
              </a:spcAft>
              <a:buClr>
                <a:schemeClr val="dk1"/>
              </a:buClr>
              <a:buSzPts val="2800"/>
              <a:buChar char="•"/>
            </a:pPr>
            <a:r>
              <a:rPr lang="en-US" u="sng">
                <a:solidFill>
                  <a:schemeClr val="hlink"/>
                </a:solidFill>
                <a:hlinkClick r:id="rId6"/>
              </a:rPr>
              <a:t>National Survey of Children’s Health</a:t>
            </a:r>
            <a:endParaRPr/>
          </a:p>
          <a:p>
            <a:pPr marL="228600" lvl="0" indent="-228600" algn="l" rtl="0">
              <a:lnSpc>
                <a:spcPct val="90000"/>
              </a:lnSpc>
              <a:spcBef>
                <a:spcPts val="1000"/>
              </a:spcBef>
              <a:spcAft>
                <a:spcPts val="0"/>
              </a:spcAft>
              <a:buClr>
                <a:schemeClr val="dk1"/>
              </a:buClr>
              <a:buSzPts val="2800"/>
              <a:buChar char="•"/>
            </a:pPr>
            <a:r>
              <a:rPr lang="en-US" u="sng">
                <a:solidFill>
                  <a:schemeClr val="hlink"/>
                </a:solidFill>
                <a:hlinkClick r:id="rId7"/>
              </a:rPr>
              <a:t>National Youth Risk Behavior Survey (YRBS)</a:t>
            </a:r>
            <a:endParaRPr/>
          </a:p>
          <a:p>
            <a:pPr marL="228600" lvl="0" indent="-228600" algn="l" rtl="0">
              <a:lnSpc>
                <a:spcPct val="90000"/>
              </a:lnSpc>
              <a:spcBef>
                <a:spcPts val="1000"/>
              </a:spcBef>
              <a:spcAft>
                <a:spcPts val="0"/>
              </a:spcAft>
              <a:buClr>
                <a:schemeClr val="dk1"/>
              </a:buClr>
              <a:buSzPts val="2800"/>
              <a:buChar char="•"/>
            </a:pPr>
            <a:r>
              <a:rPr lang="en-US" u="sng">
                <a:solidFill>
                  <a:schemeClr val="hlink"/>
                </a:solidFill>
                <a:hlinkClick r:id="rId8"/>
              </a:rPr>
              <a:t>Policy Map</a:t>
            </a:r>
            <a:endParaRPr/>
          </a:p>
          <a:p>
            <a:pPr marL="228600" lvl="0" indent="-228600" algn="l" rtl="0">
              <a:lnSpc>
                <a:spcPct val="90000"/>
              </a:lnSpc>
              <a:spcBef>
                <a:spcPts val="1000"/>
              </a:spcBef>
              <a:spcAft>
                <a:spcPts val="0"/>
              </a:spcAft>
              <a:buClr>
                <a:schemeClr val="dk1"/>
              </a:buClr>
              <a:buSzPts val="2800"/>
              <a:buChar char="•"/>
            </a:pPr>
            <a:r>
              <a:rPr lang="en-US" u="sng">
                <a:solidFill>
                  <a:schemeClr val="hlink"/>
                </a:solidFill>
                <a:hlinkClick r:id="rId9"/>
              </a:rPr>
              <a:t>Substance Abuse and Mental Health Data Archive (SAMHDA)</a:t>
            </a:r>
            <a:endParaRPr/>
          </a:p>
          <a:p>
            <a:pPr marL="228600" lvl="0" indent="-228600" algn="l" rtl="0">
              <a:lnSpc>
                <a:spcPct val="90000"/>
              </a:lnSpc>
              <a:spcBef>
                <a:spcPts val="1000"/>
              </a:spcBef>
              <a:spcAft>
                <a:spcPts val="0"/>
              </a:spcAft>
              <a:buClr>
                <a:schemeClr val="dk1"/>
              </a:buClr>
              <a:buSzPts val="2800"/>
              <a:buChar char="•"/>
            </a:pPr>
            <a:r>
              <a:rPr lang="en-US" u="sng">
                <a:solidFill>
                  <a:schemeClr val="hlink"/>
                </a:solidFill>
                <a:hlinkClick r:id="rId10"/>
              </a:rPr>
              <a:t>U.S. Census </a:t>
            </a:r>
            <a:endParaRPr/>
          </a:p>
          <a:p>
            <a:pPr marL="228600" lvl="0" indent="-50800" algn="l" rtl="0">
              <a:lnSpc>
                <a:spcPct val="90000"/>
              </a:lnSpc>
              <a:spcBef>
                <a:spcPts val="1000"/>
              </a:spcBef>
              <a:spcAft>
                <a:spcPts val="0"/>
              </a:spcAft>
              <a:buClr>
                <a:schemeClr val="dk1"/>
              </a:buClr>
              <a:buSzPts val="2800"/>
              <a:buNone/>
            </a:pPr>
            <a:endParaRPr/>
          </a:p>
          <a:p>
            <a:pPr marL="228600" lvl="0" indent="-50800" algn="l" rtl="0">
              <a:lnSpc>
                <a:spcPct val="90000"/>
              </a:lnSpc>
              <a:spcBef>
                <a:spcPts val="1000"/>
              </a:spcBef>
              <a:spcAft>
                <a:spcPts val="0"/>
              </a:spcAft>
              <a:buClr>
                <a:schemeClr val="dk1"/>
              </a:buClr>
              <a:buSzPts val="2800"/>
              <a:buNone/>
            </a:pP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4400"/>
              <a:buFont typeface="Calibri"/>
              <a:buNone/>
            </a:pPr>
            <a:r>
              <a:rPr lang="en-US">
                <a:solidFill>
                  <a:srgbClr val="002060"/>
                </a:solidFill>
              </a:rPr>
              <a:t>Featured Delaware Data Sources</a:t>
            </a:r>
            <a:endParaRPr/>
          </a:p>
        </p:txBody>
      </p:sp>
      <p:sp>
        <p:nvSpPr>
          <p:cNvPr id="206" name="Google Shape;206;p15"/>
          <p:cNvSpPr txBox="1">
            <a:spLocks noGrp="1"/>
          </p:cNvSpPr>
          <p:nvPr>
            <p:ph type="body" idx="1"/>
          </p:nvPr>
        </p:nvSpPr>
        <p:spPr>
          <a:xfrm>
            <a:off x="838200" y="2141537"/>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002060"/>
              </a:buClr>
              <a:buSzPts val="2800"/>
              <a:buChar char="•"/>
            </a:pPr>
            <a:r>
              <a:rPr lang="en-US" u="sng">
                <a:solidFill>
                  <a:srgbClr val="002060"/>
                </a:solidFill>
                <a:hlinkClick r:id="rId3">
                  <a:extLst>
                    <a:ext uri="{A12FA001-AC4F-418D-AE19-62706E023703}">
                      <ahyp:hlinkClr xmlns:ahyp="http://schemas.microsoft.com/office/drawing/2018/hyperlinkcolor" val="tx"/>
                    </a:ext>
                  </a:extLst>
                </a:hlinkClick>
              </a:rPr>
              <a:t>Delaware School Survey</a:t>
            </a:r>
            <a:endParaRPr>
              <a:solidFill>
                <a:srgbClr val="002060"/>
              </a:solidFill>
            </a:endParaRPr>
          </a:p>
          <a:p>
            <a:pPr marL="228600" lvl="0" indent="-228600" algn="l" rtl="0">
              <a:lnSpc>
                <a:spcPct val="90000"/>
              </a:lnSpc>
              <a:spcBef>
                <a:spcPts val="1000"/>
              </a:spcBef>
              <a:spcAft>
                <a:spcPts val="0"/>
              </a:spcAft>
              <a:buClr>
                <a:srgbClr val="002060"/>
              </a:buClr>
              <a:buSzPts val="2800"/>
              <a:buChar char="•"/>
            </a:pPr>
            <a:r>
              <a:rPr lang="en-US" u="sng">
                <a:solidFill>
                  <a:srgbClr val="002060"/>
                </a:solidFill>
                <a:hlinkClick r:id="rId4">
                  <a:extLst>
                    <a:ext uri="{A12FA001-AC4F-418D-AE19-62706E023703}">
                      <ahyp:hlinkClr xmlns:ahyp="http://schemas.microsoft.com/office/drawing/2018/hyperlinkcolor" val="tx"/>
                    </a:ext>
                  </a:extLst>
                </a:hlinkClick>
              </a:rPr>
              <a:t>Delaware Behavioral Risk Fact Surveillance System (BRFSS)</a:t>
            </a:r>
            <a:endParaRPr>
              <a:solidFill>
                <a:srgbClr val="002060"/>
              </a:solidFill>
            </a:endParaRPr>
          </a:p>
          <a:p>
            <a:pPr marL="228600" lvl="0" indent="-228600" algn="l" rtl="0">
              <a:lnSpc>
                <a:spcPct val="90000"/>
              </a:lnSpc>
              <a:spcBef>
                <a:spcPts val="1000"/>
              </a:spcBef>
              <a:spcAft>
                <a:spcPts val="0"/>
              </a:spcAft>
              <a:buClr>
                <a:srgbClr val="002060"/>
              </a:buClr>
              <a:buSzPts val="2800"/>
              <a:buChar char="•"/>
            </a:pPr>
            <a:r>
              <a:rPr lang="en-US" u="sng">
                <a:solidFill>
                  <a:srgbClr val="002060"/>
                </a:solidFill>
                <a:hlinkClick r:id="rId5">
                  <a:extLst>
                    <a:ext uri="{A12FA001-AC4F-418D-AE19-62706E023703}">
                      <ahyp:hlinkClr xmlns:ahyp="http://schemas.microsoft.com/office/drawing/2018/hyperlinkcolor" val="tx"/>
                    </a:ext>
                  </a:extLst>
                </a:hlinkClick>
              </a:rPr>
              <a:t>Delaware Division of Public Health</a:t>
            </a:r>
            <a:r>
              <a:rPr lang="en-US">
                <a:solidFill>
                  <a:srgbClr val="002060"/>
                </a:solidFill>
              </a:rPr>
              <a:t> </a:t>
            </a:r>
            <a:endParaRPr/>
          </a:p>
          <a:p>
            <a:pPr marL="228600" lvl="0" indent="-228600" algn="l" rtl="0">
              <a:lnSpc>
                <a:spcPct val="90000"/>
              </a:lnSpc>
              <a:spcBef>
                <a:spcPts val="1000"/>
              </a:spcBef>
              <a:spcAft>
                <a:spcPts val="0"/>
              </a:spcAft>
              <a:buClr>
                <a:srgbClr val="002060"/>
              </a:buClr>
              <a:buSzPts val="2800"/>
              <a:buChar char="•"/>
            </a:pPr>
            <a:r>
              <a:rPr lang="en-US" u="sng">
                <a:solidFill>
                  <a:srgbClr val="002060"/>
                </a:solidFill>
                <a:hlinkClick r:id="rId6">
                  <a:extLst>
                    <a:ext uri="{A12FA001-AC4F-418D-AE19-62706E023703}">
                      <ahyp:hlinkClr xmlns:ahyp="http://schemas.microsoft.com/office/drawing/2018/hyperlinkcolor" val="tx"/>
                    </a:ext>
                  </a:extLst>
                </a:hlinkClick>
              </a:rPr>
              <a:t>KIDS COUNT in Delaware </a:t>
            </a:r>
            <a:r>
              <a:rPr lang="en-US">
                <a:solidFill>
                  <a:srgbClr val="002060"/>
                </a:solidFill>
              </a:rPr>
              <a:t>(</a:t>
            </a:r>
            <a:r>
              <a:rPr lang="en-US" u="sng">
                <a:solidFill>
                  <a:srgbClr val="002060"/>
                </a:solidFill>
                <a:hlinkClick r:id="rId7">
                  <a:extLst>
                    <a:ext uri="{A12FA001-AC4F-418D-AE19-62706E023703}">
                      <ahyp:hlinkClr xmlns:ahyp="http://schemas.microsoft.com/office/drawing/2018/hyperlinkcolor" val="tx"/>
                    </a:ext>
                  </a:extLst>
                </a:hlinkClick>
              </a:rPr>
              <a:t>Data Center</a:t>
            </a:r>
            <a:r>
              <a:rPr lang="en-US">
                <a:solidFill>
                  <a:srgbClr val="002060"/>
                </a:solidFill>
              </a:rPr>
              <a:t>)</a:t>
            </a:r>
            <a:endParaRPr/>
          </a:p>
          <a:p>
            <a:pPr marL="228600" lvl="0" indent="-228600" algn="l" rtl="0">
              <a:lnSpc>
                <a:spcPct val="90000"/>
              </a:lnSpc>
              <a:spcBef>
                <a:spcPts val="1000"/>
              </a:spcBef>
              <a:spcAft>
                <a:spcPts val="0"/>
              </a:spcAft>
              <a:buClr>
                <a:srgbClr val="002060"/>
              </a:buClr>
              <a:buSzPts val="2800"/>
              <a:buChar char="•"/>
            </a:pPr>
            <a:r>
              <a:rPr lang="en-US" u="sng">
                <a:solidFill>
                  <a:srgbClr val="002060"/>
                </a:solidFill>
                <a:hlinkClick r:id="rId8">
                  <a:extLst>
                    <a:ext uri="{A12FA001-AC4F-418D-AE19-62706E023703}">
                      <ahyp:hlinkClr xmlns:ahyp="http://schemas.microsoft.com/office/drawing/2018/hyperlinkcolor" val="tx"/>
                    </a:ext>
                  </a:extLst>
                </a:hlinkClick>
              </a:rPr>
              <a:t>My Healthy Community Data Portal</a:t>
            </a:r>
            <a:endParaRPr>
              <a:solidFill>
                <a:srgbClr val="002060"/>
              </a:solidFill>
            </a:endParaRPr>
          </a:p>
          <a:p>
            <a:pPr marL="228600" lvl="0" indent="-50800" algn="l" rtl="0">
              <a:lnSpc>
                <a:spcPct val="90000"/>
              </a:lnSpc>
              <a:spcBef>
                <a:spcPts val="1000"/>
              </a:spcBef>
              <a:spcAft>
                <a:spcPts val="0"/>
              </a:spcAft>
              <a:buClr>
                <a:schemeClr val="dk1"/>
              </a:buClr>
              <a:buSzPts val="2800"/>
              <a:buNone/>
            </a:pP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2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4400"/>
              <a:buFont typeface="Calibri"/>
              <a:buNone/>
            </a:pPr>
            <a:r>
              <a:rPr lang="en-US">
                <a:solidFill>
                  <a:srgbClr val="002060"/>
                </a:solidFill>
              </a:rPr>
              <a:t>Data from the Division of Public Health</a:t>
            </a:r>
            <a:endParaRPr/>
          </a:p>
        </p:txBody>
      </p:sp>
      <p:pic>
        <p:nvPicPr>
          <p:cNvPr id="212" name="Google Shape;212;p20"/>
          <p:cNvPicPr preferRelativeResize="0"/>
          <p:nvPr/>
        </p:nvPicPr>
        <p:blipFill rotWithShape="1">
          <a:blip r:embed="rId3">
            <a:alphaModFix/>
          </a:blip>
          <a:srcRect/>
          <a:stretch/>
        </p:blipFill>
        <p:spPr>
          <a:xfrm>
            <a:off x="2289474" y="1433199"/>
            <a:ext cx="7613052" cy="5424801"/>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p16"/>
          <p:cNvSpPr txBox="1">
            <a:spLocks noGrp="1"/>
          </p:cNvSpPr>
          <p:nvPr>
            <p:ph type="sldNum" idx="12"/>
          </p:nvPr>
        </p:nvSpPr>
        <p:spPr>
          <a:xfrm>
            <a:off x="7964424" y="6272784"/>
            <a:ext cx="3273552"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2"/>
              </a:buClr>
              <a:buSzPts val="1100"/>
              <a:buFont typeface="Arial"/>
              <a:buNone/>
            </a:pPr>
            <a:fld id="{00000000-1234-1234-1234-123412341234}" type="slidenum">
              <a:rPr lang="en-US" sz="1100">
                <a:solidFill>
                  <a:schemeClr val="dk2"/>
                </a:solidFill>
                <a:latin typeface="Arial"/>
                <a:ea typeface="Arial"/>
                <a:cs typeface="Arial"/>
                <a:sym typeface="Arial"/>
              </a:rPr>
              <a:t>18</a:t>
            </a:fld>
            <a:endParaRPr sz="1100">
              <a:solidFill>
                <a:schemeClr val="dk2"/>
              </a:solidFill>
              <a:latin typeface="Arial"/>
              <a:ea typeface="Arial"/>
              <a:cs typeface="Arial"/>
              <a:sym typeface="Arial"/>
            </a:endParaRPr>
          </a:p>
        </p:txBody>
      </p:sp>
      <p:pic>
        <p:nvPicPr>
          <p:cNvPr id="219" name="Google Shape;219;p16"/>
          <p:cNvPicPr preferRelativeResize="0"/>
          <p:nvPr/>
        </p:nvPicPr>
        <p:blipFill rotWithShape="1">
          <a:blip r:embed="rId3">
            <a:alphaModFix/>
          </a:blip>
          <a:srcRect/>
          <a:stretch/>
        </p:blipFill>
        <p:spPr>
          <a:xfrm>
            <a:off x="731520" y="203139"/>
            <a:ext cx="10728960" cy="5466619"/>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24"/>
        <p:cNvGrpSpPr/>
        <p:nvPr/>
      </p:nvGrpSpPr>
      <p:grpSpPr>
        <a:xfrm>
          <a:off x="0" y="0"/>
          <a:ext cx="0" cy="0"/>
          <a:chOff x="0" y="0"/>
          <a:chExt cx="0" cy="0"/>
        </a:xfrm>
      </p:grpSpPr>
      <p:pic>
        <p:nvPicPr>
          <p:cNvPr id="225" name="Google Shape;225;p17"/>
          <p:cNvPicPr preferRelativeResize="0"/>
          <p:nvPr/>
        </p:nvPicPr>
        <p:blipFill rotWithShape="1">
          <a:blip r:embed="rId3">
            <a:alphaModFix/>
          </a:blip>
          <a:srcRect/>
          <a:stretch/>
        </p:blipFill>
        <p:spPr>
          <a:xfrm>
            <a:off x="562513" y="47886"/>
            <a:ext cx="3352800" cy="5513109"/>
          </a:xfrm>
          <a:prstGeom prst="rect">
            <a:avLst/>
          </a:prstGeom>
          <a:noFill/>
          <a:ln w="9525" cap="flat" cmpd="sng">
            <a:solidFill>
              <a:schemeClr val="accent1"/>
            </a:solidFill>
            <a:prstDash val="solid"/>
            <a:round/>
            <a:headEnd type="none" w="sm" len="sm"/>
            <a:tailEnd type="none" w="sm" len="sm"/>
          </a:ln>
        </p:spPr>
      </p:pic>
      <p:sp>
        <p:nvSpPr>
          <p:cNvPr id="226" name="Google Shape;226;p17"/>
          <p:cNvSpPr txBox="1">
            <a:spLocks noGrp="1"/>
          </p:cNvSpPr>
          <p:nvPr>
            <p:ph type="sldNum" idx="12"/>
          </p:nvPr>
        </p:nvSpPr>
        <p:spPr>
          <a:xfrm>
            <a:off x="4673600" y="6356351"/>
            <a:ext cx="2844800" cy="366183"/>
          </a:xfrm>
          <a:prstGeom prst="rect">
            <a:avLst/>
          </a:prstGeom>
          <a:noFill/>
          <a:ln>
            <a:noFill/>
          </a:ln>
        </p:spPr>
        <p:txBody>
          <a:bodyPr spcFirstLastPara="1" wrap="square" lIns="91425" tIns="45700" rIns="91425" bIns="45700" anchor="ctr" anchorCtr="0">
            <a:noAutofit/>
          </a:bodyPr>
          <a:lstStyle/>
          <a:p>
            <a:pPr marL="0" lvl="0" indent="0" algn="ctr" rtl="0">
              <a:lnSpc>
                <a:spcPct val="100000"/>
              </a:lnSpc>
              <a:spcBef>
                <a:spcPts val="0"/>
              </a:spcBef>
              <a:spcAft>
                <a:spcPts val="0"/>
              </a:spcAft>
              <a:buSzPts val="1400"/>
              <a:buNone/>
            </a:pPr>
            <a:fld id="{00000000-1234-1234-1234-123412341234}" type="slidenum">
              <a:rPr lang="en-US"/>
              <a:t>19</a:t>
            </a:fld>
            <a:endParaRPr/>
          </a:p>
        </p:txBody>
      </p:sp>
      <p:cxnSp>
        <p:nvCxnSpPr>
          <p:cNvPr id="227" name="Google Shape;227;p17"/>
          <p:cNvCxnSpPr/>
          <p:nvPr/>
        </p:nvCxnSpPr>
        <p:spPr>
          <a:xfrm>
            <a:off x="3467725" y="2717800"/>
            <a:ext cx="1104276" cy="0"/>
          </a:xfrm>
          <a:prstGeom prst="straightConnector1">
            <a:avLst/>
          </a:prstGeom>
          <a:noFill/>
          <a:ln w="12700" cap="flat" cmpd="sng">
            <a:solidFill>
              <a:schemeClr val="accent1"/>
            </a:solidFill>
            <a:prstDash val="solid"/>
            <a:round/>
            <a:headEnd type="none" w="sm" len="sm"/>
            <a:tailEnd type="triangle" w="med" len="med"/>
          </a:ln>
        </p:spPr>
      </p:cxnSp>
      <p:pic>
        <p:nvPicPr>
          <p:cNvPr id="228" name="Google Shape;228;p17"/>
          <p:cNvPicPr preferRelativeResize="0"/>
          <p:nvPr/>
        </p:nvPicPr>
        <p:blipFill rotWithShape="1">
          <a:blip r:embed="rId4">
            <a:alphaModFix/>
          </a:blip>
          <a:srcRect/>
          <a:stretch/>
        </p:blipFill>
        <p:spPr>
          <a:xfrm>
            <a:off x="4610101" y="550978"/>
            <a:ext cx="3213100" cy="4909356"/>
          </a:xfrm>
          <a:prstGeom prst="rect">
            <a:avLst/>
          </a:prstGeom>
          <a:noFill/>
          <a:ln w="9525" cap="flat" cmpd="sng">
            <a:solidFill>
              <a:schemeClr val="accent1"/>
            </a:solidFill>
            <a:prstDash val="solid"/>
            <a:round/>
            <a:headEnd type="none" w="sm" len="sm"/>
            <a:tailEnd type="none" w="sm" len="sm"/>
          </a:ln>
        </p:spPr>
      </p:pic>
      <p:pic>
        <p:nvPicPr>
          <p:cNvPr id="229" name="Google Shape;229;p17"/>
          <p:cNvPicPr preferRelativeResize="0"/>
          <p:nvPr/>
        </p:nvPicPr>
        <p:blipFill rotWithShape="1">
          <a:blip r:embed="rId5">
            <a:alphaModFix/>
          </a:blip>
          <a:srcRect/>
          <a:stretch/>
        </p:blipFill>
        <p:spPr>
          <a:xfrm>
            <a:off x="3222129" y="2734999"/>
            <a:ext cx="245595" cy="270656"/>
          </a:xfrm>
          <a:prstGeom prst="rect">
            <a:avLst/>
          </a:prstGeom>
          <a:noFill/>
          <a:ln>
            <a:noFill/>
          </a:ln>
        </p:spPr>
      </p:pic>
      <p:pic>
        <p:nvPicPr>
          <p:cNvPr id="230" name="Google Shape;230;p17"/>
          <p:cNvPicPr preferRelativeResize="0"/>
          <p:nvPr/>
        </p:nvPicPr>
        <p:blipFill rotWithShape="1">
          <a:blip r:embed="rId5">
            <a:alphaModFix/>
          </a:blip>
          <a:srcRect/>
          <a:stretch/>
        </p:blipFill>
        <p:spPr>
          <a:xfrm>
            <a:off x="7395603" y="4531525"/>
            <a:ext cx="245595" cy="270656"/>
          </a:xfrm>
          <a:prstGeom prst="rect">
            <a:avLst/>
          </a:prstGeom>
          <a:noFill/>
          <a:ln>
            <a:noFill/>
          </a:ln>
        </p:spPr>
      </p:pic>
      <p:cxnSp>
        <p:nvCxnSpPr>
          <p:cNvPr id="231" name="Google Shape;231;p17"/>
          <p:cNvCxnSpPr/>
          <p:nvPr/>
        </p:nvCxnSpPr>
        <p:spPr>
          <a:xfrm>
            <a:off x="7670954" y="4531525"/>
            <a:ext cx="539701" cy="0"/>
          </a:xfrm>
          <a:prstGeom prst="straightConnector1">
            <a:avLst/>
          </a:prstGeom>
          <a:noFill/>
          <a:ln w="12700" cap="flat" cmpd="sng">
            <a:solidFill>
              <a:schemeClr val="accent1"/>
            </a:solidFill>
            <a:prstDash val="solid"/>
            <a:round/>
            <a:headEnd type="none" w="sm" len="sm"/>
            <a:tailEnd type="triangle" w="med" len="med"/>
          </a:ln>
        </p:spPr>
      </p:cxnSp>
      <p:pic>
        <p:nvPicPr>
          <p:cNvPr id="232" name="Google Shape;232;p17"/>
          <p:cNvPicPr preferRelativeResize="0"/>
          <p:nvPr/>
        </p:nvPicPr>
        <p:blipFill rotWithShape="1">
          <a:blip r:embed="rId6">
            <a:alphaModFix/>
          </a:blip>
          <a:srcRect/>
          <a:stretch/>
        </p:blipFill>
        <p:spPr>
          <a:xfrm>
            <a:off x="8210656" y="381001"/>
            <a:ext cx="3981345" cy="567134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2"/>
          <p:cNvSpPr txBox="1">
            <a:spLocks noGrp="1"/>
          </p:cNvSpPr>
          <p:nvPr>
            <p:ph type="body" idx="1"/>
          </p:nvPr>
        </p:nvSpPr>
        <p:spPr>
          <a:xfrm>
            <a:off x="840386" y="1857983"/>
            <a:ext cx="5991243" cy="3210127"/>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rgbClr val="002060"/>
              </a:buClr>
              <a:buSzPts val="1600"/>
              <a:buNone/>
            </a:pPr>
            <a:r>
              <a:rPr lang="en-US" sz="1600" b="1">
                <a:solidFill>
                  <a:srgbClr val="002060"/>
                </a:solidFill>
              </a:rPr>
              <a:t>Funding for the </a:t>
            </a:r>
            <a:r>
              <a:rPr lang="en-US" sz="1600" b="1" u="sng">
                <a:solidFill>
                  <a:srgbClr val="002060"/>
                </a:solidFill>
                <a:hlinkClick r:id="rId3">
                  <a:extLst>
                    <a:ext uri="{A12FA001-AC4F-418D-AE19-62706E023703}">
                      <ahyp:hlinkClr xmlns:ahyp="http://schemas.microsoft.com/office/drawing/2018/hyperlinkcolor" val="tx"/>
                    </a:ext>
                  </a:extLst>
                </a:hlinkClick>
              </a:rPr>
              <a:t>State Epidemiological Outcomes Workgroup (SEOW)</a:t>
            </a:r>
            <a:r>
              <a:rPr lang="en-US" sz="1600" b="1">
                <a:solidFill>
                  <a:srgbClr val="002060"/>
                </a:solidFill>
              </a:rPr>
              <a:t> has been provided by the </a:t>
            </a:r>
            <a:endParaRPr/>
          </a:p>
          <a:p>
            <a:pPr marL="0" lvl="0" indent="0" algn="l" rtl="0">
              <a:lnSpc>
                <a:spcPct val="100000"/>
              </a:lnSpc>
              <a:spcBef>
                <a:spcPts val="1000"/>
              </a:spcBef>
              <a:spcAft>
                <a:spcPts val="0"/>
              </a:spcAft>
              <a:buClr>
                <a:srgbClr val="002060"/>
              </a:buClr>
              <a:buSzPts val="1600"/>
              <a:buNone/>
            </a:pPr>
            <a:r>
              <a:rPr lang="en-US" sz="1600" b="1">
                <a:solidFill>
                  <a:srgbClr val="002060"/>
                </a:solidFill>
              </a:rPr>
              <a:t>Delaware Department for Health and Social Services, </a:t>
            </a:r>
            <a:endParaRPr/>
          </a:p>
          <a:p>
            <a:pPr marL="0" lvl="0" indent="0" algn="l" rtl="0">
              <a:lnSpc>
                <a:spcPct val="100000"/>
              </a:lnSpc>
              <a:spcBef>
                <a:spcPts val="1000"/>
              </a:spcBef>
              <a:spcAft>
                <a:spcPts val="0"/>
              </a:spcAft>
              <a:buClr>
                <a:srgbClr val="002060"/>
              </a:buClr>
              <a:buSzPts val="1600"/>
              <a:buNone/>
            </a:pPr>
            <a:r>
              <a:rPr lang="en-US" sz="1600" b="1">
                <a:solidFill>
                  <a:srgbClr val="002060"/>
                </a:solidFill>
              </a:rPr>
              <a:t>Division of Substance Abuse and Mental Health (DSAMH)</a:t>
            </a:r>
            <a:endParaRPr/>
          </a:p>
          <a:p>
            <a:pPr marL="0" lvl="0" indent="0" algn="l" rtl="0">
              <a:lnSpc>
                <a:spcPct val="100000"/>
              </a:lnSpc>
              <a:spcBef>
                <a:spcPts val="1000"/>
              </a:spcBef>
              <a:spcAft>
                <a:spcPts val="0"/>
              </a:spcAft>
              <a:buClr>
                <a:srgbClr val="002060"/>
              </a:buClr>
              <a:buSzPts val="1600"/>
              <a:buNone/>
            </a:pPr>
            <a:r>
              <a:rPr lang="en-US" sz="1600" b="1">
                <a:solidFill>
                  <a:srgbClr val="002060"/>
                </a:solidFill>
              </a:rPr>
              <a:t>through the Substance Abuse and Mental Health Services Administration (SAMHSA).  </a:t>
            </a:r>
            <a:endParaRPr/>
          </a:p>
          <a:p>
            <a:pPr marL="0" lvl="0" indent="0" algn="l" rtl="0">
              <a:lnSpc>
                <a:spcPct val="100000"/>
              </a:lnSpc>
              <a:spcBef>
                <a:spcPts val="1000"/>
              </a:spcBef>
              <a:spcAft>
                <a:spcPts val="0"/>
              </a:spcAft>
              <a:buClr>
                <a:schemeClr val="dk1"/>
              </a:buClr>
              <a:buSzPts val="1600"/>
              <a:buNone/>
            </a:pPr>
            <a:endParaRPr sz="1600" b="1">
              <a:solidFill>
                <a:srgbClr val="002060"/>
              </a:solidFill>
            </a:endParaRPr>
          </a:p>
          <a:p>
            <a:pPr marL="0" lvl="0" indent="0" algn="l" rtl="0">
              <a:lnSpc>
                <a:spcPct val="100000"/>
              </a:lnSpc>
              <a:spcBef>
                <a:spcPts val="1000"/>
              </a:spcBef>
              <a:spcAft>
                <a:spcPts val="0"/>
              </a:spcAft>
              <a:buClr>
                <a:srgbClr val="002060"/>
              </a:buClr>
              <a:buSzPts val="1600"/>
              <a:buNone/>
            </a:pPr>
            <a:r>
              <a:rPr lang="en-US" sz="1600" b="1">
                <a:solidFill>
                  <a:srgbClr val="002060"/>
                </a:solidFill>
              </a:rPr>
              <a:t>This webinar is being recorded and will be available for future viewing. Please contact the webinar facilitator if you have any concerns of questions. </a:t>
            </a:r>
            <a:endParaRPr/>
          </a:p>
          <a:p>
            <a:pPr marL="0" lvl="0" indent="0" algn="l" rtl="0">
              <a:lnSpc>
                <a:spcPct val="100000"/>
              </a:lnSpc>
              <a:spcBef>
                <a:spcPts val="1000"/>
              </a:spcBef>
              <a:spcAft>
                <a:spcPts val="0"/>
              </a:spcAft>
              <a:buClr>
                <a:schemeClr val="dk1"/>
              </a:buClr>
              <a:buSzPts val="1600"/>
              <a:buNone/>
            </a:pPr>
            <a:endParaRPr sz="1600" b="1" i="1"/>
          </a:p>
          <a:p>
            <a:pPr marL="0" lvl="0" indent="0" algn="l" rtl="0">
              <a:lnSpc>
                <a:spcPct val="100000"/>
              </a:lnSpc>
              <a:spcBef>
                <a:spcPts val="1000"/>
              </a:spcBef>
              <a:spcAft>
                <a:spcPts val="0"/>
              </a:spcAft>
              <a:buClr>
                <a:schemeClr val="dk1"/>
              </a:buClr>
              <a:buSzPts val="1600"/>
              <a:buNone/>
            </a:pPr>
            <a:endParaRPr sz="1600" b="1" i="1"/>
          </a:p>
          <a:p>
            <a:pPr marL="0" lvl="0" indent="0" algn="l" rtl="0">
              <a:lnSpc>
                <a:spcPct val="100000"/>
              </a:lnSpc>
              <a:spcBef>
                <a:spcPts val="1000"/>
              </a:spcBef>
              <a:spcAft>
                <a:spcPts val="0"/>
              </a:spcAft>
              <a:buClr>
                <a:schemeClr val="dk1"/>
              </a:buClr>
              <a:buSzPts val="1600"/>
              <a:buNone/>
            </a:pPr>
            <a:endParaRPr sz="1600" b="1" i="1"/>
          </a:p>
          <a:p>
            <a:pPr marL="0" lvl="0" indent="0" algn="l" rtl="0">
              <a:lnSpc>
                <a:spcPct val="100000"/>
              </a:lnSpc>
              <a:spcBef>
                <a:spcPts val="1000"/>
              </a:spcBef>
              <a:spcAft>
                <a:spcPts val="0"/>
              </a:spcAft>
              <a:buClr>
                <a:schemeClr val="dk1"/>
              </a:buClr>
              <a:buSzPts val="1600"/>
              <a:buNone/>
            </a:pPr>
            <a:endParaRPr sz="1600" b="1" i="1"/>
          </a:p>
          <a:p>
            <a:pPr marL="0" lvl="0" indent="0" algn="l" rtl="0">
              <a:lnSpc>
                <a:spcPct val="100000"/>
              </a:lnSpc>
              <a:spcBef>
                <a:spcPts val="1000"/>
              </a:spcBef>
              <a:spcAft>
                <a:spcPts val="0"/>
              </a:spcAft>
              <a:buClr>
                <a:schemeClr val="dk1"/>
              </a:buClr>
              <a:buSzPts val="1600"/>
              <a:buNone/>
            </a:pPr>
            <a:endParaRPr sz="1600" b="1" i="1"/>
          </a:p>
          <a:p>
            <a:pPr marL="0" lvl="0" indent="0" algn="l" rtl="0">
              <a:lnSpc>
                <a:spcPct val="100000"/>
              </a:lnSpc>
              <a:spcBef>
                <a:spcPts val="1000"/>
              </a:spcBef>
              <a:spcAft>
                <a:spcPts val="0"/>
              </a:spcAft>
              <a:buClr>
                <a:schemeClr val="dk1"/>
              </a:buClr>
              <a:buSzPts val="1600"/>
              <a:buNone/>
            </a:pPr>
            <a:endParaRPr sz="1600" b="1" i="1"/>
          </a:p>
          <a:p>
            <a:pPr marL="0" lvl="0" indent="0" algn="l" rtl="0">
              <a:lnSpc>
                <a:spcPct val="100000"/>
              </a:lnSpc>
              <a:spcBef>
                <a:spcPts val="1000"/>
              </a:spcBef>
              <a:spcAft>
                <a:spcPts val="0"/>
              </a:spcAft>
              <a:buClr>
                <a:schemeClr val="dk1"/>
              </a:buClr>
              <a:buSzPts val="1600"/>
              <a:buNone/>
            </a:pPr>
            <a:endParaRPr sz="1600"/>
          </a:p>
        </p:txBody>
      </p:sp>
      <p:pic>
        <p:nvPicPr>
          <p:cNvPr id="105" name="Google Shape;105;p2" descr="Text&#10;&#10;Description automatically generated"/>
          <p:cNvPicPr preferRelativeResize="0"/>
          <p:nvPr/>
        </p:nvPicPr>
        <p:blipFill rotWithShape="1">
          <a:blip r:embed="rId4">
            <a:alphaModFix/>
          </a:blip>
          <a:srcRect/>
          <a:stretch/>
        </p:blipFill>
        <p:spPr>
          <a:xfrm>
            <a:off x="8327577" y="680816"/>
            <a:ext cx="1474367" cy="1474367"/>
          </a:xfrm>
          <a:prstGeom prst="rect">
            <a:avLst/>
          </a:prstGeom>
          <a:noFill/>
          <a:ln>
            <a:noFill/>
          </a:ln>
        </p:spPr>
      </p:pic>
      <p:pic>
        <p:nvPicPr>
          <p:cNvPr id="106" name="Google Shape;106;p2"/>
          <p:cNvPicPr preferRelativeResize="0"/>
          <p:nvPr/>
        </p:nvPicPr>
        <p:blipFill rotWithShape="1">
          <a:blip r:embed="rId5">
            <a:alphaModFix/>
          </a:blip>
          <a:srcRect/>
          <a:stretch/>
        </p:blipFill>
        <p:spPr>
          <a:xfrm>
            <a:off x="499080" y="5348105"/>
            <a:ext cx="1165646" cy="1180295"/>
          </a:xfrm>
          <a:prstGeom prst="rect">
            <a:avLst/>
          </a:prstGeom>
          <a:solidFill>
            <a:schemeClr val="lt1"/>
          </a:solidFill>
          <a:ln>
            <a:noFill/>
          </a:ln>
        </p:spPr>
      </p:pic>
      <p:sp>
        <p:nvSpPr>
          <p:cNvPr id="107" name="Google Shape;107;p2"/>
          <p:cNvSpPr txBox="1"/>
          <p:nvPr/>
        </p:nvSpPr>
        <p:spPr>
          <a:xfrm>
            <a:off x="7678955" y="3310094"/>
            <a:ext cx="4245979" cy="1538883"/>
          </a:xfrm>
          <a:prstGeom prst="rect">
            <a:avLst/>
          </a:prstGeom>
          <a:noFill/>
          <a:ln>
            <a:noFill/>
          </a:ln>
        </p:spPr>
        <p:txBody>
          <a:bodyPr spcFirstLastPara="1" wrap="square" lIns="91425" tIns="45700" rIns="91425" bIns="45700" anchor="t" anchorCtr="0">
            <a:spAutoFit/>
          </a:bodyPr>
          <a:lstStyle/>
          <a:p>
            <a:pPr marL="0" marR="0" lvl="0" indent="0" algn="r" rtl="0">
              <a:lnSpc>
                <a:spcPct val="100000"/>
              </a:lnSpc>
              <a:spcBef>
                <a:spcPts val="0"/>
              </a:spcBef>
              <a:spcAft>
                <a:spcPts val="0"/>
              </a:spcAft>
              <a:buClr>
                <a:srgbClr val="000000"/>
              </a:buClr>
              <a:buSzPts val="1600"/>
              <a:buFont typeface="Arial"/>
              <a:buNone/>
            </a:pPr>
            <a:r>
              <a:rPr lang="en-US" sz="1600" b="1" i="0" u="none" strike="noStrike" cap="none">
                <a:solidFill>
                  <a:srgbClr val="002060"/>
                </a:solidFill>
                <a:latin typeface="Calibri"/>
                <a:ea typeface="Calibri"/>
                <a:cs typeface="Calibri"/>
                <a:sym typeface="Calibri"/>
              </a:rPr>
              <a:t>The SEOW is facilitated by the </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600"/>
              <a:buFont typeface="Arial"/>
              <a:buNone/>
            </a:pPr>
            <a:r>
              <a:rPr lang="en-US" sz="1600" b="1" i="0" u="none" strike="noStrike" cap="none">
                <a:solidFill>
                  <a:srgbClr val="002060"/>
                </a:solidFill>
                <a:latin typeface="Calibri"/>
                <a:ea typeface="Calibri"/>
                <a:cs typeface="Calibri"/>
                <a:sym typeface="Calibri"/>
              </a:rPr>
              <a:t>Center for Drug and Health Studies at the University of Delaware. </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600"/>
              <a:buFont typeface="Arial"/>
              <a:buNone/>
            </a:pPr>
            <a:endParaRPr sz="1600" b="1" i="0" u="none" strike="noStrike" cap="none">
              <a:solidFill>
                <a:srgbClr val="002060"/>
              </a:solidFill>
              <a:latin typeface="Calibri"/>
              <a:ea typeface="Calibri"/>
              <a:cs typeface="Calibri"/>
              <a:sym typeface="Calibri"/>
            </a:endParaRPr>
          </a:p>
          <a:p>
            <a:pPr marL="0" marR="0" lvl="0" indent="0" algn="r" rtl="0">
              <a:lnSpc>
                <a:spcPct val="100000"/>
              </a:lnSpc>
              <a:spcBef>
                <a:spcPts val="0"/>
              </a:spcBef>
              <a:spcAft>
                <a:spcPts val="0"/>
              </a:spcAft>
              <a:buClr>
                <a:srgbClr val="000000"/>
              </a:buClr>
              <a:buSzPts val="1600"/>
              <a:buFont typeface="Arial"/>
              <a:buNone/>
            </a:pPr>
            <a:r>
              <a:rPr lang="en-US" sz="1600" b="1" i="0" u="none" strike="noStrike" cap="none">
                <a:solidFill>
                  <a:srgbClr val="002060"/>
                </a:solidFill>
                <a:latin typeface="Calibri"/>
                <a:ea typeface="Calibri"/>
                <a:cs typeface="Calibri"/>
                <a:sym typeface="Calibri"/>
              </a:rPr>
              <a:t>Visit: </a:t>
            </a:r>
            <a:endParaRPr sz="1400" b="0" i="0" u="none" strike="noStrike" cap="none">
              <a:solidFill>
                <a:srgbClr val="000000"/>
              </a:solidFill>
              <a:latin typeface="Arial"/>
              <a:ea typeface="Arial"/>
              <a:cs typeface="Arial"/>
              <a:sym typeface="Arial"/>
            </a:endParaRPr>
          </a:p>
          <a:p>
            <a:pPr marL="0" marR="0" lvl="0" indent="0" algn="r" rtl="0">
              <a:lnSpc>
                <a:spcPct val="100000"/>
              </a:lnSpc>
              <a:spcBef>
                <a:spcPts val="0"/>
              </a:spcBef>
              <a:spcAft>
                <a:spcPts val="0"/>
              </a:spcAft>
              <a:buClr>
                <a:srgbClr val="000000"/>
              </a:buClr>
              <a:buSzPts val="1400"/>
              <a:buFont typeface="Arial"/>
              <a:buNone/>
            </a:pPr>
            <a:r>
              <a:rPr lang="en-US" sz="1400" b="1" i="0" u="sng" strike="noStrike" cap="none">
                <a:solidFill>
                  <a:srgbClr val="002060"/>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https://www.cdhs.udel.edu/seow/what-is-seow</a:t>
            </a:r>
            <a:r>
              <a:rPr lang="en-US" sz="1400" b="1" i="0" u="none" strike="noStrike" cap="none">
                <a:solidFill>
                  <a:srgbClr val="002060"/>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p:txBody>
      </p:sp>
      <p:pic>
        <p:nvPicPr>
          <p:cNvPr id="108" name="Google Shape;108;p2" descr="CAS_Web_Twitter_CDHS_ProfilePic.jpg"/>
          <p:cNvPicPr preferRelativeResize="0"/>
          <p:nvPr/>
        </p:nvPicPr>
        <p:blipFill rotWithShape="1">
          <a:blip r:embed="rId6">
            <a:alphaModFix/>
          </a:blip>
          <a:srcRect l="7701" r="5010" b="-1"/>
          <a:stretch/>
        </p:blipFill>
        <p:spPr>
          <a:xfrm>
            <a:off x="10583735" y="5446104"/>
            <a:ext cx="1109185" cy="1082296"/>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pic>
        <p:nvPicPr>
          <p:cNvPr id="238" name="Google Shape;238;p18"/>
          <p:cNvPicPr preferRelativeResize="0"/>
          <p:nvPr/>
        </p:nvPicPr>
        <p:blipFill rotWithShape="1">
          <a:blip r:embed="rId3">
            <a:alphaModFix/>
          </a:blip>
          <a:srcRect/>
          <a:stretch/>
        </p:blipFill>
        <p:spPr>
          <a:xfrm>
            <a:off x="71562" y="1952639"/>
            <a:ext cx="11808848" cy="4028729"/>
          </a:xfrm>
          <a:prstGeom prst="rect">
            <a:avLst/>
          </a:prstGeom>
          <a:noFill/>
          <a:ln>
            <a:noFill/>
          </a:ln>
        </p:spPr>
      </p:pic>
      <p:sp>
        <p:nvSpPr>
          <p:cNvPr id="239" name="Google Shape;239;p18"/>
          <p:cNvSpPr txBox="1">
            <a:spLocks noGrp="1"/>
          </p:cNvSpPr>
          <p:nvPr>
            <p:ph type="title"/>
          </p:nvPr>
        </p:nvSpPr>
        <p:spPr>
          <a:xfrm>
            <a:off x="609600" y="292100"/>
            <a:ext cx="10972800" cy="990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320"/>
              <a:buFont typeface="Arial Black"/>
              <a:buNone/>
            </a:pPr>
            <a:r>
              <a:rPr lang="en-US" sz="3888"/>
              <a:t>Additional Resources &amp; Data Sources</a:t>
            </a:r>
            <a:endParaRPr sz="4320"/>
          </a:p>
        </p:txBody>
      </p:sp>
      <p:sp>
        <p:nvSpPr>
          <p:cNvPr id="240" name="Google Shape;240;p18"/>
          <p:cNvSpPr txBox="1">
            <a:spLocks noGrp="1"/>
          </p:cNvSpPr>
          <p:nvPr>
            <p:ph type="sldNum" idx="12"/>
          </p:nvPr>
        </p:nvSpPr>
        <p:spPr>
          <a:xfrm>
            <a:off x="7964424" y="6272784"/>
            <a:ext cx="3273552"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2"/>
              </a:buClr>
              <a:buSzPts val="1100"/>
              <a:buFont typeface="Arial"/>
              <a:buNone/>
            </a:pPr>
            <a:fld id="{00000000-1234-1234-1234-123412341234}" type="slidenum">
              <a:rPr lang="en-US" sz="1100">
                <a:solidFill>
                  <a:schemeClr val="dk2"/>
                </a:solidFill>
                <a:latin typeface="Arial"/>
                <a:ea typeface="Arial"/>
                <a:cs typeface="Arial"/>
                <a:sym typeface="Arial"/>
              </a:rPr>
              <a:t>20</a:t>
            </a:fld>
            <a:endParaRPr sz="1100">
              <a:solidFill>
                <a:schemeClr val="dk2"/>
              </a:solidFill>
              <a:latin typeface="Arial"/>
              <a:ea typeface="Arial"/>
              <a:cs typeface="Arial"/>
              <a:sym typeface="Aria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45"/>
        <p:cNvGrpSpPr/>
        <p:nvPr/>
      </p:nvGrpSpPr>
      <p:grpSpPr>
        <a:xfrm>
          <a:off x="0" y="0"/>
          <a:ext cx="0" cy="0"/>
          <a:chOff x="0" y="0"/>
          <a:chExt cx="0" cy="0"/>
        </a:xfrm>
      </p:grpSpPr>
      <p:sp>
        <p:nvSpPr>
          <p:cNvPr id="246" name="Google Shape;246;p19"/>
          <p:cNvSpPr txBox="1">
            <a:spLocks noGrp="1"/>
          </p:cNvSpPr>
          <p:nvPr>
            <p:ph type="title"/>
          </p:nvPr>
        </p:nvSpPr>
        <p:spPr>
          <a:xfrm>
            <a:off x="609600" y="292100"/>
            <a:ext cx="10972800" cy="9906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320"/>
              <a:buFont typeface="Arial Black"/>
              <a:buNone/>
            </a:pPr>
            <a:r>
              <a:rPr lang="en-US" sz="3888"/>
              <a:t>Additional Resources &amp; Data Sources</a:t>
            </a:r>
            <a:endParaRPr sz="4320"/>
          </a:p>
        </p:txBody>
      </p:sp>
      <p:sp>
        <p:nvSpPr>
          <p:cNvPr id="247" name="Google Shape;247;p19"/>
          <p:cNvSpPr txBox="1">
            <a:spLocks noGrp="1"/>
          </p:cNvSpPr>
          <p:nvPr>
            <p:ph type="sldNum" idx="12"/>
          </p:nvPr>
        </p:nvSpPr>
        <p:spPr>
          <a:xfrm>
            <a:off x="7964424" y="6272784"/>
            <a:ext cx="3273552" cy="365125"/>
          </a:xfrm>
          <a:prstGeom prst="rect">
            <a:avLst/>
          </a:prstGeom>
          <a:noFill/>
          <a:ln>
            <a:noFill/>
          </a:ln>
        </p:spPr>
        <p:txBody>
          <a:bodyPr spcFirstLastPara="1" wrap="square" lIns="91425" tIns="45700" rIns="91425" bIns="45700" anchor="ctr" anchorCtr="0">
            <a:noAutofit/>
          </a:bodyPr>
          <a:lstStyle/>
          <a:p>
            <a:pPr marL="0" marR="0" lvl="0" indent="0" algn="r" rtl="0">
              <a:lnSpc>
                <a:spcPct val="100000"/>
              </a:lnSpc>
              <a:spcBef>
                <a:spcPts val="0"/>
              </a:spcBef>
              <a:spcAft>
                <a:spcPts val="0"/>
              </a:spcAft>
              <a:buClr>
                <a:schemeClr val="dk2"/>
              </a:buClr>
              <a:buSzPts val="1100"/>
              <a:buFont typeface="Arial"/>
              <a:buNone/>
            </a:pPr>
            <a:fld id="{00000000-1234-1234-1234-123412341234}" type="slidenum">
              <a:rPr lang="en-US" sz="1100">
                <a:solidFill>
                  <a:schemeClr val="dk2"/>
                </a:solidFill>
                <a:latin typeface="Arial"/>
                <a:ea typeface="Arial"/>
                <a:cs typeface="Arial"/>
                <a:sym typeface="Arial"/>
              </a:rPr>
              <a:t>21</a:t>
            </a:fld>
            <a:endParaRPr sz="1100">
              <a:solidFill>
                <a:schemeClr val="dk2"/>
              </a:solidFill>
              <a:latin typeface="Arial"/>
              <a:ea typeface="Arial"/>
              <a:cs typeface="Arial"/>
              <a:sym typeface="Arial"/>
            </a:endParaRPr>
          </a:p>
        </p:txBody>
      </p:sp>
      <p:pic>
        <p:nvPicPr>
          <p:cNvPr id="248" name="Google Shape;248;p19"/>
          <p:cNvPicPr preferRelativeResize="0"/>
          <p:nvPr/>
        </p:nvPicPr>
        <p:blipFill rotWithShape="1">
          <a:blip r:embed="rId3">
            <a:alphaModFix/>
          </a:blip>
          <a:srcRect/>
          <a:stretch/>
        </p:blipFill>
        <p:spPr>
          <a:xfrm>
            <a:off x="398448" y="1738907"/>
            <a:ext cx="5384800" cy="3796364"/>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2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pic>
        <p:nvPicPr>
          <p:cNvPr id="254" name="Google Shape;254;p21"/>
          <p:cNvPicPr preferRelativeResize="0"/>
          <p:nvPr/>
        </p:nvPicPr>
        <p:blipFill rotWithShape="1">
          <a:blip r:embed="rId3">
            <a:alphaModFix/>
          </a:blip>
          <a:srcRect/>
          <a:stretch/>
        </p:blipFill>
        <p:spPr>
          <a:xfrm>
            <a:off x="741406" y="0"/>
            <a:ext cx="10612394" cy="685800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22"/>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pic>
        <p:nvPicPr>
          <p:cNvPr id="260" name="Google Shape;260;p22"/>
          <p:cNvPicPr preferRelativeResize="0"/>
          <p:nvPr/>
        </p:nvPicPr>
        <p:blipFill rotWithShape="1">
          <a:blip r:embed="rId3">
            <a:alphaModFix/>
          </a:blip>
          <a:srcRect/>
          <a:stretch/>
        </p:blipFill>
        <p:spPr>
          <a:xfrm>
            <a:off x="1400961" y="0"/>
            <a:ext cx="9169167" cy="68580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64"/>
        <p:cNvGrpSpPr/>
        <p:nvPr/>
      </p:nvGrpSpPr>
      <p:grpSpPr>
        <a:xfrm>
          <a:off x="0" y="0"/>
          <a:ext cx="0" cy="0"/>
          <a:chOff x="0" y="0"/>
          <a:chExt cx="0" cy="0"/>
        </a:xfrm>
      </p:grpSpPr>
      <p:sp>
        <p:nvSpPr>
          <p:cNvPr id="265" name="Google Shape;265;p2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pic>
        <p:nvPicPr>
          <p:cNvPr id="266" name="Google Shape;266;p23"/>
          <p:cNvPicPr preferRelativeResize="0"/>
          <p:nvPr/>
        </p:nvPicPr>
        <p:blipFill rotWithShape="1">
          <a:blip r:embed="rId3">
            <a:alphaModFix/>
          </a:blip>
          <a:srcRect/>
          <a:stretch/>
        </p:blipFill>
        <p:spPr>
          <a:xfrm>
            <a:off x="1191236" y="0"/>
            <a:ext cx="9689285" cy="68580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70"/>
        <p:cNvGrpSpPr/>
        <p:nvPr/>
      </p:nvGrpSpPr>
      <p:grpSpPr>
        <a:xfrm>
          <a:off x="0" y="0"/>
          <a:ext cx="0" cy="0"/>
          <a:chOff x="0" y="0"/>
          <a:chExt cx="0" cy="0"/>
        </a:xfrm>
      </p:grpSpPr>
      <p:sp>
        <p:nvSpPr>
          <p:cNvPr id="271" name="Google Shape;271;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4400"/>
              <a:buFont typeface="Calibri"/>
              <a:buNone/>
            </a:pPr>
            <a:r>
              <a:rPr lang="en-US">
                <a:solidFill>
                  <a:srgbClr val="002060"/>
                </a:solidFill>
              </a:rPr>
              <a:t>Your Turn:</a:t>
            </a:r>
            <a:endParaRPr/>
          </a:p>
        </p:txBody>
      </p:sp>
      <p:sp>
        <p:nvSpPr>
          <p:cNvPr id="272" name="Google Shape;272;p2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rgbClr val="002060"/>
              </a:buClr>
              <a:buSzPts val="4000"/>
              <a:buNone/>
            </a:pPr>
            <a:r>
              <a:rPr lang="en-US" sz="4000">
                <a:solidFill>
                  <a:srgbClr val="002060"/>
                </a:solidFill>
              </a:rPr>
              <a:t>Breakout Room Activity: Data Scavenger Hunt</a:t>
            </a:r>
            <a:endParaRPr/>
          </a:p>
          <a:p>
            <a:pPr marL="0" lvl="0" indent="0" algn="ctr" rtl="0">
              <a:lnSpc>
                <a:spcPct val="90000"/>
              </a:lnSpc>
              <a:spcBef>
                <a:spcPts val="1000"/>
              </a:spcBef>
              <a:spcAft>
                <a:spcPts val="0"/>
              </a:spcAft>
              <a:buClr>
                <a:schemeClr val="dk1"/>
              </a:buClr>
              <a:buSzPts val="2800"/>
              <a:buNone/>
            </a:pPr>
            <a:endParaRPr>
              <a:solidFill>
                <a:srgbClr val="002060"/>
              </a:solidFill>
            </a:endParaRPr>
          </a:p>
          <a:p>
            <a:pPr marL="0" lvl="0" indent="0" algn="l" rtl="0">
              <a:lnSpc>
                <a:spcPct val="90000"/>
              </a:lnSpc>
              <a:spcBef>
                <a:spcPts val="1000"/>
              </a:spcBef>
              <a:spcAft>
                <a:spcPts val="0"/>
              </a:spcAft>
              <a:buClr>
                <a:srgbClr val="002060"/>
              </a:buClr>
              <a:buSzPts val="2800"/>
              <a:buNone/>
            </a:pPr>
            <a:r>
              <a:rPr lang="en-US">
                <a:solidFill>
                  <a:srgbClr val="002060"/>
                </a:solidFill>
              </a:rPr>
              <a:t>Find the data!! Each group has a data problem to solve. Your team will work to identify relevant data sources to answer the question.</a:t>
            </a:r>
            <a:endParaRPr/>
          </a:p>
          <a:p>
            <a:pPr marL="0" lvl="0" indent="0" algn="l" rtl="0">
              <a:lnSpc>
                <a:spcPct val="90000"/>
              </a:lnSpc>
              <a:spcBef>
                <a:spcPts val="1000"/>
              </a:spcBef>
              <a:spcAft>
                <a:spcPts val="0"/>
              </a:spcAft>
              <a:buClr>
                <a:schemeClr val="dk1"/>
              </a:buClr>
              <a:buSzPts val="2800"/>
              <a:buNone/>
            </a:pPr>
            <a:endParaRPr>
              <a:solidFill>
                <a:srgbClr val="002060"/>
              </a:solidFill>
            </a:endParaRPr>
          </a:p>
          <a:p>
            <a:pPr marL="0" lvl="0" indent="0" algn="l" rtl="0">
              <a:lnSpc>
                <a:spcPct val="90000"/>
              </a:lnSpc>
              <a:spcBef>
                <a:spcPts val="1000"/>
              </a:spcBef>
              <a:spcAft>
                <a:spcPts val="0"/>
              </a:spcAft>
              <a:buClr>
                <a:schemeClr val="dk1"/>
              </a:buClr>
              <a:buSzPts val="2800"/>
              <a:buNone/>
            </a:pPr>
            <a:endParaRPr>
              <a:solidFill>
                <a:srgbClr val="002060"/>
              </a:solidFill>
            </a:endParaRPr>
          </a:p>
          <a:p>
            <a:pPr marL="228600" lvl="0" indent="-50800" algn="l" rtl="0">
              <a:lnSpc>
                <a:spcPct val="90000"/>
              </a:lnSpc>
              <a:spcBef>
                <a:spcPts val="1000"/>
              </a:spcBef>
              <a:spcAft>
                <a:spcPts val="0"/>
              </a:spcAft>
              <a:buClr>
                <a:schemeClr val="dk1"/>
              </a:buClr>
              <a:buSzPts val="2800"/>
              <a:buNone/>
            </a:pPr>
            <a:endParaRPr>
              <a:solidFill>
                <a:srgbClr val="002060"/>
              </a:solidFill>
            </a:endParaRPr>
          </a:p>
          <a:p>
            <a:pPr marL="0" lvl="0" indent="0" algn="l" rtl="0">
              <a:lnSpc>
                <a:spcPct val="90000"/>
              </a:lnSpc>
              <a:spcBef>
                <a:spcPts val="1000"/>
              </a:spcBef>
              <a:spcAft>
                <a:spcPts val="0"/>
              </a:spcAft>
              <a:buClr>
                <a:schemeClr val="dk1"/>
              </a:buClr>
              <a:buSzPts val="2800"/>
              <a:buNone/>
            </a:pP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77"/>
        <p:cNvGrpSpPr/>
        <p:nvPr/>
      </p:nvGrpSpPr>
      <p:grpSpPr>
        <a:xfrm>
          <a:off x="0" y="0"/>
          <a:ext cx="0" cy="0"/>
          <a:chOff x="0" y="0"/>
          <a:chExt cx="0" cy="0"/>
        </a:xfrm>
      </p:grpSpPr>
      <p:sp>
        <p:nvSpPr>
          <p:cNvPr id="278" name="Google Shape;278;p26"/>
          <p:cNvSpPr txBox="1"/>
          <p:nvPr/>
        </p:nvSpPr>
        <p:spPr>
          <a:xfrm>
            <a:off x="4771340" y="3070177"/>
            <a:ext cx="4805996" cy="1401448"/>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000000"/>
              </a:buClr>
              <a:buSzPts val="4400"/>
              <a:buFont typeface="Arial"/>
              <a:buNone/>
            </a:pPr>
            <a:r>
              <a:rPr lang="en-US" sz="4400" b="1" i="0" u="none" strike="noStrike" cap="none">
                <a:solidFill>
                  <a:srgbClr val="002060"/>
                </a:solidFill>
                <a:latin typeface="Calibri"/>
                <a:ea typeface="Calibri"/>
                <a:cs typeface="Calibri"/>
                <a:sym typeface="Calibri"/>
              </a:rPr>
              <a:t>Questions?</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82"/>
        <p:cNvGrpSpPr/>
        <p:nvPr/>
      </p:nvGrpSpPr>
      <p:grpSpPr>
        <a:xfrm>
          <a:off x="0" y="0"/>
          <a:ext cx="0" cy="0"/>
          <a:chOff x="0" y="0"/>
          <a:chExt cx="0" cy="0"/>
        </a:xfrm>
      </p:grpSpPr>
      <p:sp>
        <p:nvSpPr>
          <p:cNvPr id="283" name="Google Shape;283;p27"/>
          <p:cNvSpPr txBox="1"/>
          <p:nvPr/>
        </p:nvSpPr>
        <p:spPr>
          <a:xfrm>
            <a:off x="838200" y="365125"/>
            <a:ext cx="10515600" cy="132556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2060"/>
              </a:buClr>
              <a:buSzPts val="4400"/>
              <a:buFont typeface="Calibri"/>
              <a:buNone/>
            </a:pPr>
            <a:r>
              <a:rPr lang="en-US" sz="4400" b="0" i="0" u="none" strike="noStrike" cap="none">
                <a:solidFill>
                  <a:srgbClr val="002060"/>
                </a:solidFill>
                <a:latin typeface="Calibri"/>
                <a:ea typeface="Calibri"/>
                <a:cs typeface="Calibri"/>
                <a:sym typeface="Calibri"/>
              </a:rPr>
              <a:t>Wrapping up:</a:t>
            </a:r>
            <a:endParaRPr sz="1400" b="0" i="0" u="none" strike="noStrike" cap="none">
              <a:solidFill>
                <a:srgbClr val="000000"/>
              </a:solidFill>
              <a:latin typeface="Arial"/>
              <a:ea typeface="Arial"/>
              <a:cs typeface="Arial"/>
              <a:sym typeface="Arial"/>
            </a:endParaRPr>
          </a:p>
        </p:txBody>
      </p:sp>
      <p:sp>
        <p:nvSpPr>
          <p:cNvPr id="284" name="Google Shape;284;p27">
            <a:hlinkClick r:id="rId3"/>
          </p:cNvPr>
          <p:cNvSpPr txBox="1"/>
          <p:nvPr/>
        </p:nvSpPr>
        <p:spPr>
          <a:xfrm>
            <a:off x="838200" y="1626716"/>
            <a:ext cx="10515600" cy="4477521"/>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2060"/>
              </a:buClr>
              <a:buSzPts val="3600"/>
              <a:buFont typeface="Arial"/>
              <a:buNone/>
            </a:pPr>
            <a:r>
              <a:rPr lang="en-US" sz="3600" b="0" i="0" u="none" strike="noStrike" cap="none">
                <a:solidFill>
                  <a:srgbClr val="002060"/>
                </a:solidFill>
                <a:latin typeface="Calibri"/>
                <a:ea typeface="Calibri"/>
                <a:cs typeface="Calibri"/>
                <a:sym typeface="Calibri"/>
              </a:rPr>
              <a:t>Data is critical to document behavioral health needs, plan and implement programs, and evaluate their impact. </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1000"/>
              </a:spcBef>
              <a:spcAft>
                <a:spcPts val="0"/>
              </a:spcAft>
              <a:buClr>
                <a:schemeClr val="dk1"/>
              </a:buClr>
              <a:buSzPts val="3600"/>
              <a:buFont typeface="Arial"/>
              <a:buNone/>
            </a:pPr>
            <a:endParaRPr sz="3600" b="0" i="0" u="none" strike="noStrike" cap="none">
              <a:solidFill>
                <a:srgbClr val="002060"/>
              </a:solidFill>
              <a:latin typeface="Calibri"/>
              <a:ea typeface="Calibri"/>
              <a:cs typeface="Calibri"/>
              <a:sym typeface="Calibri"/>
            </a:endParaRPr>
          </a:p>
          <a:p>
            <a:pPr marL="0" marR="0" lvl="0" indent="0" algn="l" rtl="0">
              <a:lnSpc>
                <a:spcPct val="90000"/>
              </a:lnSpc>
              <a:spcBef>
                <a:spcPts val="1000"/>
              </a:spcBef>
              <a:spcAft>
                <a:spcPts val="0"/>
              </a:spcAft>
              <a:buClr>
                <a:srgbClr val="002060"/>
              </a:buClr>
              <a:buSzPts val="3600"/>
              <a:buFont typeface="Arial"/>
              <a:buNone/>
            </a:pPr>
            <a:r>
              <a:rPr lang="en-US" sz="3600" b="0" i="0" u="none" strike="noStrike" cap="none">
                <a:solidFill>
                  <a:srgbClr val="002060"/>
                </a:solidFill>
                <a:latin typeface="Calibri"/>
                <a:ea typeface="Calibri"/>
                <a:cs typeface="Calibri"/>
                <a:sym typeface="Calibri"/>
              </a:rPr>
              <a:t>The SEOW provides tools and services to support these efforts. </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1000"/>
              </a:spcBef>
              <a:spcAft>
                <a:spcPts val="0"/>
              </a:spcAft>
              <a:buClr>
                <a:schemeClr val="dk1"/>
              </a:buClr>
              <a:buSzPts val="3600"/>
              <a:buFont typeface="Arial"/>
              <a:buNone/>
            </a:pPr>
            <a:endParaRPr sz="3600" b="0" i="0" u="none" strike="noStrike" cap="none">
              <a:solidFill>
                <a:srgbClr val="002060"/>
              </a:solidFill>
              <a:latin typeface="Calibri"/>
              <a:ea typeface="Calibri"/>
              <a:cs typeface="Calibri"/>
              <a:sym typeface="Calibri"/>
            </a:endParaRPr>
          </a:p>
          <a:p>
            <a:pPr marL="0" marR="0" lvl="0" indent="0" algn="l" rtl="0">
              <a:lnSpc>
                <a:spcPct val="90000"/>
              </a:lnSpc>
              <a:spcBef>
                <a:spcPts val="1000"/>
              </a:spcBef>
              <a:spcAft>
                <a:spcPts val="0"/>
              </a:spcAft>
              <a:buClr>
                <a:srgbClr val="002060"/>
              </a:buClr>
              <a:buSzPts val="3600"/>
              <a:buFont typeface="Arial"/>
              <a:buNone/>
            </a:pPr>
            <a:r>
              <a:rPr lang="en-US" sz="3600" b="0" i="0" u="none" strike="noStrike" cap="none">
                <a:solidFill>
                  <a:srgbClr val="002060"/>
                </a:solidFill>
                <a:latin typeface="Calibri"/>
                <a:ea typeface="Calibri"/>
                <a:cs typeface="Calibri"/>
                <a:sym typeface="Calibri"/>
              </a:rPr>
              <a:t>For more information, visit the </a:t>
            </a:r>
            <a:r>
              <a:rPr lang="en-US" sz="3600" b="0" i="0" u="sng" strike="noStrike" cap="none">
                <a:solidFill>
                  <a:srgbClr val="002060"/>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SEOW website</a:t>
            </a:r>
            <a:r>
              <a:rPr lang="en-US" sz="3600" b="0" i="0" u="none" strike="noStrike" cap="none">
                <a:solidFill>
                  <a:srgbClr val="002060"/>
                </a:solidFill>
                <a:latin typeface="Calibri"/>
                <a:ea typeface="Calibri"/>
                <a:cs typeface="Calibri"/>
                <a:sym typeface="Calibri"/>
              </a:rPr>
              <a:t>!</a:t>
            </a:r>
            <a:endParaRPr sz="2800" b="0" i="0" u="none" strike="noStrike" cap="none">
              <a:solidFill>
                <a:srgbClr val="002060"/>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2800"/>
              <a:buFont typeface="Arial"/>
              <a:buNone/>
            </a:pPr>
            <a:endParaRPr sz="2800" b="0" i="0" u="none" strike="noStrike" cap="none">
              <a:solidFill>
                <a:srgbClr val="002060"/>
              </a:solidFill>
              <a:latin typeface="Calibri"/>
              <a:ea typeface="Calibri"/>
              <a:cs typeface="Calibri"/>
              <a:sym typeface="Calibri"/>
            </a:endParaRPr>
          </a:p>
          <a:p>
            <a:pPr marL="228600" marR="0" lvl="0" indent="-50800" algn="l" rtl="0">
              <a:lnSpc>
                <a:spcPct val="90000"/>
              </a:lnSpc>
              <a:spcBef>
                <a:spcPts val="1000"/>
              </a:spcBef>
              <a:spcAft>
                <a:spcPts val="0"/>
              </a:spcAft>
              <a:buClr>
                <a:schemeClr val="dk1"/>
              </a:buClr>
              <a:buSzPts val="2800"/>
              <a:buFont typeface="Arial"/>
              <a:buNone/>
            </a:pPr>
            <a:endParaRPr sz="2800" b="0" i="0" u="none" strike="noStrike" cap="none">
              <a:solidFill>
                <a:srgbClr val="002060"/>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2800"/>
              <a:buFont typeface="Arial"/>
              <a:buNone/>
            </a:pPr>
            <a:endParaRPr sz="2800" b="0" i="0" u="none" strike="noStrike" cap="none">
              <a:solidFill>
                <a:schemeClr val="dk1"/>
              </a:solidFill>
              <a:latin typeface="Calibri"/>
              <a:ea typeface="Calibri"/>
              <a:cs typeface="Calibri"/>
              <a:sym typeface="Calibri"/>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sp>
        <p:nvSpPr>
          <p:cNvPr id="289" name="Google Shape;289;p28"/>
          <p:cNvSpPr txBox="1"/>
          <p:nvPr/>
        </p:nvSpPr>
        <p:spPr>
          <a:xfrm>
            <a:off x="838200" y="365125"/>
            <a:ext cx="10515600" cy="1325563"/>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rgbClr val="002060"/>
              </a:buClr>
              <a:buSzPts val="4400"/>
              <a:buFont typeface="Calibri"/>
              <a:buNone/>
            </a:pPr>
            <a:r>
              <a:rPr lang="en-US" sz="4400" b="0" i="0" u="none" strike="noStrike" cap="none">
                <a:solidFill>
                  <a:srgbClr val="002060"/>
                </a:solidFill>
                <a:latin typeface="Calibri"/>
                <a:ea typeface="Calibri"/>
                <a:cs typeface="Calibri"/>
                <a:sym typeface="Calibri"/>
              </a:rPr>
              <a:t>Final question…</a:t>
            </a:r>
            <a:endParaRPr sz="1400" b="0" i="0" u="none" strike="noStrike" cap="none">
              <a:solidFill>
                <a:srgbClr val="000000"/>
              </a:solidFill>
              <a:latin typeface="Arial"/>
              <a:ea typeface="Arial"/>
              <a:cs typeface="Arial"/>
              <a:sym typeface="Arial"/>
            </a:endParaRPr>
          </a:p>
        </p:txBody>
      </p:sp>
      <p:sp>
        <p:nvSpPr>
          <p:cNvPr id="290" name="Google Shape;290;p28"/>
          <p:cNvSpPr txBox="1"/>
          <p:nvPr/>
        </p:nvSpPr>
        <p:spPr>
          <a:xfrm>
            <a:off x="838200" y="1825625"/>
            <a:ext cx="10515600" cy="4351338"/>
          </a:xfrm>
          <a:prstGeom prst="rect">
            <a:avLst/>
          </a:prstGeom>
          <a:noFill/>
          <a:ln>
            <a:noFill/>
          </a:ln>
        </p:spPr>
        <p:txBody>
          <a:bodyPr spcFirstLastPara="1" wrap="square" lIns="91425" tIns="45700" rIns="91425" bIns="45700" anchor="t" anchorCtr="0">
            <a:noAutofit/>
          </a:bodyPr>
          <a:lstStyle/>
          <a:p>
            <a:pPr marL="0" marR="0" lvl="0" indent="0" algn="ctr" rtl="0">
              <a:lnSpc>
                <a:spcPct val="90000"/>
              </a:lnSpc>
              <a:spcBef>
                <a:spcPts val="0"/>
              </a:spcBef>
              <a:spcAft>
                <a:spcPts val="0"/>
              </a:spcAft>
              <a:buClr>
                <a:schemeClr val="dk1"/>
              </a:buClr>
              <a:buSzPts val="4000"/>
              <a:buFont typeface="Arial"/>
              <a:buNone/>
            </a:pPr>
            <a:endParaRPr sz="4000" b="0" i="0" u="none" strike="noStrike" cap="none">
              <a:solidFill>
                <a:srgbClr val="002060"/>
              </a:solidFill>
              <a:latin typeface="Calibri"/>
              <a:ea typeface="Calibri"/>
              <a:cs typeface="Calibri"/>
              <a:sym typeface="Calibri"/>
            </a:endParaRPr>
          </a:p>
          <a:p>
            <a:pPr marL="0" marR="0" lvl="0" indent="0" algn="ctr" rtl="0">
              <a:lnSpc>
                <a:spcPct val="90000"/>
              </a:lnSpc>
              <a:spcBef>
                <a:spcPts val="1000"/>
              </a:spcBef>
              <a:spcAft>
                <a:spcPts val="0"/>
              </a:spcAft>
              <a:buClr>
                <a:srgbClr val="002060"/>
              </a:buClr>
              <a:buSzPts val="4000"/>
              <a:buFont typeface="Arial"/>
              <a:buNone/>
            </a:pPr>
            <a:r>
              <a:rPr lang="en-US" sz="4000" b="0" i="0" u="none" strike="noStrike" cap="none">
                <a:solidFill>
                  <a:srgbClr val="002060"/>
                </a:solidFill>
                <a:latin typeface="Calibri"/>
                <a:ea typeface="Calibri"/>
                <a:cs typeface="Calibri"/>
                <a:sym typeface="Calibri"/>
              </a:rPr>
              <a:t>Please share in the chat one way you think you will use something you learned today in your work in the next three months</a:t>
            </a:r>
            <a:r>
              <a:rPr lang="en-US" sz="2800" b="0" i="0" u="none" strike="noStrike" cap="none">
                <a:solidFill>
                  <a:srgbClr val="002060"/>
                </a:solidFill>
                <a:latin typeface="Calibri"/>
                <a:ea typeface="Calibri"/>
                <a:cs typeface="Calibri"/>
                <a:sym typeface="Calibri"/>
              </a:rPr>
              <a:t>.</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1000"/>
              </a:spcBef>
              <a:spcAft>
                <a:spcPts val="0"/>
              </a:spcAft>
              <a:buClr>
                <a:srgbClr val="002060"/>
              </a:buClr>
              <a:buSzPts val="2800"/>
              <a:buFont typeface="Arial"/>
              <a:buNone/>
            </a:pPr>
            <a:r>
              <a:rPr lang="en-US" sz="2800" b="0" i="0" u="none" strike="noStrike" cap="none">
                <a:solidFill>
                  <a:srgbClr val="002060"/>
                </a:solidFill>
                <a:latin typeface="Calibri"/>
                <a:ea typeface="Calibri"/>
                <a:cs typeface="Calibri"/>
                <a:sym typeface="Calibri"/>
              </a:rPr>
              <a:t> </a:t>
            </a:r>
            <a:endParaRPr sz="1400" b="0" i="0" u="none" strike="noStrike" cap="none">
              <a:solidFill>
                <a:srgbClr val="000000"/>
              </a:solidFill>
              <a:latin typeface="Arial"/>
              <a:ea typeface="Arial"/>
              <a:cs typeface="Arial"/>
              <a:sym typeface="Arial"/>
            </a:endParaRPr>
          </a:p>
          <a:p>
            <a:pPr marL="0" marR="0" lvl="0" indent="0" algn="l" rtl="0">
              <a:lnSpc>
                <a:spcPct val="90000"/>
              </a:lnSpc>
              <a:spcBef>
                <a:spcPts val="1000"/>
              </a:spcBef>
              <a:spcAft>
                <a:spcPts val="0"/>
              </a:spcAft>
              <a:buClr>
                <a:schemeClr val="dk1"/>
              </a:buClr>
              <a:buSzPts val="2800"/>
              <a:buFont typeface="Arial"/>
              <a:buNone/>
            </a:pPr>
            <a:endParaRPr sz="2800" b="0" i="0" u="none" strike="noStrike" cap="none">
              <a:solidFill>
                <a:srgbClr val="002060"/>
              </a:solidFill>
              <a:latin typeface="Calibri"/>
              <a:ea typeface="Calibri"/>
              <a:cs typeface="Calibri"/>
              <a:sym typeface="Calibri"/>
            </a:endParaRPr>
          </a:p>
          <a:p>
            <a:pPr marL="228600" marR="0" lvl="0" indent="-50800" algn="l" rtl="0">
              <a:lnSpc>
                <a:spcPct val="90000"/>
              </a:lnSpc>
              <a:spcBef>
                <a:spcPts val="1000"/>
              </a:spcBef>
              <a:spcAft>
                <a:spcPts val="0"/>
              </a:spcAft>
              <a:buClr>
                <a:schemeClr val="dk1"/>
              </a:buClr>
              <a:buSzPts val="2800"/>
              <a:buFont typeface="Arial"/>
              <a:buNone/>
            </a:pPr>
            <a:endParaRPr sz="2800" b="0" i="0" u="none" strike="noStrike" cap="none">
              <a:solidFill>
                <a:srgbClr val="002060"/>
              </a:solidFill>
              <a:latin typeface="Calibri"/>
              <a:ea typeface="Calibri"/>
              <a:cs typeface="Calibri"/>
              <a:sym typeface="Calibri"/>
            </a:endParaRPr>
          </a:p>
          <a:p>
            <a:pPr marL="0" marR="0" lvl="0" indent="0" algn="l" rtl="0">
              <a:lnSpc>
                <a:spcPct val="90000"/>
              </a:lnSpc>
              <a:spcBef>
                <a:spcPts val="1000"/>
              </a:spcBef>
              <a:spcAft>
                <a:spcPts val="0"/>
              </a:spcAft>
              <a:buClr>
                <a:schemeClr val="dk1"/>
              </a:buClr>
              <a:buSzPts val="2800"/>
              <a:buFont typeface="Arial"/>
              <a:buNone/>
            </a:pPr>
            <a:endParaRPr sz="2800" b="0" i="0" u="none" strike="noStrike" cap="none">
              <a:solidFill>
                <a:schemeClr val="dk1"/>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30"/>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4400"/>
              <a:buFont typeface="Calibri"/>
              <a:buNone/>
            </a:pPr>
            <a:r>
              <a:rPr lang="en-US">
                <a:solidFill>
                  <a:srgbClr val="002060"/>
                </a:solidFill>
              </a:rPr>
              <a:t>Data Resource Weblinks</a:t>
            </a:r>
            <a:endParaRPr/>
          </a:p>
        </p:txBody>
      </p:sp>
      <p:sp>
        <p:nvSpPr>
          <p:cNvPr id="296" name="Google Shape;296;p30"/>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457200" lvl="1" indent="0" algn="l" rtl="0">
              <a:lnSpc>
                <a:spcPct val="90000"/>
              </a:lnSpc>
              <a:spcBef>
                <a:spcPts val="0"/>
              </a:spcBef>
              <a:spcAft>
                <a:spcPts val="0"/>
              </a:spcAft>
              <a:buClr>
                <a:schemeClr val="dk1"/>
              </a:buClr>
              <a:buSzPts val="2400"/>
              <a:buNone/>
            </a:pPr>
            <a:r>
              <a:rPr lang="en-US"/>
              <a:t> </a:t>
            </a:r>
            <a:endParaRPr/>
          </a:p>
        </p:txBody>
      </p:sp>
      <p:graphicFrame>
        <p:nvGraphicFramePr>
          <p:cNvPr id="297" name="Google Shape;297;p30"/>
          <p:cNvGraphicFramePr/>
          <p:nvPr>
            <p:extLst>
              <p:ext uri="{D42A27DB-BD31-4B8C-83A1-F6EECF244321}">
                <p14:modId xmlns:p14="http://schemas.microsoft.com/office/powerpoint/2010/main" val="1749566969"/>
              </p:ext>
            </p:extLst>
          </p:nvPr>
        </p:nvGraphicFramePr>
        <p:xfrm>
          <a:off x="838200" y="1507524"/>
          <a:ext cx="10515600" cy="4718950"/>
        </p:xfrm>
        <a:graphic>
          <a:graphicData uri="http://schemas.openxmlformats.org/drawingml/2006/table">
            <a:tbl>
              <a:tblPr firstRow="1" firstCol="1" bandRow="1">
                <a:noFill/>
                <a:tableStyleId>{87D8007E-F7F9-49F8-AC41-03CE7E309BD1}</a:tableStyleId>
              </a:tblPr>
              <a:tblGrid>
                <a:gridCol w="4593275">
                  <a:extLst>
                    <a:ext uri="{9D8B030D-6E8A-4147-A177-3AD203B41FA5}">
                      <a16:colId xmlns:a16="http://schemas.microsoft.com/office/drawing/2014/main" val="20000"/>
                    </a:ext>
                  </a:extLst>
                </a:gridCol>
                <a:gridCol w="5922325">
                  <a:extLst>
                    <a:ext uri="{9D8B030D-6E8A-4147-A177-3AD203B41FA5}">
                      <a16:colId xmlns:a16="http://schemas.microsoft.com/office/drawing/2014/main" val="20001"/>
                    </a:ext>
                  </a:extLst>
                </a:gridCol>
              </a:tblGrid>
              <a:tr h="29260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State Epidemiological Outcomes Workgroup</a:t>
                      </a:r>
                      <a:endParaRPr sz="1400" u="none" strike="noStrike" cap="none">
                        <a:latin typeface="Calibri"/>
                        <a:ea typeface="Calibri"/>
                        <a:cs typeface="Calibri"/>
                        <a:sym typeface="Calibri"/>
                      </a:endParaRPr>
                    </a:p>
                  </a:txBody>
                  <a:tcPr marL="68575" marR="68575" marT="0" marB="0"/>
                </a:tc>
                <a:tc>
                  <a:txBody>
                    <a:bodyPr/>
                    <a:lstStyle/>
                    <a:p>
                      <a:pPr marL="0" marR="0" lvl="0" indent="0" algn="l" rtl="0">
                        <a:lnSpc>
                          <a:spcPct val="100000"/>
                        </a:lnSpc>
                        <a:spcBef>
                          <a:spcPts val="0"/>
                        </a:spcBef>
                        <a:spcAft>
                          <a:spcPts val="0"/>
                        </a:spcAft>
                        <a:buClr>
                          <a:srgbClr val="000000"/>
                        </a:buClr>
                        <a:buSzPts val="1400"/>
                        <a:buFont typeface="Arial"/>
                        <a:buNone/>
                      </a:pPr>
                      <a:r>
                        <a:rPr lang="en-US" sz="1400" u="sng" strike="noStrike" cap="none">
                          <a:solidFill>
                            <a:schemeClr val="lt1"/>
                          </a:solidFill>
                          <a:hlinkClick r:id="rId3">
                            <a:extLst>
                              <a:ext uri="{A12FA001-AC4F-418D-AE19-62706E023703}">
                                <ahyp:hlinkClr xmlns:ahyp="http://schemas.microsoft.com/office/drawing/2018/hyperlinkcolor" val="tx"/>
                              </a:ext>
                            </a:extLst>
                          </a:hlinkClick>
                        </a:rPr>
                        <a:t>https://www.cdhs.udel.edu/seow/what-is-seow</a:t>
                      </a:r>
                      <a:r>
                        <a:rPr lang="en-US" sz="1400" u="none" strike="noStrike" cap="none">
                          <a:solidFill>
                            <a:schemeClr val="lt1"/>
                          </a:solidFill>
                        </a:rPr>
                        <a:t> </a:t>
                      </a:r>
                      <a:endParaRPr sz="1400" u="none" strike="noStrike" cap="none">
                        <a:solidFill>
                          <a:schemeClr val="lt1"/>
                        </a:solidFill>
                        <a:latin typeface="Calibri"/>
                        <a:ea typeface="Calibri"/>
                        <a:cs typeface="Calibri"/>
                        <a:sym typeface="Calibri"/>
                      </a:endParaRPr>
                    </a:p>
                  </a:txBody>
                  <a:tcPr marL="68575" marR="68575" marT="0" marB="0"/>
                </a:tc>
                <a:extLst>
                  <a:ext uri="{0D108BD9-81ED-4DB2-BD59-A6C34878D82A}">
                    <a16:rowId xmlns:a16="http://schemas.microsoft.com/office/drawing/2014/main" val="10000"/>
                  </a:ext>
                </a:extLst>
              </a:tr>
              <a:tr h="29260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America’s Health Rankings</a:t>
                      </a:r>
                      <a:endParaRPr sz="1400" u="none" strike="noStrike" cap="none">
                        <a:latin typeface="Calibri"/>
                        <a:ea typeface="Calibri"/>
                        <a:cs typeface="Calibri"/>
                        <a:sym typeface="Calibri"/>
                      </a:endParaRPr>
                    </a:p>
                  </a:txBody>
                  <a:tcPr marL="68575" marR="68575" marT="0" marB="0"/>
                </a:tc>
                <a:tc>
                  <a:txBody>
                    <a:bodyPr/>
                    <a:lstStyle/>
                    <a:p>
                      <a:pPr marL="0" marR="0" lvl="0" indent="0" algn="l" rtl="0">
                        <a:lnSpc>
                          <a:spcPct val="100000"/>
                        </a:lnSpc>
                        <a:spcBef>
                          <a:spcPts val="0"/>
                        </a:spcBef>
                        <a:spcAft>
                          <a:spcPts val="0"/>
                        </a:spcAft>
                        <a:buClr>
                          <a:srgbClr val="000000"/>
                        </a:buClr>
                        <a:buSzPts val="1400"/>
                        <a:buFont typeface="Arial"/>
                        <a:buNone/>
                      </a:pPr>
                      <a:r>
                        <a:rPr lang="en-US" sz="1400" u="sng" strike="noStrike" cap="none">
                          <a:solidFill>
                            <a:schemeClr val="hlink"/>
                          </a:solidFill>
                          <a:hlinkClick r:id="rId4"/>
                        </a:rPr>
                        <a:t>https://www.americashealthrankings.org/</a:t>
                      </a:r>
                      <a:r>
                        <a:rPr lang="en-US" sz="1400" u="none" strike="noStrike" cap="none"/>
                        <a:t>  </a:t>
                      </a:r>
                      <a:endParaRPr sz="1400" u="none" strike="noStrike" cap="none">
                        <a:latin typeface="Calibri"/>
                        <a:ea typeface="Calibri"/>
                        <a:cs typeface="Calibri"/>
                        <a:sym typeface="Calibri"/>
                      </a:endParaRPr>
                    </a:p>
                  </a:txBody>
                  <a:tcPr marL="68575" marR="68575" marT="0" marB="0"/>
                </a:tc>
                <a:extLst>
                  <a:ext uri="{0D108BD9-81ED-4DB2-BD59-A6C34878D82A}">
                    <a16:rowId xmlns:a16="http://schemas.microsoft.com/office/drawing/2014/main" val="10001"/>
                  </a:ext>
                </a:extLst>
              </a:tr>
              <a:tr h="29260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Behavioral Health Risk Factor Surveillance System (national)</a:t>
                      </a:r>
                      <a:endParaRPr sz="1400" u="none" strike="noStrike" cap="none">
                        <a:latin typeface="Calibri"/>
                        <a:ea typeface="Calibri"/>
                        <a:cs typeface="Calibri"/>
                        <a:sym typeface="Calibri"/>
                      </a:endParaRPr>
                    </a:p>
                  </a:txBody>
                  <a:tcPr marL="68575" marR="68575" marT="0" marB="0"/>
                </a:tc>
                <a:tc>
                  <a:txBody>
                    <a:bodyPr/>
                    <a:lstStyle/>
                    <a:p>
                      <a:pPr marL="0" marR="0" lvl="0" indent="0" algn="l" rtl="0">
                        <a:lnSpc>
                          <a:spcPct val="100000"/>
                        </a:lnSpc>
                        <a:spcBef>
                          <a:spcPts val="0"/>
                        </a:spcBef>
                        <a:spcAft>
                          <a:spcPts val="0"/>
                        </a:spcAft>
                        <a:buClr>
                          <a:srgbClr val="000000"/>
                        </a:buClr>
                        <a:buSzPts val="1400"/>
                        <a:buFont typeface="Arial"/>
                        <a:buNone/>
                      </a:pPr>
                      <a:r>
                        <a:rPr lang="en-US" sz="1400" u="sng" strike="noStrike" cap="none">
                          <a:solidFill>
                            <a:schemeClr val="hlink"/>
                          </a:solidFill>
                          <a:hlinkClick r:id="rId5"/>
                        </a:rPr>
                        <a:t>https://www.cdc.gov/brfss/brfssprevalence/index.html</a:t>
                      </a:r>
                      <a:r>
                        <a:rPr lang="en-US" sz="1400" u="none" strike="noStrike" cap="none"/>
                        <a:t> </a:t>
                      </a:r>
                      <a:endParaRPr sz="1400" u="none" strike="noStrike" cap="none">
                        <a:latin typeface="Calibri"/>
                        <a:ea typeface="Calibri"/>
                        <a:cs typeface="Calibri"/>
                        <a:sym typeface="Calibri"/>
                      </a:endParaRPr>
                    </a:p>
                  </a:txBody>
                  <a:tcPr marL="68575" marR="68575" marT="0" marB="0"/>
                </a:tc>
                <a:extLst>
                  <a:ext uri="{0D108BD9-81ED-4DB2-BD59-A6C34878D82A}">
                    <a16:rowId xmlns:a16="http://schemas.microsoft.com/office/drawing/2014/main" val="10002"/>
                  </a:ext>
                </a:extLst>
              </a:tr>
              <a:tr h="45757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Delaware Behavioral Risk Factor Surveillance System (BRFSS)</a:t>
                      </a:r>
                      <a:endParaRPr sz="1400" u="none" strike="noStrike" cap="none">
                        <a:latin typeface="Calibri"/>
                        <a:ea typeface="Calibri"/>
                        <a:cs typeface="Calibri"/>
                        <a:sym typeface="Calibri"/>
                      </a:endParaRPr>
                    </a:p>
                  </a:txBody>
                  <a:tcPr marL="68575" marR="68575" marT="0" marB="0"/>
                </a:tc>
                <a:tc>
                  <a:txBody>
                    <a:bodyPr/>
                    <a:lstStyle/>
                    <a:p>
                      <a:pPr marL="0" marR="0" lvl="0" indent="0" algn="l" rtl="0">
                        <a:lnSpc>
                          <a:spcPct val="100000"/>
                        </a:lnSpc>
                        <a:spcBef>
                          <a:spcPts val="0"/>
                        </a:spcBef>
                        <a:spcAft>
                          <a:spcPts val="0"/>
                        </a:spcAft>
                        <a:buClr>
                          <a:srgbClr val="000000"/>
                        </a:buClr>
                        <a:buSzPts val="1400"/>
                        <a:buFont typeface="Arial"/>
                        <a:buNone/>
                      </a:pPr>
                      <a:r>
                        <a:rPr lang="en-US" sz="1400" u="sng" strike="noStrike" cap="none">
                          <a:solidFill>
                            <a:schemeClr val="hlink"/>
                          </a:solidFill>
                          <a:hlinkClick r:id="rId6"/>
                        </a:rPr>
                        <a:t>https://www.dhss.delaware.gov/dhss/dph/dpc/brfsurveys.html</a:t>
                      </a:r>
                      <a:r>
                        <a:rPr lang="en-US" sz="1400" u="none" strike="noStrike" cap="none"/>
                        <a:t> </a:t>
                      </a:r>
                      <a:endParaRPr sz="1400" u="none" strike="noStrike" cap="none">
                        <a:latin typeface="Calibri"/>
                        <a:ea typeface="Calibri"/>
                        <a:cs typeface="Calibri"/>
                        <a:sym typeface="Calibri"/>
                      </a:endParaRPr>
                    </a:p>
                  </a:txBody>
                  <a:tcPr marL="68575" marR="68575" marT="0" marB="0"/>
                </a:tc>
                <a:extLst>
                  <a:ext uri="{0D108BD9-81ED-4DB2-BD59-A6C34878D82A}">
                    <a16:rowId xmlns:a16="http://schemas.microsoft.com/office/drawing/2014/main" val="10003"/>
                  </a:ext>
                </a:extLst>
              </a:tr>
              <a:tr h="29260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Delaware School Survey (DSS)</a:t>
                      </a:r>
                      <a:endParaRPr sz="1400" u="none" strike="noStrike" cap="none">
                        <a:latin typeface="Calibri"/>
                        <a:ea typeface="Calibri"/>
                        <a:cs typeface="Calibri"/>
                        <a:sym typeface="Calibri"/>
                      </a:endParaRPr>
                    </a:p>
                  </a:txBody>
                  <a:tcPr marL="68575" marR="68575" marT="0" marB="0"/>
                </a:tc>
                <a:tc>
                  <a:txBody>
                    <a:bodyPr/>
                    <a:lstStyle/>
                    <a:p>
                      <a:pPr marL="0" marR="0" lvl="0" indent="0" algn="l" rtl="0">
                        <a:lnSpc>
                          <a:spcPct val="100000"/>
                        </a:lnSpc>
                        <a:spcBef>
                          <a:spcPts val="0"/>
                        </a:spcBef>
                        <a:spcAft>
                          <a:spcPts val="0"/>
                        </a:spcAft>
                        <a:buClr>
                          <a:srgbClr val="000000"/>
                        </a:buClr>
                        <a:buSzPts val="1400"/>
                        <a:buFont typeface="Arial"/>
                        <a:buNone/>
                      </a:pPr>
                      <a:r>
                        <a:rPr lang="en-US" sz="1400" u="sng" strike="noStrike" cap="none">
                          <a:solidFill>
                            <a:schemeClr val="hlink"/>
                          </a:solidFill>
                          <a:hlinkClick r:id="rId7"/>
                        </a:rPr>
                        <a:t>https://www.cdhs.udel.edu/seow/school-surveys/delaware-school-survey-(dss)</a:t>
                      </a:r>
                      <a:r>
                        <a:rPr lang="en-US" sz="1400" u="none" strike="noStrike" cap="none"/>
                        <a:t> </a:t>
                      </a:r>
                      <a:endParaRPr sz="1400" u="none" strike="noStrike" cap="none">
                        <a:latin typeface="Calibri"/>
                        <a:ea typeface="Calibri"/>
                        <a:cs typeface="Calibri"/>
                        <a:sym typeface="Calibri"/>
                      </a:endParaRPr>
                    </a:p>
                  </a:txBody>
                  <a:tcPr marL="68575" marR="68575" marT="0" marB="0"/>
                </a:tc>
                <a:extLst>
                  <a:ext uri="{0D108BD9-81ED-4DB2-BD59-A6C34878D82A}">
                    <a16:rowId xmlns:a16="http://schemas.microsoft.com/office/drawing/2014/main" val="10004"/>
                  </a:ext>
                </a:extLst>
              </a:tr>
              <a:tr h="29260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Delaware Division of Public Health</a:t>
                      </a:r>
                      <a:endParaRPr sz="1400" u="none" strike="noStrike" cap="none">
                        <a:latin typeface="Calibri"/>
                        <a:ea typeface="Calibri"/>
                        <a:cs typeface="Calibri"/>
                        <a:sym typeface="Calibri"/>
                      </a:endParaRPr>
                    </a:p>
                  </a:txBody>
                  <a:tcPr marL="68575" marR="68575" marT="0" marB="0"/>
                </a:tc>
                <a:tc>
                  <a:txBody>
                    <a:bodyPr/>
                    <a:lstStyle/>
                    <a:p>
                      <a:pPr marL="0" marR="0" lvl="0" indent="0" algn="l" rtl="0">
                        <a:lnSpc>
                          <a:spcPct val="100000"/>
                        </a:lnSpc>
                        <a:spcBef>
                          <a:spcPts val="0"/>
                        </a:spcBef>
                        <a:spcAft>
                          <a:spcPts val="0"/>
                        </a:spcAft>
                        <a:buClr>
                          <a:srgbClr val="000000"/>
                        </a:buClr>
                        <a:buSzPts val="1400"/>
                        <a:buFont typeface="Arial"/>
                        <a:buNone/>
                      </a:pPr>
                      <a:r>
                        <a:rPr lang="en-US" sz="1400" u="sng" strike="noStrike" cap="none">
                          <a:solidFill>
                            <a:schemeClr val="hlink"/>
                          </a:solidFill>
                          <a:hlinkClick r:id="rId8"/>
                        </a:rPr>
                        <a:t>https://www.dhss.delaware.gov/dhss/dph/healthdatastats.html</a:t>
                      </a:r>
                      <a:r>
                        <a:rPr lang="en-US" sz="1400" u="none" strike="noStrike" cap="none"/>
                        <a:t> </a:t>
                      </a:r>
                      <a:endParaRPr sz="1400" u="none" strike="noStrike" cap="none">
                        <a:latin typeface="Calibri"/>
                        <a:ea typeface="Calibri"/>
                        <a:cs typeface="Calibri"/>
                        <a:sym typeface="Calibri"/>
                      </a:endParaRPr>
                    </a:p>
                  </a:txBody>
                  <a:tcPr marL="68575" marR="68575" marT="0" marB="0"/>
                </a:tc>
                <a:extLst>
                  <a:ext uri="{0D108BD9-81ED-4DB2-BD59-A6C34878D82A}">
                    <a16:rowId xmlns:a16="http://schemas.microsoft.com/office/drawing/2014/main" val="10005"/>
                  </a:ext>
                </a:extLst>
              </a:tr>
              <a:tr h="29260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KIDS COUNT in Delaware </a:t>
                      </a:r>
                      <a:endParaRPr sz="1400" u="none" strike="noStrike" cap="none">
                        <a:latin typeface="Calibri"/>
                        <a:ea typeface="Calibri"/>
                        <a:cs typeface="Calibri"/>
                        <a:sym typeface="Calibri"/>
                      </a:endParaRPr>
                    </a:p>
                  </a:txBody>
                  <a:tcPr marL="68575" marR="68575" marT="0" marB="0"/>
                </a:tc>
                <a:tc>
                  <a:txBody>
                    <a:bodyPr/>
                    <a:lstStyle/>
                    <a:p>
                      <a:pPr marL="0" marR="0" lvl="0" indent="0" algn="l" rtl="0">
                        <a:lnSpc>
                          <a:spcPct val="100000"/>
                        </a:lnSpc>
                        <a:spcBef>
                          <a:spcPts val="0"/>
                        </a:spcBef>
                        <a:spcAft>
                          <a:spcPts val="0"/>
                        </a:spcAft>
                        <a:buClr>
                          <a:srgbClr val="000000"/>
                        </a:buClr>
                        <a:buSzPts val="1400"/>
                        <a:buFont typeface="Arial"/>
                        <a:buNone/>
                      </a:pPr>
                      <a:r>
                        <a:rPr lang="en-US" sz="1400" u="sng" strike="noStrike" cap="none">
                          <a:solidFill>
                            <a:schemeClr val="hlink"/>
                          </a:solidFill>
                          <a:hlinkClick r:id="rId9"/>
                        </a:rPr>
                        <a:t>https://www.bidenschool.udel.edu/ccrs/research/kids-count-in-delaware</a:t>
                      </a:r>
                      <a:endParaRPr sz="1400" u="none" strike="noStrike" cap="none">
                        <a:latin typeface="Calibri"/>
                        <a:ea typeface="Calibri"/>
                        <a:cs typeface="Calibri"/>
                        <a:sym typeface="Calibri"/>
                      </a:endParaRPr>
                    </a:p>
                  </a:txBody>
                  <a:tcPr marL="68575" marR="68575" marT="0" marB="0"/>
                </a:tc>
                <a:extLst>
                  <a:ext uri="{0D108BD9-81ED-4DB2-BD59-A6C34878D82A}">
                    <a16:rowId xmlns:a16="http://schemas.microsoft.com/office/drawing/2014/main" val="10006"/>
                  </a:ext>
                </a:extLst>
              </a:tr>
              <a:tr h="29260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KIDS COUNT National Data Center</a:t>
                      </a:r>
                      <a:endParaRPr sz="1400" u="none" strike="noStrike" cap="none">
                        <a:latin typeface="Calibri"/>
                        <a:ea typeface="Calibri"/>
                        <a:cs typeface="Calibri"/>
                        <a:sym typeface="Calibri"/>
                      </a:endParaRPr>
                    </a:p>
                  </a:txBody>
                  <a:tcPr marL="68575" marR="68575" marT="0" marB="0"/>
                </a:tc>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dirty="0">
                          <a:hlinkClick r:id="rId10"/>
                        </a:rPr>
                        <a:t>https://datacenter.kidscount.org/</a:t>
                      </a:r>
                      <a:endParaRPr sz="1400" u="none" strike="noStrike" cap="none" dirty="0">
                        <a:latin typeface="Calibri"/>
                        <a:ea typeface="Calibri"/>
                        <a:cs typeface="Calibri"/>
                        <a:sym typeface="Calibri"/>
                      </a:endParaRPr>
                    </a:p>
                  </a:txBody>
                  <a:tcPr marL="68575" marR="68575" marT="0" marB="0"/>
                </a:tc>
                <a:extLst>
                  <a:ext uri="{0D108BD9-81ED-4DB2-BD59-A6C34878D82A}">
                    <a16:rowId xmlns:a16="http://schemas.microsoft.com/office/drawing/2014/main" val="10007"/>
                  </a:ext>
                </a:extLst>
              </a:tr>
              <a:tr h="29260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Monitoring the Future (Survey)</a:t>
                      </a:r>
                      <a:endParaRPr sz="1400" u="none" strike="noStrike" cap="none">
                        <a:latin typeface="Calibri"/>
                        <a:ea typeface="Calibri"/>
                        <a:cs typeface="Calibri"/>
                        <a:sym typeface="Calibri"/>
                      </a:endParaRPr>
                    </a:p>
                  </a:txBody>
                  <a:tcPr marL="68575" marR="68575" marT="0" marB="0"/>
                </a:tc>
                <a:tc>
                  <a:txBody>
                    <a:bodyPr/>
                    <a:lstStyle/>
                    <a:p>
                      <a:pPr marL="0" marR="0" lvl="0" indent="0" algn="l" rtl="0">
                        <a:lnSpc>
                          <a:spcPct val="100000"/>
                        </a:lnSpc>
                        <a:spcBef>
                          <a:spcPts val="0"/>
                        </a:spcBef>
                        <a:spcAft>
                          <a:spcPts val="0"/>
                        </a:spcAft>
                        <a:buClr>
                          <a:srgbClr val="000000"/>
                        </a:buClr>
                        <a:buSzPts val="1400"/>
                        <a:buFont typeface="Arial"/>
                        <a:buNone/>
                      </a:pPr>
                      <a:r>
                        <a:rPr lang="en-US" sz="1400" u="sng" strike="noStrike" cap="none">
                          <a:solidFill>
                            <a:schemeClr val="hlink"/>
                          </a:solidFill>
                          <a:hlinkClick r:id="rId11"/>
                        </a:rPr>
                        <a:t>https://www.drugabuse.gov/drug-topics/trends-statistics/monitoring-future</a:t>
                      </a:r>
                      <a:r>
                        <a:rPr lang="en-US" sz="1400" u="none" strike="noStrike" cap="none"/>
                        <a:t> </a:t>
                      </a:r>
                      <a:endParaRPr sz="1400" u="none" strike="noStrike" cap="none">
                        <a:latin typeface="Calibri"/>
                        <a:ea typeface="Calibri"/>
                        <a:cs typeface="Calibri"/>
                        <a:sym typeface="Calibri"/>
                      </a:endParaRPr>
                    </a:p>
                  </a:txBody>
                  <a:tcPr marL="68575" marR="68575" marT="0" marB="0"/>
                </a:tc>
                <a:extLst>
                  <a:ext uri="{0D108BD9-81ED-4DB2-BD59-A6C34878D82A}">
                    <a16:rowId xmlns:a16="http://schemas.microsoft.com/office/drawing/2014/main" val="10008"/>
                  </a:ext>
                </a:extLst>
              </a:tr>
              <a:tr h="29260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National Survey of Children’s Health (NSCH)</a:t>
                      </a:r>
                      <a:endParaRPr sz="1400" u="none" strike="noStrike" cap="none">
                        <a:latin typeface="Calibri"/>
                        <a:ea typeface="Calibri"/>
                        <a:cs typeface="Calibri"/>
                        <a:sym typeface="Calibri"/>
                      </a:endParaRPr>
                    </a:p>
                  </a:txBody>
                  <a:tcPr marL="68575" marR="68575" marT="0" marB="0"/>
                </a:tc>
                <a:tc>
                  <a:txBody>
                    <a:bodyPr/>
                    <a:lstStyle/>
                    <a:p>
                      <a:pPr marL="0" marR="0" lvl="0" indent="0" algn="l" rtl="0">
                        <a:lnSpc>
                          <a:spcPct val="100000"/>
                        </a:lnSpc>
                        <a:spcBef>
                          <a:spcPts val="0"/>
                        </a:spcBef>
                        <a:spcAft>
                          <a:spcPts val="0"/>
                        </a:spcAft>
                        <a:buClr>
                          <a:srgbClr val="000000"/>
                        </a:buClr>
                        <a:buSzPts val="1400"/>
                        <a:buFont typeface="Arial"/>
                        <a:buNone/>
                      </a:pPr>
                      <a:r>
                        <a:rPr lang="en-US" sz="1400" u="sng" strike="noStrike" cap="none">
                          <a:solidFill>
                            <a:schemeClr val="hlink"/>
                          </a:solidFill>
                          <a:hlinkClick r:id="rId12"/>
                        </a:rPr>
                        <a:t>https://www.childhealthdata.org/</a:t>
                      </a:r>
                      <a:r>
                        <a:rPr lang="en-US" sz="1400" u="none" strike="noStrike" cap="none"/>
                        <a:t> </a:t>
                      </a:r>
                      <a:endParaRPr sz="1400" u="none" strike="noStrike" cap="none">
                        <a:latin typeface="Calibri"/>
                        <a:ea typeface="Calibri"/>
                        <a:cs typeface="Calibri"/>
                        <a:sym typeface="Calibri"/>
                      </a:endParaRPr>
                    </a:p>
                  </a:txBody>
                  <a:tcPr marL="68575" marR="68575" marT="0" marB="0"/>
                </a:tc>
                <a:extLst>
                  <a:ext uri="{0D108BD9-81ED-4DB2-BD59-A6C34878D82A}">
                    <a16:rowId xmlns:a16="http://schemas.microsoft.com/office/drawing/2014/main" val="10009"/>
                  </a:ext>
                </a:extLst>
              </a:tr>
              <a:tr h="29260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National Survey of Drug Use and Health (NSDUH)</a:t>
                      </a:r>
                      <a:endParaRPr sz="1400" u="none" strike="noStrike" cap="none">
                        <a:latin typeface="Calibri"/>
                        <a:ea typeface="Calibri"/>
                        <a:cs typeface="Calibri"/>
                        <a:sym typeface="Calibri"/>
                      </a:endParaRPr>
                    </a:p>
                  </a:txBody>
                  <a:tcPr marL="68575" marR="68575" marT="0" marB="0"/>
                </a:tc>
                <a:tc>
                  <a:txBody>
                    <a:bodyPr/>
                    <a:lstStyle/>
                    <a:p>
                      <a:pPr marL="0" marR="0" lvl="0" indent="0" algn="l" rtl="0">
                        <a:lnSpc>
                          <a:spcPct val="100000"/>
                        </a:lnSpc>
                        <a:spcBef>
                          <a:spcPts val="0"/>
                        </a:spcBef>
                        <a:spcAft>
                          <a:spcPts val="0"/>
                        </a:spcAft>
                        <a:buClr>
                          <a:srgbClr val="000000"/>
                        </a:buClr>
                        <a:buSzPts val="1400"/>
                        <a:buFont typeface="Arial"/>
                        <a:buNone/>
                      </a:pPr>
                      <a:r>
                        <a:rPr lang="en-US" sz="1400" u="sng" strike="noStrike" cap="none">
                          <a:solidFill>
                            <a:schemeClr val="hlink"/>
                          </a:solidFill>
                          <a:hlinkClick r:id="rId13"/>
                        </a:rPr>
                        <a:t>https://nsduhweb.rti.org/respweb/homepage.cfm</a:t>
                      </a:r>
                      <a:r>
                        <a:rPr lang="en-US" sz="1400" u="none" strike="noStrike" cap="none"/>
                        <a:t> </a:t>
                      </a:r>
                      <a:endParaRPr sz="1400" u="none" strike="noStrike" cap="none">
                        <a:latin typeface="Calibri"/>
                        <a:ea typeface="Calibri"/>
                        <a:cs typeface="Calibri"/>
                        <a:sym typeface="Calibri"/>
                      </a:endParaRPr>
                    </a:p>
                  </a:txBody>
                  <a:tcPr marL="68575" marR="68575" marT="0" marB="0"/>
                </a:tc>
                <a:extLst>
                  <a:ext uri="{0D108BD9-81ED-4DB2-BD59-A6C34878D82A}">
                    <a16:rowId xmlns:a16="http://schemas.microsoft.com/office/drawing/2014/main" val="10010"/>
                  </a:ext>
                </a:extLst>
              </a:tr>
              <a:tr h="29260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National Youth Risk Behavior Survey (YRBS)</a:t>
                      </a:r>
                      <a:endParaRPr sz="1400" u="none" strike="noStrike" cap="none">
                        <a:latin typeface="Calibri"/>
                        <a:ea typeface="Calibri"/>
                        <a:cs typeface="Calibri"/>
                        <a:sym typeface="Calibri"/>
                      </a:endParaRPr>
                    </a:p>
                  </a:txBody>
                  <a:tcPr marL="68575" marR="68575" marT="0" marB="0"/>
                </a:tc>
                <a:tc>
                  <a:txBody>
                    <a:bodyPr/>
                    <a:lstStyle/>
                    <a:p>
                      <a:pPr marL="0" marR="0" lvl="0" indent="0" algn="l" rtl="0">
                        <a:lnSpc>
                          <a:spcPct val="100000"/>
                        </a:lnSpc>
                        <a:spcBef>
                          <a:spcPts val="0"/>
                        </a:spcBef>
                        <a:spcAft>
                          <a:spcPts val="0"/>
                        </a:spcAft>
                        <a:buClr>
                          <a:srgbClr val="000000"/>
                        </a:buClr>
                        <a:buSzPts val="1400"/>
                        <a:buFont typeface="Arial"/>
                        <a:buNone/>
                      </a:pPr>
                      <a:r>
                        <a:rPr lang="en-US" sz="1400" u="sng" strike="noStrike" cap="none">
                          <a:solidFill>
                            <a:schemeClr val="hlink"/>
                          </a:solidFill>
                          <a:hlinkClick r:id="rId14"/>
                        </a:rPr>
                        <a:t>https://www.cdc.gov/healthyyouth/data/yrbs/index.htm</a:t>
                      </a:r>
                      <a:r>
                        <a:rPr lang="en-US" sz="1400" u="none" strike="noStrike" cap="none"/>
                        <a:t> </a:t>
                      </a:r>
                      <a:endParaRPr sz="1400" u="none" strike="noStrike" cap="none">
                        <a:latin typeface="Calibri"/>
                        <a:ea typeface="Calibri"/>
                        <a:cs typeface="Calibri"/>
                        <a:sym typeface="Calibri"/>
                      </a:endParaRPr>
                    </a:p>
                  </a:txBody>
                  <a:tcPr marL="68575" marR="68575" marT="0" marB="0"/>
                </a:tc>
                <a:extLst>
                  <a:ext uri="{0D108BD9-81ED-4DB2-BD59-A6C34878D82A}">
                    <a16:rowId xmlns:a16="http://schemas.microsoft.com/office/drawing/2014/main" val="10011"/>
                  </a:ext>
                </a:extLst>
              </a:tr>
              <a:tr h="29260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Policy Map</a:t>
                      </a:r>
                      <a:endParaRPr sz="1400" u="none" strike="noStrike" cap="none">
                        <a:latin typeface="Calibri"/>
                        <a:ea typeface="Calibri"/>
                        <a:cs typeface="Calibri"/>
                        <a:sym typeface="Calibri"/>
                      </a:endParaRPr>
                    </a:p>
                  </a:txBody>
                  <a:tcPr marL="68575" marR="68575" marT="0" marB="0"/>
                </a:tc>
                <a:tc>
                  <a:txBody>
                    <a:bodyPr/>
                    <a:lstStyle/>
                    <a:p>
                      <a:pPr marL="0" marR="0" lvl="0" indent="0" algn="l" rtl="0">
                        <a:lnSpc>
                          <a:spcPct val="100000"/>
                        </a:lnSpc>
                        <a:spcBef>
                          <a:spcPts val="0"/>
                        </a:spcBef>
                        <a:spcAft>
                          <a:spcPts val="0"/>
                        </a:spcAft>
                        <a:buClr>
                          <a:srgbClr val="000000"/>
                        </a:buClr>
                        <a:buSzPts val="1400"/>
                        <a:buFont typeface="Arial"/>
                        <a:buNone/>
                      </a:pPr>
                      <a:r>
                        <a:rPr lang="en-US" sz="1400" u="sng" strike="noStrike" cap="none">
                          <a:solidFill>
                            <a:schemeClr val="hlink"/>
                          </a:solidFill>
                          <a:hlinkClick r:id="rId15"/>
                        </a:rPr>
                        <a:t>https://www.policymap.com/</a:t>
                      </a:r>
                      <a:r>
                        <a:rPr lang="en-US" sz="1400" u="none" strike="noStrike" cap="none"/>
                        <a:t> </a:t>
                      </a:r>
                      <a:endParaRPr sz="1400" u="none" strike="noStrike" cap="none">
                        <a:latin typeface="Calibri"/>
                        <a:ea typeface="Calibri"/>
                        <a:cs typeface="Calibri"/>
                        <a:sym typeface="Calibri"/>
                      </a:endParaRPr>
                    </a:p>
                  </a:txBody>
                  <a:tcPr marL="68575" marR="68575" marT="0" marB="0"/>
                </a:tc>
                <a:extLst>
                  <a:ext uri="{0D108BD9-81ED-4DB2-BD59-A6C34878D82A}">
                    <a16:rowId xmlns:a16="http://schemas.microsoft.com/office/drawing/2014/main" val="10012"/>
                  </a:ext>
                </a:extLst>
              </a:tr>
              <a:tr h="457575">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Substance Abuse and Mental Health Data Archive (SAMHDA)</a:t>
                      </a:r>
                      <a:endParaRPr sz="1400" u="none" strike="noStrike" cap="none">
                        <a:latin typeface="Calibri"/>
                        <a:ea typeface="Calibri"/>
                        <a:cs typeface="Calibri"/>
                        <a:sym typeface="Calibri"/>
                      </a:endParaRPr>
                    </a:p>
                  </a:txBody>
                  <a:tcPr marL="68575" marR="68575" marT="0" marB="0"/>
                </a:tc>
                <a:tc>
                  <a:txBody>
                    <a:bodyPr/>
                    <a:lstStyle/>
                    <a:p>
                      <a:pPr marL="0" marR="0" lvl="0" indent="0" algn="l" rtl="0">
                        <a:lnSpc>
                          <a:spcPct val="100000"/>
                        </a:lnSpc>
                        <a:spcBef>
                          <a:spcPts val="0"/>
                        </a:spcBef>
                        <a:spcAft>
                          <a:spcPts val="0"/>
                        </a:spcAft>
                        <a:buClr>
                          <a:srgbClr val="000000"/>
                        </a:buClr>
                        <a:buSzPts val="1400"/>
                        <a:buFont typeface="Arial"/>
                        <a:buNone/>
                      </a:pPr>
                      <a:r>
                        <a:rPr lang="en-US" sz="1400" u="sng" strike="noStrike" cap="none">
                          <a:solidFill>
                            <a:schemeClr val="hlink"/>
                          </a:solidFill>
                          <a:hlinkClick r:id="rId16"/>
                        </a:rPr>
                        <a:t>https://pdas.samhsa.gov/#/</a:t>
                      </a:r>
                      <a:r>
                        <a:rPr lang="en-US" sz="1400" u="none" strike="noStrike" cap="none"/>
                        <a:t> </a:t>
                      </a:r>
                      <a:endParaRPr sz="1400" u="none" strike="noStrike" cap="none">
                        <a:latin typeface="Calibri"/>
                        <a:ea typeface="Calibri"/>
                        <a:cs typeface="Calibri"/>
                        <a:sym typeface="Calibri"/>
                      </a:endParaRPr>
                    </a:p>
                  </a:txBody>
                  <a:tcPr marL="68575" marR="68575" marT="0" marB="0"/>
                </a:tc>
                <a:extLst>
                  <a:ext uri="{0D108BD9-81ED-4DB2-BD59-A6C34878D82A}">
                    <a16:rowId xmlns:a16="http://schemas.microsoft.com/office/drawing/2014/main" val="10013"/>
                  </a:ext>
                </a:extLst>
              </a:tr>
              <a:tr h="292600">
                <a:tc>
                  <a:txBody>
                    <a:bodyPr/>
                    <a:lstStyle/>
                    <a:p>
                      <a:pPr marL="0" marR="0" lvl="0" indent="0" algn="l" rtl="0">
                        <a:lnSpc>
                          <a:spcPct val="100000"/>
                        </a:lnSpc>
                        <a:spcBef>
                          <a:spcPts val="0"/>
                        </a:spcBef>
                        <a:spcAft>
                          <a:spcPts val="0"/>
                        </a:spcAft>
                        <a:buClr>
                          <a:srgbClr val="000000"/>
                        </a:buClr>
                        <a:buSzPts val="1400"/>
                        <a:buFont typeface="Arial"/>
                        <a:buNone/>
                      </a:pPr>
                      <a:r>
                        <a:rPr lang="en-US" sz="1400" u="none" strike="noStrike" cap="none"/>
                        <a:t>U.S. Census</a:t>
                      </a:r>
                      <a:endParaRPr sz="1400" u="none" strike="noStrike" cap="none">
                        <a:latin typeface="Calibri"/>
                        <a:ea typeface="Calibri"/>
                        <a:cs typeface="Calibri"/>
                        <a:sym typeface="Calibri"/>
                      </a:endParaRPr>
                    </a:p>
                  </a:txBody>
                  <a:tcPr marL="68575" marR="68575" marT="0" marB="0"/>
                </a:tc>
                <a:tc>
                  <a:txBody>
                    <a:bodyPr/>
                    <a:lstStyle/>
                    <a:p>
                      <a:pPr marL="0" marR="0" lvl="0" indent="0" algn="l" rtl="0">
                        <a:lnSpc>
                          <a:spcPct val="100000"/>
                        </a:lnSpc>
                        <a:spcBef>
                          <a:spcPts val="0"/>
                        </a:spcBef>
                        <a:spcAft>
                          <a:spcPts val="0"/>
                        </a:spcAft>
                        <a:buClr>
                          <a:srgbClr val="000000"/>
                        </a:buClr>
                        <a:buSzPts val="1400"/>
                        <a:buFont typeface="Arial"/>
                        <a:buNone/>
                      </a:pPr>
                      <a:r>
                        <a:rPr lang="en-US" sz="1400" u="sng" strike="noStrike" cap="none" dirty="0">
                          <a:solidFill>
                            <a:schemeClr val="hlink"/>
                          </a:solidFill>
                          <a:hlinkClick r:id="rId17"/>
                        </a:rPr>
                        <a:t>https://www.census.gov/data.html</a:t>
                      </a:r>
                      <a:r>
                        <a:rPr lang="en-US" sz="1400" u="none" strike="noStrike" cap="none" dirty="0"/>
                        <a:t> </a:t>
                      </a:r>
                      <a:endParaRPr sz="1400" u="none" strike="noStrike" cap="none" dirty="0">
                        <a:latin typeface="Calibri"/>
                        <a:ea typeface="Calibri"/>
                        <a:cs typeface="Calibri"/>
                        <a:sym typeface="Calibri"/>
                      </a:endParaRPr>
                    </a:p>
                  </a:txBody>
                  <a:tcPr marL="68575" marR="68575" marT="0" marB="0"/>
                </a:tc>
                <a:extLst>
                  <a:ext uri="{0D108BD9-81ED-4DB2-BD59-A6C34878D82A}">
                    <a16:rowId xmlns:a16="http://schemas.microsoft.com/office/drawing/2014/main" val="10014"/>
                  </a:ext>
                </a:extLst>
              </a:tr>
            </a:tbl>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12"/>
        <p:cNvGrpSpPr/>
        <p:nvPr/>
      </p:nvGrpSpPr>
      <p:grpSpPr>
        <a:xfrm>
          <a:off x="0" y="0"/>
          <a:ext cx="0" cy="0"/>
          <a:chOff x="0" y="0"/>
          <a:chExt cx="0" cy="0"/>
        </a:xfrm>
      </p:grpSpPr>
      <p:sp>
        <p:nvSpPr>
          <p:cNvPr id="113" name="Google Shape;113;p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4400"/>
              <a:buFont typeface="Calibri"/>
              <a:buNone/>
            </a:pPr>
            <a:r>
              <a:rPr lang="en-US">
                <a:solidFill>
                  <a:srgbClr val="002060"/>
                </a:solidFill>
              </a:rPr>
              <a:t>Today’s Presenters</a:t>
            </a:r>
            <a:endParaRPr/>
          </a:p>
        </p:txBody>
      </p:sp>
      <p:sp>
        <p:nvSpPr>
          <p:cNvPr id="114" name="Google Shape;114;p3"/>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Clr>
                <a:srgbClr val="002060"/>
              </a:buClr>
              <a:buSzPts val="2800"/>
              <a:buNone/>
            </a:pPr>
            <a:r>
              <a:rPr lang="en-US">
                <a:solidFill>
                  <a:srgbClr val="002060"/>
                </a:solidFill>
              </a:rPr>
              <a:t>Dana Holz, PhD	   Sharon Merriman-Nai, MC 	Rachel Ryding, PhD</a:t>
            </a:r>
            <a:endParaRPr/>
          </a:p>
        </p:txBody>
      </p:sp>
      <p:pic>
        <p:nvPicPr>
          <p:cNvPr id="115" name="Google Shape;115;p3"/>
          <p:cNvPicPr preferRelativeResize="0"/>
          <p:nvPr/>
        </p:nvPicPr>
        <p:blipFill rotWithShape="1">
          <a:blip r:embed="rId3">
            <a:alphaModFix/>
          </a:blip>
          <a:srcRect/>
          <a:stretch/>
        </p:blipFill>
        <p:spPr>
          <a:xfrm>
            <a:off x="4708186" y="2342744"/>
            <a:ext cx="2401787" cy="3008279"/>
          </a:xfrm>
          <a:prstGeom prst="rect">
            <a:avLst/>
          </a:prstGeom>
          <a:noFill/>
          <a:ln>
            <a:noFill/>
          </a:ln>
        </p:spPr>
      </p:pic>
      <p:pic>
        <p:nvPicPr>
          <p:cNvPr id="116" name="Google Shape;116;p3"/>
          <p:cNvPicPr preferRelativeResize="0"/>
          <p:nvPr/>
        </p:nvPicPr>
        <p:blipFill rotWithShape="1">
          <a:blip r:embed="rId4">
            <a:alphaModFix/>
          </a:blip>
          <a:srcRect/>
          <a:stretch/>
        </p:blipFill>
        <p:spPr>
          <a:xfrm>
            <a:off x="854097" y="2342744"/>
            <a:ext cx="2298700" cy="3048000"/>
          </a:xfrm>
          <a:prstGeom prst="rect">
            <a:avLst/>
          </a:prstGeom>
          <a:noFill/>
          <a:ln>
            <a:noFill/>
          </a:ln>
        </p:spPr>
      </p:pic>
      <p:pic>
        <p:nvPicPr>
          <p:cNvPr id="117" name="Google Shape;117;p3"/>
          <p:cNvPicPr preferRelativeResize="0"/>
          <p:nvPr/>
        </p:nvPicPr>
        <p:blipFill rotWithShape="1">
          <a:blip r:embed="rId5">
            <a:alphaModFix/>
          </a:blip>
          <a:srcRect/>
          <a:stretch/>
        </p:blipFill>
        <p:spPr>
          <a:xfrm>
            <a:off x="8665362" y="2342744"/>
            <a:ext cx="2032000" cy="3048000"/>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02"/>
        <p:cNvGrpSpPr/>
        <p:nvPr/>
      </p:nvGrpSpPr>
      <p:grpSpPr>
        <a:xfrm>
          <a:off x="0" y="0"/>
          <a:ext cx="0" cy="0"/>
          <a:chOff x="0" y="0"/>
          <a:chExt cx="0" cy="0"/>
        </a:xfrm>
      </p:grpSpPr>
      <p:sp>
        <p:nvSpPr>
          <p:cNvPr id="303" name="Google Shape;303;p29"/>
          <p:cNvSpPr txBox="1">
            <a:spLocks noGrp="1"/>
          </p:cNvSpPr>
          <p:nvPr>
            <p:ph type="title"/>
          </p:nvPr>
        </p:nvSpPr>
        <p:spPr>
          <a:xfrm>
            <a:off x="804672" y="802955"/>
            <a:ext cx="5145024" cy="1454051"/>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4000"/>
              <a:buFont typeface="Calibri"/>
              <a:buNone/>
            </a:pPr>
            <a:r>
              <a:rPr lang="en-US" sz="4000" b="1">
                <a:solidFill>
                  <a:srgbClr val="002060"/>
                </a:solidFill>
              </a:rPr>
              <a:t>For More Information…</a:t>
            </a:r>
            <a:endParaRPr/>
          </a:p>
        </p:txBody>
      </p:sp>
      <p:pic>
        <p:nvPicPr>
          <p:cNvPr id="304" name="Google Shape;304;p29" descr="CAS_Web_Twitter_CDHS_ProfilePic.jpg"/>
          <p:cNvPicPr preferRelativeResize="0"/>
          <p:nvPr/>
        </p:nvPicPr>
        <p:blipFill rotWithShape="1">
          <a:blip r:embed="rId3">
            <a:alphaModFix/>
          </a:blip>
          <a:srcRect l="765" r="2092" b="1"/>
          <a:stretch/>
        </p:blipFill>
        <p:spPr>
          <a:xfrm>
            <a:off x="10453816" y="182870"/>
            <a:ext cx="1553597" cy="1553596"/>
          </a:xfrm>
          <a:prstGeom prst="rect">
            <a:avLst/>
          </a:prstGeom>
          <a:noFill/>
          <a:ln>
            <a:noFill/>
          </a:ln>
        </p:spPr>
      </p:pic>
      <p:sp>
        <p:nvSpPr>
          <p:cNvPr id="305" name="Google Shape;305;p29"/>
          <p:cNvSpPr txBox="1">
            <a:spLocks noGrp="1"/>
          </p:cNvSpPr>
          <p:nvPr>
            <p:ph type="body" idx="1"/>
          </p:nvPr>
        </p:nvSpPr>
        <p:spPr>
          <a:xfrm>
            <a:off x="804671" y="2421682"/>
            <a:ext cx="5625311" cy="3639289"/>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2000"/>
              <a:buNone/>
            </a:pPr>
            <a:endParaRPr sz="2000" b="1">
              <a:solidFill>
                <a:srgbClr val="002060"/>
              </a:solidFill>
            </a:endParaRPr>
          </a:p>
          <a:p>
            <a:pPr marL="0" lvl="0" indent="0" algn="l" rtl="0">
              <a:lnSpc>
                <a:spcPct val="90000"/>
              </a:lnSpc>
              <a:spcBef>
                <a:spcPts val="1000"/>
              </a:spcBef>
              <a:spcAft>
                <a:spcPts val="0"/>
              </a:spcAft>
              <a:buClr>
                <a:srgbClr val="002060"/>
              </a:buClr>
              <a:buSzPts val="2000"/>
              <a:buNone/>
            </a:pPr>
            <a:r>
              <a:rPr lang="en-US" sz="2000" b="1">
                <a:solidFill>
                  <a:srgbClr val="002060"/>
                </a:solidFill>
              </a:rPr>
              <a:t>Dana Holz		  </a:t>
            </a:r>
            <a:r>
              <a:rPr lang="en-US" sz="2000" b="1" u="sng">
                <a:solidFill>
                  <a:srgbClr val="002060"/>
                </a:solidFill>
                <a:hlinkClick r:id="rId4">
                  <a:extLst>
                    <a:ext uri="{A12FA001-AC4F-418D-AE19-62706E023703}">
                      <ahyp:hlinkClr xmlns:ahyp="http://schemas.microsoft.com/office/drawing/2018/hyperlinkcolor" val="tx"/>
                    </a:ext>
                  </a:extLst>
                </a:hlinkClick>
              </a:rPr>
              <a:t>danaholz@udel.edu</a:t>
            </a:r>
            <a:r>
              <a:rPr lang="en-US" sz="2000" b="1">
                <a:solidFill>
                  <a:srgbClr val="002060"/>
                </a:solidFill>
              </a:rPr>
              <a:t> </a:t>
            </a:r>
            <a:endParaRPr/>
          </a:p>
          <a:p>
            <a:pPr marL="0" lvl="0" indent="0" algn="l" rtl="0">
              <a:lnSpc>
                <a:spcPct val="90000"/>
              </a:lnSpc>
              <a:spcBef>
                <a:spcPts val="1000"/>
              </a:spcBef>
              <a:spcAft>
                <a:spcPts val="0"/>
              </a:spcAft>
              <a:buClr>
                <a:srgbClr val="002060"/>
              </a:buClr>
              <a:buSzPts val="2000"/>
              <a:buNone/>
            </a:pPr>
            <a:r>
              <a:rPr lang="en-US" sz="2000" b="1">
                <a:solidFill>
                  <a:srgbClr val="002060"/>
                </a:solidFill>
              </a:rPr>
              <a:t>Sharon Merriman-Nai       	  </a:t>
            </a:r>
            <a:r>
              <a:rPr lang="en-US" sz="2000" b="1" u="sng">
                <a:solidFill>
                  <a:srgbClr val="002060"/>
                </a:solidFill>
                <a:hlinkClick r:id="rId5">
                  <a:extLst>
                    <a:ext uri="{A12FA001-AC4F-418D-AE19-62706E023703}">
                      <ahyp:hlinkClr xmlns:ahyp="http://schemas.microsoft.com/office/drawing/2018/hyperlinkcolor" val="tx"/>
                    </a:ext>
                  </a:extLst>
                </a:hlinkClick>
              </a:rPr>
              <a:t>smnai@udel.edu</a:t>
            </a:r>
            <a:endParaRPr sz="2000" b="1" u="sng">
              <a:solidFill>
                <a:srgbClr val="002060"/>
              </a:solidFill>
            </a:endParaRPr>
          </a:p>
          <a:p>
            <a:pPr marL="0" lvl="0" indent="0" algn="l" rtl="0">
              <a:lnSpc>
                <a:spcPct val="90000"/>
              </a:lnSpc>
              <a:spcBef>
                <a:spcPts val="1000"/>
              </a:spcBef>
              <a:spcAft>
                <a:spcPts val="0"/>
              </a:spcAft>
              <a:buClr>
                <a:srgbClr val="002060"/>
              </a:buClr>
              <a:buSzPts val="2000"/>
              <a:buNone/>
            </a:pPr>
            <a:r>
              <a:rPr lang="en-US" sz="2000" b="1">
                <a:solidFill>
                  <a:srgbClr val="002060"/>
                </a:solidFill>
              </a:rPr>
              <a:t>Rachel Ryding          	  </a:t>
            </a:r>
            <a:r>
              <a:rPr lang="en-US" sz="2000" b="1" u="sng">
                <a:solidFill>
                  <a:srgbClr val="002060"/>
                </a:solidFill>
                <a:hlinkClick r:id="rId6">
                  <a:extLst>
                    <a:ext uri="{A12FA001-AC4F-418D-AE19-62706E023703}">
                      <ahyp:hlinkClr xmlns:ahyp="http://schemas.microsoft.com/office/drawing/2018/hyperlinkcolor" val="tx"/>
                    </a:ext>
                  </a:extLst>
                </a:hlinkClick>
              </a:rPr>
              <a:t>rryding@udel.edu</a:t>
            </a:r>
            <a:r>
              <a:rPr lang="en-US" sz="2000" b="1">
                <a:solidFill>
                  <a:srgbClr val="002060"/>
                </a:solidFill>
              </a:rPr>
              <a:t>	 </a:t>
            </a:r>
            <a:endParaRPr/>
          </a:p>
          <a:p>
            <a:pPr marL="0" lvl="0" indent="0" algn="l" rtl="0">
              <a:lnSpc>
                <a:spcPct val="90000"/>
              </a:lnSpc>
              <a:spcBef>
                <a:spcPts val="1000"/>
              </a:spcBef>
              <a:spcAft>
                <a:spcPts val="0"/>
              </a:spcAft>
              <a:buClr>
                <a:schemeClr val="dk1"/>
              </a:buClr>
              <a:buSzPts val="2000"/>
              <a:buNone/>
            </a:pPr>
            <a:endParaRPr sz="2000" b="1">
              <a:solidFill>
                <a:srgbClr val="002060"/>
              </a:solidFill>
            </a:endParaRPr>
          </a:p>
          <a:p>
            <a:pPr marL="0" lvl="0" indent="0" algn="l" rtl="0">
              <a:lnSpc>
                <a:spcPct val="90000"/>
              </a:lnSpc>
              <a:spcBef>
                <a:spcPts val="0"/>
              </a:spcBef>
              <a:spcAft>
                <a:spcPts val="0"/>
              </a:spcAft>
              <a:buClr>
                <a:schemeClr val="dk1"/>
              </a:buClr>
              <a:buSzPts val="2000"/>
              <a:buNone/>
            </a:pPr>
            <a:endParaRPr sz="2000" b="1">
              <a:solidFill>
                <a:srgbClr val="002060"/>
              </a:solidFill>
            </a:endParaRPr>
          </a:p>
          <a:p>
            <a:pPr marL="0" lvl="0" indent="0" algn="ctr" rtl="0">
              <a:lnSpc>
                <a:spcPct val="90000"/>
              </a:lnSpc>
              <a:spcBef>
                <a:spcPts val="0"/>
              </a:spcBef>
              <a:spcAft>
                <a:spcPts val="0"/>
              </a:spcAft>
              <a:buClr>
                <a:srgbClr val="002060"/>
              </a:buClr>
              <a:buSzPts val="2400"/>
              <a:buNone/>
            </a:pPr>
            <a:r>
              <a:rPr lang="en-US" sz="2400" b="1">
                <a:solidFill>
                  <a:srgbClr val="002060"/>
                </a:solidFill>
              </a:rPr>
              <a:t>Center for Drug and Health Studies </a:t>
            </a:r>
            <a:endParaRPr/>
          </a:p>
          <a:p>
            <a:pPr marL="0" lvl="0" indent="0" algn="ctr" rtl="0">
              <a:lnSpc>
                <a:spcPct val="90000"/>
              </a:lnSpc>
              <a:spcBef>
                <a:spcPts val="0"/>
              </a:spcBef>
              <a:spcAft>
                <a:spcPts val="0"/>
              </a:spcAft>
              <a:buClr>
                <a:srgbClr val="002060"/>
              </a:buClr>
              <a:buSzPts val="2400"/>
              <a:buNone/>
            </a:pPr>
            <a:r>
              <a:rPr lang="en-US" sz="2400" b="1">
                <a:solidFill>
                  <a:srgbClr val="002060"/>
                </a:solidFill>
              </a:rPr>
              <a:t>at the University of Delaware</a:t>
            </a:r>
            <a:endParaRPr/>
          </a:p>
          <a:p>
            <a:pPr marL="0" lvl="0" indent="0" algn="ctr" rtl="0">
              <a:lnSpc>
                <a:spcPct val="90000"/>
              </a:lnSpc>
              <a:spcBef>
                <a:spcPts val="0"/>
              </a:spcBef>
              <a:spcAft>
                <a:spcPts val="0"/>
              </a:spcAft>
              <a:buClr>
                <a:srgbClr val="002060"/>
              </a:buClr>
              <a:buSzPts val="2400"/>
              <a:buNone/>
            </a:pPr>
            <a:r>
              <a:rPr lang="en-US" sz="2400" b="1" u="sng">
                <a:solidFill>
                  <a:srgbClr val="002060"/>
                </a:solidFill>
                <a:hlinkClick r:id="rId7">
                  <a:extLst>
                    <a:ext uri="{A12FA001-AC4F-418D-AE19-62706E023703}">
                      <ahyp:hlinkClr xmlns:ahyp="http://schemas.microsoft.com/office/drawing/2018/hyperlinkcolor" val="tx"/>
                    </a:ext>
                  </a:extLst>
                </a:hlinkClick>
              </a:rPr>
              <a:t>www.cdhs.udel.edu</a:t>
            </a:r>
            <a:endParaRPr sz="2400" b="1">
              <a:solidFill>
                <a:srgbClr val="002060"/>
              </a:solidFill>
            </a:endParaRPr>
          </a:p>
          <a:p>
            <a:pPr marL="0" lvl="0" indent="0" algn="l" rtl="0">
              <a:lnSpc>
                <a:spcPct val="90000"/>
              </a:lnSpc>
              <a:spcBef>
                <a:spcPts val="1000"/>
              </a:spcBef>
              <a:spcAft>
                <a:spcPts val="0"/>
              </a:spcAft>
              <a:buClr>
                <a:schemeClr val="dk1"/>
              </a:buClr>
              <a:buSzPts val="2000"/>
              <a:buNone/>
            </a:pPr>
            <a:endParaRPr sz="2000">
              <a:solidFill>
                <a:srgbClr val="000000"/>
              </a:solidFill>
            </a:endParaRPr>
          </a:p>
          <a:p>
            <a:pPr marL="0" lvl="0" indent="0" algn="l" rtl="0">
              <a:lnSpc>
                <a:spcPct val="90000"/>
              </a:lnSpc>
              <a:spcBef>
                <a:spcPts val="1000"/>
              </a:spcBef>
              <a:spcAft>
                <a:spcPts val="0"/>
              </a:spcAft>
              <a:buClr>
                <a:schemeClr val="dk1"/>
              </a:buClr>
              <a:buSzPts val="2000"/>
              <a:buNone/>
            </a:pPr>
            <a:endParaRPr sz="2000">
              <a:solidFill>
                <a:srgbClr val="000000"/>
              </a:solidFill>
            </a:endParaRPr>
          </a:p>
        </p:txBody>
      </p:sp>
      <p:pic>
        <p:nvPicPr>
          <p:cNvPr id="306" name="Google Shape;306;p29" descr="Text&#10;&#10;Description automatically generated"/>
          <p:cNvPicPr preferRelativeResize="0"/>
          <p:nvPr/>
        </p:nvPicPr>
        <p:blipFill rotWithShape="1">
          <a:blip r:embed="rId8">
            <a:alphaModFix/>
          </a:blip>
          <a:srcRect r="3" b="3"/>
          <a:stretch/>
        </p:blipFill>
        <p:spPr>
          <a:xfrm>
            <a:off x="9905720" y="4573437"/>
            <a:ext cx="2101693" cy="2101693"/>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pic>
        <p:nvPicPr>
          <p:cNvPr id="312" name="Google Shape;312;p31"/>
          <p:cNvPicPr preferRelativeResize="0"/>
          <p:nvPr/>
        </p:nvPicPr>
        <p:blipFill rotWithShape="1">
          <a:blip r:embed="rId3">
            <a:alphaModFix/>
          </a:blip>
          <a:srcRect l="14478" r="14476"/>
          <a:stretch/>
        </p:blipFill>
        <p:spPr>
          <a:xfrm>
            <a:off x="3523488" y="10"/>
            <a:ext cx="8668512" cy="6857990"/>
          </a:xfrm>
          <a:prstGeom prst="rect">
            <a:avLst/>
          </a:prstGeom>
          <a:noFill/>
          <a:ln>
            <a:noFill/>
          </a:ln>
        </p:spPr>
      </p:pic>
      <p:sp>
        <p:nvSpPr>
          <p:cNvPr id="313" name="Google Shape;313;p31"/>
          <p:cNvSpPr txBox="1">
            <a:spLocks noGrp="1"/>
          </p:cNvSpPr>
          <p:nvPr>
            <p:ph type="title"/>
          </p:nvPr>
        </p:nvSpPr>
        <p:spPr>
          <a:xfrm>
            <a:off x="250663" y="-113050"/>
            <a:ext cx="4023360" cy="3204134"/>
          </a:xfrm>
          <a:prstGeom prst="rect">
            <a:avLst/>
          </a:prstGeom>
          <a:noFill/>
          <a:ln>
            <a:noFill/>
          </a:ln>
        </p:spPr>
        <p:txBody>
          <a:bodyPr spcFirstLastPara="1" wrap="square" lIns="91425" tIns="45700" rIns="91425" bIns="45700" anchor="b" anchorCtr="0">
            <a:normAutofit/>
          </a:bodyPr>
          <a:lstStyle/>
          <a:p>
            <a:pPr marL="0" lvl="0" indent="0" algn="l" rtl="0">
              <a:lnSpc>
                <a:spcPct val="90000"/>
              </a:lnSpc>
              <a:spcBef>
                <a:spcPts val="0"/>
              </a:spcBef>
              <a:spcAft>
                <a:spcPts val="0"/>
              </a:spcAft>
              <a:buClr>
                <a:srgbClr val="002060"/>
              </a:buClr>
              <a:buSzPts val="4800"/>
              <a:buFont typeface="Calibri"/>
              <a:buNone/>
            </a:pPr>
            <a:r>
              <a:rPr lang="en-US" sz="4800" b="1">
                <a:solidFill>
                  <a:srgbClr val="002060"/>
                </a:solidFill>
              </a:rPr>
              <a:t>Thank You!</a:t>
            </a:r>
            <a:endParaRPr/>
          </a:p>
        </p:txBody>
      </p:sp>
      <p:sp>
        <p:nvSpPr>
          <p:cNvPr id="314" name="Google Shape;314;p31"/>
          <p:cNvSpPr txBox="1"/>
          <p:nvPr/>
        </p:nvSpPr>
        <p:spPr>
          <a:xfrm>
            <a:off x="102713" y="3904811"/>
            <a:ext cx="3568800" cy="201630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2800"/>
              <a:buFont typeface="Arial"/>
              <a:buNone/>
            </a:pPr>
            <a:r>
              <a:rPr lang="en-US" sz="2500" b="0" i="1" u="none" strike="noStrike" cap="none">
                <a:solidFill>
                  <a:srgbClr val="1F3864"/>
                </a:solidFill>
                <a:latin typeface="Calibri"/>
                <a:ea typeface="Calibri"/>
                <a:cs typeface="Calibri"/>
                <a:sym typeface="Calibri"/>
              </a:rPr>
              <a:t>Please take a moment </a:t>
            </a:r>
            <a:r>
              <a:rPr lang="en-US" sz="2500" i="1">
                <a:solidFill>
                  <a:srgbClr val="1F3864"/>
                </a:solidFill>
                <a:latin typeface="Calibri"/>
                <a:ea typeface="Calibri"/>
                <a:cs typeface="Calibri"/>
                <a:sym typeface="Calibri"/>
              </a:rPr>
              <a:t>to share your feedback on this presentation:</a:t>
            </a:r>
            <a:endParaRPr sz="2500" i="1">
              <a:solidFill>
                <a:srgbClr val="1F3864"/>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endParaRPr sz="2500" i="1">
              <a:solidFill>
                <a:srgbClr val="1F3864"/>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2800"/>
              <a:buFont typeface="Arial"/>
              <a:buNone/>
            </a:pPr>
            <a:r>
              <a:rPr lang="en-US" sz="2500" i="1" u="sng">
                <a:solidFill>
                  <a:schemeClr val="hlink"/>
                </a:solidFill>
                <a:latin typeface="Calibri"/>
                <a:ea typeface="Calibri"/>
                <a:cs typeface="Calibri"/>
                <a:sym typeface="Calibri"/>
                <a:hlinkClick r:id="rId4"/>
              </a:rPr>
              <a:t>SEOW Evaluation Form</a:t>
            </a:r>
            <a:endParaRPr sz="2500" i="1">
              <a:solidFill>
                <a:srgbClr val="1F3864"/>
              </a:solidFill>
              <a:latin typeface="Calibri"/>
              <a:ea typeface="Calibri"/>
              <a:cs typeface="Calibri"/>
              <a:sym typeface="Calibri"/>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1"/>
        <p:cNvGrpSpPr/>
        <p:nvPr/>
      </p:nvGrpSpPr>
      <p:grpSpPr>
        <a:xfrm>
          <a:off x="0" y="0"/>
          <a:ext cx="0" cy="0"/>
          <a:chOff x="0" y="0"/>
          <a:chExt cx="0" cy="0"/>
        </a:xfrm>
      </p:grpSpPr>
      <p:sp>
        <p:nvSpPr>
          <p:cNvPr id="122" name="Google Shape;122;p4"/>
          <p:cNvSpPr txBox="1">
            <a:spLocks noGrp="1"/>
          </p:cNvSpPr>
          <p:nvPr>
            <p:ph type="title"/>
          </p:nvPr>
        </p:nvSpPr>
        <p:spPr>
          <a:xfrm>
            <a:off x="672830" y="277576"/>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4400"/>
              <a:buFont typeface="Calibri"/>
              <a:buNone/>
            </a:pPr>
            <a:r>
              <a:rPr lang="en-US">
                <a:solidFill>
                  <a:srgbClr val="002060"/>
                </a:solidFill>
              </a:rPr>
              <a:t>Objectives</a:t>
            </a:r>
            <a:endParaRPr/>
          </a:p>
        </p:txBody>
      </p:sp>
      <p:sp>
        <p:nvSpPr>
          <p:cNvPr id="123" name="Google Shape;123;p4"/>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002060"/>
              </a:buClr>
              <a:buSzPts val="2800"/>
              <a:buChar char="•"/>
            </a:pPr>
            <a:r>
              <a:rPr lang="en-US">
                <a:solidFill>
                  <a:srgbClr val="002060"/>
                </a:solidFill>
              </a:rPr>
              <a:t>Highlight the data resources and technical assistance available through the Delaware State Epidemiological Outcomes Workgroup (SEOW) to support behavioral health initiatives in Delaware</a:t>
            </a:r>
            <a:endParaRPr/>
          </a:p>
          <a:p>
            <a:pPr marL="0" lvl="0" indent="0" algn="l" rtl="0">
              <a:lnSpc>
                <a:spcPct val="90000"/>
              </a:lnSpc>
              <a:spcBef>
                <a:spcPts val="1000"/>
              </a:spcBef>
              <a:spcAft>
                <a:spcPts val="0"/>
              </a:spcAft>
              <a:buClr>
                <a:schemeClr val="dk1"/>
              </a:buClr>
              <a:buSzPts val="2800"/>
              <a:buNone/>
            </a:pPr>
            <a:endParaRPr>
              <a:solidFill>
                <a:srgbClr val="002060"/>
              </a:solidFill>
            </a:endParaRPr>
          </a:p>
          <a:p>
            <a:pPr marL="228600" lvl="0" indent="-228600" algn="l" rtl="0">
              <a:lnSpc>
                <a:spcPct val="90000"/>
              </a:lnSpc>
              <a:spcBef>
                <a:spcPts val="1000"/>
              </a:spcBef>
              <a:spcAft>
                <a:spcPts val="0"/>
              </a:spcAft>
              <a:buClr>
                <a:srgbClr val="002060"/>
              </a:buClr>
              <a:buSzPts val="2800"/>
              <a:buChar char="•"/>
            </a:pPr>
            <a:r>
              <a:rPr lang="en-US">
                <a:solidFill>
                  <a:srgbClr val="002060"/>
                </a:solidFill>
              </a:rPr>
              <a:t>Identify available national and Delaware-specific data sources that can be used to strengthen local program planning, implementation, and evaluation</a:t>
            </a:r>
            <a:endParaRPr/>
          </a:p>
          <a:p>
            <a:pPr marL="228600" lvl="0" indent="-50800" algn="l" rtl="0">
              <a:lnSpc>
                <a:spcPct val="90000"/>
              </a:lnSpc>
              <a:spcBef>
                <a:spcPts val="1000"/>
              </a:spcBef>
              <a:spcAft>
                <a:spcPts val="0"/>
              </a:spcAft>
              <a:buClr>
                <a:schemeClr val="dk1"/>
              </a:buClr>
              <a:buSzPts val="2800"/>
              <a:buNone/>
            </a:pPr>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ctr" rtl="0">
              <a:lnSpc>
                <a:spcPct val="90000"/>
              </a:lnSpc>
              <a:spcBef>
                <a:spcPts val="0"/>
              </a:spcBef>
              <a:spcAft>
                <a:spcPts val="0"/>
              </a:spcAft>
              <a:buClr>
                <a:srgbClr val="002060"/>
              </a:buClr>
              <a:buSzPts val="4400"/>
              <a:buFont typeface="Calibri"/>
              <a:buNone/>
            </a:pPr>
            <a:r>
              <a:rPr lang="en-US">
                <a:solidFill>
                  <a:srgbClr val="002060"/>
                </a:solidFill>
              </a:rPr>
              <a:t>Delaware State Epidemiological Outcomes Workgroup</a:t>
            </a:r>
            <a:endParaRPr/>
          </a:p>
        </p:txBody>
      </p:sp>
      <p:pic>
        <p:nvPicPr>
          <p:cNvPr id="129" name="Google Shape;129;p5"/>
          <p:cNvPicPr preferRelativeResize="0"/>
          <p:nvPr/>
        </p:nvPicPr>
        <p:blipFill rotWithShape="1">
          <a:blip r:embed="rId3">
            <a:alphaModFix/>
          </a:blip>
          <a:srcRect l="58170" t="38344" r="5882"/>
          <a:stretch/>
        </p:blipFill>
        <p:spPr>
          <a:xfrm>
            <a:off x="3810000" y="2078140"/>
            <a:ext cx="4572000" cy="4410941"/>
          </a:xfrm>
          <a:prstGeom prst="rect">
            <a:avLst/>
          </a:prstGeom>
          <a:noFill/>
          <a:ln w="38100" cap="sq" cmpd="sng">
            <a:solidFill>
              <a:srgbClr val="000000"/>
            </a:solidFill>
            <a:prstDash val="solid"/>
            <a:miter lim="800000"/>
            <a:headEnd type="none" w="sm" len="sm"/>
            <a:tailEnd type="none" w="sm" len="sm"/>
          </a:ln>
          <a:effectLst>
            <a:outerShdw blurRad="50800" dist="38100" dir="2700000" algn="tl" rotWithShape="0">
              <a:srgbClr val="000000">
                <a:alpha val="42352"/>
              </a:srgbClr>
            </a:outerShdw>
          </a:effectLst>
        </p:spPr>
      </p:pic>
      <p:sp>
        <p:nvSpPr>
          <p:cNvPr id="130" name="Google Shape;130;p5"/>
          <p:cNvSpPr/>
          <p:nvPr/>
        </p:nvSpPr>
        <p:spPr>
          <a:xfrm>
            <a:off x="5539901" y="3018816"/>
            <a:ext cx="1905000" cy="682557"/>
          </a:xfrm>
          <a:prstGeom prst="ellipse">
            <a:avLst/>
          </a:prstGeom>
          <a:noFill/>
          <a:ln w="57150" cap="flat" cmpd="sng">
            <a:solidFill>
              <a:srgbClr val="990000"/>
            </a:solidFill>
            <a:prstDash val="solid"/>
            <a:miter lim="800000"/>
            <a:headEnd type="none" w="sm" len="sm"/>
            <a:tailEnd type="none" w="sm" len="sm"/>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sz="1800" b="0" i="0" u="none" strike="noStrike" cap="none">
              <a:solidFill>
                <a:schemeClr val="lt1"/>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2" fill="hold" nodeType="clickEffect">
                                  <p:stCondLst>
                                    <p:cond delay="0"/>
                                  </p:stCondLst>
                                  <p:childTnLst>
                                    <p:set>
                                      <p:cBhvr>
                                        <p:cTn id="6" dur="1" fill="hold">
                                          <p:stCondLst>
                                            <p:cond delay="0"/>
                                          </p:stCondLst>
                                        </p:cTn>
                                        <p:tgtEl>
                                          <p:spTgt spid="130"/>
                                        </p:tgtEl>
                                        <p:attrNameLst>
                                          <p:attrName>style.visibility</p:attrName>
                                        </p:attrNameLst>
                                      </p:cBhvr>
                                      <p:to>
                                        <p:strVal val="visible"/>
                                      </p:to>
                                    </p:set>
                                    <p:anim calcmode="lin" valueType="num">
                                      <p:cBhvr additive="base">
                                        <p:cTn id="7" dur="500"/>
                                        <p:tgtEl>
                                          <p:spTgt spid="130"/>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6"/>
          <p:cNvSpPr txBox="1">
            <a:spLocks noGrp="1"/>
          </p:cNvSpPr>
          <p:nvPr>
            <p:ph type="title"/>
          </p:nvPr>
        </p:nvSpPr>
        <p:spPr>
          <a:xfrm>
            <a:off x="1115568" y="548640"/>
            <a:ext cx="10168128" cy="1179576"/>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4400"/>
              <a:buFont typeface="Calibri"/>
              <a:buNone/>
            </a:pPr>
            <a:r>
              <a:rPr lang="en-US">
                <a:solidFill>
                  <a:srgbClr val="002060"/>
                </a:solidFill>
              </a:rPr>
              <a:t>The 4 Goals of the SEOW</a:t>
            </a:r>
            <a:endParaRPr/>
          </a:p>
        </p:txBody>
      </p:sp>
      <p:sp>
        <p:nvSpPr>
          <p:cNvPr id="136" name="Google Shape;136;p6"/>
          <p:cNvSpPr txBox="1"/>
          <p:nvPr/>
        </p:nvSpPr>
        <p:spPr>
          <a:xfrm>
            <a:off x="7691659" y="1135704"/>
            <a:ext cx="3872243" cy="4586591"/>
          </a:xfrm>
          <a:prstGeom prst="rect">
            <a:avLst/>
          </a:prstGeom>
          <a:noFill/>
          <a:ln>
            <a:noFill/>
          </a:ln>
        </p:spPr>
        <p:txBody>
          <a:bodyPr spcFirstLastPara="1" wrap="square" lIns="91425" tIns="45700" rIns="91425" bIns="45700" anchor="ctr" anchorCtr="0">
            <a:normAutofit lnSpcReduction="10000"/>
          </a:bodyPr>
          <a:lstStyle/>
          <a:p>
            <a:pPr marL="0" marR="0" lvl="0" indent="114300" algn="l" rtl="0">
              <a:lnSpc>
                <a:spcPct val="100000"/>
              </a:lnSpc>
              <a:spcBef>
                <a:spcPts val="0"/>
              </a:spcBef>
              <a:spcAft>
                <a:spcPts val="0"/>
              </a:spcAft>
              <a:buClr>
                <a:schemeClr val="dk1"/>
              </a:buClr>
              <a:buSzPts val="1800"/>
              <a:buFont typeface="Arial"/>
              <a:buNone/>
            </a:pPr>
            <a:endParaRPr sz="1800" b="1" i="0" u="none" strike="noStrike" cap="none">
              <a:solidFill>
                <a:schemeClr val="dk1"/>
              </a:solidFill>
              <a:latin typeface="Calibri"/>
              <a:ea typeface="Calibri"/>
              <a:cs typeface="Calibri"/>
              <a:sym typeface="Calibri"/>
            </a:endParaRPr>
          </a:p>
          <a:p>
            <a:pPr marL="0" marR="0" lvl="0" indent="-152400" algn="l" rtl="0">
              <a:lnSpc>
                <a:spcPct val="100000"/>
              </a:lnSpc>
              <a:spcBef>
                <a:spcPts val="600"/>
              </a:spcBef>
              <a:spcAft>
                <a:spcPts val="0"/>
              </a:spcAft>
              <a:buClr>
                <a:srgbClr val="002060"/>
              </a:buClr>
              <a:buSzPts val="2400"/>
              <a:buFont typeface="Arial"/>
              <a:buChar char="•"/>
            </a:pPr>
            <a:r>
              <a:rPr lang="en-US" sz="2400" b="1" i="0" u="none" strike="noStrike" cap="none">
                <a:solidFill>
                  <a:srgbClr val="002060"/>
                </a:solidFill>
                <a:latin typeface="Calibri"/>
                <a:ea typeface="Calibri"/>
                <a:cs typeface="Calibri"/>
                <a:sym typeface="Calibri"/>
              </a:rPr>
              <a:t>Identify, Analyze, and Share Data</a:t>
            </a:r>
            <a:endParaRPr sz="1400" b="0" i="0" u="none" strike="noStrike" cap="none">
              <a:solidFill>
                <a:srgbClr val="000000"/>
              </a:solidFill>
              <a:latin typeface="Arial"/>
              <a:ea typeface="Arial"/>
              <a:cs typeface="Arial"/>
              <a:sym typeface="Arial"/>
            </a:endParaRPr>
          </a:p>
          <a:p>
            <a:pPr marL="0" marR="0" lvl="0" indent="152400" algn="l" rtl="0">
              <a:lnSpc>
                <a:spcPct val="100000"/>
              </a:lnSpc>
              <a:spcBef>
                <a:spcPts val="600"/>
              </a:spcBef>
              <a:spcAft>
                <a:spcPts val="0"/>
              </a:spcAft>
              <a:buClr>
                <a:schemeClr val="dk1"/>
              </a:buClr>
              <a:buSzPts val="2400"/>
              <a:buFont typeface="Arial"/>
              <a:buNone/>
            </a:pPr>
            <a:endParaRPr sz="2400" b="1" i="0" u="none" strike="noStrike" cap="none">
              <a:solidFill>
                <a:srgbClr val="002060"/>
              </a:solidFill>
              <a:latin typeface="Calibri"/>
              <a:ea typeface="Calibri"/>
              <a:cs typeface="Calibri"/>
              <a:sym typeface="Calibri"/>
            </a:endParaRPr>
          </a:p>
          <a:p>
            <a:pPr marL="0" marR="0" lvl="0" indent="-152400" algn="l" rtl="0">
              <a:lnSpc>
                <a:spcPct val="100000"/>
              </a:lnSpc>
              <a:spcBef>
                <a:spcPts val="600"/>
              </a:spcBef>
              <a:spcAft>
                <a:spcPts val="0"/>
              </a:spcAft>
              <a:buClr>
                <a:srgbClr val="002060"/>
              </a:buClr>
              <a:buSzPts val="2400"/>
              <a:buFont typeface="Arial"/>
              <a:buChar char="•"/>
            </a:pPr>
            <a:r>
              <a:rPr lang="en-US" sz="2400" b="1" i="0" u="none" strike="noStrike" cap="none">
                <a:solidFill>
                  <a:srgbClr val="002060"/>
                </a:solidFill>
                <a:latin typeface="Calibri"/>
                <a:ea typeface="Calibri"/>
                <a:cs typeface="Calibri"/>
                <a:sym typeface="Calibri"/>
              </a:rPr>
              <a:t>Create Data Products</a:t>
            </a:r>
            <a:endParaRPr sz="1400" b="0" i="0" u="none" strike="noStrike" cap="none">
              <a:solidFill>
                <a:srgbClr val="000000"/>
              </a:solidFill>
              <a:latin typeface="Arial"/>
              <a:ea typeface="Arial"/>
              <a:cs typeface="Arial"/>
              <a:sym typeface="Arial"/>
            </a:endParaRPr>
          </a:p>
          <a:p>
            <a:pPr marL="0" marR="0" lvl="0" indent="152400" algn="l" rtl="0">
              <a:lnSpc>
                <a:spcPct val="100000"/>
              </a:lnSpc>
              <a:spcBef>
                <a:spcPts val="600"/>
              </a:spcBef>
              <a:spcAft>
                <a:spcPts val="0"/>
              </a:spcAft>
              <a:buClr>
                <a:schemeClr val="dk1"/>
              </a:buClr>
              <a:buSzPts val="2400"/>
              <a:buFont typeface="Arial"/>
              <a:buNone/>
            </a:pPr>
            <a:endParaRPr sz="2400" b="1" i="0" u="none" strike="noStrike" cap="none">
              <a:solidFill>
                <a:srgbClr val="002060"/>
              </a:solidFill>
              <a:latin typeface="Calibri"/>
              <a:ea typeface="Calibri"/>
              <a:cs typeface="Calibri"/>
              <a:sym typeface="Calibri"/>
            </a:endParaRPr>
          </a:p>
          <a:p>
            <a:pPr marL="0" marR="0" lvl="0" indent="-152400" algn="l" rtl="0">
              <a:lnSpc>
                <a:spcPct val="100000"/>
              </a:lnSpc>
              <a:spcBef>
                <a:spcPts val="600"/>
              </a:spcBef>
              <a:spcAft>
                <a:spcPts val="0"/>
              </a:spcAft>
              <a:buClr>
                <a:srgbClr val="002060"/>
              </a:buClr>
              <a:buSzPts val="2400"/>
              <a:buFont typeface="Arial"/>
              <a:buChar char="•"/>
            </a:pPr>
            <a:r>
              <a:rPr lang="en-US" sz="2400" b="1" i="0" u="none" strike="noStrike" cap="none">
                <a:solidFill>
                  <a:srgbClr val="002060"/>
                </a:solidFill>
                <a:latin typeface="Calibri"/>
                <a:ea typeface="Calibri"/>
                <a:cs typeface="Calibri"/>
                <a:sym typeface="Calibri"/>
              </a:rPr>
              <a:t>Train Communities in Understanding and Using Data</a:t>
            </a:r>
            <a:endParaRPr sz="1400" b="0" i="0" u="none" strike="noStrike" cap="none">
              <a:solidFill>
                <a:srgbClr val="000000"/>
              </a:solidFill>
              <a:latin typeface="Arial"/>
              <a:ea typeface="Arial"/>
              <a:cs typeface="Arial"/>
              <a:sym typeface="Arial"/>
            </a:endParaRPr>
          </a:p>
          <a:p>
            <a:pPr marL="0" marR="0" lvl="0" indent="152400" algn="l" rtl="0">
              <a:lnSpc>
                <a:spcPct val="100000"/>
              </a:lnSpc>
              <a:spcBef>
                <a:spcPts val="600"/>
              </a:spcBef>
              <a:spcAft>
                <a:spcPts val="0"/>
              </a:spcAft>
              <a:buClr>
                <a:schemeClr val="dk1"/>
              </a:buClr>
              <a:buSzPts val="2400"/>
              <a:buFont typeface="Arial"/>
              <a:buNone/>
            </a:pPr>
            <a:endParaRPr sz="2400" b="1" i="0" u="none" strike="noStrike" cap="none">
              <a:solidFill>
                <a:srgbClr val="002060"/>
              </a:solidFill>
              <a:latin typeface="Calibri"/>
              <a:ea typeface="Calibri"/>
              <a:cs typeface="Calibri"/>
              <a:sym typeface="Calibri"/>
            </a:endParaRPr>
          </a:p>
          <a:p>
            <a:pPr marL="0" marR="0" lvl="0" indent="-152400" algn="l" rtl="0">
              <a:lnSpc>
                <a:spcPct val="100000"/>
              </a:lnSpc>
              <a:spcBef>
                <a:spcPts val="600"/>
              </a:spcBef>
              <a:spcAft>
                <a:spcPts val="0"/>
              </a:spcAft>
              <a:buClr>
                <a:srgbClr val="002060"/>
              </a:buClr>
              <a:buSzPts val="2400"/>
              <a:buFont typeface="Arial"/>
              <a:buChar char="•"/>
            </a:pPr>
            <a:r>
              <a:rPr lang="en-US" sz="2400" b="1" i="0" u="none" strike="noStrike" cap="none">
                <a:solidFill>
                  <a:srgbClr val="002060"/>
                </a:solidFill>
                <a:latin typeface="Calibri"/>
                <a:ea typeface="Calibri"/>
                <a:cs typeface="Calibri"/>
                <a:sym typeface="Calibri"/>
              </a:rPr>
              <a:t>Build State and Local Level Monitoring Systems</a:t>
            </a:r>
            <a:endParaRPr sz="1400" b="0" i="0" u="none" strike="noStrike" cap="none">
              <a:solidFill>
                <a:srgbClr val="000000"/>
              </a:solidFill>
              <a:latin typeface="Arial"/>
              <a:ea typeface="Arial"/>
              <a:cs typeface="Arial"/>
              <a:sym typeface="Arial"/>
            </a:endParaRPr>
          </a:p>
        </p:txBody>
      </p:sp>
      <p:pic>
        <p:nvPicPr>
          <p:cNvPr id="137" name="Google Shape;137;p6"/>
          <p:cNvPicPr preferRelativeResize="0">
            <a:picLocks noGrp="1"/>
          </p:cNvPicPr>
          <p:nvPr>
            <p:ph type="body" idx="1"/>
          </p:nvPr>
        </p:nvPicPr>
        <p:blipFill rotWithShape="1">
          <a:blip r:embed="rId3">
            <a:alphaModFix/>
          </a:blip>
          <a:srcRect/>
          <a:stretch/>
        </p:blipFill>
        <p:spPr>
          <a:xfrm>
            <a:off x="835362" y="1728216"/>
            <a:ext cx="5988186" cy="4351338"/>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4400"/>
              <a:buFont typeface="Calibri"/>
              <a:buNone/>
            </a:pPr>
            <a:r>
              <a:rPr lang="en-US">
                <a:solidFill>
                  <a:srgbClr val="002060"/>
                </a:solidFill>
              </a:rPr>
              <a:t>SEOW Data Products</a:t>
            </a:r>
            <a:endParaRPr/>
          </a:p>
        </p:txBody>
      </p:sp>
      <p:sp>
        <p:nvSpPr>
          <p:cNvPr id="143" name="Google Shape;143;p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685800" lvl="1" indent="-228600" algn="l" rtl="0">
              <a:lnSpc>
                <a:spcPct val="90000"/>
              </a:lnSpc>
              <a:spcBef>
                <a:spcPts val="0"/>
              </a:spcBef>
              <a:spcAft>
                <a:spcPts val="0"/>
              </a:spcAft>
              <a:buClr>
                <a:srgbClr val="002060"/>
              </a:buClr>
              <a:buSzPts val="2800"/>
              <a:buChar char="•"/>
            </a:pPr>
            <a:r>
              <a:rPr lang="en-US" sz="2800">
                <a:solidFill>
                  <a:srgbClr val="002060"/>
                </a:solidFill>
              </a:rPr>
              <a:t>Annual Delaware epidemiological </a:t>
            </a:r>
            <a:br>
              <a:rPr lang="en-US" sz="2800">
                <a:solidFill>
                  <a:srgbClr val="002060"/>
                </a:solidFill>
              </a:rPr>
            </a:br>
            <a:r>
              <a:rPr lang="en-US" sz="2800">
                <a:solidFill>
                  <a:srgbClr val="002060"/>
                </a:solidFill>
              </a:rPr>
              <a:t>profile</a:t>
            </a:r>
            <a:endParaRPr/>
          </a:p>
          <a:p>
            <a:pPr marL="685800" lvl="1" indent="-228600" algn="l" rtl="0">
              <a:lnSpc>
                <a:spcPct val="90000"/>
              </a:lnSpc>
              <a:spcBef>
                <a:spcPts val="1000"/>
              </a:spcBef>
              <a:spcAft>
                <a:spcPts val="0"/>
              </a:spcAft>
              <a:buClr>
                <a:srgbClr val="002060"/>
              </a:buClr>
              <a:buSzPts val="2800"/>
              <a:buChar char="•"/>
            </a:pPr>
            <a:r>
              <a:rPr lang="en-US" sz="2800">
                <a:solidFill>
                  <a:srgbClr val="002060"/>
                </a:solidFill>
              </a:rPr>
              <a:t>Gap reports</a:t>
            </a:r>
            <a:endParaRPr/>
          </a:p>
          <a:p>
            <a:pPr marL="685800" lvl="1" indent="-228600" algn="l" rtl="0">
              <a:lnSpc>
                <a:spcPct val="90000"/>
              </a:lnSpc>
              <a:spcBef>
                <a:spcPts val="1000"/>
              </a:spcBef>
              <a:spcAft>
                <a:spcPts val="0"/>
              </a:spcAft>
              <a:buClr>
                <a:srgbClr val="002060"/>
              </a:buClr>
              <a:buSzPts val="2800"/>
              <a:buChar char="•"/>
            </a:pPr>
            <a:r>
              <a:rPr lang="en-US" sz="2800">
                <a:solidFill>
                  <a:srgbClr val="002060"/>
                </a:solidFill>
              </a:rPr>
              <a:t>Infographics</a:t>
            </a:r>
            <a:endParaRPr/>
          </a:p>
          <a:p>
            <a:pPr marL="685800" lvl="1" indent="-228600" algn="l" rtl="0">
              <a:lnSpc>
                <a:spcPct val="90000"/>
              </a:lnSpc>
              <a:spcBef>
                <a:spcPts val="1000"/>
              </a:spcBef>
              <a:spcAft>
                <a:spcPts val="0"/>
              </a:spcAft>
              <a:buClr>
                <a:srgbClr val="002060"/>
              </a:buClr>
              <a:buSzPts val="2800"/>
              <a:buChar char="•"/>
            </a:pPr>
            <a:r>
              <a:rPr lang="en-US" sz="2800">
                <a:solidFill>
                  <a:srgbClr val="002060"/>
                </a:solidFill>
              </a:rPr>
              <a:t>Venn Diagrams of shared risk and protective factors</a:t>
            </a:r>
            <a:endParaRPr/>
          </a:p>
          <a:p>
            <a:pPr marL="685800" lvl="1" indent="-228600" algn="l" rtl="0">
              <a:lnSpc>
                <a:spcPct val="90000"/>
              </a:lnSpc>
              <a:spcBef>
                <a:spcPts val="1000"/>
              </a:spcBef>
              <a:spcAft>
                <a:spcPts val="0"/>
              </a:spcAft>
              <a:buClr>
                <a:srgbClr val="002060"/>
              </a:buClr>
              <a:buSzPts val="2800"/>
              <a:buChar char="•"/>
            </a:pPr>
            <a:r>
              <a:rPr lang="en-US" sz="2800">
                <a:solidFill>
                  <a:srgbClr val="002060"/>
                </a:solidFill>
              </a:rPr>
              <a:t>Presentations and recordings </a:t>
            </a:r>
            <a:endParaRPr/>
          </a:p>
          <a:p>
            <a:pPr marL="685800" lvl="1" indent="-76200" algn="l" rtl="0">
              <a:lnSpc>
                <a:spcPct val="90000"/>
              </a:lnSpc>
              <a:spcBef>
                <a:spcPts val="1000"/>
              </a:spcBef>
              <a:spcAft>
                <a:spcPts val="0"/>
              </a:spcAft>
              <a:buClr>
                <a:schemeClr val="dk1"/>
              </a:buClr>
              <a:buSzPts val="2400"/>
              <a:buNone/>
            </a:pPr>
            <a:endParaRPr/>
          </a:p>
        </p:txBody>
      </p:sp>
      <p:pic>
        <p:nvPicPr>
          <p:cNvPr id="144" name="Google Shape;144;p7"/>
          <p:cNvPicPr preferRelativeResize="0"/>
          <p:nvPr/>
        </p:nvPicPr>
        <p:blipFill rotWithShape="1">
          <a:blip r:embed="rId3">
            <a:alphaModFix/>
          </a:blip>
          <a:srcRect/>
          <a:stretch/>
        </p:blipFill>
        <p:spPr>
          <a:xfrm rot="1256429">
            <a:off x="9239144" y="997543"/>
            <a:ext cx="2328449" cy="3015575"/>
          </a:xfrm>
          <a:prstGeom prst="rect">
            <a:avLst/>
          </a:prstGeom>
          <a:noFill/>
          <a:ln>
            <a:noFill/>
          </a:ln>
        </p:spPr>
      </p:pic>
      <p:pic>
        <p:nvPicPr>
          <p:cNvPr id="145" name="Google Shape;145;p7"/>
          <p:cNvPicPr preferRelativeResize="0"/>
          <p:nvPr/>
        </p:nvPicPr>
        <p:blipFill rotWithShape="1">
          <a:blip r:embed="rId4">
            <a:alphaModFix/>
          </a:blip>
          <a:srcRect/>
          <a:stretch/>
        </p:blipFill>
        <p:spPr>
          <a:xfrm rot="2112348">
            <a:off x="9036282" y="3365857"/>
            <a:ext cx="2336864" cy="3018666"/>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8"/>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4400"/>
              <a:buFont typeface="Calibri"/>
              <a:buNone/>
            </a:pPr>
            <a:r>
              <a:rPr lang="en-US">
                <a:solidFill>
                  <a:srgbClr val="002060"/>
                </a:solidFill>
              </a:rPr>
              <a:t>Support the SEOW can provide</a:t>
            </a:r>
            <a:endParaRPr/>
          </a:p>
        </p:txBody>
      </p:sp>
      <p:sp>
        <p:nvSpPr>
          <p:cNvPr id="151" name="Google Shape;151;p8"/>
          <p:cNvSpPr txBox="1">
            <a:spLocks noGrp="1"/>
          </p:cNvSpPr>
          <p:nvPr>
            <p:ph type="body" idx="1"/>
          </p:nvPr>
        </p:nvSpPr>
        <p:spPr>
          <a:xfrm>
            <a:off x="838200" y="2282825"/>
            <a:ext cx="10515600" cy="4351338"/>
          </a:xfrm>
          <a:prstGeom prst="rect">
            <a:avLst/>
          </a:prstGeom>
          <a:noFill/>
          <a:ln>
            <a:noFill/>
          </a:ln>
        </p:spPr>
        <p:txBody>
          <a:bodyPr spcFirstLastPara="1" wrap="square" lIns="91425" tIns="45700" rIns="91425" bIns="45700" anchor="t" anchorCtr="0">
            <a:normAutofit/>
          </a:bodyPr>
          <a:lstStyle/>
          <a:p>
            <a:pPr marL="228600" lvl="0" indent="-228600" algn="l" rtl="0">
              <a:lnSpc>
                <a:spcPct val="90000"/>
              </a:lnSpc>
              <a:spcBef>
                <a:spcPts val="0"/>
              </a:spcBef>
              <a:spcAft>
                <a:spcPts val="0"/>
              </a:spcAft>
              <a:buClr>
                <a:srgbClr val="002060"/>
              </a:buClr>
              <a:buSzPts val="2800"/>
              <a:buChar char="•"/>
            </a:pPr>
            <a:r>
              <a:rPr lang="en-US">
                <a:solidFill>
                  <a:srgbClr val="002060"/>
                </a:solidFill>
              </a:rPr>
              <a:t>Data presentations</a:t>
            </a:r>
            <a:endParaRPr/>
          </a:p>
          <a:p>
            <a:pPr marL="228600" lvl="0" indent="-228600" algn="l" rtl="0">
              <a:lnSpc>
                <a:spcPct val="90000"/>
              </a:lnSpc>
              <a:spcBef>
                <a:spcPts val="1000"/>
              </a:spcBef>
              <a:spcAft>
                <a:spcPts val="0"/>
              </a:spcAft>
              <a:buClr>
                <a:srgbClr val="002060"/>
              </a:buClr>
              <a:buSzPts val="2800"/>
              <a:buChar char="•"/>
            </a:pPr>
            <a:r>
              <a:rPr lang="en-US">
                <a:solidFill>
                  <a:srgbClr val="002060"/>
                </a:solidFill>
              </a:rPr>
              <a:t>Data points for media or public awareness campaigns</a:t>
            </a:r>
            <a:endParaRPr/>
          </a:p>
          <a:p>
            <a:pPr marL="228600" lvl="0" indent="-228600" algn="l" rtl="0">
              <a:lnSpc>
                <a:spcPct val="90000"/>
              </a:lnSpc>
              <a:spcBef>
                <a:spcPts val="1000"/>
              </a:spcBef>
              <a:spcAft>
                <a:spcPts val="0"/>
              </a:spcAft>
              <a:buClr>
                <a:srgbClr val="002060"/>
              </a:buClr>
              <a:buSzPts val="2800"/>
              <a:buChar char="•"/>
            </a:pPr>
            <a:r>
              <a:rPr lang="en-US">
                <a:solidFill>
                  <a:srgbClr val="002060"/>
                </a:solidFill>
              </a:rPr>
              <a:t>Technical assistance on finding and utilizing data for prevention planning and evaluation</a:t>
            </a:r>
            <a:endParaRPr/>
          </a:p>
          <a:p>
            <a:pPr marL="228600" lvl="0" indent="-228600" algn="l" rtl="0">
              <a:lnSpc>
                <a:spcPct val="90000"/>
              </a:lnSpc>
              <a:spcBef>
                <a:spcPts val="1000"/>
              </a:spcBef>
              <a:spcAft>
                <a:spcPts val="0"/>
              </a:spcAft>
              <a:buClr>
                <a:srgbClr val="002060"/>
              </a:buClr>
              <a:buSzPts val="2800"/>
              <a:buChar char="•"/>
            </a:pPr>
            <a:r>
              <a:rPr lang="en-US">
                <a:solidFill>
                  <a:srgbClr val="002060"/>
                </a:solidFill>
              </a:rPr>
              <a:t>Center for Drug and Health Studies data analysis assistance as requested</a:t>
            </a:r>
            <a:endParaRPr/>
          </a:p>
          <a:p>
            <a:pPr marL="228600" lvl="0" indent="-50800" algn="l" rtl="0">
              <a:lnSpc>
                <a:spcPct val="90000"/>
              </a:lnSpc>
              <a:spcBef>
                <a:spcPts val="1000"/>
              </a:spcBef>
              <a:spcAft>
                <a:spcPts val="0"/>
              </a:spcAft>
              <a:buClr>
                <a:schemeClr val="dk1"/>
              </a:buClr>
              <a:buSzPts val="2800"/>
              <a:buNone/>
            </a:pPr>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rgbClr val="002060"/>
              </a:buClr>
              <a:buSzPts val="4400"/>
              <a:buFont typeface="Calibri"/>
              <a:buNone/>
            </a:pPr>
            <a:r>
              <a:rPr lang="en-US">
                <a:solidFill>
                  <a:srgbClr val="002060"/>
                </a:solidFill>
              </a:rPr>
              <a:t>Participant Question: Which of these houses represents your comfort level with data? </a:t>
            </a:r>
            <a:endParaRPr/>
          </a:p>
        </p:txBody>
      </p:sp>
      <p:pic>
        <p:nvPicPr>
          <p:cNvPr id="157" name="Google Shape;157;p9"/>
          <p:cNvPicPr preferRelativeResize="0"/>
          <p:nvPr/>
        </p:nvPicPr>
        <p:blipFill rotWithShape="1">
          <a:blip r:embed="rId3">
            <a:alphaModFix/>
          </a:blip>
          <a:srcRect/>
          <a:stretch/>
        </p:blipFill>
        <p:spPr>
          <a:xfrm>
            <a:off x="3087965" y="3883477"/>
            <a:ext cx="3641727" cy="2801566"/>
          </a:xfrm>
          <a:prstGeom prst="rect">
            <a:avLst/>
          </a:prstGeom>
          <a:noFill/>
          <a:ln>
            <a:noFill/>
          </a:ln>
        </p:spPr>
      </p:pic>
      <p:pic>
        <p:nvPicPr>
          <p:cNvPr id="158" name="Google Shape;158;p9"/>
          <p:cNvPicPr preferRelativeResize="0"/>
          <p:nvPr/>
        </p:nvPicPr>
        <p:blipFill rotWithShape="1">
          <a:blip r:embed="rId4">
            <a:alphaModFix/>
          </a:blip>
          <a:srcRect/>
          <a:stretch/>
        </p:blipFill>
        <p:spPr>
          <a:xfrm>
            <a:off x="5000751" y="1819073"/>
            <a:ext cx="4444300" cy="2290280"/>
          </a:xfrm>
          <a:prstGeom prst="rect">
            <a:avLst/>
          </a:prstGeom>
          <a:noFill/>
          <a:ln>
            <a:noFill/>
          </a:ln>
        </p:spPr>
      </p:pic>
      <p:pic>
        <p:nvPicPr>
          <p:cNvPr id="159" name="Google Shape;159;p9"/>
          <p:cNvPicPr preferRelativeResize="0"/>
          <p:nvPr/>
        </p:nvPicPr>
        <p:blipFill rotWithShape="1">
          <a:blip r:embed="rId5">
            <a:alphaModFix/>
          </a:blip>
          <a:srcRect/>
          <a:stretch/>
        </p:blipFill>
        <p:spPr>
          <a:xfrm>
            <a:off x="7661647" y="4059645"/>
            <a:ext cx="3566808" cy="2675106"/>
          </a:xfrm>
          <a:prstGeom prst="rect">
            <a:avLst/>
          </a:prstGeom>
          <a:noFill/>
          <a:ln>
            <a:noFill/>
          </a:ln>
        </p:spPr>
      </p:pic>
      <p:pic>
        <p:nvPicPr>
          <p:cNvPr id="160" name="Google Shape;160;p9"/>
          <p:cNvPicPr preferRelativeResize="0">
            <a:picLocks noGrp="1"/>
          </p:cNvPicPr>
          <p:nvPr>
            <p:ph type="body" idx="1"/>
          </p:nvPr>
        </p:nvPicPr>
        <p:blipFill rotWithShape="1">
          <a:blip r:embed="rId6">
            <a:alphaModFix/>
          </a:blip>
          <a:srcRect/>
          <a:stretch/>
        </p:blipFill>
        <p:spPr>
          <a:xfrm>
            <a:off x="734825" y="1819073"/>
            <a:ext cx="3461940" cy="2597184"/>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70474D6A93773D4A91F20C1DBBB27D24" ma:contentTypeVersion="1" ma:contentTypeDescription="Create a new document." ma:contentTypeScope="" ma:versionID="f1525ed06d7092246183ec63352e845d">
  <xsd:schema xmlns:xsd="http://www.w3.org/2001/XMLSchema" xmlns:xs="http://www.w3.org/2001/XMLSchema" xmlns:p="http://schemas.microsoft.com/office/2006/metadata/properties" xmlns:ns1="http://schemas.microsoft.com/sharepoint/v3" targetNamespace="http://schemas.microsoft.com/office/2006/metadata/properties" ma:root="true" ma:fieldsID="4dcce58c87e9fcebab8021569449a8d0" ns1:_="">
    <xsd:import namespace="http://schemas.microsoft.com/sharepoint/v3"/>
    <xsd:element name="properties">
      <xsd:complexType>
        <xsd:sequence>
          <xsd:element name="documentManagement">
            <xsd:complexType>
              <xsd:all>
                <xsd:element ref="ns1:PublishingStartDate" minOccurs="0"/>
                <xsd:element ref="ns1:PublishingExpirationDat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internalName="PublishingExpirationDat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10B2E9E2-39DE-48B4-AA68-B6C388B60557}"/>
</file>

<file path=customXml/itemProps2.xml><?xml version="1.0" encoding="utf-8"?>
<ds:datastoreItem xmlns:ds="http://schemas.openxmlformats.org/officeDocument/2006/customXml" ds:itemID="{F1446CC8-6BE9-44FE-8426-3187ACB766CA}"/>
</file>

<file path=customXml/itemProps3.xml><?xml version="1.0" encoding="utf-8"?>
<ds:datastoreItem xmlns:ds="http://schemas.openxmlformats.org/officeDocument/2006/customXml" ds:itemID="{1BE3F965-04CF-40AB-B6DA-0BF396B2C2C9}"/>
</file>

<file path=docProps/app.xml><?xml version="1.0" encoding="utf-8"?>
<Properties xmlns="http://schemas.openxmlformats.org/officeDocument/2006/extended-properties" xmlns:vt="http://schemas.openxmlformats.org/officeDocument/2006/docPropsVTypes">
  <TotalTime>48</TotalTime>
  <Words>1671</Words>
  <Application>Microsoft Office PowerPoint</Application>
  <PresentationFormat>Widescreen</PresentationFormat>
  <Paragraphs>216</Paragraphs>
  <Slides>31</Slides>
  <Notes>31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31</vt:i4>
      </vt:variant>
    </vt:vector>
  </HeadingPairs>
  <TitlesOfParts>
    <vt:vector size="35" baseType="lpstr">
      <vt:lpstr>Arial</vt:lpstr>
      <vt:lpstr>Calibri</vt:lpstr>
      <vt:lpstr>Arial Black</vt:lpstr>
      <vt:lpstr>Office Theme</vt:lpstr>
      <vt:lpstr>SEOW What? Finding and Using Data to Support Behavioral Health Programs in Delaware</vt:lpstr>
      <vt:lpstr>PowerPoint Presentation</vt:lpstr>
      <vt:lpstr>Today’s Presenters</vt:lpstr>
      <vt:lpstr>Objectives</vt:lpstr>
      <vt:lpstr>Delaware State Epidemiological Outcomes Workgroup</vt:lpstr>
      <vt:lpstr>The 4 Goals of the SEOW</vt:lpstr>
      <vt:lpstr>SEOW Data Products</vt:lpstr>
      <vt:lpstr>Support the SEOW can provide</vt:lpstr>
      <vt:lpstr>Participant Question: Which of these houses represents your comfort level with data? </vt:lpstr>
      <vt:lpstr>How do you use data in your work? </vt:lpstr>
      <vt:lpstr>Navigating the SEOW Website at CDHS</vt:lpstr>
      <vt:lpstr>PowerPoint Presentation</vt:lpstr>
      <vt:lpstr>Data Sources Used in the Annual Delaware Epidemiological Profile (“The Epi”)</vt:lpstr>
      <vt:lpstr>Interactive Heat Maps </vt:lpstr>
      <vt:lpstr>Select National Data Sources</vt:lpstr>
      <vt:lpstr>Featured Delaware Data Sources</vt:lpstr>
      <vt:lpstr>Data from the Division of Public Health</vt:lpstr>
      <vt:lpstr>PowerPoint Presentation</vt:lpstr>
      <vt:lpstr>PowerPoint Presentation</vt:lpstr>
      <vt:lpstr>Additional Resources &amp; Data Sources</vt:lpstr>
      <vt:lpstr>Additional Resources &amp; Data Sources</vt:lpstr>
      <vt:lpstr>PowerPoint Presentation</vt:lpstr>
      <vt:lpstr>PowerPoint Presentation</vt:lpstr>
      <vt:lpstr>PowerPoint Presentation</vt:lpstr>
      <vt:lpstr>Your Turn:</vt:lpstr>
      <vt:lpstr>PowerPoint Presentation</vt:lpstr>
      <vt:lpstr>PowerPoint Presentation</vt:lpstr>
      <vt:lpstr>PowerPoint Presentation</vt:lpstr>
      <vt:lpstr>Data Resource Weblinks</vt:lpstr>
      <vt:lpstr>For More Information…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SEOW What? Finding and Using Data to Support Behavioral Health Programs in Delaware</dc:title>
  <dc:creator>Merriman-Nai, Sharon</dc:creator>
  <cp:lastModifiedBy>Bill Gratton</cp:lastModifiedBy>
  <cp:revision>2</cp:revision>
  <dcterms:created xsi:type="dcterms:W3CDTF">2021-05-26T23:47:00Z</dcterms:created>
  <dcterms:modified xsi:type="dcterms:W3CDTF">2021-07-13T18:32:45Z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0x01010070474D6A93773D4A91F20C1DBBB27D24</vt:lpwstr>
  </property>
</Properties>
</file>