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s/slide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7.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9.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48.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5.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9.xml" ContentType="application/vnd.openxmlformats-officedocument.presentationml.slide+xml"/>
  <Override PartName="/ppt/slides/slide64.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16.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handoutMasters/handoutMaster1.xml" ContentType="application/vnd.openxmlformats-officedocument.presentationml.handoutMaster+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12.xml" ContentType="application/vnd.openxmlformats-officedocument.drawingml.chart+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charts/chart3.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8.xml" ContentType="application/vnd.openxmlformats-officedocument.drawingml.chart+xml"/>
  <Override PartName="/ppt/charts/chart7.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28.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4.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4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1.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4.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37.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9"/>
  </p:notesMasterIdLst>
  <p:handoutMasterIdLst>
    <p:handoutMasterId r:id="rId90"/>
  </p:handoutMasterIdLst>
  <p:sldIdLst>
    <p:sldId id="258" r:id="rId2"/>
    <p:sldId id="259" r:id="rId3"/>
    <p:sldId id="329" r:id="rId4"/>
    <p:sldId id="332" r:id="rId5"/>
    <p:sldId id="296" r:id="rId6"/>
    <p:sldId id="330" r:id="rId7"/>
    <p:sldId id="333" r:id="rId8"/>
    <p:sldId id="372" r:id="rId9"/>
    <p:sldId id="334" r:id="rId10"/>
    <p:sldId id="313" r:id="rId11"/>
    <p:sldId id="335" r:id="rId12"/>
    <p:sldId id="336" r:id="rId13"/>
    <p:sldId id="337" r:id="rId14"/>
    <p:sldId id="338" r:id="rId15"/>
    <p:sldId id="348" r:id="rId16"/>
    <p:sldId id="403" r:id="rId17"/>
    <p:sldId id="405" r:id="rId18"/>
    <p:sldId id="404" r:id="rId19"/>
    <p:sldId id="347" r:id="rId20"/>
    <p:sldId id="350" r:id="rId21"/>
    <p:sldId id="352" r:id="rId22"/>
    <p:sldId id="351" r:id="rId23"/>
    <p:sldId id="339" r:id="rId24"/>
    <p:sldId id="349" r:id="rId25"/>
    <p:sldId id="340" r:id="rId26"/>
    <p:sldId id="341" r:id="rId27"/>
    <p:sldId id="343" r:id="rId28"/>
    <p:sldId id="344" r:id="rId29"/>
    <p:sldId id="353" r:id="rId30"/>
    <p:sldId id="354" r:id="rId31"/>
    <p:sldId id="355" r:id="rId32"/>
    <p:sldId id="356" r:id="rId33"/>
    <p:sldId id="357" r:id="rId34"/>
    <p:sldId id="361" r:id="rId35"/>
    <p:sldId id="367" r:id="rId36"/>
    <p:sldId id="359" r:id="rId37"/>
    <p:sldId id="360" r:id="rId38"/>
    <p:sldId id="358" r:id="rId39"/>
    <p:sldId id="362" r:id="rId40"/>
    <p:sldId id="363" r:id="rId41"/>
    <p:sldId id="368" r:id="rId42"/>
    <p:sldId id="365" r:id="rId43"/>
    <p:sldId id="366" r:id="rId44"/>
    <p:sldId id="371" r:id="rId45"/>
    <p:sldId id="369" r:id="rId46"/>
    <p:sldId id="370" r:id="rId47"/>
    <p:sldId id="375" r:id="rId48"/>
    <p:sldId id="376" r:id="rId49"/>
    <p:sldId id="377" r:id="rId50"/>
    <p:sldId id="378" r:id="rId51"/>
    <p:sldId id="379" r:id="rId52"/>
    <p:sldId id="409" r:id="rId53"/>
    <p:sldId id="316" r:id="rId54"/>
    <p:sldId id="380" r:id="rId55"/>
    <p:sldId id="381" r:id="rId56"/>
    <p:sldId id="382" r:id="rId57"/>
    <p:sldId id="383" r:id="rId58"/>
    <p:sldId id="384" r:id="rId59"/>
    <p:sldId id="385" r:id="rId60"/>
    <p:sldId id="386" r:id="rId61"/>
    <p:sldId id="387" r:id="rId62"/>
    <p:sldId id="388" r:id="rId63"/>
    <p:sldId id="389" r:id="rId64"/>
    <p:sldId id="390" r:id="rId65"/>
    <p:sldId id="391" r:id="rId66"/>
    <p:sldId id="392" r:id="rId67"/>
    <p:sldId id="393" r:id="rId68"/>
    <p:sldId id="394" r:id="rId69"/>
    <p:sldId id="395" r:id="rId70"/>
    <p:sldId id="396" r:id="rId71"/>
    <p:sldId id="397" r:id="rId72"/>
    <p:sldId id="398" r:id="rId73"/>
    <p:sldId id="399" r:id="rId74"/>
    <p:sldId id="400" r:id="rId75"/>
    <p:sldId id="374" r:id="rId76"/>
    <p:sldId id="406" r:id="rId77"/>
    <p:sldId id="407" r:id="rId78"/>
    <p:sldId id="408" r:id="rId79"/>
    <p:sldId id="293" r:id="rId80"/>
    <p:sldId id="304" r:id="rId81"/>
    <p:sldId id="305" r:id="rId82"/>
    <p:sldId id="306" r:id="rId83"/>
    <p:sldId id="311" r:id="rId84"/>
    <p:sldId id="312" r:id="rId85"/>
    <p:sldId id="292" r:id="rId86"/>
    <p:sldId id="373" r:id="rId87"/>
    <p:sldId id="294" r:id="rId8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1" autoAdjust="0"/>
    <p:restoredTop sz="94662" autoAdjust="0"/>
  </p:normalViewPr>
  <p:slideViewPr>
    <p:cSldViewPr snapToGrid="0" snapToObjects="1">
      <p:cViewPr>
        <p:scale>
          <a:sx n="100" d="100"/>
          <a:sy n="100" d="100"/>
        </p:scale>
        <p:origin x="-8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36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printerSettings" Target="printerSettings/printerSettings1.bin"/><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9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theme" Target="theme/theme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viewProps" Target="viewProps.xml"/><Relationship Id="rId98"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aren:Desktop:SPF-PFS/SEOW%20copy:Adverse%20Childhood%20Advent%20graphs%20for%20sharo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Karen:Desktop:2-Adverse%20Childhood%20Advent%20graphs%20for%20shar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Karen:Desktop:2-Adverse%20Childhood%20Advent%20graphs%20for%20sharo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sharonmerriman-nai:Desktop:Adverse%20Childhood%20Advent%20graphs%20for%20sharon%205-12-17.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Karen:Desktop:SPF-PFS/SEOW%20copy:Adverse%20Childhood%20Advent%20graphs%20for%20sharon.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Karen:Desktop:Adverse%20Childhood%20Advent%20graphs%20for%20sharon%205-11-17.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sharonmerriman-nai:Desktop:Adverse%20Childhood%20Advent%20graphs%20for%20sharon%205-12-17.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Karen:Desktop:SPF-PFS/SEOW%20copy:Adverse%20Childhood%20Advent%20graphs%20for%20sharon-3.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Macintosh%20HD:Users:Karen:Desktop:Adverse%20Childhood%20Advent%20graphs%20for%20sharon%205-11-17.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Macintosh%20HD:Users:sharonmerriman-nai:Desktop:Adverse%20Childhood%20Advent%20graphs%20for%20sharon%205-12-17.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Macintosh%20HD:Users:Karen:Desktop:Adverse%20Childhood%20Advent%20graphs%20for%20sharon%205-11-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Karen:Desktop:2-Adverse%20Childhood%20Advent%20graphs%20for%20sharon.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Macintosh%20HD:Users:Karen:Desktop:Adverse%20Childhood%20Advent%20graphs%20for%20sharon%205-11-17.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Macintosh%20HD:Users:sharonmerriman-nai:Desktop:Adverse%20Childhood%20Advent%20graphs%20for%20sharon%205-12-17.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Macintosh%20HD:Users:Karen:Desktop:Adverse%20Childhood%20Advent%20graphs%20for%20sharon%205-11-17.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Macintosh%20HD:Users:Karen:Desktop:Adverse%20Childhood%20Advent%20graphs%20for%20sharon%205-11-17.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Macintosh%20HD:Users:sharonmerriman-nai:Desktop:Adverse%20Childhood%20Advent%20graphs%20for%20sharon%205-12-17.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Macintosh%20HD:Users:Karen:Desktop:Adverse%20Childhood%20Advent%20graphs%20for%20sharon%205-11-17.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Macintosh%20HD:Users:Karen:Desktop:Adverse%20Childhood%20Advent%20graphs%20for%20sharon%205-11-17.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Macintosh%20HD:Users:sharonmerriman-nai:Desktop:Adverse%20Childhood%20Advent%20graphs%20for%20sharon%205-12-17.xlsx" TargetMode="Externa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sharonmerriman-nai:Desktop:Adverse%20Childhood%20Advent%20graphs%20for%20sharon%205-12-17.xlsx" TargetMode="Externa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sharonmerriman-nai:Desktop:Adverse%20Childhood%20Advent%20graphs%20for%20sharon%205-12-17.xlsx" TargetMode="Externa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sharonmerriman-nai:Desktop:Adverse%20Childhood%20Advent%20graphs%20for%20sharon%205-12-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sharonmerriman-nai:Desktop:Adverse%20Childhood%20Advent%20graphs%20for%20sharon%205-12-1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Karen:Desktop:Adverse%20Childhood%20Advent%20graphs%20for%20sharon%205-11-17.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Karen:Desktop:Adverse%20Childhood%20Advent%20graphs%20for%20sharon%205-11-17.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sharonmerriman-nai:Desktop:Adverse%20Childhood%20Advent%20graphs%20for%20sharon%205-12-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446641317621"/>
          <c:y val="0.161011355992561"/>
          <c:w val="0.922806051511848"/>
          <c:h val="0.561009773275828"/>
        </c:manualLayout>
      </c:layout>
      <c:barChart>
        <c:barDir val="col"/>
        <c:grouping val="clustered"/>
        <c:varyColors val="0"/>
        <c:ser>
          <c:idx val="0"/>
          <c:order val="0"/>
          <c:tx>
            <c:strRef>
              <c:f>Homelessness!$A$2</c:f>
              <c:strCache>
                <c:ptCount val="1"/>
                <c:pt idx="0">
                  <c:v>Homeless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Homelessness!$B$1:$D$1</c:f>
              <c:strCache>
                <c:ptCount val="3"/>
                <c:pt idx="0">
                  <c:v>Past 30 day alcohol use</c:v>
                </c:pt>
                <c:pt idx="1">
                  <c:v>Past 30 Day Marijuana Use</c:v>
                </c:pt>
                <c:pt idx="2">
                  <c:v>Past 30 Prescription Drug Use </c:v>
                </c:pt>
              </c:strCache>
            </c:strRef>
          </c:cat>
          <c:val>
            <c:numRef>
              <c:f>Homelessness!$B$2:$D$2</c:f>
              <c:numCache>
                <c:formatCode>0%</c:formatCode>
                <c:ptCount val="3"/>
                <c:pt idx="0">
                  <c:v>0.588</c:v>
                </c:pt>
                <c:pt idx="1">
                  <c:v>0.5</c:v>
                </c:pt>
                <c:pt idx="2">
                  <c:v>0.3</c:v>
                </c:pt>
              </c:numCache>
            </c:numRef>
          </c:val>
        </c:ser>
        <c:ser>
          <c:idx val="1"/>
          <c:order val="1"/>
          <c:tx>
            <c:strRef>
              <c:f>Homelessness!$A$3</c:f>
              <c:strCache>
                <c:ptCount val="1"/>
                <c:pt idx="0">
                  <c:v>Not Homeless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Homelessness!$B$1:$D$1</c:f>
              <c:strCache>
                <c:ptCount val="3"/>
                <c:pt idx="0">
                  <c:v>Past 30 day alcohol use</c:v>
                </c:pt>
                <c:pt idx="1">
                  <c:v>Past 30 Day Marijuana Use</c:v>
                </c:pt>
                <c:pt idx="2">
                  <c:v>Past 30 Prescription Drug Use </c:v>
                </c:pt>
              </c:strCache>
            </c:strRef>
          </c:cat>
          <c:val>
            <c:numRef>
              <c:f>Homelessness!$B$3:$D$3</c:f>
              <c:numCache>
                <c:formatCode>0%</c:formatCode>
                <c:ptCount val="3"/>
                <c:pt idx="0">
                  <c:v>0.295</c:v>
                </c:pt>
                <c:pt idx="1">
                  <c:v>0.21</c:v>
                </c:pt>
                <c:pt idx="2">
                  <c:v>0.06</c:v>
                </c:pt>
              </c:numCache>
            </c:numRef>
          </c:val>
        </c:ser>
        <c:dLbls>
          <c:dLblPos val="outEnd"/>
          <c:showLegendKey val="0"/>
          <c:showVal val="1"/>
          <c:showCatName val="0"/>
          <c:showSerName val="0"/>
          <c:showPercent val="0"/>
          <c:showBubbleSize val="0"/>
        </c:dLbls>
        <c:gapWidth val="100"/>
        <c:overlap val="-28"/>
        <c:axId val="2119846456"/>
        <c:axId val="2119849864"/>
      </c:barChart>
      <c:catAx>
        <c:axId val="2119846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19849864"/>
        <c:crosses val="autoZero"/>
        <c:auto val="1"/>
        <c:lblAlgn val="ctr"/>
        <c:lblOffset val="100"/>
        <c:noMultiLvlLbl val="0"/>
      </c:catAx>
      <c:valAx>
        <c:axId val="2119849864"/>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119846456"/>
        <c:crosses val="autoZero"/>
        <c:crossBetween val="between"/>
      </c:valAx>
      <c:spPr>
        <a:noFill/>
        <a:ln>
          <a:noFill/>
        </a:ln>
        <a:effectLst/>
      </c:spPr>
    </c:plotArea>
    <c:legend>
      <c:legendPos val="b"/>
      <c:layout>
        <c:manualLayout>
          <c:xMode val="edge"/>
          <c:yMode val="edge"/>
          <c:x val="0.756579432234646"/>
          <c:y val="0.0424205674039488"/>
          <c:w val="0.243193141017735"/>
          <c:h val="0.17617239742017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204845368422646"/>
          <c:y val="0.0401234567901234"/>
          <c:w val="0.663437818946472"/>
          <c:h val="0.730699912510936"/>
        </c:manualLayout>
      </c:layout>
      <c:barChart>
        <c:barDir val="col"/>
        <c:grouping val="clustered"/>
        <c:varyColors val="0"/>
        <c:ser>
          <c:idx val="0"/>
          <c:order val="0"/>
          <c:tx>
            <c:strRef>
              <c:f>'fight (anywhere)'!$I$2</c:f>
              <c:strCache>
                <c:ptCount val="1"/>
                <c:pt idx="0">
                  <c:v>Fight past year</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'fight (anywhere)'!$J$1:$L$1</c:f>
              <c:strCache>
                <c:ptCount val="3"/>
                <c:pt idx="0">
                  <c:v>Past 30 day alcohol use</c:v>
                </c:pt>
                <c:pt idx="1">
                  <c:v>Past 30 day Marijuana Use</c:v>
                </c:pt>
                <c:pt idx="2">
                  <c:v>Past 30 Day Prescription Drug Misuse</c:v>
                </c:pt>
              </c:strCache>
            </c:strRef>
          </c:cat>
          <c:val>
            <c:numRef>
              <c:f>'fight (anywhere)'!$J$2:$L$2</c:f>
              <c:numCache>
                <c:formatCode>0%</c:formatCode>
                <c:ptCount val="3"/>
                <c:pt idx="0">
                  <c:v>0.49</c:v>
                </c:pt>
                <c:pt idx="1">
                  <c:v>0.44</c:v>
                </c:pt>
                <c:pt idx="2">
                  <c:v>0.16</c:v>
                </c:pt>
              </c:numCache>
            </c:numRef>
          </c:val>
        </c:ser>
        <c:ser>
          <c:idx val="1"/>
          <c:order val="1"/>
          <c:tx>
            <c:strRef>
              <c:f>'fight (anywhere)'!$I$3</c:f>
              <c:strCache>
                <c:ptCount val="1"/>
                <c:pt idx="0">
                  <c:v>Haven't fought past year </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'fight (anywhere)'!$J$1:$L$1</c:f>
              <c:strCache>
                <c:ptCount val="3"/>
                <c:pt idx="0">
                  <c:v>Past 30 day alcohol use</c:v>
                </c:pt>
                <c:pt idx="1">
                  <c:v>Past 30 day Marijuana Use</c:v>
                </c:pt>
                <c:pt idx="2">
                  <c:v>Past 30 Day Prescription Drug Misuse</c:v>
                </c:pt>
              </c:strCache>
            </c:strRef>
          </c:cat>
          <c:val>
            <c:numRef>
              <c:f>'fight (anywhere)'!$J$3:$L$3</c:f>
              <c:numCache>
                <c:formatCode>0%</c:formatCode>
                <c:ptCount val="3"/>
                <c:pt idx="0">
                  <c:v>0.26</c:v>
                </c:pt>
                <c:pt idx="1">
                  <c:v>0.16</c:v>
                </c:pt>
                <c:pt idx="2">
                  <c:v>0.04</c:v>
                </c:pt>
              </c:numCache>
            </c:numRef>
          </c:val>
        </c:ser>
        <c:dLbls>
          <c:showLegendKey val="0"/>
          <c:showVal val="0"/>
          <c:showCatName val="0"/>
          <c:showSerName val="0"/>
          <c:showPercent val="0"/>
          <c:showBubbleSize val="0"/>
        </c:dLbls>
        <c:gapWidth val="150"/>
        <c:axId val="2117179352"/>
        <c:axId val="2117176328"/>
      </c:barChart>
      <c:catAx>
        <c:axId val="2117179352"/>
        <c:scaling>
          <c:orientation val="minMax"/>
        </c:scaling>
        <c:delete val="0"/>
        <c:axPos val="b"/>
        <c:majorTickMark val="out"/>
        <c:minorTickMark val="none"/>
        <c:tickLblPos val="nextTo"/>
        <c:txPr>
          <a:bodyPr/>
          <a:lstStyle/>
          <a:p>
            <a:pPr>
              <a:defRPr sz="1600"/>
            </a:pPr>
            <a:endParaRPr lang="en-US"/>
          </a:p>
        </c:txPr>
        <c:crossAx val="2117176328"/>
        <c:crosses val="autoZero"/>
        <c:auto val="1"/>
        <c:lblAlgn val="ctr"/>
        <c:lblOffset val="100"/>
        <c:noMultiLvlLbl val="0"/>
      </c:catAx>
      <c:valAx>
        <c:axId val="2117176328"/>
        <c:scaling>
          <c:orientation val="minMax"/>
        </c:scaling>
        <c:delete val="1"/>
        <c:axPos val="l"/>
        <c:numFmt formatCode="0%" sourceLinked="1"/>
        <c:majorTickMark val="out"/>
        <c:minorTickMark val="none"/>
        <c:tickLblPos val="nextTo"/>
        <c:crossAx val="2117179352"/>
        <c:crosses val="autoZero"/>
        <c:crossBetween val="between"/>
      </c:valAx>
    </c:plotArea>
    <c:legend>
      <c:legendPos val="r"/>
      <c:layout>
        <c:manualLayout>
          <c:xMode val="edge"/>
          <c:yMode val="edge"/>
          <c:x val="0.668165019756225"/>
          <c:y val="0.121323272090989"/>
          <c:w val="0.287714439352743"/>
          <c:h val="0.362291727422961"/>
        </c:manualLayout>
      </c:layout>
      <c:overlay val="0"/>
      <c:txPr>
        <a:bodyPr/>
        <a:lstStyle/>
        <a:p>
          <a:pPr>
            <a:defRPr sz="1600" b="1"/>
          </a:pPr>
          <a:endParaRPr lang="en-US"/>
        </a:p>
      </c:txPr>
    </c:legend>
    <c:plotVisOnly val="1"/>
    <c:dispBlanksAs val="gap"/>
    <c:showDLblsOverMax val="0"/>
  </c:chart>
  <c:spPr>
    <a:solidFill>
      <a:schemeClr val="bg1"/>
    </a:solidFill>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'fight (anywhere)'!$I$22</c:f>
              <c:strCache>
                <c:ptCount val="1"/>
                <c:pt idx="0">
                  <c:v>Fight past year</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'fight (anywhere)'!$J$21:$L$21</c:f>
              <c:strCache>
                <c:ptCount val="3"/>
                <c:pt idx="0">
                  <c:v>Depressed</c:v>
                </c:pt>
                <c:pt idx="1">
                  <c:v>Self-Harm</c:v>
                </c:pt>
                <c:pt idx="2">
                  <c:v>Suicide Attempt</c:v>
                </c:pt>
              </c:strCache>
            </c:strRef>
          </c:cat>
          <c:val>
            <c:numRef>
              <c:f>'fight (anywhere)'!$J$22:$L$22</c:f>
              <c:numCache>
                <c:formatCode>0%</c:formatCode>
                <c:ptCount val="3"/>
                <c:pt idx="0">
                  <c:v>0.37</c:v>
                </c:pt>
                <c:pt idx="1">
                  <c:v>0.23</c:v>
                </c:pt>
                <c:pt idx="2">
                  <c:v>0.18</c:v>
                </c:pt>
              </c:numCache>
            </c:numRef>
          </c:val>
        </c:ser>
        <c:ser>
          <c:idx val="1"/>
          <c:order val="1"/>
          <c:tx>
            <c:strRef>
              <c:f>'fight (anywhere)'!$I$23</c:f>
              <c:strCache>
                <c:ptCount val="1"/>
                <c:pt idx="0">
                  <c:v>Haven't fought past year </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'fight (anywhere)'!$J$21:$L$21</c:f>
              <c:strCache>
                <c:ptCount val="3"/>
                <c:pt idx="0">
                  <c:v>Depressed</c:v>
                </c:pt>
                <c:pt idx="1">
                  <c:v>Self-Harm</c:v>
                </c:pt>
                <c:pt idx="2">
                  <c:v>Suicide Attempt</c:v>
                </c:pt>
              </c:strCache>
            </c:strRef>
          </c:cat>
          <c:val>
            <c:numRef>
              <c:f>'fight (anywhere)'!$J$23:$L$23</c:f>
              <c:numCache>
                <c:formatCode>0%</c:formatCode>
                <c:ptCount val="3"/>
                <c:pt idx="0">
                  <c:v>0.23</c:v>
                </c:pt>
                <c:pt idx="1">
                  <c:v>0.11</c:v>
                </c:pt>
                <c:pt idx="2">
                  <c:v>0.04</c:v>
                </c:pt>
              </c:numCache>
            </c:numRef>
          </c:val>
        </c:ser>
        <c:dLbls>
          <c:showLegendKey val="0"/>
          <c:showVal val="0"/>
          <c:showCatName val="0"/>
          <c:showSerName val="0"/>
          <c:showPercent val="0"/>
          <c:showBubbleSize val="0"/>
        </c:dLbls>
        <c:gapWidth val="150"/>
        <c:axId val="2117128008"/>
        <c:axId val="2117124984"/>
      </c:barChart>
      <c:catAx>
        <c:axId val="2117128008"/>
        <c:scaling>
          <c:orientation val="minMax"/>
        </c:scaling>
        <c:delete val="0"/>
        <c:axPos val="b"/>
        <c:majorTickMark val="out"/>
        <c:minorTickMark val="none"/>
        <c:tickLblPos val="nextTo"/>
        <c:txPr>
          <a:bodyPr/>
          <a:lstStyle/>
          <a:p>
            <a:pPr>
              <a:defRPr sz="1600"/>
            </a:pPr>
            <a:endParaRPr lang="en-US"/>
          </a:p>
        </c:txPr>
        <c:crossAx val="2117124984"/>
        <c:crosses val="autoZero"/>
        <c:auto val="1"/>
        <c:lblAlgn val="ctr"/>
        <c:lblOffset val="100"/>
        <c:noMultiLvlLbl val="0"/>
      </c:catAx>
      <c:valAx>
        <c:axId val="2117124984"/>
        <c:scaling>
          <c:orientation val="minMax"/>
        </c:scaling>
        <c:delete val="1"/>
        <c:axPos val="l"/>
        <c:numFmt formatCode="0%" sourceLinked="1"/>
        <c:majorTickMark val="out"/>
        <c:minorTickMark val="none"/>
        <c:tickLblPos val="nextTo"/>
        <c:crossAx val="2117128008"/>
        <c:crosses val="autoZero"/>
        <c:crossBetween val="between"/>
      </c:valAx>
    </c:plotArea>
    <c:legend>
      <c:legendPos val="r"/>
      <c:layout>
        <c:manualLayout>
          <c:xMode val="edge"/>
          <c:yMode val="edge"/>
          <c:x val="0.635343226555507"/>
          <c:y val="0.10566407717235"/>
          <c:w val="0.328756645185695"/>
          <c:h val="0.27243665275015"/>
        </c:manualLayout>
      </c:layout>
      <c:overlay val="0"/>
      <c:txPr>
        <a:bodyPr/>
        <a:lstStyle/>
        <a:p>
          <a:pPr>
            <a:defRPr sz="1600" b="1"/>
          </a:pPr>
          <a:endParaRPr lang="en-US"/>
        </a:p>
      </c:txPr>
    </c:legend>
    <c:plotVisOnly val="1"/>
    <c:dispBlanksAs val="gap"/>
    <c:showDLblsOverMax val="0"/>
  </c:chart>
  <c:spPr>
    <a:solidFill>
      <a:schemeClr val="bg1"/>
    </a:solidFill>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t>Number of Sexual Partners</a:t>
            </a:r>
            <a:endParaRPr lang="en-US" sz="1800" baseline="0"/>
          </a:p>
        </c:rich>
      </c:tx>
      <c:layout/>
      <c:overlay val="0"/>
      <c:spPr>
        <a:noFill/>
        <a:ln>
          <a:noFill/>
        </a:ln>
        <a:effectLst/>
      </c:spPr>
    </c:title>
    <c:autoTitleDeleted val="0"/>
    <c:plotArea>
      <c:layout>
        <c:manualLayout>
          <c:layoutTarget val="inner"/>
          <c:xMode val="edge"/>
          <c:yMode val="edge"/>
          <c:x val="0.0231729055258467"/>
          <c:y val="0.143171114599686"/>
          <c:w val="0.703297401995873"/>
          <c:h val="0.744259879602962"/>
        </c:manualLayout>
      </c:layout>
      <c:barChart>
        <c:barDir val="col"/>
        <c:grouping val="clustered"/>
        <c:varyColors val="0"/>
        <c:ser>
          <c:idx val="0"/>
          <c:order val="0"/>
          <c:tx>
            <c:strRef>
              <c:f>'fight (anywhere)'!$A$42</c:f>
              <c:strCache>
                <c:ptCount val="1"/>
                <c:pt idx="0">
                  <c:v>Fight past 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'fight (anywhere)'!$B$41:$D$41</c:f>
              <c:strCache>
                <c:ptCount val="3"/>
                <c:pt idx="0">
                  <c:v>0</c:v>
                </c:pt>
                <c:pt idx="1">
                  <c:v>1-2 Partners</c:v>
                </c:pt>
                <c:pt idx="2">
                  <c:v>3+ Partners </c:v>
                </c:pt>
              </c:strCache>
            </c:strRef>
          </c:cat>
          <c:val>
            <c:numRef>
              <c:f>'fight (anywhere)'!$B$42:$D$42</c:f>
              <c:numCache>
                <c:formatCode>0%</c:formatCode>
                <c:ptCount val="3"/>
                <c:pt idx="0">
                  <c:v>0.32</c:v>
                </c:pt>
                <c:pt idx="1">
                  <c:v>0.32</c:v>
                </c:pt>
                <c:pt idx="2">
                  <c:v>0.36</c:v>
                </c:pt>
              </c:numCache>
            </c:numRef>
          </c:val>
        </c:ser>
        <c:ser>
          <c:idx val="1"/>
          <c:order val="1"/>
          <c:tx>
            <c:strRef>
              <c:f>'fight (anywhere)'!$A$43</c:f>
              <c:strCache>
                <c:ptCount val="1"/>
                <c:pt idx="0">
                  <c:v>Haven't fought past year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'fight (anywhere)'!$B$41:$D$41</c:f>
              <c:strCache>
                <c:ptCount val="3"/>
                <c:pt idx="0">
                  <c:v>0</c:v>
                </c:pt>
                <c:pt idx="1">
                  <c:v>1-2 Partners</c:v>
                </c:pt>
                <c:pt idx="2">
                  <c:v>3+ Partners </c:v>
                </c:pt>
              </c:strCache>
            </c:strRef>
          </c:cat>
          <c:val>
            <c:numRef>
              <c:f>'fight (anywhere)'!$B$43:$D$43</c:f>
              <c:numCache>
                <c:formatCode>0%</c:formatCode>
                <c:ptCount val="3"/>
                <c:pt idx="0">
                  <c:v>0.61</c:v>
                </c:pt>
                <c:pt idx="1">
                  <c:v>0.27</c:v>
                </c:pt>
                <c:pt idx="2">
                  <c:v>0.12</c:v>
                </c:pt>
              </c:numCache>
            </c:numRef>
          </c:val>
        </c:ser>
        <c:dLbls>
          <c:dLblPos val="outEnd"/>
          <c:showLegendKey val="0"/>
          <c:showVal val="1"/>
          <c:showCatName val="0"/>
          <c:showSerName val="0"/>
          <c:showPercent val="0"/>
          <c:showBubbleSize val="0"/>
        </c:dLbls>
        <c:gapWidth val="219"/>
        <c:overlap val="-27"/>
        <c:axId val="2029221544"/>
        <c:axId val="2029909384"/>
      </c:barChart>
      <c:catAx>
        <c:axId val="2029221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29909384"/>
        <c:crosses val="autoZero"/>
        <c:auto val="1"/>
        <c:lblAlgn val="ctr"/>
        <c:lblOffset val="100"/>
        <c:noMultiLvlLbl val="0"/>
      </c:catAx>
      <c:valAx>
        <c:axId val="2029909384"/>
        <c:scaling>
          <c:orientation val="minMax"/>
        </c:scaling>
        <c:delete val="1"/>
        <c:axPos val="l"/>
        <c:numFmt formatCode="0%" sourceLinked="1"/>
        <c:majorTickMark val="none"/>
        <c:minorTickMark val="none"/>
        <c:tickLblPos val="nextTo"/>
        <c:crossAx val="202922154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04845368422646"/>
          <c:y val="0.0338541666666667"/>
          <c:w val="0.708142870152851"/>
          <c:h val="0.75088562171916"/>
        </c:manualLayout>
      </c:layout>
      <c:barChart>
        <c:barDir val="col"/>
        <c:grouping val="clustered"/>
        <c:varyColors val="0"/>
        <c:ser>
          <c:idx val="1"/>
          <c:order val="0"/>
          <c:tx>
            <c:strRef>
              <c:f>'School Bullying '!$A$3</c:f>
              <c:strCache>
                <c:ptCount val="1"/>
                <c:pt idx="0">
                  <c:v>Have been bullied </c:v>
                </c:pt>
              </c:strCache>
            </c:strRef>
          </c:tx>
          <c:spPr>
            <a:solidFill>
              <a:schemeClr val="accent1"/>
            </a:solidFill>
            <a:ln>
              <a:noFill/>
            </a:ln>
            <a:effectLst/>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'School Bullying '!$B$1:$E$1</c:f>
              <c:strCache>
                <c:ptCount val="3"/>
                <c:pt idx="0">
                  <c:v>Past 30 day alcohol use</c:v>
                </c:pt>
                <c:pt idx="1">
                  <c:v>Past 30 Day Marijuana Use</c:v>
                </c:pt>
                <c:pt idx="2">
                  <c:v>Past 30 Prescription Drug Use </c:v>
                </c:pt>
              </c:strCache>
            </c:strRef>
          </c:cat>
          <c:val>
            <c:numRef>
              <c:f>'School Bullying '!$B$3:$E$3</c:f>
              <c:numCache>
                <c:formatCode>0%</c:formatCode>
                <c:ptCount val="3"/>
                <c:pt idx="0">
                  <c:v>0.4</c:v>
                </c:pt>
                <c:pt idx="1">
                  <c:v>0.28</c:v>
                </c:pt>
                <c:pt idx="2">
                  <c:v>0.11</c:v>
                </c:pt>
              </c:numCache>
            </c:numRef>
          </c:val>
        </c:ser>
        <c:ser>
          <c:idx val="2"/>
          <c:order val="1"/>
          <c:tx>
            <c:strRef>
              <c:f>'School Bullying '!$A$4</c:f>
              <c:strCache>
                <c:ptCount val="1"/>
                <c:pt idx="0">
                  <c:v>Have not been bullied </c:v>
                </c:pt>
              </c:strCache>
            </c:strRef>
          </c:tx>
          <c:spPr>
            <a:solidFill>
              <a:schemeClr val="accent2"/>
            </a:solidFill>
            <a:ln>
              <a:noFill/>
            </a:ln>
            <a:effectLst/>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'School Bullying '!$B$1:$E$1</c:f>
              <c:strCache>
                <c:ptCount val="3"/>
                <c:pt idx="0">
                  <c:v>Past 30 day alcohol use</c:v>
                </c:pt>
                <c:pt idx="1">
                  <c:v>Past 30 Day Marijuana Use</c:v>
                </c:pt>
                <c:pt idx="2">
                  <c:v>Past 30 Prescription Drug Use </c:v>
                </c:pt>
              </c:strCache>
            </c:strRef>
          </c:cat>
          <c:val>
            <c:numRef>
              <c:f>'School Bullying '!$B$4:$E$4</c:f>
              <c:numCache>
                <c:formatCode>0%</c:formatCode>
                <c:ptCount val="3"/>
                <c:pt idx="0">
                  <c:v>0.29</c:v>
                </c:pt>
                <c:pt idx="1">
                  <c:v>0.21</c:v>
                </c:pt>
                <c:pt idx="2">
                  <c:v>0.055</c:v>
                </c:pt>
              </c:numCache>
            </c:numRef>
          </c:val>
        </c:ser>
        <c:dLbls>
          <c:showLegendKey val="0"/>
          <c:showVal val="0"/>
          <c:showCatName val="0"/>
          <c:showSerName val="0"/>
          <c:showPercent val="0"/>
          <c:showBubbleSize val="0"/>
        </c:dLbls>
        <c:gapWidth val="219"/>
        <c:overlap val="-27"/>
        <c:axId val="2029970136"/>
        <c:axId val="2029973624"/>
        <c:extLst>
          <c:ext xmlns:c15="http://schemas.microsoft.com/office/drawing/2012/chart" uri="{02D57815-91ED-43cb-92C2-25804820EDAC}">
            <c15:filteredBarSeries>
              <c15:ser>
                <c:idx val="0"/>
                <c:order val="0"/>
                <c:tx>
                  <c:strRef>
                    <c:extLst>
                      <c:ext uri="{02D57815-91ED-43cb-92C2-25804820EDAC}">
                        <c15:formulaRef>
                          <c15:sqref>'School Bullying '!$A$2</c15:sqref>
                        </c15:formulaRef>
                      </c:ext>
                    </c:extLst>
                    <c:strCache>
                      <c:ptCount val="1"/>
                    </c:strCache>
                  </c:strRef>
                </c:tx>
                <c:spPr>
                  <a:solidFill>
                    <a:schemeClr val="accent1"/>
                  </a:solidFill>
                  <a:ln>
                    <a:noFill/>
                  </a:ln>
                  <a:effectLst/>
                </c:spPr>
                <c:invertIfNegative val="0"/>
                <c:cat>
                  <c:strRef>
                    <c:extLst>
                      <c:ext uri="{02D57815-91ED-43cb-92C2-25804820EDAC}">
                        <c15:formulaRef>
                          <c15:sqref>'School Bullying '!$B$1:$E$1</c15:sqref>
                        </c15:formulaRef>
                      </c:ext>
                    </c:extLst>
                    <c:strCache>
                      <c:ptCount val="4"/>
                      <c:pt idx="0">
                        <c:v>Past 30 day alcohol use</c:v>
                      </c:pt>
                      <c:pt idx="1">
                        <c:v>Past 30 day cigarette use</c:v>
                      </c:pt>
                      <c:pt idx="2">
                        <c:v>Past 30 Day Marijuana Use</c:v>
                      </c:pt>
                      <c:pt idx="3">
                        <c:v>Past 30 Prescription Drug Use </c:v>
                      </c:pt>
                    </c:strCache>
                  </c:strRef>
                </c:cat>
                <c:val>
                  <c:numRef>
                    <c:extLst>
                      <c:ext uri="{02D57815-91ED-43cb-92C2-25804820EDAC}">
                        <c15:formulaRef>
                          <c15:sqref>'School Bullying '!$B$2:$E$2</c15:sqref>
                        </c15:formulaRef>
                      </c:ext>
                    </c:extLst>
                    <c:numCache>
                      <c:formatCode>General</c:formatCode>
                      <c:ptCount val="4"/>
                    </c:numCache>
                  </c:numRef>
                </c:val>
              </c15:ser>
            </c15:filteredBarSeries>
          </c:ext>
        </c:extLst>
      </c:barChart>
      <c:catAx>
        <c:axId val="2029970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9973624"/>
        <c:crosses val="autoZero"/>
        <c:auto val="1"/>
        <c:lblAlgn val="ctr"/>
        <c:lblOffset val="100"/>
        <c:noMultiLvlLbl val="0"/>
      </c:catAx>
      <c:valAx>
        <c:axId val="2029973624"/>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029970136"/>
        <c:crosses val="autoZero"/>
        <c:crossBetween val="between"/>
      </c:valAx>
      <c:spPr>
        <a:noFill/>
        <a:ln>
          <a:noFill/>
        </a:ln>
        <a:effectLst/>
      </c:spPr>
    </c:plotArea>
    <c:legend>
      <c:legendPos val="r"/>
      <c:layout>
        <c:manualLayout>
          <c:xMode val="edge"/>
          <c:yMode val="edge"/>
          <c:x val="0.741233275821125"/>
          <c:y val="0.0601589156824147"/>
          <c:w val="0.246160855352866"/>
          <c:h val="0.25207800196850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00115923009624"/>
          <c:y val="0.171712962962963"/>
          <c:w val="0.721352040085898"/>
          <c:h val="0.614984324876057"/>
        </c:manualLayout>
      </c:layout>
      <c:barChart>
        <c:barDir val="col"/>
        <c:grouping val="clustered"/>
        <c:varyColors val="0"/>
        <c:ser>
          <c:idx val="0"/>
          <c:order val="0"/>
          <c:tx>
            <c:strRef>
              <c:f>'School Bullying '!$I$3</c:f>
              <c:strCache>
                <c:ptCount val="1"/>
                <c:pt idx="0">
                  <c:v>Have been bullied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'School Bullying '!$J$2:$M$2</c:f>
              <c:strCache>
                <c:ptCount val="3"/>
                <c:pt idx="0">
                  <c:v>Depressed</c:v>
                </c:pt>
                <c:pt idx="1">
                  <c:v>Self-Harm</c:v>
                </c:pt>
                <c:pt idx="2">
                  <c:v>Attempt Suicide</c:v>
                </c:pt>
              </c:strCache>
            </c:strRef>
          </c:cat>
          <c:val>
            <c:numRef>
              <c:f>'School Bullying '!$J$3:$M$3</c:f>
              <c:numCache>
                <c:formatCode>0%</c:formatCode>
                <c:ptCount val="3"/>
                <c:pt idx="0">
                  <c:v>0.5</c:v>
                </c:pt>
                <c:pt idx="1">
                  <c:v>0.33</c:v>
                </c:pt>
                <c:pt idx="2">
                  <c:v>0.19</c:v>
                </c:pt>
              </c:numCache>
            </c:numRef>
          </c:val>
        </c:ser>
        <c:ser>
          <c:idx val="1"/>
          <c:order val="1"/>
          <c:tx>
            <c:strRef>
              <c:f>'School Bullying '!$I$4</c:f>
              <c:strCache>
                <c:ptCount val="1"/>
                <c:pt idx="0">
                  <c:v>Have NOT been bullied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'School Bullying '!$J$2:$M$2</c:f>
              <c:strCache>
                <c:ptCount val="3"/>
                <c:pt idx="0">
                  <c:v>Depressed</c:v>
                </c:pt>
                <c:pt idx="1">
                  <c:v>Self-Harm</c:v>
                </c:pt>
                <c:pt idx="2">
                  <c:v>Attempt Suicide</c:v>
                </c:pt>
              </c:strCache>
            </c:strRef>
          </c:cat>
          <c:val>
            <c:numRef>
              <c:f>'School Bullying '!$J$4:$M$4</c:f>
              <c:numCache>
                <c:formatCode>0%</c:formatCode>
                <c:ptCount val="3"/>
                <c:pt idx="0">
                  <c:v>0.2</c:v>
                </c:pt>
                <c:pt idx="1">
                  <c:v>0.09</c:v>
                </c:pt>
                <c:pt idx="2">
                  <c:v>0.05</c:v>
                </c:pt>
              </c:numCache>
            </c:numRef>
          </c:val>
        </c:ser>
        <c:dLbls>
          <c:dLblPos val="outEnd"/>
          <c:showLegendKey val="0"/>
          <c:showVal val="1"/>
          <c:showCatName val="0"/>
          <c:showSerName val="0"/>
          <c:showPercent val="0"/>
          <c:showBubbleSize val="0"/>
        </c:dLbls>
        <c:gapWidth val="219"/>
        <c:overlap val="-27"/>
        <c:axId val="2120162184"/>
        <c:axId val="2120165768"/>
      </c:barChart>
      <c:catAx>
        <c:axId val="2120162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0165768"/>
        <c:crosses val="autoZero"/>
        <c:auto val="1"/>
        <c:lblAlgn val="ctr"/>
        <c:lblOffset val="100"/>
        <c:noMultiLvlLbl val="0"/>
      </c:catAx>
      <c:valAx>
        <c:axId val="2120165768"/>
        <c:scaling>
          <c:orientation val="minMax"/>
        </c:scaling>
        <c:delete val="1"/>
        <c:axPos val="l"/>
        <c:numFmt formatCode="0%" sourceLinked="1"/>
        <c:majorTickMark val="none"/>
        <c:minorTickMark val="none"/>
        <c:tickLblPos val="nextTo"/>
        <c:crossAx val="2120162184"/>
        <c:crosses val="autoZero"/>
        <c:crossBetween val="between"/>
      </c:valAx>
      <c:spPr>
        <a:noFill/>
        <a:ln>
          <a:noFill/>
        </a:ln>
        <a:effectLst/>
      </c:spPr>
    </c:plotArea>
    <c:legend>
      <c:legendPos val="r"/>
      <c:layout>
        <c:manualLayout>
          <c:xMode val="edge"/>
          <c:yMode val="edge"/>
          <c:x val="0.730549606299213"/>
          <c:y val="0.13358273777712"/>
          <c:w val="0.191268527671303"/>
          <c:h val="0.21923131218992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Number of Sexual Partners</a:t>
            </a:r>
          </a:p>
        </c:rich>
      </c:tx>
      <c:layout/>
      <c:overlay val="0"/>
      <c:spPr>
        <a:noFill/>
        <a:ln>
          <a:noFill/>
        </a:ln>
        <a:effectLst/>
      </c:spPr>
    </c:title>
    <c:autoTitleDeleted val="0"/>
    <c:plotArea>
      <c:layout/>
      <c:barChart>
        <c:barDir val="col"/>
        <c:grouping val="clustered"/>
        <c:varyColors val="0"/>
        <c:ser>
          <c:idx val="0"/>
          <c:order val="0"/>
          <c:tx>
            <c:strRef>
              <c:f>'School Bullying '!$A$45</c:f>
              <c:strCache>
                <c:ptCount val="1"/>
                <c:pt idx="0">
                  <c:v>Have been bullied </c:v>
                </c:pt>
              </c:strCache>
            </c:strRef>
          </c:tx>
          <c:spPr>
            <a:solidFill>
              <a:schemeClr val="accent1"/>
            </a:solidFill>
            <a:ln>
              <a:noFill/>
            </a:ln>
            <a:effectLst/>
          </c:spPr>
          <c:invertIfNegative val="0"/>
          <c:dLbls>
            <c:txPr>
              <a:bodyPr/>
              <a:lstStyle/>
              <a:p>
                <a:pPr>
                  <a:defRPr sz="1600"/>
                </a:pPr>
                <a:endParaRPr lang="en-US"/>
              </a:p>
            </c:txPr>
            <c:dLblPos val="outEnd"/>
            <c:showLegendKey val="0"/>
            <c:showVal val="1"/>
            <c:showCatName val="0"/>
            <c:showSerName val="0"/>
            <c:showPercent val="0"/>
            <c:showBubbleSize val="0"/>
            <c:showLeaderLines val="0"/>
          </c:dLbls>
          <c:cat>
            <c:strRef>
              <c:f>'School Bullying '!$B$44:$D$44</c:f>
              <c:strCache>
                <c:ptCount val="3"/>
                <c:pt idx="0">
                  <c:v>0</c:v>
                </c:pt>
                <c:pt idx="1">
                  <c:v>1-2 Partners</c:v>
                </c:pt>
                <c:pt idx="2">
                  <c:v>3+ Partners </c:v>
                </c:pt>
              </c:strCache>
            </c:strRef>
          </c:cat>
          <c:val>
            <c:numRef>
              <c:f>'School Bullying '!$B$45:$D$45</c:f>
              <c:numCache>
                <c:formatCode>0%</c:formatCode>
                <c:ptCount val="3"/>
                <c:pt idx="0">
                  <c:v>0.49</c:v>
                </c:pt>
                <c:pt idx="1">
                  <c:v>0.31</c:v>
                </c:pt>
                <c:pt idx="2">
                  <c:v>0.2</c:v>
                </c:pt>
              </c:numCache>
            </c:numRef>
          </c:val>
        </c:ser>
        <c:ser>
          <c:idx val="1"/>
          <c:order val="1"/>
          <c:tx>
            <c:strRef>
              <c:f>'School Bullying '!$A$46</c:f>
              <c:strCache>
                <c:ptCount val="1"/>
                <c:pt idx="0">
                  <c:v>Have not been bullied </c:v>
                </c:pt>
              </c:strCache>
            </c:strRef>
          </c:tx>
          <c:spPr>
            <a:solidFill>
              <a:schemeClr val="accent2"/>
            </a:solidFill>
            <a:ln>
              <a:noFill/>
            </a:ln>
            <a:effectLst/>
          </c:spPr>
          <c:invertIfNegative val="0"/>
          <c:dLbls>
            <c:txPr>
              <a:bodyPr/>
              <a:lstStyle/>
              <a:p>
                <a:pPr>
                  <a:defRPr sz="1600"/>
                </a:pPr>
                <a:endParaRPr lang="en-US"/>
              </a:p>
            </c:txPr>
            <c:dLblPos val="outEnd"/>
            <c:showLegendKey val="0"/>
            <c:showVal val="1"/>
            <c:showCatName val="0"/>
            <c:showSerName val="0"/>
            <c:showPercent val="0"/>
            <c:showBubbleSize val="0"/>
            <c:showLeaderLines val="0"/>
          </c:dLbls>
          <c:cat>
            <c:strRef>
              <c:f>'School Bullying '!$B$44:$D$44</c:f>
              <c:strCache>
                <c:ptCount val="3"/>
                <c:pt idx="0">
                  <c:v>0</c:v>
                </c:pt>
                <c:pt idx="1">
                  <c:v>1-2 Partners</c:v>
                </c:pt>
                <c:pt idx="2">
                  <c:v>3+ Partners </c:v>
                </c:pt>
              </c:strCache>
            </c:strRef>
          </c:cat>
          <c:val>
            <c:numRef>
              <c:f>'School Bullying '!$B$46:$D$46</c:f>
              <c:numCache>
                <c:formatCode>0%</c:formatCode>
                <c:ptCount val="3"/>
                <c:pt idx="0">
                  <c:v>0.57</c:v>
                </c:pt>
                <c:pt idx="1">
                  <c:v>0.28</c:v>
                </c:pt>
                <c:pt idx="2">
                  <c:v>0.16</c:v>
                </c:pt>
              </c:numCache>
            </c:numRef>
          </c:val>
        </c:ser>
        <c:dLbls>
          <c:showLegendKey val="0"/>
          <c:showVal val="0"/>
          <c:showCatName val="0"/>
          <c:showSerName val="0"/>
          <c:showPercent val="0"/>
          <c:showBubbleSize val="0"/>
        </c:dLbls>
        <c:gapWidth val="150"/>
        <c:axId val="2119373944"/>
        <c:axId val="2119370216"/>
      </c:barChart>
      <c:catAx>
        <c:axId val="2119373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9370216"/>
        <c:crosses val="autoZero"/>
        <c:auto val="1"/>
        <c:lblAlgn val="ctr"/>
        <c:lblOffset val="100"/>
        <c:noMultiLvlLbl val="0"/>
      </c:catAx>
      <c:valAx>
        <c:axId val="2119370216"/>
        <c:scaling>
          <c:orientation val="minMax"/>
        </c:scaling>
        <c:delete val="1"/>
        <c:axPos val="l"/>
        <c:numFmt formatCode="0%" sourceLinked="1"/>
        <c:majorTickMark val="none"/>
        <c:minorTickMark val="none"/>
        <c:tickLblPos val="nextTo"/>
        <c:crossAx val="2119373944"/>
        <c:crosses val="autoZero"/>
        <c:crossBetween val="between"/>
      </c:valAx>
      <c:spPr>
        <a:noFill/>
        <a:ln>
          <a:noFill/>
        </a:ln>
        <a:effectLst/>
      </c:spPr>
    </c:plotArea>
    <c:legend>
      <c:legendPos val="r"/>
      <c:layout>
        <c:manualLayout>
          <c:xMode val="edge"/>
          <c:yMode val="edge"/>
          <c:x val="0.679892942943112"/>
          <c:y val="0.347979154339812"/>
          <c:w val="0.303787971388274"/>
          <c:h val="0.40616115182134"/>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'DV Emotional '!$A$3</c:f>
              <c:strCache>
                <c:ptCount val="1"/>
                <c:pt idx="0">
                  <c:v>Have experienced Emotional Dating Violence </c:v>
                </c:pt>
              </c:strCache>
            </c:strRef>
          </c:tx>
          <c:spPr>
            <a:solidFill>
              <a:schemeClr val="accent1"/>
            </a:solidFill>
            <a:ln>
              <a:noFill/>
            </a:ln>
            <a:effectLst/>
          </c:spPr>
          <c:invertIfNegative val="0"/>
          <c:dLbls>
            <c:dLbl>
              <c:idx val="0"/>
              <c:layout/>
              <c:tx>
                <c:rich>
                  <a:bodyPr/>
                  <a:lstStyle/>
                  <a:p>
                    <a:r>
                      <a:rPr lang="en-US" smtClean="0"/>
                      <a:t>52%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23%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40%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15%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'DV Emotional '!$B$1:$E$1</c:f>
              <c:strCache>
                <c:ptCount val="4"/>
                <c:pt idx="0">
                  <c:v>Past 30 day alcohol use</c:v>
                </c:pt>
                <c:pt idx="1">
                  <c:v>Past 30 day cigarette use</c:v>
                </c:pt>
                <c:pt idx="2">
                  <c:v>Past 30 Day Marijuana Use</c:v>
                </c:pt>
                <c:pt idx="3">
                  <c:v>Past 30 Prescription Drug Use </c:v>
                </c:pt>
              </c:strCache>
            </c:strRef>
          </c:cat>
          <c:val>
            <c:numRef>
              <c:f>'DV Emotional '!$B$3:$E$3</c:f>
              <c:numCache>
                <c:formatCode>0%</c:formatCode>
                <c:ptCount val="4"/>
                <c:pt idx="0">
                  <c:v>0.51</c:v>
                </c:pt>
                <c:pt idx="1">
                  <c:v>0.22</c:v>
                </c:pt>
                <c:pt idx="2">
                  <c:v>0.39</c:v>
                </c:pt>
                <c:pt idx="3">
                  <c:v>0.14</c:v>
                </c:pt>
              </c:numCache>
            </c:numRef>
          </c:val>
        </c:ser>
        <c:ser>
          <c:idx val="2"/>
          <c:order val="1"/>
          <c:tx>
            <c:strRef>
              <c:f>'DV Emotional '!$A$4</c:f>
              <c:strCache>
                <c:ptCount val="1"/>
                <c:pt idx="0">
                  <c:v>Have NOT experienced Emotional Dating Violence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'DV Emotional '!$B$1:$E$1</c:f>
              <c:strCache>
                <c:ptCount val="4"/>
                <c:pt idx="0">
                  <c:v>Past 30 day alcohol use</c:v>
                </c:pt>
                <c:pt idx="1">
                  <c:v>Past 30 day cigarette use</c:v>
                </c:pt>
                <c:pt idx="2">
                  <c:v>Past 30 Day Marijuana Use</c:v>
                </c:pt>
                <c:pt idx="3">
                  <c:v>Past 30 Prescription Drug Use </c:v>
                </c:pt>
              </c:strCache>
            </c:strRef>
          </c:cat>
          <c:val>
            <c:numRef>
              <c:f>'DV Emotional '!$B$4:$E$4</c:f>
              <c:numCache>
                <c:formatCode>0%</c:formatCode>
                <c:ptCount val="4"/>
                <c:pt idx="0">
                  <c:v>0.27</c:v>
                </c:pt>
                <c:pt idx="1">
                  <c:v>0.08</c:v>
                </c:pt>
                <c:pt idx="2">
                  <c:v>0.19</c:v>
                </c:pt>
                <c:pt idx="3">
                  <c:v>0.05</c:v>
                </c:pt>
              </c:numCache>
            </c:numRef>
          </c:val>
        </c:ser>
        <c:dLbls>
          <c:dLblPos val="outEnd"/>
          <c:showLegendKey val="0"/>
          <c:showVal val="1"/>
          <c:showCatName val="0"/>
          <c:showSerName val="0"/>
          <c:showPercent val="0"/>
          <c:showBubbleSize val="0"/>
        </c:dLbls>
        <c:gapWidth val="219"/>
        <c:overlap val="-27"/>
        <c:axId val="2030004664"/>
        <c:axId val="2030008072"/>
        <c:extLst>
          <c:ext xmlns:c15="http://schemas.microsoft.com/office/drawing/2012/chart" uri="{02D57815-91ED-43cb-92C2-25804820EDAC}">
            <c15:filteredBarSeries>
              <c15:ser>
                <c:idx val="0"/>
                <c:order val="0"/>
                <c:tx>
                  <c:strRef>
                    <c:extLst>
                      <c:ext uri="{02D57815-91ED-43cb-92C2-25804820EDAC}">
                        <c15:formulaRef>
                          <c15:sqref>'DV Emotional '!$A$2</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'DV Emotional '!$B$1:$E$1</c15:sqref>
                        </c15:formulaRef>
                      </c:ext>
                    </c:extLst>
                    <c:strCache>
                      <c:ptCount val="4"/>
                      <c:pt idx="0">
                        <c:v>Past 30 day alcohol use</c:v>
                      </c:pt>
                      <c:pt idx="1">
                        <c:v>Past 30 day cigarette use</c:v>
                      </c:pt>
                      <c:pt idx="2">
                        <c:v>Past 30 Day Marijuana Use</c:v>
                      </c:pt>
                      <c:pt idx="3">
                        <c:v>Past 30 Prescription Drug Use </c:v>
                      </c:pt>
                    </c:strCache>
                  </c:strRef>
                </c:cat>
                <c:val>
                  <c:numRef>
                    <c:extLst>
                      <c:ext uri="{02D57815-91ED-43cb-92C2-25804820EDAC}">
                        <c15:formulaRef>
                          <c15:sqref>'DV Emotional '!$B$2:$E$2</c15:sqref>
                        </c15:formulaRef>
                      </c:ext>
                    </c:extLst>
                    <c:numCache>
                      <c:formatCode>General</c:formatCode>
                      <c:ptCount val="4"/>
                    </c:numCache>
                  </c:numRef>
                </c:val>
              </c15:ser>
            </c15:filteredBarSeries>
          </c:ext>
        </c:extLst>
      </c:barChart>
      <c:catAx>
        <c:axId val="2030004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30008072"/>
        <c:crosses val="autoZero"/>
        <c:auto val="1"/>
        <c:lblAlgn val="ctr"/>
        <c:lblOffset val="100"/>
        <c:noMultiLvlLbl val="0"/>
      </c:catAx>
      <c:valAx>
        <c:axId val="2030008072"/>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030004664"/>
        <c:crosses val="autoZero"/>
        <c:crossBetween val="between"/>
      </c:valAx>
      <c:spPr>
        <a:noFill/>
        <a:ln>
          <a:noFill/>
        </a:ln>
        <a:effectLst/>
      </c:spPr>
    </c:plotArea>
    <c:legend>
      <c:legendPos val="b"/>
      <c:layout>
        <c:manualLayout>
          <c:xMode val="edge"/>
          <c:yMode val="edge"/>
          <c:x val="0.00843751758988823"/>
          <c:y val="0.817568290074852"/>
          <c:w val="0.983124964820224"/>
          <c:h val="0.14263074754544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88908125797638"/>
          <c:y val="0.22602872557597"/>
          <c:w val="0.764489987143503"/>
          <c:h val="0.626815155050063"/>
        </c:manualLayout>
      </c:layout>
      <c:barChart>
        <c:barDir val="col"/>
        <c:grouping val="clustered"/>
        <c:varyColors val="0"/>
        <c:ser>
          <c:idx val="0"/>
          <c:order val="0"/>
          <c:tx>
            <c:strRef>
              <c:f>'DV Emotional '!$A$22</c:f>
              <c:strCache>
                <c:ptCount val="1"/>
                <c:pt idx="0">
                  <c:v>Have experienced Emotional DV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'DV Emotional '!$B$21:$E$21</c:f>
              <c:strCache>
                <c:ptCount val="3"/>
                <c:pt idx="0">
                  <c:v>Depressed </c:v>
                </c:pt>
                <c:pt idx="1">
                  <c:v>Self-Harm</c:v>
                </c:pt>
                <c:pt idx="2">
                  <c:v>Attempt Suicide </c:v>
                </c:pt>
              </c:strCache>
            </c:strRef>
          </c:cat>
          <c:val>
            <c:numRef>
              <c:f>'DV Emotional '!$B$22:$E$22</c:f>
              <c:numCache>
                <c:formatCode>0%</c:formatCode>
                <c:ptCount val="3"/>
                <c:pt idx="0">
                  <c:v>0.51</c:v>
                </c:pt>
                <c:pt idx="1">
                  <c:v>0.31</c:v>
                </c:pt>
                <c:pt idx="2">
                  <c:v>0.21</c:v>
                </c:pt>
              </c:numCache>
            </c:numRef>
          </c:val>
        </c:ser>
        <c:ser>
          <c:idx val="1"/>
          <c:order val="1"/>
          <c:tx>
            <c:strRef>
              <c:f>'DV Emotional '!$A$23</c:f>
              <c:strCache>
                <c:ptCount val="1"/>
                <c:pt idx="0">
                  <c:v>Have NOT experienced Emotional DV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'DV Emotional '!$B$21:$E$21</c:f>
              <c:strCache>
                <c:ptCount val="3"/>
                <c:pt idx="0">
                  <c:v>Depressed </c:v>
                </c:pt>
                <c:pt idx="1">
                  <c:v>Self-Harm</c:v>
                </c:pt>
                <c:pt idx="2">
                  <c:v>Attempt Suicide </c:v>
                </c:pt>
              </c:strCache>
            </c:strRef>
          </c:cat>
          <c:val>
            <c:numRef>
              <c:f>'DV Emotional '!$B$23:$E$23</c:f>
              <c:numCache>
                <c:formatCode>0%</c:formatCode>
                <c:ptCount val="3"/>
                <c:pt idx="0">
                  <c:v>0.22</c:v>
                </c:pt>
                <c:pt idx="1">
                  <c:v>0.1</c:v>
                </c:pt>
                <c:pt idx="2">
                  <c:v>0.05</c:v>
                </c:pt>
              </c:numCache>
            </c:numRef>
          </c:val>
        </c:ser>
        <c:dLbls>
          <c:dLblPos val="outEnd"/>
          <c:showLegendKey val="0"/>
          <c:showVal val="1"/>
          <c:showCatName val="0"/>
          <c:showSerName val="0"/>
          <c:showPercent val="0"/>
          <c:showBubbleSize val="0"/>
        </c:dLbls>
        <c:gapWidth val="219"/>
        <c:overlap val="-27"/>
        <c:axId val="2100876360"/>
        <c:axId val="2100823720"/>
      </c:barChart>
      <c:catAx>
        <c:axId val="2100876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0823720"/>
        <c:crosses val="autoZero"/>
        <c:auto val="1"/>
        <c:lblAlgn val="ctr"/>
        <c:lblOffset val="100"/>
        <c:noMultiLvlLbl val="0"/>
      </c:catAx>
      <c:valAx>
        <c:axId val="2100823720"/>
        <c:scaling>
          <c:orientation val="minMax"/>
        </c:scaling>
        <c:delete val="1"/>
        <c:axPos val="l"/>
        <c:numFmt formatCode="0%" sourceLinked="1"/>
        <c:majorTickMark val="none"/>
        <c:minorTickMark val="none"/>
        <c:tickLblPos val="nextTo"/>
        <c:crossAx val="2100876360"/>
        <c:crosses val="autoZero"/>
        <c:crossBetween val="between"/>
      </c:valAx>
      <c:spPr>
        <a:noFill/>
        <a:ln>
          <a:noFill/>
        </a:ln>
        <a:effectLst/>
      </c:spPr>
    </c:plotArea>
    <c:legend>
      <c:legendPos val="b"/>
      <c:layout>
        <c:manualLayout>
          <c:xMode val="edge"/>
          <c:yMode val="edge"/>
          <c:x val="0.650383153606954"/>
          <c:y val="0.0661494211957682"/>
          <c:w val="0.346787032480315"/>
          <c:h val="0.358984494026854"/>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Number</a:t>
            </a:r>
            <a:r>
              <a:rPr lang="en-US" sz="1800" baseline="0"/>
              <a:t> of Sexual Partners</a:t>
            </a:r>
            <a:endParaRPr lang="en-US" sz="1800"/>
          </a:p>
        </c:rich>
      </c:tx>
      <c:layout/>
      <c:overlay val="0"/>
      <c:spPr>
        <a:noFill/>
        <a:ln>
          <a:noFill/>
        </a:ln>
        <a:effectLst/>
      </c:spPr>
    </c:title>
    <c:autoTitleDeleted val="0"/>
    <c:plotArea>
      <c:layout/>
      <c:barChart>
        <c:barDir val="col"/>
        <c:grouping val="clustered"/>
        <c:varyColors val="0"/>
        <c:ser>
          <c:idx val="0"/>
          <c:order val="0"/>
          <c:tx>
            <c:strRef>
              <c:f>'DV Emotional '!$A$43</c:f>
              <c:strCache>
                <c:ptCount val="1"/>
                <c:pt idx="0">
                  <c:v>Have experienced Emotional DV  </c:v>
                </c:pt>
              </c:strCache>
            </c:strRef>
          </c:tx>
          <c:spPr>
            <a:solidFill>
              <a:schemeClr val="accent1"/>
            </a:solidFill>
            <a:ln>
              <a:noFill/>
            </a:ln>
            <a:effectLst/>
          </c:spPr>
          <c:invertIfNegative val="0"/>
          <c:dLbls>
            <c:txPr>
              <a:bodyPr/>
              <a:lstStyle/>
              <a:p>
                <a:pPr>
                  <a:defRPr sz="1600"/>
                </a:pPr>
                <a:endParaRPr lang="en-US"/>
              </a:p>
            </c:txPr>
            <c:dLblPos val="outEnd"/>
            <c:showLegendKey val="0"/>
            <c:showVal val="1"/>
            <c:showCatName val="0"/>
            <c:showSerName val="0"/>
            <c:showPercent val="0"/>
            <c:showBubbleSize val="0"/>
            <c:showLeaderLines val="0"/>
          </c:dLbls>
          <c:cat>
            <c:strRef>
              <c:f>'DV Emotional '!$B$42:$D$42</c:f>
              <c:strCache>
                <c:ptCount val="3"/>
                <c:pt idx="0">
                  <c:v>0</c:v>
                </c:pt>
                <c:pt idx="1">
                  <c:v>1-2 Partners</c:v>
                </c:pt>
                <c:pt idx="2">
                  <c:v>3+ Partners </c:v>
                </c:pt>
              </c:strCache>
            </c:strRef>
          </c:cat>
          <c:val>
            <c:numRef>
              <c:f>'DV Emotional '!$B$43:$D$43</c:f>
              <c:numCache>
                <c:formatCode>0%</c:formatCode>
                <c:ptCount val="3"/>
                <c:pt idx="0">
                  <c:v>0.3</c:v>
                </c:pt>
                <c:pt idx="1">
                  <c:v>0.38</c:v>
                </c:pt>
                <c:pt idx="2">
                  <c:v>0.32</c:v>
                </c:pt>
              </c:numCache>
            </c:numRef>
          </c:val>
        </c:ser>
        <c:ser>
          <c:idx val="1"/>
          <c:order val="1"/>
          <c:tx>
            <c:strRef>
              <c:f>'DV Emotional '!$A$44</c:f>
              <c:strCache>
                <c:ptCount val="1"/>
                <c:pt idx="0">
                  <c:v>Have NOT experienced Emotional DV  </c:v>
                </c:pt>
              </c:strCache>
            </c:strRef>
          </c:tx>
          <c:spPr>
            <a:solidFill>
              <a:schemeClr val="accent2"/>
            </a:solidFill>
            <a:ln>
              <a:noFill/>
            </a:ln>
            <a:effectLst/>
          </c:spPr>
          <c:invertIfNegative val="0"/>
          <c:dLbls>
            <c:txPr>
              <a:bodyPr/>
              <a:lstStyle/>
              <a:p>
                <a:pPr>
                  <a:defRPr sz="1600"/>
                </a:pPr>
                <a:endParaRPr lang="en-US"/>
              </a:p>
            </c:txPr>
            <c:dLblPos val="outEnd"/>
            <c:showLegendKey val="0"/>
            <c:showVal val="1"/>
            <c:showCatName val="0"/>
            <c:showSerName val="0"/>
            <c:showPercent val="0"/>
            <c:showBubbleSize val="0"/>
            <c:showLeaderLines val="0"/>
          </c:dLbls>
          <c:cat>
            <c:strRef>
              <c:f>'DV Emotional '!$B$42:$D$42</c:f>
              <c:strCache>
                <c:ptCount val="3"/>
                <c:pt idx="0">
                  <c:v>0</c:v>
                </c:pt>
                <c:pt idx="1">
                  <c:v>1-2 Partners</c:v>
                </c:pt>
                <c:pt idx="2">
                  <c:v>3+ Partners </c:v>
                </c:pt>
              </c:strCache>
            </c:strRef>
          </c:cat>
          <c:val>
            <c:numRef>
              <c:f>'DV Emotional '!$B$44:$D$44</c:f>
              <c:numCache>
                <c:formatCode>0%</c:formatCode>
                <c:ptCount val="3"/>
                <c:pt idx="0">
                  <c:v>0.6</c:v>
                </c:pt>
                <c:pt idx="1">
                  <c:v>0.26</c:v>
                </c:pt>
                <c:pt idx="2">
                  <c:v>0.14</c:v>
                </c:pt>
              </c:numCache>
            </c:numRef>
          </c:val>
        </c:ser>
        <c:dLbls>
          <c:showLegendKey val="0"/>
          <c:showVal val="0"/>
          <c:showCatName val="0"/>
          <c:showSerName val="0"/>
          <c:showPercent val="0"/>
          <c:showBubbleSize val="0"/>
        </c:dLbls>
        <c:gapWidth val="150"/>
        <c:axId val="2118255416"/>
        <c:axId val="2118258904"/>
      </c:barChart>
      <c:catAx>
        <c:axId val="211825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8258904"/>
        <c:crosses val="autoZero"/>
        <c:auto val="1"/>
        <c:lblAlgn val="ctr"/>
        <c:lblOffset val="100"/>
        <c:noMultiLvlLbl val="0"/>
      </c:catAx>
      <c:valAx>
        <c:axId val="2118258904"/>
        <c:scaling>
          <c:orientation val="minMax"/>
        </c:scaling>
        <c:delete val="1"/>
        <c:axPos val="l"/>
        <c:numFmt formatCode="0%" sourceLinked="1"/>
        <c:majorTickMark val="none"/>
        <c:minorTickMark val="none"/>
        <c:tickLblPos val="nextTo"/>
        <c:crossAx val="211825541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7190463843666"/>
          <c:y val="0.217832668307721"/>
          <c:w val="0.797843847105319"/>
          <c:h val="0.613795081976372"/>
        </c:manualLayout>
      </c:layout>
      <c:barChart>
        <c:barDir val="col"/>
        <c:grouping val="clustered"/>
        <c:varyColors val="0"/>
        <c:ser>
          <c:idx val="1"/>
          <c:order val="0"/>
          <c:tx>
            <c:strRef>
              <c:f>'DV physical '!$A$3</c:f>
              <c:strCache>
                <c:ptCount val="1"/>
                <c:pt idx="0">
                  <c:v>Have experienced Pyhsical DV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'DV physical '!$B$1:$E$1</c:f>
              <c:strCache>
                <c:ptCount val="3"/>
                <c:pt idx="0">
                  <c:v>Past 30 Day Alcohol Use</c:v>
                </c:pt>
                <c:pt idx="1">
                  <c:v>Past 30 Day Marijuana Use</c:v>
                </c:pt>
                <c:pt idx="2">
                  <c:v>Past 30 Prescription Drug Use </c:v>
                </c:pt>
              </c:strCache>
            </c:strRef>
          </c:cat>
          <c:val>
            <c:numRef>
              <c:f>'DV physical '!$B$3:$E$3</c:f>
              <c:numCache>
                <c:formatCode>0%</c:formatCode>
                <c:ptCount val="3"/>
                <c:pt idx="0">
                  <c:v>0.64</c:v>
                </c:pt>
                <c:pt idx="1">
                  <c:v>0.53</c:v>
                </c:pt>
                <c:pt idx="2">
                  <c:v>0.24</c:v>
                </c:pt>
              </c:numCache>
            </c:numRef>
          </c:val>
        </c:ser>
        <c:ser>
          <c:idx val="2"/>
          <c:order val="1"/>
          <c:tx>
            <c:strRef>
              <c:f>'DV physical '!$A$4</c:f>
              <c:strCache>
                <c:ptCount val="1"/>
                <c:pt idx="0">
                  <c:v>Have NOT experienced Pyhsical DV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'DV physical '!$B$1:$E$1</c:f>
              <c:strCache>
                <c:ptCount val="3"/>
                <c:pt idx="0">
                  <c:v>Past 30 Day Alcohol Use</c:v>
                </c:pt>
                <c:pt idx="1">
                  <c:v>Past 30 Day Marijuana Use</c:v>
                </c:pt>
                <c:pt idx="2">
                  <c:v>Past 30 Prescription Drug Use </c:v>
                </c:pt>
              </c:strCache>
            </c:strRef>
          </c:cat>
          <c:val>
            <c:numRef>
              <c:f>'DV physical '!$B$4:$E$4</c:f>
              <c:numCache>
                <c:formatCode>0%</c:formatCode>
                <c:ptCount val="3"/>
                <c:pt idx="0">
                  <c:v>0.29</c:v>
                </c:pt>
                <c:pt idx="1">
                  <c:v>0.2</c:v>
                </c:pt>
                <c:pt idx="2">
                  <c:v>0.05</c:v>
                </c:pt>
              </c:numCache>
            </c:numRef>
          </c:val>
        </c:ser>
        <c:dLbls>
          <c:dLblPos val="outEnd"/>
          <c:showLegendKey val="0"/>
          <c:showVal val="1"/>
          <c:showCatName val="0"/>
          <c:showSerName val="0"/>
          <c:showPercent val="0"/>
          <c:showBubbleSize val="0"/>
        </c:dLbls>
        <c:gapWidth val="219"/>
        <c:overlap val="-27"/>
        <c:axId val="2100119128"/>
        <c:axId val="2100134712"/>
        <c:extLst>
          <c:ext xmlns:c15="http://schemas.microsoft.com/office/drawing/2012/chart" uri="{02D57815-91ED-43cb-92C2-25804820EDAC}">
            <c15:filteredBarSeries>
              <c15:ser>
                <c:idx val="0"/>
                <c:order val="0"/>
                <c:tx>
                  <c:strRef>
                    <c:extLst>
                      <c:ext uri="{02D57815-91ED-43cb-92C2-25804820EDAC}">
                        <c15:formulaRef>
                          <c15:sqref>'DV physical '!$A$2</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'DV physical '!$B$1:$E$1</c15:sqref>
                        </c15:formulaRef>
                      </c:ext>
                    </c:extLst>
                    <c:strCache>
                      <c:ptCount val="4"/>
                      <c:pt idx="0">
                        <c:v>Past 30 Day Alcohol Use</c:v>
                      </c:pt>
                      <c:pt idx="1">
                        <c:v>Past 30 Day Cigarette Use</c:v>
                      </c:pt>
                      <c:pt idx="2">
                        <c:v>Past 30 Day Marijuana Use</c:v>
                      </c:pt>
                      <c:pt idx="3">
                        <c:v>Past 30 Prescription Drug Use </c:v>
                      </c:pt>
                    </c:strCache>
                  </c:strRef>
                </c:cat>
                <c:val>
                  <c:numRef>
                    <c:extLst>
                      <c:ext uri="{02D57815-91ED-43cb-92C2-25804820EDAC}">
                        <c15:formulaRef>
                          <c15:sqref>'DV physical '!$B$2:$E$2</c15:sqref>
                        </c15:formulaRef>
                      </c:ext>
                    </c:extLst>
                    <c:numCache>
                      <c:formatCode>General</c:formatCode>
                      <c:ptCount val="4"/>
                    </c:numCache>
                  </c:numRef>
                </c:val>
              </c15:ser>
            </c15:filteredBarSeries>
          </c:ext>
        </c:extLst>
      </c:barChart>
      <c:catAx>
        <c:axId val="2100119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0134712"/>
        <c:crosses val="autoZero"/>
        <c:auto val="1"/>
        <c:lblAlgn val="ctr"/>
        <c:lblOffset val="100"/>
        <c:noMultiLvlLbl val="0"/>
      </c:catAx>
      <c:valAx>
        <c:axId val="2100134712"/>
        <c:scaling>
          <c:orientation val="minMax"/>
        </c:scaling>
        <c:delete val="1"/>
        <c:axPos val="l"/>
        <c:numFmt formatCode="0%" sourceLinked="1"/>
        <c:majorTickMark val="none"/>
        <c:minorTickMark val="none"/>
        <c:tickLblPos val="nextTo"/>
        <c:crossAx val="2100119128"/>
        <c:crosses val="autoZero"/>
        <c:crossBetween val="between"/>
      </c:valAx>
      <c:spPr>
        <a:noFill/>
        <a:ln>
          <a:noFill/>
        </a:ln>
        <a:effectLst/>
      </c:spPr>
    </c:plotArea>
    <c:legend>
      <c:legendPos val="r"/>
      <c:layout>
        <c:manualLayout>
          <c:xMode val="edge"/>
          <c:yMode val="edge"/>
          <c:x val="0.645344761009351"/>
          <c:y val="0.0778649828538482"/>
          <c:w val="0.337597669694273"/>
          <c:h val="0.37242961362216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Homelessness!$A$23</c:f>
              <c:strCache>
                <c:ptCount val="1"/>
                <c:pt idx="0">
                  <c:v>Homeless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Homelessness!$B$22:$E$22</c:f>
              <c:strCache>
                <c:ptCount val="3"/>
                <c:pt idx="0">
                  <c:v>Depressed</c:v>
                </c:pt>
                <c:pt idx="1">
                  <c:v>Self-Harm</c:v>
                </c:pt>
                <c:pt idx="2">
                  <c:v>Attempt Suicide</c:v>
                </c:pt>
              </c:strCache>
            </c:strRef>
          </c:cat>
          <c:val>
            <c:numRef>
              <c:f>Homelessness!$B$23:$E$23</c:f>
              <c:numCache>
                <c:formatCode>0%</c:formatCode>
                <c:ptCount val="3"/>
                <c:pt idx="0">
                  <c:v>0.47</c:v>
                </c:pt>
                <c:pt idx="1">
                  <c:v>0.3</c:v>
                </c:pt>
                <c:pt idx="2">
                  <c:v>0.29</c:v>
                </c:pt>
              </c:numCache>
            </c:numRef>
          </c:val>
        </c:ser>
        <c:ser>
          <c:idx val="1"/>
          <c:order val="1"/>
          <c:tx>
            <c:strRef>
              <c:f>Homelessness!$A$24</c:f>
              <c:strCache>
                <c:ptCount val="1"/>
                <c:pt idx="0">
                  <c:v>Not Homeless </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Homelessness!$B$22:$E$22</c:f>
              <c:strCache>
                <c:ptCount val="3"/>
                <c:pt idx="0">
                  <c:v>Depressed</c:v>
                </c:pt>
                <c:pt idx="1">
                  <c:v>Self-Harm</c:v>
                </c:pt>
                <c:pt idx="2">
                  <c:v>Attempt Suicide</c:v>
                </c:pt>
              </c:strCache>
            </c:strRef>
          </c:cat>
          <c:val>
            <c:numRef>
              <c:f>Homelessness!$B$24:$E$24</c:f>
              <c:numCache>
                <c:formatCode>0%</c:formatCode>
                <c:ptCount val="3"/>
                <c:pt idx="0">
                  <c:v>0.25</c:v>
                </c:pt>
                <c:pt idx="1">
                  <c:v>0.12</c:v>
                </c:pt>
                <c:pt idx="2">
                  <c:v>0.06</c:v>
                </c:pt>
              </c:numCache>
            </c:numRef>
          </c:val>
        </c:ser>
        <c:dLbls>
          <c:showLegendKey val="0"/>
          <c:showVal val="0"/>
          <c:showCatName val="0"/>
          <c:showSerName val="0"/>
          <c:showPercent val="0"/>
          <c:showBubbleSize val="0"/>
        </c:dLbls>
        <c:gapWidth val="150"/>
        <c:axId val="2117782728"/>
        <c:axId val="2117759768"/>
      </c:barChart>
      <c:catAx>
        <c:axId val="2117782728"/>
        <c:scaling>
          <c:orientation val="minMax"/>
        </c:scaling>
        <c:delete val="0"/>
        <c:axPos val="b"/>
        <c:majorTickMark val="out"/>
        <c:minorTickMark val="none"/>
        <c:tickLblPos val="nextTo"/>
        <c:txPr>
          <a:bodyPr/>
          <a:lstStyle/>
          <a:p>
            <a:pPr>
              <a:defRPr sz="1600"/>
            </a:pPr>
            <a:endParaRPr lang="en-US"/>
          </a:p>
        </c:txPr>
        <c:crossAx val="2117759768"/>
        <c:crosses val="autoZero"/>
        <c:auto val="1"/>
        <c:lblAlgn val="ctr"/>
        <c:lblOffset val="100"/>
        <c:noMultiLvlLbl val="0"/>
      </c:catAx>
      <c:valAx>
        <c:axId val="2117759768"/>
        <c:scaling>
          <c:orientation val="minMax"/>
        </c:scaling>
        <c:delete val="1"/>
        <c:axPos val="l"/>
        <c:numFmt formatCode="0%" sourceLinked="1"/>
        <c:majorTickMark val="out"/>
        <c:minorTickMark val="none"/>
        <c:tickLblPos val="nextTo"/>
        <c:crossAx val="2117782728"/>
        <c:crosses val="autoZero"/>
        <c:crossBetween val="between"/>
      </c:valAx>
      <c:spPr>
        <a:noFill/>
        <a:ln w="25400">
          <a:noFill/>
        </a:ln>
      </c:spPr>
    </c:plotArea>
    <c:legend>
      <c:legendPos val="r"/>
      <c:layout/>
      <c:overlay val="0"/>
      <c:txPr>
        <a:bodyPr/>
        <a:lstStyle/>
        <a:p>
          <a:pPr>
            <a:defRPr sz="1600" b="1"/>
          </a:pPr>
          <a:endParaRPr lang="en-US"/>
        </a:p>
      </c:txPr>
    </c:legend>
    <c:plotVisOnly val="1"/>
    <c:dispBlanksAs val="gap"/>
    <c:showDLblsOverMax val="0"/>
  </c:chart>
  <c:spPr>
    <a:solidFill>
      <a:schemeClr val="bg1"/>
    </a:solidFill>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89767294713161"/>
          <c:y val="0.0643564356435643"/>
          <c:w val="0.679744446006749"/>
          <c:h val="0.819257815545334"/>
        </c:manualLayout>
      </c:layout>
      <c:barChart>
        <c:barDir val="col"/>
        <c:grouping val="clustered"/>
        <c:varyColors val="0"/>
        <c:ser>
          <c:idx val="0"/>
          <c:order val="0"/>
          <c:tx>
            <c:strRef>
              <c:f>'DV physical '!$H$3</c:f>
              <c:strCache>
                <c:ptCount val="1"/>
                <c:pt idx="0">
                  <c:v>Have experienced Pyhsical DV  </c:v>
                </c:pt>
              </c:strCache>
            </c:strRef>
          </c:tx>
          <c:spPr>
            <a:solidFill>
              <a:schemeClr val="accent1"/>
            </a:solidFill>
            <a:ln>
              <a:noFill/>
            </a:ln>
            <a:effectLst/>
          </c:spPr>
          <c:invertIfNegative val="0"/>
          <c:dLbls>
            <c:txPr>
              <a:bodyPr/>
              <a:lstStyle/>
              <a:p>
                <a:pPr>
                  <a:defRPr sz="1600"/>
                </a:pPr>
                <a:endParaRPr lang="en-US"/>
              </a:p>
            </c:txPr>
            <c:showLegendKey val="0"/>
            <c:showVal val="1"/>
            <c:showCatName val="0"/>
            <c:showSerName val="0"/>
            <c:showPercent val="0"/>
            <c:showBubbleSize val="0"/>
            <c:showLeaderLines val="0"/>
          </c:dLbls>
          <c:cat>
            <c:strRef>
              <c:f>'DV physical '!$I$2:$L$2</c:f>
              <c:strCache>
                <c:ptCount val="3"/>
                <c:pt idx="0">
                  <c:v>Depressed</c:v>
                </c:pt>
                <c:pt idx="1">
                  <c:v>Self-Harm</c:v>
                </c:pt>
                <c:pt idx="2">
                  <c:v>Attempt Suicide </c:v>
                </c:pt>
              </c:strCache>
            </c:strRef>
          </c:cat>
          <c:val>
            <c:numRef>
              <c:f>'DV physical '!$I$3:$L$3</c:f>
              <c:numCache>
                <c:formatCode>0%</c:formatCode>
                <c:ptCount val="3"/>
                <c:pt idx="0">
                  <c:v>0.51</c:v>
                </c:pt>
                <c:pt idx="1">
                  <c:v>0.33</c:v>
                </c:pt>
                <c:pt idx="2">
                  <c:v>0.33</c:v>
                </c:pt>
              </c:numCache>
            </c:numRef>
          </c:val>
        </c:ser>
        <c:ser>
          <c:idx val="1"/>
          <c:order val="1"/>
          <c:tx>
            <c:strRef>
              <c:f>'DV physical '!$H$4</c:f>
              <c:strCache>
                <c:ptCount val="1"/>
                <c:pt idx="0">
                  <c:v>Have NOT experienced Pyhsical DV  </c:v>
                </c:pt>
              </c:strCache>
            </c:strRef>
          </c:tx>
          <c:spPr>
            <a:solidFill>
              <a:schemeClr val="accent2"/>
            </a:solidFill>
            <a:ln>
              <a:noFill/>
            </a:ln>
            <a:effectLst/>
          </c:spPr>
          <c:invertIfNegative val="0"/>
          <c:dLbls>
            <c:txPr>
              <a:bodyPr/>
              <a:lstStyle/>
              <a:p>
                <a:pPr>
                  <a:defRPr sz="1600"/>
                </a:pPr>
                <a:endParaRPr lang="en-US"/>
              </a:p>
            </c:txPr>
            <c:showLegendKey val="0"/>
            <c:showVal val="1"/>
            <c:showCatName val="0"/>
            <c:showSerName val="0"/>
            <c:showPercent val="0"/>
            <c:showBubbleSize val="0"/>
            <c:showLeaderLines val="0"/>
          </c:dLbls>
          <c:cat>
            <c:strRef>
              <c:f>'DV physical '!$I$2:$L$2</c:f>
              <c:strCache>
                <c:ptCount val="3"/>
                <c:pt idx="0">
                  <c:v>Depressed</c:v>
                </c:pt>
                <c:pt idx="1">
                  <c:v>Self-Harm</c:v>
                </c:pt>
                <c:pt idx="2">
                  <c:v>Attempt Suicide </c:v>
                </c:pt>
              </c:strCache>
            </c:strRef>
          </c:cat>
          <c:val>
            <c:numRef>
              <c:f>'DV physical '!$I$4:$L$4</c:f>
              <c:numCache>
                <c:formatCode>0%</c:formatCode>
                <c:ptCount val="3"/>
                <c:pt idx="0">
                  <c:v>0.24</c:v>
                </c:pt>
                <c:pt idx="1">
                  <c:v>0.12</c:v>
                </c:pt>
                <c:pt idx="2">
                  <c:v>0.05</c:v>
                </c:pt>
              </c:numCache>
            </c:numRef>
          </c:val>
        </c:ser>
        <c:dLbls>
          <c:showLegendKey val="0"/>
          <c:showVal val="0"/>
          <c:showCatName val="0"/>
          <c:showSerName val="0"/>
          <c:showPercent val="0"/>
          <c:showBubbleSize val="0"/>
        </c:dLbls>
        <c:gapWidth val="219"/>
        <c:overlap val="-27"/>
        <c:axId val="2056012968"/>
        <c:axId val="2056007128"/>
      </c:barChart>
      <c:catAx>
        <c:axId val="2056012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56007128"/>
        <c:crosses val="autoZero"/>
        <c:auto val="1"/>
        <c:lblAlgn val="ctr"/>
        <c:lblOffset val="100"/>
        <c:noMultiLvlLbl val="0"/>
      </c:catAx>
      <c:valAx>
        <c:axId val="2056007128"/>
        <c:scaling>
          <c:orientation val="minMax"/>
        </c:scaling>
        <c:delete val="1"/>
        <c:axPos val="l"/>
        <c:numFmt formatCode="0%" sourceLinked="1"/>
        <c:majorTickMark val="none"/>
        <c:minorTickMark val="none"/>
        <c:tickLblPos val="nextTo"/>
        <c:crossAx val="2056012968"/>
        <c:crosses val="autoZero"/>
        <c:crossBetween val="between"/>
      </c:valAx>
      <c:spPr>
        <a:noFill/>
        <a:ln>
          <a:noFill/>
        </a:ln>
        <a:effectLst/>
      </c:spPr>
    </c:plotArea>
    <c:legend>
      <c:legendPos val="r"/>
      <c:layout>
        <c:manualLayout>
          <c:xMode val="edge"/>
          <c:yMode val="edge"/>
          <c:x val="0.688453318335208"/>
          <c:y val="0.0848008107897404"/>
          <c:w val="0.293689538807649"/>
          <c:h val="0.52346768535121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aseline="0"/>
              <a:t>Number of Sexual Partners</a:t>
            </a:r>
          </a:p>
        </c:rich>
      </c:tx>
      <c:layout/>
      <c:overlay val="0"/>
      <c:spPr>
        <a:noFill/>
        <a:ln>
          <a:noFill/>
        </a:ln>
        <a:effectLst/>
      </c:spPr>
    </c:title>
    <c:autoTitleDeleted val="0"/>
    <c:plotArea>
      <c:layout/>
      <c:barChart>
        <c:barDir val="col"/>
        <c:grouping val="clustered"/>
        <c:varyColors val="0"/>
        <c:ser>
          <c:idx val="0"/>
          <c:order val="0"/>
          <c:tx>
            <c:strRef>
              <c:f>'DV physical '!$A$41</c:f>
              <c:strCache>
                <c:ptCount val="1"/>
                <c:pt idx="0">
                  <c:v>Have experienced Physical DV  </c:v>
                </c:pt>
              </c:strCache>
            </c:strRef>
          </c:tx>
          <c:spPr>
            <a:solidFill>
              <a:schemeClr val="accent1"/>
            </a:solidFill>
            <a:ln>
              <a:noFill/>
            </a:ln>
            <a:effectLst/>
          </c:spPr>
          <c:invertIfNegative val="0"/>
          <c:dLbls>
            <c:txPr>
              <a:bodyPr/>
              <a:lstStyle/>
              <a:p>
                <a:pPr>
                  <a:defRPr sz="1600"/>
                </a:pPr>
                <a:endParaRPr lang="en-US"/>
              </a:p>
            </c:txPr>
            <c:showLegendKey val="0"/>
            <c:showVal val="1"/>
            <c:showCatName val="0"/>
            <c:showSerName val="0"/>
            <c:showPercent val="0"/>
            <c:showBubbleSize val="0"/>
            <c:showLeaderLines val="0"/>
          </c:dLbls>
          <c:cat>
            <c:strRef>
              <c:f>'DV physical '!$B$40:$D$40</c:f>
              <c:strCache>
                <c:ptCount val="3"/>
                <c:pt idx="0">
                  <c:v>0</c:v>
                </c:pt>
                <c:pt idx="1">
                  <c:v>1-2 Partners</c:v>
                </c:pt>
                <c:pt idx="2">
                  <c:v>3+ Partners </c:v>
                </c:pt>
              </c:strCache>
            </c:strRef>
          </c:cat>
          <c:val>
            <c:numRef>
              <c:f>'DV physical '!$B$41:$D$41</c:f>
              <c:numCache>
                <c:formatCode>0%</c:formatCode>
                <c:ptCount val="3"/>
                <c:pt idx="0">
                  <c:v>0.22</c:v>
                </c:pt>
                <c:pt idx="1">
                  <c:v>0.39</c:v>
                </c:pt>
                <c:pt idx="2">
                  <c:v>0.39</c:v>
                </c:pt>
              </c:numCache>
            </c:numRef>
          </c:val>
        </c:ser>
        <c:ser>
          <c:idx val="1"/>
          <c:order val="1"/>
          <c:tx>
            <c:strRef>
              <c:f>'DV physical '!$A$42</c:f>
              <c:strCache>
                <c:ptCount val="1"/>
                <c:pt idx="0">
                  <c:v>Have NOT experienced Pyhsical DV  </c:v>
                </c:pt>
              </c:strCache>
            </c:strRef>
          </c:tx>
          <c:spPr>
            <a:solidFill>
              <a:schemeClr val="accent2"/>
            </a:solidFill>
            <a:ln>
              <a:noFill/>
            </a:ln>
            <a:effectLst/>
          </c:spPr>
          <c:invertIfNegative val="0"/>
          <c:dLbls>
            <c:txPr>
              <a:bodyPr/>
              <a:lstStyle/>
              <a:p>
                <a:pPr>
                  <a:defRPr sz="1600"/>
                </a:pPr>
                <a:endParaRPr lang="en-US"/>
              </a:p>
            </c:txPr>
            <c:showLegendKey val="0"/>
            <c:showVal val="1"/>
            <c:showCatName val="0"/>
            <c:showSerName val="0"/>
            <c:showPercent val="0"/>
            <c:showBubbleSize val="0"/>
            <c:showLeaderLines val="0"/>
          </c:dLbls>
          <c:cat>
            <c:strRef>
              <c:f>'DV physical '!$B$40:$D$40</c:f>
              <c:strCache>
                <c:ptCount val="3"/>
                <c:pt idx="0">
                  <c:v>0</c:v>
                </c:pt>
                <c:pt idx="1">
                  <c:v>1-2 Partners</c:v>
                </c:pt>
                <c:pt idx="2">
                  <c:v>3+ Partners </c:v>
                </c:pt>
              </c:strCache>
            </c:strRef>
          </c:cat>
          <c:val>
            <c:numRef>
              <c:f>'DV physical '!$B$42:$D$42</c:f>
              <c:numCache>
                <c:formatCode>0%</c:formatCode>
                <c:ptCount val="3"/>
                <c:pt idx="0">
                  <c:v>0.57</c:v>
                </c:pt>
                <c:pt idx="1">
                  <c:v>0.28</c:v>
                </c:pt>
                <c:pt idx="2">
                  <c:v>0.15</c:v>
                </c:pt>
              </c:numCache>
            </c:numRef>
          </c:val>
        </c:ser>
        <c:dLbls>
          <c:showLegendKey val="0"/>
          <c:showVal val="0"/>
          <c:showCatName val="0"/>
          <c:showSerName val="0"/>
          <c:showPercent val="0"/>
          <c:showBubbleSize val="0"/>
        </c:dLbls>
        <c:gapWidth val="150"/>
        <c:axId val="2083053896"/>
        <c:axId val="2083108120"/>
      </c:barChart>
      <c:catAx>
        <c:axId val="2083053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83108120"/>
        <c:crosses val="autoZero"/>
        <c:auto val="1"/>
        <c:lblAlgn val="ctr"/>
        <c:lblOffset val="100"/>
        <c:noMultiLvlLbl val="0"/>
      </c:catAx>
      <c:valAx>
        <c:axId val="2083108120"/>
        <c:scaling>
          <c:orientation val="minMax"/>
        </c:scaling>
        <c:delete val="1"/>
        <c:axPos val="l"/>
        <c:numFmt formatCode="0%" sourceLinked="1"/>
        <c:majorTickMark val="none"/>
        <c:minorTickMark val="none"/>
        <c:tickLblPos val="nextTo"/>
        <c:crossAx val="208305389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04845368422646"/>
          <c:y val="0.0893300248138958"/>
          <c:w val="0.959030926315471"/>
          <c:h val="0.582727379300912"/>
        </c:manualLayout>
      </c:layout>
      <c:barChart>
        <c:barDir val="col"/>
        <c:grouping val="clustered"/>
        <c:varyColors val="0"/>
        <c:ser>
          <c:idx val="0"/>
          <c:order val="0"/>
          <c:tx>
            <c:strRef>
              <c:f>'DV Sexual'!$A$4</c:f>
              <c:strCache>
                <c:ptCount val="1"/>
                <c:pt idx="0">
                  <c:v>Females Who Experienced Sexual Dating Violence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'DV Sexual'!$B$3:$E$3</c:f>
              <c:strCache>
                <c:ptCount val="3"/>
                <c:pt idx="0">
                  <c:v>Past 30 Day Alcohol Use</c:v>
                </c:pt>
                <c:pt idx="1">
                  <c:v>Past 30 Day Cigarette Use</c:v>
                </c:pt>
                <c:pt idx="2">
                  <c:v>Past 30 Prescription Drug Use </c:v>
                </c:pt>
              </c:strCache>
            </c:strRef>
          </c:cat>
          <c:val>
            <c:numRef>
              <c:f>'DV Sexual'!$B$4:$E$4</c:f>
              <c:numCache>
                <c:formatCode>0%</c:formatCode>
                <c:ptCount val="3"/>
                <c:pt idx="0">
                  <c:v>0.58</c:v>
                </c:pt>
                <c:pt idx="1">
                  <c:v>0.28</c:v>
                </c:pt>
                <c:pt idx="2">
                  <c:v>0.17</c:v>
                </c:pt>
              </c:numCache>
            </c:numRef>
          </c:val>
        </c:ser>
        <c:ser>
          <c:idx val="1"/>
          <c:order val="1"/>
          <c:tx>
            <c:strRef>
              <c:f>'DV Sexual'!$A$5</c:f>
              <c:strCache>
                <c:ptCount val="1"/>
                <c:pt idx="0">
                  <c:v>Males Who Experienced Sexual Dating Violence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'DV Sexual'!$B$3:$E$3</c:f>
              <c:strCache>
                <c:ptCount val="3"/>
                <c:pt idx="0">
                  <c:v>Past 30 Day Alcohol Use</c:v>
                </c:pt>
                <c:pt idx="1">
                  <c:v>Past 30 Day Cigarette Use</c:v>
                </c:pt>
                <c:pt idx="2">
                  <c:v>Past 30 Prescription Drug Use </c:v>
                </c:pt>
              </c:strCache>
            </c:strRef>
          </c:cat>
          <c:val>
            <c:numRef>
              <c:f>'DV Sexual'!$B$5:$E$5</c:f>
              <c:numCache>
                <c:formatCode>0%</c:formatCode>
                <c:ptCount val="3"/>
                <c:pt idx="0">
                  <c:v>0.68</c:v>
                </c:pt>
                <c:pt idx="1">
                  <c:v>0.42</c:v>
                </c:pt>
                <c:pt idx="2">
                  <c:v>0.35</c:v>
                </c:pt>
              </c:numCache>
            </c:numRef>
          </c:val>
        </c:ser>
        <c:ser>
          <c:idx val="2"/>
          <c:order val="2"/>
          <c:tx>
            <c:strRef>
              <c:f>'DV Sexual'!$A$6</c:f>
              <c:strCache>
                <c:ptCount val="1"/>
                <c:pt idx="0">
                  <c:v>Females Who Have Not Experienced Sexual Dating Violence </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'DV Sexual'!$B$3:$E$3</c:f>
              <c:strCache>
                <c:ptCount val="3"/>
                <c:pt idx="0">
                  <c:v>Past 30 Day Alcohol Use</c:v>
                </c:pt>
                <c:pt idx="1">
                  <c:v>Past 30 Day Cigarette Use</c:v>
                </c:pt>
                <c:pt idx="2">
                  <c:v>Past 30 Prescription Drug Use </c:v>
                </c:pt>
              </c:strCache>
            </c:strRef>
          </c:cat>
          <c:val>
            <c:numRef>
              <c:f>'DV Sexual'!$B$6:$E$6</c:f>
              <c:numCache>
                <c:formatCode>0%</c:formatCode>
                <c:ptCount val="3"/>
                <c:pt idx="0">
                  <c:v>0.31</c:v>
                </c:pt>
                <c:pt idx="1">
                  <c:v>0.07</c:v>
                </c:pt>
                <c:pt idx="2">
                  <c:v>0.05</c:v>
                </c:pt>
              </c:numCache>
            </c:numRef>
          </c:val>
        </c:ser>
        <c:ser>
          <c:idx val="3"/>
          <c:order val="3"/>
          <c:tx>
            <c:strRef>
              <c:f>'DV Sexual'!$A$7</c:f>
              <c:strCache>
                <c:ptCount val="1"/>
                <c:pt idx="0">
                  <c:v>Males Who Have Not  Not Experienced Sexual Dating Violence</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'DV Sexual'!$B$3:$E$3</c:f>
              <c:strCache>
                <c:ptCount val="3"/>
                <c:pt idx="0">
                  <c:v>Past 30 Day Alcohol Use</c:v>
                </c:pt>
                <c:pt idx="1">
                  <c:v>Past 30 Day Cigarette Use</c:v>
                </c:pt>
                <c:pt idx="2">
                  <c:v>Past 30 Prescription Drug Use </c:v>
                </c:pt>
              </c:strCache>
            </c:strRef>
          </c:cat>
          <c:val>
            <c:numRef>
              <c:f>'DV Sexual'!$B$7:$E$7</c:f>
              <c:numCache>
                <c:formatCode>0%</c:formatCode>
                <c:ptCount val="3"/>
                <c:pt idx="0">
                  <c:v>0.27</c:v>
                </c:pt>
                <c:pt idx="1">
                  <c:v>0.11</c:v>
                </c:pt>
                <c:pt idx="2">
                  <c:v>0.06</c:v>
                </c:pt>
              </c:numCache>
            </c:numRef>
          </c:val>
        </c:ser>
        <c:dLbls>
          <c:dLblPos val="outEnd"/>
          <c:showLegendKey val="0"/>
          <c:showVal val="1"/>
          <c:showCatName val="0"/>
          <c:showSerName val="0"/>
          <c:showPercent val="0"/>
          <c:showBubbleSize val="0"/>
        </c:dLbls>
        <c:gapWidth val="219"/>
        <c:overlap val="-27"/>
        <c:axId val="2082482248"/>
        <c:axId val="2082907336"/>
      </c:barChart>
      <c:catAx>
        <c:axId val="2082482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82907336"/>
        <c:crosses val="autoZero"/>
        <c:auto val="1"/>
        <c:lblAlgn val="ctr"/>
        <c:lblOffset val="100"/>
        <c:noMultiLvlLbl val="0"/>
      </c:catAx>
      <c:valAx>
        <c:axId val="2082907336"/>
        <c:scaling>
          <c:orientation val="minMax"/>
        </c:scaling>
        <c:delete val="1"/>
        <c:axPos val="l"/>
        <c:numFmt formatCode="0%" sourceLinked="1"/>
        <c:majorTickMark val="none"/>
        <c:minorTickMark val="none"/>
        <c:tickLblPos val="nextTo"/>
        <c:crossAx val="2082482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55653883972468"/>
          <c:y val="0.0455940439983905"/>
          <c:w val="0.948869223205506"/>
          <c:h val="0.528826841221987"/>
        </c:manualLayout>
      </c:layout>
      <c:barChart>
        <c:barDir val="col"/>
        <c:grouping val="clustered"/>
        <c:varyColors val="0"/>
        <c:ser>
          <c:idx val="0"/>
          <c:order val="0"/>
          <c:tx>
            <c:strRef>
              <c:f>'DV Sexual'!$A$27</c:f>
              <c:strCache>
                <c:ptCount val="1"/>
                <c:pt idx="0">
                  <c:v>Females Who Experienced Sexual Dating Violence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'DV Sexual'!$B$26:$E$26</c:f>
              <c:strCache>
                <c:ptCount val="3"/>
                <c:pt idx="0">
                  <c:v>Depressed </c:v>
                </c:pt>
                <c:pt idx="1">
                  <c:v>Self-Harm</c:v>
                </c:pt>
                <c:pt idx="2">
                  <c:v>Attempt Suicide </c:v>
                </c:pt>
              </c:strCache>
            </c:strRef>
          </c:cat>
          <c:val>
            <c:numRef>
              <c:f>'DV Sexual'!$B$27:$E$27</c:f>
              <c:numCache>
                <c:formatCode>0%</c:formatCode>
                <c:ptCount val="3"/>
                <c:pt idx="0">
                  <c:v>0.65</c:v>
                </c:pt>
                <c:pt idx="1">
                  <c:v>0.49</c:v>
                </c:pt>
                <c:pt idx="2">
                  <c:v>0.33</c:v>
                </c:pt>
              </c:numCache>
            </c:numRef>
          </c:val>
        </c:ser>
        <c:ser>
          <c:idx val="1"/>
          <c:order val="1"/>
          <c:tx>
            <c:strRef>
              <c:f>'DV Sexual'!$A$28</c:f>
              <c:strCache>
                <c:ptCount val="1"/>
                <c:pt idx="0">
                  <c:v>Males Who Experienced Sexual Dating Violence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'DV Sexual'!$B$26:$E$26</c:f>
              <c:strCache>
                <c:ptCount val="3"/>
                <c:pt idx="0">
                  <c:v>Depressed </c:v>
                </c:pt>
                <c:pt idx="1">
                  <c:v>Self-Harm</c:v>
                </c:pt>
                <c:pt idx="2">
                  <c:v>Attempt Suicide </c:v>
                </c:pt>
              </c:strCache>
            </c:strRef>
          </c:cat>
          <c:val>
            <c:numRef>
              <c:f>'DV Sexual'!$B$28:$E$28</c:f>
              <c:numCache>
                <c:formatCode>0%</c:formatCode>
                <c:ptCount val="3"/>
                <c:pt idx="0">
                  <c:v>0.46</c:v>
                </c:pt>
                <c:pt idx="1">
                  <c:v>0.06</c:v>
                </c:pt>
                <c:pt idx="2">
                  <c:v>0.37</c:v>
                </c:pt>
              </c:numCache>
            </c:numRef>
          </c:val>
        </c:ser>
        <c:ser>
          <c:idx val="2"/>
          <c:order val="2"/>
          <c:tx>
            <c:strRef>
              <c:f>'DV Sexual'!$A$29</c:f>
              <c:strCache>
                <c:ptCount val="1"/>
                <c:pt idx="0">
                  <c:v>Females Who Have Not Experienced Sexual Dating Violence </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'DV Sexual'!$B$26:$E$26</c:f>
              <c:strCache>
                <c:ptCount val="3"/>
                <c:pt idx="0">
                  <c:v>Depressed </c:v>
                </c:pt>
                <c:pt idx="1">
                  <c:v>Self-Harm</c:v>
                </c:pt>
                <c:pt idx="2">
                  <c:v>Attempt Suicide </c:v>
                </c:pt>
              </c:strCache>
            </c:strRef>
          </c:cat>
          <c:val>
            <c:numRef>
              <c:f>'DV Sexual'!$B$29:$E$29</c:f>
              <c:numCache>
                <c:formatCode>0%</c:formatCode>
                <c:ptCount val="3"/>
                <c:pt idx="0">
                  <c:v>0.31</c:v>
                </c:pt>
                <c:pt idx="1">
                  <c:v>0.16</c:v>
                </c:pt>
                <c:pt idx="2">
                  <c:v>0.07</c:v>
                </c:pt>
              </c:numCache>
            </c:numRef>
          </c:val>
        </c:ser>
        <c:ser>
          <c:idx val="3"/>
          <c:order val="3"/>
          <c:tx>
            <c:strRef>
              <c:f>'DV Sexual'!$A$30</c:f>
              <c:strCache>
                <c:ptCount val="1"/>
                <c:pt idx="0">
                  <c:v>Males Who Have Not  Not Experienced Sexual  Dating Violence </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'DV Sexual'!$B$26:$E$26</c:f>
              <c:strCache>
                <c:ptCount val="3"/>
                <c:pt idx="0">
                  <c:v>Depressed </c:v>
                </c:pt>
                <c:pt idx="1">
                  <c:v>Self-Harm</c:v>
                </c:pt>
                <c:pt idx="2">
                  <c:v>Attempt Suicide </c:v>
                </c:pt>
              </c:strCache>
            </c:strRef>
          </c:cat>
          <c:val>
            <c:numRef>
              <c:f>'DV Sexual'!$B$30:$E$30</c:f>
              <c:numCache>
                <c:formatCode>0%</c:formatCode>
                <c:ptCount val="3"/>
                <c:pt idx="0">
                  <c:v>0.15</c:v>
                </c:pt>
                <c:pt idx="1">
                  <c:v>0.06</c:v>
                </c:pt>
                <c:pt idx="2">
                  <c:v>0.04</c:v>
                </c:pt>
              </c:numCache>
            </c:numRef>
          </c:val>
        </c:ser>
        <c:dLbls>
          <c:dLblPos val="outEnd"/>
          <c:showLegendKey val="0"/>
          <c:showVal val="1"/>
          <c:showCatName val="0"/>
          <c:showSerName val="0"/>
          <c:showPercent val="0"/>
          <c:showBubbleSize val="0"/>
        </c:dLbls>
        <c:gapWidth val="219"/>
        <c:overlap val="-27"/>
        <c:axId val="2099954808"/>
        <c:axId val="2099940600"/>
      </c:barChart>
      <c:catAx>
        <c:axId val="2099954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9940600"/>
        <c:crosses val="autoZero"/>
        <c:auto val="1"/>
        <c:lblAlgn val="ctr"/>
        <c:lblOffset val="100"/>
        <c:noMultiLvlLbl val="0"/>
      </c:catAx>
      <c:valAx>
        <c:axId val="2099940600"/>
        <c:scaling>
          <c:orientation val="minMax"/>
        </c:scaling>
        <c:delete val="1"/>
        <c:axPos val="l"/>
        <c:numFmt formatCode="0%" sourceLinked="1"/>
        <c:majorTickMark val="none"/>
        <c:minorTickMark val="none"/>
        <c:tickLblPos val="nextTo"/>
        <c:crossAx val="2099954808"/>
        <c:crosses val="autoZero"/>
        <c:crossBetween val="between"/>
      </c:valAx>
      <c:spPr>
        <a:noFill/>
        <a:ln>
          <a:noFill/>
        </a:ln>
        <a:effectLst/>
      </c:spPr>
    </c:plotArea>
    <c:legend>
      <c:legendPos val="b"/>
      <c:layout>
        <c:manualLayout>
          <c:xMode val="edge"/>
          <c:yMode val="edge"/>
          <c:x val="0.123241276256397"/>
          <c:y val="0.699581921119266"/>
          <c:w val="0.753517447487206"/>
          <c:h val="0.300418003305142"/>
        </c:manualLayout>
      </c:layout>
      <c:overlay val="0"/>
      <c:spPr>
        <a:noFill/>
        <a:ln>
          <a:noFill/>
        </a:ln>
        <a:effectLst/>
      </c:spPr>
      <c:txPr>
        <a:bodyPr rot="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t>Number of</a:t>
            </a:r>
            <a:r>
              <a:rPr lang="en-US" sz="1800" baseline="0"/>
              <a:t> Sexual Partners</a:t>
            </a:r>
            <a:endParaRPr lang="en-US" sz="1800"/>
          </a:p>
        </c:rich>
      </c:tx>
      <c:layout>
        <c:manualLayout>
          <c:xMode val="edge"/>
          <c:yMode val="edge"/>
          <c:x val="0.314841766065082"/>
          <c:y val="0.0341564462676826"/>
        </c:manualLayout>
      </c:layout>
      <c:overlay val="0"/>
      <c:spPr>
        <a:noFill/>
        <a:ln>
          <a:noFill/>
        </a:ln>
        <a:effectLst/>
      </c:spPr>
    </c:title>
    <c:autoTitleDeleted val="0"/>
    <c:plotArea>
      <c:layout/>
      <c:barChart>
        <c:barDir val="col"/>
        <c:grouping val="clustered"/>
        <c:varyColors val="0"/>
        <c:ser>
          <c:idx val="0"/>
          <c:order val="0"/>
          <c:tx>
            <c:strRef>
              <c:f>'DV Sexual'!$A$51</c:f>
              <c:strCache>
                <c:ptCount val="1"/>
                <c:pt idx="0">
                  <c:v>Females Who Experienced Sexual Dating Violence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'DV Sexual'!$B$50:$D$50</c:f>
              <c:strCache>
                <c:ptCount val="3"/>
                <c:pt idx="0">
                  <c:v>0</c:v>
                </c:pt>
                <c:pt idx="1">
                  <c:v>1-2 Partners</c:v>
                </c:pt>
                <c:pt idx="2">
                  <c:v>3+ Partners </c:v>
                </c:pt>
              </c:strCache>
            </c:strRef>
          </c:cat>
          <c:val>
            <c:numRef>
              <c:f>'DV Sexual'!$B$51:$D$51</c:f>
              <c:numCache>
                <c:formatCode>0%</c:formatCode>
                <c:ptCount val="3"/>
                <c:pt idx="0">
                  <c:v>0.32</c:v>
                </c:pt>
                <c:pt idx="1">
                  <c:v>0.41</c:v>
                </c:pt>
                <c:pt idx="2">
                  <c:v>0.27</c:v>
                </c:pt>
              </c:numCache>
            </c:numRef>
          </c:val>
        </c:ser>
        <c:ser>
          <c:idx val="1"/>
          <c:order val="1"/>
          <c:tx>
            <c:strRef>
              <c:f>'DV Sexual'!$A$52</c:f>
              <c:strCache>
                <c:ptCount val="1"/>
                <c:pt idx="0">
                  <c:v>Males Who Experienced Sexual Dating Violence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'DV Sexual'!$B$50:$D$50</c:f>
              <c:strCache>
                <c:ptCount val="3"/>
                <c:pt idx="0">
                  <c:v>0</c:v>
                </c:pt>
                <c:pt idx="1">
                  <c:v>1-2 Partners</c:v>
                </c:pt>
                <c:pt idx="2">
                  <c:v>3+ Partners </c:v>
                </c:pt>
              </c:strCache>
            </c:strRef>
          </c:cat>
          <c:val>
            <c:numRef>
              <c:f>'DV Sexual'!$B$52:$D$52</c:f>
              <c:numCache>
                <c:formatCode>0%</c:formatCode>
                <c:ptCount val="3"/>
                <c:pt idx="0">
                  <c:v>0.21</c:v>
                </c:pt>
                <c:pt idx="1">
                  <c:v>0.21</c:v>
                </c:pt>
                <c:pt idx="2">
                  <c:v>0.58</c:v>
                </c:pt>
              </c:numCache>
            </c:numRef>
          </c:val>
        </c:ser>
        <c:ser>
          <c:idx val="2"/>
          <c:order val="2"/>
          <c:tx>
            <c:strRef>
              <c:f>'DV Sexual'!$A$53</c:f>
              <c:strCache>
                <c:ptCount val="1"/>
                <c:pt idx="0">
                  <c:v>Females Who Have Not Experienced Sexual Dating Violence </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'DV Sexual'!$B$50:$D$50</c:f>
              <c:strCache>
                <c:ptCount val="3"/>
                <c:pt idx="0">
                  <c:v>0</c:v>
                </c:pt>
                <c:pt idx="1">
                  <c:v>1-2 Partners</c:v>
                </c:pt>
                <c:pt idx="2">
                  <c:v>3+ Partners </c:v>
                </c:pt>
              </c:strCache>
            </c:strRef>
          </c:cat>
          <c:val>
            <c:numRef>
              <c:f>'DV Sexual'!$B$53:$D$53</c:f>
              <c:numCache>
                <c:formatCode>0%</c:formatCode>
                <c:ptCount val="3"/>
                <c:pt idx="0">
                  <c:v>0.6</c:v>
                </c:pt>
                <c:pt idx="1">
                  <c:v>0.28</c:v>
                </c:pt>
                <c:pt idx="2">
                  <c:v>0.12</c:v>
                </c:pt>
              </c:numCache>
            </c:numRef>
          </c:val>
        </c:ser>
        <c:ser>
          <c:idx val="3"/>
          <c:order val="3"/>
          <c:tx>
            <c:strRef>
              <c:f>'DV Sexual'!$A$54</c:f>
              <c:strCache>
                <c:ptCount val="1"/>
                <c:pt idx="0">
                  <c:v>Males Who Have Not  Not Experienced Sexual  Dating Violence </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'DV Sexual'!$B$50:$D$50</c:f>
              <c:strCache>
                <c:ptCount val="3"/>
                <c:pt idx="0">
                  <c:v>0</c:v>
                </c:pt>
                <c:pt idx="1">
                  <c:v>1-2 Partners</c:v>
                </c:pt>
                <c:pt idx="2">
                  <c:v>3+ Partners </c:v>
                </c:pt>
              </c:strCache>
            </c:strRef>
          </c:cat>
          <c:val>
            <c:numRef>
              <c:f>'DV Sexual'!$B$54:$D$54</c:f>
              <c:numCache>
                <c:formatCode>0%</c:formatCode>
                <c:ptCount val="3"/>
                <c:pt idx="0">
                  <c:v>0.55</c:v>
                </c:pt>
                <c:pt idx="1">
                  <c:v>0.27</c:v>
                </c:pt>
                <c:pt idx="2">
                  <c:v>0.18</c:v>
                </c:pt>
              </c:numCache>
            </c:numRef>
          </c:val>
        </c:ser>
        <c:dLbls>
          <c:dLblPos val="outEnd"/>
          <c:showLegendKey val="0"/>
          <c:showVal val="1"/>
          <c:showCatName val="0"/>
          <c:showSerName val="0"/>
          <c:showPercent val="0"/>
          <c:showBubbleSize val="0"/>
        </c:dLbls>
        <c:gapWidth val="219"/>
        <c:overlap val="-27"/>
        <c:axId val="2055793480"/>
        <c:axId val="2055792360"/>
      </c:barChart>
      <c:catAx>
        <c:axId val="2055793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55792360"/>
        <c:crosses val="autoZero"/>
        <c:auto val="1"/>
        <c:lblAlgn val="ctr"/>
        <c:lblOffset val="100"/>
        <c:noMultiLvlLbl val="0"/>
      </c:catAx>
      <c:valAx>
        <c:axId val="2055792360"/>
        <c:scaling>
          <c:orientation val="minMax"/>
        </c:scaling>
        <c:delete val="1"/>
        <c:axPos val="l"/>
        <c:numFmt formatCode="0%" sourceLinked="1"/>
        <c:majorTickMark val="none"/>
        <c:minorTickMark val="none"/>
        <c:tickLblPos val="nextTo"/>
        <c:crossAx val="2055793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157573360325112"/>
          <c:y val="0.0565552699228792"/>
          <c:w val="0.959030926315471"/>
          <c:h val="0.618378939577723"/>
        </c:manualLayout>
      </c:layout>
      <c:barChart>
        <c:barDir val="col"/>
        <c:grouping val="clustered"/>
        <c:varyColors val="0"/>
        <c:ser>
          <c:idx val="0"/>
          <c:order val="0"/>
          <c:tx>
            <c:strRef>
              <c:f>'Rape '!$A$2</c:f>
              <c:strCache>
                <c:ptCount val="1"/>
                <c:pt idx="0">
                  <c:v>Females Who Have been forced to have intercourse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'Rape '!$B$1:$E$1</c:f>
              <c:strCache>
                <c:ptCount val="3"/>
                <c:pt idx="0">
                  <c:v>Past 30 Day Alcohol Use</c:v>
                </c:pt>
                <c:pt idx="1">
                  <c:v>Past 30 Day Marijuana Use</c:v>
                </c:pt>
                <c:pt idx="2">
                  <c:v>Past 30 Prescription Drug Use </c:v>
                </c:pt>
              </c:strCache>
            </c:strRef>
          </c:cat>
          <c:val>
            <c:numRef>
              <c:f>'Rape '!$B$2:$E$2</c:f>
              <c:numCache>
                <c:formatCode>0%</c:formatCode>
                <c:ptCount val="3"/>
                <c:pt idx="0">
                  <c:v>0.45</c:v>
                </c:pt>
                <c:pt idx="1">
                  <c:v>0.42</c:v>
                </c:pt>
                <c:pt idx="2">
                  <c:v>0.13</c:v>
                </c:pt>
              </c:numCache>
            </c:numRef>
          </c:val>
        </c:ser>
        <c:ser>
          <c:idx val="1"/>
          <c:order val="1"/>
          <c:tx>
            <c:strRef>
              <c:f>'Rape '!$A$3</c:f>
              <c:strCache>
                <c:ptCount val="1"/>
                <c:pt idx="0">
                  <c:v>Males Who Have been forced to have intercourse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'Rape '!$B$1:$E$1</c:f>
              <c:strCache>
                <c:ptCount val="3"/>
                <c:pt idx="0">
                  <c:v>Past 30 Day Alcohol Use</c:v>
                </c:pt>
                <c:pt idx="1">
                  <c:v>Past 30 Day Marijuana Use</c:v>
                </c:pt>
                <c:pt idx="2">
                  <c:v>Past 30 Prescription Drug Use </c:v>
                </c:pt>
              </c:strCache>
            </c:strRef>
          </c:cat>
          <c:val>
            <c:numRef>
              <c:f>'Rape '!$B$3:$E$3</c:f>
              <c:numCache>
                <c:formatCode>0%</c:formatCode>
                <c:ptCount val="3"/>
                <c:pt idx="0">
                  <c:v>0.65</c:v>
                </c:pt>
                <c:pt idx="1">
                  <c:v>0.46</c:v>
                </c:pt>
                <c:pt idx="2">
                  <c:v>0.34</c:v>
                </c:pt>
              </c:numCache>
            </c:numRef>
          </c:val>
        </c:ser>
        <c:ser>
          <c:idx val="2"/>
          <c:order val="2"/>
          <c:tx>
            <c:strRef>
              <c:f>'Rape '!$A$4</c:f>
              <c:strCache>
                <c:ptCount val="1"/>
                <c:pt idx="0">
                  <c:v>Females Who Have NOT been Forced to have Intercourse </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'Rape '!$B$1:$E$1</c:f>
              <c:strCache>
                <c:ptCount val="3"/>
                <c:pt idx="0">
                  <c:v>Past 30 Day Alcohol Use</c:v>
                </c:pt>
                <c:pt idx="1">
                  <c:v>Past 30 Day Marijuana Use</c:v>
                </c:pt>
                <c:pt idx="2">
                  <c:v>Past 30 Prescription Drug Use </c:v>
                </c:pt>
              </c:strCache>
            </c:strRef>
          </c:cat>
          <c:val>
            <c:numRef>
              <c:f>'Rape '!$B$4:$E$4</c:f>
              <c:numCache>
                <c:formatCode>0%</c:formatCode>
                <c:ptCount val="3"/>
                <c:pt idx="0">
                  <c:v>0.32</c:v>
                </c:pt>
                <c:pt idx="1">
                  <c:v>0.19</c:v>
                </c:pt>
                <c:pt idx="2">
                  <c:v>0.05</c:v>
                </c:pt>
              </c:numCache>
            </c:numRef>
          </c:val>
        </c:ser>
        <c:ser>
          <c:idx val="3"/>
          <c:order val="3"/>
          <c:tx>
            <c:strRef>
              <c:f>'Rape '!$A$5</c:f>
              <c:strCache>
                <c:ptCount val="1"/>
                <c:pt idx="0">
                  <c:v>Males Who Have NOT been forced to have Intercourse </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'Rape '!$B$1:$E$1</c:f>
              <c:strCache>
                <c:ptCount val="3"/>
                <c:pt idx="0">
                  <c:v>Past 30 Day Alcohol Use</c:v>
                </c:pt>
                <c:pt idx="1">
                  <c:v>Past 30 Day Marijuana Use</c:v>
                </c:pt>
                <c:pt idx="2">
                  <c:v>Past 30 Prescription Drug Use </c:v>
                </c:pt>
              </c:strCache>
            </c:strRef>
          </c:cat>
          <c:val>
            <c:numRef>
              <c:f>'Rape '!$B$5:$E$5</c:f>
              <c:numCache>
                <c:formatCode>0%</c:formatCode>
                <c:ptCount val="3"/>
                <c:pt idx="0">
                  <c:v>0.27</c:v>
                </c:pt>
                <c:pt idx="1">
                  <c:v>0.22</c:v>
                </c:pt>
                <c:pt idx="2">
                  <c:v>0.06</c:v>
                </c:pt>
              </c:numCache>
            </c:numRef>
          </c:val>
        </c:ser>
        <c:dLbls>
          <c:dLblPos val="outEnd"/>
          <c:showLegendKey val="0"/>
          <c:showVal val="1"/>
          <c:showCatName val="0"/>
          <c:showSerName val="0"/>
          <c:showPercent val="0"/>
          <c:showBubbleSize val="0"/>
        </c:dLbls>
        <c:gapWidth val="219"/>
        <c:overlap val="-27"/>
        <c:axId val="2055582888"/>
        <c:axId val="2055577032"/>
      </c:barChart>
      <c:catAx>
        <c:axId val="2055582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055577032"/>
        <c:crosses val="autoZero"/>
        <c:auto val="1"/>
        <c:lblAlgn val="ctr"/>
        <c:lblOffset val="100"/>
        <c:noMultiLvlLbl val="0"/>
      </c:catAx>
      <c:valAx>
        <c:axId val="2055577032"/>
        <c:scaling>
          <c:orientation val="minMax"/>
        </c:scaling>
        <c:delete val="1"/>
        <c:axPos val="l"/>
        <c:numFmt formatCode="0%" sourceLinked="1"/>
        <c:majorTickMark val="none"/>
        <c:minorTickMark val="none"/>
        <c:tickLblPos val="nextTo"/>
        <c:crossAx val="2055582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'Rape '!$J$2</c:f>
              <c:strCache>
                <c:ptCount val="1"/>
                <c:pt idx="0">
                  <c:v>Females Who Have been forced to have intercourse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'Rape '!$K$1:$N$1</c:f>
              <c:strCache>
                <c:ptCount val="3"/>
                <c:pt idx="0">
                  <c:v>Depressed </c:v>
                </c:pt>
                <c:pt idx="1">
                  <c:v>Self-Harm</c:v>
                </c:pt>
                <c:pt idx="2">
                  <c:v>Attempt Suicide </c:v>
                </c:pt>
              </c:strCache>
            </c:strRef>
          </c:cat>
          <c:val>
            <c:numRef>
              <c:f>'Rape '!$K$2:$N$2</c:f>
              <c:numCache>
                <c:formatCode>0%</c:formatCode>
                <c:ptCount val="3"/>
                <c:pt idx="0">
                  <c:v>0.65</c:v>
                </c:pt>
                <c:pt idx="1">
                  <c:v>0.46</c:v>
                </c:pt>
                <c:pt idx="2">
                  <c:v>0.35</c:v>
                </c:pt>
              </c:numCache>
            </c:numRef>
          </c:val>
        </c:ser>
        <c:ser>
          <c:idx val="1"/>
          <c:order val="1"/>
          <c:tx>
            <c:strRef>
              <c:f>'Rape '!$J$3</c:f>
              <c:strCache>
                <c:ptCount val="1"/>
                <c:pt idx="0">
                  <c:v>Males Who Have been forced to have intercourse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'Rape '!$K$1:$N$1</c:f>
              <c:strCache>
                <c:ptCount val="3"/>
                <c:pt idx="0">
                  <c:v>Depressed </c:v>
                </c:pt>
                <c:pt idx="1">
                  <c:v>Self-Harm</c:v>
                </c:pt>
                <c:pt idx="2">
                  <c:v>Attempt Suicide </c:v>
                </c:pt>
              </c:strCache>
            </c:strRef>
          </c:cat>
          <c:val>
            <c:numRef>
              <c:f>'Rape '!$K$3:$N$3</c:f>
              <c:numCache>
                <c:formatCode>0%</c:formatCode>
                <c:ptCount val="3"/>
                <c:pt idx="0">
                  <c:v>0.43</c:v>
                </c:pt>
                <c:pt idx="1">
                  <c:v>0.28</c:v>
                </c:pt>
                <c:pt idx="2">
                  <c:v>0.41</c:v>
                </c:pt>
              </c:numCache>
            </c:numRef>
          </c:val>
        </c:ser>
        <c:ser>
          <c:idx val="2"/>
          <c:order val="2"/>
          <c:tx>
            <c:strRef>
              <c:f>'Rape '!$J$4</c:f>
              <c:strCache>
                <c:ptCount val="1"/>
                <c:pt idx="0">
                  <c:v>Females Who Have NOT been Forced to have Intercourse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'Rape '!$K$1:$N$1</c:f>
              <c:strCache>
                <c:ptCount val="3"/>
                <c:pt idx="0">
                  <c:v>Depressed </c:v>
                </c:pt>
                <c:pt idx="1">
                  <c:v>Self-Harm</c:v>
                </c:pt>
                <c:pt idx="2">
                  <c:v>Attempt Suicide </c:v>
                </c:pt>
              </c:strCache>
            </c:strRef>
          </c:cat>
          <c:val>
            <c:numRef>
              <c:f>'Rape '!$K$4:$N$4</c:f>
              <c:numCache>
                <c:formatCode>0%</c:formatCode>
                <c:ptCount val="3"/>
                <c:pt idx="0">
                  <c:v>0.31</c:v>
                </c:pt>
                <c:pt idx="1">
                  <c:v>0.16</c:v>
                </c:pt>
                <c:pt idx="2">
                  <c:v>0.07</c:v>
                </c:pt>
              </c:numCache>
            </c:numRef>
          </c:val>
        </c:ser>
        <c:ser>
          <c:idx val="3"/>
          <c:order val="3"/>
          <c:tx>
            <c:strRef>
              <c:f>'Rape '!$J$5</c:f>
              <c:strCache>
                <c:ptCount val="1"/>
                <c:pt idx="0">
                  <c:v>Males Who Have NOT been forced to have Intercourse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'Rape '!$K$1:$N$1</c:f>
              <c:strCache>
                <c:ptCount val="3"/>
                <c:pt idx="0">
                  <c:v>Depressed </c:v>
                </c:pt>
                <c:pt idx="1">
                  <c:v>Self-Harm</c:v>
                </c:pt>
                <c:pt idx="2">
                  <c:v>Attempt Suicide </c:v>
                </c:pt>
              </c:strCache>
            </c:strRef>
          </c:cat>
          <c:val>
            <c:numRef>
              <c:f>'Rape '!$K$5:$N$5</c:f>
              <c:numCache>
                <c:formatCode>0%</c:formatCode>
                <c:ptCount val="3"/>
                <c:pt idx="0">
                  <c:v>0.15</c:v>
                </c:pt>
                <c:pt idx="1">
                  <c:v>0.06</c:v>
                </c:pt>
                <c:pt idx="2">
                  <c:v>0.03</c:v>
                </c:pt>
              </c:numCache>
            </c:numRef>
          </c:val>
        </c:ser>
        <c:dLbls>
          <c:dLblPos val="outEnd"/>
          <c:showLegendKey val="0"/>
          <c:showVal val="1"/>
          <c:showCatName val="0"/>
          <c:showSerName val="0"/>
          <c:showPercent val="0"/>
          <c:showBubbleSize val="0"/>
        </c:dLbls>
        <c:gapWidth val="219"/>
        <c:overlap val="-27"/>
        <c:axId val="2099879400"/>
        <c:axId val="2099873880"/>
      </c:barChart>
      <c:catAx>
        <c:axId val="209987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9873880"/>
        <c:crosses val="autoZero"/>
        <c:auto val="1"/>
        <c:lblAlgn val="ctr"/>
        <c:lblOffset val="100"/>
        <c:noMultiLvlLbl val="0"/>
      </c:catAx>
      <c:valAx>
        <c:axId val="2099873880"/>
        <c:scaling>
          <c:orientation val="minMax"/>
        </c:scaling>
        <c:delete val="1"/>
        <c:axPos val="l"/>
        <c:numFmt formatCode="0%" sourceLinked="1"/>
        <c:majorTickMark val="none"/>
        <c:minorTickMark val="none"/>
        <c:tickLblPos val="nextTo"/>
        <c:crossAx val="2099879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Number of Sexual Partners</a:t>
            </a:r>
          </a:p>
        </c:rich>
      </c:tx>
      <c:layout/>
      <c:overlay val="0"/>
      <c:spPr>
        <a:noFill/>
        <a:ln>
          <a:noFill/>
        </a:ln>
        <a:effectLst/>
      </c:spPr>
    </c:title>
    <c:autoTitleDeleted val="0"/>
    <c:plotArea>
      <c:layout/>
      <c:barChart>
        <c:barDir val="col"/>
        <c:grouping val="clustered"/>
        <c:varyColors val="0"/>
        <c:ser>
          <c:idx val="0"/>
          <c:order val="0"/>
          <c:tx>
            <c:strRef>
              <c:f>'Rape '!$A$47</c:f>
              <c:strCache>
                <c:ptCount val="1"/>
                <c:pt idx="0">
                  <c:v>Females Who Have been forced to have intercourse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'Rape '!$B$46:$D$46</c:f>
              <c:strCache>
                <c:ptCount val="3"/>
                <c:pt idx="0">
                  <c:v>0</c:v>
                </c:pt>
                <c:pt idx="1">
                  <c:v>1-2 Partners</c:v>
                </c:pt>
                <c:pt idx="2">
                  <c:v>3+ Partners </c:v>
                </c:pt>
              </c:strCache>
            </c:strRef>
          </c:cat>
          <c:val>
            <c:numRef>
              <c:f>'Rape '!$B$47:$D$47</c:f>
              <c:numCache>
                <c:formatCode>0%</c:formatCode>
                <c:ptCount val="3"/>
                <c:pt idx="0">
                  <c:v>0.15</c:v>
                </c:pt>
                <c:pt idx="1">
                  <c:v>0.44</c:v>
                </c:pt>
                <c:pt idx="2">
                  <c:v>0.41</c:v>
                </c:pt>
              </c:numCache>
            </c:numRef>
          </c:val>
        </c:ser>
        <c:ser>
          <c:idx val="1"/>
          <c:order val="1"/>
          <c:tx>
            <c:strRef>
              <c:f>'Rape '!$A$48</c:f>
              <c:strCache>
                <c:ptCount val="1"/>
                <c:pt idx="0">
                  <c:v>Males Who Have been forced to have intercourse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'Rape '!$B$46:$D$46</c:f>
              <c:strCache>
                <c:ptCount val="3"/>
                <c:pt idx="0">
                  <c:v>0</c:v>
                </c:pt>
                <c:pt idx="1">
                  <c:v>1-2 Partners</c:v>
                </c:pt>
                <c:pt idx="2">
                  <c:v>3+ Partners </c:v>
                </c:pt>
              </c:strCache>
            </c:strRef>
          </c:cat>
          <c:val>
            <c:numRef>
              <c:f>'Rape '!$B$48:$D$48</c:f>
              <c:numCache>
                <c:formatCode>0%</c:formatCode>
                <c:ptCount val="3"/>
                <c:pt idx="0">
                  <c:v>0.2</c:v>
                </c:pt>
                <c:pt idx="1">
                  <c:v>0.27</c:v>
                </c:pt>
                <c:pt idx="2">
                  <c:v>0.53</c:v>
                </c:pt>
              </c:numCache>
            </c:numRef>
          </c:val>
        </c:ser>
        <c:ser>
          <c:idx val="2"/>
          <c:order val="2"/>
          <c:tx>
            <c:strRef>
              <c:f>'Rape '!$A$49</c:f>
              <c:strCache>
                <c:ptCount val="1"/>
                <c:pt idx="0">
                  <c:v>Females Who Have NOT been Forced to have Intercourse </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'Rape '!$B$46:$D$46</c:f>
              <c:strCache>
                <c:ptCount val="3"/>
                <c:pt idx="0">
                  <c:v>0</c:v>
                </c:pt>
                <c:pt idx="1">
                  <c:v>1-2 Partners</c:v>
                </c:pt>
                <c:pt idx="2">
                  <c:v>3+ Partners </c:v>
                </c:pt>
              </c:strCache>
            </c:strRef>
          </c:cat>
          <c:val>
            <c:numRef>
              <c:f>'Rape '!$B$49:$D$49</c:f>
              <c:numCache>
                <c:formatCode>0%</c:formatCode>
                <c:ptCount val="3"/>
                <c:pt idx="0">
                  <c:v>0.62</c:v>
                </c:pt>
                <c:pt idx="1">
                  <c:v>0.28</c:v>
                </c:pt>
                <c:pt idx="2">
                  <c:v>0.11</c:v>
                </c:pt>
              </c:numCache>
            </c:numRef>
          </c:val>
        </c:ser>
        <c:ser>
          <c:idx val="3"/>
          <c:order val="3"/>
          <c:tx>
            <c:strRef>
              <c:f>'Rape '!$A$50</c:f>
              <c:strCache>
                <c:ptCount val="1"/>
                <c:pt idx="0">
                  <c:v>Males Who Have NOT been forced to have Intercourse </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'Rape '!$B$46:$D$46</c:f>
              <c:strCache>
                <c:ptCount val="3"/>
                <c:pt idx="0">
                  <c:v>0</c:v>
                </c:pt>
                <c:pt idx="1">
                  <c:v>1-2 Partners</c:v>
                </c:pt>
                <c:pt idx="2">
                  <c:v>3+ Partners </c:v>
                </c:pt>
              </c:strCache>
            </c:strRef>
          </c:cat>
          <c:val>
            <c:numRef>
              <c:f>'Rape '!$B$50:$D$50</c:f>
              <c:numCache>
                <c:formatCode>0%</c:formatCode>
                <c:ptCount val="3"/>
                <c:pt idx="0">
                  <c:v>0.54</c:v>
                </c:pt>
                <c:pt idx="1">
                  <c:v>0.27</c:v>
                </c:pt>
                <c:pt idx="2">
                  <c:v>0.19</c:v>
                </c:pt>
              </c:numCache>
            </c:numRef>
          </c:val>
        </c:ser>
        <c:dLbls>
          <c:dLblPos val="outEnd"/>
          <c:showLegendKey val="0"/>
          <c:showVal val="1"/>
          <c:showCatName val="0"/>
          <c:showSerName val="0"/>
          <c:showPercent val="0"/>
          <c:showBubbleSize val="0"/>
        </c:dLbls>
        <c:gapWidth val="219"/>
        <c:overlap val="-27"/>
        <c:axId val="2099793512"/>
        <c:axId val="2099797048"/>
      </c:barChart>
      <c:catAx>
        <c:axId val="2099793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9797048"/>
        <c:crosses val="autoZero"/>
        <c:auto val="1"/>
        <c:lblAlgn val="ctr"/>
        <c:lblOffset val="100"/>
        <c:noMultiLvlLbl val="0"/>
      </c:catAx>
      <c:valAx>
        <c:axId val="2099797048"/>
        <c:scaling>
          <c:orientation val="minMax"/>
        </c:scaling>
        <c:delete val="1"/>
        <c:axPos val="l"/>
        <c:numFmt formatCode="0%" sourceLinked="1"/>
        <c:majorTickMark val="none"/>
        <c:minorTickMark val="none"/>
        <c:tickLblPos val="nextTo"/>
        <c:crossAx val="2099793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0 ACES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Past 30 Day Alcohol Use</c:v>
                </c:pt>
                <c:pt idx="1">
                  <c:v>Past 30 Day Marijuana Use</c:v>
                </c:pt>
                <c:pt idx="2">
                  <c:v>Past 30 Day Rx Use</c:v>
                </c:pt>
              </c:strCache>
            </c:strRef>
          </c:cat>
          <c:val>
            <c:numRef>
              <c:f>Sheet1!$B$2:$B$4</c:f>
              <c:numCache>
                <c:formatCode>0%</c:formatCode>
                <c:ptCount val="3"/>
                <c:pt idx="0">
                  <c:v>0.2</c:v>
                </c:pt>
                <c:pt idx="1">
                  <c:v>0.13</c:v>
                </c:pt>
                <c:pt idx="2">
                  <c:v>0.03</c:v>
                </c:pt>
              </c:numCache>
            </c:numRef>
          </c:val>
        </c:ser>
        <c:ser>
          <c:idx val="1"/>
          <c:order val="1"/>
          <c:tx>
            <c:strRef>
              <c:f>Sheet1!$C$1</c:f>
              <c:strCache>
                <c:ptCount val="1"/>
                <c:pt idx="0">
                  <c:v>1 ACE</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Past 30 Day Alcohol Use</c:v>
                </c:pt>
                <c:pt idx="1">
                  <c:v>Past 30 Day Marijuana Use</c:v>
                </c:pt>
                <c:pt idx="2">
                  <c:v>Past 30 Day Rx Use</c:v>
                </c:pt>
              </c:strCache>
            </c:strRef>
          </c:cat>
          <c:val>
            <c:numRef>
              <c:f>Sheet1!$C$2:$C$4</c:f>
              <c:numCache>
                <c:formatCode>0%</c:formatCode>
                <c:ptCount val="3"/>
                <c:pt idx="0">
                  <c:v>0.36</c:v>
                </c:pt>
                <c:pt idx="1">
                  <c:v>0.27</c:v>
                </c:pt>
                <c:pt idx="2">
                  <c:v>0.07</c:v>
                </c:pt>
              </c:numCache>
            </c:numRef>
          </c:val>
        </c:ser>
        <c:ser>
          <c:idx val="2"/>
          <c:order val="2"/>
          <c:tx>
            <c:strRef>
              <c:f>Sheet1!$D$1</c:f>
              <c:strCache>
                <c:ptCount val="1"/>
                <c:pt idx="0">
                  <c:v>2 or more ACES</c:v>
                </c:pt>
              </c:strCache>
            </c:strRef>
          </c:tx>
          <c:invertIfNegative val="0"/>
          <c:dLbls>
            <c:showLegendKey val="0"/>
            <c:showVal val="1"/>
            <c:showCatName val="0"/>
            <c:showSerName val="0"/>
            <c:showPercent val="0"/>
            <c:showBubbleSize val="0"/>
            <c:showLeaderLines val="0"/>
          </c:dLbls>
          <c:cat>
            <c:strRef>
              <c:f>Sheet1!$A$2:$A$4</c:f>
              <c:strCache>
                <c:ptCount val="3"/>
                <c:pt idx="0">
                  <c:v>Past 30 Day Alcohol Use</c:v>
                </c:pt>
                <c:pt idx="1">
                  <c:v>Past 30 Day Marijuana Use</c:v>
                </c:pt>
                <c:pt idx="2">
                  <c:v>Past 30 Day Rx Use</c:v>
                </c:pt>
              </c:strCache>
            </c:strRef>
          </c:cat>
          <c:val>
            <c:numRef>
              <c:f>Sheet1!$D$2:$D$4</c:f>
              <c:numCache>
                <c:formatCode>0%</c:formatCode>
                <c:ptCount val="3"/>
                <c:pt idx="0">
                  <c:v>0.52</c:v>
                </c:pt>
                <c:pt idx="1">
                  <c:v>0.42</c:v>
                </c:pt>
                <c:pt idx="2">
                  <c:v>0.16</c:v>
                </c:pt>
              </c:numCache>
            </c:numRef>
          </c:val>
        </c:ser>
        <c:dLbls>
          <c:showLegendKey val="0"/>
          <c:showVal val="0"/>
          <c:showCatName val="0"/>
          <c:showSerName val="0"/>
          <c:showPercent val="0"/>
          <c:showBubbleSize val="0"/>
        </c:dLbls>
        <c:gapWidth val="150"/>
        <c:axId val="2087820216"/>
        <c:axId val="2088139160"/>
      </c:barChart>
      <c:catAx>
        <c:axId val="2087820216"/>
        <c:scaling>
          <c:orientation val="minMax"/>
        </c:scaling>
        <c:delete val="0"/>
        <c:axPos val="b"/>
        <c:majorTickMark val="out"/>
        <c:minorTickMark val="none"/>
        <c:tickLblPos val="nextTo"/>
        <c:txPr>
          <a:bodyPr/>
          <a:lstStyle/>
          <a:p>
            <a:pPr>
              <a:defRPr sz="1600"/>
            </a:pPr>
            <a:endParaRPr lang="en-US"/>
          </a:p>
        </c:txPr>
        <c:crossAx val="2088139160"/>
        <c:crosses val="autoZero"/>
        <c:auto val="1"/>
        <c:lblAlgn val="ctr"/>
        <c:lblOffset val="100"/>
        <c:noMultiLvlLbl val="0"/>
      </c:catAx>
      <c:valAx>
        <c:axId val="2088139160"/>
        <c:scaling>
          <c:orientation val="minMax"/>
        </c:scaling>
        <c:delete val="1"/>
        <c:axPos val="l"/>
        <c:numFmt formatCode="0%" sourceLinked="1"/>
        <c:majorTickMark val="out"/>
        <c:minorTickMark val="none"/>
        <c:tickLblPos val="nextTo"/>
        <c:crossAx val="2087820216"/>
        <c:crosses val="autoZero"/>
        <c:crossBetween val="between"/>
      </c:valAx>
    </c:plotArea>
    <c:legend>
      <c:legendPos val="r"/>
      <c:layout/>
      <c:overlay val="0"/>
      <c:txPr>
        <a:bodyPr/>
        <a:lstStyle/>
        <a:p>
          <a:pPr>
            <a:defRPr sz="1600" b="1"/>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28070143932844"/>
          <c:y val="0.0408805031446541"/>
          <c:w val="0.718097428084345"/>
          <c:h val="0.725618778784727"/>
        </c:manualLayout>
      </c:layout>
      <c:barChart>
        <c:barDir val="col"/>
        <c:grouping val="clustered"/>
        <c:varyColors val="0"/>
        <c:ser>
          <c:idx val="0"/>
          <c:order val="0"/>
          <c:tx>
            <c:strRef>
              <c:f>Sheet1!$B$1</c:f>
              <c:strCache>
                <c:ptCount val="1"/>
                <c:pt idx="0">
                  <c:v>0 ACES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Depression Symptoms in Past Year</c:v>
                </c:pt>
                <c:pt idx="1">
                  <c:v>Self-harm in Past Year</c:v>
                </c:pt>
                <c:pt idx="2">
                  <c:v>Attempted Suicide in Past Year</c:v>
                </c:pt>
              </c:strCache>
            </c:strRef>
          </c:cat>
          <c:val>
            <c:numRef>
              <c:f>Sheet1!$B$2:$B$4</c:f>
              <c:numCache>
                <c:formatCode>0%</c:formatCode>
                <c:ptCount val="3"/>
                <c:pt idx="0">
                  <c:v>0.15</c:v>
                </c:pt>
                <c:pt idx="1">
                  <c:v>0.05</c:v>
                </c:pt>
                <c:pt idx="2">
                  <c:v>0.02</c:v>
                </c:pt>
              </c:numCache>
            </c:numRef>
          </c:val>
        </c:ser>
        <c:ser>
          <c:idx val="1"/>
          <c:order val="1"/>
          <c:tx>
            <c:strRef>
              <c:f>Sheet1!$C$1</c:f>
              <c:strCache>
                <c:ptCount val="1"/>
                <c:pt idx="0">
                  <c:v>1 ACE</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Depression Symptoms in Past Year</c:v>
                </c:pt>
                <c:pt idx="1">
                  <c:v>Self-harm in Past Year</c:v>
                </c:pt>
                <c:pt idx="2">
                  <c:v>Attempted Suicide in Past Year</c:v>
                </c:pt>
              </c:strCache>
            </c:strRef>
          </c:cat>
          <c:val>
            <c:numRef>
              <c:f>Sheet1!$C$2:$C$4</c:f>
              <c:numCache>
                <c:formatCode>0%</c:formatCode>
                <c:ptCount val="3"/>
                <c:pt idx="0">
                  <c:v>0.29</c:v>
                </c:pt>
                <c:pt idx="1">
                  <c:v>0.15</c:v>
                </c:pt>
                <c:pt idx="2">
                  <c:v>0.07</c:v>
                </c:pt>
              </c:numCache>
            </c:numRef>
          </c:val>
        </c:ser>
        <c:ser>
          <c:idx val="2"/>
          <c:order val="2"/>
          <c:tx>
            <c:strRef>
              <c:f>Sheet1!$D$1</c:f>
              <c:strCache>
                <c:ptCount val="1"/>
                <c:pt idx="0">
                  <c:v>2 or more ACES</c:v>
                </c:pt>
              </c:strCache>
            </c:strRef>
          </c:tx>
          <c:invertIfNegative val="0"/>
          <c:dLbls>
            <c:showLegendKey val="0"/>
            <c:showVal val="1"/>
            <c:showCatName val="0"/>
            <c:showSerName val="0"/>
            <c:showPercent val="0"/>
            <c:showBubbleSize val="0"/>
            <c:showLeaderLines val="0"/>
          </c:dLbls>
          <c:cat>
            <c:strRef>
              <c:f>Sheet1!$A$2:$A$4</c:f>
              <c:strCache>
                <c:ptCount val="3"/>
                <c:pt idx="0">
                  <c:v>Depression Symptoms in Past Year</c:v>
                </c:pt>
                <c:pt idx="1">
                  <c:v>Self-harm in Past Year</c:v>
                </c:pt>
                <c:pt idx="2">
                  <c:v>Attempted Suicide in Past Year</c:v>
                </c:pt>
              </c:strCache>
            </c:strRef>
          </c:cat>
          <c:val>
            <c:numRef>
              <c:f>Sheet1!$D$2:$D$4</c:f>
              <c:numCache>
                <c:formatCode>0%</c:formatCode>
                <c:ptCount val="3"/>
                <c:pt idx="0">
                  <c:v>0.5</c:v>
                </c:pt>
                <c:pt idx="1">
                  <c:v>0.31</c:v>
                </c:pt>
                <c:pt idx="2">
                  <c:v>0.22</c:v>
                </c:pt>
              </c:numCache>
            </c:numRef>
          </c:val>
        </c:ser>
        <c:dLbls>
          <c:showLegendKey val="0"/>
          <c:showVal val="0"/>
          <c:showCatName val="0"/>
          <c:showSerName val="0"/>
          <c:showPercent val="0"/>
          <c:showBubbleSize val="0"/>
        </c:dLbls>
        <c:gapWidth val="150"/>
        <c:axId val="2099684984"/>
        <c:axId val="2099678344"/>
      </c:barChart>
      <c:catAx>
        <c:axId val="2099684984"/>
        <c:scaling>
          <c:orientation val="minMax"/>
        </c:scaling>
        <c:delete val="0"/>
        <c:axPos val="b"/>
        <c:majorTickMark val="out"/>
        <c:minorTickMark val="none"/>
        <c:tickLblPos val="nextTo"/>
        <c:txPr>
          <a:bodyPr/>
          <a:lstStyle/>
          <a:p>
            <a:pPr>
              <a:defRPr sz="1600"/>
            </a:pPr>
            <a:endParaRPr lang="en-US"/>
          </a:p>
        </c:txPr>
        <c:crossAx val="2099678344"/>
        <c:crosses val="autoZero"/>
        <c:auto val="1"/>
        <c:lblAlgn val="ctr"/>
        <c:lblOffset val="100"/>
        <c:noMultiLvlLbl val="0"/>
      </c:catAx>
      <c:valAx>
        <c:axId val="2099678344"/>
        <c:scaling>
          <c:orientation val="minMax"/>
        </c:scaling>
        <c:delete val="1"/>
        <c:axPos val="l"/>
        <c:numFmt formatCode="0%" sourceLinked="1"/>
        <c:majorTickMark val="out"/>
        <c:minorTickMark val="none"/>
        <c:tickLblPos val="nextTo"/>
        <c:crossAx val="2099684984"/>
        <c:crosses val="autoZero"/>
        <c:crossBetween val="between"/>
      </c:valAx>
    </c:plotArea>
    <c:legend>
      <c:legendPos val="r"/>
      <c:legendEntry>
        <c:idx val="0"/>
        <c:txPr>
          <a:bodyPr/>
          <a:lstStyle/>
          <a:p>
            <a:pPr>
              <a:defRPr sz="1600" b="1"/>
            </a:pPr>
            <a:endParaRPr lang="en-US"/>
          </a:p>
        </c:txPr>
      </c:legendEntry>
      <c:layout/>
      <c:overlay val="0"/>
      <c:txPr>
        <a:bodyPr/>
        <a:lstStyle/>
        <a:p>
          <a:pPr>
            <a:defRPr sz="1600" b="1"/>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Multiple Sexual Partners</a:t>
            </a:r>
            <a:endParaRPr lang="en-US" dirty="0"/>
          </a:p>
        </c:rich>
      </c:tx>
      <c:layout/>
      <c:overlay val="0"/>
    </c:title>
    <c:autoTitleDeleted val="0"/>
    <c:plotArea>
      <c:layout/>
      <c:barChart>
        <c:barDir val="col"/>
        <c:grouping val="clustered"/>
        <c:varyColors val="0"/>
        <c:ser>
          <c:idx val="0"/>
          <c:order val="0"/>
          <c:tx>
            <c:strRef>
              <c:f>Homelessness!$A$46</c:f>
              <c:strCache>
                <c:ptCount val="1"/>
                <c:pt idx="0">
                  <c:v>Homeless</c:v>
                </c:pt>
              </c:strCache>
            </c:strRef>
          </c:tx>
          <c:spPr>
            <a:solidFill>
              <a:schemeClr val="accent1"/>
            </a:solidFill>
            <a:ln>
              <a:noFill/>
            </a:ln>
            <a:effectLst/>
          </c:spPr>
          <c:invertIfNegative val="0"/>
          <c:dLbls>
            <c:txPr>
              <a:bodyPr/>
              <a:lstStyle/>
              <a:p>
                <a:pPr>
                  <a:defRPr sz="1600"/>
                </a:pPr>
                <a:endParaRPr lang="en-US"/>
              </a:p>
            </c:txPr>
            <c:dLblPos val="outEnd"/>
            <c:showLegendKey val="0"/>
            <c:showVal val="1"/>
            <c:showCatName val="0"/>
            <c:showSerName val="0"/>
            <c:showPercent val="0"/>
            <c:showBubbleSize val="0"/>
            <c:showLeaderLines val="0"/>
          </c:dLbls>
          <c:cat>
            <c:strRef>
              <c:f>Homelessness!$B$45:$D$45</c:f>
              <c:strCache>
                <c:ptCount val="3"/>
                <c:pt idx="0">
                  <c:v>0</c:v>
                </c:pt>
                <c:pt idx="1">
                  <c:v>1-2 Partners</c:v>
                </c:pt>
                <c:pt idx="2">
                  <c:v>3+ Partners </c:v>
                </c:pt>
              </c:strCache>
            </c:strRef>
          </c:cat>
          <c:val>
            <c:numRef>
              <c:f>Homelessness!$B$46:$D$46</c:f>
              <c:numCache>
                <c:formatCode>0%</c:formatCode>
                <c:ptCount val="3"/>
                <c:pt idx="0">
                  <c:v>0.27</c:v>
                </c:pt>
                <c:pt idx="1">
                  <c:v>0.35</c:v>
                </c:pt>
                <c:pt idx="2">
                  <c:v>0.38</c:v>
                </c:pt>
              </c:numCache>
            </c:numRef>
          </c:val>
        </c:ser>
        <c:ser>
          <c:idx val="1"/>
          <c:order val="1"/>
          <c:tx>
            <c:strRef>
              <c:f>Homelessness!$A$47</c:f>
              <c:strCache>
                <c:ptCount val="1"/>
                <c:pt idx="0">
                  <c:v>Not Homeless </c:v>
                </c:pt>
              </c:strCache>
            </c:strRef>
          </c:tx>
          <c:spPr>
            <a:solidFill>
              <a:schemeClr val="accent2"/>
            </a:solidFill>
            <a:ln>
              <a:noFill/>
            </a:ln>
            <a:effectLst/>
          </c:spPr>
          <c:invertIfNegative val="0"/>
          <c:dLbls>
            <c:txPr>
              <a:bodyPr/>
              <a:lstStyle/>
              <a:p>
                <a:pPr>
                  <a:defRPr sz="1600"/>
                </a:pPr>
                <a:endParaRPr lang="en-US"/>
              </a:p>
            </c:txPr>
            <c:dLblPos val="outEnd"/>
            <c:showLegendKey val="0"/>
            <c:showVal val="1"/>
            <c:showCatName val="0"/>
            <c:showSerName val="0"/>
            <c:showPercent val="0"/>
            <c:showBubbleSize val="0"/>
            <c:showLeaderLines val="0"/>
          </c:dLbls>
          <c:cat>
            <c:strRef>
              <c:f>Homelessness!$B$45:$D$45</c:f>
              <c:strCache>
                <c:ptCount val="3"/>
                <c:pt idx="0">
                  <c:v>0</c:v>
                </c:pt>
                <c:pt idx="1">
                  <c:v>1-2 Partners</c:v>
                </c:pt>
                <c:pt idx="2">
                  <c:v>3+ Partners </c:v>
                </c:pt>
              </c:strCache>
            </c:strRef>
          </c:cat>
          <c:val>
            <c:numRef>
              <c:f>Homelessness!$B$47:$D$47</c:f>
              <c:numCache>
                <c:formatCode>0%</c:formatCode>
                <c:ptCount val="3"/>
                <c:pt idx="0">
                  <c:v>0.56</c:v>
                </c:pt>
                <c:pt idx="1">
                  <c:v>0.28</c:v>
                </c:pt>
                <c:pt idx="2">
                  <c:v>0.16</c:v>
                </c:pt>
              </c:numCache>
            </c:numRef>
          </c:val>
        </c:ser>
        <c:dLbls>
          <c:showLegendKey val="0"/>
          <c:showVal val="0"/>
          <c:showCatName val="0"/>
          <c:showSerName val="0"/>
          <c:showPercent val="0"/>
          <c:showBubbleSize val="0"/>
        </c:dLbls>
        <c:gapWidth val="150"/>
        <c:axId val="2117917128"/>
        <c:axId val="2117920856"/>
      </c:barChart>
      <c:catAx>
        <c:axId val="2117917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17920856"/>
        <c:crosses val="autoZero"/>
        <c:auto val="1"/>
        <c:lblAlgn val="ctr"/>
        <c:lblOffset val="100"/>
        <c:noMultiLvlLbl val="0"/>
      </c:catAx>
      <c:valAx>
        <c:axId val="2117920856"/>
        <c:scaling>
          <c:orientation val="minMax"/>
        </c:scaling>
        <c:delete val="1"/>
        <c:axPos val="l"/>
        <c:numFmt formatCode="0%" sourceLinked="1"/>
        <c:majorTickMark val="none"/>
        <c:minorTickMark val="none"/>
        <c:tickLblPos val="nextTo"/>
        <c:crossAx val="211791712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28070143932844"/>
          <c:y val="0.0408805031446541"/>
          <c:w val="0.685147853964932"/>
          <c:h val="0.846373495765859"/>
        </c:manualLayout>
      </c:layout>
      <c:barChart>
        <c:barDir val="col"/>
        <c:grouping val="clustered"/>
        <c:varyColors val="0"/>
        <c:ser>
          <c:idx val="0"/>
          <c:order val="0"/>
          <c:tx>
            <c:strRef>
              <c:f>Sheet1!$B$1</c:f>
              <c:strCache>
                <c:ptCount val="1"/>
                <c:pt idx="0">
                  <c:v>0 Sex Partners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0 ACES</c:v>
                </c:pt>
                <c:pt idx="1">
                  <c:v>1 ACE</c:v>
                </c:pt>
                <c:pt idx="2">
                  <c:v>2 or more ACES</c:v>
                </c:pt>
              </c:strCache>
            </c:strRef>
          </c:cat>
          <c:val>
            <c:numRef>
              <c:f>Sheet1!$B$2:$B$4</c:f>
              <c:numCache>
                <c:formatCode>0%</c:formatCode>
                <c:ptCount val="3"/>
                <c:pt idx="0">
                  <c:v>0.68</c:v>
                </c:pt>
                <c:pt idx="1">
                  <c:v>0.48</c:v>
                </c:pt>
                <c:pt idx="2">
                  <c:v>0.3</c:v>
                </c:pt>
              </c:numCache>
            </c:numRef>
          </c:val>
        </c:ser>
        <c:ser>
          <c:idx val="1"/>
          <c:order val="1"/>
          <c:tx>
            <c:strRef>
              <c:f>Sheet1!$C$1</c:f>
              <c:strCache>
                <c:ptCount val="1"/>
                <c:pt idx="0">
                  <c:v>1-2 Partners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0 ACES</c:v>
                </c:pt>
                <c:pt idx="1">
                  <c:v>1 ACE</c:v>
                </c:pt>
                <c:pt idx="2">
                  <c:v>2 or more ACES</c:v>
                </c:pt>
              </c:strCache>
            </c:strRef>
          </c:cat>
          <c:val>
            <c:numRef>
              <c:f>Sheet1!$C$2:$C$4</c:f>
              <c:numCache>
                <c:formatCode>0%</c:formatCode>
                <c:ptCount val="3"/>
                <c:pt idx="0">
                  <c:v>0.23</c:v>
                </c:pt>
                <c:pt idx="1">
                  <c:v>0.33</c:v>
                </c:pt>
                <c:pt idx="2">
                  <c:v>0.36</c:v>
                </c:pt>
              </c:numCache>
            </c:numRef>
          </c:val>
        </c:ser>
        <c:ser>
          <c:idx val="2"/>
          <c:order val="2"/>
          <c:tx>
            <c:strRef>
              <c:f>Sheet1!$D$1</c:f>
              <c:strCache>
                <c:ptCount val="1"/>
                <c:pt idx="0">
                  <c:v>3 or More Partners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0 ACES</c:v>
                </c:pt>
                <c:pt idx="1">
                  <c:v>1 ACE</c:v>
                </c:pt>
                <c:pt idx="2">
                  <c:v>2 or more ACES</c:v>
                </c:pt>
              </c:strCache>
            </c:strRef>
          </c:cat>
          <c:val>
            <c:numRef>
              <c:f>Sheet1!$D$2:$D$4</c:f>
              <c:numCache>
                <c:formatCode>0%</c:formatCode>
                <c:ptCount val="3"/>
                <c:pt idx="0">
                  <c:v>0.09</c:v>
                </c:pt>
                <c:pt idx="1">
                  <c:v>0.19</c:v>
                </c:pt>
                <c:pt idx="2">
                  <c:v>0.34</c:v>
                </c:pt>
              </c:numCache>
            </c:numRef>
          </c:val>
        </c:ser>
        <c:dLbls>
          <c:showLegendKey val="0"/>
          <c:showVal val="0"/>
          <c:showCatName val="0"/>
          <c:showSerName val="0"/>
          <c:showPercent val="0"/>
          <c:showBubbleSize val="0"/>
        </c:dLbls>
        <c:gapWidth val="150"/>
        <c:axId val="2117050056"/>
        <c:axId val="2099833000"/>
      </c:barChart>
      <c:catAx>
        <c:axId val="2117050056"/>
        <c:scaling>
          <c:orientation val="minMax"/>
        </c:scaling>
        <c:delete val="0"/>
        <c:axPos val="b"/>
        <c:majorTickMark val="out"/>
        <c:minorTickMark val="none"/>
        <c:tickLblPos val="nextTo"/>
        <c:txPr>
          <a:bodyPr/>
          <a:lstStyle/>
          <a:p>
            <a:pPr>
              <a:defRPr sz="1600"/>
            </a:pPr>
            <a:endParaRPr lang="en-US"/>
          </a:p>
        </c:txPr>
        <c:crossAx val="2099833000"/>
        <c:crosses val="autoZero"/>
        <c:auto val="1"/>
        <c:lblAlgn val="ctr"/>
        <c:lblOffset val="100"/>
        <c:noMultiLvlLbl val="0"/>
      </c:catAx>
      <c:valAx>
        <c:axId val="2099833000"/>
        <c:scaling>
          <c:orientation val="minMax"/>
        </c:scaling>
        <c:delete val="1"/>
        <c:axPos val="l"/>
        <c:numFmt formatCode="0%" sourceLinked="1"/>
        <c:majorTickMark val="out"/>
        <c:minorTickMark val="none"/>
        <c:tickLblPos val="nextTo"/>
        <c:crossAx val="2117050056"/>
        <c:crosses val="autoZero"/>
        <c:crossBetween val="between"/>
      </c:valAx>
    </c:plotArea>
    <c:legend>
      <c:legendPos val="r"/>
      <c:layout/>
      <c:overlay val="0"/>
      <c:txPr>
        <a:bodyPr/>
        <a:lstStyle/>
        <a:p>
          <a:pPr>
            <a:defRPr sz="1600" b="1"/>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Never/Almost Never</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Past 30 Day Alcohol Use</c:v>
                </c:pt>
                <c:pt idx="1">
                  <c:v>Past 30 Day Marijuana Use</c:v>
                </c:pt>
                <c:pt idx="2">
                  <c:v>Past 30 Day Rx Use</c:v>
                </c:pt>
              </c:strCache>
            </c:strRef>
          </c:cat>
          <c:val>
            <c:numRef>
              <c:f>Sheet1!$B$2:$B$4</c:f>
              <c:numCache>
                <c:formatCode>0%</c:formatCode>
                <c:ptCount val="3"/>
                <c:pt idx="0">
                  <c:v>0.44</c:v>
                </c:pt>
                <c:pt idx="1">
                  <c:v>0.32</c:v>
                </c:pt>
                <c:pt idx="2">
                  <c:v>0.2</c:v>
                </c:pt>
              </c:numCache>
            </c:numRef>
          </c:val>
        </c:ser>
        <c:ser>
          <c:idx val="1"/>
          <c:order val="1"/>
          <c:tx>
            <c:strRef>
              <c:f>Sheet1!$C$1</c:f>
              <c:strCache>
                <c:ptCount val="1"/>
                <c:pt idx="0">
                  <c:v>Always/Almost Always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Past 30 Day Alcohol Use</c:v>
                </c:pt>
                <c:pt idx="1">
                  <c:v>Past 30 Day Marijuana Use</c:v>
                </c:pt>
                <c:pt idx="2">
                  <c:v>Past 30 Day Rx Use</c:v>
                </c:pt>
              </c:strCache>
            </c:strRef>
          </c:cat>
          <c:val>
            <c:numRef>
              <c:f>Sheet1!$C$2:$C$4</c:f>
              <c:numCache>
                <c:formatCode>0%</c:formatCode>
                <c:ptCount val="3"/>
                <c:pt idx="0">
                  <c:v>0.27</c:v>
                </c:pt>
                <c:pt idx="1">
                  <c:v>0.19</c:v>
                </c:pt>
                <c:pt idx="2">
                  <c:v>0.04</c:v>
                </c:pt>
              </c:numCache>
            </c:numRef>
          </c:val>
        </c:ser>
        <c:dLbls>
          <c:showLegendKey val="0"/>
          <c:showVal val="0"/>
          <c:showCatName val="0"/>
          <c:showSerName val="0"/>
          <c:showPercent val="0"/>
          <c:showBubbleSize val="0"/>
        </c:dLbls>
        <c:gapWidth val="150"/>
        <c:axId val="2088460168"/>
        <c:axId val="2088454664"/>
      </c:barChart>
      <c:catAx>
        <c:axId val="2088460168"/>
        <c:scaling>
          <c:orientation val="minMax"/>
        </c:scaling>
        <c:delete val="0"/>
        <c:axPos val="b"/>
        <c:majorTickMark val="out"/>
        <c:minorTickMark val="none"/>
        <c:tickLblPos val="nextTo"/>
        <c:txPr>
          <a:bodyPr/>
          <a:lstStyle/>
          <a:p>
            <a:pPr>
              <a:defRPr sz="1600"/>
            </a:pPr>
            <a:endParaRPr lang="en-US"/>
          </a:p>
        </c:txPr>
        <c:crossAx val="2088454664"/>
        <c:crosses val="autoZero"/>
        <c:auto val="1"/>
        <c:lblAlgn val="ctr"/>
        <c:lblOffset val="100"/>
        <c:noMultiLvlLbl val="0"/>
      </c:catAx>
      <c:valAx>
        <c:axId val="2088454664"/>
        <c:scaling>
          <c:orientation val="minMax"/>
        </c:scaling>
        <c:delete val="1"/>
        <c:axPos val="l"/>
        <c:numFmt formatCode="0%" sourceLinked="1"/>
        <c:majorTickMark val="out"/>
        <c:minorTickMark val="none"/>
        <c:tickLblPos val="nextTo"/>
        <c:crossAx val="2088460168"/>
        <c:crosses val="autoZero"/>
        <c:crossBetween val="between"/>
      </c:valAx>
    </c:plotArea>
    <c:legend>
      <c:legendPos val="r"/>
      <c:layout/>
      <c:overlay val="0"/>
      <c:txPr>
        <a:bodyPr/>
        <a:lstStyle/>
        <a:p>
          <a:pPr>
            <a:defRPr sz="1600" b="1"/>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Never/Almost Never</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Depression Symptoms in Past Year</c:v>
                </c:pt>
                <c:pt idx="1">
                  <c:v>Self-harm in Past Year</c:v>
                </c:pt>
                <c:pt idx="2">
                  <c:v>Attempted Suicide in Past Year</c:v>
                </c:pt>
              </c:strCache>
            </c:strRef>
          </c:cat>
          <c:val>
            <c:numRef>
              <c:f>Sheet1!$B$2:$B$4</c:f>
              <c:numCache>
                <c:formatCode>0%</c:formatCode>
                <c:ptCount val="3"/>
                <c:pt idx="0">
                  <c:v>0.57</c:v>
                </c:pt>
                <c:pt idx="1">
                  <c:v>0.3</c:v>
                </c:pt>
                <c:pt idx="2">
                  <c:v>0.23</c:v>
                </c:pt>
              </c:numCache>
            </c:numRef>
          </c:val>
        </c:ser>
        <c:ser>
          <c:idx val="1"/>
          <c:order val="1"/>
          <c:tx>
            <c:strRef>
              <c:f>Sheet1!$C$1</c:f>
              <c:strCache>
                <c:ptCount val="1"/>
                <c:pt idx="0">
                  <c:v>Always/Almost Always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Depression Symptoms in Past Year</c:v>
                </c:pt>
                <c:pt idx="1">
                  <c:v>Self-harm in Past Year</c:v>
                </c:pt>
                <c:pt idx="2">
                  <c:v>Attempted Suicide in Past Year</c:v>
                </c:pt>
              </c:strCache>
            </c:strRef>
          </c:cat>
          <c:val>
            <c:numRef>
              <c:f>Sheet1!$C$2:$C$4</c:f>
              <c:numCache>
                <c:formatCode>0%</c:formatCode>
                <c:ptCount val="3"/>
                <c:pt idx="0">
                  <c:v>0.17</c:v>
                </c:pt>
                <c:pt idx="1">
                  <c:v>0.08</c:v>
                </c:pt>
                <c:pt idx="2">
                  <c:v>0.03</c:v>
                </c:pt>
              </c:numCache>
            </c:numRef>
          </c:val>
        </c:ser>
        <c:dLbls>
          <c:showLegendKey val="0"/>
          <c:showVal val="0"/>
          <c:showCatName val="0"/>
          <c:showSerName val="0"/>
          <c:showPercent val="0"/>
          <c:showBubbleSize val="0"/>
        </c:dLbls>
        <c:gapWidth val="150"/>
        <c:axId val="2117057848"/>
        <c:axId val="2116993368"/>
      </c:barChart>
      <c:catAx>
        <c:axId val="2117057848"/>
        <c:scaling>
          <c:orientation val="minMax"/>
        </c:scaling>
        <c:delete val="0"/>
        <c:axPos val="b"/>
        <c:majorTickMark val="out"/>
        <c:minorTickMark val="none"/>
        <c:tickLblPos val="nextTo"/>
        <c:txPr>
          <a:bodyPr/>
          <a:lstStyle/>
          <a:p>
            <a:pPr>
              <a:defRPr sz="1600"/>
            </a:pPr>
            <a:endParaRPr lang="en-US"/>
          </a:p>
        </c:txPr>
        <c:crossAx val="2116993368"/>
        <c:crosses val="autoZero"/>
        <c:auto val="1"/>
        <c:lblAlgn val="ctr"/>
        <c:lblOffset val="100"/>
        <c:noMultiLvlLbl val="0"/>
      </c:catAx>
      <c:valAx>
        <c:axId val="2116993368"/>
        <c:scaling>
          <c:orientation val="minMax"/>
        </c:scaling>
        <c:delete val="1"/>
        <c:axPos val="l"/>
        <c:numFmt formatCode="0%" sourceLinked="1"/>
        <c:majorTickMark val="out"/>
        <c:minorTickMark val="none"/>
        <c:tickLblPos val="nextTo"/>
        <c:crossAx val="2117057848"/>
        <c:crosses val="autoZero"/>
        <c:crossBetween val="between"/>
      </c:valAx>
    </c:plotArea>
    <c:legend>
      <c:legendPos val="r"/>
      <c:layout/>
      <c:overlay val="0"/>
      <c:txPr>
        <a:bodyPr/>
        <a:lstStyle/>
        <a:p>
          <a:pPr>
            <a:defRPr sz="1600" b="1"/>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Never/Almost Never</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0 Sexual Partners</c:v>
                </c:pt>
                <c:pt idx="1">
                  <c:v>1 or 2 Partners</c:v>
                </c:pt>
                <c:pt idx="2">
                  <c:v>3 or More Partners</c:v>
                </c:pt>
              </c:strCache>
            </c:strRef>
          </c:cat>
          <c:val>
            <c:numRef>
              <c:f>Sheet1!$B$2:$B$4</c:f>
              <c:numCache>
                <c:formatCode>0%</c:formatCode>
                <c:ptCount val="3"/>
                <c:pt idx="0">
                  <c:v>0.42</c:v>
                </c:pt>
                <c:pt idx="1">
                  <c:v>0.29</c:v>
                </c:pt>
                <c:pt idx="2">
                  <c:v>0.29</c:v>
                </c:pt>
              </c:numCache>
            </c:numRef>
          </c:val>
        </c:ser>
        <c:ser>
          <c:idx val="1"/>
          <c:order val="1"/>
          <c:tx>
            <c:strRef>
              <c:f>Sheet1!$C$1</c:f>
              <c:strCache>
                <c:ptCount val="1"/>
                <c:pt idx="0">
                  <c:v>Always/Almost Always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0 Sexual Partners</c:v>
                </c:pt>
                <c:pt idx="1">
                  <c:v>1 or 2 Partners</c:v>
                </c:pt>
                <c:pt idx="2">
                  <c:v>3 or More Partners</c:v>
                </c:pt>
              </c:strCache>
            </c:strRef>
          </c:cat>
          <c:val>
            <c:numRef>
              <c:f>Sheet1!$C$2:$C$4</c:f>
              <c:numCache>
                <c:formatCode>0%</c:formatCode>
                <c:ptCount val="3"/>
                <c:pt idx="0">
                  <c:v>0.59</c:v>
                </c:pt>
                <c:pt idx="1">
                  <c:v>0.28</c:v>
                </c:pt>
                <c:pt idx="2">
                  <c:v>0.13</c:v>
                </c:pt>
              </c:numCache>
            </c:numRef>
          </c:val>
        </c:ser>
        <c:dLbls>
          <c:showLegendKey val="0"/>
          <c:showVal val="0"/>
          <c:showCatName val="0"/>
          <c:showSerName val="0"/>
          <c:showPercent val="0"/>
          <c:showBubbleSize val="0"/>
        </c:dLbls>
        <c:gapWidth val="150"/>
        <c:axId val="2099669944"/>
        <c:axId val="2099657416"/>
      </c:barChart>
      <c:catAx>
        <c:axId val="2099669944"/>
        <c:scaling>
          <c:orientation val="minMax"/>
        </c:scaling>
        <c:delete val="0"/>
        <c:axPos val="b"/>
        <c:majorTickMark val="out"/>
        <c:minorTickMark val="none"/>
        <c:tickLblPos val="nextTo"/>
        <c:txPr>
          <a:bodyPr/>
          <a:lstStyle/>
          <a:p>
            <a:pPr>
              <a:defRPr sz="1600"/>
            </a:pPr>
            <a:endParaRPr lang="en-US"/>
          </a:p>
        </c:txPr>
        <c:crossAx val="2099657416"/>
        <c:crosses val="autoZero"/>
        <c:auto val="1"/>
        <c:lblAlgn val="ctr"/>
        <c:lblOffset val="100"/>
        <c:noMultiLvlLbl val="0"/>
      </c:catAx>
      <c:valAx>
        <c:axId val="2099657416"/>
        <c:scaling>
          <c:orientation val="minMax"/>
        </c:scaling>
        <c:delete val="1"/>
        <c:axPos val="l"/>
        <c:numFmt formatCode="0%" sourceLinked="1"/>
        <c:majorTickMark val="out"/>
        <c:minorTickMark val="none"/>
        <c:tickLblPos val="nextTo"/>
        <c:crossAx val="2099669944"/>
        <c:crosses val="autoZero"/>
        <c:crossBetween val="between"/>
      </c:valAx>
    </c:plotArea>
    <c:legend>
      <c:legendPos val="r"/>
      <c:layout/>
      <c:overlay val="0"/>
      <c:txPr>
        <a:bodyPr/>
        <a:lstStyle/>
        <a:p>
          <a:pPr>
            <a:defRPr sz="1600" b="1"/>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Never/Almost Never</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Past 30 Day Alcohol Use</c:v>
                </c:pt>
                <c:pt idx="1">
                  <c:v>Past 30 Day Marijuana Use</c:v>
                </c:pt>
                <c:pt idx="2">
                  <c:v>Past 30 Day Rx Use</c:v>
                </c:pt>
              </c:strCache>
            </c:strRef>
          </c:cat>
          <c:val>
            <c:numRef>
              <c:f>Sheet1!$B$2:$B$4</c:f>
              <c:numCache>
                <c:formatCode>0%</c:formatCode>
                <c:ptCount val="3"/>
                <c:pt idx="0">
                  <c:v>0.43</c:v>
                </c:pt>
                <c:pt idx="1">
                  <c:v>0.29</c:v>
                </c:pt>
                <c:pt idx="2">
                  <c:v>0.18</c:v>
                </c:pt>
              </c:numCache>
            </c:numRef>
          </c:val>
        </c:ser>
        <c:ser>
          <c:idx val="1"/>
          <c:order val="1"/>
          <c:tx>
            <c:strRef>
              <c:f>Sheet1!$C$1</c:f>
              <c:strCache>
                <c:ptCount val="1"/>
                <c:pt idx="0">
                  <c:v>Always/Almost Always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Past 30 Day Alcohol Use</c:v>
                </c:pt>
                <c:pt idx="1">
                  <c:v>Past 30 Day Marijuana Use</c:v>
                </c:pt>
                <c:pt idx="2">
                  <c:v>Past 30 Day Rx Use</c:v>
                </c:pt>
              </c:strCache>
            </c:strRef>
          </c:cat>
          <c:val>
            <c:numRef>
              <c:f>Sheet1!$C$2:$C$4</c:f>
              <c:numCache>
                <c:formatCode>0%</c:formatCode>
                <c:ptCount val="3"/>
                <c:pt idx="0">
                  <c:v>0.25</c:v>
                </c:pt>
                <c:pt idx="1">
                  <c:v>0.18</c:v>
                </c:pt>
                <c:pt idx="2">
                  <c:v>0.04</c:v>
                </c:pt>
              </c:numCache>
            </c:numRef>
          </c:val>
        </c:ser>
        <c:dLbls>
          <c:showLegendKey val="0"/>
          <c:showVal val="0"/>
          <c:showCatName val="0"/>
          <c:showSerName val="0"/>
          <c:showPercent val="0"/>
          <c:showBubbleSize val="0"/>
        </c:dLbls>
        <c:gapWidth val="150"/>
        <c:axId val="2099596488"/>
        <c:axId val="2099589384"/>
      </c:barChart>
      <c:catAx>
        <c:axId val="2099596488"/>
        <c:scaling>
          <c:orientation val="minMax"/>
        </c:scaling>
        <c:delete val="0"/>
        <c:axPos val="b"/>
        <c:majorTickMark val="out"/>
        <c:minorTickMark val="none"/>
        <c:tickLblPos val="nextTo"/>
        <c:txPr>
          <a:bodyPr/>
          <a:lstStyle/>
          <a:p>
            <a:pPr>
              <a:defRPr sz="1600"/>
            </a:pPr>
            <a:endParaRPr lang="en-US"/>
          </a:p>
        </c:txPr>
        <c:crossAx val="2099589384"/>
        <c:crosses val="autoZero"/>
        <c:auto val="1"/>
        <c:lblAlgn val="ctr"/>
        <c:lblOffset val="100"/>
        <c:noMultiLvlLbl val="0"/>
      </c:catAx>
      <c:valAx>
        <c:axId val="2099589384"/>
        <c:scaling>
          <c:orientation val="minMax"/>
        </c:scaling>
        <c:delete val="1"/>
        <c:axPos val="l"/>
        <c:numFmt formatCode="0%" sourceLinked="1"/>
        <c:majorTickMark val="out"/>
        <c:minorTickMark val="none"/>
        <c:tickLblPos val="nextTo"/>
        <c:crossAx val="2099596488"/>
        <c:crosses val="autoZero"/>
        <c:crossBetween val="between"/>
      </c:valAx>
    </c:plotArea>
    <c:legend>
      <c:legendPos val="r"/>
      <c:layout/>
      <c:overlay val="0"/>
      <c:txPr>
        <a:bodyPr/>
        <a:lstStyle/>
        <a:p>
          <a:pPr>
            <a:defRPr sz="1600" b="1"/>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Never/Almost Never</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Depression Symptoms in Past Year</c:v>
                </c:pt>
                <c:pt idx="1">
                  <c:v>Self-harm in Past Year</c:v>
                </c:pt>
                <c:pt idx="2">
                  <c:v>Attempted Suicide in Past Year</c:v>
                </c:pt>
              </c:strCache>
            </c:strRef>
          </c:cat>
          <c:val>
            <c:numRef>
              <c:f>Sheet1!$B$2:$B$4</c:f>
              <c:numCache>
                <c:formatCode>0%</c:formatCode>
                <c:ptCount val="3"/>
                <c:pt idx="0">
                  <c:v>0.55</c:v>
                </c:pt>
                <c:pt idx="1">
                  <c:v>0.31</c:v>
                </c:pt>
                <c:pt idx="2">
                  <c:v>0.2</c:v>
                </c:pt>
              </c:numCache>
            </c:numRef>
          </c:val>
        </c:ser>
        <c:ser>
          <c:idx val="1"/>
          <c:order val="1"/>
          <c:tx>
            <c:strRef>
              <c:f>Sheet1!$C$1</c:f>
              <c:strCache>
                <c:ptCount val="1"/>
                <c:pt idx="0">
                  <c:v>Always/Almost Always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Depression Symptoms in Past Year</c:v>
                </c:pt>
                <c:pt idx="1">
                  <c:v>Self-harm in Past Year</c:v>
                </c:pt>
                <c:pt idx="2">
                  <c:v>Attempted Suicide in Past Year</c:v>
                </c:pt>
              </c:strCache>
            </c:strRef>
          </c:cat>
          <c:val>
            <c:numRef>
              <c:f>Sheet1!$C$2:$C$4</c:f>
              <c:numCache>
                <c:formatCode>0%</c:formatCode>
                <c:ptCount val="3"/>
                <c:pt idx="0">
                  <c:v>0.17</c:v>
                </c:pt>
                <c:pt idx="1">
                  <c:v>0.09</c:v>
                </c:pt>
                <c:pt idx="2">
                  <c:v>0.03</c:v>
                </c:pt>
              </c:numCache>
            </c:numRef>
          </c:val>
        </c:ser>
        <c:dLbls>
          <c:showLegendKey val="0"/>
          <c:showVal val="0"/>
          <c:showCatName val="0"/>
          <c:showSerName val="0"/>
          <c:showPercent val="0"/>
          <c:showBubbleSize val="0"/>
        </c:dLbls>
        <c:gapWidth val="150"/>
        <c:axId val="2088401496"/>
        <c:axId val="2088212536"/>
      </c:barChart>
      <c:catAx>
        <c:axId val="2088401496"/>
        <c:scaling>
          <c:orientation val="minMax"/>
        </c:scaling>
        <c:delete val="0"/>
        <c:axPos val="b"/>
        <c:majorTickMark val="out"/>
        <c:minorTickMark val="none"/>
        <c:tickLblPos val="nextTo"/>
        <c:txPr>
          <a:bodyPr/>
          <a:lstStyle/>
          <a:p>
            <a:pPr>
              <a:defRPr sz="1600"/>
            </a:pPr>
            <a:endParaRPr lang="en-US"/>
          </a:p>
        </c:txPr>
        <c:crossAx val="2088212536"/>
        <c:crosses val="autoZero"/>
        <c:auto val="1"/>
        <c:lblAlgn val="ctr"/>
        <c:lblOffset val="100"/>
        <c:noMultiLvlLbl val="0"/>
      </c:catAx>
      <c:valAx>
        <c:axId val="2088212536"/>
        <c:scaling>
          <c:orientation val="minMax"/>
        </c:scaling>
        <c:delete val="1"/>
        <c:axPos val="l"/>
        <c:numFmt formatCode="0%" sourceLinked="1"/>
        <c:majorTickMark val="out"/>
        <c:minorTickMark val="none"/>
        <c:tickLblPos val="nextTo"/>
        <c:crossAx val="2088401496"/>
        <c:crosses val="autoZero"/>
        <c:crossBetween val="between"/>
      </c:valAx>
    </c:plotArea>
    <c:legend>
      <c:legendPos val="r"/>
      <c:layout/>
      <c:overlay val="0"/>
      <c:txPr>
        <a:bodyPr/>
        <a:lstStyle/>
        <a:p>
          <a:pPr>
            <a:defRPr sz="1600" b="1"/>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Never/Almost Never</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0 Partners</c:v>
                </c:pt>
                <c:pt idx="1">
                  <c:v>1 or 2 Partners</c:v>
                </c:pt>
                <c:pt idx="2">
                  <c:v>3 or More Partners</c:v>
                </c:pt>
              </c:strCache>
            </c:strRef>
          </c:cat>
          <c:val>
            <c:numRef>
              <c:f>Sheet1!$B$2:$B$4</c:f>
              <c:numCache>
                <c:formatCode>0%</c:formatCode>
                <c:ptCount val="3"/>
                <c:pt idx="0">
                  <c:v>0.43</c:v>
                </c:pt>
                <c:pt idx="1">
                  <c:v>0.3</c:v>
                </c:pt>
                <c:pt idx="2">
                  <c:v>0.27</c:v>
                </c:pt>
              </c:numCache>
            </c:numRef>
          </c:val>
        </c:ser>
        <c:ser>
          <c:idx val="1"/>
          <c:order val="1"/>
          <c:tx>
            <c:strRef>
              <c:f>Sheet1!$C$1</c:f>
              <c:strCache>
                <c:ptCount val="1"/>
                <c:pt idx="0">
                  <c:v>Always/Almost Always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0 Partners</c:v>
                </c:pt>
                <c:pt idx="1">
                  <c:v>1 or 2 Partners</c:v>
                </c:pt>
                <c:pt idx="2">
                  <c:v>3 or More Partners</c:v>
                </c:pt>
              </c:strCache>
            </c:strRef>
          </c:cat>
          <c:val>
            <c:numRef>
              <c:f>Sheet1!$C$2:$C$4</c:f>
              <c:numCache>
                <c:formatCode>0%</c:formatCode>
                <c:ptCount val="3"/>
                <c:pt idx="0">
                  <c:v>0.61</c:v>
                </c:pt>
                <c:pt idx="1">
                  <c:v>0.26</c:v>
                </c:pt>
                <c:pt idx="2">
                  <c:v>0.13</c:v>
                </c:pt>
              </c:numCache>
            </c:numRef>
          </c:val>
        </c:ser>
        <c:dLbls>
          <c:showLegendKey val="0"/>
          <c:showVal val="0"/>
          <c:showCatName val="0"/>
          <c:showSerName val="0"/>
          <c:showPercent val="0"/>
          <c:showBubbleSize val="0"/>
        </c:dLbls>
        <c:gapWidth val="150"/>
        <c:axId val="2099520776"/>
        <c:axId val="2099523784"/>
      </c:barChart>
      <c:catAx>
        <c:axId val="2099520776"/>
        <c:scaling>
          <c:orientation val="minMax"/>
        </c:scaling>
        <c:delete val="0"/>
        <c:axPos val="b"/>
        <c:majorTickMark val="out"/>
        <c:minorTickMark val="none"/>
        <c:tickLblPos val="nextTo"/>
        <c:txPr>
          <a:bodyPr/>
          <a:lstStyle/>
          <a:p>
            <a:pPr>
              <a:defRPr sz="1600"/>
            </a:pPr>
            <a:endParaRPr lang="en-US"/>
          </a:p>
        </c:txPr>
        <c:crossAx val="2099523784"/>
        <c:crosses val="autoZero"/>
        <c:auto val="1"/>
        <c:lblAlgn val="ctr"/>
        <c:lblOffset val="100"/>
        <c:noMultiLvlLbl val="0"/>
      </c:catAx>
      <c:valAx>
        <c:axId val="2099523784"/>
        <c:scaling>
          <c:orientation val="minMax"/>
        </c:scaling>
        <c:delete val="1"/>
        <c:axPos val="l"/>
        <c:numFmt formatCode="0%" sourceLinked="1"/>
        <c:majorTickMark val="out"/>
        <c:minorTickMark val="none"/>
        <c:tickLblPos val="nextTo"/>
        <c:crossAx val="2099520776"/>
        <c:crosses val="autoZero"/>
        <c:crossBetween val="between"/>
      </c:valAx>
    </c:plotArea>
    <c:legend>
      <c:legendPos val="r"/>
      <c:layout/>
      <c:overlay val="0"/>
      <c:txPr>
        <a:bodyPr/>
        <a:lstStyle/>
        <a:p>
          <a:pPr>
            <a:defRPr sz="1600" b="1"/>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Never/Almost Never</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Past 30 Day Alcohol Use</c:v>
                </c:pt>
                <c:pt idx="1">
                  <c:v>Past 30 Day Marijuana Use</c:v>
                </c:pt>
                <c:pt idx="2">
                  <c:v>Past 30 Day Rx Use</c:v>
                </c:pt>
              </c:strCache>
            </c:strRef>
          </c:cat>
          <c:val>
            <c:numRef>
              <c:f>Sheet1!$B$2:$B$4</c:f>
              <c:numCache>
                <c:formatCode>0%</c:formatCode>
                <c:ptCount val="3"/>
                <c:pt idx="0">
                  <c:v>0.52</c:v>
                </c:pt>
                <c:pt idx="1">
                  <c:v>0.4</c:v>
                </c:pt>
                <c:pt idx="2">
                  <c:v>0.23</c:v>
                </c:pt>
              </c:numCache>
            </c:numRef>
          </c:val>
        </c:ser>
        <c:ser>
          <c:idx val="1"/>
          <c:order val="1"/>
          <c:tx>
            <c:strRef>
              <c:f>Sheet1!$C$1</c:f>
              <c:strCache>
                <c:ptCount val="1"/>
                <c:pt idx="0">
                  <c:v>Always/Almost Always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Past 30 Day Alcohol Use</c:v>
                </c:pt>
                <c:pt idx="1">
                  <c:v>Past 30 Day Marijuana Use</c:v>
                </c:pt>
                <c:pt idx="2">
                  <c:v>Past 30 Day Rx Use</c:v>
                </c:pt>
              </c:strCache>
            </c:strRef>
          </c:cat>
          <c:val>
            <c:numRef>
              <c:f>Sheet1!$C$2:$C$4</c:f>
              <c:numCache>
                <c:formatCode>0%</c:formatCode>
                <c:ptCount val="3"/>
                <c:pt idx="0">
                  <c:v>0.26</c:v>
                </c:pt>
                <c:pt idx="1">
                  <c:v>0.19</c:v>
                </c:pt>
                <c:pt idx="2">
                  <c:v>0.04</c:v>
                </c:pt>
              </c:numCache>
            </c:numRef>
          </c:val>
        </c:ser>
        <c:dLbls>
          <c:showLegendKey val="0"/>
          <c:showVal val="0"/>
          <c:showCatName val="0"/>
          <c:showSerName val="0"/>
          <c:showPercent val="0"/>
          <c:showBubbleSize val="0"/>
        </c:dLbls>
        <c:gapWidth val="150"/>
        <c:axId val="2088118152"/>
        <c:axId val="2088121160"/>
      </c:barChart>
      <c:catAx>
        <c:axId val="2088118152"/>
        <c:scaling>
          <c:orientation val="minMax"/>
        </c:scaling>
        <c:delete val="0"/>
        <c:axPos val="b"/>
        <c:majorTickMark val="out"/>
        <c:minorTickMark val="none"/>
        <c:tickLblPos val="nextTo"/>
        <c:txPr>
          <a:bodyPr/>
          <a:lstStyle/>
          <a:p>
            <a:pPr>
              <a:defRPr sz="1600"/>
            </a:pPr>
            <a:endParaRPr lang="en-US"/>
          </a:p>
        </c:txPr>
        <c:crossAx val="2088121160"/>
        <c:crosses val="autoZero"/>
        <c:auto val="1"/>
        <c:lblAlgn val="ctr"/>
        <c:lblOffset val="100"/>
        <c:noMultiLvlLbl val="0"/>
      </c:catAx>
      <c:valAx>
        <c:axId val="2088121160"/>
        <c:scaling>
          <c:orientation val="minMax"/>
        </c:scaling>
        <c:delete val="1"/>
        <c:axPos val="l"/>
        <c:numFmt formatCode="0%" sourceLinked="1"/>
        <c:majorTickMark val="out"/>
        <c:minorTickMark val="none"/>
        <c:tickLblPos val="nextTo"/>
        <c:crossAx val="2088118152"/>
        <c:crosses val="autoZero"/>
        <c:crossBetween val="between"/>
      </c:valAx>
    </c:plotArea>
    <c:legend>
      <c:legendPos val="r"/>
      <c:layout/>
      <c:overlay val="0"/>
      <c:txPr>
        <a:bodyPr/>
        <a:lstStyle/>
        <a:p>
          <a:pPr>
            <a:defRPr sz="1600" b="1"/>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Never/Almost Never</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Depression Symptoms in Past Year</c:v>
                </c:pt>
                <c:pt idx="1">
                  <c:v>Self-harm in Past Year</c:v>
                </c:pt>
                <c:pt idx="2">
                  <c:v>Attempted Suicide in Past Year</c:v>
                </c:pt>
              </c:strCache>
            </c:strRef>
          </c:cat>
          <c:val>
            <c:numRef>
              <c:f>Sheet1!$B$2:$B$4</c:f>
              <c:numCache>
                <c:formatCode>0%</c:formatCode>
                <c:ptCount val="3"/>
                <c:pt idx="0">
                  <c:v>0.56</c:v>
                </c:pt>
                <c:pt idx="1">
                  <c:v>0.34</c:v>
                </c:pt>
                <c:pt idx="2">
                  <c:v>0.22</c:v>
                </c:pt>
              </c:numCache>
            </c:numRef>
          </c:val>
        </c:ser>
        <c:ser>
          <c:idx val="1"/>
          <c:order val="1"/>
          <c:tx>
            <c:strRef>
              <c:f>Sheet1!$C$1</c:f>
              <c:strCache>
                <c:ptCount val="1"/>
                <c:pt idx="0">
                  <c:v>Always/Almost Always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Depression Symptoms in Past Year</c:v>
                </c:pt>
                <c:pt idx="1">
                  <c:v>Self-harm in Past Year</c:v>
                </c:pt>
                <c:pt idx="2">
                  <c:v>Attempted Suicide in Past Year</c:v>
                </c:pt>
              </c:strCache>
            </c:strRef>
          </c:cat>
          <c:val>
            <c:numRef>
              <c:f>Sheet1!$C$2:$C$4</c:f>
              <c:numCache>
                <c:formatCode>0%</c:formatCode>
                <c:ptCount val="3"/>
                <c:pt idx="0">
                  <c:v>0.17</c:v>
                </c:pt>
                <c:pt idx="1">
                  <c:v>0.09</c:v>
                </c:pt>
                <c:pt idx="2">
                  <c:v>0.04</c:v>
                </c:pt>
              </c:numCache>
            </c:numRef>
          </c:val>
        </c:ser>
        <c:dLbls>
          <c:showLegendKey val="0"/>
          <c:showVal val="0"/>
          <c:showCatName val="0"/>
          <c:showSerName val="0"/>
          <c:showPercent val="0"/>
          <c:showBubbleSize val="0"/>
        </c:dLbls>
        <c:gapWidth val="150"/>
        <c:axId val="2099462648"/>
        <c:axId val="2099465656"/>
      </c:barChart>
      <c:catAx>
        <c:axId val="2099462648"/>
        <c:scaling>
          <c:orientation val="minMax"/>
        </c:scaling>
        <c:delete val="0"/>
        <c:axPos val="b"/>
        <c:majorTickMark val="out"/>
        <c:minorTickMark val="none"/>
        <c:tickLblPos val="nextTo"/>
        <c:txPr>
          <a:bodyPr/>
          <a:lstStyle/>
          <a:p>
            <a:pPr>
              <a:defRPr sz="1600"/>
            </a:pPr>
            <a:endParaRPr lang="en-US"/>
          </a:p>
        </c:txPr>
        <c:crossAx val="2099465656"/>
        <c:crosses val="autoZero"/>
        <c:auto val="1"/>
        <c:lblAlgn val="ctr"/>
        <c:lblOffset val="100"/>
        <c:noMultiLvlLbl val="0"/>
      </c:catAx>
      <c:valAx>
        <c:axId val="2099465656"/>
        <c:scaling>
          <c:orientation val="minMax"/>
        </c:scaling>
        <c:delete val="1"/>
        <c:axPos val="l"/>
        <c:numFmt formatCode="0%" sourceLinked="1"/>
        <c:majorTickMark val="out"/>
        <c:minorTickMark val="none"/>
        <c:tickLblPos val="nextTo"/>
        <c:crossAx val="2099462648"/>
        <c:crosses val="autoZero"/>
        <c:crossBetween val="between"/>
      </c:valAx>
    </c:plotArea>
    <c:legend>
      <c:legendPos val="r"/>
      <c:layout/>
      <c:overlay val="0"/>
      <c:txPr>
        <a:bodyPr/>
        <a:lstStyle/>
        <a:p>
          <a:pPr>
            <a:defRPr sz="1600" b="1"/>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Never/Almost Never</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0 Sexual Partners</c:v>
                </c:pt>
                <c:pt idx="1">
                  <c:v>1 or 2 Partners</c:v>
                </c:pt>
                <c:pt idx="2">
                  <c:v>3 or More Partners</c:v>
                </c:pt>
              </c:strCache>
            </c:strRef>
          </c:cat>
          <c:val>
            <c:numRef>
              <c:f>Sheet1!$B$2:$B$4</c:f>
              <c:numCache>
                <c:formatCode>0%</c:formatCode>
                <c:ptCount val="3"/>
                <c:pt idx="0">
                  <c:v>0.42</c:v>
                </c:pt>
                <c:pt idx="1">
                  <c:v>0.29</c:v>
                </c:pt>
                <c:pt idx="2">
                  <c:v>0.29</c:v>
                </c:pt>
              </c:numCache>
            </c:numRef>
          </c:val>
        </c:ser>
        <c:ser>
          <c:idx val="1"/>
          <c:order val="1"/>
          <c:tx>
            <c:strRef>
              <c:f>Sheet1!$C$1</c:f>
              <c:strCache>
                <c:ptCount val="1"/>
                <c:pt idx="0">
                  <c:v>Always/Almost Always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0 Sexual Partners</c:v>
                </c:pt>
                <c:pt idx="1">
                  <c:v>1 or 2 Partners</c:v>
                </c:pt>
                <c:pt idx="2">
                  <c:v>3 or More Partners</c:v>
                </c:pt>
              </c:strCache>
            </c:strRef>
          </c:cat>
          <c:val>
            <c:numRef>
              <c:f>Sheet1!$C$2:$C$4</c:f>
              <c:numCache>
                <c:formatCode>0%</c:formatCode>
                <c:ptCount val="3"/>
                <c:pt idx="0">
                  <c:v>0.6</c:v>
                </c:pt>
                <c:pt idx="1">
                  <c:v>0.26</c:v>
                </c:pt>
                <c:pt idx="2">
                  <c:v>0.14</c:v>
                </c:pt>
              </c:numCache>
            </c:numRef>
          </c:val>
        </c:ser>
        <c:dLbls>
          <c:showLegendKey val="0"/>
          <c:showVal val="0"/>
          <c:showCatName val="0"/>
          <c:showSerName val="0"/>
          <c:showPercent val="0"/>
          <c:showBubbleSize val="0"/>
        </c:dLbls>
        <c:gapWidth val="150"/>
        <c:axId val="2099252200"/>
        <c:axId val="2099249656"/>
      </c:barChart>
      <c:catAx>
        <c:axId val="2099252200"/>
        <c:scaling>
          <c:orientation val="minMax"/>
        </c:scaling>
        <c:delete val="0"/>
        <c:axPos val="b"/>
        <c:majorTickMark val="out"/>
        <c:minorTickMark val="none"/>
        <c:tickLblPos val="nextTo"/>
        <c:txPr>
          <a:bodyPr/>
          <a:lstStyle/>
          <a:p>
            <a:pPr>
              <a:defRPr sz="1600"/>
            </a:pPr>
            <a:endParaRPr lang="en-US"/>
          </a:p>
        </c:txPr>
        <c:crossAx val="2099249656"/>
        <c:crosses val="autoZero"/>
        <c:auto val="1"/>
        <c:lblAlgn val="ctr"/>
        <c:lblOffset val="100"/>
        <c:noMultiLvlLbl val="0"/>
      </c:catAx>
      <c:valAx>
        <c:axId val="2099249656"/>
        <c:scaling>
          <c:orientation val="minMax"/>
        </c:scaling>
        <c:delete val="1"/>
        <c:axPos val="l"/>
        <c:numFmt formatCode="0%" sourceLinked="1"/>
        <c:majorTickMark val="out"/>
        <c:minorTickMark val="none"/>
        <c:tickLblPos val="nextTo"/>
        <c:crossAx val="2099252200"/>
        <c:crosses val="autoZero"/>
        <c:crossBetween val="between"/>
      </c:valAx>
    </c:plotArea>
    <c:legend>
      <c:legendPos val="r"/>
      <c:layout/>
      <c:overlay val="0"/>
      <c:txPr>
        <a:bodyPr/>
        <a:lstStyle/>
        <a:p>
          <a:pPr>
            <a:defRPr sz="1600" b="1"/>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'Incarcerated Parent'!$A$2</c:f>
              <c:strCache>
                <c:ptCount val="1"/>
                <c:pt idx="0">
                  <c:v>Parent or guardian incarcerated in the past year</c:v>
                </c:pt>
              </c:strCache>
            </c:strRef>
          </c:tx>
          <c:spPr>
            <a:solidFill>
              <a:schemeClr val="accent1"/>
            </a:solidFill>
            <a:ln>
              <a:noFill/>
            </a:ln>
            <a:effectLst/>
          </c:spPr>
          <c:invertIfNegative val="0"/>
          <c:dLbls>
            <c:txPr>
              <a:bodyPr/>
              <a:lstStyle/>
              <a:p>
                <a:pPr>
                  <a:defRPr sz="1600"/>
                </a:pPr>
                <a:endParaRPr lang="en-US"/>
              </a:p>
            </c:txPr>
            <c:dLblPos val="outEnd"/>
            <c:showLegendKey val="0"/>
            <c:showVal val="1"/>
            <c:showCatName val="0"/>
            <c:showSerName val="0"/>
            <c:showPercent val="0"/>
            <c:showBubbleSize val="0"/>
            <c:showLeaderLines val="0"/>
          </c:dLbls>
          <c:cat>
            <c:strRef>
              <c:f>'Incarcerated Parent'!$B$1:$D$1</c:f>
              <c:strCache>
                <c:ptCount val="3"/>
                <c:pt idx="0">
                  <c:v>Past 30 Day Alcohol Use</c:v>
                </c:pt>
                <c:pt idx="1">
                  <c:v>Past 30 Day Marijuana Use</c:v>
                </c:pt>
                <c:pt idx="2">
                  <c:v>Past 30 Prescription Drug Use </c:v>
                </c:pt>
              </c:strCache>
            </c:strRef>
          </c:cat>
          <c:val>
            <c:numRef>
              <c:f>'Incarcerated Parent'!$B$2:$D$2</c:f>
              <c:numCache>
                <c:formatCode>0%</c:formatCode>
                <c:ptCount val="3"/>
                <c:pt idx="0">
                  <c:v>0.48</c:v>
                </c:pt>
                <c:pt idx="1">
                  <c:v>0.4</c:v>
                </c:pt>
                <c:pt idx="2">
                  <c:v>0.15</c:v>
                </c:pt>
              </c:numCache>
            </c:numRef>
          </c:val>
        </c:ser>
        <c:ser>
          <c:idx val="1"/>
          <c:order val="1"/>
          <c:tx>
            <c:strRef>
              <c:f>'Incarcerated Parent'!$A$3</c:f>
              <c:strCache>
                <c:ptCount val="1"/>
                <c:pt idx="0">
                  <c:v>No parent/guardian incarcerated </c:v>
                </c:pt>
              </c:strCache>
            </c:strRef>
          </c:tx>
          <c:spPr>
            <a:solidFill>
              <a:schemeClr val="accent2"/>
            </a:solidFill>
            <a:ln>
              <a:noFill/>
            </a:ln>
            <a:effectLst/>
          </c:spPr>
          <c:invertIfNegative val="0"/>
          <c:dLbls>
            <c:txPr>
              <a:bodyPr/>
              <a:lstStyle/>
              <a:p>
                <a:pPr>
                  <a:defRPr sz="1600"/>
                </a:pPr>
                <a:endParaRPr lang="en-US"/>
              </a:p>
            </c:txPr>
            <c:dLblPos val="outEnd"/>
            <c:showLegendKey val="0"/>
            <c:showVal val="1"/>
            <c:showCatName val="0"/>
            <c:showSerName val="0"/>
            <c:showPercent val="0"/>
            <c:showBubbleSize val="0"/>
            <c:showLeaderLines val="0"/>
          </c:dLbls>
          <c:cat>
            <c:strRef>
              <c:f>'Incarcerated Parent'!$B$1:$D$1</c:f>
              <c:strCache>
                <c:ptCount val="3"/>
                <c:pt idx="0">
                  <c:v>Past 30 Day Alcohol Use</c:v>
                </c:pt>
                <c:pt idx="1">
                  <c:v>Past 30 Day Marijuana Use</c:v>
                </c:pt>
                <c:pt idx="2">
                  <c:v>Past 30 Prescription Drug Use </c:v>
                </c:pt>
              </c:strCache>
            </c:strRef>
          </c:cat>
          <c:val>
            <c:numRef>
              <c:f>'Incarcerated Parent'!$B$3:$D$3</c:f>
              <c:numCache>
                <c:formatCode>0%</c:formatCode>
                <c:ptCount val="3"/>
                <c:pt idx="0">
                  <c:v>0.29</c:v>
                </c:pt>
                <c:pt idx="1">
                  <c:v>0.2</c:v>
                </c:pt>
                <c:pt idx="2">
                  <c:v>0.06</c:v>
                </c:pt>
              </c:numCache>
            </c:numRef>
          </c:val>
        </c:ser>
        <c:dLbls>
          <c:showLegendKey val="0"/>
          <c:showVal val="0"/>
          <c:showCatName val="0"/>
          <c:showSerName val="0"/>
          <c:showPercent val="0"/>
          <c:showBubbleSize val="0"/>
        </c:dLbls>
        <c:gapWidth val="150"/>
        <c:axId val="2117963768"/>
        <c:axId val="2117967496"/>
      </c:barChart>
      <c:catAx>
        <c:axId val="211796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7967496"/>
        <c:crosses val="autoZero"/>
        <c:auto val="1"/>
        <c:lblAlgn val="ctr"/>
        <c:lblOffset val="100"/>
        <c:noMultiLvlLbl val="0"/>
      </c:catAx>
      <c:valAx>
        <c:axId val="2117967496"/>
        <c:scaling>
          <c:orientation val="minMax"/>
        </c:scaling>
        <c:delete val="1"/>
        <c:axPos val="l"/>
        <c:numFmt formatCode="0%" sourceLinked="1"/>
        <c:majorTickMark val="none"/>
        <c:minorTickMark val="none"/>
        <c:tickLblPos val="nextTo"/>
        <c:crossAx val="211796376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Strongly Disagree/Disagree</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Past 30 Day Alcohol Use</c:v>
                </c:pt>
                <c:pt idx="1">
                  <c:v>Past 30 Day Marijuana Use</c:v>
                </c:pt>
                <c:pt idx="2">
                  <c:v>Past 30 Day Rx Use</c:v>
                </c:pt>
              </c:strCache>
            </c:strRef>
          </c:cat>
          <c:val>
            <c:numRef>
              <c:f>Sheet1!$B$2:$B$4</c:f>
              <c:numCache>
                <c:formatCode>0%</c:formatCode>
                <c:ptCount val="3"/>
                <c:pt idx="0">
                  <c:v>0.49</c:v>
                </c:pt>
                <c:pt idx="1">
                  <c:v>0.36</c:v>
                </c:pt>
                <c:pt idx="2">
                  <c:v>0.17</c:v>
                </c:pt>
              </c:numCache>
            </c:numRef>
          </c:val>
        </c:ser>
        <c:ser>
          <c:idx val="1"/>
          <c:order val="1"/>
          <c:tx>
            <c:strRef>
              <c:f>Sheet1!$C$1</c:f>
              <c:strCache>
                <c:ptCount val="1"/>
                <c:pt idx="0">
                  <c:v>Agree/Strongly Agree</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Past 30 Day Alcohol Use</c:v>
                </c:pt>
                <c:pt idx="1">
                  <c:v>Past 30 Day Marijuana Use</c:v>
                </c:pt>
                <c:pt idx="2">
                  <c:v>Past 30 Day Rx Use</c:v>
                </c:pt>
              </c:strCache>
            </c:strRef>
          </c:cat>
          <c:val>
            <c:numRef>
              <c:f>Sheet1!$C$2:$C$4</c:f>
              <c:numCache>
                <c:formatCode>0%</c:formatCode>
                <c:ptCount val="3"/>
                <c:pt idx="0">
                  <c:v>0.28</c:v>
                </c:pt>
                <c:pt idx="1">
                  <c:v>0.2</c:v>
                </c:pt>
                <c:pt idx="2">
                  <c:v>0.05</c:v>
                </c:pt>
              </c:numCache>
            </c:numRef>
          </c:val>
        </c:ser>
        <c:dLbls>
          <c:showLegendKey val="0"/>
          <c:showVal val="0"/>
          <c:showCatName val="0"/>
          <c:showSerName val="0"/>
          <c:showPercent val="0"/>
          <c:showBubbleSize val="0"/>
        </c:dLbls>
        <c:gapWidth val="150"/>
        <c:axId val="2088053176"/>
        <c:axId val="2088051128"/>
      </c:barChart>
      <c:catAx>
        <c:axId val="2088053176"/>
        <c:scaling>
          <c:orientation val="minMax"/>
        </c:scaling>
        <c:delete val="0"/>
        <c:axPos val="b"/>
        <c:majorTickMark val="out"/>
        <c:minorTickMark val="none"/>
        <c:tickLblPos val="nextTo"/>
        <c:txPr>
          <a:bodyPr/>
          <a:lstStyle/>
          <a:p>
            <a:pPr>
              <a:defRPr sz="1600"/>
            </a:pPr>
            <a:endParaRPr lang="en-US"/>
          </a:p>
        </c:txPr>
        <c:crossAx val="2088051128"/>
        <c:crosses val="autoZero"/>
        <c:auto val="1"/>
        <c:lblAlgn val="ctr"/>
        <c:lblOffset val="100"/>
        <c:noMultiLvlLbl val="0"/>
      </c:catAx>
      <c:valAx>
        <c:axId val="2088051128"/>
        <c:scaling>
          <c:orientation val="minMax"/>
        </c:scaling>
        <c:delete val="1"/>
        <c:axPos val="l"/>
        <c:numFmt formatCode="0%" sourceLinked="1"/>
        <c:majorTickMark val="out"/>
        <c:minorTickMark val="none"/>
        <c:tickLblPos val="nextTo"/>
        <c:crossAx val="2088053176"/>
        <c:crosses val="autoZero"/>
        <c:crossBetween val="between"/>
      </c:valAx>
    </c:plotArea>
    <c:legend>
      <c:legendPos val="r"/>
      <c:layout/>
      <c:overlay val="0"/>
      <c:txPr>
        <a:bodyPr/>
        <a:lstStyle/>
        <a:p>
          <a:pPr>
            <a:defRPr sz="1600" b="1"/>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Strongly Disagree/Disagree</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Depression Symptoms in Past Year</c:v>
                </c:pt>
                <c:pt idx="1">
                  <c:v>Self-harm in Past Year</c:v>
                </c:pt>
                <c:pt idx="2">
                  <c:v>Attempted Suicide in Past Year</c:v>
                </c:pt>
              </c:strCache>
            </c:strRef>
          </c:cat>
          <c:val>
            <c:numRef>
              <c:f>Sheet1!$B$2:$B$4</c:f>
              <c:numCache>
                <c:formatCode>0%</c:formatCode>
                <c:ptCount val="3"/>
                <c:pt idx="0">
                  <c:v>0.42</c:v>
                </c:pt>
                <c:pt idx="1">
                  <c:v>0.23</c:v>
                </c:pt>
                <c:pt idx="2">
                  <c:v>0.12</c:v>
                </c:pt>
              </c:numCache>
            </c:numRef>
          </c:val>
        </c:ser>
        <c:ser>
          <c:idx val="1"/>
          <c:order val="1"/>
          <c:tx>
            <c:strRef>
              <c:f>Sheet1!$C$1</c:f>
              <c:strCache>
                <c:ptCount val="1"/>
                <c:pt idx="0">
                  <c:v> Agree/Strongly Agree</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Depression Symptoms in Past Year</c:v>
                </c:pt>
                <c:pt idx="1">
                  <c:v>Self-harm in Past Year</c:v>
                </c:pt>
                <c:pt idx="2">
                  <c:v>Attempted Suicide in Past Year</c:v>
                </c:pt>
              </c:strCache>
            </c:strRef>
          </c:cat>
          <c:val>
            <c:numRef>
              <c:f>Sheet1!$C$2:$C$4</c:f>
              <c:numCache>
                <c:formatCode>0%</c:formatCode>
                <c:ptCount val="3"/>
                <c:pt idx="0">
                  <c:v>0.22</c:v>
                </c:pt>
                <c:pt idx="1">
                  <c:v>0.11</c:v>
                </c:pt>
                <c:pt idx="2">
                  <c:v>0.05</c:v>
                </c:pt>
              </c:numCache>
            </c:numRef>
          </c:val>
        </c:ser>
        <c:dLbls>
          <c:showLegendKey val="0"/>
          <c:showVal val="0"/>
          <c:showCatName val="0"/>
          <c:showSerName val="0"/>
          <c:showPercent val="0"/>
          <c:showBubbleSize val="0"/>
        </c:dLbls>
        <c:gapWidth val="150"/>
        <c:axId val="2087969208"/>
        <c:axId val="2087972216"/>
      </c:barChart>
      <c:catAx>
        <c:axId val="2087969208"/>
        <c:scaling>
          <c:orientation val="minMax"/>
        </c:scaling>
        <c:delete val="0"/>
        <c:axPos val="b"/>
        <c:majorTickMark val="out"/>
        <c:minorTickMark val="none"/>
        <c:tickLblPos val="nextTo"/>
        <c:txPr>
          <a:bodyPr/>
          <a:lstStyle/>
          <a:p>
            <a:pPr>
              <a:defRPr sz="1600"/>
            </a:pPr>
            <a:endParaRPr lang="en-US"/>
          </a:p>
        </c:txPr>
        <c:crossAx val="2087972216"/>
        <c:crosses val="autoZero"/>
        <c:auto val="1"/>
        <c:lblAlgn val="ctr"/>
        <c:lblOffset val="100"/>
        <c:noMultiLvlLbl val="0"/>
      </c:catAx>
      <c:valAx>
        <c:axId val="2087972216"/>
        <c:scaling>
          <c:orientation val="minMax"/>
        </c:scaling>
        <c:delete val="1"/>
        <c:axPos val="l"/>
        <c:numFmt formatCode="0%" sourceLinked="1"/>
        <c:majorTickMark val="out"/>
        <c:minorTickMark val="none"/>
        <c:tickLblPos val="nextTo"/>
        <c:crossAx val="2087969208"/>
        <c:crosses val="autoZero"/>
        <c:crossBetween val="between"/>
      </c:valAx>
    </c:plotArea>
    <c:legend>
      <c:legendPos val="r"/>
      <c:layout/>
      <c:overlay val="0"/>
      <c:txPr>
        <a:bodyPr/>
        <a:lstStyle/>
        <a:p>
          <a:pPr>
            <a:defRPr sz="1600" b="1"/>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Strongly Disagree/Disagree</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0 Sexual Partners</c:v>
                </c:pt>
                <c:pt idx="1">
                  <c:v>1 to 2 Partners</c:v>
                </c:pt>
                <c:pt idx="2">
                  <c:v>3 or More Partners</c:v>
                </c:pt>
              </c:strCache>
            </c:strRef>
          </c:cat>
          <c:val>
            <c:numRef>
              <c:f>Sheet1!$B$2:$B$4</c:f>
              <c:numCache>
                <c:formatCode>0%</c:formatCode>
                <c:ptCount val="3"/>
                <c:pt idx="0">
                  <c:v>0.41</c:v>
                </c:pt>
                <c:pt idx="1">
                  <c:v>0.37</c:v>
                </c:pt>
                <c:pt idx="2">
                  <c:v>0.22</c:v>
                </c:pt>
              </c:numCache>
            </c:numRef>
          </c:val>
        </c:ser>
        <c:ser>
          <c:idx val="1"/>
          <c:order val="1"/>
          <c:tx>
            <c:strRef>
              <c:f>Sheet1!$C$1</c:f>
              <c:strCache>
                <c:ptCount val="1"/>
                <c:pt idx="0">
                  <c:v>Agree/Strongly Agree</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0 Sexual Partners</c:v>
                </c:pt>
                <c:pt idx="1">
                  <c:v>1 to 2 Partners</c:v>
                </c:pt>
                <c:pt idx="2">
                  <c:v>3 or More Partners</c:v>
                </c:pt>
              </c:strCache>
            </c:strRef>
          </c:cat>
          <c:val>
            <c:numRef>
              <c:f>Sheet1!$C$2:$C$4</c:f>
              <c:numCache>
                <c:formatCode>0%</c:formatCode>
                <c:ptCount val="3"/>
                <c:pt idx="0">
                  <c:v>0.58</c:v>
                </c:pt>
                <c:pt idx="1">
                  <c:v>0.28</c:v>
                </c:pt>
                <c:pt idx="2">
                  <c:v>0.14</c:v>
                </c:pt>
              </c:numCache>
            </c:numRef>
          </c:val>
        </c:ser>
        <c:dLbls>
          <c:showLegendKey val="0"/>
          <c:showVal val="0"/>
          <c:showCatName val="0"/>
          <c:showSerName val="0"/>
          <c:showPercent val="0"/>
          <c:showBubbleSize val="0"/>
        </c:dLbls>
        <c:gapWidth val="150"/>
        <c:axId val="2054033864"/>
        <c:axId val="2053223080"/>
      </c:barChart>
      <c:catAx>
        <c:axId val="2054033864"/>
        <c:scaling>
          <c:orientation val="minMax"/>
        </c:scaling>
        <c:delete val="0"/>
        <c:axPos val="b"/>
        <c:majorTickMark val="out"/>
        <c:minorTickMark val="none"/>
        <c:tickLblPos val="nextTo"/>
        <c:txPr>
          <a:bodyPr/>
          <a:lstStyle/>
          <a:p>
            <a:pPr>
              <a:defRPr sz="1600"/>
            </a:pPr>
            <a:endParaRPr lang="en-US"/>
          </a:p>
        </c:txPr>
        <c:crossAx val="2053223080"/>
        <c:crosses val="autoZero"/>
        <c:auto val="1"/>
        <c:lblAlgn val="ctr"/>
        <c:lblOffset val="100"/>
        <c:noMultiLvlLbl val="0"/>
      </c:catAx>
      <c:valAx>
        <c:axId val="2053223080"/>
        <c:scaling>
          <c:orientation val="minMax"/>
        </c:scaling>
        <c:delete val="1"/>
        <c:axPos val="l"/>
        <c:numFmt formatCode="0%" sourceLinked="1"/>
        <c:majorTickMark val="out"/>
        <c:minorTickMark val="none"/>
        <c:tickLblPos val="nextTo"/>
        <c:crossAx val="2054033864"/>
        <c:crosses val="autoZero"/>
        <c:crossBetween val="between"/>
      </c:valAx>
    </c:plotArea>
    <c:legend>
      <c:legendPos val="r"/>
      <c:layout/>
      <c:overlay val="0"/>
      <c:txPr>
        <a:bodyPr/>
        <a:lstStyle/>
        <a:p>
          <a:pPr>
            <a:defRPr sz="1600" b="1"/>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98112078095501"/>
          <c:y val="0.0381944444444444"/>
          <c:w val="0.902644932541327"/>
          <c:h val="0.841278707349082"/>
        </c:manualLayout>
      </c:layout>
      <c:barChart>
        <c:barDir val="col"/>
        <c:grouping val="clustered"/>
        <c:varyColors val="0"/>
        <c:ser>
          <c:idx val="0"/>
          <c:order val="0"/>
          <c:tx>
            <c:strRef>
              <c:f>Sheet1!$B$1</c:f>
              <c:strCache>
                <c:ptCount val="1"/>
                <c:pt idx="0">
                  <c:v>Series 1</c:v>
                </c:pt>
              </c:strCache>
            </c:strRef>
          </c:tx>
          <c:spPr>
            <a:ln w="63500">
              <a:solidFill>
                <a:schemeClr val="tx2">
                  <a:lumMod val="60000"/>
                  <a:lumOff val="40000"/>
                </a:schemeClr>
              </a:solidFill>
            </a:ln>
          </c:spPr>
          <c:invertIfNegative val="0"/>
          <c:dLbls>
            <c:numFmt formatCode="#,##0.0" sourceLinked="0"/>
            <c:spPr>
              <a:noFill/>
              <a:ln>
                <a:noFill/>
              </a:ln>
            </c:spPr>
            <c:txPr>
              <a:bodyPr/>
              <a:lstStyle/>
              <a:p>
                <a:pPr>
                  <a:defRPr sz="1800" b="1" baseline="0"/>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Sheet1!$A$2:$A$4</c:f>
              <c:strCache>
                <c:ptCount val="3"/>
                <c:pt idx="0">
                  <c:v>2011</c:v>
                </c:pt>
                <c:pt idx="1">
                  <c:v>2013</c:v>
                </c:pt>
                <c:pt idx="2">
                  <c:v>2015</c:v>
                </c:pt>
              </c:strCache>
            </c:strRef>
          </c:cat>
          <c:val>
            <c:numRef>
              <c:f>Sheet1!$B$2:$B$4</c:f>
              <c:numCache>
                <c:formatCode>General</c:formatCode>
                <c:ptCount val="3"/>
                <c:pt idx="0">
                  <c:v>16.5</c:v>
                </c:pt>
                <c:pt idx="1">
                  <c:v>18.5</c:v>
                </c:pt>
                <c:pt idx="2">
                  <c:v>16.4</c:v>
                </c:pt>
              </c:numCache>
            </c:numRef>
          </c:val>
        </c:ser>
        <c:dLbls>
          <c:showLegendKey val="0"/>
          <c:showVal val="0"/>
          <c:showCatName val="0"/>
          <c:showSerName val="0"/>
          <c:showPercent val="0"/>
          <c:showBubbleSize val="0"/>
        </c:dLbls>
        <c:gapWidth val="150"/>
        <c:axId val="2087920456"/>
        <c:axId val="2087900840"/>
      </c:barChart>
      <c:catAx>
        <c:axId val="208792045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1800" b="1" baseline="0">
                <a:latin typeface="+mn-lt"/>
              </a:defRPr>
            </a:pPr>
            <a:endParaRPr lang="en-US"/>
          </a:p>
        </c:txPr>
        <c:crossAx val="2087900840"/>
        <c:crosses val="autoZero"/>
        <c:auto val="1"/>
        <c:lblAlgn val="ctr"/>
        <c:lblOffset val="100"/>
        <c:noMultiLvlLbl val="0"/>
      </c:catAx>
      <c:valAx>
        <c:axId val="2087900840"/>
        <c:scaling>
          <c:orientation val="minMax"/>
          <c:max val="100.0"/>
          <c:min val="0.0"/>
        </c:scaling>
        <c:delete val="1"/>
        <c:axPos val="l"/>
        <c:majorGridlines>
          <c:spPr>
            <a:ln>
              <a:noFill/>
            </a:ln>
          </c:spPr>
        </c:majorGridlines>
        <c:numFmt formatCode="#,##0" sourceLinked="0"/>
        <c:majorTickMark val="out"/>
        <c:minorTickMark val="none"/>
        <c:tickLblPos val="nextTo"/>
        <c:crossAx val="2087920456"/>
        <c:crosses val="autoZero"/>
        <c:crossBetween val="between"/>
        <c:majorUnit val="20.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98112078095501"/>
          <c:y val="0.0381944444444444"/>
          <c:w val="0.904106920845421"/>
          <c:h val="0.841278707349082"/>
        </c:manualLayout>
      </c:layout>
      <c:barChart>
        <c:barDir val="col"/>
        <c:grouping val="clustered"/>
        <c:varyColors val="0"/>
        <c:ser>
          <c:idx val="0"/>
          <c:order val="0"/>
          <c:tx>
            <c:strRef>
              <c:f>Sheet1!$B$1</c:f>
              <c:strCache>
                <c:ptCount val="1"/>
                <c:pt idx="0">
                  <c:v>Series 1</c:v>
                </c:pt>
              </c:strCache>
            </c:strRef>
          </c:tx>
          <c:spPr>
            <a:ln w="25400">
              <a:solidFill>
                <a:schemeClr val="accent1">
                  <a:lumMod val="75000"/>
                </a:schemeClr>
              </a:solidFill>
            </a:ln>
          </c:spPr>
          <c:invertIfNegative val="0"/>
          <c:dLbls>
            <c:numFmt formatCode="#,##0.0" sourceLinked="0"/>
            <c:spPr>
              <a:noFill/>
              <a:ln>
                <a:noFill/>
              </a:ln>
            </c:spPr>
            <c:txPr>
              <a:bodyPr/>
              <a:lstStyle/>
              <a:p>
                <a:pPr>
                  <a:defRPr sz="1800" b="1" baseline="0"/>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Sheet1!$A$2:$A$4</c:f>
              <c:strCache>
                <c:ptCount val="3"/>
                <c:pt idx="0">
                  <c:v>2011</c:v>
                </c:pt>
                <c:pt idx="1">
                  <c:v>2013</c:v>
                </c:pt>
                <c:pt idx="2">
                  <c:v>2015</c:v>
                </c:pt>
              </c:strCache>
            </c:strRef>
          </c:cat>
          <c:val>
            <c:numRef>
              <c:f>Sheet1!$B$2:$B$4</c:f>
              <c:numCache>
                <c:formatCode>General</c:formatCode>
                <c:ptCount val="3"/>
                <c:pt idx="0">
                  <c:v>6.4</c:v>
                </c:pt>
                <c:pt idx="1">
                  <c:v>5.6</c:v>
                </c:pt>
                <c:pt idx="2">
                  <c:v>6.2</c:v>
                </c:pt>
              </c:numCache>
            </c:numRef>
          </c:val>
        </c:ser>
        <c:dLbls>
          <c:showLegendKey val="0"/>
          <c:showVal val="0"/>
          <c:showCatName val="0"/>
          <c:showSerName val="0"/>
          <c:showPercent val="0"/>
          <c:showBubbleSize val="0"/>
        </c:dLbls>
        <c:gapWidth val="150"/>
        <c:axId val="2087855048"/>
        <c:axId val="2087831064"/>
      </c:barChart>
      <c:catAx>
        <c:axId val="208785504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1800" b="1" baseline="0">
                <a:latin typeface="+mn-lt"/>
              </a:defRPr>
            </a:pPr>
            <a:endParaRPr lang="en-US"/>
          </a:p>
        </c:txPr>
        <c:crossAx val="2087831064"/>
        <c:crosses val="autoZero"/>
        <c:auto val="1"/>
        <c:lblAlgn val="ctr"/>
        <c:lblOffset val="100"/>
        <c:noMultiLvlLbl val="0"/>
      </c:catAx>
      <c:valAx>
        <c:axId val="2087831064"/>
        <c:scaling>
          <c:orientation val="minMax"/>
          <c:max val="100.0"/>
          <c:min val="0.0"/>
        </c:scaling>
        <c:delete val="1"/>
        <c:axPos val="l"/>
        <c:majorGridlines>
          <c:spPr>
            <a:ln>
              <a:noFill/>
            </a:ln>
          </c:spPr>
        </c:majorGridlines>
        <c:numFmt formatCode="#,##0" sourceLinked="0"/>
        <c:majorTickMark val="out"/>
        <c:minorTickMark val="none"/>
        <c:tickLblPos val="nextTo"/>
        <c:crossAx val="2087855048"/>
        <c:crosses val="autoZero"/>
        <c:crossBetween val="between"/>
        <c:majorUnit val="20.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General" sourceLinked="0"/>
            <c:spPr>
              <a:noFill/>
              <a:ln>
                <a:noFill/>
              </a:ln>
              <a:effectLst/>
            </c:spPr>
            <c:txPr>
              <a:bodyPr/>
              <a:lstStyle/>
              <a:p>
                <a:pPr>
                  <a:defRPr sz="14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16.4</c:v>
                </c:pt>
                <c:pt idx="2">
                  <c:v>13.6</c:v>
                </c:pt>
                <c:pt idx="3">
                  <c:v>18.6</c:v>
                </c:pt>
                <c:pt idx="5">
                  <c:v>19.3</c:v>
                </c:pt>
                <c:pt idx="6">
                  <c:v>15.6</c:v>
                </c:pt>
                <c:pt idx="7">
                  <c:v>15.2</c:v>
                </c:pt>
                <c:pt idx="8">
                  <c:v>14.5</c:v>
                </c:pt>
                <c:pt idx="10">
                  <c:v>12.9</c:v>
                </c:pt>
                <c:pt idx="11">
                  <c:v>15.9</c:v>
                </c:pt>
                <c:pt idx="12">
                  <c:v>18.9</c:v>
                </c:pt>
              </c:numCache>
            </c:numRef>
          </c:val>
        </c:ser>
        <c:dLbls>
          <c:showLegendKey val="0"/>
          <c:showVal val="0"/>
          <c:showCatName val="0"/>
          <c:showSerName val="0"/>
          <c:showPercent val="0"/>
          <c:showBubbleSize val="0"/>
        </c:dLbls>
        <c:gapWidth val="31"/>
        <c:overlap val="100"/>
        <c:axId val="2062707144"/>
        <c:axId val="2063429176"/>
      </c:barChart>
      <c:catAx>
        <c:axId val="20627071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1400" b="1" baseline="0">
                <a:latin typeface="+mj-lt"/>
              </a:defRPr>
            </a:pPr>
            <a:endParaRPr lang="en-US"/>
          </a:p>
        </c:txPr>
        <c:crossAx val="2063429176"/>
        <c:crosses val="autoZero"/>
        <c:auto val="1"/>
        <c:lblAlgn val="ctr"/>
        <c:lblOffset val="100"/>
        <c:noMultiLvlLbl val="0"/>
      </c:catAx>
      <c:valAx>
        <c:axId val="2063429176"/>
        <c:scaling>
          <c:orientation val="minMax"/>
          <c:max val="100.0"/>
          <c:min val="0.0"/>
        </c:scaling>
        <c:delete val="1"/>
        <c:axPos val="l"/>
        <c:majorGridlines>
          <c:spPr>
            <a:ln>
              <a:noFill/>
            </a:ln>
          </c:spPr>
        </c:majorGridlines>
        <c:numFmt formatCode="General" sourceLinked="1"/>
        <c:majorTickMark val="out"/>
        <c:minorTickMark val="none"/>
        <c:tickLblPos val="nextTo"/>
        <c:crossAx val="2062707144"/>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txPr>
              <a:bodyPr/>
              <a:lstStyle/>
              <a:p>
                <a:pPr>
                  <a:defRPr b="0"/>
                </a:pPr>
                <a:endParaRPr lang="en-US"/>
              </a:p>
            </c:txPr>
            <c:showLegendKey val="0"/>
            <c:showVal val="1"/>
            <c:showCatName val="0"/>
            <c:showSerName val="0"/>
            <c:showPercent val="0"/>
            <c:showBubbleSize val="0"/>
            <c:showLeaderLines val="0"/>
          </c:dLbls>
          <c:cat>
            <c:strRef>
              <c:f>Sheet1!$A$2:$A$5</c:f>
              <c:strCache>
                <c:ptCount val="4"/>
                <c:pt idx="0">
                  <c:v>Heterosexual</c:v>
                </c:pt>
                <c:pt idx="1">
                  <c:v>Gay, Lesbian</c:v>
                </c:pt>
                <c:pt idx="2">
                  <c:v>Bisexual</c:v>
                </c:pt>
                <c:pt idx="3">
                  <c:v>Not Sure</c:v>
                </c:pt>
              </c:strCache>
            </c:strRef>
          </c:cat>
          <c:val>
            <c:numRef>
              <c:f>Sheet1!$B$2:$B$5</c:f>
              <c:numCache>
                <c:formatCode>0%</c:formatCode>
                <c:ptCount val="4"/>
                <c:pt idx="0">
                  <c:v>0.15</c:v>
                </c:pt>
                <c:pt idx="1">
                  <c:v>0.22</c:v>
                </c:pt>
                <c:pt idx="2">
                  <c:v>0.32</c:v>
                </c:pt>
                <c:pt idx="3">
                  <c:v>0.29</c:v>
                </c:pt>
              </c:numCache>
            </c:numRef>
          </c:val>
        </c:ser>
        <c:dLbls>
          <c:showLegendKey val="0"/>
          <c:showVal val="0"/>
          <c:showCatName val="0"/>
          <c:showSerName val="0"/>
          <c:showPercent val="0"/>
          <c:showBubbleSize val="0"/>
        </c:dLbls>
        <c:gapWidth val="150"/>
        <c:axId val="2063561000"/>
        <c:axId val="2063555512"/>
      </c:barChart>
      <c:catAx>
        <c:axId val="2063561000"/>
        <c:scaling>
          <c:orientation val="minMax"/>
        </c:scaling>
        <c:delete val="0"/>
        <c:axPos val="b"/>
        <c:majorTickMark val="out"/>
        <c:minorTickMark val="none"/>
        <c:tickLblPos val="nextTo"/>
        <c:crossAx val="2063555512"/>
        <c:crosses val="autoZero"/>
        <c:auto val="1"/>
        <c:lblAlgn val="ctr"/>
        <c:lblOffset val="100"/>
        <c:noMultiLvlLbl val="0"/>
      </c:catAx>
      <c:valAx>
        <c:axId val="2063555512"/>
        <c:scaling>
          <c:orientation val="minMax"/>
        </c:scaling>
        <c:delete val="1"/>
        <c:axPos val="l"/>
        <c:numFmt formatCode="0%" sourceLinked="1"/>
        <c:majorTickMark val="out"/>
        <c:minorTickMark val="none"/>
        <c:tickLblPos val="nextTo"/>
        <c:crossAx val="2063561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No Supportive Adult</c:v>
                </c:pt>
              </c:strCache>
            </c:strRef>
          </c:tx>
          <c:invertIfNegative val="0"/>
          <c:dLbls>
            <c:showLegendKey val="0"/>
            <c:showVal val="1"/>
            <c:showCatName val="0"/>
            <c:showSerName val="0"/>
            <c:showPercent val="0"/>
            <c:showBubbleSize val="0"/>
            <c:showLeaderLines val="0"/>
          </c:dLbls>
          <c:cat>
            <c:strRef>
              <c:f>Sheet1!$A$2:$A$4</c:f>
              <c:strCache>
                <c:ptCount val="3"/>
                <c:pt idx="0">
                  <c:v>Past 30 Day Alcohol Use</c:v>
                </c:pt>
                <c:pt idx="1">
                  <c:v>Past 30 Day Marijuana Use</c:v>
                </c:pt>
                <c:pt idx="2">
                  <c:v>Past 30 Day Rx Use</c:v>
                </c:pt>
              </c:strCache>
            </c:strRef>
          </c:cat>
          <c:val>
            <c:numRef>
              <c:f>Sheet1!$B$2:$B$4</c:f>
              <c:numCache>
                <c:formatCode>0%</c:formatCode>
                <c:ptCount val="3"/>
                <c:pt idx="0">
                  <c:v>0.4</c:v>
                </c:pt>
                <c:pt idx="1">
                  <c:v>0.28</c:v>
                </c:pt>
                <c:pt idx="2">
                  <c:v>0.11</c:v>
                </c:pt>
              </c:numCache>
            </c:numRef>
          </c:val>
        </c:ser>
        <c:ser>
          <c:idx val="1"/>
          <c:order val="1"/>
          <c:tx>
            <c:strRef>
              <c:f>Sheet1!$C$1</c:f>
              <c:strCache>
                <c:ptCount val="1"/>
                <c:pt idx="0">
                  <c:v>Had a Supportive Adult</c:v>
                </c:pt>
              </c:strCache>
            </c:strRef>
          </c:tx>
          <c:invertIfNegative val="0"/>
          <c:dLbls>
            <c:showLegendKey val="0"/>
            <c:showVal val="1"/>
            <c:showCatName val="0"/>
            <c:showSerName val="0"/>
            <c:showPercent val="0"/>
            <c:showBubbleSize val="0"/>
            <c:showLeaderLines val="0"/>
          </c:dLbls>
          <c:cat>
            <c:strRef>
              <c:f>Sheet1!$A$2:$A$4</c:f>
              <c:strCache>
                <c:ptCount val="3"/>
                <c:pt idx="0">
                  <c:v>Past 30 Day Alcohol Use</c:v>
                </c:pt>
                <c:pt idx="1">
                  <c:v>Past 30 Day Marijuana Use</c:v>
                </c:pt>
                <c:pt idx="2">
                  <c:v>Past 30 Day Rx Use</c:v>
                </c:pt>
              </c:strCache>
            </c:strRef>
          </c:cat>
          <c:val>
            <c:numRef>
              <c:f>Sheet1!$C$2:$C$4</c:f>
              <c:numCache>
                <c:formatCode>0%</c:formatCode>
                <c:ptCount val="3"/>
                <c:pt idx="0">
                  <c:v>0.29</c:v>
                </c:pt>
                <c:pt idx="1">
                  <c:v>0.21</c:v>
                </c:pt>
                <c:pt idx="2">
                  <c:v>0.06</c:v>
                </c:pt>
              </c:numCache>
            </c:numRef>
          </c:val>
        </c:ser>
        <c:dLbls>
          <c:showLegendKey val="0"/>
          <c:showVal val="0"/>
          <c:showCatName val="0"/>
          <c:showSerName val="0"/>
          <c:showPercent val="0"/>
          <c:showBubbleSize val="0"/>
        </c:dLbls>
        <c:gapWidth val="150"/>
        <c:axId val="2063535832"/>
        <c:axId val="2063504360"/>
      </c:barChart>
      <c:catAx>
        <c:axId val="2063535832"/>
        <c:scaling>
          <c:orientation val="minMax"/>
        </c:scaling>
        <c:delete val="0"/>
        <c:axPos val="b"/>
        <c:majorTickMark val="out"/>
        <c:minorTickMark val="none"/>
        <c:tickLblPos val="nextTo"/>
        <c:crossAx val="2063504360"/>
        <c:crosses val="autoZero"/>
        <c:auto val="1"/>
        <c:lblAlgn val="ctr"/>
        <c:lblOffset val="100"/>
        <c:noMultiLvlLbl val="0"/>
      </c:catAx>
      <c:valAx>
        <c:axId val="2063504360"/>
        <c:scaling>
          <c:orientation val="minMax"/>
        </c:scaling>
        <c:delete val="1"/>
        <c:axPos val="l"/>
        <c:numFmt formatCode="0%" sourceLinked="1"/>
        <c:majorTickMark val="out"/>
        <c:minorTickMark val="none"/>
        <c:tickLblPos val="nextTo"/>
        <c:crossAx val="2063535832"/>
        <c:crosses val="autoZero"/>
        <c:crossBetween val="between"/>
      </c:valAx>
    </c:plotArea>
    <c:legend>
      <c:legendPos val="r"/>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No Supportive Adult</c:v>
                </c:pt>
              </c:strCache>
            </c:strRef>
          </c:tx>
          <c:invertIfNegative val="0"/>
          <c:dLbls>
            <c:dLbl>
              <c:idx val="0"/>
              <c:layout/>
              <c:tx>
                <c:rich>
                  <a:bodyPr/>
                  <a:lstStyle/>
                  <a:p>
                    <a:r>
                      <a:rPr lang="en-US" sz="1800"/>
                      <a:t>50</a:t>
                    </a:r>
                    <a:r>
                      <a:rPr lang="en-US"/>
                      <a:t>%</a:t>
                    </a:r>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Depression Symptoms</c:v>
                </c:pt>
                <c:pt idx="1">
                  <c:v>Self Harm</c:v>
                </c:pt>
                <c:pt idx="2">
                  <c:v>Attempted Suicide</c:v>
                </c:pt>
              </c:strCache>
            </c:strRef>
          </c:cat>
          <c:val>
            <c:numRef>
              <c:f>Sheet1!$B$2:$B$4</c:f>
              <c:numCache>
                <c:formatCode>0%</c:formatCode>
                <c:ptCount val="3"/>
                <c:pt idx="0">
                  <c:v>0.5</c:v>
                </c:pt>
                <c:pt idx="1">
                  <c:v>0.33</c:v>
                </c:pt>
                <c:pt idx="2">
                  <c:v>0.19</c:v>
                </c:pt>
              </c:numCache>
            </c:numRef>
          </c:val>
        </c:ser>
        <c:ser>
          <c:idx val="1"/>
          <c:order val="1"/>
          <c:tx>
            <c:strRef>
              <c:f>Sheet1!$C$1</c:f>
              <c:strCache>
                <c:ptCount val="1"/>
                <c:pt idx="0">
                  <c:v>Had a Supportive Adult</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Sheet1!$A$2:$A$4</c:f>
              <c:strCache>
                <c:ptCount val="3"/>
                <c:pt idx="0">
                  <c:v>Depression Symptoms</c:v>
                </c:pt>
                <c:pt idx="1">
                  <c:v>Self Harm</c:v>
                </c:pt>
                <c:pt idx="2">
                  <c:v>Attempted Suicide</c:v>
                </c:pt>
              </c:strCache>
            </c:strRef>
          </c:cat>
          <c:val>
            <c:numRef>
              <c:f>Sheet1!$C$2:$C$4</c:f>
              <c:numCache>
                <c:formatCode>0%</c:formatCode>
                <c:ptCount val="3"/>
                <c:pt idx="0">
                  <c:v>0.2</c:v>
                </c:pt>
                <c:pt idx="1">
                  <c:v>0.09</c:v>
                </c:pt>
                <c:pt idx="2">
                  <c:v>0.05</c:v>
                </c:pt>
              </c:numCache>
            </c:numRef>
          </c:val>
        </c:ser>
        <c:dLbls>
          <c:showLegendKey val="0"/>
          <c:showVal val="0"/>
          <c:showCatName val="0"/>
          <c:showSerName val="0"/>
          <c:showPercent val="0"/>
          <c:showBubbleSize val="0"/>
        </c:dLbls>
        <c:gapWidth val="150"/>
        <c:axId val="2063350008"/>
        <c:axId val="2063347656"/>
      </c:barChart>
      <c:catAx>
        <c:axId val="2063350008"/>
        <c:scaling>
          <c:orientation val="minMax"/>
        </c:scaling>
        <c:delete val="0"/>
        <c:axPos val="b"/>
        <c:majorTickMark val="out"/>
        <c:minorTickMark val="none"/>
        <c:tickLblPos val="nextTo"/>
        <c:crossAx val="2063347656"/>
        <c:crosses val="autoZero"/>
        <c:auto val="1"/>
        <c:lblAlgn val="ctr"/>
        <c:lblOffset val="100"/>
        <c:noMultiLvlLbl val="0"/>
      </c:catAx>
      <c:valAx>
        <c:axId val="2063347656"/>
        <c:scaling>
          <c:orientation val="minMax"/>
        </c:scaling>
        <c:delete val="1"/>
        <c:axPos val="l"/>
        <c:numFmt formatCode="0%" sourceLinked="1"/>
        <c:majorTickMark val="out"/>
        <c:minorTickMark val="none"/>
        <c:tickLblPos val="nextTo"/>
        <c:crossAx val="2063350008"/>
        <c:crosses val="autoZero"/>
        <c:crossBetween val="between"/>
      </c:valAx>
    </c:plotArea>
    <c:legend>
      <c:legendPos val="r"/>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No Supportive Adult</c:v>
                </c:pt>
              </c:strCache>
            </c:strRef>
          </c:tx>
          <c:invertIfNegative val="0"/>
          <c:dLbls>
            <c:showLegendKey val="0"/>
            <c:showVal val="1"/>
            <c:showCatName val="0"/>
            <c:showSerName val="0"/>
            <c:showPercent val="0"/>
            <c:showBubbleSize val="0"/>
            <c:showLeaderLines val="0"/>
          </c:dLbls>
          <c:cat>
            <c:strRef>
              <c:f>Sheet1!$A$2:$A$4</c:f>
              <c:strCache>
                <c:ptCount val="3"/>
                <c:pt idx="0">
                  <c:v>0 Sexual Partners</c:v>
                </c:pt>
                <c:pt idx="1">
                  <c:v>1 or 2 Partners</c:v>
                </c:pt>
                <c:pt idx="2">
                  <c:v>3 or More Partners</c:v>
                </c:pt>
              </c:strCache>
            </c:strRef>
          </c:cat>
          <c:val>
            <c:numRef>
              <c:f>Sheet1!$B$2:$B$4</c:f>
              <c:numCache>
                <c:formatCode>0%</c:formatCode>
                <c:ptCount val="3"/>
                <c:pt idx="0">
                  <c:v>0.56</c:v>
                </c:pt>
                <c:pt idx="1">
                  <c:v>0.2</c:v>
                </c:pt>
                <c:pt idx="2">
                  <c:v>0.32</c:v>
                </c:pt>
              </c:numCache>
            </c:numRef>
          </c:val>
        </c:ser>
        <c:ser>
          <c:idx val="1"/>
          <c:order val="1"/>
          <c:tx>
            <c:strRef>
              <c:f>Sheet1!$C$1</c:f>
              <c:strCache>
                <c:ptCount val="1"/>
                <c:pt idx="0">
                  <c:v>Had a Supportive Adult</c:v>
                </c:pt>
              </c:strCache>
            </c:strRef>
          </c:tx>
          <c:invertIfNegative val="0"/>
          <c:dLbls>
            <c:showLegendKey val="0"/>
            <c:showVal val="1"/>
            <c:showCatName val="0"/>
            <c:showSerName val="0"/>
            <c:showPercent val="0"/>
            <c:showBubbleSize val="0"/>
            <c:showLeaderLines val="0"/>
          </c:dLbls>
          <c:cat>
            <c:strRef>
              <c:f>Sheet1!$A$2:$A$4</c:f>
              <c:strCache>
                <c:ptCount val="3"/>
                <c:pt idx="0">
                  <c:v>0 Sexual Partners</c:v>
                </c:pt>
                <c:pt idx="1">
                  <c:v>1 or 2 Partners</c:v>
                </c:pt>
                <c:pt idx="2">
                  <c:v>3 or More Partners</c:v>
                </c:pt>
              </c:strCache>
            </c:strRef>
          </c:cat>
          <c:val>
            <c:numRef>
              <c:f>Sheet1!$C$2:$C$4</c:f>
              <c:numCache>
                <c:formatCode>0%</c:formatCode>
                <c:ptCount val="3"/>
                <c:pt idx="0">
                  <c:v>0.49</c:v>
                </c:pt>
                <c:pt idx="1">
                  <c:v>0.32</c:v>
                </c:pt>
                <c:pt idx="2">
                  <c:v>0.19</c:v>
                </c:pt>
              </c:numCache>
            </c:numRef>
          </c:val>
        </c:ser>
        <c:dLbls>
          <c:showLegendKey val="0"/>
          <c:showVal val="0"/>
          <c:showCatName val="0"/>
          <c:showSerName val="0"/>
          <c:showPercent val="0"/>
          <c:showBubbleSize val="0"/>
        </c:dLbls>
        <c:gapWidth val="150"/>
        <c:axId val="2063248072"/>
        <c:axId val="2063239928"/>
      </c:barChart>
      <c:catAx>
        <c:axId val="2063248072"/>
        <c:scaling>
          <c:orientation val="minMax"/>
        </c:scaling>
        <c:delete val="0"/>
        <c:axPos val="b"/>
        <c:majorTickMark val="out"/>
        <c:minorTickMark val="none"/>
        <c:tickLblPos val="nextTo"/>
        <c:crossAx val="2063239928"/>
        <c:crosses val="autoZero"/>
        <c:auto val="1"/>
        <c:lblAlgn val="ctr"/>
        <c:lblOffset val="100"/>
        <c:noMultiLvlLbl val="0"/>
      </c:catAx>
      <c:valAx>
        <c:axId val="2063239928"/>
        <c:scaling>
          <c:orientation val="minMax"/>
        </c:scaling>
        <c:delete val="1"/>
        <c:axPos val="l"/>
        <c:numFmt formatCode="0%" sourceLinked="1"/>
        <c:majorTickMark val="out"/>
        <c:minorTickMark val="none"/>
        <c:tickLblPos val="nextTo"/>
        <c:crossAx val="2063248072"/>
        <c:crosses val="autoZero"/>
        <c:crossBetween val="between"/>
      </c:valAx>
    </c:plotArea>
    <c:legend>
      <c:legendPos val="r"/>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'Incarcerated Parent'!$A$23</c:f>
              <c:strCache>
                <c:ptCount val="1"/>
                <c:pt idx="0">
                  <c:v>Parent or guardian incarcerated in the past year</c:v>
                </c:pt>
              </c:strCache>
            </c:strRef>
          </c:tx>
          <c:spPr>
            <a:solidFill>
              <a:schemeClr val="accent1"/>
            </a:solidFill>
            <a:ln>
              <a:noFill/>
            </a:ln>
            <a:effectLst/>
          </c:spPr>
          <c:invertIfNegative val="0"/>
          <c:dLbls>
            <c:txPr>
              <a:bodyPr/>
              <a:lstStyle/>
              <a:p>
                <a:pPr>
                  <a:defRPr sz="1600"/>
                </a:pPr>
                <a:endParaRPr lang="en-US"/>
              </a:p>
            </c:txPr>
            <c:dLblPos val="outEnd"/>
            <c:showLegendKey val="0"/>
            <c:showVal val="1"/>
            <c:showCatName val="0"/>
            <c:showSerName val="0"/>
            <c:showPercent val="0"/>
            <c:showBubbleSize val="0"/>
            <c:showLeaderLines val="0"/>
          </c:dLbls>
          <c:cat>
            <c:strRef>
              <c:f>'Incarcerated Parent'!$B$22:$D$22</c:f>
              <c:strCache>
                <c:ptCount val="3"/>
                <c:pt idx="0">
                  <c:v>Depressed</c:v>
                </c:pt>
                <c:pt idx="1">
                  <c:v>Self-Harm*</c:v>
                </c:pt>
                <c:pt idx="2">
                  <c:v>Attempt Suicide</c:v>
                </c:pt>
              </c:strCache>
            </c:strRef>
          </c:cat>
          <c:val>
            <c:numRef>
              <c:f>'Incarcerated Parent'!$B$23:$D$23</c:f>
              <c:numCache>
                <c:formatCode>0%</c:formatCode>
                <c:ptCount val="3"/>
                <c:pt idx="0">
                  <c:v>0.32</c:v>
                </c:pt>
                <c:pt idx="1">
                  <c:v>0.17</c:v>
                </c:pt>
                <c:pt idx="2">
                  <c:v>0.14</c:v>
                </c:pt>
              </c:numCache>
            </c:numRef>
          </c:val>
        </c:ser>
        <c:ser>
          <c:idx val="1"/>
          <c:order val="1"/>
          <c:tx>
            <c:strRef>
              <c:f>'Incarcerated Parent'!$A$24</c:f>
              <c:strCache>
                <c:ptCount val="1"/>
                <c:pt idx="0">
                  <c:v>No parent/guardian incarcerated </c:v>
                </c:pt>
              </c:strCache>
            </c:strRef>
          </c:tx>
          <c:spPr>
            <a:solidFill>
              <a:schemeClr val="accent2"/>
            </a:solidFill>
            <a:ln>
              <a:noFill/>
            </a:ln>
            <a:effectLst/>
          </c:spPr>
          <c:invertIfNegative val="0"/>
          <c:dLbls>
            <c:txPr>
              <a:bodyPr/>
              <a:lstStyle/>
              <a:p>
                <a:pPr>
                  <a:defRPr sz="1600"/>
                </a:pPr>
                <a:endParaRPr lang="en-US"/>
              </a:p>
            </c:txPr>
            <c:dLblPos val="outEnd"/>
            <c:showLegendKey val="0"/>
            <c:showVal val="1"/>
            <c:showCatName val="0"/>
            <c:showSerName val="0"/>
            <c:showPercent val="0"/>
            <c:showBubbleSize val="0"/>
            <c:showLeaderLines val="0"/>
          </c:dLbls>
          <c:cat>
            <c:strRef>
              <c:f>'Incarcerated Parent'!$B$22:$D$22</c:f>
              <c:strCache>
                <c:ptCount val="3"/>
                <c:pt idx="0">
                  <c:v>Depressed</c:v>
                </c:pt>
                <c:pt idx="1">
                  <c:v>Self-Harm*</c:v>
                </c:pt>
                <c:pt idx="2">
                  <c:v>Attempt Suicide</c:v>
                </c:pt>
              </c:strCache>
            </c:strRef>
          </c:cat>
          <c:val>
            <c:numRef>
              <c:f>'Incarcerated Parent'!$B$24:$D$24</c:f>
              <c:numCache>
                <c:formatCode>0%</c:formatCode>
                <c:ptCount val="3"/>
                <c:pt idx="0">
                  <c:v>0.25</c:v>
                </c:pt>
                <c:pt idx="1">
                  <c:v>0.13</c:v>
                </c:pt>
                <c:pt idx="2">
                  <c:v>0.06</c:v>
                </c:pt>
              </c:numCache>
            </c:numRef>
          </c:val>
        </c:ser>
        <c:dLbls>
          <c:showLegendKey val="0"/>
          <c:showVal val="0"/>
          <c:showCatName val="0"/>
          <c:showSerName val="0"/>
          <c:showPercent val="0"/>
          <c:showBubbleSize val="0"/>
        </c:dLbls>
        <c:gapWidth val="150"/>
        <c:axId val="2118025416"/>
        <c:axId val="2118029144"/>
      </c:barChart>
      <c:catAx>
        <c:axId val="211802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8029144"/>
        <c:crosses val="autoZero"/>
        <c:auto val="1"/>
        <c:lblAlgn val="ctr"/>
        <c:lblOffset val="100"/>
        <c:noMultiLvlLbl val="0"/>
      </c:catAx>
      <c:valAx>
        <c:axId val="2118029144"/>
        <c:scaling>
          <c:orientation val="minMax"/>
        </c:scaling>
        <c:delete val="1"/>
        <c:axPos val="l"/>
        <c:numFmt formatCode="0%" sourceLinked="1"/>
        <c:majorTickMark val="none"/>
        <c:minorTickMark val="none"/>
        <c:tickLblPos val="nextTo"/>
        <c:crossAx val="211802541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US" sz="1800"/>
              <a:t>Number</a:t>
            </a:r>
            <a:r>
              <a:rPr lang="en-US" sz="1800" baseline="0"/>
              <a:t> of Sexual Partners</a:t>
            </a:r>
          </a:p>
          <a:p>
            <a:pPr>
              <a:defRPr sz="1800"/>
            </a:pPr>
            <a:endParaRPr lang="en-US" sz="1800"/>
          </a:p>
        </c:rich>
      </c:tx>
      <c:layout/>
      <c:overlay val="0"/>
      <c:spPr>
        <a:noFill/>
        <a:ln>
          <a:noFill/>
        </a:ln>
        <a:effectLst/>
      </c:spPr>
    </c:title>
    <c:autoTitleDeleted val="0"/>
    <c:plotArea>
      <c:layout/>
      <c:barChart>
        <c:barDir val="col"/>
        <c:grouping val="clustered"/>
        <c:varyColors val="0"/>
        <c:ser>
          <c:idx val="0"/>
          <c:order val="0"/>
          <c:tx>
            <c:strRef>
              <c:f>'Incarcerated Parent'!$A$44</c:f>
              <c:strCache>
                <c:ptCount val="1"/>
                <c:pt idx="0">
                  <c:v>Parent or guardian incarcerated in the past year</c:v>
                </c:pt>
              </c:strCache>
            </c:strRef>
          </c:tx>
          <c:spPr>
            <a:solidFill>
              <a:schemeClr val="accent1"/>
            </a:solidFill>
            <a:ln>
              <a:noFill/>
            </a:ln>
            <a:effectLst/>
          </c:spPr>
          <c:invertIfNegative val="0"/>
          <c:dLbls>
            <c:txPr>
              <a:bodyPr/>
              <a:lstStyle/>
              <a:p>
                <a:pPr>
                  <a:defRPr sz="1600"/>
                </a:pPr>
                <a:endParaRPr lang="en-US"/>
              </a:p>
            </c:txPr>
            <c:dLblPos val="outEnd"/>
            <c:showLegendKey val="0"/>
            <c:showVal val="1"/>
            <c:showCatName val="0"/>
            <c:showSerName val="0"/>
            <c:showPercent val="0"/>
            <c:showBubbleSize val="0"/>
            <c:showLeaderLines val="0"/>
          </c:dLbls>
          <c:cat>
            <c:strRef>
              <c:f>'Incarcerated Parent'!$B$43:$D$43</c:f>
              <c:strCache>
                <c:ptCount val="3"/>
                <c:pt idx="0">
                  <c:v>0 Partners</c:v>
                </c:pt>
                <c:pt idx="1">
                  <c:v>1-2 Partners</c:v>
                </c:pt>
                <c:pt idx="2">
                  <c:v>3+ Partners</c:v>
                </c:pt>
              </c:strCache>
            </c:strRef>
          </c:cat>
          <c:val>
            <c:numRef>
              <c:f>'Incarcerated Parent'!$B$44:$D$44</c:f>
              <c:numCache>
                <c:formatCode>0%</c:formatCode>
                <c:ptCount val="3"/>
                <c:pt idx="0">
                  <c:v>0.38</c:v>
                </c:pt>
                <c:pt idx="1">
                  <c:v>0.28</c:v>
                </c:pt>
                <c:pt idx="2">
                  <c:v>0.15</c:v>
                </c:pt>
              </c:numCache>
            </c:numRef>
          </c:val>
        </c:ser>
        <c:ser>
          <c:idx val="1"/>
          <c:order val="1"/>
          <c:tx>
            <c:strRef>
              <c:f>'Incarcerated Parent'!$A$45</c:f>
              <c:strCache>
                <c:ptCount val="1"/>
                <c:pt idx="0">
                  <c:v>No parent/guardian incarcerated </c:v>
                </c:pt>
              </c:strCache>
            </c:strRef>
          </c:tx>
          <c:spPr>
            <a:solidFill>
              <a:schemeClr val="accent2"/>
            </a:solidFill>
            <a:ln>
              <a:noFill/>
            </a:ln>
            <a:effectLst/>
          </c:spPr>
          <c:invertIfNegative val="0"/>
          <c:dLbls>
            <c:txPr>
              <a:bodyPr/>
              <a:lstStyle/>
              <a:p>
                <a:pPr>
                  <a:defRPr sz="1600"/>
                </a:pPr>
                <a:endParaRPr lang="en-US"/>
              </a:p>
            </c:txPr>
            <c:dLblPos val="outEnd"/>
            <c:showLegendKey val="0"/>
            <c:showVal val="1"/>
            <c:showCatName val="0"/>
            <c:showSerName val="0"/>
            <c:showPercent val="0"/>
            <c:showBubbleSize val="0"/>
            <c:showLeaderLines val="0"/>
          </c:dLbls>
          <c:cat>
            <c:strRef>
              <c:f>'Incarcerated Parent'!$B$43:$D$43</c:f>
              <c:strCache>
                <c:ptCount val="3"/>
                <c:pt idx="0">
                  <c:v>0 Partners</c:v>
                </c:pt>
                <c:pt idx="1">
                  <c:v>1-2 Partners</c:v>
                </c:pt>
                <c:pt idx="2">
                  <c:v>3+ Partners</c:v>
                </c:pt>
              </c:strCache>
            </c:strRef>
          </c:cat>
          <c:val>
            <c:numRef>
              <c:f>'Incarcerated Parent'!$B$45:$D$45</c:f>
              <c:numCache>
                <c:formatCode>0%</c:formatCode>
                <c:ptCount val="3"/>
                <c:pt idx="0">
                  <c:v>0.57</c:v>
                </c:pt>
                <c:pt idx="1">
                  <c:v>0.31</c:v>
                </c:pt>
                <c:pt idx="2">
                  <c:v>0.31</c:v>
                </c:pt>
              </c:numCache>
            </c:numRef>
          </c:val>
        </c:ser>
        <c:dLbls>
          <c:showLegendKey val="0"/>
          <c:showVal val="0"/>
          <c:showCatName val="0"/>
          <c:showSerName val="0"/>
          <c:showPercent val="0"/>
          <c:showBubbleSize val="0"/>
        </c:dLbls>
        <c:gapWidth val="150"/>
        <c:axId val="2118081048"/>
        <c:axId val="2118084520"/>
      </c:barChart>
      <c:catAx>
        <c:axId val="2118081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600"/>
            </a:pPr>
            <a:endParaRPr lang="en-US"/>
          </a:p>
        </c:txPr>
        <c:crossAx val="2118084520"/>
        <c:crosses val="autoZero"/>
        <c:auto val="1"/>
        <c:lblAlgn val="ctr"/>
        <c:lblOffset val="100"/>
        <c:noMultiLvlLbl val="0"/>
      </c:catAx>
      <c:valAx>
        <c:axId val="2118084520"/>
        <c:scaling>
          <c:orientation val="minMax"/>
        </c:scaling>
        <c:delete val="1"/>
        <c:axPos val="l"/>
        <c:numFmt formatCode="0%" sourceLinked="1"/>
        <c:majorTickMark val="none"/>
        <c:minorTickMark val="none"/>
        <c:tickLblPos val="nextTo"/>
        <c:crossAx val="2118081048"/>
        <c:crosses val="autoZero"/>
        <c:crossBetween val="between"/>
      </c:valAx>
      <c:spPr>
        <a:noFill/>
        <a:ln>
          <a:noFill/>
        </a:ln>
        <a:effectLst/>
      </c:spPr>
    </c:plotArea>
    <c:legend>
      <c:legendPos val="r"/>
      <c:layout>
        <c:manualLayout>
          <c:xMode val="edge"/>
          <c:yMode val="edge"/>
          <c:x val="0.659090909090909"/>
          <c:y val="0.243935520874639"/>
          <c:w val="0.299853256979241"/>
          <c:h val="0.367423671150237"/>
        </c:manualLayout>
      </c:layout>
      <c:overlay val="0"/>
      <c:spPr>
        <a:noFill/>
        <a:ln>
          <a:noFill/>
        </a:ln>
        <a:effectLst/>
      </c:spPr>
      <c:txPr>
        <a:bodyPr rot="0" vert="horz"/>
        <a:lstStyle/>
        <a:p>
          <a:pPr>
            <a:defRPr sz="1600" b="1"/>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2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threatened!$A$2</c:f>
              <c:strCache>
                <c:ptCount val="1"/>
                <c:pt idx="0">
                  <c:v>Threatened at School</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threatened!$B$1:$E$1</c:f>
              <c:strCache>
                <c:ptCount val="3"/>
                <c:pt idx="0">
                  <c:v>Past 30 Day Alcohol Use</c:v>
                </c:pt>
                <c:pt idx="1">
                  <c:v>Past 30 Day Marijuana Use</c:v>
                </c:pt>
                <c:pt idx="2">
                  <c:v>Past 30 Prescription Drug Use </c:v>
                </c:pt>
              </c:strCache>
            </c:strRef>
          </c:cat>
          <c:val>
            <c:numRef>
              <c:f>threatened!$B$2:$E$2</c:f>
              <c:numCache>
                <c:formatCode>0%</c:formatCode>
                <c:ptCount val="3"/>
                <c:pt idx="0">
                  <c:v>0.6</c:v>
                </c:pt>
                <c:pt idx="1">
                  <c:v>0.48</c:v>
                </c:pt>
                <c:pt idx="2">
                  <c:v>0.27</c:v>
                </c:pt>
              </c:numCache>
            </c:numRef>
          </c:val>
        </c:ser>
        <c:ser>
          <c:idx val="1"/>
          <c:order val="1"/>
          <c:tx>
            <c:strRef>
              <c:f>threatened!$A$3</c:f>
              <c:strCache>
                <c:ptCount val="1"/>
                <c:pt idx="0">
                  <c:v>Have NOT been threatened </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threatened!$B$1:$E$1</c:f>
              <c:strCache>
                <c:ptCount val="3"/>
                <c:pt idx="0">
                  <c:v>Past 30 Day Alcohol Use</c:v>
                </c:pt>
                <c:pt idx="1">
                  <c:v>Past 30 Day Marijuana Use</c:v>
                </c:pt>
                <c:pt idx="2">
                  <c:v>Past 30 Prescription Drug Use </c:v>
                </c:pt>
              </c:strCache>
            </c:strRef>
          </c:cat>
          <c:val>
            <c:numRef>
              <c:f>threatened!$B$3:$E$3</c:f>
              <c:numCache>
                <c:formatCode>0%</c:formatCode>
                <c:ptCount val="3"/>
                <c:pt idx="0">
                  <c:v>0.29</c:v>
                </c:pt>
                <c:pt idx="1">
                  <c:v>0.21</c:v>
                </c:pt>
                <c:pt idx="2">
                  <c:v>0.05</c:v>
                </c:pt>
              </c:numCache>
            </c:numRef>
          </c:val>
        </c:ser>
        <c:dLbls>
          <c:showLegendKey val="0"/>
          <c:showVal val="0"/>
          <c:showCatName val="0"/>
          <c:showSerName val="0"/>
          <c:showPercent val="0"/>
          <c:showBubbleSize val="0"/>
        </c:dLbls>
        <c:gapWidth val="150"/>
        <c:axId val="2119828456"/>
        <c:axId val="2119826392"/>
      </c:barChart>
      <c:catAx>
        <c:axId val="2119828456"/>
        <c:scaling>
          <c:orientation val="minMax"/>
        </c:scaling>
        <c:delete val="0"/>
        <c:axPos val="b"/>
        <c:majorTickMark val="out"/>
        <c:minorTickMark val="none"/>
        <c:tickLblPos val="nextTo"/>
        <c:txPr>
          <a:bodyPr/>
          <a:lstStyle/>
          <a:p>
            <a:pPr>
              <a:defRPr sz="1600"/>
            </a:pPr>
            <a:endParaRPr lang="en-US"/>
          </a:p>
        </c:txPr>
        <c:crossAx val="2119826392"/>
        <c:crosses val="autoZero"/>
        <c:auto val="1"/>
        <c:lblAlgn val="ctr"/>
        <c:lblOffset val="100"/>
        <c:noMultiLvlLbl val="0"/>
      </c:catAx>
      <c:valAx>
        <c:axId val="2119826392"/>
        <c:scaling>
          <c:orientation val="minMax"/>
        </c:scaling>
        <c:delete val="1"/>
        <c:axPos val="l"/>
        <c:numFmt formatCode="0%" sourceLinked="1"/>
        <c:majorTickMark val="out"/>
        <c:minorTickMark val="none"/>
        <c:tickLblPos val="nextTo"/>
        <c:crossAx val="2119828456"/>
        <c:crosses val="autoZero"/>
        <c:crossBetween val="between"/>
      </c:valAx>
    </c:plotArea>
    <c:legend>
      <c:legendPos val="r"/>
      <c:layout/>
      <c:overlay val="0"/>
      <c:txPr>
        <a:bodyPr/>
        <a:lstStyle/>
        <a:p>
          <a:pPr>
            <a:defRPr sz="1600" b="1"/>
          </a:pPr>
          <a:endParaRPr lang="en-US"/>
        </a:p>
      </c:txPr>
    </c:legend>
    <c:plotVisOnly val="1"/>
    <c:dispBlanksAs val="gap"/>
    <c:showDLblsOverMax val="0"/>
  </c:chart>
  <c:spPr>
    <a:solidFill>
      <a:schemeClr val="bg1"/>
    </a:solidFill>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threatened!$H$3</c:f>
              <c:strCache>
                <c:ptCount val="1"/>
                <c:pt idx="0">
                  <c:v>Threatened at School</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threatened!$I$2:$L$2</c:f>
              <c:strCache>
                <c:ptCount val="3"/>
                <c:pt idx="0">
                  <c:v>Depressed</c:v>
                </c:pt>
                <c:pt idx="1">
                  <c:v>Self-Harm</c:v>
                </c:pt>
                <c:pt idx="2">
                  <c:v>Attempt Suicide </c:v>
                </c:pt>
              </c:strCache>
            </c:strRef>
          </c:cat>
          <c:val>
            <c:numRef>
              <c:f>threatened!$I$3:$L$3</c:f>
              <c:numCache>
                <c:formatCode>0%</c:formatCode>
                <c:ptCount val="3"/>
                <c:pt idx="0">
                  <c:v>0.55</c:v>
                </c:pt>
                <c:pt idx="1">
                  <c:v>0.3</c:v>
                </c:pt>
                <c:pt idx="2">
                  <c:v>0.33</c:v>
                </c:pt>
              </c:numCache>
            </c:numRef>
          </c:val>
        </c:ser>
        <c:ser>
          <c:idx val="1"/>
          <c:order val="1"/>
          <c:tx>
            <c:strRef>
              <c:f>threatened!$H$4</c:f>
              <c:strCache>
                <c:ptCount val="1"/>
                <c:pt idx="0">
                  <c:v>Have NOT been threatened </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threatened!$I$2:$L$2</c:f>
              <c:strCache>
                <c:ptCount val="3"/>
                <c:pt idx="0">
                  <c:v>Depressed</c:v>
                </c:pt>
                <c:pt idx="1">
                  <c:v>Self-Harm</c:v>
                </c:pt>
                <c:pt idx="2">
                  <c:v>Attempt Suicide </c:v>
                </c:pt>
              </c:strCache>
            </c:strRef>
          </c:cat>
          <c:val>
            <c:numRef>
              <c:f>threatened!$I$4:$L$4</c:f>
              <c:numCache>
                <c:formatCode>0%</c:formatCode>
                <c:ptCount val="3"/>
                <c:pt idx="0">
                  <c:v>0.24</c:v>
                </c:pt>
                <c:pt idx="1">
                  <c:v>0.12</c:v>
                </c:pt>
                <c:pt idx="2">
                  <c:v>0.05</c:v>
                </c:pt>
              </c:numCache>
            </c:numRef>
          </c:val>
        </c:ser>
        <c:dLbls>
          <c:showLegendKey val="0"/>
          <c:showVal val="0"/>
          <c:showCatName val="0"/>
          <c:showSerName val="0"/>
          <c:showPercent val="0"/>
          <c:showBubbleSize val="0"/>
        </c:dLbls>
        <c:gapWidth val="150"/>
        <c:axId val="2120050952"/>
        <c:axId val="2120053960"/>
      </c:barChart>
      <c:catAx>
        <c:axId val="2120050952"/>
        <c:scaling>
          <c:orientation val="minMax"/>
        </c:scaling>
        <c:delete val="0"/>
        <c:axPos val="b"/>
        <c:majorTickMark val="out"/>
        <c:minorTickMark val="none"/>
        <c:tickLblPos val="nextTo"/>
        <c:txPr>
          <a:bodyPr/>
          <a:lstStyle/>
          <a:p>
            <a:pPr>
              <a:defRPr sz="1600"/>
            </a:pPr>
            <a:endParaRPr lang="en-US"/>
          </a:p>
        </c:txPr>
        <c:crossAx val="2120053960"/>
        <c:crosses val="autoZero"/>
        <c:auto val="1"/>
        <c:lblAlgn val="ctr"/>
        <c:lblOffset val="100"/>
        <c:noMultiLvlLbl val="0"/>
      </c:catAx>
      <c:valAx>
        <c:axId val="2120053960"/>
        <c:scaling>
          <c:orientation val="minMax"/>
        </c:scaling>
        <c:delete val="1"/>
        <c:axPos val="l"/>
        <c:numFmt formatCode="0%" sourceLinked="1"/>
        <c:majorTickMark val="out"/>
        <c:minorTickMark val="none"/>
        <c:tickLblPos val="nextTo"/>
        <c:crossAx val="2120050952"/>
        <c:crosses val="autoZero"/>
        <c:crossBetween val="between"/>
      </c:valAx>
    </c:plotArea>
    <c:legend>
      <c:legendPos val="r"/>
      <c:layout/>
      <c:overlay val="0"/>
      <c:txPr>
        <a:bodyPr/>
        <a:lstStyle/>
        <a:p>
          <a:pPr>
            <a:defRPr sz="1600" b="1"/>
          </a:pPr>
          <a:endParaRPr lang="en-US"/>
        </a:p>
      </c:txPr>
    </c:legend>
    <c:plotVisOnly val="1"/>
    <c:dispBlanksAs val="gap"/>
    <c:showDLblsOverMax val="0"/>
  </c:chart>
  <c:spPr>
    <a:solidFill>
      <a:schemeClr val="bg1"/>
    </a:solidFill>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aseline="0" dirty="0" smtClean="0"/>
              <a:t>Number of Sexual </a:t>
            </a:r>
            <a:r>
              <a:rPr lang="en-US" sz="1800" baseline="0" dirty="0"/>
              <a:t>P</a:t>
            </a:r>
            <a:r>
              <a:rPr lang="en-US" sz="1800" baseline="0" dirty="0" smtClean="0"/>
              <a:t>artners</a:t>
            </a:r>
            <a:endParaRPr lang="en-US" sz="1800" baseline="0" dirty="0"/>
          </a:p>
        </c:rich>
      </c:tx>
      <c:layout>
        <c:manualLayout>
          <c:xMode val="edge"/>
          <c:yMode val="edge"/>
          <c:x val="0.236718612937542"/>
          <c:y val="0.0476190476190476"/>
        </c:manualLayout>
      </c:layout>
      <c:overlay val="0"/>
      <c:spPr>
        <a:noFill/>
        <a:ln>
          <a:noFill/>
        </a:ln>
        <a:effectLst/>
      </c:spPr>
    </c:title>
    <c:autoTitleDeleted val="0"/>
    <c:plotArea>
      <c:layout/>
      <c:barChart>
        <c:barDir val="col"/>
        <c:grouping val="clustered"/>
        <c:varyColors val="0"/>
        <c:ser>
          <c:idx val="0"/>
          <c:order val="0"/>
          <c:tx>
            <c:strRef>
              <c:f>threatened!$A$42</c:f>
              <c:strCache>
                <c:ptCount val="1"/>
                <c:pt idx="0">
                  <c:v>Threatened at School</c:v>
                </c:pt>
              </c:strCache>
            </c:strRef>
          </c:tx>
          <c:spPr>
            <a:solidFill>
              <a:schemeClr val="accent1"/>
            </a:solidFill>
            <a:ln>
              <a:noFill/>
            </a:ln>
            <a:effectLst/>
          </c:spPr>
          <c:invertIfNegative val="0"/>
          <c:dLbls>
            <c:txPr>
              <a:bodyPr/>
              <a:lstStyle/>
              <a:p>
                <a:pPr>
                  <a:defRPr sz="1600"/>
                </a:pPr>
                <a:endParaRPr lang="en-US"/>
              </a:p>
            </c:txPr>
            <c:dLblPos val="outEnd"/>
            <c:showLegendKey val="0"/>
            <c:showVal val="1"/>
            <c:showCatName val="0"/>
            <c:showSerName val="0"/>
            <c:showPercent val="0"/>
            <c:showBubbleSize val="0"/>
            <c:showLeaderLines val="0"/>
          </c:dLbls>
          <c:cat>
            <c:strRef>
              <c:f>threatened!$B$41:$D$41</c:f>
              <c:strCache>
                <c:ptCount val="3"/>
                <c:pt idx="0">
                  <c:v>0</c:v>
                </c:pt>
                <c:pt idx="1">
                  <c:v>1-2 Partners</c:v>
                </c:pt>
                <c:pt idx="2">
                  <c:v>3+ Partners </c:v>
                </c:pt>
              </c:strCache>
            </c:strRef>
          </c:cat>
          <c:val>
            <c:numRef>
              <c:f>threatened!$B$42:$D$42</c:f>
              <c:numCache>
                <c:formatCode>0%</c:formatCode>
                <c:ptCount val="3"/>
                <c:pt idx="0">
                  <c:v>0.3</c:v>
                </c:pt>
                <c:pt idx="1">
                  <c:v>0.3</c:v>
                </c:pt>
                <c:pt idx="2">
                  <c:v>0.4</c:v>
                </c:pt>
              </c:numCache>
            </c:numRef>
          </c:val>
        </c:ser>
        <c:ser>
          <c:idx val="1"/>
          <c:order val="1"/>
          <c:tx>
            <c:strRef>
              <c:f>threatened!$A$43</c:f>
              <c:strCache>
                <c:ptCount val="1"/>
                <c:pt idx="0">
                  <c:v>Have NOT been threatened </c:v>
                </c:pt>
              </c:strCache>
            </c:strRef>
          </c:tx>
          <c:spPr>
            <a:solidFill>
              <a:schemeClr val="accent2"/>
            </a:solidFill>
            <a:ln>
              <a:noFill/>
            </a:ln>
            <a:effectLst/>
          </c:spPr>
          <c:invertIfNegative val="0"/>
          <c:dLbls>
            <c:txPr>
              <a:bodyPr/>
              <a:lstStyle/>
              <a:p>
                <a:pPr>
                  <a:defRPr sz="1600"/>
                </a:pPr>
                <a:endParaRPr lang="en-US"/>
              </a:p>
            </c:txPr>
            <c:dLblPos val="outEnd"/>
            <c:showLegendKey val="0"/>
            <c:showVal val="1"/>
            <c:showCatName val="0"/>
            <c:showSerName val="0"/>
            <c:showPercent val="0"/>
            <c:showBubbleSize val="0"/>
            <c:showLeaderLines val="0"/>
          </c:dLbls>
          <c:cat>
            <c:strRef>
              <c:f>threatened!$B$41:$D$41</c:f>
              <c:strCache>
                <c:ptCount val="3"/>
                <c:pt idx="0">
                  <c:v>0</c:v>
                </c:pt>
                <c:pt idx="1">
                  <c:v>1-2 Partners</c:v>
                </c:pt>
                <c:pt idx="2">
                  <c:v>3+ Partners </c:v>
                </c:pt>
              </c:strCache>
            </c:strRef>
          </c:cat>
          <c:val>
            <c:numRef>
              <c:f>threatened!$B$43:$D$43</c:f>
              <c:numCache>
                <c:formatCode>0%</c:formatCode>
                <c:ptCount val="3"/>
                <c:pt idx="0">
                  <c:v>0.57</c:v>
                </c:pt>
                <c:pt idx="1">
                  <c:v>0.28</c:v>
                </c:pt>
                <c:pt idx="2">
                  <c:v>0.15</c:v>
                </c:pt>
              </c:numCache>
            </c:numRef>
          </c:val>
        </c:ser>
        <c:dLbls>
          <c:showLegendKey val="0"/>
          <c:showVal val="0"/>
          <c:showCatName val="0"/>
          <c:showSerName val="0"/>
          <c:showPercent val="0"/>
          <c:showBubbleSize val="0"/>
        </c:dLbls>
        <c:gapWidth val="150"/>
        <c:axId val="2120102840"/>
        <c:axId val="2120106568"/>
      </c:barChart>
      <c:catAx>
        <c:axId val="2120102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0106568"/>
        <c:crosses val="autoZero"/>
        <c:auto val="1"/>
        <c:lblAlgn val="ctr"/>
        <c:lblOffset val="100"/>
        <c:noMultiLvlLbl val="0"/>
      </c:catAx>
      <c:valAx>
        <c:axId val="2120106568"/>
        <c:scaling>
          <c:orientation val="minMax"/>
        </c:scaling>
        <c:delete val="1"/>
        <c:axPos val="l"/>
        <c:numFmt formatCode="0%" sourceLinked="1"/>
        <c:majorTickMark val="none"/>
        <c:minorTickMark val="none"/>
        <c:tickLblPos val="nextTo"/>
        <c:crossAx val="212010284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0B538B9-037C-4C5A-A904-C6C0397B3403}" type="datetimeFigureOut">
              <a:rPr lang="en-US" smtClean="0"/>
              <a:t>5/25/17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97B6439-7838-48E4-9AB1-7BA81C09CCC8}" type="slidenum">
              <a:rPr lang="en-US" smtClean="0"/>
              <a:t>‹#›</a:t>
            </a:fld>
            <a:endParaRPr lang="en-US"/>
          </a:p>
        </p:txBody>
      </p:sp>
    </p:spTree>
    <p:extLst>
      <p:ext uri="{BB962C8B-B14F-4D97-AF65-F5344CB8AC3E}">
        <p14:creationId xmlns:p14="http://schemas.microsoft.com/office/powerpoint/2010/main" val="24888710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2B083A0-D875-A84F-8C5C-F64A73AEC3CF}" type="datetimeFigureOut">
              <a:rPr lang="en-US" smtClean="0"/>
              <a:t>5/25/17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2CB657A-D4A4-6645-9B33-659CA9E1B42E}" type="slidenum">
              <a:rPr lang="en-US" smtClean="0"/>
              <a:t>‹#›</a:t>
            </a:fld>
            <a:endParaRPr lang="en-US"/>
          </a:p>
        </p:txBody>
      </p:sp>
    </p:spTree>
    <p:extLst>
      <p:ext uri="{BB962C8B-B14F-4D97-AF65-F5344CB8AC3E}">
        <p14:creationId xmlns:p14="http://schemas.microsoft.com/office/powerpoint/2010/main" val="2509611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CB657A-D4A4-6645-9B33-659CA9E1B42E}" type="slidenum">
              <a:rPr lang="en-US" smtClean="0"/>
              <a:t>8</a:t>
            </a:fld>
            <a:endParaRPr lang="en-US"/>
          </a:p>
        </p:txBody>
      </p:sp>
    </p:spTree>
    <p:extLst>
      <p:ext uri="{BB962C8B-B14F-4D97-AF65-F5344CB8AC3E}">
        <p14:creationId xmlns:p14="http://schemas.microsoft.com/office/powerpoint/2010/main" val="3900887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2015 Delaware Youth Risk Behavior Survey. This slide shows percentages from 1999 through 2015 for high school students who were threatened or injured with a weapon on school property  (such as a gun, knife, or club one or more times during the 12 months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dirty="0">
                <a:latin typeface="Arial" pitchFamily="34" charset="0"/>
              </a:rPr>
              <a:t> The percentage for 1999 is 8.2.  The percentage for 2001 is 8.3.  The percentage for 2003 is 7.7.  The percentage for 2005 is 6.2.  The percentage for 2007 is 5.6.  The percentage for 2009 is 7.8.  The percentage for 2011 is 6.4.  The percentage for 2013 is 5.6.  The percentage for 2015 is 6.2.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2015 Delaware Youth Risk Behavior Survey. This slide shows the percentage of high school students who were bullied on school property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dirty="0">
                <a:latin typeface="Arial" pitchFamily="34" charset="0"/>
              </a:rPr>
              <a:t>The percentage for all students is 16.4. The percentage for Male students is 13.6. The percentage for Female students is 18.6. The percentage for 9th grade students is 19.3. The percentage for 10th grade students is 15.6. The percentage for 11th grade students is 15.2. The percentage for 12th grade students is 14.5. The percentage for Black students is 12.9. The percentage for Hispanic students is 15.9. The percentage for White students is 18.9.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dirty="0">
                <a:latin typeface="Arial" pitchFamily="34" charset="0"/>
              </a:rPr>
              <a:t>For this behavior, the prevalence for female students is higher than for male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precursors and its consequences to inform prevention policy, practice and programming in the State. </a:t>
            </a:r>
            <a:endParaRPr lang="en-US" dirty="0"/>
          </a:p>
        </p:txBody>
      </p:sp>
      <p:sp>
        <p:nvSpPr>
          <p:cNvPr id="4" name="Slide Number Placeholder 3"/>
          <p:cNvSpPr>
            <a:spLocks noGrp="1"/>
          </p:cNvSpPr>
          <p:nvPr>
            <p:ph type="sldNum" sz="quarter" idx="10"/>
          </p:nvPr>
        </p:nvSpPr>
        <p:spPr/>
        <p:txBody>
          <a:bodyPr/>
          <a:lstStyle/>
          <a:p>
            <a:fld id="{12CB657A-D4A4-6645-9B33-659CA9E1B42E}" type="slidenum">
              <a:rPr lang="en-US" smtClean="0"/>
              <a:t>85</a:t>
            </a:fld>
            <a:endParaRPr lang="en-US"/>
          </a:p>
        </p:txBody>
      </p:sp>
    </p:spTree>
    <p:extLst>
      <p:ext uri="{BB962C8B-B14F-4D97-AF65-F5344CB8AC3E}">
        <p14:creationId xmlns:p14="http://schemas.microsoft.com/office/powerpoint/2010/main" val="4106114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CB657A-D4A4-6645-9B33-659CA9E1B42E}" type="slidenum">
              <a:rPr lang="en-US" smtClean="0"/>
              <a:t>19</a:t>
            </a:fld>
            <a:endParaRPr lang="en-US"/>
          </a:p>
        </p:txBody>
      </p:sp>
    </p:spTree>
    <p:extLst>
      <p:ext uri="{BB962C8B-B14F-4D97-AF65-F5344CB8AC3E}">
        <p14:creationId xmlns:p14="http://schemas.microsoft.com/office/powerpoint/2010/main" val="3453300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CB657A-D4A4-6645-9B33-659CA9E1B42E}" type="slidenum">
              <a:rPr lang="en-US" smtClean="0"/>
              <a:t>24</a:t>
            </a:fld>
            <a:endParaRPr lang="en-US"/>
          </a:p>
        </p:txBody>
      </p:sp>
    </p:spTree>
    <p:extLst>
      <p:ext uri="{BB962C8B-B14F-4D97-AF65-F5344CB8AC3E}">
        <p14:creationId xmlns:p14="http://schemas.microsoft.com/office/powerpoint/2010/main" val="140474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A30A9A-608B-4560-B14A-573206411F2A}" type="slidenum">
              <a:rPr lang="en-US" smtClean="0"/>
              <a:pPr>
                <a:defRPr/>
              </a:pPr>
              <a:t>49</a:t>
            </a:fld>
            <a:endParaRPr lang="en-US"/>
          </a:p>
        </p:txBody>
      </p:sp>
    </p:spTree>
    <p:extLst>
      <p:ext uri="{BB962C8B-B14F-4D97-AF65-F5344CB8AC3E}">
        <p14:creationId xmlns:p14="http://schemas.microsoft.com/office/powerpoint/2010/main" val="412420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A30A9A-608B-4560-B14A-573206411F2A}" type="slidenum">
              <a:rPr lang="en-US" smtClean="0"/>
              <a:pPr>
                <a:defRPr/>
              </a:pPr>
              <a:t>55</a:t>
            </a:fld>
            <a:endParaRPr lang="en-US"/>
          </a:p>
        </p:txBody>
      </p:sp>
    </p:spTree>
    <p:extLst>
      <p:ext uri="{BB962C8B-B14F-4D97-AF65-F5344CB8AC3E}">
        <p14:creationId xmlns:p14="http://schemas.microsoft.com/office/powerpoint/2010/main" val="4124208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A30A9A-608B-4560-B14A-573206411F2A}" type="slidenum">
              <a:rPr lang="en-US" smtClean="0"/>
              <a:pPr>
                <a:defRPr/>
              </a:pPr>
              <a:t>58</a:t>
            </a:fld>
            <a:endParaRPr lang="en-US"/>
          </a:p>
        </p:txBody>
      </p:sp>
    </p:spTree>
    <p:extLst>
      <p:ext uri="{BB962C8B-B14F-4D97-AF65-F5344CB8AC3E}">
        <p14:creationId xmlns:p14="http://schemas.microsoft.com/office/powerpoint/2010/main" val="412420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A30A9A-608B-4560-B14A-573206411F2A}" type="slidenum">
              <a:rPr lang="en-US" smtClean="0"/>
              <a:pPr>
                <a:defRPr/>
              </a:pPr>
              <a:t>61</a:t>
            </a:fld>
            <a:endParaRPr lang="en-US"/>
          </a:p>
        </p:txBody>
      </p:sp>
    </p:spTree>
    <p:extLst>
      <p:ext uri="{BB962C8B-B14F-4D97-AF65-F5344CB8AC3E}">
        <p14:creationId xmlns:p14="http://schemas.microsoft.com/office/powerpoint/2010/main" val="4124208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A30A9A-608B-4560-B14A-573206411F2A}" type="slidenum">
              <a:rPr lang="en-US" smtClean="0"/>
              <a:pPr>
                <a:defRPr/>
              </a:pPr>
              <a:t>64</a:t>
            </a:fld>
            <a:endParaRPr lang="en-US"/>
          </a:p>
        </p:txBody>
      </p:sp>
    </p:spTree>
    <p:extLst>
      <p:ext uri="{BB962C8B-B14F-4D97-AF65-F5344CB8AC3E}">
        <p14:creationId xmlns:p14="http://schemas.microsoft.com/office/powerpoint/2010/main" val="4124208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2015 Delaware Youth Risk Behavior Survey. This slide shows percentages from 2009 through 2015 for high school students who were bullied on school property (during the 12 months before the survey).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dirty="0">
                <a:latin typeface="Arial" pitchFamily="34" charset="0"/>
              </a:rPr>
              <a:t> The percentage for 2009 is 15.9.  The percentage for 2011 is 16.5.  The percentage for 2013 is 18.5.  The percentage for 2015 is 16.4.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dirty="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smtClean="0"/>
              <a:t>Click to edit Master title style</a:t>
            </a:r>
            <a:endParaRPr lang="en-US"/>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r>
              <a:rPr lang="en-US" noProof="0" smtClean="0"/>
              <a:t>Click icon to add chart</a:t>
            </a:r>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sldNum="0" hdr="0" dt="0"/>
  <p:txStyles>
    <p:titleStyle>
      <a:lvl1pPr algn="ctr" rtl="0" eaLnBrk="1" fontAlgn="base" hangingPunct="1">
        <a:spcBef>
          <a:spcPct val="0"/>
        </a:spcBef>
        <a:spcAft>
          <a:spcPct val="0"/>
        </a:spcAft>
        <a:defRPr sz="2000" b="1">
          <a:solidFill>
            <a:srgbClr val="FFCC00"/>
          </a:solidFill>
          <a:latin typeface="+mj-lt"/>
          <a:ea typeface="+mj-ea"/>
          <a:cs typeface="+mj-cs"/>
        </a:defRPr>
      </a:lvl1pPr>
      <a:lvl2pPr algn="ctr" rtl="0" eaLnBrk="1" fontAlgn="base" hangingPunct="1">
        <a:spcBef>
          <a:spcPct val="0"/>
        </a:spcBef>
        <a:spcAft>
          <a:spcPct val="0"/>
        </a:spcAft>
        <a:defRPr sz="2000" b="1">
          <a:solidFill>
            <a:srgbClr val="FFCC00"/>
          </a:solidFill>
          <a:latin typeface="Arial" charset="0"/>
        </a:defRPr>
      </a:lvl2pPr>
      <a:lvl3pPr algn="ctr" rtl="0" eaLnBrk="1" fontAlgn="base" hangingPunct="1">
        <a:spcBef>
          <a:spcPct val="0"/>
        </a:spcBef>
        <a:spcAft>
          <a:spcPct val="0"/>
        </a:spcAft>
        <a:defRPr sz="2000" b="1">
          <a:solidFill>
            <a:srgbClr val="FFCC00"/>
          </a:solidFill>
          <a:latin typeface="Arial" charset="0"/>
        </a:defRPr>
      </a:lvl3pPr>
      <a:lvl4pPr algn="ctr" rtl="0" eaLnBrk="1" fontAlgn="base" hangingPunct="1">
        <a:spcBef>
          <a:spcPct val="0"/>
        </a:spcBef>
        <a:spcAft>
          <a:spcPct val="0"/>
        </a:spcAft>
        <a:defRPr sz="2000" b="1">
          <a:solidFill>
            <a:srgbClr val="FFCC00"/>
          </a:solidFill>
          <a:latin typeface="Arial" charset="0"/>
        </a:defRPr>
      </a:lvl4pPr>
      <a:lvl5pPr algn="ctr" rtl="0" eaLnBrk="1" fontAlgn="base" hangingPunct="1">
        <a:spcBef>
          <a:spcPct val="0"/>
        </a:spcBef>
        <a:spcAft>
          <a:spcPct val="0"/>
        </a:spcAft>
        <a:defRPr sz="2000" b="1">
          <a:solidFill>
            <a:srgbClr val="FFCC00"/>
          </a:solidFill>
          <a:latin typeface="Arial" charset="0"/>
        </a:defRPr>
      </a:lvl5pPr>
      <a:lvl6pPr marL="457200" algn="ctr" rtl="0" eaLnBrk="1" fontAlgn="base" hangingPunct="1">
        <a:spcBef>
          <a:spcPct val="0"/>
        </a:spcBef>
        <a:spcAft>
          <a:spcPct val="0"/>
        </a:spcAft>
        <a:defRPr sz="2000" b="1">
          <a:solidFill>
            <a:srgbClr val="FFCC00"/>
          </a:solidFill>
          <a:latin typeface="Arial" charset="0"/>
        </a:defRPr>
      </a:lvl6pPr>
      <a:lvl7pPr marL="914400" algn="ctr" rtl="0" eaLnBrk="1" fontAlgn="base" hangingPunct="1">
        <a:spcBef>
          <a:spcPct val="0"/>
        </a:spcBef>
        <a:spcAft>
          <a:spcPct val="0"/>
        </a:spcAft>
        <a:defRPr sz="2000" b="1">
          <a:solidFill>
            <a:srgbClr val="FFCC00"/>
          </a:solidFill>
          <a:latin typeface="Arial" charset="0"/>
        </a:defRPr>
      </a:lvl7pPr>
      <a:lvl8pPr marL="1371600" algn="ctr" rtl="0" eaLnBrk="1" fontAlgn="base" hangingPunct="1">
        <a:spcBef>
          <a:spcPct val="0"/>
        </a:spcBef>
        <a:spcAft>
          <a:spcPct val="0"/>
        </a:spcAft>
        <a:defRPr sz="2000" b="1">
          <a:solidFill>
            <a:srgbClr val="FFCC00"/>
          </a:solidFill>
          <a:latin typeface="Arial" charset="0"/>
        </a:defRPr>
      </a:lvl8pPr>
      <a:lvl9pPr marL="1828800" algn="ctr" rtl="0" eaLnBrk="1" fontAlgn="base" hangingPunct="1">
        <a:spcBef>
          <a:spcPct val="0"/>
        </a:spcBef>
        <a:spcAft>
          <a:spcPct val="0"/>
        </a:spcAft>
        <a:defRPr sz="2000" b="1">
          <a:solidFill>
            <a:srgbClr val="FFCC00"/>
          </a:solidFill>
          <a:latin typeface="Arial" charset="0"/>
        </a:defRPr>
      </a:lvl9pPr>
    </p:titleStyle>
    <p:bodyStyle>
      <a:lvl1pPr marL="342900" indent="-342900" algn="l" rtl="0" eaLnBrk="1" fontAlgn="base" hangingPunct="1">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1" fontAlgn="base" hangingPunct="1">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1" fontAlgn="base" hangingPunct="1">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1" fontAlgn="base" hangingPunct="1">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1" fontAlgn="base" hangingPunct="1">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1" fontAlgn="base" hangingPunct="1">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1" fontAlgn="base" hangingPunct="1">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1" fontAlgn="base" hangingPunct="1">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1" fontAlgn="base" hangingPunct="1">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8.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9.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0.wdp"/></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4"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2.wdp"/><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3.wdp"/><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4.wdp"/><Relationship Id="rId1" Type="http://schemas.openxmlformats.org/officeDocument/2006/relationships/slideLayout" Target="../slideLayouts/slideLayout7.xml"/><Relationship Id="rId2"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5.wdp"/><Relationship Id="rId1" Type="http://schemas.openxmlformats.org/officeDocument/2006/relationships/slideLayout" Target="../slideLayouts/slideLayout7.xml"/><Relationship Id="rId2"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6.wdp"/><Relationship Id="rId1" Type="http://schemas.openxmlformats.org/officeDocument/2006/relationships/slideLayout" Target="../slideLayouts/slideLayout7.xml"/><Relationship Id="rId2"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7.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8.wdp"/><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9.wdp"/><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20.wdp"/><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1.wdp"/></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image" Target="../media/image2.png"/><Relationship Id="rId5" Type="http://schemas.microsoft.com/office/2007/relationships/hdphoto" Target="../media/hdphoto22.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23.wdp"/><Relationship Id="rId1" Type="http://schemas.openxmlformats.org/officeDocument/2006/relationships/slideLayout" Target="../slideLayouts/slideLayout7.xml"/><Relationship Id="rId2" Type="http://schemas.openxmlformats.org/officeDocument/2006/relationships/chart" Target="../charts/char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24.wdp"/><Relationship Id="rId1" Type="http://schemas.openxmlformats.org/officeDocument/2006/relationships/slideLayout" Target="../slideLayouts/slideLayout7.xml"/><Relationship Id="rId2" Type="http://schemas.openxmlformats.org/officeDocument/2006/relationships/chart" Target="../charts/char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5.wdp"/></Relationships>
</file>

<file path=ppt/slides/_rels/slide28.xml.rels><?xml version="1.0" encoding="UTF-8" standalone="yes"?>
<Relationships xmlns="http://schemas.openxmlformats.org/package/2006/relationships"><Relationship Id="rId3" Type="http://schemas.microsoft.com/office/2007/relationships/hdphoto" Target="../media/hdphoto26.wdp"/><Relationship Id="rId4" Type="http://schemas.openxmlformats.org/officeDocument/2006/relationships/chart" Target="../charts/chart13.xml"/><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27.wdp"/><Relationship Id="rId1" Type="http://schemas.openxmlformats.org/officeDocument/2006/relationships/slideLayout" Target="../slideLayouts/slideLayout7.xml"/><Relationship Id="rId2" Type="http://schemas.openxmlformats.org/officeDocument/2006/relationships/chart" Target="../charts/char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28.wdp"/><Relationship Id="rId1" Type="http://schemas.openxmlformats.org/officeDocument/2006/relationships/slideLayout" Target="../slideLayouts/slideLayout7.xml"/><Relationship Id="rId2" Type="http://schemas.openxmlformats.org/officeDocument/2006/relationships/chart" Target="../charts/char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29.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30.wdp"/><Relationship Id="rId1" Type="http://schemas.openxmlformats.org/officeDocument/2006/relationships/slideLayout" Target="../slideLayouts/slideLayout2.xml"/><Relationship Id="rId2" Type="http://schemas.openxmlformats.org/officeDocument/2006/relationships/chart" Target="../charts/char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31.wdp"/><Relationship Id="rId1" Type="http://schemas.openxmlformats.org/officeDocument/2006/relationships/slideLayout" Target="../slideLayouts/slideLayout2.xml"/><Relationship Id="rId2" Type="http://schemas.openxmlformats.org/officeDocument/2006/relationships/chart" Target="../charts/char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32.wdp"/><Relationship Id="rId1" Type="http://schemas.openxmlformats.org/officeDocument/2006/relationships/slideLayout" Target="../slideLayouts/slideLayout2.xml"/><Relationship Id="rId2" Type="http://schemas.openxmlformats.org/officeDocument/2006/relationships/chart" Target="../charts/char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33.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34.wdp"/><Relationship Id="rId1" Type="http://schemas.openxmlformats.org/officeDocument/2006/relationships/slideLayout" Target="../slideLayouts/slideLayout2.xml"/><Relationship Id="rId2" Type="http://schemas.openxmlformats.org/officeDocument/2006/relationships/chart" Target="../charts/char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35.wdp"/><Relationship Id="rId1" Type="http://schemas.openxmlformats.org/officeDocument/2006/relationships/slideLayout" Target="../slideLayouts/slideLayout2.xml"/><Relationship Id="rId2" Type="http://schemas.openxmlformats.org/officeDocument/2006/relationships/chart" Target="../charts/chart20.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36.wdp"/><Relationship Id="rId1" Type="http://schemas.openxmlformats.org/officeDocument/2006/relationships/slideLayout" Target="../slideLayouts/slideLayout2.xml"/><Relationship Id="rId2" Type="http://schemas.openxmlformats.org/officeDocument/2006/relationships/chart" Target="../charts/char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37.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microsoft.com/office/2007/relationships/hdphoto" Target="../media/hdphoto38.wdp"/><Relationship Id="rId4" Type="http://schemas.openxmlformats.org/officeDocument/2006/relationships/chart" Target="../charts/chart22.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39.wdp"/><Relationship Id="rId1" Type="http://schemas.openxmlformats.org/officeDocument/2006/relationships/slideLayout" Target="../slideLayouts/slideLayout2.xml"/><Relationship Id="rId2" Type="http://schemas.openxmlformats.org/officeDocument/2006/relationships/chart" Target="../charts/chart2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40.wdp"/><Relationship Id="rId1" Type="http://schemas.openxmlformats.org/officeDocument/2006/relationships/slideLayout" Target="../slideLayouts/slideLayout2.xml"/><Relationship Id="rId2" Type="http://schemas.openxmlformats.org/officeDocument/2006/relationships/chart" Target="../charts/char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41.wdp"/></Relationships>
</file>

<file path=ppt/slides/_rels/slide44.xml.rels><?xml version="1.0" encoding="UTF-8" standalone="yes"?>
<Relationships xmlns="http://schemas.openxmlformats.org/package/2006/relationships"><Relationship Id="rId3" Type="http://schemas.microsoft.com/office/2007/relationships/hdphoto" Target="../media/hdphoto42.wdp"/><Relationship Id="rId4" Type="http://schemas.openxmlformats.org/officeDocument/2006/relationships/chart" Target="../charts/chart25.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43.wdp"/><Relationship Id="rId1" Type="http://schemas.openxmlformats.org/officeDocument/2006/relationships/slideLayout" Target="../slideLayouts/slideLayout2.xml"/><Relationship Id="rId2" Type="http://schemas.openxmlformats.org/officeDocument/2006/relationships/chart" Target="../charts/chart26.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44.wdp"/><Relationship Id="rId1" Type="http://schemas.openxmlformats.org/officeDocument/2006/relationships/slideLayout" Target="../slideLayouts/slideLayout2.xml"/><Relationship Id="rId2" Type="http://schemas.openxmlformats.org/officeDocument/2006/relationships/chart" Target="../charts/char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45.wdp"/></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46.wdp"/></Relationships>
</file>

<file path=ppt/slides/_rels/slide49.xml.rels><?xml version="1.0" encoding="UTF-8" standalone="yes"?>
<Relationships xmlns="http://schemas.openxmlformats.org/package/2006/relationships"><Relationship Id="rId3" Type="http://schemas.openxmlformats.org/officeDocument/2006/relationships/chart" Target="../charts/chart28.xml"/><Relationship Id="rId4" Type="http://schemas.openxmlformats.org/officeDocument/2006/relationships/image" Target="../media/image2.png"/><Relationship Id="rId5" Type="http://schemas.microsoft.com/office/2007/relationships/hdphoto" Target="../media/hdphoto47.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3.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48.wdp"/><Relationship Id="rId1" Type="http://schemas.openxmlformats.org/officeDocument/2006/relationships/slideLayout" Target="../slideLayouts/slideLayout2.xml"/><Relationship Id="rId2" Type="http://schemas.openxmlformats.org/officeDocument/2006/relationships/chart" Target="../charts/chart29.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49.wdp"/><Relationship Id="rId1" Type="http://schemas.openxmlformats.org/officeDocument/2006/relationships/slideLayout" Target="../slideLayouts/slideLayout2.xml"/><Relationship Id="rId2" Type="http://schemas.openxmlformats.org/officeDocument/2006/relationships/chart" Target="../charts/char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50.wdp"/></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51.wdp"/></Relationships>
</file>

<file path=ppt/slides/_rels/slide55.xml.rels><?xml version="1.0" encoding="UTF-8" standalone="yes"?>
<Relationships xmlns="http://schemas.openxmlformats.org/package/2006/relationships"><Relationship Id="rId3" Type="http://schemas.openxmlformats.org/officeDocument/2006/relationships/chart" Target="../charts/chart31.xml"/><Relationship Id="rId4" Type="http://schemas.openxmlformats.org/officeDocument/2006/relationships/image" Target="../media/image2.png"/><Relationship Id="rId5" Type="http://schemas.microsoft.com/office/2007/relationships/hdphoto" Target="../media/hdphoto52.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53.wdp"/><Relationship Id="rId1" Type="http://schemas.openxmlformats.org/officeDocument/2006/relationships/slideLayout" Target="../slideLayouts/slideLayout2.xml"/><Relationship Id="rId2" Type="http://schemas.openxmlformats.org/officeDocument/2006/relationships/chart" Target="../charts/chart3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54.wdp"/><Relationship Id="rId1" Type="http://schemas.openxmlformats.org/officeDocument/2006/relationships/slideLayout" Target="../slideLayouts/slideLayout2.xml"/><Relationship Id="rId2" Type="http://schemas.openxmlformats.org/officeDocument/2006/relationships/chart" Target="../charts/chart33.xml"/></Relationships>
</file>

<file path=ppt/slides/_rels/slide58.xml.rels><?xml version="1.0" encoding="UTF-8" standalone="yes"?>
<Relationships xmlns="http://schemas.openxmlformats.org/package/2006/relationships"><Relationship Id="rId3" Type="http://schemas.openxmlformats.org/officeDocument/2006/relationships/chart" Target="../charts/chart34.xml"/><Relationship Id="rId4" Type="http://schemas.openxmlformats.org/officeDocument/2006/relationships/image" Target="../media/image2.png"/><Relationship Id="rId5" Type="http://schemas.microsoft.com/office/2007/relationships/hdphoto" Target="../media/hdphoto55.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56.wdp"/><Relationship Id="rId1" Type="http://schemas.openxmlformats.org/officeDocument/2006/relationships/slideLayout" Target="../slideLayouts/slideLayout2.xml"/><Relationship Id="rId2" Type="http://schemas.openxmlformats.org/officeDocument/2006/relationships/chart" Target="../charts/char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4.wdp"/></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57.wdp"/><Relationship Id="rId1" Type="http://schemas.openxmlformats.org/officeDocument/2006/relationships/slideLayout" Target="../slideLayouts/slideLayout2.xml"/><Relationship Id="rId2" Type="http://schemas.openxmlformats.org/officeDocument/2006/relationships/chart" Target="../charts/chart36.xml"/></Relationships>
</file>

<file path=ppt/slides/_rels/slide61.xml.rels><?xml version="1.0" encoding="UTF-8" standalone="yes"?>
<Relationships xmlns="http://schemas.openxmlformats.org/package/2006/relationships"><Relationship Id="rId3" Type="http://schemas.openxmlformats.org/officeDocument/2006/relationships/chart" Target="../charts/chart37.xml"/><Relationship Id="rId4" Type="http://schemas.openxmlformats.org/officeDocument/2006/relationships/image" Target="../media/image2.png"/><Relationship Id="rId5" Type="http://schemas.microsoft.com/office/2007/relationships/hdphoto" Target="../media/hdphoto58.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59.wdp"/><Relationship Id="rId1" Type="http://schemas.openxmlformats.org/officeDocument/2006/relationships/slideLayout" Target="../slideLayouts/slideLayout2.xml"/><Relationship Id="rId2" Type="http://schemas.openxmlformats.org/officeDocument/2006/relationships/chart" Target="../charts/chart38.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60.wdp"/><Relationship Id="rId1" Type="http://schemas.openxmlformats.org/officeDocument/2006/relationships/slideLayout" Target="../slideLayouts/slideLayout2.xml"/><Relationship Id="rId2" Type="http://schemas.openxmlformats.org/officeDocument/2006/relationships/chart" Target="../charts/chart39.xml"/></Relationships>
</file>

<file path=ppt/slides/_rels/slide64.xml.rels><?xml version="1.0" encoding="UTF-8" standalone="yes"?>
<Relationships xmlns="http://schemas.openxmlformats.org/package/2006/relationships"><Relationship Id="rId3" Type="http://schemas.openxmlformats.org/officeDocument/2006/relationships/chart" Target="../charts/chart40.xml"/><Relationship Id="rId4" Type="http://schemas.openxmlformats.org/officeDocument/2006/relationships/image" Target="../media/image2.png"/><Relationship Id="rId5" Type="http://schemas.microsoft.com/office/2007/relationships/hdphoto" Target="../media/hdphoto61.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62.wdp"/><Relationship Id="rId1" Type="http://schemas.openxmlformats.org/officeDocument/2006/relationships/slideLayout" Target="../slideLayouts/slideLayout2.xml"/><Relationship Id="rId2" Type="http://schemas.openxmlformats.org/officeDocument/2006/relationships/chart" Target="../charts/chart41.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63.wdp"/><Relationship Id="rId1" Type="http://schemas.openxmlformats.org/officeDocument/2006/relationships/slideLayout" Target="../slideLayouts/slideLayout2.xml"/><Relationship Id="rId2" Type="http://schemas.openxmlformats.org/officeDocument/2006/relationships/chart" Target="../charts/chart4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64.wdp"/></Relationships>
</file>

<file path=ppt/slides/_rels/slide68.xml.rels><?xml version="1.0" encoding="UTF-8" standalone="yes"?>
<Relationships xmlns="http://schemas.openxmlformats.org/package/2006/relationships"><Relationship Id="rId3" Type="http://schemas.openxmlformats.org/officeDocument/2006/relationships/chart" Target="../charts/chart43.xml"/><Relationship Id="rId4" Type="http://schemas.openxmlformats.org/officeDocument/2006/relationships/image" Target="../media/image2.png"/><Relationship Id="rId5" Type="http://schemas.microsoft.com/office/2007/relationships/hdphoto" Target="../media/hdphoto65.wdp"/><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69.xml.rels><?xml version="1.0" encoding="UTF-8" standalone="yes"?>
<Relationships xmlns="http://schemas.openxmlformats.org/package/2006/relationships"><Relationship Id="rId3" Type="http://schemas.openxmlformats.org/officeDocument/2006/relationships/chart" Target="../charts/chart44.xml"/><Relationship Id="rId4" Type="http://schemas.openxmlformats.org/officeDocument/2006/relationships/image" Target="../media/image2.png"/><Relationship Id="rId5" Type="http://schemas.microsoft.com/office/2007/relationships/hdphoto" Target="../media/hdphoto66.wdp"/><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5.wdp"/></Relationships>
</file>

<file path=ppt/slides/_rels/slide70.xml.rels><?xml version="1.0" encoding="UTF-8" standalone="yes"?>
<Relationships xmlns="http://schemas.openxmlformats.org/package/2006/relationships"><Relationship Id="rId3" Type="http://schemas.openxmlformats.org/officeDocument/2006/relationships/chart" Target="../charts/chart45.xml"/><Relationship Id="rId4" Type="http://schemas.openxmlformats.org/officeDocument/2006/relationships/image" Target="../media/image2.png"/><Relationship Id="rId5" Type="http://schemas.microsoft.com/office/2007/relationships/hdphoto" Target="../media/hdphoto67.wdp"/><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68.wdp"/><Relationship Id="rId1" Type="http://schemas.openxmlformats.org/officeDocument/2006/relationships/slideLayout" Target="../slideLayouts/slideLayout12.xml"/><Relationship Id="rId2" Type="http://schemas.openxmlformats.org/officeDocument/2006/relationships/chart" Target="../charts/chart46.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69.wdp"/><Relationship Id="rId1" Type="http://schemas.openxmlformats.org/officeDocument/2006/relationships/slideLayout" Target="../slideLayouts/slideLayout12.xml"/><Relationship Id="rId2" Type="http://schemas.openxmlformats.org/officeDocument/2006/relationships/chart" Target="../charts/chart47.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70.wdp"/><Relationship Id="rId1" Type="http://schemas.openxmlformats.org/officeDocument/2006/relationships/slideLayout" Target="../slideLayouts/slideLayout12.xml"/><Relationship Id="rId2" Type="http://schemas.openxmlformats.org/officeDocument/2006/relationships/chart" Target="../charts/chart48.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71.wdp"/><Relationship Id="rId1" Type="http://schemas.openxmlformats.org/officeDocument/2006/relationships/slideLayout" Target="../slideLayouts/slideLayout12.xml"/><Relationship Id="rId2" Type="http://schemas.openxmlformats.org/officeDocument/2006/relationships/chart" Target="../charts/chart4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72.wdp"/></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73.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74.wdp"/></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75.wdp"/></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76.wdp"/></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77.wdp"/></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78.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79.wdp"/><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86.xml.rels><?xml version="1.0" encoding="UTF-8" standalone="yes"?>
<Relationships xmlns="http://schemas.openxmlformats.org/package/2006/relationships"><Relationship Id="rId3" Type="http://schemas.openxmlformats.org/officeDocument/2006/relationships/hyperlink" Target="http://vetoviolence.cdc.gov/apps/phl/resource_center_infographic.html" TargetMode="External"/><Relationship Id="rId4" Type="http://schemas.openxmlformats.org/officeDocument/2006/relationships/hyperlink" Target="http://www.phmc.org/site/100-press-releases/2016-1/1178-delaware-public-health-institute-releases-first-household-health-survey-results" TargetMode="External"/><Relationship Id="rId5" Type="http://schemas.openxmlformats.org/officeDocument/2006/relationships/hyperlink" Target="https://www.cdhs.udel.edu/seow/school-surveys/youth-risk-behavior-survey-(yrbs" TargetMode="External"/><Relationship Id="rId6" Type="http://schemas.openxmlformats.org/officeDocument/2006/relationships/hyperlink" Target="http://www.doe.k12.de.us/domain/240" TargetMode="External"/><Relationship Id="rId7" Type="http://schemas.openxmlformats.org/officeDocument/2006/relationships/image" Target="../media/image2.png"/><Relationship Id="rId8" Type="http://schemas.microsoft.com/office/2007/relationships/hdphoto" Target="../media/hdphoto80.wdp"/><Relationship Id="rId1" Type="http://schemas.openxmlformats.org/officeDocument/2006/relationships/slideLayout" Target="../slideLayouts/slideLayout2.xml"/><Relationship Id="rId2" Type="http://schemas.openxmlformats.org/officeDocument/2006/relationships/hyperlink" Target="https://www.cdc.gov/violenceprevention/acestudy/"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6400"/>
            <a:ext cx="7772400" cy="3302000"/>
          </a:xfrm>
        </p:spPr>
        <p:txBody>
          <a:bodyPr>
            <a:normAutofit fontScale="90000"/>
          </a:bodyPr>
          <a:lstStyle/>
          <a:p>
            <a:r>
              <a:rPr lang="en-US" sz="3600" dirty="0" smtClean="0">
                <a:solidFill>
                  <a:schemeClr val="tx1"/>
                </a:solidFill>
              </a:rPr>
              <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
            </a:r>
            <a:br>
              <a:rPr lang="en-US" sz="3600" dirty="0" smtClean="0">
                <a:solidFill>
                  <a:schemeClr val="tx1"/>
                </a:solidFill>
              </a:rPr>
            </a:br>
            <a:r>
              <a:rPr lang="en-US" sz="3600" dirty="0">
                <a:solidFill>
                  <a:schemeClr val="tx1"/>
                </a:solidFill>
              </a:rPr>
              <a:t/>
            </a:r>
            <a:br>
              <a:rPr lang="en-US" sz="3600" dirty="0">
                <a:solidFill>
                  <a:schemeClr val="tx1"/>
                </a:solidFill>
              </a:rPr>
            </a:br>
            <a:r>
              <a:rPr lang="en-US" sz="4000" dirty="0" smtClean="0">
                <a:solidFill>
                  <a:schemeClr val="tx1"/>
                </a:solidFill>
              </a:rPr>
              <a:t>For Better or For Worse: </a:t>
            </a:r>
            <a:br>
              <a:rPr lang="en-US" sz="4000" dirty="0" smtClean="0">
                <a:solidFill>
                  <a:schemeClr val="tx1"/>
                </a:solidFill>
              </a:rPr>
            </a:br>
            <a:r>
              <a:rPr lang="en-US" sz="4000" dirty="0" smtClean="0">
                <a:solidFill>
                  <a:schemeClr val="tx1"/>
                </a:solidFill>
              </a:rPr>
              <a:t>Delaware Youth Data </a:t>
            </a:r>
            <a:br>
              <a:rPr lang="en-US" sz="4000" dirty="0" smtClean="0">
                <a:solidFill>
                  <a:schemeClr val="tx1"/>
                </a:solidFill>
              </a:rPr>
            </a:br>
            <a:r>
              <a:rPr lang="en-US" sz="4000" dirty="0" smtClean="0">
                <a:solidFill>
                  <a:schemeClr val="tx1"/>
                </a:solidFill>
              </a:rPr>
              <a:t>on </a:t>
            </a:r>
            <a:br>
              <a:rPr lang="en-US" sz="4000" dirty="0" smtClean="0">
                <a:solidFill>
                  <a:schemeClr val="tx1"/>
                </a:solidFill>
              </a:rPr>
            </a:br>
            <a:r>
              <a:rPr lang="en-US" sz="4000" dirty="0" smtClean="0">
                <a:solidFill>
                  <a:schemeClr val="tx1"/>
                </a:solidFill>
              </a:rPr>
              <a:t>Adverse and Protective </a:t>
            </a:r>
            <a:br>
              <a:rPr lang="en-US" sz="4000" dirty="0" smtClean="0">
                <a:solidFill>
                  <a:schemeClr val="tx1"/>
                </a:solidFill>
              </a:rPr>
            </a:br>
            <a:r>
              <a:rPr lang="en-US" sz="4000" dirty="0" smtClean="0">
                <a:solidFill>
                  <a:schemeClr val="tx1"/>
                </a:solidFill>
              </a:rPr>
              <a:t>Childhood Experiences </a:t>
            </a: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
        <p:nvSpPr>
          <p:cNvPr id="3" name="Subtitle 2"/>
          <p:cNvSpPr>
            <a:spLocks noGrp="1"/>
          </p:cNvSpPr>
          <p:nvPr>
            <p:ph type="subTitle" idx="1"/>
          </p:nvPr>
        </p:nvSpPr>
        <p:spPr/>
        <p:txBody>
          <a:bodyPr>
            <a:normAutofit fontScale="92500" lnSpcReduction="10000"/>
          </a:bodyPr>
          <a:lstStyle/>
          <a:p>
            <a:r>
              <a:rPr lang="en-US" dirty="0" smtClean="0"/>
              <a:t>University of Delaware </a:t>
            </a:r>
          </a:p>
          <a:p>
            <a:r>
              <a:rPr lang="en-US" dirty="0" smtClean="0"/>
              <a:t>Center for Drug and Health Studies</a:t>
            </a:r>
          </a:p>
          <a:p>
            <a:r>
              <a:rPr lang="en-US" dirty="0" smtClean="0"/>
              <a:t>Delaware State Legislature Kids Caucus</a:t>
            </a:r>
          </a:p>
          <a:p>
            <a:r>
              <a:rPr lang="en-US" dirty="0" smtClean="0"/>
              <a:t>May 16</a:t>
            </a:r>
            <a:r>
              <a:rPr lang="en-US" baseline="30000" dirty="0" smtClean="0"/>
              <a:t>th</a:t>
            </a:r>
            <a:r>
              <a:rPr lang="en-US" dirty="0" smtClean="0"/>
              <a:t>, 2017</a:t>
            </a:r>
          </a:p>
          <a:p>
            <a:endParaRPr lang="en-US" dirty="0" smtClean="0"/>
          </a:p>
        </p:txBody>
      </p:sp>
      <p:pic>
        <p:nvPicPr>
          <p:cNvPr id="4" name="Picture 3" descr="CAS_Web_Twitter_CDHS_ProfilePic.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5023414"/>
            <a:ext cx="1917700" cy="1862428"/>
          </a:xfrm>
          <a:prstGeom prst="rect">
            <a:avLst/>
          </a:prstGeom>
        </p:spPr>
      </p:pic>
    </p:spTree>
    <p:extLst>
      <p:ext uri="{BB962C8B-B14F-4D97-AF65-F5344CB8AC3E}">
        <p14:creationId xmlns:p14="http://schemas.microsoft.com/office/powerpoint/2010/main" val="2670540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900" y="1727200"/>
            <a:ext cx="7912100" cy="4394438"/>
          </a:xfrm>
        </p:spPr>
        <p:txBody>
          <a:bodyPr/>
          <a:lstStyle/>
          <a:p>
            <a:pPr marL="0" indent="0">
              <a:buNone/>
            </a:pPr>
            <a:endParaRPr lang="en-US" sz="2800" dirty="0" smtClean="0"/>
          </a:p>
          <a:p>
            <a:pPr marL="0" indent="0">
              <a:buNone/>
            </a:pPr>
            <a:r>
              <a:rPr lang="en-US" sz="2800" dirty="0" smtClean="0"/>
              <a:t>For the most part, ACES data is collected retrospectively, and from adults.</a:t>
            </a:r>
            <a:endParaRPr lang="en-US" sz="2800" dirty="0"/>
          </a:p>
          <a:p>
            <a:pPr marL="0" indent="0">
              <a:buNone/>
            </a:pPr>
            <a:r>
              <a:rPr lang="en-US" sz="2800" dirty="0" smtClean="0"/>
              <a:t>The </a:t>
            </a:r>
            <a:r>
              <a:rPr lang="en-US" sz="2800" b="1" dirty="0" smtClean="0"/>
              <a:t>Delaware Youth Risk Behavior Survey (YRBS)</a:t>
            </a:r>
            <a:r>
              <a:rPr lang="en-US" sz="2800" dirty="0" smtClean="0"/>
              <a:t> provides a tool for considering ACES as they impact our students, which </a:t>
            </a:r>
            <a:r>
              <a:rPr lang="en-US" sz="2800" b="1" dirty="0" smtClean="0"/>
              <a:t>provides insights for developing early intervention strategies</a:t>
            </a:r>
            <a:r>
              <a:rPr lang="en-US" sz="2800" dirty="0" smtClean="0"/>
              <a:t>. </a:t>
            </a:r>
            <a:endParaRPr lang="en-US" sz="2800" dirty="0"/>
          </a:p>
        </p:txBody>
      </p:sp>
      <p:sp>
        <p:nvSpPr>
          <p:cNvPr id="8" name="Title 7"/>
          <p:cNvSpPr>
            <a:spLocks noGrp="1"/>
          </p:cNvSpPr>
          <p:nvPr>
            <p:ph type="title"/>
          </p:nvPr>
        </p:nvSpPr>
        <p:spPr/>
        <p:txBody>
          <a:bodyPr/>
          <a:lstStyle/>
          <a:p>
            <a:r>
              <a:rPr lang="en-US" sz="3200" dirty="0" smtClean="0">
                <a:solidFill>
                  <a:srgbClr val="00279F"/>
                </a:solidFill>
              </a:rPr>
              <a:t>Delaware Youth Risk Behavior Survey: </a:t>
            </a:r>
            <a:br>
              <a:rPr lang="en-US" sz="3200" dirty="0" smtClean="0">
                <a:solidFill>
                  <a:srgbClr val="00279F"/>
                </a:solidFill>
              </a:rPr>
            </a:br>
            <a:r>
              <a:rPr lang="en-US" sz="3200" dirty="0" smtClean="0">
                <a:solidFill>
                  <a:srgbClr val="00279F"/>
                </a:solidFill>
              </a:rPr>
              <a:t>Source of ACES Data for Delaware Students</a:t>
            </a:r>
            <a:endParaRPr lang="en-US" sz="3200" dirty="0">
              <a:solidFill>
                <a:srgbClr val="00279F"/>
              </a:solidFill>
            </a:endParaRPr>
          </a:p>
        </p:txBody>
      </p:sp>
      <p:pic>
        <p:nvPicPr>
          <p:cNvPr id="7" name="Picture 6"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2295931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53908" y="1079500"/>
            <a:ext cx="7242237" cy="3946210"/>
          </a:xfrm>
          <a:prstGeom prst="rect">
            <a:avLst/>
          </a:prstGeom>
        </p:spPr>
        <p:style>
          <a:lnRef idx="2">
            <a:schemeClr val="dk1"/>
          </a:lnRef>
          <a:fillRef idx="1">
            <a:schemeClr val="lt1"/>
          </a:fillRef>
          <a:effectRef idx="0">
            <a:schemeClr val="dk1"/>
          </a:effectRef>
          <a:fontRef idx="minor">
            <a:schemeClr val="dk1"/>
          </a:fontRef>
        </p:style>
        <p:txBody>
          <a:bodyPr/>
          <a:lstStyle>
            <a:lvl1pPr algn="ctr" rtl="0" eaLnBrk="1" fontAlgn="base" hangingPunct="1">
              <a:spcBef>
                <a:spcPct val="0"/>
              </a:spcBef>
              <a:spcAft>
                <a:spcPct val="0"/>
              </a:spcAft>
              <a:defRPr sz="2000" b="1">
                <a:solidFill>
                  <a:schemeClr val="dk1"/>
                </a:solidFill>
                <a:latin typeface="+mn-lt"/>
                <a:ea typeface="+mn-ea"/>
                <a:cs typeface="+mn-cs"/>
              </a:defRPr>
            </a:lvl1pPr>
            <a:lvl2pPr algn="ctr" rtl="0" eaLnBrk="1" fontAlgn="base" hangingPunct="1">
              <a:spcBef>
                <a:spcPct val="0"/>
              </a:spcBef>
              <a:spcAft>
                <a:spcPct val="0"/>
              </a:spcAft>
              <a:defRPr sz="2000" b="1">
                <a:solidFill>
                  <a:schemeClr val="dk1"/>
                </a:solidFill>
                <a:latin typeface="+mn-lt"/>
                <a:ea typeface="+mn-ea"/>
                <a:cs typeface="+mn-cs"/>
              </a:defRPr>
            </a:lvl2pPr>
            <a:lvl3pPr algn="ctr" rtl="0" eaLnBrk="1" fontAlgn="base" hangingPunct="1">
              <a:spcBef>
                <a:spcPct val="0"/>
              </a:spcBef>
              <a:spcAft>
                <a:spcPct val="0"/>
              </a:spcAft>
              <a:defRPr sz="2000" b="1">
                <a:solidFill>
                  <a:schemeClr val="dk1"/>
                </a:solidFill>
                <a:latin typeface="+mn-lt"/>
                <a:ea typeface="+mn-ea"/>
                <a:cs typeface="+mn-cs"/>
              </a:defRPr>
            </a:lvl3pPr>
            <a:lvl4pPr algn="ctr" rtl="0" eaLnBrk="1" fontAlgn="base" hangingPunct="1">
              <a:spcBef>
                <a:spcPct val="0"/>
              </a:spcBef>
              <a:spcAft>
                <a:spcPct val="0"/>
              </a:spcAft>
              <a:defRPr sz="2000" b="1">
                <a:solidFill>
                  <a:schemeClr val="dk1"/>
                </a:solidFill>
                <a:latin typeface="+mn-lt"/>
                <a:ea typeface="+mn-ea"/>
                <a:cs typeface="+mn-cs"/>
              </a:defRPr>
            </a:lvl4pPr>
            <a:lvl5pPr algn="ctr" rtl="0" eaLnBrk="1" fontAlgn="base" hangingPunct="1">
              <a:spcBef>
                <a:spcPct val="0"/>
              </a:spcBef>
              <a:spcAft>
                <a:spcPct val="0"/>
              </a:spcAft>
              <a:defRPr sz="2000" b="1">
                <a:solidFill>
                  <a:schemeClr val="dk1"/>
                </a:solidFill>
                <a:latin typeface="+mn-lt"/>
                <a:ea typeface="+mn-ea"/>
                <a:cs typeface="+mn-cs"/>
              </a:defRPr>
            </a:lvl5pPr>
            <a:lvl6pPr marL="457200" algn="ctr" rtl="0" eaLnBrk="1" fontAlgn="base" hangingPunct="1">
              <a:spcBef>
                <a:spcPct val="0"/>
              </a:spcBef>
              <a:spcAft>
                <a:spcPct val="0"/>
              </a:spcAft>
              <a:defRPr sz="2000" b="1">
                <a:solidFill>
                  <a:schemeClr val="dk1"/>
                </a:solidFill>
                <a:latin typeface="+mn-lt"/>
                <a:ea typeface="+mn-ea"/>
                <a:cs typeface="+mn-cs"/>
              </a:defRPr>
            </a:lvl6pPr>
            <a:lvl7pPr marL="914400" algn="ctr" rtl="0" eaLnBrk="1" fontAlgn="base" hangingPunct="1">
              <a:spcBef>
                <a:spcPct val="0"/>
              </a:spcBef>
              <a:spcAft>
                <a:spcPct val="0"/>
              </a:spcAft>
              <a:defRPr sz="2000" b="1">
                <a:solidFill>
                  <a:schemeClr val="dk1"/>
                </a:solidFill>
                <a:latin typeface="+mn-lt"/>
                <a:ea typeface="+mn-ea"/>
                <a:cs typeface="+mn-cs"/>
              </a:defRPr>
            </a:lvl7pPr>
            <a:lvl8pPr marL="1371600" algn="ctr" rtl="0" eaLnBrk="1" fontAlgn="base" hangingPunct="1">
              <a:spcBef>
                <a:spcPct val="0"/>
              </a:spcBef>
              <a:spcAft>
                <a:spcPct val="0"/>
              </a:spcAft>
              <a:defRPr sz="2000" b="1">
                <a:solidFill>
                  <a:schemeClr val="dk1"/>
                </a:solidFill>
                <a:latin typeface="+mn-lt"/>
                <a:ea typeface="+mn-ea"/>
                <a:cs typeface="+mn-cs"/>
              </a:defRPr>
            </a:lvl8pPr>
            <a:lvl9pPr marL="1828800" algn="ctr" rtl="0" eaLnBrk="1" fontAlgn="base" hangingPunct="1">
              <a:spcBef>
                <a:spcPct val="0"/>
              </a:spcBef>
              <a:spcAft>
                <a:spcPct val="0"/>
              </a:spcAft>
              <a:defRPr sz="2000" b="1">
                <a:solidFill>
                  <a:schemeClr val="dk1"/>
                </a:solidFill>
                <a:latin typeface="+mn-lt"/>
                <a:ea typeface="+mn-ea"/>
                <a:cs typeface="+mn-cs"/>
              </a:defRPr>
            </a:lvl9pPr>
          </a:lstStyle>
          <a:p>
            <a:endParaRPr lang="en-US" sz="2800" dirty="0"/>
          </a:p>
          <a:p>
            <a:r>
              <a:rPr lang="en-US" sz="3600" dirty="0" smtClean="0"/>
              <a:t>ACES Data </a:t>
            </a:r>
          </a:p>
          <a:p>
            <a:r>
              <a:rPr lang="en-US" sz="3600" dirty="0"/>
              <a:t>f</a:t>
            </a:r>
            <a:r>
              <a:rPr lang="en-US" sz="3600" dirty="0" smtClean="0"/>
              <a:t>rom the </a:t>
            </a:r>
            <a:br>
              <a:rPr lang="en-US" sz="3600" dirty="0" smtClean="0"/>
            </a:br>
            <a:r>
              <a:rPr lang="en-US" sz="3600" dirty="0" smtClean="0"/>
              <a:t>2015 Delaware </a:t>
            </a:r>
          </a:p>
          <a:p>
            <a:r>
              <a:rPr lang="en-US" sz="3600" dirty="0" smtClean="0"/>
              <a:t>High School </a:t>
            </a:r>
          </a:p>
          <a:p>
            <a:r>
              <a:rPr lang="en-US" sz="3600" dirty="0" smtClean="0"/>
              <a:t>Youth Risk Behavior Survey </a:t>
            </a:r>
            <a:endParaRPr lang="en-US" sz="3600" dirty="0"/>
          </a:p>
        </p:txBody>
      </p:sp>
      <p:pic>
        <p:nvPicPr>
          <p:cNvPr id="3" name="Picture 2"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207415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graphicFrame>
        <p:nvGraphicFramePr>
          <p:cNvPr id="3" name="Content Placeholder 3"/>
          <p:cNvGraphicFramePr>
            <a:graphicFrameLocks/>
          </p:cNvGraphicFramePr>
          <p:nvPr>
            <p:extLst>
              <p:ext uri="{D42A27DB-BD31-4B8C-83A1-F6EECF244321}">
                <p14:modId xmlns:p14="http://schemas.microsoft.com/office/powerpoint/2010/main" val="353315996"/>
              </p:ext>
            </p:extLst>
          </p:nvPr>
        </p:nvGraphicFramePr>
        <p:xfrm>
          <a:off x="609600" y="1026758"/>
          <a:ext cx="8059740" cy="5129258"/>
        </p:xfrm>
        <a:graphic>
          <a:graphicData uri="http://schemas.openxmlformats.org/drawingml/2006/table">
            <a:tbl>
              <a:tblPr firstRow="1" bandRow="1">
                <a:tableStyleId>{5C22544A-7EE6-4342-B048-85BDC9FD1C3A}</a:tableStyleId>
              </a:tblPr>
              <a:tblGrid>
                <a:gridCol w="1676400"/>
                <a:gridCol w="965200"/>
                <a:gridCol w="3009900"/>
                <a:gridCol w="1155700"/>
                <a:gridCol w="1252540"/>
              </a:tblGrid>
              <a:tr h="1403521">
                <a:tc gridSpan="5">
                  <a:txBody>
                    <a:bodyPr/>
                    <a:lstStyle/>
                    <a:p>
                      <a:pPr marL="0" marR="0" algn="ctr">
                        <a:spcBef>
                          <a:spcPts val="0"/>
                        </a:spcBef>
                        <a:spcAft>
                          <a:spcPts val="0"/>
                        </a:spcAft>
                      </a:pPr>
                      <a:r>
                        <a:rPr lang="en-US" sz="1200" b="1" dirty="0">
                          <a:effectLst/>
                          <a:latin typeface="Times New Roman"/>
                          <a:ea typeface="ＭＳ 明朝"/>
                          <a:cs typeface="Times New Roman"/>
                        </a:rPr>
                        <a:t> </a:t>
                      </a:r>
                      <a:endParaRPr lang="en-US" sz="1200" dirty="0">
                        <a:effectLst/>
                        <a:latin typeface="Times New Roman"/>
                        <a:ea typeface="ＭＳ 明朝"/>
                        <a:cs typeface="Times New Roman"/>
                      </a:endParaRPr>
                    </a:p>
                    <a:p>
                      <a:pPr marL="0" marR="0" algn="ctr">
                        <a:spcBef>
                          <a:spcPts val="0"/>
                        </a:spcBef>
                        <a:spcAft>
                          <a:spcPts val="0"/>
                        </a:spcAft>
                      </a:pPr>
                      <a:r>
                        <a:rPr lang="en-US" sz="4000" dirty="0" smtClean="0"/>
                        <a:t>Homelessness</a:t>
                      </a:r>
                      <a:r>
                        <a:rPr lang="en-US" sz="4000" b="1" dirty="0">
                          <a:effectLst/>
                          <a:latin typeface="Times New Roman"/>
                          <a:ea typeface="ＭＳ 明朝"/>
                          <a:cs typeface="Times New Roman"/>
                        </a:rPr>
                        <a:t> </a:t>
                      </a:r>
                      <a:endParaRPr lang="en-US" sz="4000" dirty="0">
                        <a:effectLst/>
                        <a:latin typeface="Times New Roman"/>
                        <a:ea typeface="ＭＳ 明朝"/>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99657">
                <a:tc>
                  <a:txBody>
                    <a:bodyPr/>
                    <a:lstStyle/>
                    <a:p>
                      <a:pPr marL="0" marR="0" algn="ctr">
                        <a:spcBef>
                          <a:spcPts val="0"/>
                        </a:spcBef>
                        <a:spcAft>
                          <a:spcPts val="0"/>
                        </a:spcAft>
                      </a:pPr>
                      <a:r>
                        <a:rPr lang="en-US" sz="2000" b="1" dirty="0">
                          <a:effectLst/>
                          <a:latin typeface="+mn-lt"/>
                          <a:ea typeface="ＭＳ 明朝"/>
                          <a:cs typeface="Times New Roman"/>
                        </a:rPr>
                        <a:t>Trauma Indicator</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N</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Total</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Female</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Male</a:t>
                      </a:r>
                      <a:endParaRPr lang="en-US" sz="2000" dirty="0">
                        <a:effectLst/>
                        <a:latin typeface="+mn-lt"/>
                        <a:ea typeface="ＭＳ 明朝"/>
                        <a:cs typeface="Times New Roman"/>
                      </a:endParaRPr>
                    </a:p>
                  </a:txBody>
                  <a:tcPr marL="68580" marR="68580" marT="0" marB="0" anchor="ctr"/>
                </a:tc>
              </a:tr>
              <a:tr h="2558902">
                <a:tc>
                  <a:txBody>
                    <a:bodyPr/>
                    <a:lstStyle/>
                    <a:p>
                      <a:pPr marL="0" marR="0">
                        <a:spcBef>
                          <a:spcPts val="0"/>
                        </a:spcBef>
                        <a:spcAft>
                          <a:spcPts val="0"/>
                        </a:spcAft>
                      </a:pPr>
                      <a:r>
                        <a:rPr lang="en-US" sz="2400" dirty="0">
                          <a:effectLst/>
                          <a:latin typeface="+mn-lt"/>
                          <a:ea typeface="ＭＳ 明朝"/>
                          <a:cs typeface="Times New Roman"/>
                        </a:rPr>
                        <a:t>Where do you typically sleep at night?</a:t>
                      </a:r>
                    </a:p>
                  </a:txBody>
                  <a:tcPr marL="68580" marR="68580" marT="0" marB="0"/>
                </a:tc>
                <a:tc>
                  <a:txBody>
                    <a:bodyPr/>
                    <a:lstStyle/>
                    <a:p>
                      <a:pPr marL="0" marR="0">
                        <a:spcBef>
                          <a:spcPts val="0"/>
                        </a:spcBef>
                        <a:spcAft>
                          <a:spcPts val="0"/>
                        </a:spcAft>
                      </a:pPr>
                      <a:r>
                        <a:rPr lang="en-US" sz="2400" dirty="0">
                          <a:effectLst/>
                          <a:latin typeface="+mn-lt"/>
                          <a:ea typeface="ＭＳ 明朝"/>
                          <a:cs typeface="Times New Roman"/>
                        </a:rPr>
                        <a:t>2,750</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effectLst/>
                          <a:latin typeface="+mn-lt"/>
                          <a:ea typeface="ＭＳ 明朝"/>
                          <a:cs typeface="Times New Roman"/>
                        </a:rPr>
                        <a:t>At home  w/       parent/guardian  </a:t>
                      </a:r>
                      <a:r>
                        <a:rPr lang="en-US" sz="2400" dirty="0" smtClean="0">
                          <a:effectLst/>
                          <a:latin typeface="+mn-lt"/>
                          <a:ea typeface="ＭＳ 明朝"/>
                          <a:cs typeface="Times New Roman"/>
                        </a:rPr>
                        <a:t>96</a:t>
                      </a:r>
                    </a:p>
                    <a:p>
                      <a:pPr marL="0" marR="0">
                        <a:spcBef>
                          <a:spcPts val="0"/>
                        </a:spcBef>
                        <a:spcAft>
                          <a:spcPts val="0"/>
                        </a:spcAft>
                      </a:pPr>
                      <a:endParaRPr lang="en-US" sz="2400" dirty="0" smtClean="0">
                        <a:effectLst/>
                        <a:latin typeface="+mn-lt"/>
                        <a:ea typeface="ＭＳ 明朝"/>
                        <a:cs typeface="Times New Roman"/>
                      </a:endParaRPr>
                    </a:p>
                    <a:p>
                      <a:pPr marL="0" marR="0">
                        <a:spcBef>
                          <a:spcPts val="0"/>
                        </a:spcBef>
                        <a:spcAft>
                          <a:spcPts val="0"/>
                        </a:spcAft>
                      </a:pPr>
                      <a:endParaRPr lang="en-US" sz="2400" dirty="0" smtClean="0">
                        <a:effectLst/>
                        <a:latin typeface="+mn-lt"/>
                        <a:ea typeface="ＭＳ 明朝"/>
                        <a:cs typeface="Times New Roman"/>
                      </a:endParaRPr>
                    </a:p>
                    <a:p>
                      <a:pPr marL="0" marR="0">
                        <a:spcBef>
                          <a:spcPts val="0"/>
                        </a:spcBef>
                        <a:spcAft>
                          <a:spcPts val="0"/>
                        </a:spcAft>
                      </a:pPr>
                      <a:r>
                        <a:rPr lang="en-US" sz="2400" dirty="0">
                          <a:effectLst/>
                          <a:latin typeface="+mn-lt"/>
                          <a:ea typeface="ＭＳ 明朝"/>
                          <a:cs typeface="Times New Roman"/>
                        </a:rPr>
                        <a:t> </a:t>
                      </a:r>
                    </a:p>
                    <a:p>
                      <a:pPr marL="0" marR="0">
                        <a:spcBef>
                          <a:spcPts val="0"/>
                        </a:spcBef>
                        <a:spcAft>
                          <a:spcPts val="0"/>
                        </a:spcAft>
                      </a:pPr>
                      <a:r>
                        <a:rPr lang="en-US" sz="2400" dirty="0">
                          <a:effectLst/>
                          <a:latin typeface="+mn-lt"/>
                          <a:ea typeface="ＭＳ 明朝"/>
                          <a:cs typeface="Times New Roman"/>
                        </a:rPr>
                        <a:t>Other  </a:t>
                      </a:r>
                      <a:r>
                        <a:rPr lang="en-US" sz="2400" dirty="0" smtClean="0">
                          <a:effectLst/>
                          <a:latin typeface="+mn-lt"/>
                          <a:ea typeface="ＭＳ 明朝"/>
                          <a:cs typeface="Times New Roman"/>
                        </a:rPr>
                        <a:t>                   4</a:t>
                      </a:r>
                      <a:endParaRPr lang="en-US" sz="24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2400" dirty="0">
                          <a:effectLst/>
                          <a:latin typeface="+mn-lt"/>
                          <a:ea typeface="ＭＳ 明朝"/>
                          <a:cs typeface="Times New Roman"/>
                        </a:rPr>
                        <a:t> </a:t>
                      </a:r>
                    </a:p>
                    <a:p>
                      <a:pPr marL="0" marR="0">
                        <a:spcBef>
                          <a:spcPts val="0"/>
                        </a:spcBef>
                        <a:spcAft>
                          <a:spcPts val="0"/>
                        </a:spcAft>
                      </a:pPr>
                      <a:r>
                        <a:rPr lang="en-US" sz="2400" dirty="0">
                          <a:effectLst/>
                          <a:latin typeface="+mn-lt"/>
                          <a:ea typeface="ＭＳ 明朝"/>
                          <a:cs typeface="Times New Roman"/>
                        </a:rPr>
                        <a:t>     </a:t>
                      </a:r>
                      <a:r>
                        <a:rPr lang="en-US" sz="2400" dirty="0" smtClean="0">
                          <a:effectLst/>
                          <a:latin typeface="+mn-lt"/>
                          <a:ea typeface="ＭＳ 明朝"/>
                          <a:cs typeface="Times New Roman"/>
                        </a:rPr>
                        <a:t>97</a:t>
                      </a:r>
                      <a:endParaRPr lang="en-US" sz="2400" dirty="0">
                        <a:effectLst/>
                        <a:latin typeface="+mn-lt"/>
                        <a:ea typeface="ＭＳ 明朝"/>
                        <a:cs typeface="Times New Roman"/>
                      </a:endParaRPr>
                    </a:p>
                    <a:p>
                      <a:pPr marL="0" marR="0">
                        <a:spcBef>
                          <a:spcPts val="0"/>
                        </a:spcBef>
                        <a:spcAft>
                          <a:spcPts val="0"/>
                        </a:spcAft>
                      </a:pPr>
                      <a:r>
                        <a:rPr lang="en-US" sz="2400" dirty="0">
                          <a:effectLst/>
                          <a:latin typeface="+mn-lt"/>
                          <a:ea typeface="ＭＳ 明朝"/>
                          <a:cs typeface="Times New Roman"/>
                        </a:rPr>
                        <a:t> </a:t>
                      </a:r>
                    </a:p>
                    <a:p>
                      <a:pPr marL="0" marR="0">
                        <a:spcBef>
                          <a:spcPts val="0"/>
                        </a:spcBef>
                        <a:spcAft>
                          <a:spcPts val="0"/>
                        </a:spcAft>
                      </a:pPr>
                      <a:r>
                        <a:rPr lang="en-US" sz="2400" dirty="0">
                          <a:effectLst/>
                          <a:latin typeface="+mn-lt"/>
                          <a:ea typeface="ＭＳ 明朝"/>
                          <a:cs typeface="Times New Roman"/>
                        </a:rPr>
                        <a:t> </a:t>
                      </a:r>
                      <a:endParaRPr lang="en-US" sz="2400" dirty="0" smtClean="0">
                        <a:effectLst/>
                        <a:latin typeface="+mn-lt"/>
                        <a:ea typeface="ＭＳ 明朝"/>
                        <a:cs typeface="Times New Roman"/>
                      </a:endParaRPr>
                    </a:p>
                    <a:p>
                      <a:pPr marL="0" marR="0">
                        <a:spcBef>
                          <a:spcPts val="0"/>
                        </a:spcBef>
                        <a:spcAft>
                          <a:spcPts val="0"/>
                        </a:spcAft>
                      </a:pPr>
                      <a:r>
                        <a:rPr lang="en-US" sz="2400" baseline="0" dirty="0" smtClean="0">
                          <a:effectLst/>
                          <a:latin typeface="+mn-lt"/>
                          <a:ea typeface="ＭＳ 明朝"/>
                          <a:cs typeface="Times New Roman"/>
                        </a:rPr>
                        <a:t>       </a:t>
                      </a:r>
                    </a:p>
                    <a:p>
                      <a:pPr marL="0" marR="0">
                        <a:spcBef>
                          <a:spcPts val="0"/>
                        </a:spcBef>
                        <a:spcAft>
                          <a:spcPts val="0"/>
                        </a:spcAft>
                      </a:pPr>
                      <a:r>
                        <a:rPr lang="en-US" sz="2400" baseline="0" dirty="0" smtClean="0">
                          <a:effectLst/>
                          <a:latin typeface="+mn-lt"/>
                          <a:ea typeface="ＭＳ 明朝"/>
                          <a:cs typeface="Times New Roman"/>
                        </a:rPr>
                        <a:t>       </a:t>
                      </a:r>
                      <a:r>
                        <a:rPr lang="en-US" sz="2400" dirty="0" smtClean="0">
                          <a:effectLst/>
                          <a:latin typeface="+mn-lt"/>
                          <a:ea typeface="ＭＳ 明朝"/>
                          <a:cs typeface="Times New Roman"/>
                        </a:rPr>
                        <a:t>3             </a:t>
                      </a:r>
                      <a:endParaRPr lang="en-US" sz="24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2400" dirty="0">
                          <a:effectLst/>
                          <a:latin typeface="+mn-lt"/>
                          <a:ea typeface="ＭＳ 明朝"/>
                          <a:cs typeface="Times New Roman"/>
                        </a:rPr>
                        <a:t> </a:t>
                      </a:r>
                    </a:p>
                    <a:p>
                      <a:pPr marL="0" marR="0">
                        <a:spcBef>
                          <a:spcPts val="0"/>
                        </a:spcBef>
                        <a:spcAft>
                          <a:spcPts val="0"/>
                        </a:spcAft>
                      </a:pPr>
                      <a:r>
                        <a:rPr lang="en-US" sz="2400" dirty="0">
                          <a:effectLst/>
                          <a:latin typeface="+mn-lt"/>
                          <a:ea typeface="ＭＳ 明朝"/>
                          <a:cs typeface="Times New Roman"/>
                        </a:rPr>
                        <a:t> </a:t>
                      </a:r>
                      <a:r>
                        <a:rPr lang="en-US" sz="2400" dirty="0" smtClean="0">
                          <a:effectLst/>
                          <a:latin typeface="+mn-lt"/>
                          <a:ea typeface="ＭＳ 明朝"/>
                          <a:cs typeface="Times New Roman"/>
                        </a:rPr>
                        <a:t>96</a:t>
                      </a:r>
                      <a:endParaRPr lang="en-US" sz="2400" dirty="0">
                        <a:effectLst/>
                        <a:latin typeface="+mn-lt"/>
                        <a:ea typeface="ＭＳ 明朝"/>
                        <a:cs typeface="Times New Roman"/>
                      </a:endParaRPr>
                    </a:p>
                    <a:p>
                      <a:pPr marL="0" marR="0">
                        <a:spcBef>
                          <a:spcPts val="0"/>
                        </a:spcBef>
                        <a:spcAft>
                          <a:spcPts val="0"/>
                        </a:spcAft>
                      </a:pPr>
                      <a:r>
                        <a:rPr lang="en-US" sz="2400" dirty="0">
                          <a:effectLst/>
                          <a:latin typeface="+mn-lt"/>
                          <a:ea typeface="ＭＳ 明朝"/>
                          <a:cs typeface="Times New Roman"/>
                        </a:rPr>
                        <a:t> </a:t>
                      </a:r>
                    </a:p>
                    <a:p>
                      <a:pPr marL="0" marR="0">
                        <a:spcBef>
                          <a:spcPts val="0"/>
                        </a:spcBef>
                        <a:spcAft>
                          <a:spcPts val="0"/>
                        </a:spcAft>
                      </a:pPr>
                      <a:r>
                        <a:rPr lang="en-US" sz="2400" dirty="0">
                          <a:effectLst/>
                          <a:latin typeface="+mn-lt"/>
                          <a:ea typeface="ＭＳ 明朝"/>
                          <a:cs typeface="Times New Roman"/>
                        </a:rPr>
                        <a:t> </a:t>
                      </a:r>
                    </a:p>
                    <a:p>
                      <a:pPr marL="0" marR="0">
                        <a:spcBef>
                          <a:spcPts val="0"/>
                        </a:spcBef>
                        <a:spcAft>
                          <a:spcPts val="0"/>
                        </a:spcAft>
                      </a:pPr>
                      <a:r>
                        <a:rPr lang="en-US" sz="2400" dirty="0">
                          <a:effectLst/>
                          <a:latin typeface="+mn-lt"/>
                          <a:ea typeface="ＭＳ 明朝"/>
                          <a:cs typeface="Times New Roman"/>
                        </a:rPr>
                        <a:t>   </a:t>
                      </a:r>
                    </a:p>
                    <a:p>
                      <a:pPr marL="0" marR="0">
                        <a:spcBef>
                          <a:spcPts val="0"/>
                        </a:spcBef>
                        <a:spcAft>
                          <a:spcPts val="0"/>
                        </a:spcAft>
                      </a:pPr>
                      <a:r>
                        <a:rPr lang="en-US" sz="2400" dirty="0">
                          <a:effectLst/>
                          <a:latin typeface="+mn-lt"/>
                          <a:ea typeface="ＭＳ 明朝"/>
                          <a:cs typeface="Times New Roman"/>
                        </a:rPr>
                        <a:t> </a:t>
                      </a:r>
                      <a:r>
                        <a:rPr lang="en-US" sz="2400" baseline="0" dirty="0" smtClean="0">
                          <a:effectLst/>
                          <a:latin typeface="+mn-lt"/>
                          <a:ea typeface="ＭＳ 明朝"/>
                          <a:cs typeface="Times New Roman"/>
                        </a:rPr>
                        <a:t>  </a:t>
                      </a:r>
                      <a:r>
                        <a:rPr lang="en-US" sz="2400" dirty="0" smtClean="0">
                          <a:effectLst/>
                          <a:latin typeface="+mn-lt"/>
                          <a:ea typeface="ＭＳ 明朝"/>
                          <a:cs typeface="Times New Roman"/>
                        </a:rPr>
                        <a:t>4</a:t>
                      </a:r>
                      <a:endParaRPr lang="en-US" sz="2400" dirty="0">
                        <a:effectLst/>
                        <a:latin typeface="+mn-lt"/>
                        <a:ea typeface="ＭＳ 明朝"/>
                        <a:cs typeface="Times New Roman"/>
                      </a:endParaRPr>
                    </a:p>
                    <a:p>
                      <a:pPr marL="0" marR="0">
                        <a:spcBef>
                          <a:spcPts val="0"/>
                        </a:spcBef>
                        <a:spcAft>
                          <a:spcPts val="0"/>
                        </a:spcAft>
                      </a:pPr>
                      <a:r>
                        <a:rPr lang="en-US" sz="2400" dirty="0">
                          <a:effectLst/>
                          <a:latin typeface="+mn-lt"/>
                          <a:ea typeface="ＭＳ 明朝"/>
                          <a:cs typeface="Times New Roman"/>
                        </a:rPr>
                        <a:t>     </a:t>
                      </a:r>
                    </a:p>
                  </a:txBody>
                  <a:tcPr marL="68580" marR="68580" marT="0" marB="0"/>
                </a:tc>
              </a:tr>
              <a:tr h="31986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5" name="Rectangle 4"/>
          <p:cNvSpPr/>
          <p:nvPr/>
        </p:nvSpPr>
        <p:spPr>
          <a:xfrm>
            <a:off x="6987678" y="6488668"/>
            <a:ext cx="2156322" cy="369332"/>
          </a:xfrm>
          <a:prstGeom prst="rect">
            <a:avLst/>
          </a:prstGeom>
        </p:spPr>
        <p:txBody>
          <a:bodyPr wrap="none">
            <a:spAutoFit/>
          </a:bodyPr>
          <a:lstStyle/>
          <a:p>
            <a:r>
              <a:rPr lang="en-US" dirty="0">
                <a:solidFill>
                  <a:srgbClr val="00279F"/>
                </a:solidFill>
              </a:rPr>
              <a:t>2015 DE HS YRBS</a:t>
            </a:r>
            <a:endParaRPr lang="en-US" dirty="0"/>
          </a:p>
        </p:txBody>
      </p:sp>
    </p:spTree>
    <p:extLst>
      <p:ext uri="{BB962C8B-B14F-4D97-AF65-F5344CB8AC3E}">
        <p14:creationId xmlns:p14="http://schemas.microsoft.com/office/powerpoint/2010/main" val="2354756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2" name="Title 1"/>
          <p:cNvSpPr txBox="1">
            <a:spLocks/>
          </p:cNvSpPr>
          <p:nvPr/>
        </p:nvSpPr>
        <p:spPr>
          <a:xfrm>
            <a:off x="0" y="270072"/>
            <a:ext cx="9144000" cy="1317428"/>
          </a:xfrm>
          <a:prstGeom prst="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a:lstStyle>
            <a:lvl1pPr algn="ctr" rtl="0" eaLnBrk="1" fontAlgn="base" hangingPunct="1">
              <a:spcBef>
                <a:spcPct val="0"/>
              </a:spcBef>
              <a:spcAft>
                <a:spcPct val="0"/>
              </a:spcAft>
              <a:defRPr sz="2000" b="1">
                <a:solidFill>
                  <a:schemeClr val="dk1"/>
                </a:solidFill>
                <a:latin typeface="+mn-lt"/>
                <a:ea typeface="+mn-ea"/>
                <a:cs typeface="+mn-cs"/>
              </a:defRPr>
            </a:lvl1pPr>
            <a:lvl2pPr algn="ctr" rtl="0" eaLnBrk="1" fontAlgn="base" hangingPunct="1">
              <a:spcBef>
                <a:spcPct val="0"/>
              </a:spcBef>
              <a:spcAft>
                <a:spcPct val="0"/>
              </a:spcAft>
              <a:defRPr sz="2000" b="1">
                <a:solidFill>
                  <a:schemeClr val="dk1"/>
                </a:solidFill>
                <a:latin typeface="+mn-lt"/>
                <a:ea typeface="+mn-ea"/>
                <a:cs typeface="+mn-cs"/>
              </a:defRPr>
            </a:lvl2pPr>
            <a:lvl3pPr algn="ctr" rtl="0" eaLnBrk="1" fontAlgn="base" hangingPunct="1">
              <a:spcBef>
                <a:spcPct val="0"/>
              </a:spcBef>
              <a:spcAft>
                <a:spcPct val="0"/>
              </a:spcAft>
              <a:defRPr sz="2000" b="1">
                <a:solidFill>
                  <a:schemeClr val="dk1"/>
                </a:solidFill>
                <a:latin typeface="+mn-lt"/>
                <a:ea typeface="+mn-ea"/>
                <a:cs typeface="+mn-cs"/>
              </a:defRPr>
            </a:lvl3pPr>
            <a:lvl4pPr algn="ctr" rtl="0" eaLnBrk="1" fontAlgn="base" hangingPunct="1">
              <a:spcBef>
                <a:spcPct val="0"/>
              </a:spcBef>
              <a:spcAft>
                <a:spcPct val="0"/>
              </a:spcAft>
              <a:defRPr sz="2000" b="1">
                <a:solidFill>
                  <a:schemeClr val="dk1"/>
                </a:solidFill>
                <a:latin typeface="+mn-lt"/>
                <a:ea typeface="+mn-ea"/>
                <a:cs typeface="+mn-cs"/>
              </a:defRPr>
            </a:lvl4pPr>
            <a:lvl5pPr algn="ctr" rtl="0" eaLnBrk="1" fontAlgn="base" hangingPunct="1">
              <a:spcBef>
                <a:spcPct val="0"/>
              </a:spcBef>
              <a:spcAft>
                <a:spcPct val="0"/>
              </a:spcAft>
              <a:defRPr sz="2000" b="1">
                <a:solidFill>
                  <a:schemeClr val="dk1"/>
                </a:solidFill>
                <a:latin typeface="+mn-lt"/>
                <a:ea typeface="+mn-ea"/>
                <a:cs typeface="+mn-cs"/>
              </a:defRPr>
            </a:lvl5pPr>
            <a:lvl6pPr marL="457200" algn="ctr" rtl="0" eaLnBrk="1" fontAlgn="base" hangingPunct="1">
              <a:spcBef>
                <a:spcPct val="0"/>
              </a:spcBef>
              <a:spcAft>
                <a:spcPct val="0"/>
              </a:spcAft>
              <a:defRPr sz="2000" b="1">
                <a:solidFill>
                  <a:schemeClr val="dk1"/>
                </a:solidFill>
                <a:latin typeface="+mn-lt"/>
                <a:ea typeface="+mn-ea"/>
                <a:cs typeface="+mn-cs"/>
              </a:defRPr>
            </a:lvl6pPr>
            <a:lvl7pPr marL="914400" algn="ctr" rtl="0" eaLnBrk="1" fontAlgn="base" hangingPunct="1">
              <a:spcBef>
                <a:spcPct val="0"/>
              </a:spcBef>
              <a:spcAft>
                <a:spcPct val="0"/>
              </a:spcAft>
              <a:defRPr sz="2000" b="1">
                <a:solidFill>
                  <a:schemeClr val="dk1"/>
                </a:solidFill>
                <a:latin typeface="+mn-lt"/>
                <a:ea typeface="+mn-ea"/>
                <a:cs typeface="+mn-cs"/>
              </a:defRPr>
            </a:lvl7pPr>
            <a:lvl8pPr marL="1371600" algn="ctr" rtl="0" eaLnBrk="1" fontAlgn="base" hangingPunct="1">
              <a:spcBef>
                <a:spcPct val="0"/>
              </a:spcBef>
              <a:spcAft>
                <a:spcPct val="0"/>
              </a:spcAft>
              <a:defRPr sz="2000" b="1">
                <a:solidFill>
                  <a:schemeClr val="dk1"/>
                </a:solidFill>
                <a:latin typeface="+mn-lt"/>
                <a:ea typeface="+mn-ea"/>
                <a:cs typeface="+mn-cs"/>
              </a:defRPr>
            </a:lvl8pPr>
            <a:lvl9pPr marL="1828800" algn="ctr" rtl="0" eaLnBrk="1" fontAlgn="base" hangingPunct="1">
              <a:spcBef>
                <a:spcPct val="0"/>
              </a:spcBef>
              <a:spcAft>
                <a:spcPct val="0"/>
              </a:spcAft>
              <a:defRPr sz="2000" b="1">
                <a:solidFill>
                  <a:schemeClr val="dk1"/>
                </a:solidFill>
                <a:latin typeface="+mn-lt"/>
                <a:ea typeface="+mn-ea"/>
                <a:cs typeface="+mn-cs"/>
              </a:defRPr>
            </a:lvl9pPr>
          </a:lstStyle>
          <a:p>
            <a:endParaRPr lang="en-US" sz="2800" dirty="0" smtClean="0"/>
          </a:p>
          <a:p>
            <a:r>
              <a:rPr lang="en-US" sz="3200" dirty="0" smtClean="0"/>
              <a:t>Homelessness and Substance Use</a:t>
            </a:r>
          </a:p>
          <a:p>
            <a:r>
              <a:rPr lang="en-US" dirty="0" smtClean="0">
                <a:solidFill>
                  <a:srgbClr val="00279F"/>
                </a:solidFill>
              </a:rPr>
              <a:t>2015 </a:t>
            </a:r>
            <a:r>
              <a:rPr lang="en-US" dirty="0">
                <a:solidFill>
                  <a:srgbClr val="00279F"/>
                </a:solidFill>
              </a:rPr>
              <a:t>DE HS YRBS</a:t>
            </a:r>
            <a:endParaRPr lang="en-US" dirty="0" smtClean="0"/>
          </a:p>
          <a:p>
            <a:endParaRPr lang="en-US" sz="3200" dirty="0"/>
          </a:p>
        </p:txBody>
      </p:sp>
      <p:graphicFrame>
        <p:nvGraphicFramePr>
          <p:cNvPr id="3" name="Content Placeholder 3"/>
          <p:cNvGraphicFramePr>
            <a:graphicFrameLocks/>
          </p:cNvGraphicFramePr>
          <p:nvPr>
            <p:extLst>
              <p:ext uri="{D42A27DB-BD31-4B8C-83A1-F6EECF244321}">
                <p14:modId xmlns:p14="http://schemas.microsoft.com/office/powerpoint/2010/main" val="3577334404"/>
              </p:ext>
            </p:extLst>
          </p:nvPr>
        </p:nvGraphicFramePr>
        <p:xfrm>
          <a:off x="469900" y="1587500"/>
          <a:ext cx="8059738" cy="5054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9012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0071"/>
            <a:ext cx="9144000" cy="1457129"/>
          </a:xfrm>
          <a:prstGeom prst="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a:lstStyle>
            <a:lvl1pPr algn="ctr" rtl="0" eaLnBrk="1" fontAlgn="base" hangingPunct="1">
              <a:spcBef>
                <a:spcPct val="0"/>
              </a:spcBef>
              <a:spcAft>
                <a:spcPct val="0"/>
              </a:spcAft>
              <a:defRPr sz="2000" b="1">
                <a:solidFill>
                  <a:schemeClr val="dk1"/>
                </a:solidFill>
                <a:latin typeface="+mn-lt"/>
                <a:ea typeface="+mn-ea"/>
                <a:cs typeface="+mn-cs"/>
              </a:defRPr>
            </a:lvl1pPr>
            <a:lvl2pPr algn="ctr" rtl="0" eaLnBrk="1" fontAlgn="base" hangingPunct="1">
              <a:spcBef>
                <a:spcPct val="0"/>
              </a:spcBef>
              <a:spcAft>
                <a:spcPct val="0"/>
              </a:spcAft>
              <a:defRPr sz="2000" b="1">
                <a:solidFill>
                  <a:schemeClr val="dk1"/>
                </a:solidFill>
                <a:latin typeface="+mn-lt"/>
                <a:ea typeface="+mn-ea"/>
                <a:cs typeface="+mn-cs"/>
              </a:defRPr>
            </a:lvl2pPr>
            <a:lvl3pPr algn="ctr" rtl="0" eaLnBrk="1" fontAlgn="base" hangingPunct="1">
              <a:spcBef>
                <a:spcPct val="0"/>
              </a:spcBef>
              <a:spcAft>
                <a:spcPct val="0"/>
              </a:spcAft>
              <a:defRPr sz="2000" b="1">
                <a:solidFill>
                  <a:schemeClr val="dk1"/>
                </a:solidFill>
                <a:latin typeface="+mn-lt"/>
                <a:ea typeface="+mn-ea"/>
                <a:cs typeface="+mn-cs"/>
              </a:defRPr>
            </a:lvl3pPr>
            <a:lvl4pPr algn="ctr" rtl="0" eaLnBrk="1" fontAlgn="base" hangingPunct="1">
              <a:spcBef>
                <a:spcPct val="0"/>
              </a:spcBef>
              <a:spcAft>
                <a:spcPct val="0"/>
              </a:spcAft>
              <a:defRPr sz="2000" b="1">
                <a:solidFill>
                  <a:schemeClr val="dk1"/>
                </a:solidFill>
                <a:latin typeface="+mn-lt"/>
                <a:ea typeface="+mn-ea"/>
                <a:cs typeface="+mn-cs"/>
              </a:defRPr>
            </a:lvl4pPr>
            <a:lvl5pPr algn="ctr" rtl="0" eaLnBrk="1" fontAlgn="base" hangingPunct="1">
              <a:spcBef>
                <a:spcPct val="0"/>
              </a:spcBef>
              <a:spcAft>
                <a:spcPct val="0"/>
              </a:spcAft>
              <a:defRPr sz="2000" b="1">
                <a:solidFill>
                  <a:schemeClr val="dk1"/>
                </a:solidFill>
                <a:latin typeface="+mn-lt"/>
                <a:ea typeface="+mn-ea"/>
                <a:cs typeface="+mn-cs"/>
              </a:defRPr>
            </a:lvl5pPr>
            <a:lvl6pPr marL="457200" algn="ctr" rtl="0" eaLnBrk="1" fontAlgn="base" hangingPunct="1">
              <a:spcBef>
                <a:spcPct val="0"/>
              </a:spcBef>
              <a:spcAft>
                <a:spcPct val="0"/>
              </a:spcAft>
              <a:defRPr sz="2000" b="1">
                <a:solidFill>
                  <a:schemeClr val="dk1"/>
                </a:solidFill>
                <a:latin typeface="+mn-lt"/>
                <a:ea typeface="+mn-ea"/>
                <a:cs typeface="+mn-cs"/>
              </a:defRPr>
            </a:lvl6pPr>
            <a:lvl7pPr marL="914400" algn="ctr" rtl="0" eaLnBrk="1" fontAlgn="base" hangingPunct="1">
              <a:spcBef>
                <a:spcPct val="0"/>
              </a:spcBef>
              <a:spcAft>
                <a:spcPct val="0"/>
              </a:spcAft>
              <a:defRPr sz="2000" b="1">
                <a:solidFill>
                  <a:schemeClr val="dk1"/>
                </a:solidFill>
                <a:latin typeface="+mn-lt"/>
                <a:ea typeface="+mn-ea"/>
                <a:cs typeface="+mn-cs"/>
              </a:defRPr>
            </a:lvl7pPr>
            <a:lvl8pPr marL="1371600" algn="ctr" rtl="0" eaLnBrk="1" fontAlgn="base" hangingPunct="1">
              <a:spcBef>
                <a:spcPct val="0"/>
              </a:spcBef>
              <a:spcAft>
                <a:spcPct val="0"/>
              </a:spcAft>
              <a:defRPr sz="2000" b="1">
                <a:solidFill>
                  <a:schemeClr val="dk1"/>
                </a:solidFill>
                <a:latin typeface="+mn-lt"/>
                <a:ea typeface="+mn-ea"/>
                <a:cs typeface="+mn-cs"/>
              </a:defRPr>
            </a:lvl8pPr>
            <a:lvl9pPr marL="1828800" algn="ctr" rtl="0" eaLnBrk="1" fontAlgn="base" hangingPunct="1">
              <a:spcBef>
                <a:spcPct val="0"/>
              </a:spcBef>
              <a:spcAft>
                <a:spcPct val="0"/>
              </a:spcAft>
              <a:defRPr sz="2000" b="1">
                <a:solidFill>
                  <a:schemeClr val="dk1"/>
                </a:solidFill>
                <a:latin typeface="+mn-lt"/>
                <a:ea typeface="+mn-ea"/>
                <a:cs typeface="+mn-cs"/>
              </a:defRPr>
            </a:lvl9pPr>
          </a:lstStyle>
          <a:p>
            <a:endParaRPr lang="en-US" sz="3200" dirty="0" smtClean="0"/>
          </a:p>
          <a:p>
            <a:r>
              <a:rPr lang="en-US" sz="3200" dirty="0" smtClean="0"/>
              <a:t>Homelessness and Mental Health</a:t>
            </a:r>
          </a:p>
          <a:p>
            <a:r>
              <a:rPr lang="en-US" dirty="0" smtClean="0"/>
              <a:t>DE 2015 HS YRBS</a:t>
            </a:r>
          </a:p>
          <a:p>
            <a:endParaRPr lang="en-US" sz="3200" dirty="0"/>
          </a:p>
        </p:txBody>
      </p:sp>
      <p:graphicFrame>
        <p:nvGraphicFramePr>
          <p:cNvPr id="4" name="Chart 3"/>
          <p:cNvGraphicFramePr>
            <a:graphicFrameLocks/>
          </p:cNvGraphicFramePr>
          <p:nvPr>
            <p:extLst>
              <p:ext uri="{D42A27DB-BD31-4B8C-83A1-F6EECF244321}">
                <p14:modId xmlns:p14="http://schemas.microsoft.com/office/powerpoint/2010/main" val="1131933774"/>
              </p:ext>
            </p:extLst>
          </p:nvPr>
        </p:nvGraphicFramePr>
        <p:xfrm>
          <a:off x="878255" y="1727200"/>
          <a:ext cx="7715145" cy="436579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2931989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0072"/>
            <a:ext cx="9144000" cy="1469828"/>
          </a:xfrm>
          <a:prstGeom prst="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a:lstStyle>
            <a:lvl1pPr algn="ctr" rtl="0" eaLnBrk="1" fontAlgn="base" hangingPunct="1">
              <a:spcBef>
                <a:spcPct val="0"/>
              </a:spcBef>
              <a:spcAft>
                <a:spcPct val="0"/>
              </a:spcAft>
              <a:defRPr sz="2000" b="1">
                <a:solidFill>
                  <a:schemeClr val="dk1"/>
                </a:solidFill>
                <a:latin typeface="+mn-lt"/>
                <a:ea typeface="+mn-ea"/>
                <a:cs typeface="+mn-cs"/>
              </a:defRPr>
            </a:lvl1pPr>
            <a:lvl2pPr algn="ctr" rtl="0" eaLnBrk="1" fontAlgn="base" hangingPunct="1">
              <a:spcBef>
                <a:spcPct val="0"/>
              </a:spcBef>
              <a:spcAft>
                <a:spcPct val="0"/>
              </a:spcAft>
              <a:defRPr sz="2000" b="1">
                <a:solidFill>
                  <a:schemeClr val="dk1"/>
                </a:solidFill>
                <a:latin typeface="+mn-lt"/>
                <a:ea typeface="+mn-ea"/>
                <a:cs typeface="+mn-cs"/>
              </a:defRPr>
            </a:lvl2pPr>
            <a:lvl3pPr algn="ctr" rtl="0" eaLnBrk="1" fontAlgn="base" hangingPunct="1">
              <a:spcBef>
                <a:spcPct val="0"/>
              </a:spcBef>
              <a:spcAft>
                <a:spcPct val="0"/>
              </a:spcAft>
              <a:defRPr sz="2000" b="1">
                <a:solidFill>
                  <a:schemeClr val="dk1"/>
                </a:solidFill>
                <a:latin typeface="+mn-lt"/>
                <a:ea typeface="+mn-ea"/>
                <a:cs typeface="+mn-cs"/>
              </a:defRPr>
            </a:lvl3pPr>
            <a:lvl4pPr algn="ctr" rtl="0" eaLnBrk="1" fontAlgn="base" hangingPunct="1">
              <a:spcBef>
                <a:spcPct val="0"/>
              </a:spcBef>
              <a:spcAft>
                <a:spcPct val="0"/>
              </a:spcAft>
              <a:defRPr sz="2000" b="1">
                <a:solidFill>
                  <a:schemeClr val="dk1"/>
                </a:solidFill>
                <a:latin typeface="+mn-lt"/>
                <a:ea typeface="+mn-ea"/>
                <a:cs typeface="+mn-cs"/>
              </a:defRPr>
            </a:lvl4pPr>
            <a:lvl5pPr algn="ctr" rtl="0" eaLnBrk="1" fontAlgn="base" hangingPunct="1">
              <a:spcBef>
                <a:spcPct val="0"/>
              </a:spcBef>
              <a:spcAft>
                <a:spcPct val="0"/>
              </a:spcAft>
              <a:defRPr sz="2000" b="1">
                <a:solidFill>
                  <a:schemeClr val="dk1"/>
                </a:solidFill>
                <a:latin typeface="+mn-lt"/>
                <a:ea typeface="+mn-ea"/>
                <a:cs typeface="+mn-cs"/>
              </a:defRPr>
            </a:lvl5pPr>
            <a:lvl6pPr marL="457200" algn="ctr" rtl="0" eaLnBrk="1" fontAlgn="base" hangingPunct="1">
              <a:spcBef>
                <a:spcPct val="0"/>
              </a:spcBef>
              <a:spcAft>
                <a:spcPct val="0"/>
              </a:spcAft>
              <a:defRPr sz="2000" b="1">
                <a:solidFill>
                  <a:schemeClr val="dk1"/>
                </a:solidFill>
                <a:latin typeface="+mn-lt"/>
                <a:ea typeface="+mn-ea"/>
                <a:cs typeface="+mn-cs"/>
              </a:defRPr>
            </a:lvl6pPr>
            <a:lvl7pPr marL="914400" algn="ctr" rtl="0" eaLnBrk="1" fontAlgn="base" hangingPunct="1">
              <a:spcBef>
                <a:spcPct val="0"/>
              </a:spcBef>
              <a:spcAft>
                <a:spcPct val="0"/>
              </a:spcAft>
              <a:defRPr sz="2000" b="1">
                <a:solidFill>
                  <a:schemeClr val="dk1"/>
                </a:solidFill>
                <a:latin typeface="+mn-lt"/>
                <a:ea typeface="+mn-ea"/>
                <a:cs typeface="+mn-cs"/>
              </a:defRPr>
            </a:lvl7pPr>
            <a:lvl8pPr marL="1371600" algn="ctr" rtl="0" eaLnBrk="1" fontAlgn="base" hangingPunct="1">
              <a:spcBef>
                <a:spcPct val="0"/>
              </a:spcBef>
              <a:spcAft>
                <a:spcPct val="0"/>
              </a:spcAft>
              <a:defRPr sz="2000" b="1">
                <a:solidFill>
                  <a:schemeClr val="dk1"/>
                </a:solidFill>
                <a:latin typeface="+mn-lt"/>
                <a:ea typeface="+mn-ea"/>
                <a:cs typeface="+mn-cs"/>
              </a:defRPr>
            </a:lvl8pPr>
            <a:lvl9pPr marL="1828800" algn="ctr" rtl="0" eaLnBrk="1" fontAlgn="base" hangingPunct="1">
              <a:spcBef>
                <a:spcPct val="0"/>
              </a:spcBef>
              <a:spcAft>
                <a:spcPct val="0"/>
              </a:spcAft>
              <a:defRPr sz="2000" b="1">
                <a:solidFill>
                  <a:schemeClr val="dk1"/>
                </a:solidFill>
                <a:latin typeface="+mn-lt"/>
                <a:ea typeface="+mn-ea"/>
                <a:cs typeface="+mn-cs"/>
              </a:defRPr>
            </a:lvl9pPr>
          </a:lstStyle>
          <a:p>
            <a:endParaRPr lang="en-US" sz="2800" dirty="0" smtClean="0">
              <a:solidFill>
                <a:schemeClr val="accent6">
                  <a:lumMod val="20000"/>
                  <a:lumOff val="80000"/>
                </a:schemeClr>
              </a:solidFill>
            </a:endParaRPr>
          </a:p>
          <a:p>
            <a:r>
              <a:rPr lang="en-US" sz="3200" dirty="0" smtClean="0"/>
              <a:t>Homelessness and Sexual Risk Behavior</a:t>
            </a:r>
          </a:p>
          <a:p>
            <a:r>
              <a:rPr lang="en-US" dirty="0" smtClean="0"/>
              <a:t>DE</a:t>
            </a:r>
            <a:r>
              <a:rPr lang="en-US" sz="3200" dirty="0" smtClean="0"/>
              <a:t> </a:t>
            </a:r>
            <a:r>
              <a:rPr lang="en-US" dirty="0"/>
              <a:t>2015 HS YRBS</a:t>
            </a:r>
          </a:p>
          <a:p>
            <a:endParaRPr lang="en-US" sz="4800" dirty="0"/>
          </a:p>
          <a:p>
            <a:endParaRPr lang="en-US" sz="3200" dirty="0" smtClean="0"/>
          </a:p>
          <a:p>
            <a:r>
              <a:rPr lang="en-US" sz="3200" dirty="0" smtClean="0"/>
              <a:t> </a:t>
            </a:r>
            <a:endParaRPr lang="en-US" sz="3200" dirty="0"/>
          </a:p>
        </p:txBody>
      </p:sp>
      <p:graphicFrame>
        <p:nvGraphicFramePr>
          <p:cNvPr id="4" name="Chart 3"/>
          <p:cNvGraphicFramePr>
            <a:graphicFrameLocks/>
          </p:cNvGraphicFramePr>
          <p:nvPr>
            <p:extLst>
              <p:ext uri="{D42A27DB-BD31-4B8C-83A1-F6EECF244321}">
                <p14:modId xmlns:p14="http://schemas.microsoft.com/office/powerpoint/2010/main" val="2207682413"/>
              </p:ext>
            </p:extLst>
          </p:nvPr>
        </p:nvGraphicFramePr>
        <p:xfrm>
          <a:off x="660400" y="1739900"/>
          <a:ext cx="7924800" cy="43815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339219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33130123"/>
              </p:ext>
            </p:extLst>
          </p:nvPr>
        </p:nvGraphicFramePr>
        <p:xfrm>
          <a:off x="800100" y="1765300"/>
          <a:ext cx="72390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0" y="270072"/>
            <a:ext cx="9144000" cy="1317428"/>
          </a:xfrm>
          <a:prstGeom prst="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a:lstStyle>
            <a:lvl1pPr algn="ctr" rtl="0" eaLnBrk="1" fontAlgn="base" hangingPunct="1">
              <a:spcBef>
                <a:spcPct val="0"/>
              </a:spcBef>
              <a:spcAft>
                <a:spcPct val="0"/>
              </a:spcAft>
              <a:defRPr sz="2000" b="1">
                <a:solidFill>
                  <a:schemeClr val="dk1"/>
                </a:solidFill>
                <a:latin typeface="+mn-lt"/>
                <a:ea typeface="+mn-ea"/>
                <a:cs typeface="+mn-cs"/>
              </a:defRPr>
            </a:lvl1pPr>
            <a:lvl2pPr algn="ctr" rtl="0" eaLnBrk="1" fontAlgn="base" hangingPunct="1">
              <a:spcBef>
                <a:spcPct val="0"/>
              </a:spcBef>
              <a:spcAft>
                <a:spcPct val="0"/>
              </a:spcAft>
              <a:defRPr sz="2000" b="1">
                <a:solidFill>
                  <a:schemeClr val="dk1"/>
                </a:solidFill>
                <a:latin typeface="+mn-lt"/>
                <a:ea typeface="+mn-ea"/>
                <a:cs typeface="+mn-cs"/>
              </a:defRPr>
            </a:lvl2pPr>
            <a:lvl3pPr algn="ctr" rtl="0" eaLnBrk="1" fontAlgn="base" hangingPunct="1">
              <a:spcBef>
                <a:spcPct val="0"/>
              </a:spcBef>
              <a:spcAft>
                <a:spcPct val="0"/>
              </a:spcAft>
              <a:defRPr sz="2000" b="1">
                <a:solidFill>
                  <a:schemeClr val="dk1"/>
                </a:solidFill>
                <a:latin typeface="+mn-lt"/>
                <a:ea typeface="+mn-ea"/>
                <a:cs typeface="+mn-cs"/>
              </a:defRPr>
            </a:lvl3pPr>
            <a:lvl4pPr algn="ctr" rtl="0" eaLnBrk="1" fontAlgn="base" hangingPunct="1">
              <a:spcBef>
                <a:spcPct val="0"/>
              </a:spcBef>
              <a:spcAft>
                <a:spcPct val="0"/>
              </a:spcAft>
              <a:defRPr sz="2000" b="1">
                <a:solidFill>
                  <a:schemeClr val="dk1"/>
                </a:solidFill>
                <a:latin typeface="+mn-lt"/>
                <a:ea typeface="+mn-ea"/>
                <a:cs typeface="+mn-cs"/>
              </a:defRPr>
            </a:lvl4pPr>
            <a:lvl5pPr algn="ctr" rtl="0" eaLnBrk="1" fontAlgn="base" hangingPunct="1">
              <a:spcBef>
                <a:spcPct val="0"/>
              </a:spcBef>
              <a:spcAft>
                <a:spcPct val="0"/>
              </a:spcAft>
              <a:defRPr sz="2000" b="1">
                <a:solidFill>
                  <a:schemeClr val="dk1"/>
                </a:solidFill>
                <a:latin typeface="+mn-lt"/>
                <a:ea typeface="+mn-ea"/>
                <a:cs typeface="+mn-cs"/>
              </a:defRPr>
            </a:lvl5pPr>
            <a:lvl6pPr marL="457200" algn="ctr" rtl="0" eaLnBrk="1" fontAlgn="base" hangingPunct="1">
              <a:spcBef>
                <a:spcPct val="0"/>
              </a:spcBef>
              <a:spcAft>
                <a:spcPct val="0"/>
              </a:spcAft>
              <a:defRPr sz="2000" b="1">
                <a:solidFill>
                  <a:schemeClr val="dk1"/>
                </a:solidFill>
                <a:latin typeface="+mn-lt"/>
                <a:ea typeface="+mn-ea"/>
                <a:cs typeface="+mn-cs"/>
              </a:defRPr>
            </a:lvl6pPr>
            <a:lvl7pPr marL="914400" algn="ctr" rtl="0" eaLnBrk="1" fontAlgn="base" hangingPunct="1">
              <a:spcBef>
                <a:spcPct val="0"/>
              </a:spcBef>
              <a:spcAft>
                <a:spcPct val="0"/>
              </a:spcAft>
              <a:defRPr sz="2000" b="1">
                <a:solidFill>
                  <a:schemeClr val="dk1"/>
                </a:solidFill>
                <a:latin typeface="+mn-lt"/>
                <a:ea typeface="+mn-ea"/>
                <a:cs typeface="+mn-cs"/>
              </a:defRPr>
            </a:lvl7pPr>
            <a:lvl8pPr marL="1371600" algn="ctr" rtl="0" eaLnBrk="1" fontAlgn="base" hangingPunct="1">
              <a:spcBef>
                <a:spcPct val="0"/>
              </a:spcBef>
              <a:spcAft>
                <a:spcPct val="0"/>
              </a:spcAft>
              <a:defRPr sz="2000" b="1">
                <a:solidFill>
                  <a:schemeClr val="dk1"/>
                </a:solidFill>
                <a:latin typeface="+mn-lt"/>
                <a:ea typeface="+mn-ea"/>
                <a:cs typeface="+mn-cs"/>
              </a:defRPr>
            </a:lvl8pPr>
            <a:lvl9pPr marL="1828800" algn="ctr" rtl="0" eaLnBrk="1" fontAlgn="base" hangingPunct="1">
              <a:spcBef>
                <a:spcPct val="0"/>
              </a:spcBef>
              <a:spcAft>
                <a:spcPct val="0"/>
              </a:spcAft>
              <a:defRPr sz="2000" b="1">
                <a:solidFill>
                  <a:schemeClr val="dk1"/>
                </a:solidFill>
                <a:latin typeface="+mn-lt"/>
                <a:ea typeface="+mn-ea"/>
                <a:cs typeface="+mn-cs"/>
              </a:defRPr>
            </a:lvl9pPr>
          </a:lstStyle>
          <a:p>
            <a:endParaRPr lang="en-US" sz="2800" dirty="0" smtClean="0"/>
          </a:p>
          <a:p>
            <a:r>
              <a:rPr lang="en-US" sz="3200" dirty="0" smtClean="0"/>
              <a:t>Parental Incarceration and Substance Use</a:t>
            </a:r>
          </a:p>
          <a:p>
            <a:r>
              <a:rPr lang="en-US" dirty="0" smtClean="0">
                <a:solidFill>
                  <a:srgbClr val="00279F"/>
                </a:solidFill>
              </a:rPr>
              <a:t>2015 </a:t>
            </a:r>
            <a:r>
              <a:rPr lang="en-US" dirty="0">
                <a:solidFill>
                  <a:srgbClr val="00279F"/>
                </a:solidFill>
              </a:rPr>
              <a:t>DE HS YRBS</a:t>
            </a:r>
            <a:endParaRPr lang="en-US" dirty="0" smtClean="0"/>
          </a:p>
          <a:p>
            <a:endParaRPr lang="en-US" sz="3200" dirty="0"/>
          </a:p>
        </p:txBody>
      </p:sp>
      <p:pic>
        <p:nvPicPr>
          <p:cNvPr id="4" name="Picture 3"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11368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0071"/>
            <a:ext cx="9144000" cy="1457129"/>
          </a:xfrm>
          <a:prstGeom prst="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a:lstStyle>
            <a:lvl1pPr algn="ctr" rtl="0" eaLnBrk="1" fontAlgn="base" hangingPunct="1">
              <a:spcBef>
                <a:spcPct val="0"/>
              </a:spcBef>
              <a:spcAft>
                <a:spcPct val="0"/>
              </a:spcAft>
              <a:defRPr sz="2000" b="1">
                <a:solidFill>
                  <a:schemeClr val="dk1"/>
                </a:solidFill>
                <a:latin typeface="+mn-lt"/>
                <a:ea typeface="+mn-ea"/>
                <a:cs typeface="+mn-cs"/>
              </a:defRPr>
            </a:lvl1pPr>
            <a:lvl2pPr algn="ctr" rtl="0" eaLnBrk="1" fontAlgn="base" hangingPunct="1">
              <a:spcBef>
                <a:spcPct val="0"/>
              </a:spcBef>
              <a:spcAft>
                <a:spcPct val="0"/>
              </a:spcAft>
              <a:defRPr sz="2000" b="1">
                <a:solidFill>
                  <a:schemeClr val="dk1"/>
                </a:solidFill>
                <a:latin typeface="+mn-lt"/>
                <a:ea typeface="+mn-ea"/>
                <a:cs typeface="+mn-cs"/>
              </a:defRPr>
            </a:lvl2pPr>
            <a:lvl3pPr algn="ctr" rtl="0" eaLnBrk="1" fontAlgn="base" hangingPunct="1">
              <a:spcBef>
                <a:spcPct val="0"/>
              </a:spcBef>
              <a:spcAft>
                <a:spcPct val="0"/>
              </a:spcAft>
              <a:defRPr sz="2000" b="1">
                <a:solidFill>
                  <a:schemeClr val="dk1"/>
                </a:solidFill>
                <a:latin typeface="+mn-lt"/>
                <a:ea typeface="+mn-ea"/>
                <a:cs typeface="+mn-cs"/>
              </a:defRPr>
            </a:lvl3pPr>
            <a:lvl4pPr algn="ctr" rtl="0" eaLnBrk="1" fontAlgn="base" hangingPunct="1">
              <a:spcBef>
                <a:spcPct val="0"/>
              </a:spcBef>
              <a:spcAft>
                <a:spcPct val="0"/>
              </a:spcAft>
              <a:defRPr sz="2000" b="1">
                <a:solidFill>
                  <a:schemeClr val="dk1"/>
                </a:solidFill>
                <a:latin typeface="+mn-lt"/>
                <a:ea typeface="+mn-ea"/>
                <a:cs typeface="+mn-cs"/>
              </a:defRPr>
            </a:lvl4pPr>
            <a:lvl5pPr algn="ctr" rtl="0" eaLnBrk="1" fontAlgn="base" hangingPunct="1">
              <a:spcBef>
                <a:spcPct val="0"/>
              </a:spcBef>
              <a:spcAft>
                <a:spcPct val="0"/>
              </a:spcAft>
              <a:defRPr sz="2000" b="1">
                <a:solidFill>
                  <a:schemeClr val="dk1"/>
                </a:solidFill>
                <a:latin typeface="+mn-lt"/>
                <a:ea typeface="+mn-ea"/>
                <a:cs typeface="+mn-cs"/>
              </a:defRPr>
            </a:lvl5pPr>
            <a:lvl6pPr marL="457200" algn="ctr" rtl="0" eaLnBrk="1" fontAlgn="base" hangingPunct="1">
              <a:spcBef>
                <a:spcPct val="0"/>
              </a:spcBef>
              <a:spcAft>
                <a:spcPct val="0"/>
              </a:spcAft>
              <a:defRPr sz="2000" b="1">
                <a:solidFill>
                  <a:schemeClr val="dk1"/>
                </a:solidFill>
                <a:latin typeface="+mn-lt"/>
                <a:ea typeface="+mn-ea"/>
                <a:cs typeface="+mn-cs"/>
              </a:defRPr>
            </a:lvl6pPr>
            <a:lvl7pPr marL="914400" algn="ctr" rtl="0" eaLnBrk="1" fontAlgn="base" hangingPunct="1">
              <a:spcBef>
                <a:spcPct val="0"/>
              </a:spcBef>
              <a:spcAft>
                <a:spcPct val="0"/>
              </a:spcAft>
              <a:defRPr sz="2000" b="1">
                <a:solidFill>
                  <a:schemeClr val="dk1"/>
                </a:solidFill>
                <a:latin typeface="+mn-lt"/>
                <a:ea typeface="+mn-ea"/>
                <a:cs typeface="+mn-cs"/>
              </a:defRPr>
            </a:lvl7pPr>
            <a:lvl8pPr marL="1371600" algn="ctr" rtl="0" eaLnBrk="1" fontAlgn="base" hangingPunct="1">
              <a:spcBef>
                <a:spcPct val="0"/>
              </a:spcBef>
              <a:spcAft>
                <a:spcPct val="0"/>
              </a:spcAft>
              <a:defRPr sz="2000" b="1">
                <a:solidFill>
                  <a:schemeClr val="dk1"/>
                </a:solidFill>
                <a:latin typeface="+mn-lt"/>
                <a:ea typeface="+mn-ea"/>
                <a:cs typeface="+mn-cs"/>
              </a:defRPr>
            </a:lvl8pPr>
            <a:lvl9pPr marL="1828800" algn="ctr" rtl="0" eaLnBrk="1" fontAlgn="base" hangingPunct="1">
              <a:spcBef>
                <a:spcPct val="0"/>
              </a:spcBef>
              <a:spcAft>
                <a:spcPct val="0"/>
              </a:spcAft>
              <a:defRPr sz="2000" b="1">
                <a:solidFill>
                  <a:schemeClr val="dk1"/>
                </a:solidFill>
                <a:latin typeface="+mn-lt"/>
                <a:ea typeface="+mn-ea"/>
                <a:cs typeface="+mn-cs"/>
              </a:defRPr>
            </a:lvl9pPr>
          </a:lstStyle>
          <a:p>
            <a:endParaRPr lang="en-US" sz="3200" dirty="0" smtClean="0"/>
          </a:p>
          <a:p>
            <a:r>
              <a:rPr lang="en-US" sz="3200" dirty="0" smtClean="0"/>
              <a:t>Parental Incarceration and Mental Health</a:t>
            </a:r>
          </a:p>
          <a:p>
            <a:r>
              <a:rPr lang="en-US" dirty="0" smtClean="0"/>
              <a:t>DE 2015 HS YRBS</a:t>
            </a:r>
          </a:p>
          <a:p>
            <a:endParaRPr lang="en-US" sz="3200" dirty="0"/>
          </a:p>
        </p:txBody>
      </p:sp>
      <p:graphicFrame>
        <p:nvGraphicFramePr>
          <p:cNvPr id="3" name="Chart 2"/>
          <p:cNvGraphicFramePr>
            <a:graphicFrameLocks/>
          </p:cNvGraphicFramePr>
          <p:nvPr>
            <p:extLst>
              <p:ext uri="{D42A27DB-BD31-4B8C-83A1-F6EECF244321}">
                <p14:modId xmlns:p14="http://schemas.microsoft.com/office/powerpoint/2010/main" val="56567087"/>
              </p:ext>
            </p:extLst>
          </p:nvPr>
        </p:nvGraphicFramePr>
        <p:xfrm>
          <a:off x="698500" y="1869440"/>
          <a:ext cx="7721600" cy="412496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83300"/>
            <a:ext cx="839437" cy="815242"/>
          </a:xfrm>
          <a:prstGeom prst="rect">
            <a:avLst/>
          </a:prstGeom>
        </p:spPr>
      </p:pic>
    </p:spTree>
    <p:extLst>
      <p:ext uri="{BB962C8B-B14F-4D97-AF65-F5344CB8AC3E}">
        <p14:creationId xmlns:p14="http://schemas.microsoft.com/office/powerpoint/2010/main" val="2770996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0072"/>
            <a:ext cx="9144000" cy="1850828"/>
          </a:xfrm>
          <a:prstGeom prst="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a:lstStyle>
            <a:lvl1pPr algn="ctr" rtl="0" eaLnBrk="1" fontAlgn="base" hangingPunct="1">
              <a:spcBef>
                <a:spcPct val="0"/>
              </a:spcBef>
              <a:spcAft>
                <a:spcPct val="0"/>
              </a:spcAft>
              <a:defRPr sz="2000" b="1">
                <a:solidFill>
                  <a:schemeClr val="dk1"/>
                </a:solidFill>
                <a:latin typeface="+mn-lt"/>
                <a:ea typeface="+mn-ea"/>
                <a:cs typeface="+mn-cs"/>
              </a:defRPr>
            </a:lvl1pPr>
            <a:lvl2pPr algn="ctr" rtl="0" eaLnBrk="1" fontAlgn="base" hangingPunct="1">
              <a:spcBef>
                <a:spcPct val="0"/>
              </a:spcBef>
              <a:spcAft>
                <a:spcPct val="0"/>
              </a:spcAft>
              <a:defRPr sz="2000" b="1">
                <a:solidFill>
                  <a:schemeClr val="dk1"/>
                </a:solidFill>
                <a:latin typeface="+mn-lt"/>
                <a:ea typeface="+mn-ea"/>
                <a:cs typeface="+mn-cs"/>
              </a:defRPr>
            </a:lvl2pPr>
            <a:lvl3pPr algn="ctr" rtl="0" eaLnBrk="1" fontAlgn="base" hangingPunct="1">
              <a:spcBef>
                <a:spcPct val="0"/>
              </a:spcBef>
              <a:spcAft>
                <a:spcPct val="0"/>
              </a:spcAft>
              <a:defRPr sz="2000" b="1">
                <a:solidFill>
                  <a:schemeClr val="dk1"/>
                </a:solidFill>
                <a:latin typeface="+mn-lt"/>
                <a:ea typeface="+mn-ea"/>
                <a:cs typeface="+mn-cs"/>
              </a:defRPr>
            </a:lvl3pPr>
            <a:lvl4pPr algn="ctr" rtl="0" eaLnBrk="1" fontAlgn="base" hangingPunct="1">
              <a:spcBef>
                <a:spcPct val="0"/>
              </a:spcBef>
              <a:spcAft>
                <a:spcPct val="0"/>
              </a:spcAft>
              <a:defRPr sz="2000" b="1">
                <a:solidFill>
                  <a:schemeClr val="dk1"/>
                </a:solidFill>
                <a:latin typeface="+mn-lt"/>
                <a:ea typeface="+mn-ea"/>
                <a:cs typeface="+mn-cs"/>
              </a:defRPr>
            </a:lvl4pPr>
            <a:lvl5pPr algn="ctr" rtl="0" eaLnBrk="1" fontAlgn="base" hangingPunct="1">
              <a:spcBef>
                <a:spcPct val="0"/>
              </a:spcBef>
              <a:spcAft>
                <a:spcPct val="0"/>
              </a:spcAft>
              <a:defRPr sz="2000" b="1">
                <a:solidFill>
                  <a:schemeClr val="dk1"/>
                </a:solidFill>
                <a:latin typeface="+mn-lt"/>
                <a:ea typeface="+mn-ea"/>
                <a:cs typeface="+mn-cs"/>
              </a:defRPr>
            </a:lvl5pPr>
            <a:lvl6pPr marL="457200" algn="ctr" rtl="0" eaLnBrk="1" fontAlgn="base" hangingPunct="1">
              <a:spcBef>
                <a:spcPct val="0"/>
              </a:spcBef>
              <a:spcAft>
                <a:spcPct val="0"/>
              </a:spcAft>
              <a:defRPr sz="2000" b="1">
                <a:solidFill>
                  <a:schemeClr val="dk1"/>
                </a:solidFill>
                <a:latin typeface="+mn-lt"/>
                <a:ea typeface="+mn-ea"/>
                <a:cs typeface="+mn-cs"/>
              </a:defRPr>
            </a:lvl6pPr>
            <a:lvl7pPr marL="914400" algn="ctr" rtl="0" eaLnBrk="1" fontAlgn="base" hangingPunct="1">
              <a:spcBef>
                <a:spcPct val="0"/>
              </a:spcBef>
              <a:spcAft>
                <a:spcPct val="0"/>
              </a:spcAft>
              <a:defRPr sz="2000" b="1">
                <a:solidFill>
                  <a:schemeClr val="dk1"/>
                </a:solidFill>
                <a:latin typeface="+mn-lt"/>
                <a:ea typeface="+mn-ea"/>
                <a:cs typeface="+mn-cs"/>
              </a:defRPr>
            </a:lvl7pPr>
            <a:lvl8pPr marL="1371600" algn="ctr" rtl="0" eaLnBrk="1" fontAlgn="base" hangingPunct="1">
              <a:spcBef>
                <a:spcPct val="0"/>
              </a:spcBef>
              <a:spcAft>
                <a:spcPct val="0"/>
              </a:spcAft>
              <a:defRPr sz="2000" b="1">
                <a:solidFill>
                  <a:schemeClr val="dk1"/>
                </a:solidFill>
                <a:latin typeface="+mn-lt"/>
                <a:ea typeface="+mn-ea"/>
                <a:cs typeface="+mn-cs"/>
              </a:defRPr>
            </a:lvl8pPr>
            <a:lvl9pPr marL="1828800" algn="ctr" rtl="0" eaLnBrk="1" fontAlgn="base" hangingPunct="1">
              <a:spcBef>
                <a:spcPct val="0"/>
              </a:spcBef>
              <a:spcAft>
                <a:spcPct val="0"/>
              </a:spcAft>
              <a:defRPr sz="2000" b="1">
                <a:solidFill>
                  <a:schemeClr val="dk1"/>
                </a:solidFill>
                <a:latin typeface="+mn-lt"/>
                <a:ea typeface="+mn-ea"/>
                <a:cs typeface="+mn-cs"/>
              </a:defRPr>
            </a:lvl9pPr>
          </a:lstStyle>
          <a:p>
            <a:endParaRPr lang="en-US" sz="2800" dirty="0" smtClean="0">
              <a:solidFill>
                <a:schemeClr val="accent6">
                  <a:lumMod val="20000"/>
                  <a:lumOff val="80000"/>
                </a:schemeClr>
              </a:solidFill>
            </a:endParaRPr>
          </a:p>
          <a:p>
            <a:r>
              <a:rPr lang="en-US" sz="3200" dirty="0" smtClean="0"/>
              <a:t>Parental Incarceration and Sexual Risk Behavior</a:t>
            </a:r>
          </a:p>
          <a:p>
            <a:r>
              <a:rPr lang="en-US" dirty="0" smtClean="0"/>
              <a:t>DE</a:t>
            </a:r>
            <a:r>
              <a:rPr lang="en-US" sz="3200" dirty="0" smtClean="0"/>
              <a:t> </a:t>
            </a:r>
            <a:r>
              <a:rPr lang="en-US" dirty="0"/>
              <a:t>2015 HS YRBS</a:t>
            </a:r>
          </a:p>
          <a:p>
            <a:endParaRPr lang="en-US" sz="4800" dirty="0"/>
          </a:p>
          <a:p>
            <a:endParaRPr lang="en-US" sz="3200" dirty="0" smtClean="0"/>
          </a:p>
          <a:p>
            <a:r>
              <a:rPr lang="en-US" sz="3200" dirty="0" smtClean="0"/>
              <a:t> </a:t>
            </a:r>
            <a:endParaRPr lang="en-US" sz="3200" dirty="0"/>
          </a:p>
        </p:txBody>
      </p:sp>
      <p:graphicFrame>
        <p:nvGraphicFramePr>
          <p:cNvPr id="3" name="Chart 2"/>
          <p:cNvGraphicFramePr>
            <a:graphicFrameLocks/>
          </p:cNvGraphicFramePr>
          <p:nvPr>
            <p:extLst>
              <p:ext uri="{D42A27DB-BD31-4B8C-83A1-F6EECF244321}">
                <p14:modId xmlns:p14="http://schemas.microsoft.com/office/powerpoint/2010/main" val="2162298497"/>
              </p:ext>
            </p:extLst>
          </p:nvPr>
        </p:nvGraphicFramePr>
        <p:xfrm>
          <a:off x="723900" y="1922780"/>
          <a:ext cx="7696200" cy="408432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5" name="Rectangle 4"/>
          <p:cNvSpPr/>
          <p:nvPr/>
        </p:nvSpPr>
        <p:spPr>
          <a:xfrm>
            <a:off x="6987678" y="6488668"/>
            <a:ext cx="2156322" cy="369332"/>
          </a:xfrm>
          <a:prstGeom prst="rect">
            <a:avLst/>
          </a:prstGeom>
        </p:spPr>
        <p:txBody>
          <a:bodyPr wrap="none">
            <a:spAutoFit/>
          </a:bodyPr>
          <a:lstStyle/>
          <a:p>
            <a:r>
              <a:rPr lang="en-US" dirty="0">
                <a:solidFill>
                  <a:srgbClr val="00279F"/>
                </a:solidFill>
              </a:rPr>
              <a:t>2015 DE HS YRBS</a:t>
            </a:r>
            <a:endParaRPr lang="en-US" dirty="0"/>
          </a:p>
        </p:txBody>
      </p:sp>
    </p:spTree>
    <p:extLst>
      <p:ext uri="{BB962C8B-B14F-4D97-AF65-F5344CB8AC3E}">
        <p14:creationId xmlns:p14="http://schemas.microsoft.com/office/powerpoint/2010/main" val="1370956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4092603822"/>
              </p:ext>
            </p:extLst>
          </p:nvPr>
        </p:nvGraphicFramePr>
        <p:xfrm>
          <a:off x="609600" y="1107818"/>
          <a:ext cx="8059740" cy="5228359"/>
        </p:xfrm>
        <a:graphic>
          <a:graphicData uri="http://schemas.openxmlformats.org/drawingml/2006/table">
            <a:tbl>
              <a:tblPr firstRow="1" bandRow="1">
                <a:tableStyleId>{5C22544A-7EE6-4342-B048-85BDC9FD1C3A}</a:tableStyleId>
              </a:tblPr>
              <a:tblGrid>
                <a:gridCol w="2146300"/>
                <a:gridCol w="812800"/>
                <a:gridCol w="1765300"/>
                <a:gridCol w="1714500"/>
                <a:gridCol w="1620840"/>
              </a:tblGrid>
              <a:tr h="1438119">
                <a:tc gridSpan="5">
                  <a:txBody>
                    <a:bodyPr/>
                    <a:lstStyle/>
                    <a:p>
                      <a:pPr marL="0" marR="0" algn="ctr">
                        <a:spcBef>
                          <a:spcPts val="0"/>
                        </a:spcBef>
                        <a:spcAft>
                          <a:spcPts val="0"/>
                        </a:spcAft>
                      </a:pPr>
                      <a:r>
                        <a:rPr lang="en-US" sz="1200" b="1" dirty="0">
                          <a:effectLst/>
                          <a:latin typeface="Times New Roman"/>
                          <a:ea typeface="ＭＳ 明朝"/>
                          <a:cs typeface="Times New Roman"/>
                        </a:rPr>
                        <a:t> </a:t>
                      </a:r>
                      <a:endParaRPr lang="en-US" sz="1200" dirty="0">
                        <a:effectLst/>
                        <a:latin typeface="Times New Roman"/>
                        <a:ea typeface="ＭＳ 明朝"/>
                        <a:cs typeface="Times New Roman"/>
                      </a:endParaRPr>
                    </a:p>
                    <a:p>
                      <a:pPr marL="0" marR="0" algn="ctr">
                        <a:spcBef>
                          <a:spcPts val="0"/>
                        </a:spcBef>
                        <a:spcAft>
                          <a:spcPts val="0"/>
                        </a:spcAft>
                      </a:pPr>
                      <a:r>
                        <a:rPr lang="en-US" sz="4000" dirty="0" smtClean="0"/>
                        <a:t>Violence Exposure – </a:t>
                      </a:r>
                    </a:p>
                    <a:p>
                      <a:pPr marL="0" marR="0" algn="ctr">
                        <a:spcBef>
                          <a:spcPts val="0"/>
                        </a:spcBef>
                        <a:spcAft>
                          <a:spcPts val="0"/>
                        </a:spcAft>
                      </a:pPr>
                      <a:r>
                        <a:rPr lang="en-US" sz="4000" dirty="0" smtClean="0"/>
                        <a:t>Threatened with a Weapon</a:t>
                      </a:r>
                      <a:endParaRPr lang="en-US" sz="4000" dirty="0">
                        <a:effectLst/>
                        <a:latin typeface="Times New Roman"/>
                        <a:ea typeface="ＭＳ 明朝"/>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0212">
                <a:tc>
                  <a:txBody>
                    <a:bodyPr/>
                    <a:lstStyle/>
                    <a:p>
                      <a:pPr marL="0" marR="0" algn="ctr">
                        <a:spcBef>
                          <a:spcPts val="0"/>
                        </a:spcBef>
                        <a:spcAft>
                          <a:spcPts val="0"/>
                        </a:spcAft>
                      </a:pPr>
                      <a:r>
                        <a:rPr lang="en-US" sz="2000" b="1" dirty="0">
                          <a:effectLst/>
                          <a:latin typeface="+mn-lt"/>
                          <a:ea typeface="ＭＳ 明朝"/>
                          <a:cs typeface="Times New Roman"/>
                        </a:rPr>
                        <a:t>Trauma Indicator</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N</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Total</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Female</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Male</a:t>
                      </a:r>
                      <a:endParaRPr lang="en-US" sz="2000" dirty="0">
                        <a:effectLst/>
                        <a:latin typeface="+mn-lt"/>
                        <a:ea typeface="ＭＳ 明朝"/>
                        <a:cs typeface="Times New Roman"/>
                      </a:endParaRPr>
                    </a:p>
                  </a:txBody>
                  <a:tcPr marL="68580" marR="68580" marT="0" marB="0" anchor="ctr"/>
                </a:tc>
              </a:tr>
              <a:tr h="2970028">
                <a:tc>
                  <a:txBody>
                    <a:bodyPr/>
                    <a:lstStyle/>
                    <a:p>
                      <a:pPr marL="0" marR="0">
                        <a:spcBef>
                          <a:spcPts val="0"/>
                        </a:spcBef>
                        <a:spcAft>
                          <a:spcPts val="0"/>
                        </a:spcAft>
                      </a:pPr>
                      <a:r>
                        <a:rPr lang="en-US" sz="1900" dirty="0">
                          <a:effectLst/>
                          <a:latin typeface="+mn-lt"/>
                          <a:ea typeface="ＭＳ 明朝"/>
                          <a:cs typeface="Times New Roman"/>
                        </a:rPr>
                        <a:t>During the past 12 months, how many times has someone threatened or injured you with a weapon such as a gun, knife, or club on school property?</a:t>
                      </a:r>
                    </a:p>
                  </a:txBody>
                  <a:tcPr marL="68580" marR="68580" marT="0" marB="0"/>
                </a:tc>
                <a:tc>
                  <a:txBody>
                    <a:bodyPr/>
                    <a:lstStyle/>
                    <a:p>
                      <a:pPr marL="0" marR="0">
                        <a:spcBef>
                          <a:spcPts val="0"/>
                        </a:spcBef>
                        <a:spcAft>
                          <a:spcPts val="0"/>
                        </a:spcAft>
                      </a:pPr>
                      <a:r>
                        <a:rPr lang="en-US" sz="1800">
                          <a:effectLst/>
                          <a:latin typeface="+mn-lt"/>
                          <a:ea typeface="ＭＳ 明朝"/>
                          <a:cs typeface="Times New Roman"/>
                        </a:rPr>
                        <a:t>2,739</a:t>
                      </a:r>
                    </a:p>
                  </a:txBody>
                  <a:tcPr marL="68580" marR="68580" marT="0" marB="0"/>
                </a:tc>
                <a:tc>
                  <a:txBody>
                    <a:bodyPr/>
                    <a:lstStyle/>
                    <a:p>
                      <a:pPr marL="0" marR="0">
                        <a:spcBef>
                          <a:spcPts val="0"/>
                        </a:spcBef>
                        <a:spcAft>
                          <a:spcPts val="0"/>
                        </a:spcAft>
                      </a:pPr>
                      <a:r>
                        <a:rPr lang="en-US" sz="1800" dirty="0">
                          <a:effectLst/>
                          <a:latin typeface="+mn-lt"/>
                          <a:ea typeface="ＭＳ 明朝"/>
                          <a:cs typeface="Times New Roman"/>
                        </a:rPr>
                        <a:t>0 times         94</a:t>
                      </a: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1 </a:t>
                      </a:r>
                      <a:r>
                        <a:rPr lang="en-US" sz="1800" dirty="0">
                          <a:effectLst/>
                          <a:latin typeface="+mn-lt"/>
                          <a:ea typeface="ＭＳ 明朝"/>
                          <a:cs typeface="Times New Roman"/>
                        </a:rPr>
                        <a:t>or more     </a:t>
                      </a:r>
                      <a:r>
                        <a:rPr lang="en-US" sz="1800" dirty="0" smtClean="0">
                          <a:effectLst/>
                          <a:latin typeface="+mn-lt"/>
                          <a:ea typeface="ＭＳ 明朝"/>
                          <a:cs typeface="Times New Roman"/>
                        </a:rPr>
                        <a:t>  6</a:t>
                      </a:r>
                      <a:endParaRPr lang="en-US" sz="18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dirty="0">
                          <a:effectLst/>
                          <a:latin typeface="+mn-lt"/>
                          <a:ea typeface="ＭＳ 明朝"/>
                          <a:cs typeface="Times New Roman"/>
                        </a:rPr>
                        <a:t>0 times     96</a:t>
                      </a: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1 </a:t>
                      </a:r>
                      <a:r>
                        <a:rPr lang="en-US" sz="1800" dirty="0">
                          <a:effectLst/>
                          <a:latin typeface="+mn-lt"/>
                          <a:ea typeface="ＭＳ 明朝"/>
                          <a:cs typeface="Times New Roman"/>
                        </a:rPr>
                        <a:t>or more  </a:t>
                      </a:r>
                      <a:r>
                        <a:rPr lang="en-US" sz="1800" dirty="0" smtClean="0">
                          <a:effectLst/>
                          <a:latin typeface="+mn-lt"/>
                          <a:ea typeface="ＭＳ 明朝"/>
                          <a:cs typeface="Times New Roman"/>
                        </a:rPr>
                        <a:t> 4</a:t>
                      </a:r>
                      <a:endParaRPr lang="en-US" sz="18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dirty="0">
                          <a:effectLst/>
                          <a:latin typeface="+mn-lt"/>
                          <a:ea typeface="ＭＳ 明朝"/>
                          <a:cs typeface="Times New Roman"/>
                        </a:rPr>
                        <a:t>0 times    92</a:t>
                      </a: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1 </a:t>
                      </a:r>
                      <a:r>
                        <a:rPr lang="en-US" sz="1800" dirty="0">
                          <a:effectLst/>
                          <a:latin typeface="+mn-lt"/>
                          <a:ea typeface="ＭＳ 明朝"/>
                          <a:cs typeface="Times New Roman"/>
                        </a:rPr>
                        <a:t>or more  8 </a:t>
                      </a:r>
                    </a:p>
                  </a:txBody>
                  <a:tcPr marL="68580" marR="68580" marT="0" marB="0"/>
                </a:tc>
              </a:tr>
            </a:tbl>
          </a:graphicData>
        </a:graphic>
      </p:graphicFrame>
      <p:sp>
        <p:nvSpPr>
          <p:cNvPr id="2" name="Rectangle 1"/>
          <p:cNvSpPr/>
          <p:nvPr/>
        </p:nvSpPr>
        <p:spPr>
          <a:xfrm>
            <a:off x="6987678" y="6516510"/>
            <a:ext cx="2156322" cy="369332"/>
          </a:xfrm>
          <a:prstGeom prst="rect">
            <a:avLst/>
          </a:prstGeom>
        </p:spPr>
        <p:txBody>
          <a:bodyPr wrap="none">
            <a:spAutoFit/>
          </a:bodyPr>
          <a:lstStyle/>
          <a:p>
            <a:r>
              <a:rPr lang="en-US" dirty="0">
                <a:solidFill>
                  <a:srgbClr val="00279F"/>
                </a:solidFill>
              </a:rPr>
              <a:t>2015 DE HS YRBS</a:t>
            </a:r>
            <a:endParaRPr lang="en-US" dirty="0"/>
          </a:p>
        </p:txBody>
      </p:sp>
    </p:spTree>
    <p:extLst>
      <p:ext uri="{BB962C8B-B14F-4D97-AF65-F5344CB8AC3E}">
        <p14:creationId xmlns:p14="http://schemas.microsoft.com/office/powerpoint/2010/main" val="1857075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2900"/>
            <a:ext cx="7896701" cy="1724126"/>
          </a:xfrm>
        </p:spPr>
        <p:style>
          <a:lnRef idx="2">
            <a:schemeClr val="dk1"/>
          </a:lnRef>
          <a:fillRef idx="1">
            <a:schemeClr val="lt1"/>
          </a:fillRef>
          <a:effectRef idx="0">
            <a:schemeClr val="dk1"/>
          </a:effectRef>
          <a:fontRef idx="minor">
            <a:schemeClr val="dk1"/>
          </a:fontRef>
        </p:style>
        <p:txBody>
          <a:bodyPr/>
          <a:lstStyle/>
          <a:p>
            <a:r>
              <a:rPr lang="en-US" dirty="0"/>
              <a:t/>
            </a:r>
            <a:br>
              <a:rPr lang="en-US" dirty="0"/>
            </a:br>
            <a:r>
              <a:rPr lang="en-US" sz="3200" dirty="0" smtClean="0"/>
              <a:t>University of Delaware </a:t>
            </a:r>
            <a:br>
              <a:rPr lang="en-US" sz="3200" dirty="0" smtClean="0"/>
            </a:br>
            <a:r>
              <a:rPr lang="en-US" sz="3200" dirty="0" smtClean="0"/>
              <a:t>Center for Drug and Health Studies</a:t>
            </a:r>
            <a:endParaRPr lang="en-US" sz="3200" dirty="0"/>
          </a:p>
        </p:txBody>
      </p:sp>
      <p:sp>
        <p:nvSpPr>
          <p:cNvPr id="3" name="Content Placeholder 2"/>
          <p:cNvSpPr>
            <a:spLocks noGrp="1"/>
          </p:cNvSpPr>
          <p:nvPr>
            <p:ph idx="1"/>
          </p:nvPr>
        </p:nvSpPr>
        <p:spPr>
          <a:xfrm>
            <a:off x="609600" y="2362200"/>
            <a:ext cx="8051359" cy="3257550"/>
          </a:xfrm>
        </p:spPr>
        <p:txBody>
          <a:bodyPr/>
          <a:lstStyle/>
          <a:p>
            <a:pPr>
              <a:spcBef>
                <a:spcPts val="1800"/>
              </a:spcBef>
              <a:buFont typeface="Wingdings" charset="2"/>
              <a:buChar char="u"/>
            </a:pPr>
            <a:r>
              <a:rPr lang="en-US" sz="3000" dirty="0" smtClean="0"/>
              <a:t>Collect and identify data on attitudes, experiences, and behaviors </a:t>
            </a:r>
          </a:p>
          <a:p>
            <a:pPr>
              <a:spcBef>
                <a:spcPts val="1800"/>
              </a:spcBef>
              <a:buFont typeface="Wingdings" charset="2"/>
              <a:buChar char="u"/>
            </a:pPr>
            <a:r>
              <a:rPr lang="en-US" sz="3000" dirty="0" smtClean="0"/>
              <a:t>Analyze data</a:t>
            </a:r>
          </a:p>
          <a:p>
            <a:pPr>
              <a:spcBef>
                <a:spcPts val="1800"/>
              </a:spcBef>
              <a:buFont typeface="Wingdings" charset="2"/>
              <a:buChar char="u"/>
            </a:pPr>
            <a:r>
              <a:rPr lang="en-US" sz="3000" dirty="0" smtClean="0"/>
              <a:t>Share data with policy makers, community members, and others for strategic decision-making </a:t>
            </a:r>
            <a:endParaRPr lang="en-US" sz="3000" dirty="0"/>
          </a:p>
          <a:p>
            <a:pPr marL="0" indent="0">
              <a:buNone/>
            </a:pPr>
            <a:endParaRPr lang="en-US" dirty="0"/>
          </a:p>
        </p:txBody>
      </p:sp>
      <p:pic>
        <p:nvPicPr>
          <p:cNvPr id="4" name="Picture 3"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3826187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100"/>
            <a:ext cx="9144000" cy="1384300"/>
          </a:xfrm>
        </p:spPr>
        <p:txBody>
          <a:bodyPr/>
          <a:lstStyle/>
          <a:p>
            <a:r>
              <a:rPr lang="en-US" sz="3200" dirty="0" smtClean="0">
                <a:solidFill>
                  <a:srgbClr val="00279F"/>
                </a:solidFill>
              </a:rPr>
              <a:t>Threatened with Weapon at School </a:t>
            </a:r>
            <a:br>
              <a:rPr lang="en-US" sz="3200" dirty="0" smtClean="0">
                <a:solidFill>
                  <a:srgbClr val="00279F"/>
                </a:solidFill>
              </a:rPr>
            </a:br>
            <a:r>
              <a:rPr lang="en-US" sz="3200" dirty="0" smtClean="0">
                <a:solidFill>
                  <a:srgbClr val="00279F"/>
                </a:solidFill>
              </a:rPr>
              <a:t>and Substance Use</a:t>
            </a:r>
            <a:br>
              <a:rPr lang="en-US" sz="3200" dirty="0" smtClean="0">
                <a:solidFill>
                  <a:srgbClr val="00279F"/>
                </a:solidFill>
              </a:rPr>
            </a:br>
            <a:r>
              <a:rPr lang="en-US" dirty="0">
                <a:solidFill>
                  <a:srgbClr val="00279F"/>
                </a:solidFill>
              </a:rPr>
              <a:t>2015 DE HS YRBS</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1938440735"/>
              </p:ext>
            </p:extLst>
          </p:nvPr>
        </p:nvGraphicFramePr>
        <p:xfrm>
          <a:off x="609600" y="1803400"/>
          <a:ext cx="8059738" cy="38354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2383480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100"/>
            <a:ext cx="9144000" cy="1308100"/>
          </a:xfrm>
        </p:spPr>
        <p:txBody>
          <a:bodyPr/>
          <a:lstStyle/>
          <a:p>
            <a:r>
              <a:rPr lang="en-US" sz="3200" dirty="0" smtClean="0">
                <a:solidFill>
                  <a:srgbClr val="00279F"/>
                </a:solidFill>
              </a:rPr>
              <a:t>Threatened with Weapon at School </a:t>
            </a:r>
            <a:br>
              <a:rPr lang="en-US" sz="3200" dirty="0" smtClean="0">
                <a:solidFill>
                  <a:srgbClr val="00279F"/>
                </a:solidFill>
              </a:rPr>
            </a:br>
            <a:r>
              <a:rPr lang="en-US" sz="3200" dirty="0" smtClean="0">
                <a:solidFill>
                  <a:srgbClr val="00279F"/>
                </a:solidFill>
              </a:rPr>
              <a:t>and Mental Health</a:t>
            </a:r>
            <a:br>
              <a:rPr lang="en-US" sz="3200" dirty="0" smtClean="0">
                <a:solidFill>
                  <a:srgbClr val="00279F"/>
                </a:solidFill>
              </a:rPr>
            </a:br>
            <a:r>
              <a:rPr lang="en-US" dirty="0">
                <a:solidFill>
                  <a:srgbClr val="00279F"/>
                </a:solidFill>
              </a:rPr>
              <a:t>2015 DE HS YRBS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2341810"/>
              </p:ext>
            </p:extLst>
          </p:nvPr>
        </p:nvGraphicFramePr>
        <p:xfrm>
          <a:off x="596900" y="1955800"/>
          <a:ext cx="8059738" cy="41148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3334306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562100"/>
          </a:xfrm>
        </p:spPr>
        <p:txBody>
          <a:bodyPr/>
          <a:lstStyle/>
          <a:p>
            <a:r>
              <a:rPr lang="en-US" sz="3200" dirty="0" smtClean="0">
                <a:solidFill>
                  <a:srgbClr val="00279F"/>
                </a:solidFill>
              </a:rPr>
              <a:t>Threatened with a Weapon at School and </a:t>
            </a:r>
            <a:br>
              <a:rPr lang="en-US" sz="3200" dirty="0" smtClean="0">
                <a:solidFill>
                  <a:srgbClr val="00279F"/>
                </a:solidFill>
              </a:rPr>
            </a:br>
            <a:r>
              <a:rPr lang="en-US" sz="3200" dirty="0" smtClean="0">
                <a:solidFill>
                  <a:srgbClr val="00279F"/>
                </a:solidFill>
              </a:rPr>
              <a:t>Sexual Risk Behavior </a:t>
            </a:r>
            <a:r>
              <a:rPr lang="en-US" sz="3600" dirty="0" smtClean="0">
                <a:solidFill>
                  <a:srgbClr val="00279F"/>
                </a:solidFill>
              </a:rPr>
              <a:t/>
            </a:r>
            <a:br>
              <a:rPr lang="en-US" sz="3600" dirty="0" smtClean="0">
                <a:solidFill>
                  <a:srgbClr val="00279F"/>
                </a:solidFill>
              </a:rPr>
            </a:br>
            <a:r>
              <a:rPr lang="en-US" dirty="0" smtClean="0">
                <a:solidFill>
                  <a:srgbClr val="00279F"/>
                </a:solidFill>
              </a:rPr>
              <a:t>2015 </a:t>
            </a:r>
            <a:r>
              <a:rPr lang="en-US" dirty="0">
                <a:solidFill>
                  <a:srgbClr val="00279F"/>
                </a:solidFill>
              </a:rPr>
              <a:t>DE HS YRBS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5259493"/>
              </p:ext>
            </p:extLst>
          </p:nvPr>
        </p:nvGraphicFramePr>
        <p:xfrm>
          <a:off x="673100" y="1905000"/>
          <a:ext cx="7670800" cy="41656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3092304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398122511"/>
              </p:ext>
            </p:extLst>
          </p:nvPr>
        </p:nvGraphicFramePr>
        <p:xfrm>
          <a:off x="609600" y="1524001"/>
          <a:ext cx="8059740" cy="4512691"/>
        </p:xfrm>
        <a:graphic>
          <a:graphicData uri="http://schemas.openxmlformats.org/drawingml/2006/table">
            <a:tbl>
              <a:tblPr firstRow="1" bandRow="1">
                <a:tableStyleId>{5C22544A-7EE6-4342-B048-85BDC9FD1C3A}</a:tableStyleId>
              </a:tblPr>
              <a:tblGrid>
                <a:gridCol w="1676400"/>
                <a:gridCol w="965200"/>
                <a:gridCol w="1955800"/>
                <a:gridCol w="1854200"/>
                <a:gridCol w="1608140"/>
              </a:tblGrid>
              <a:tr h="842887">
                <a:tc gridSpan="5">
                  <a:txBody>
                    <a:bodyPr/>
                    <a:lstStyle/>
                    <a:p>
                      <a:pPr marL="0" marR="0" algn="ctr">
                        <a:spcBef>
                          <a:spcPts val="0"/>
                        </a:spcBef>
                        <a:spcAft>
                          <a:spcPts val="0"/>
                        </a:spcAft>
                      </a:pPr>
                      <a:r>
                        <a:rPr lang="en-US" sz="1200" b="1" dirty="0">
                          <a:effectLst/>
                          <a:latin typeface="Times New Roman"/>
                          <a:ea typeface="ＭＳ 明朝"/>
                          <a:cs typeface="Times New Roman"/>
                        </a:rPr>
                        <a:t> </a:t>
                      </a:r>
                      <a:endParaRPr lang="en-US" sz="1200" dirty="0">
                        <a:effectLst/>
                        <a:latin typeface="Times New Roman"/>
                        <a:ea typeface="ＭＳ 明朝"/>
                        <a:cs typeface="Times New Roman"/>
                      </a:endParaRPr>
                    </a:p>
                    <a:p>
                      <a:pPr marL="0" marR="0" algn="ctr">
                        <a:spcBef>
                          <a:spcPts val="0"/>
                        </a:spcBef>
                        <a:spcAft>
                          <a:spcPts val="0"/>
                        </a:spcAft>
                      </a:pPr>
                      <a:r>
                        <a:rPr lang="en-US" sz="4000" dirty="0" smtClean="0"/>
                        <a:t>Violence Exposure - Fighting</a:t>
                      </a:r>
                      <a:endParaRPr lang="en-US" sz="4000" dirty="0">
                        <a:effectLst/>
                        <a:latin typeface="Times New Roman"/>
                        <a:ea typeface="ＭＳ 明朝"/>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43724">
                <a:tc>
                  <a:txBody>
                    <a:bodyPr/>
                    <a:lstStyle/>
                    <a:p>
                      <a:pPr marL="0" marR="0" algn="ctr">
                        <a:spcBef>
                          <a:spcPts val="0"/>
                        </a:spcBef>
                        <a:spcAft>
                          <a:spcPts val="0"/>
                        </a:spcAft>
                      </a:pPr>
                      <a:r>
                        <a:rPr lang="en-US" sz="2000" b="1" dirty="0">
                          <a:effectLst/>
                          <a:latin typeface="+mn-lt"/>
                          <a:ea typeface="ＭＳ 明朝"/>
                          <a:cs typeface="Times New Roman"/>
                        </a:rPr>
                        <a:t>Trauma Indicator</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N</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Total</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Female</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Male</a:t>
                      </a:r>
                      <a:endParaRPr lang="en-US" sz="2000" dirty="0">
                        <a:effectLst/>
                        <a:latin typeface="+mn-lt"/>
                        <a:ea typeface="ＭＳ 明朝"/>
                        <a:cs typeface="Times New Roman"/>
                      </a:endParaRPr>
                    </a:p>
                  </a:txBody>
                  <a:tcPr marL="68580" marR="68580" marT="0" marB="0" anchor="ctr"/>
                </a:tc>
              </a:tr>
              <a:tr h="2721412">
                <a:tc>
                  <a:txBody>
                    <a:bodyPr/>
                    <a:lstStyle/>
                    <a:p>
                      <a:pPr marL="0" marR="0">
                        <a:spcBef>
                          <a:spcPts val="0"/>
                        </a:spcBef>
                        <a:spcAft>
                          <a:spcPts val="0"/>
                        </a:spcAft>
                      </a:pPr>
                      <a:r>
                        <a:rPr lang="en-US" sz="2400" dirty="0">
                          <a:effectLst/>
                          <a:latin typeface="+mn-lt"/>
                          <a:ea typeface="ＭＳ 明朝"/>
                          <a:cs typeface="ArialMT"/>
                        </a:rPr>
                        <a:t>During the past 12 months, how many times were you in a physical fight?</a:t>
                      </a:r>
                      <a:endParaRPr lang="en-US" sz="24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2000" dirty="0">
                          <a:effectLst/>
                          <a:latin typeface="+mn-lt"/>
                          <a:ea typeface="ＭＳ 明朝"/>
                          <a:cs typeface="Times New Roman"/>
                        </a:rPr>
                        <a:t>2,714</a:t>
                      </a:r>
                    </a:p>
                  </a:txBody>
                  <a:tcPr marL="68580" marR="68580" marT="0" marB="0"/>
                </a:tc>
                <a:tc>
                  <a:txBody>
                    <a:bodyPr/>
                    <a:lstStyle/>
                    <a:p>
                      <a:pPr marL="0" marR="0">
                        <a:spcBef>
                          <a:spcPts val="0"/>
                        </a:spcBef>
                        <a:spcAft>
                          <a:spcPts val="0"/>
                        </a:spcAft>
                      </a:pPr>
                      <a:r>
                        <a:rPr lang="en-US" sz="2000" dirty="0">
                          <a:effectLst/>
                          <a:latin typeface="+mn-lt"/>
                          <a:ea typeface="ＭＳ 明朝"/>
                          <a:cs typeface="Times New Roman"/>
                        </a:rPr>
                        <a:t>0 times     </a:t>
                      </a:r>
                      <a:r>
                        <a:rPr lang="en-US" sz="2000" dirty="0" smtClean="0">
                          <a:effectLst/>
                          <a:latin typeface="+mn-lt"/>
                          <a:ea typeface="ＭＳ 明朝"/>
                          <a:cs typeface="Times New Roman"/>
                        </a:rPr>
                        <a:t>   79</a:t>
                      </a:r>
                      <a:endParaRPr lang="en-US" sz="2000" dirty="0">
                        <a:effectLst/>
                        <a:latin typeface="+mn-lt"/>
                        <a:ea typeface="ＭＳ 明朝"/>
                        <a:cs typeface="Times New Roman"/>
                      </a:endParaRPr>
                    </a:p>
                    <a:p>
                      <a:pPr marL="0" marR="0">
                        <a:spcBef>
                          <a:spcPts val="0"/>
                        </a:spcBef>
                        <a:spcAft>
                          <a:spcPts val="0"/>
                        </a:spcAft>
                      </a:pPr>
                      <a:endParaRPr lang="en-US" sz="2000" dirty="0" smtClean="0">
                        <a:effectLst/>
                        <a:latin typeface="+mn-lt"/>
                        <a:ea typeface="ＭＳ 明朝"/>
                        <a:cs typeface="Times New Roman"/>
                      </a:endParaRPr>
                    </a:p>
                    <a:p>
                      <a:pPr marL="0" marR="0">
                        <a:spcBef>
                          <a:spcPts val="0"/>
                        </a:spcBef>
                        <a:spcAft>
                          <a:spcPts val="0"/>
                        </a:spcAft>
                      </a:pPr>
                      <a:endParaRPr lang="en-US" sz="2000" dirty="0" smtClean="0">
                        <a:effectLst/>
                        <a:latin typeface="+mn-lt"/>
                        <a:ea typeface="ＭＳ 明朝"/>
                        <a:cs typeface="Times New Roman"/>
                      </a:endParaRPr>
                    </a:p>
                    <a:p>
                      <a:pPr marL="0" marR="0">
                        <a:spcBef>
                          <a:spcPts val="0"/>
                        </a:spcBef>
                        <a:spcAft>
                          <a:spcPts val="0"/>
                        </a:spcAft>
                      </a:pPr>
                      <a:r>
                        <a:rPr lang="en-US" sz="2000" dirty="0" smtClean="0">
                          <a:effectLst/>
                          <a:latin typeface="+mn-lt"/>
                          <a:ea typeface="ＭＳ 明朝"/>
                          <a:cs typeface="Times New Roman"/>
                        </a:rPr>
                        <a:t>1 </a:t>
                      </a:r>
                      <a:r>
                        <a:rPr lang="en-US" sz="2000" dirty="0">
                          <a:effectLst/>
                          <a:latin typeface="+mn-lt"/>
                          <a:ea typeface="ＭＳ 明朝"/>
                          <a:cs typeface="Times New Roman"/>
                        </a:rPr>
                        <a:t>or more  </a:t>
                      </a:r>
                      <a:r>
                        <a:rPr lang="en-US" sz="2000" baseline="0" dirty="0" smtClean="0">
                          <a:effectLst/>
                          <a:latin typeface="+mn-lt"/>
                          <a:ea typeface="ＭＳ 明朝"/>
                          <a:cs typeface="Times New Roman"/>
                        </a:rPr>
                        <a:t>  </a:t>
                      </a:r>
                      <a:r>
                        <a:rPr lang="en-US" sz="2000" dirty="0" smtClean="0">
                          <a:effectLst/>
                          <a:latin typeface="+mn-lt"/>
                          <a:ea typeface="ＭＳ 明朝"/>
                          <a:cs typeface="Times New Roman"/>
                        </a:rPr>
                        <a:t>21</a:t>
                      </a:r>
                      <a:endParaRPr lang="en-US" sz="20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2000" dirty="0">
                          <a:effectLst/>
                          <a:latin typeface="+mn-lt"/>
                          <a:ea typeface="ＭＳ 明朝"/>
                          <a:cs typeface="Times New Roman"/>
                        </a:rPr>
                        <a:t>0 times     </a:t>
                      </a:r>
                      <a:r>
                        <a:rPr lang="en-US" sz="2000" dirty="0" smtClean="0">
                          <a:effectLst/>
                          <a:latin typeface="+mn-lt"/>
                          <a:ea typeface="ＭＳ 明朝"/>
                          <a:cs typeface="Times New Roman"/>
                        </a:rPr>
                        <a:t> 84  </a:t>
                      </a:r>
                      <a:endParaRPr lang="en-US" sz="2000" dirty="0">
                        <a:effectLst/>
                        <a:latin typeface="+mn-lt"/>
                        <a:ea typeface="ＭＳ 明朝"/>
                        <a:cs typeface="Times New Roman"/>
                      </a:endParaRPr>
                    </a:p>
                    <a:p>
                      <a:pPr marL="0" marR="0">
                        <a:spcBef>
                          <a:spcPts val="0"/>
                        </a:spcBef>
                        <a:spcAft>
                          <a:spcPts val="0"/>
                        </a:spcAft>
                      </a:pPr>
                      <a:endParaRPr lang="en-US" sz="2000" dirty="0" smtClean="0">
                        <a:effectLst/>
                        <a:latin typeface="+mn-lt"/>
                        <a:ea typeface="ＭＳ 明朝"/>
                        <a:cs typeface="Times New Roman"/>
                      </a:endParaRPr>
                    </a:p>
                    <a:p>
                      <a:pPr marL="0" marR="0">
                        <a:spcBef>
                          <a:spcPts val="0"/>
                        </a:spcBef>
                        <a:spcAft>
                          <a:spcPts val="0"/>
                        </a:spcAft>
                      </a:pPr>
                      <a:endParaRPr lang="en-US" sz="2000" dirty="0" smtClean="0">
                        <a:effectLst/>
                        <a:latin typeface="+mn-lt"/>
                        <a:ea typeface="ＭＳ 明朝"/>
                        <a:cs typeface="Times New Roman"/>
                      </a:endParaRPr>
                    </a:p>
                    <a:p>
                      <a:pPr marL="0" marR="0">
                        <a:spcBef>
                          <a:spcPts val="0"/>
                        </a:spcBef>
                        <a:spcAft>
                          <a:spcPts val="0"/>
                        </a:spcAft>
                      </a:pPr>
                      <a:r>
                        <a:rPr lang="en-US" sz="2000" dirty="0" smtClean="0">
                          <a:effectLst/>
                          <a:latin typeface="+mn-lt"/>
                          <a:ea typeface="ＭＳ 明朝"/>
                          <a:cs typeface="Times New Roman"/>
                        </a:rPr>
                        <a:t>1 </a:t>
                      </a:r>
                      <a:r>
                        <a:rPr lang="en-US" sz="2000" dirty="0">
                          <a:effectLst/>
                          <a:latin typeface="+mn-lt"/>
                          <a:ea typeface="ＭＳ 明朝"/>
                          <a:cs typeface="Times New Roman"/>
                        </a:rPr>
                        <a:t>or more  16 </a:t>
                      </a:r>
                    </a:p>
                  </a:txBody>
                  <a:tcPr marL="68580" marR="68580" marT="0" marB="0"/>
                </a:tc>
                <a:tc>
                  <a:txBody>
                    <a:bodyPr/>
                    <a:lstStyle/>
                    <a:p>
                      <a:pPr marL="0" marR="0">
                        <a:spcBef>
                          <a:spcPts val="0"/>
                        </a:spcBef>
                        <a:spcAft>
                          <a:spcPts val="0"/>
                        </a:spcAft>
                      </a:pPr>
                      <a:r>
                        <a:rPr lang="en-US" sz="2000" dirty="0">
                          <a:effectLst/>
                          <a:latin typeface="+mn-lt"/>
                          <a:ea typeface="ＭＳ 明朝"/>
                          <a:cs typeface="Times New Roman"/>
                        </a:rPr>
                        <a:t>0 times   </a:t>
                      </a:r>
                      <a:r>
                        <a:rPr lang="en-US" sz="2000" dirty="0" smtClean="0">
                          <a:effectLst/>
                          <a:latin typeface="+mn-lt"/>
                          <a:ea typeface="ＭＳ 明朝"/>
                          <a:cs typeface="Times New Roman"/>
                        </a:rPr>
                        <a:t>75</a:t>
                      </a:r>
                      <a:endParaRPr lang="en-US" sz="2000" dirty="0">
                        <a:effectLst/>
                        <a:latin typeface="+mn-lt"/>
                        <a:ea typeface="ＭＳ 明朝"/>
                        <a:cs typeface="Times New Roman"/>
                      </a:endParaRPr>
                    </a:p>
                    <a:p>
                      <a:pPr marL="0" marR="0">
                        <a:spcBef>
                          <a:spcPts val="0"/>
                        </a:spcBef>
                        <a:spcAft>
                          <a:spcPts val="0"/>
                        </a:spcAft>
                      </a:pPr>
                      <a:endParaRPr lang="en-US" sz="2000" dirty="0" smtClean="0">
                        <a:effectLst/>
                        <a:latin typeface="+mn-lt"/>
                        <a:ea typeface="ＭＳ 明朝"/>
                        <a:cs typeface="Times New Roman"/>
                      </a:endParaRPr>
                    </a:p>
                    <a:p>
                      <a:pPr marL="0" marR="0">
                        <a:spcBef>
                          <a:spcPts val="0"/>
                        </a:spcBef>
                        <a:spcAft>
                          <a:spcPts val="0"/>
                        </a:spcAft>
                      </a:pPr>
                      <a:endParaRPr lang="en-US" sz="2000" dirty="0" smtClean="0">
                        <a:effectLst/>
                        <a:latin typeface="+mn-lt"/>
                        <a:ea typeface="ＭＳ 明朝"/>
                        <a:cs typeface="Times New Roman"/>
                      </a:endParaRPr>
                    </a:p>
                    <a:p>
                      <a:pPr marL="0" marR="0">
                        <a:spcBef>
                          <a:spcPts val="0"/>
                        </a:spcBef>
                        <a:spcAft>
                          <a:spcPts val="0"/>
                        </a:spcAft>
                      </a:pPr>
                      <a:r>
                        <a:rPr lang="en-US" sz="2000" dirty="0" smtClean="0">
                          <a:effectLst/>
                          <a:latin typeface="+mn-lt"/>
                          <a:ea typeface="ＭＳ 明朝"/>
                          <a:cs typeface="Times New Roman"/>
                        </a:rPr>
                        <a:t>1 or more 25</a:t>
                      </a:r>
                      <a:endParaRPr lang="en-US" sz="2000" dirty="0">
                        <a:effectLst/>
                        <a:latin typeface="+mn-lt"/>
                        <a:ea typeface="ＭＳ 明朝"/>
                        <a:cs typeface="Times New Roman"/>
                      </a:endParaRPr>
                    </a:p>
                  </a:txBody>
                  <a:tcPr marL="68580" marR="68580" marT="0" marB="0"/>
                </a:tc>
              </a:tr>
            </a:tbl>
          </a:graphicData>
        </a:graphic>
      </p:graphicFrame>
      <p:pic>
        <p:nvPicPr>
          <p:cNvPr id="4" name="Picture 3"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2" name="Rectangle 1"/>
          <p:cNvSpPr/>
          <p:nvPr/>
        </p:nvSpPr>
        <p:spPr>
          <a:xfrm>
            <a:off x="6987678" y="6469102"/>
            <a:ext cx="2156322" cy="369332"/>
          </a:xfrm>
          <a:prstGeom prst="rect">
            <a:avLst/>
          </a:prstGeom>
        </p:spPr>
        <p:txBody>
          <a:bodyPr wrap="none">
            <a:spAutoFit/>
          </a:bodyPr>
          <a:lstStyle/>
          <a:p>
            <a:r>
              <a:rPr lang="en-US" dirty="0">
                <a:solidFill>
                  <a:srgbClr val="00279F"/>
                </a:solidFill>
              </a:rPr>
              <a:t>2015 DE HS YRBS</a:t>
            </a:r>
            <a:endParaRPr lang="en-US" dirty="0"/>
          </a:p>
        </p:txBody>
      </p:sp>
    </p:spTree>
    <p:extLst>
      <p:ext uri="{BB962C8B-B14F-4D97-AF65-F5344CB8AC3E}">
        <p14:creationId xmlns:p14="http://schemas.microsoft.com/office/powerpoint/2010/main" val="3363061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279F"/>
                </a:solidFill>
              </a:rPr>
              <a:t>Fighting and Substance Use</a:t>
            </a:r>
            <a:r>
              <a:rPr lang="en-US" dirty="0" smtClean="0">
                <a:solidFill>
                  <a:srgbClr val="00279F"/>
                </a:solidFill>
              </a:rPr>
              <a:t/>
            </a:r>
            <a:br>
              <a:rPr lang="en-US" dirty="0" smtClean="0">
                <a:solidFill>
                  <a:srgbClr val="00279F"/>
                </a:solidFill>
              </a:rPr>
            </a:br>
            <a:r>
              <a:rPr lang="en-US" dirty="0" smtClean="0">
                <a:solidFill>
                  <a:srgbClr val="00279F"/>
                </a:solidFill>
              </a:rPr>
              <a:t>2015 </a:t>
            </a:r>
            <a:r>
              <a:rPr lang="en-US" dirty="0">
                <a:solidFill>
                  <a:srgbClr val="00279F"/>
                </a:solidFill>
              </a:rPr>
              <a:t>DE HS YRBS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56573832"/>
              </p:ext>
            </p:extLst>
          </p:nvPr>
        </p:nvGraphicFramePr>
        <p:xfrm>
          <a:off x="609600" y="1524000"/>
          <a:ext cx="8059738" cy="43180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CAS_Web_Twitter_CDHS_ProfilePic.jpg"/>
          <p:cNvPicPr>
            <a:picLocks noChangeAspect="1"/>
          </p:cNvPicPr>
          <p:nvPr/>
        </p:nvPicPr>
        <p:blipFill>
          <a:blip r:embed="rId4" cstate="email">
            <a:alphaModFix amt="75000"/>
            <a:extLst>
              <a:ext uri="{BEBA8EAE-BF5A-486C-A8C5-ECC9F3942E4B}">
                <a14:imgProps xmlns:a14="http://schemas.microsoft.com/office/drawing/2010/main">
                  <a14:imgLayer r:embed="rId5">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3779554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16613318"/>
              </p:ext>
            </p:extLst>
          </p:nvPr>
        </p:nvGraphicFramePr>
        <p:xfrm>
          <a:off x="608024" y="1827730"/>
          <a:ext cx="7939075" cy="388698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08025" y="511919"/>
            <a:ext cx="7782702" cy="954107"/>
          </a:xfrm>
          <a:prstGeom prst="rect">
            <a:avLst/>
          </a:prstGeom>
        </p:spPr>
        <p:txBody>
          <a:bodyPr wrap="square">
            <a:spAutoFit/>
          </a:bodyPr>
          <a:lstStyle/>
          <a:p>
            <a:pPr algn="ctr"/>
            <a:r>
              <a:rPr lang="en-US" sz="3600" b="1" dirty="0">
                <a:solidFill>
                  <a:srgbClr val="00279F"/>
                </a:solidFill>
              </a:rPr>
              <a:t>Fighting and </a:t>
            </a:r>
            <a:r>
              <a:rPr lang="en-US" sz="3600" b="1" dirty="0" smtClean="0">
                <a:solidFill>
                  <a:srgbClr val="00279F"/>
                </a:solidFill>
              </a:rPr>
              <a:t>Mental Health</a:t>
            </a:r>
            <a:r>
              <a:rPr lang="en-US" sz="3600" b="1" dirty="0">
                <a:solidFill>
                  <a:srgbClr val="00279F"/>
                </a:solidFill>
              </a:rPr>
              <a:t/>
            </a:r>
            <a:br>
              <a:rPr lang="en-US" sz="3600" b="1" dirty="0">
                <a:solidFill>
                  <a:srgbClr val="00279F"/>
                </a:solidFill>
              </a:rPr>
            </a:br>
            <a:r>
              <a:rPr lang="en-US" sz="2000" b="1" dirty="0">
                <a:solidFill>
                  <a:srgbClr val="00279F"/>
                </a:solidFill>
              </a:rPr>
              <a:t>2015 DE HS YRBS</a:t>
            </a:r>
            <a:endParaRPr lang="en-US" sz="2000" b="1" dirty="0"/>
          </a:p>
        </p:txBody>
      </p:sp>
      <p:pic>
        <p:nvPicPr>
          <p:cNvPr id="5" name="Picture 4"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1437177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4200" y="856734"/>
            <a:ext cx="7746999" cy="892552"/>
          </a:xfrm>
          <a:prstGeom prst="rect">
            <a:avLst/>
          </a:prstGeom>
        </p:spPr>
        <p:txBody>
          <a:bodyPr wrap="square">
            <a:spAutoFit/>
          </a:bodyPr>
          <a:lstStyle/>
          <a:p>
            <a:pPr algn="ctr"/>
            <a:r>
              <a:rPr lang="en-US" sz="3200" b="1" dirty="0"/>
              <a:t>Fighting and Sexual Risk </a:t>
            </a:r>
            <a:r>
              <a:rPr lang="en-US" sz="3200" b="1" dirty="0" smtClean="0"/>
              <a:t>Behavior</a:t>
            </a:r>
          </a:p>
          <a:p>
            <a:pPr algn="ctr"/>
            <a:r>
              <a:rPr lang="en-US" sz="2000" b="1" dirty="0">
                <a:solidFill>
                  <a:srgbClr val="00279F"/>
                </a:solidFill>
              </a:rPr>
              <a:t>2015 DE HS YRBS</a:t>
            </a:r>
            <a:endParaRPr lang="en-US" sz="2000" b="1" dirty="0"/>
          </a:p>
        </p:txBody>
      </p:sp>
      <p:graphicFrame>
        <p:nvGraphicFramePr>
          <p:cNvPr id="4" name="Chart 3"/>
          <p:cNvGraphicFramePr>
            <a:graphicFrameLocks/>
          </p:cNvGraphicFramePr>
          <p:nvPr>
            <p:extLst>
              <p:ext uri="{D42A27DB-BD31-4B8C-83A1-F6EECF244321}">
                <p14:modId xmlns:p14="http://schemas.microsoft.com/office/powerpoint/2010/main" val="2457351720"/>
              </p:ext>
            </p:extLst>
          </p:nvPr>
        </p:nvGraphicFramePr>
        <p:xfrm>
          <a:off x="965200" y="2000250"/>
          <a:ext cx="7124700" cy="404495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1710442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2074906351"/>
              </p:ext>
            </p:extLst>
          </p:nvPr>
        </p:nvGraphicFramePr>
        <p:xfrm>
          <a:off x="609600" y="1524001"/>
          <a:ext cx="8059740" cy="4266255"/>
        </p:xfrm>
        <a:graphic>
          <a:graphicData uri="http://schemas.openxmlformats.org/drawingml/2006/table">
            <a:tbl>
              <a:tblPr firstRow="1" bandRow="1">
                <a:tableStyleId>{5C22544A-7EE6-4342-B048-85BDC9FD1C3A}</a:tableStyleId>
              </a:tblPr>
              <a:tblGrid>
                <a:gridCol w="2146300"/>
                <a:gridCol w="1117600"/>
                <a:gridCol w="1460500"/>
                <a:gridCol w="1714500"/>
                <a:gridCol w="1620840"/>
              </a:tblGrid>
              <a:tr h="906278">
                <a:tc gridSpan="5">
                  <a:txBody>
                    <a:bodyPr/>
                    <a:lstStyle/>
                    <a:p>
                      <a:pPr marL="0" marR="0" algn="ctr">
                        <a:spcBef>
                          <a:spcPts val="0"/>
                        </a:spcBef>
                        <a:spcAft>
                          <a:spcPts val="0"/>
                        </a:spcAft>
                      </a:pPr>
                      <a:r>
                        <a:rPr lang="en-US" sz="1200" b="1" dirty="0">
                          <a:effectLst/>
                          <a:latin typeface="Times New Roman"/>
                          <a:ea typeface="ＭＳ 明朝"/>
                          <a:cs typeface="Times New Roman"/>
                        </a:rPr>
                        <a:t> </a:t>
                      </a:r>
                      <a:endParaRPr lang="en-US" sz="1200" dirty="0">
                        <a:effectLst/>
                        <a:latin typeface="Times New Roman"/>
                        <a:ea typeface="ＭＳ 明朝"/>
                        <a:cs typeface="Times New Roman"/>
                      </a:endParaRPr>
                    </a:p>
                    <a:p>
                      <a:pPr marL="0" marR="0" algn="ctr">
                        <a:spcBef>
                          <a:spcPts val="0"/>
                        </a:spcBef>
                        <a:spcAft>
                          <a:spcPts val="0"/>
                        </a:spcAft>
                      </a:pPr>
                      <a:r>
                        <a:rPr lang="en-US" sz="4000" dirty="0" smtClean="0"/>
                        <a:t>Bullying</a:t>
                      </a:r>
                      <a:endParaRPr lang="en-US" sz="4000" dirty="0">
                        <a:effectLst/>
                        <a:latin typeface="Times New Roman"/>
                        <a:ea typeface="ＭＳ 明朝"/>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99657">
                <a:tc>
                  <a:txBody>
                    <a:bodyPr/>
                    <a:lstStyle/>
                    <a:p>
                      <a:pPr marL="0" marR="0" algn="ctr">
                        <a:spcBef>
                          <a:spcPts val="0"/>
                        </a:spcBef>
                        <a:spcAft>
                          <a:spcPts val="0"/>
                        </a:spcAft>
                      </a:pPr>
                      <a:r>
                        <a:rPr lang="en-US" sz="2000" b="1" dirty="0">
                          <a:effectLst/>
                          <a:latin typeface="+mn-lt"/>
                          <a:ea typeface="ＭＳ 明朝"/>
                          <a:cs typeface="Times New Roman"/>
                        </a:rPr>
                        <a:t>Trauma Indicator</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N</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Total</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Female</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Male</a:t>
                      </a:r>
                      <a:endParaRPr lang="en-US" sz="2000" dirty="0">
                        <a:effectLst/>
                        <a:latin typeface="+mn-lt"/>
                        <a:ea typeface="ＭＳ 明朝"/>
                        <a:cs typeface="Times New Roman"/>
                      </a:endParaRPr>
                    </a:p>
                  </a:txBody>
                  <a:tcPr marL="68580" marR="68580" marT="0" marB="0" anchor="ctr"/>
                </a:tc>
              </a:tr>
              <a:tr h="2558902">
                <a:tc>
                  <a:txBody>
                    <a:bodyPr/>
                    <a:lstStyle/>
                    <a:p>
                      <a:pPr marL="0" marR="0">
                        <a:spcBef>
                          <a:spcPts val="0"/>
                        </a:spcBef>
                        <a:spcAft>
                          <a:spcPts val="0"/>
                        </a:spcAft>
                      </a:pPr>
                      <a:r>
                        <a:rPr lang="en-US" sz="2400" dirty="0">
                          <a:effectLst/>
                          <a:latin typeface="Arial"/>
                          <a:ea typeface="Cambria"/>
                          <a:cs typeface="Times New Roman"/>
                        </a:rPr>
                        <a:t>During the past 12 months, have you ever been bullied </a:t>
                      </a:r>
                      <a:r>
                        <a:rPr lang="en-US" sz="2400" b="1" dirty="0">
                          <a:effectLst/>
                          <a:latin typeface="Arial"/>
                          <a:ea typeface="Cambria"/>
                          <a:cs typeface="Times New Roman"/>
                        </a:rPr>
                        <a:t>on school property</a:t>
                      </a:r>
                      <a:r>
                        <a:rPr lang="en-US" sz="2400" dirty="0">
                          <a:effectLst/>
                          <a:latin typeface="Arial"/>
                          <a:ea typeface="Cambria"/>
                          <a:cs typeface="Times New Roman"/>
                        </a:rPr>
                        <a:t>?</a:t>
                      </a:r>
                      <a:endParaRPr lang="en-US" sz="24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2000" dirty="0">
                          <a:effectLst/>
                          <a:latin typeface="+mn-lt"/>
                          <a:ea typeface="ＭＳ 明朝"/>
                          <a:cs typeface="Times New Roman"/>
                        </a:rPr>
                        <a:t>2,728</a:t>
                      </a:r>
                    </a:p>
                  </a:txBody>
                  <a:tcPr marL="68580" marR="68580" marT="0" marB="0"/>
                </a:tc>
                <a:tc>
                  <a:txBody>
                    <a:bodyPr/>
                    <a:lstStyle/>
                    <a:p>
                      <a:pPr marL="0" marR="0">
                        <a:spcBef>
                          <a:spcPts val="0"/>
                        </a:spcBef>
                        <a:spcAft>
                          <a:spcPts val="0"/>
                        </a:spcAft>
                      </a:pPr>
                      <a:r>
                        <a:rPr lang="en-US" sz="2000" dirty="0">
                          <a:effectLst/>
                          <a:latin typeface="+mn-lt"/>
                          <a:ea typeface="ＭＳ 明朝"/>
                          <a:cs typeface="Times New Roman"/>
                        </a:rPr>
                        <a:t>Yes        </a:t>
                      </a:r>
                      <a:r>
                        <a:rPr lang="en-US" sz="2000" dirty="0" smtClean="0">
                          <a:effectLst/>
                          <a:latin typeface="+mn-lt"/>
                          <a:ea typeface="ＭＳ 明朝"/>
                          <a:cs typeface="Times New Roman"/>
                        </a:rPr>
                        <a:t>16</a:t>
                      </a:r>
                      <a:endParaRPr lang="en-US" sz="2000" dirty="0">
                        <a:effectLst/>
                        <a:latin typeface="+mn-lt"/>
                        <a:ea typeface="ＭＳ 明朝"/>
                        <a:cs typeface="Times New Roman"/>
                      </a:endParaRPr>
                    </a:p>
                    <a:p>
                      <a:pPr marL="0" marR="0">
                        <a:spcBef>
                          <a:spcPts val="0"/>
                        </a:spcBef>
                        <a:spcAft>
                          <a:spcPts val="0"/>
                        </a:spcAft>
                      </a:pPr>
                      <a:endParaRPr lang="en-US" sz="2000" dirty="0" smtClean="0">
                        <a:effectLst/>
                        <a:latin typeface="+mn-lt"/>
                        <a:ea typeface="ＭＳ 明朝"/>
                        <a:cs typeface="Times New Roman"/>
                      </a:endParaRPr>
                    </a:p>
                    <a:p>
                      <a:pPr marL="0" marR="0">
                        <a:spcBef>
                          <a:spcPts val="0"/>
                        </a:spcBef>
                        <a:spcAft>
                          <a:spcPts val="0"/>
                        </a:spcAft>
                      </a:pPr>
                      <a:endParaRPr lang="en-US" sz="2000" dirty="0" smtClean="0">
                        <a:effectLst/>
                        <a:latin typeface="+mn-lt"/>
                        <a:ea typeface="ＭＳ 明朝"/>
                        <a:cs typeface="Times New Roman"/>
                      </a:endParaRPr>
                    </a:p>
                    <a:p>
                      <a:pPr marL="0" marR="0">
                        <a:spcBef>
                          <a:spcPts val="0"/>
                        </a:spcBef>
                        <a:spcAft>
                          <a:spcPts val="0"/>
                        </a:spcAft>
                      </a:pPr>
                      <a:r>
                        <a:rPr lang="en-US" sz="2000" dirty="0" smtClean="0">
                          <a:effectLst/>
                          <a:latin typeface="+mn-lt"/>
                          <a:ea typeface="ＭＳ 明朝"/>
                          <a:cs typeface="Times New Roman"/>
                        </a:rPr>
                        <a:t>No          84</a:t>
                      </a:r>
                      <a:endParaRPr lang="en-US" sz="20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2000" dirty="0">
                          <a:effectLst/>
                          <a:latin typeface="+mn-lt"/>
                          <a:ea typeface="ＭＳ 明朝"/>
                          <a:cs typeface="Times New Roman"/>
                        </a:rPr>
                        <a:t>Yes            </a:t>
                      </a:r>
                      <a:r>
                        <a:rPr lang="en-US" sz="2000" dirty="0" smtClean="0">
                          <a:effectLst/>
                          <a:latin typeface="+mn-lt"/>
                          <a:ea typeface="ＭＳ 明朝"/>
                          <a:cs typeface="Times New Roman"/>
                        </a:rPr>
                        <a:t>19   </a:t>
                      </a:r>
                      <a:endParaRPr lang="en-US" sz="2000" dirty="0">
                        <a:effectLst/>
                        <a:latin typeface="+mn-lt"/>
                        <a:ea typeface="ＭＳ 明朝"/>
                        <a:cs typeface="Times New Roman"/>
                      </a:endParaRPr>
                    </a:p>
                    <a:p>
                      <a:pPr marL="0" marR="0">
                        <a:spcBef>
                          <a:spcPts val="0"/>
                        </a:spcBef>
                        <a:spcAft>
                          <a:spcPts val="0"/>
                        </a:spcAft>
                      </a:pPr>
                      <a:endParaRPr lang="en-US" sz="2000" dirty="0" smtClean="0">
                        <a:effectLst/>
                        <a:latin typeface="+mn-lt"/>
                        <a:ea typeface="ＭＳ 明朝"/>
                        <a:cs typeface="Times New Roman"/>
                      </a:endParaRPr>
                    </a:p>
                    <a:p>
                      <a:pPr marL="0" marR="0">
                        <a:spcBef>
                          <a:spcPts val="0"/>
                        </a:spcBef>
                        <a:spcAft>
                          <a:spcPts val="0"/>
                        </a:spcAft>
                      </a:pPr>
                      <a:endParaRPr lang="en-US" sz="2000" dirty="0" smtClean="0">
                        <a:effectLst/>
                        <a:latin typeface="+mn-lt"/>
                        <a:ea typeface="ＭＳ 明朝"/>
                        <a:cs typeface="Times New Roman"/>
                      </a:endParaRPr>
                    </a:p>
                    <a:p>
                      <a:pPr marL="0" marR="0">
                        <a:spcBef>
                          <a:spcPts val="0"/>
                        </a:spcBef>
                        <a:spcAft>
                          <a:spcPts val="0"/>
                        </a:spcAft>
                      </a:pPr>
                      <a:r>
                        <a:rPr lang="en-US" sz="2000" dirty="0" smtClean="0">
                          <a:effectLst/>
                          <a:latin typeface="+mn-lt"/>
                          <a:ea typeface="ＭＳ 明朝"/>
                          <a:cs typeface="Times New Roman"/>
                        </a:rPr>
                        <a:t>No             81</a:t>
                      </a:r>
                      <a:endParaRPr lang="en-US" sz="20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2000" dirty="0">
                          <a:effectLst/>
                          <a:latin typeface="+mn-lt"/>
                          <a:ea typeface="ＭＳ 明朝"/>
                          <a:cs typeface="Times New Roman"/>
                        </a:rPr>
                        <a:t>Yes          14</a:t>
                      </a:r>
                    </a:p>
                    <a:p>
                      <a:pPr marL="0" marR="0">
                        <a:spcBef>
                          <a:spcPts val="0"/>
                        </a:spcBef>
                        <a:spcAft>
                          <a:spcPts val="0"/>
                        </a:spcAft>
                      </a:pPr>
                      <a:endParaRPr lang="en-US" sz="2000" dirty="0" smtClean="0">
                        <a:effectLst/>
                        <a:latin typeface="+mn-lt"/>
                        <a:ea typeface="ＭＳ 明朝"/>
                        <a:cs typeface="Times New Roman"/>
                      </a:endParaRPr>
                    </a:p>
                    <a:p>
                      <a:pPr marL="0" marR="0">
                        <a:spcBef>
                          <a:spcPts val="0"/>
                        </a:spcBef>
                        <a:spcAft>
                          <a:spcPts val="0"/>
                        </a:spcAft>
                      </a:pPr>
                      <a:endParaRPr lang="en-US" sz="2000" dirty="0" smtClean="0">
                        <a:effectLst/>
                        <a:latin typeface="+mn-lt"/>
                        <a:ea typeface="ＭＳ 明朝"/>
                        <a:cs typeface="Times New Roman"/>
                      </a:endParaRPr>
                    </a:p>
                    <a:p>
                      <a:pPr marL="0" marR="0">
                        <a:spcBef>
                          <a:spcPts val="0"/>
                        </a:spcBef>
                        <a:spcAft>
                          <a:spcPts val="0"/>
                        </a:spcAft>
                      </a:pPr>
                      <a:r>
                        <a:rPr lang="en-US" sz="2000" dirty="0" smtClean="0">
                          <a:effectLst/>
                          <a:latin typeface="+mn-lt"/>
                          <a:ea typeface="ＭＳ 明朝"/>
                          <a:cs typeface="Times New Roman"/>
                        </a:rPr>
                        <a:t>No           </a:t>
                      </a:r>
                      <a:r>
                        <a:rPr lang="en-US" sz="2000" dirty="0">
                          <a:effectLst/>
                          <a:latin typeface="+mn-lt"/>
                          <a:ea typeface="ＭＳ 明朝"/>
                          <a:cs typeface="Times New Roman"/>
                        </a:rPr>
                        <a:t>86</a:t>
                      </a:r>
                    </a:p>
                  </a:txBody>
                  <a:tcPr marL="68580" marR="68580" marT="0" marB="0"/>
                </a:tc>
              </a:tr>
            </a:tbl>
          </a:graphicData>
        </a:graphic>
      </p:graphicFrame>
      <p:pic>
        <p:nvPicPr>
          <p:cNvPr id="4" name="Picture 3"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2" name="Rectangle 1"/>
          <p:cNvSpPr/>
          <p:nvPr/>
        </p:nvSpPr>
        <p:spPr>
          <a:xfrm>
            <a:off x="6987678" y="6488668"/>
            <a:ext cx="2156322" cy="369332"/>
          </a:xfrm>
          <a:prstGeom prst="rect">
            <a:avLst/>
          </a:prstGeom>
        </p:spPr>
        <p:txBody>
          <a:bodyPr wrap="none">
            <a:spAutoFit/>
          </a:bodyPr>
          <a:lstStyle/>
          <a:p>
            <a:r>
              <a:rPr lang="en-US" dirty="0">
                <a:solidFill>
                  <a:srgbClr val="00279F"/>
                </a:solidFill>
              </a:rPr>
              <a:t>2015 DE HS YRBS</a:t>
            </a:r>
            <a:endParaRPr lang="en-US" dirty="0"/>
          </a:p>
        </p:txBody>
      </p:sp>
    </p:spTree>
    <p:extLst>
      <p:ext uri="{BB962C8B-B14F-4D97-AF65-F5344CB8AC3E}">
        <p14:creationId xmlns:p14="http://schemas.microsoft.com/office/powerpoint/2010/main" val="4029200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graphicFrame>
        <p:nvGraphicFramePr>
          <p:cNvPr id="3" name="Content Placeholder 3"/>
          <p:cNvGraphicFramePr>
            <a:graphicFrameLocks/>
          </p:cNvGraphicFramePr>
          <p:nvPr>
            <p:extLst>
              <p:ext uri="{D42A27DB-BD31-4B8C-83A1-F6EECF244321}">
                <p14:modId xmlns:p14="http://schemas.microsoft.com/office/powerpoint/2010/main" val="3231368677"/>
              </p:ext>
            </p:extLst>
          </p:nvPr>
        </p:nvGraphicFramePr>
        <p:xfrm>
          <a:off x="609600" y="1524000"/>
          <a:ext cx="8059738"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584200" y="410458"/>
            <a:ext cx="7746999" cy="892552"/>
          </a:xfrm>
          <a:prstGeom prst="rect">
            <a:avLst/>
          </a:prstGeom>
        </p:spPr>
        <p:txBody>
          <a:bodyPr wrap="square">
            <a:spAutoFit/>
          </a:bodyPr>
          <a:lstStyle/>
          <a:p>
            <a:pPr algn="ctr"/>
            <a:r>
              <a:rPr lang="en-US" sz="3200" b="1" dirty="0" smtClean="0"/>
              <a:t>Bullying </a:t>
            </a:r>
            <a:r>
              <a:rPr lang="en-US" sz="3200" b="1" dirty="0"/>
              <a:t>and </a:t>
            </a:r>
            <a:r>
              <a:rPr lang="en-US" sz="3200" b="1" dirty="0" smtClean="0"/>
              <a:t>Substance Use</a:t>
            </a:r>
          </a:p>
          <a:p>
            <a:pPr algn="ctr"/>
            <a:r>
              <a:rPr lang="en-US" sz="2000" b="1" dirty="0">
                <a:solidFill>
                  <a:srgbClr val="00279F"/>
                </a:solidFill>
              </a:rPr>
              <a:t>2015 DE HS YRBS</a:t>
            </a:r>
            <a:endParaRPr lang="en-US" sz="2000" b="1" dirty="0"/>
          </a:p>
        </p:txBody>
      </p:sp>
    </p:spTree>
    <p:extLst>
      <p:ext uri="{BB962C8B-B14F-4D97-AF65-F5344CB8AC3E}">
        <p14:creationId xmlns:p14="http://schemas.microsoft.com/office/powerpoint/2010/main" val="69397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200" y="410458"/>
            <a:ext cx="7746999" cy="892552"/>
          </a:xfrm>
          <a:prstGeom prst="rect">
            <a:avLst/>
          </a:prstGeom>
        </p:spPr>
        <p:txBody>
          <a:bodyPr wrap="square">
            <a:spAutoFit/>
          </a:bodyPr>
          <a:lstStyle/>
          <a:p>
            <a:pPr algn="ctr"/>
            <a:r>
              <a:rPr lang="en-US" sz="3200" b="1" dirty="0" smtClean="0"/>
              <a:t>Bullying </a:t>
            </a:r>
            <a:r>
              <a:rPr lang="en-US" sz="3200" b="1" dirty="0"/>
              <a:t>and </a:t>
            </a:r>
            <a:r>
              <a:rPr lang="en-US" sz="3200" b="1" dirty="0" smtClean="0"/>
              <a:t>Mental Health</a:t>
            </a:r>
          </a:p>
          <a:p>
            <a:pPr algn="ctr"/>
            <a:r>
              <a:rPr lang="en-US" sz="2000" b="1" dirty="0">
                <a:solidFill>
                  <a:srgbClr val="00279F"/>
                </a:solidFill>
              </a:rPr>
              <a:t>2015 DE HS YRBS</a:t>
            </a:r>
            <a:endParaRPr lang="en-US" sz="2000" b="1" dirty="0"/>
          </a:p>
        </p:txBody>
      </p:sp>
      <p:graphicFrame>
        <p:nvGraphicFramePr>
          <p:cNvPr id="3" name="Chart 2"/>
          <p:cNvGraphicFramePr>
            <a:graphicFrameLocks/>
          </p:cNvGraphicFramePr>
          <p:nvPr>
            <p:extLst>
              <p:ext uri="{D42A27DB-BD31-4B8C-83A1-F6EECF244321}">
                <p14:modId xmlns:p14="http://schemas.microsoft.com/office/powerpoint/2010/main" val="3541760645"/>
              </p:ext>
            </p:extLst>
          </p:nvPr>
        </p:nvGraphicFramePr>
        <p:xfrm>
          <a:off x="711201" y="1303010"/>
          <a:ext cx="7619998" cy="495809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60507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504950"/>
            <a:ext cx="6581775" cy="3270250"/>
          </a:xfrm>
          <a:ln w="123825">
            <a:solidFill>
              <a:schemeClr val="tx2"/>
            </a:solidFill>
          </a:ln>
        </p:spPr>
        <p:txBody>
          <a:bodyPr/>
          <a:lstStyle/>
          <a:p>
            <a:r>
              <a:rPr lang="en-US" sz="3600" dirty="0" smtClean="0">
                <a:solidFill>
                  <a:schemeClr val="tx1"/>
                </a:solidFill>
              </a:rPr>
              <a:t/>
            </a:r>
            <a:br>
              <a:rPr lang="en-US" sz="3600" dirty="0" smtClean="0">
                <a:solidFill>
                  <a:schemeClr val="tx1"/>
                </a:solidFill>
              </a:rPr>
            </a:br>
            <a:r>
              <a:rPr lang="en-US" sz="3600" dirty="0" smtClean="0">
                <a:solidFill>
                  <a:schemeClr val="tx1"/>
                </a:solidFill>
              </a:rPr>
              <a:t>If </a:t>
            </a:r>
            <a:r>
              <a:rPr lang="en-US" sz="3600" dirty="0">
                <a:solidFill>
                  <a:schemeClr val="tx1"/>
                </a:solidFill>
              </a:rPr>
              <a:t>you’re not using </a:t>
            </a:r>
            <a:r>
              <a:rPr lang="en-US" sz="3600" dirty="0" smtClean="0">
                <a:solidFill>
                  <a:schemeClr val="tx1"/>
                </a:solidFill>
              </a:rPr>
              <a:t/>
            </a:r>
            <a:br>
              <a:rPr lang="en-US" sz="3600" dirty="0" smtClean="0">
                <a:solidFill>
                  <a:schemeClr val="tx1"/>
                </a:solidFill>
              </a:rPr>
            </a:br>
            <a:r>
              <a:rPr lang="en-US" sz="3600" dirty="0" smtClean="0">
                <a:solidFill>
                  <a:schemeClr val="tx1"/>
                </a:solidFill>
              </a:rPr>
              <a:t>our </a:t>
            </a:r>
            <a:r>
              <a:rPr lang="en-US" sz="3600" dirty="0">
                <a:solidFill>
                  <a:schemeClr val="tx1"/>
                </a:solidFill>
              </a:rPr>
              <a:t>data, </a:t>
            </a:r>
            <a:r>
              <a:rPr lang="en-US" sz="3600" dirty="0" smtClean="0">
                <a:solidFill>
                  <a:schemeClr val="tx1"/>
                </a:solidFill>
              </a:rPr>
              <a:t/>
            </a:r>
            <a:br>
              <a:rPr lang="en-US" sz="3600" dirty="0" smtClean="0">
                <a:solidFill>
                  <a:schemeClr val="tx1"/>
                </a:solidFill>
              </a:rPr>
            </a:br>
            <a:r>
              <a:rPr lang="en-US" sz="3600" dirty="0" smtClean="0">
                <a:solidFill>
                  <a:schemeClr val="tx1"/>
                </a:solidFill>
              </a:rPr>
              <a:t>we’re </a:t>
            </a:r>
            <a:r>
              <a:rPr lang="en-US" sz="3600" dirty="0">
                <a:solidFill>
                  <a:schemeClr val="tx1"/>
                </a:solidFill>
              </a:rPr>
              <a:t>not doing our job effectively</a:t>
            </a:r>
            <a:r>
              <a:rPr lang="en-US" sz="3600" dirty="0" smtClean="0">
                <a:solidFill>
                  <a:schemeClr val="tx1"/>
                </a:solidFill>
              </a:rPr>
              <a:t>.</a:t>
            </a:r>
            <a:r>
              <a:rPr lang="en-US" sz="3600" dirty="0">
                <a:solidFill>
                  <a:schemeClr val="tx1"/>
                </a:solidFill>
              </a:rPr>
              <a:t/>
            </a:r>
            <a:br>
              <a:rPr lang="en-US" sz="3600" dirty="0">
                <a:solidFill>
                  <a:schemeClr val="tx1"/>
                </a:solidFill>
              </a:rPr>
            </a:br>
            <a:endParaRPr lang="en-US" sz="3600" dirty="0">
              <a:solidFill>
                <a:schemeClr val="tx1"/>
              </a:solidFill>
            </a:endParaRPr>
          </a:p>
        </p:txBody>
      </p:sp>
      <p:pic>
        <p:nvPicPr>
          <p:cNvPr id="5" name="Picture 4"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1361725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200" y="410458"/>
            <a:ext cx="7746999" cy="892552"/>
          </a:xfrm>
          <a:prstGeom prst="rect">
            <a:avLst/>
          </a:prstGeom>
        </p:spPr>
        <p:txBody>
          <a:bodyPr wrap="square">
            <a:spAutoFit/>
          </a:bodyPr>
          <a:lstStyle/>
          <a:p>
            <a:pPr algn="ctr"/>
            <a:r>
              <a:rPr lang="en-US" sz="3200" b="1" dirty="0" smtClean="0"/>
              <a:t>Bullying </a:t>
            </a:r>
            <a:r>
              <a:rPr lang="en-US" sz="3200" b="1" dirty="0"/>
              <a:t>and </a:t>
            </a:r>
            <a:r>
              <a:rPr lang="en-US" sz="3200" b="1" dirty="0" smtClean="0"/>
              <a:t>Sexual Risk Behavior</a:t>
            </a:r>
          </a:p>
          <a:p>
            <a:pPr algn="ctr"/>
            <a:r>
              <a:rPr lang="en-US" sz="2000" b="1" dirty="0">
                <a:solidFill>
                  <a:srgbClr val="00279F"/>
                </a:solidFill>
              </a:rPr>
              <a:t>2015 DE HS YRBS</a:t>
            </a:r>
            <a:endParaRPr lang="en-US" sz="2000" b="1" dirty="0"/>
          </a:p>
        </p:txBody>
      </p:sp>
      <p:graphicFrame>
        <p:nvGraphicFramePr>
          <p:cNvPr id="3" name="Chart 2"/>
          <p:cNvGraphicFramePr>
            <a:graphicFrameLocks/>
          </p:cNvGraphicFramePr>
          <p:nvPr>
            <p:extLst>
              <p:ext uri="{D42A27DB-BD31-4B8C-83A1-F6EECF244321}">
                <p14:modId xmlns:p14="http://schemas.microsoft.com/office/powerpoint/2010/main" val="2253558590"/>
              </p:ext>
            </p:extLst>
          </p:nvPr>
        </p:nvGraphicFramePr>
        <p:xfrm>
          <a:off x="839438" y="1691640"/>
          <a:ext cx="7263162" cy="437896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4026616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82024751"/>
              </p:ext>
            </p:extLst>
          </p:nvPr>
        </p:nvGraphicFramePr>
        <p:xfrm>
          <a:off x="609600" y="1092201"/>
          <a:ext cx="8059740" cy="5127914"/>
        </p:xfrm>
        <a:graphic>
          <a:graphicData uri="http://schemas.openxmlformats.org/drawingml/2006/table">
            <a:tbl>
              <a:tblPr firstRow="1" bandRow="1">
                <a:tableStyleId>{5C22544A-7EE6-4342-B048-85BDC9FD1C3A}</a:tableStyleId>
              </a:tblPr>
              <a:tblGrid>
                <a:gridCol w="1943100"/>
                <a:gridCol w="774700"/>
                <a:gridCol w="1714500"/>
                <a:gridCol w="1816100"/>
                <a:gridCol w="1811340"/>
              </a:tblGrid>
              <a:tr h="814674">
                <a:tc gridSpan="5">
                  <a:txBody>
                    <a:bodyPr/>
                    <a:lstStyle/>
                    <a:p>
                      <a:pPr marL="0" marR="0" algn="ctr">
                        <a:spcBef>
                          <a:spcPts val="0"/>
                        </a:spcBef>
                        <a:spcAft>
                          <a:spcPts val="0"/>
                        </a:spcAft>
                      </a:pPr>
                      <a:r>
                        <a:rPr lang="en-US" sz="1200" b="1" dirty="0">
                          <a:effectLst/>
                          <a:latin typeface="Times New Roman"/>
                          <a:ea typeface="ＭＳ 明朝"/>
                          <a:cs typeface="Times New Roman"/>
                        </a:rPr>
                        <a:t> </a:t>
                      </a:r>
                      <a:endParaRPr lang="en-US" sz="1200" dirty="0">
                        <a:effectLst/>
                        <a:latin typeface="Times New Roman"/>
                        <a:ea typeface="ＭＳ 明朝"/>
                        <a:cs typeface="Times New Roman"/>
                      </a:endParaRPr>
                    </a:p>
                    <a:p>
                      <a:pPr marL="0" marR="0" algn="ctr">
                        <a:spcBef>
                          <a:spcPts val="0"/>
                        </a:spcBef>
                        <a:spcAft>
                          <a:spcPts val="0"/>
                        </a:spcAft>
                      </a:pPr>
                      <a:r>
                        <a:rPr lang="en-US" sz="4000" dirty="0" smtClean="0"/>
                        <a:t>Emotional</a:t>
                      </a:r>
                      <a:r>
                        <a:rPr lang="en-US" sz="4000" baseline="0" dirty="0" smtClean="0"/>
                        <a:t> </a:t>
                      </a:r>
                      <a:r>
                        <a:rPr lang="en-US" sz="4000" dirty="0" smtClean="0"/>
                        <a:t>Dating Violence</a:t>
                      </a:r>
                      <a:endParaRPr lang="en-US" sz="4000" dirty="0">
                        <a:effectLst/>
                        <a:latin typeface="Times New Roman"/>
                        <a:ea typeface="ＭＳ 明朝"/>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6672">
                <a:tc>
                  <a:txBody>
                    <a:bodyPr/>
                    <a:lstStyle/>
                    <a:p>
                      <a:pPr marL="0" marR="0" algn="ctr">
                        <a:spcBef>
                          <a:spcPts val="0"/>
                        </a:spcBef>
                        <a:spcAft>
                          <a:spcPts val="0"/>
                        </a:spcAft>
                      </a:pPr>
                      <a:r>
                        <a:rPr lang="en-US" sz="2000" b="1" dirty="0">
                          <a:effectLst/>
                          <a:latin typeface="+mn-lt"/>
                          <a:ea typeface="ＭＳ 明朝"/>
                          <a:cs typeface="Times New Roman"/>
                        </a:rPr>
                        <a:t>Trauma Indicator</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N</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Total</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Female</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Male</a:t>
                      </a:r>
                      <a:endParaRPr lang="en-US" sz="2000" dirty="0">
                        <a:effectLst/>
                        <a:latin typeface="+mn-lt"/>
                        <a:ea typeface="ＭＳ 明朝"/>
                        <a:cs typeface="Times New Roman"/>
                      </a:endParaRPr>
                    </a:p>
                  </a:txBody>
                  <a:tcPr marL="68580" marR="68580" marT="0" marB="0" anchor="ctr"/>
                </a:tc>
              </a:tr>
              <a:tr h="3686568">
                <a:tc>
                  <a:txBody>
                    <a:bodyPr/>
                    <a:lstStyle/>
                    <a:p>
                      <a:pPr marL="0" marR="0">
                        <a:spcBef>
                          <a:spcPts val="0"/>
                        </a:spcBef>
                        <a:spcAft>
                          <a:spcPts val="0"/>
                        </a:spcAft>
                      </a:pPr>
                      <a:r>
                        <a:rPr lang="en-US" sz="1900" dirty="0">
                          <a:effectLst/>
                          <a:latin typeface="ArialMT"/>
                          <a:ea typeface="ＭＳ 明朝"/>
                          <a:cs typeface="ArialMT"/>
                        </a:rPr>
                        <a:t>During the past 12 months, how many times did someone you were dating or going out with say things to you or say things to other people about you to purposely hurt you?</a:t>
                      </a:r>
                      <a:endParaRPr lang="en-US" sz="1900" dirty="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1800" dirty="0">
                          <a:effectLst/>
                          <a:latin typeface="+mn-lt"/>
                          <a:ea typeface="ＭＳ 明朝"/>
                          <a:cs typeface="Times New Roman"/>
                        </a:rPr>
                        <a:t>2,732</a:t>
                      </a:r>
                    </a:p>
                  </a:txBody>
                  <a:tcPr marL="68580" marR="68580" marT="0" marB="0"/>
                </a:tc>
                <a:tc>
                  <a:txBody>
                    <a:bodyPr/>
                    <a:lstStyle/>
                    <a:p>
                      <a:pPr marL="0" marR="0">
                        <a:spcBef>
                          <a:spcPts val="0"/>
                        </a:spcBef>
                        <a:spcAft>
                          <a:spcPts val="0"/>
                        </a:spcAft>
                      </a:pPr>
                      <a:r>
                        <a:rPr lang="en-US" sz="1800" dirty="0" smtClean="0">
                          <a:effectLst/>
                          <a:latin typeface="+mn-lt"/>
                          <a:ea typeface="ＭＳ 明朝"/>
                          <a:cs typeface="Times New Roman"/>
                        </a:rPr>
                        <a:t>Didn’t date   </a:t>
                      </a:r>
                      <a:r>
                        <a:rPr lang="en-US" sz="1800" dirty="0">
                          <a:effectLst/>
                          <a:latin typeface="+mn-lt"/>
                          <a:ea typeface="ＭＳ 明朝"/>
                          <a:cs typeface="Times New Roman"/>
                        </a:rPr>
                        <a:t>31</a:t>
                      </a: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0 </a:t>
                      </a:r>
                      <a:r>
                        <a:rPr lang="en-US" sz="1800" dirty="0">
                          <a:effectLst/>
                          <a:latin typeface="+mn-lt"/>
                          <a:ea typeface="ＭＳ 明朝"/>
                          <a:cs typeface="Times New Roman"/>
                        </a:rPr>
                        <a:t>times         </a:t>
                      </a:r>
                      <a:r>
                        <a:rPr lang="en-US" sz="1800" dirty="0" smtClean="0">
                          <a:effectLst/>
                          <a:latin typeface="+mn-lt"/>
                          <a:ea typeface="ＭＳ 明朝"/>
                          <a:cs typeface="Times New Roman"/>
                        </a:rPr>
                        <a:t>54</a:t>
                      </a:r>
                      <a:endParaRPr lang="en-US" sz="1800" dirty="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1 </a:t>
                      </a:r>
                      <a:r>
                        <a:rPr lang="en-US" sz="1800" dirty="0">
                          <a:effectLst/>
                          <a:latin typeface="+mn-lt"/>
                          <a:ea typeface="ＭＳ 明朝"/>
                          <a:cs typeface="Times New Roman"/>
                        </a:rPr>
                        <a:t>or more     </a:t>
                      </a:r>
                      <a:r>
                        <a:rPr lang="en-US" sz="1800" dirty="0" smtClean="0">
                          <a:effectLst/>
                          <a:latin typeface="+mn-lt"/>
                          <a:ea typeface="ＭＳ 明朝"/>
                          <a:cs typeface="Times New Roman"/>
                        </a:rPr>
                        <a:t>15</a:t>
                      </a:r>
                      <a:endParaRPr lang="en-US" sz="18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dirty="0" smtClean="0">
                          <a:effectLst/>
                          <a:latin typeface="+mn-lt"/>
                          <a:ea typeface="ＭＳ 明朝"/>
                          <a:cs typeface="Times New Roman"/>
                        </a:rPr>
                        <a:t>Didn’t </a:t>
                      </a:r>
                      <a:r>
                        <a:rPr lang="en-US" sz="1800" dirty="0">
                          <a:effectLst/>
                          <a:latin typeface="+mn-lt"/>
                          <a:ea typeface="ＭＳ 明朝"/>
                          <a:cs typeface="Times New Roman"/>
                        </a:rPr>
                        <a:t>date    29</a:t>
                      </a: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0 </a:t>
                      </a:r>
                      <a:r>
                        <a:rPr lang="en-US" sz="1800" dirty="0">
                          <a:effectLst/>
                          <a:latin typeface="+mn-lt"/>
                          <a:ea typeface="ＭＳ 明朝"/>
                          <a:cs typeface="Times New Roman"/>
                        </a:rPr>
                        <a:t>times          </a:t>
                      </a:r>
                      <a:r>
                        <a:rPr lang="en-US" sz="1800" dirty="0" smtClean="0">
                          <a:effectLst/>
                          <a:latin typeface="+mn-lt"/>
                          <a:ea typeface="ＭＳ 明朝"/>
                          <a:cs typeface="Times New Roman"/>
                        </a:rPr>
                        <a:t>51</a:t>
                      </a:r>
                      <a:endParaRPr lang="en-US" sz="1800" dirty="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1 </a:t>
                      </a:r>
                      <a:r>
                        <a:rPr lang="en-US" sz="1800" dirty="0">
                          <a:effectLst/>
                          <a:latin typeface="+mn-lt"/>
                          <a:ea typeface="ＭＳ 明朝"/>
                          <a:cs typeface="Times New Roman"/>
                        </a:rPr>
                        <a:t>or more       </a:t>
                      </a:r>
                      <a:r>
                        <a:rPr lang="en-US" sz="1800" dirty="0" smtClean="0">
                          <a:effectLst/>
                          <a:latin typeface="+mn-lt"/>
                          <a:ea typeface="ＭＳ 明朝"/>
                          <a:cs typeface="Times New Roman"/>
                        </a:rPr>
                        <a:t>20</a:t>
                      </a:r>
                      <a:endParaRPr lang="en-US" sz="18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dirty="0" smtClean="0">
                          <a:effectLst/>
                          <a:latin typeface="+mn-lt"/>
                          <a:ea typeface="ＭＳ 明朝"/>
                          <a:cs typeface="Times New Roman"/>
                        </a:rPr>
                        <a:t>Didn’t </a:t>
                      </a:r>
                      <a:r>
                        <a:rPr lang="en-US" sz="1800" dirty="0">
                          <a:effectLst/>
                          <a:latin typeface="+mn-lt"/>
                          <a:ea typeface="ＭＳ 明朝"/>
                          <a:cs typeface="Times New Roman"/>
                        </a:rPr>
                        <a:t>date     33</a:t>
                      </a: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0 </a:t>
                      </a:r>
                      <a:r>
                        <a:rPr lang="en-US" sz="1800" dirty="0">
                          <a:effectLst/>
                          <a:latin typeface="+mn-lt"/>
                          <a:ea typeface="ＭＳ 明朝"/>
                          <a:cs typeface="Times New Roman"/>
                        </a:rPr>
                        <a:t>times          </a:t>
                      </a:r>
                      <a:r>
                        <a:rPr lang="en-US" sz="1800" dirty="0" smtClean="0">
                          <a:effectLst/>
                          <a:latin typeface="+mn-lt"/>
                          <a:ea typeface="ＭＳ 明朝"/>
                          <a:cs typeface="Times New Roman"/>
                        </a:rPr>
                        <a:t>57</a:t>
                      </a:r>
                      <a:endParaRPr lang="en-US" sz="1800" dirty="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1 </a:t>
                      </a:r>
                      <a:r>
                        <a:rPr lang="en-US" sz="1800" dirty="0">
                          <a:effectLst/>
                          <a:latin typeface="+mn-lt"/>
                          <a:ea typeface="ＭＳ 明朝"/>
                          <a:cs typeface="Times New Roman"/>
                        </a:rPr>
                        <a:t>or more       </a:t>
                      </a:r>
                      <a:r>
                        <a:rPr lang="en-US" sz="1800" dirty="0" smtClean="0">
                          <a:effectLst/>
                          <a:latin typeface="+mn-lt"/>
                          <a:ea typeface="ＭＳ 明朝"/>
                          <a:cs typeface="Times New Roman"/>
                        </a:rPr>
                        <a:t>10</a:t>
                      </a:r>
                      <a:endParaRPr lang="en-US" sz="1800" dirty="0">
                        <a:effectLst/>
                        <a:latin typeface="+mn-lt"/>
                        <a:ea typeface="ＭＳ 明朝"/>
                        <a:cs typeface="Times New Roman"/>
                      </a:endParaRPr>
                    </a:p>
                  </a:txBody>
                  <a:tcPr marL="68580" marR="68580" marT="0" marB="0"/>
                </a:tc>
              </a:tr>
            </a:tbl>
          </a:graphicData>
        </a:graphic>
      </p:graphicFrame>
      <p:pic>
        <p:nvPicPr>
          <p:cNvPr id="3" name="Picture 2"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2" name="Rectangle 1"/>
          <p:cNvSpPr/>
          <p:nvPr/>
        </p:nvSpPr>
        <p:spPr>
          <a:xfrm>
            <a:off x="6987678" y="6481802"/>
            <a:ext cx="2156322" cy="369332"/>
          </a:xfrm>
          <a:prstGeom prst="rect">
            <a:avLst/>
          </a:prstGeom>
        </p:spPr>
        <p:txBody>
          <a:bodyPr wrap="none">
            <a:spAutoFit/>
          </a:bodyPr>
          <a:lstStyle/>
          <a:p>
            <a:r>
              <a:rPr lang="en-US" dirty="0">
                <a:solidFill>
                  <a:srgbClr val="00279F"/>
                </a:solidFill>
              </a:rPr>
              <a:t>2015 DE HS YRBS</a:t>
            </a:r>
            <a:endParaRPr lang="en-US" dirty="0"/>
          </a:p>
        </p:txBody>
      </p:sp>
    </p:spTree>
    <p:extLst>
      <p:ext uri="{BB962C8B-B14F-4D97-AF65-F5344CB8AC3E}">
        <p14:creationId xmlns:p14="http://schemas.microsoft.com/office/powerpoint/2010/main" val="3492172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2900"/>
            <a:ext cx="9144000" cy="892552"/>
          </a:xfrm>
          <a:prstGeom prst="rect">
            <a:avLst/>
          </a:prstGeom>
        </p:spPr>
        <p:txBody>
          <a:bodyPr wrap="square">
            <a:spAutoFit/>
          </a:bodyPr>
          <a:lstStyle/>
          <a:p>
            <a:pPr algn="ctr"/>
            <a:r>
              <a:rPr lang="en-US" sz="3200" b="1" dirty="0" smtClean="0">
                <a:solidFill>
                  <a:srgbClr val="00279F"/>
                </a:solidFill>
              </a:rPr>
              <a:t>Emotional TDV </a:t>
            </a:r>
            <a:r>
              <a:rPr lang="en-US" sz="3200" b="1" dirty="0">
                <a:solidFill>
                  <a:srgbClr val="00279F"/>
                </a:solidFill>
              </a:rPr>
              <a:t>and </a:t>
            </a:r>
            <a:r>
              <a:rPr lang="en-US" sz="3200" b="1" dirty="0" smtClean="0">
                <a:solidFill>
                  <a:srgbClr val="00279F"/>
                </a:solidFill>
              </a:rPr>
              <a:t>Substance Use</a:t>
            </a:r>
          </a:p>
          <a:p>
            <a:pPr algn="ctr"/>
            <a:r>
              <a:rPr lang="en-US" sz="2000" b="1" dirty="0">
                <a:solidFill>
                  <a:srgbClr val="00279F"/>
                </a:solidFill>
              </a:rPr>
              <a:t>2015 DE HS YRBS</a:t>
            </a:r>
            <a:endParaRPr lang="en-US" sz="2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09899105"/>
              </p:ext>
            </p:extLst>
          </p:nvPr>
        </p:nvGraphicFramePr>
        <p:xfrm>
          <a:off x="609600" y="1524000"/>
          <a:ext cx="8059738" cy="45466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3012261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2900"/>
            <a:ext cx="9144000" cy="892552"/>
          </a:xfrm>
          <a:prstGeom prst="rect">
            <a:avLst/>
          </a:prstGeom>
        </p:spPr>
        <p:txBody>
          <a:bodyPr wrap="square">
            <a:spAutoFit/>
          </a:bodyPr>
          <a:lstStyle/>
          <a:p>
            <a:pPr algn="ctr"/>
            <a:r>
              <a:rPr lang="en-US" sz="3200" b="1" dirty="0" smtClean="0">
                <a:solidFill>
                  <a:srgbClr val="00279F"/>
                </a:solidFill>
              </a:rPr>
              <a:t>Emotional TDV </a:t>
            </a:r>
            <a:r>
              <a:rPr lang="en-US" sz="3200" b="1" dirty="0">
                <a:solidFill>
                  <a:srgbClr val="00279F"/>
                </a:solidFill>
              </a:rPr>
              <a:t>and </a:t>
            </a:r>
            <a:r>
              <a:rPr lang="en-US" sz="3200" b="1" dirty="0" smtClean="0">
                <a:solidFill>
                  <a:srgbClr val="00279F"/>
                </a:solidFill>
              </a:rPr>
              <a:t>Mental Health</a:t>
            </a:r>
          </a:p>
          <a:p>
            <a:pPr algn="ctr"/>
            <a:r>
              <a:rPr lang="en-US" sz="2000" b="1" dirty="0">
                <a:solidFill>
                  <a:srgbClr val="00279F"/>
                </a:solidFill>
              </a:rPr>
              <a:t>2015 DE HS YRBS</a:t>
            </a:r>
            <a:endParaRPr lang="en-US" sz="2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8648913"/>
              </p:ext>
            </p:extLst>
          </p:nvPr>
        </p:nvGraphicFramePr>
        <p:xfrm>
          <a:off x="609600" y="1524000"/>
          <a:ext cx="8059738" cy="45466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1633701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2900"/>
            <a:ext cx="9144000" cy="892552"/>
          </a:xfrm>
          <a:prstGeom prst="rect">
            <a:avLst/>
          </a:prstGeom>
        </p:spPr>
        <p:txBody>
          <a:bodyPr wrap="square">
            <a:spAutoFit/>
          </a:bodyPr>
          <a:lstStyle/>
          <a:p>
            <a:pPr algn="ctr"/>
            <a:r>
              <a:rPr lang="en-US" sz="3200" b="1" dirty="0" smtClean="0">
                <a:solidFill>
                  <a:srgbClr val="00279F"/>
                </a:solidFill>
              </a:rPr>
              <a:t>Emotional TDV </a:t>
            </a:r>
            <a:r>
              <a:rPr lang="en-US" sz="3200" b="1" dirty="0">
                <a:solidFill>
                  <a:srgbClr val="00279F"/>
                </a:solidFill>
              </a:rPr>
              <a:t>and </a:t>
            </a:r>
            <a:r>
              <a:rPr lang="en-US" sz="3200" dirty="0" smtClean="0">
                <a:solidFill>
                  <a:srgbClr val="00279F"/>
                </a:solidFill>
              </a:rPr>
              <a:t>Sexual Risk Behavior</a:t>
            </a:r>
            <a:endParaRPr lang="en-US" sz="3200" b="1" dirty="0" smtClean="0">
              <a:solidFill>
                <a:srgbClr val="00279F"/>
              </a:solidFill>
            </a:endParaRPr>
          </a:p>
          <a:p>
            <a:pPr algn="ctr"/>
            <a:r>
              <a:rPr lang="en-US" sz="2000" b="1" dirty="0">
                <a:solidFill>
                  <a:srgbClr val="00279F"/>
                </a:solidFill>
              </a:rPr>
              <a:t>2015 DE HS YRBS</a:t>
            </a:r>
            <a:endParaRPr lang="en-US" sz="2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43768243"/>
              </p:ext>
            </p:extLst>
          </p:nvPr>
        </p:nvGraphicFramePr>
        <p:xfrm>
          <a:off x="609600" y="1524000"/>
          <a:ext cx="8059738" cy="45466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1417943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13538712"/>
              </p:ext>
            </p:extLst>
          </p:nvPr>
        </p:nvGraphicFramePr>
        <p:xfrm>
          <a:off x="609600" y="1079500"/>
          <a:ext cx="8059740" cy="5029199"/>
        </p:xfrm>
        <a:graphic>
          <a:graphicData uri="http://schemas.openxmlformats.org/drawingml/2006/table">
            <a:tbl>
              <a:tblPr firstRow="1" bandRow="1">
                <a:tableStyleId>{5C22544A-7EE6-4342-B048-85BDC9FD1C3A}</a:tableStyleId>
              </a:tblPr>
              <a:tblGrid>
                <a:gridCol w="1943100"/>
                <a:gridCol w="774700"/>
                <a:gridCol w="1714500"/>
                <a:gridCol w="1816100"/>
                <a:gridCol w="1811340"/>
              </a:tblGrid>
              <a:tr h="783525">
                <a:tc gridSpan="5">
                  <a:txBody>
                    <a:bodyPr/>
                    <a:lstStyle/>
                    <a:p>
                      <a:pPr marL="0" marR="0" algn="ctr">
                        <a:spcBef>
                          <a:spcPts val="0"/>
                        </a:spcBef>
                        <a:spcAft>
                          <a:spcPts val="0"/>
                        </a:spcAft>
                      </a:pPr>
                      <a:r>
                        <a:rPr lang="en-US" sz="1200" b="1" dirty="0">
                          <a:effectLst/>
                          <a:latin typeface="Times New Roman"/>
                          <a:ea typeface="ＭＳ 明朝"/>
                          <a:cs typeface="Times New Roman"/>
                        </a:rPr>
                        <a:t> </a:t>
                      </a:r>
                      <a:endParaRPr lang="en-US" sz="1200" dirty="0">
                        <a:effectLst/>
                        <a:latin typeface="Times New Roman"/>
                        <a:ea typeface="ＭＳ 明朝"/>
                        <a:cs typeface="Times New Roman"/>
                      </a:endParaRPr>
                    </a:p>
                    <a:p>
                      <a:pPr marL="0" marR="0" algn="ctr">
                        <a:spcBef>
                          <a:spcPts val="0"/>
                        </a:spcBef>
                        <a:spcAft>
                          <a:spcPts val="0"/>
                        </a:spcAft>
                      </a:pPr>
                      <a:r>
                        <a:rPr lang="en-US" sz="4000" dirty="0" smtClean="0"/>
                        <a:t>Physical Dating Violence</a:t>
                      </a:r>
                      <a:endParaRPr lang="en-US" sz="4000" dirty="0">
                        <a:effectLst/>
                        <a:latin typeface="Times New Roman"/>
                        <a:ea typeface="ＭＳ 明朝"/>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2712">
                <a:tc>
                  <a:txBody>
                    <a:bodyPr/>
                    <a:lstStyle/>
                    <a:p>
                      <a:pPr marL="0" marR="0" algn="ctr">
                        <a:spcBef>
                          <a:spcPts val="0"/>
                        </a:spcBef>
                        <a:spcAft>
                          <a:spcPts val="0"/>
                        </a:spcAft>
                      </a:pPr>
                      <a:r>
                        <a:rPr lang="en-US" sz="2000" b="1" dirty="0">
                          <a:effectLst/>
                          <a:latin typeface="+mn-lt"/>
                          <a:ea typeface="ＭＳ 明朝"/>
                          <a:cs typeface="Times New Roman"/>
                        </a:rPr>
                        <a:t>Trauma Indicator</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N</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Total</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Female</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Male</a:t>
                      </a:r>
                      <a:endParaRPr lang="en-US" sz="2000" dirty="0">
                        <a:effectLst/>
                        <a:latin typeface="+mn-lt"/>
                        <a:ea typeface="ＭＳ 明朝"/>
                        <a:cs typeface="Times New Roman"/>
                      </a:endParaRPr>
                    </a:p>
                  </a:txBody>
                  <a:tcPr marL="68580" marR="68580" marT="0" marB="0" anchor="ctr"/>
                </a:tc>
              </a:tr>
              <a:tr h="3586135">
                <a:tc>
                  <a:txBody>
                    <a:bodyPr/>
                    <a:lstStyle/>
                    <a:p>
                      <a:pPr marL="0" marR="0">
                        <a:spcBef>
                          <a:spcPts val="0"/>
                        </a:spcBef>
                        <a:spcAft>
                          <a:spcPts val="0"/>
                        </a:spcAft>
                      </a:pPr>
                      <a:r>
                        <a:rPr lang="en-US" sz="1700" dirty="0">
                          <a:effectLst/>
                          <a:latin typeface="+mn-lt"/>
                          <a:ea typeface="ＭＳ 明朝"/>
                          <a:cs typeface="Times New Roman"/>
                        </a:rPr>
                        <a:t>During the past 12 months, how many times did someone you were dating or going out with physically hurt you on purpose? (Count such things as being hit, slammed into something, or injured with an object or weapon.)</a:t>
                      </a:r>
                    </a:p>
                  </a:txBody>
                  <a:tcPr marL="68580" marR="68580" marT="0" marB="0"/>
                </a:tc>
                <a:tc>
                  <a:txBody>
                    <a:bodyPr/>
                    <a:lstStyle/>
                    <a:p>
                      <a:pPr marL="0" marR="0">
                        <a:spcBef>
                          <a:spcPts val="0"/>
                        </a:spcBef>
                        <a:spcAft>
                          <a:spcPts val="0"/>
                        </a:spcAft>
                      </a:pPr>
                      <a:r>
                        <a:rPr lang="en-US" sz="1800" dirty="0">
                          <a:effectLst/>
                          <a:latin typeface="+mn-lt"/>
                          <a:ea typeface="ＭＳ 明朝"/>
                          <a:cs typeface="Times New Roman"/>
                        </a:rPr>
                        <a:t>2,673</a:t>
                      </a:r>
                    </a:p>
                  </a:txBody>
                  <a:tcPr marL="68580" marR="68580" marT="0" marB="0"/>
                </a:tc>
                <a:tc>
                  <a:txBody>
                    <a:bodyPr/>
                    <a:lstStyle/>
                    <a:p>
                      <a:pPr marL="0" marR="0">
                        <a:spcBef>
                          <a:spcPts val="0"/>
                        </a:spcBef>
                        <a:spcAft>
                          <a:spcPts val="0"/>
                        </a:spcAft>
                      </a:pPr>
                      <a:r>
                        <a:rPr lang="en-US" sz="1800" dirty="0" smtClean="0">
                          <a:effectLst/>
                          <a:latin typeface="+mn-lt"/>
                          <a:ea typeface="ＭＳ 明朝"/>
                          <a:cs typeface="Times New Roman"/>
                        </a:rPr>
                        <a:t>Didn’t date  30</a:t>
                      </a:r>
                      <a:endParaRPr lang="en-US" sz="1800" dirty="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0 </a:t>
                      </a:r>
                      <a:r>
                        <a:rPr lang="en-US" sz="1800" dirty="0">
                          <a:effectLst/>
                          <a:latin typeface="+mn-lt"/>
                          <a:ea typeface="ＭＳ 明朝"/>
                          <a:cs typeface="Times New Roman"/>
                        </a:rPr>
                        <a:t>times         </a:t>
                      </a:r>
                      <a:r>
                        <a:rPr lang="en-US" sz="1800" dirty="0" smtClean="0">
                          <a:effectLst/>
                          <a:latin typeface="+mn-lt"/>
                          <a:ea typeface="ＭＳ 明朝"/>
                          <a:cs typeface="Times New Roman"/>
                        </a:rPr>
                        <a:t>64</a:t>
                      </a:r>
                      <a:endParaRPr lang="en-US" sz="1800" dirty="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1 </a:t>
                      </a:r>
                      <a:r>
                        <a:rPr lang="en-US" sz="1800" dirty="0">
                          <a:effectLst/>
                          <a:latin typeface="+mn-lt"/>
                          <a:ea typeface="ＭＳ 明朝"/>
                          <a:cs typeface="Times New Roman"/>
                        </a:rPr>
                        <a:t>or more       </a:t>
                      </a:r>
                      <a:r>
                        <a:rPr lang="en-US" sz="1800" dirty="0" smtClean="0">
                          <a:effectLst/>
                          <a:latin typeface="+mn-lt"/>
                          <a:ea typeface="ＭＳ 明朝"/>
                          <a:cs typeface="Times New Roman"/>
                        </a:rPr>
                        <a:t>6</a:t>
                      </a:r>
                      <a:endParaRPr lang="en-US" sz="18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dirty="0" smtClean="0">
                          <a:effectLst/>
                          <a:latin typeface="+mn-lt"/>
                          <a:ea typeface="ＭＳ 明朝"/>
                          <a:cs typeface="Times New Roman"/>
                        </a:rPr>
                        <a:t>Didn’t  </a:t>
                      </a:r>
                      <a:r>
                        <a:rPr lang="en-US" sz="1800" dirty="0">
                          <a:effectLst/>
                          <a:latin typeface="+mn-lt"/>
                          <a:ea typeface="ＭＳ 明朝"/>
                          <a:cs typeface="Times New Roman"/>
                        </a:rPr>
                        <a:t>date </a:t>
                      </a:r>
                      <a:r>
                        <a:rPr lang="en-US" sz="1800" dirty="0" smtClean="0">
                          <a:effectLst/>
                          <a:latin typeface="+mn-lt"/>
                          <a:ea typeface="ＭＳ 明朝"/>
                          <a:cs typeface="Times New Roman"/>
                        </a:rPr>
                        <a:t> 28      </a:t>
                      </a:r>
                      <a:endParaRPr lang="en-US" sz="1800" dirty="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0 </a:t>
                      </a:r>
                      <a:r>
                        <a:rPr lang="en-US" sz="1800" dirty="0">
                          <a:effectLst/>
                          <a:latin typeface="+mn-lt"/>
                          <a:ea typeface="ＭＳ 明朝"/>
                          <a:cs typeface="Times New Roman"/>
                        </a:rPr>
                        <a:t>times         </a:t>
                      </a:r>
                      <a:r>
                        <a:rPr lang="en-US" sz="1800" dirty="0" smtClean="0">
                          <a:effectLst/>
                          <a:latin typeface="+mn-lt"/>
                          <a:ea typeface="ＭＳ 明朝"/>
                          <a:cs typeface="Times New Roman"/>
                        </a:rPr>
                        <a:t>65</a:t>
                      </a:r>
                      <a:endParaRPr lang="en-US" sz="1800" dirty="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1 </a:t>
                      </a:r>
                      <a:r>
                        <a:rPr lang="en-US" sz="1800" dirty="0">
                          <a:effectLst/>
                          <a:latin typeface="+mn-lt"/>
                          <a:ea typeface="ＭＳ 明朝"/>
                          <a:cs typeface="Times New Roman"/>
                        </a:rPr>
                        <a:t>or more       </a:t>
                      </a:r>
                      <a:r>
                        <a:rPr lang="en-US" sz="1800" dirty="0" smtClean="0">
                          <a:effectLst/>
                          <a:latin typeface="+mn-lt"/>
                          <a:ea typeface="ＭＳ 明朝"/>
                          <a:cs typeface="Times New Roman"/>
                        </a:rPr>
                        <a:t>7</a:t>
                      </a:r>
                      <a:endParaRPr lang="en-US" sz="18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dirty="0" smtClean="0">
                          <a:effectLst/>
                          <a:latin typeface="+mn-lt"/>
                          <a:ea typeface="ＭＳ 明朝"/>
                          <a:cs typeface="Times New Roman"/>
                        </a:rPr>
                        <a:t>Didn’t date    33</a:t>
                      </a:r>
                      <a:endParaRPr lang="en-US" sz="1800" dirty="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0 </a:t>
                      </a:r>
                      <a:r>
                        <a:rPr lang="en-US" sz="1800" dirty="0">
                          <a:effectLst/>
                          <a:latin typeface="+mn-lt"/>
                          <a:ea typeface="ＭＳ 明朝"/>
                          <a:cs typeface="Times New Roman"/>
                        </a:rPr>
                        <a:t>times          </a:t>
                      </a:r>
                      <a:r>
                        <a:rPr lang="en-US" sz="1800" dirty="0" smtClean="0">
                          <a:effectLst/>
                          <a:latin typeface="+mn-lt"/>
                          <a:ea typeface="ＭＳ 明朝"/>
                          <a:cs typeface="Times New Roman"/>
                        </a:rPr>
                        <a:t>63</a:t>
                      </a:r>
                      <a:endParaRPr lang="en-US" sz="1800" dirty="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1 </a:t>
                      </a:r>
                      <a:r>
                        <a:rPr lang="en-US" sz="1800" dirty="0">
                          <a:effectLst/>
                          <a:latin typeface="+mn-lt"/>
                          <a:ea typeface="ＭＳ 明朝"/>
                          <a:cs typeface="Times New Roman"/>
                        </a:rPr>
                        <a:t>or more         </a:t>
                      </a:r>
                      <a:r>
                        <a:rPr lang="en-US" sz="1800" dirty="0" smtClean="0">
                          <a:effectLst/>
                          <a:latin typeface="+mn-lt"/>
                          <a:ea typeface="ＭＳ 明朝"/>
                          <a:cs typeface="Times New Roman"/>
                        </a:rPr>
                        <a:t>5</a:t>
                      </a:r>
                      <a:endParaRPr lang="en-US" sz="1800" dirty="0">
                        <a:effectLst/>
                        <a:latin typeface="+mn-lt"/>
                        <a:ea typeface="ＭＳ 明朝"/>
                        <a:cs typeface="Times New Roman"/>
                      </a:endParaRPr>
                    </a:p>
                  </a:txBody>
                  <a:tcPr marL="68580" marR="68580" marT="0" marB="0"/>
                </a:tc>
              </a:tr>
            </a:tbl>
          </a:graphicData>
        </a:graphic>
      </p:graphicFrame>
      <p:pic>
        <p:nvPicPr>
          <p:cNvPr id="3" name="Picture 2"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5" name="Rectangle 4"/>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DEHS </a:t>
            </a:r>
            <a:r>
              <a:rPr lang="en-US" dirty="0">
                <a:solidFill>
                  <a:srgbClr val="00279F"/>
                </a:solidFill>
              </a:rPr>
              <a:t>YRBS</a:t>
            </a:r>
            <a:endParaRPr lang="en-US" dirty="0"/>
          </a:p>
        </p:txBody>
      </p:sp>
    </p:spTree>
    <p:extLst>
      <p:ext uri="{BB962C8B-B14F-4D97-AF65-F5344CB8AC3E}">
        <p14:creationId xmlns:p14="http://schemas.microsoft.com/office/powerpoint/2010/main" val="279188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2900"/>
            <a:ext cx="9144000" cy="892552"/>
          </a:xfrm>
          <a:prstGeom prst="rect">
            <a:avLst/>
          </a:prstGeom>
        </p:spPr>
        <p:txBody>
          <a:bodyPr wrap="square">
            <a:spAutoFit/>
          </a:bodyPr>
          <a:lstStyle/>
          <a:p>
            <a:pPr algn="ctr"/>
            <a:r>
              <a:rPr lang="en-US" sz="3200" b="1" dirty="0" smtClean="0">
                <a:solidFill>
                  <a:srgbClr val="00279F"/>
                </a:solidFill>
              </a:rPr>
              <a:t>Physical TDV </a:t>
            </a:r>
            <a:r>
              <a:rPr lang="en-US" sz="3200" b="1" dirty="0">
                <a:solidFill>
                  <a:srgbClr val="00279F"/>
                </a:solidFill>
              </a:rPr>
              <a:t>and </a:t>
            </a:r>
            <a:r>
              <a:rPr lang="en-US" sz="3200" b="1" dirty="0" smtClean="0">
                <a:solidFill>
                  <a:srgbClr val="00279F"/>
                </a:solidFill>
              </a:rPr>
              <a:t>Substance Use</a:t>
            </a:r>
          </a:p>
          <a:p>
            <a:pPr algn="ctr"/>
            <a:r>
              <a:rPr lang="en-US" sz="2000" b="1" dirty="0">
                <a:solidFill>
                  <a:srgbClr val="00279F"/>
                </a:solidFill>
              </a:rPr>
              <a:t>2015 DE HS YRBS</a:t>
            </a:r>
            <a:endParaRPr lang="en-US" sz="2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02974037"/>
              </p:ext>
            </p:extLst>
          </p:nvPr>
        </p:nvGraphicFramePr>
        <p:xfrm>
          <a:off x="609600" y="1524000"/>
          <a:ext cx="8059738" cy="41148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3349329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2900"/>
            <a:ext cx="9144000" cy="892552"/>
          </a:xfrm>
          <a:prstGeom prst="rect">
            <a:avLst/>
          </a:prstGeom>
        </p:spPr>
        <p:txBody>
          <a:bodyPr wrap="square">
            <a:spAutoFit/>
          </a:bodyPr>
          <a:lstStyle/>
          <a:p>
            <a:pPr algn="ctr"/>
            <a:r>
              <a:rPr lang="en-US" sz="3200" b="1" dirty="0" smtClean="0">
                <a:solidFill>
                  <a:srgbClr val="00279F"/>
                </a:solidFill>
              </a:rPr>
              <a:t>Physical TDV </a:t>
            </a:r>
            <a:r>
              <a:rPr lang="en-US" sz="3200" b="1" dirty="0">
                <a:solidFill>
                  <a:srgbClr val="00279F"/>
                </a:solidFill>
              </a:rPr>
              <a:t>and </a:t>
            </a:r>
            <a:r>
              <a:rPr lang="en-US" sz="3200" b="1" dirty="0" smtClean="0">
                <a:solidFill>
                  <a:srgbClr val="00279F"/>
                </a:solidFill>
              </a:rPr>
              <a:t>Mental Health</a:t>
            </a:r>
          </a:p>
          <a:p>
            <a:pPr algn="ctr"/>
            <a:r>
              <a:rPr lang="en-US" sz="2000" b="1" dirty="0">
                <a:solidFill>
                  <a:srgbClr val="00279F"/>
                </a:solidFill>
              </a:rPr>
              <a:t>2015 DE HS YRBS</a:t>
            </a:r>
            <a:endParaRPr lang="en-US" sz="2000" b="1" dirty="0"/>
          </a:p>
        </p:txBody>
      </p:sp>
      <p:graphicFrame>
        <p:nvGraphicFramePr>
          <p:cNvPr id="5" name="Content Placeholder 4"/>
          <p:cNvGraphicFramePr>
            <a:graphicFrameLocks noGrp="1"/>
          </p:cNvGraphicFramePr>
          <p:nvPr>
            <p:ph idx="1"/>
          </p:nvPr>
        </p:nvGraphicFramePr>
        <p:xfrm>
          <a:off x="609600" y="1524000"/>
          <a:ext cx="8059738" cy="41148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2851269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2900"/>
            <a:ext cx="9144000" cy="892552"/>
          </a:xfrm>
          <a:prstGeom prst="rect">
            <a:avLst/>
          </a:prstGeom>
        </p:spPr>
        <p:txBody>
          <a:bodyPr wrap="square">
            <a:spAutoFit/>
          </a:bodyPr>
          <a:lstStyle/>
          <a:p>
            <a:pPr algn="ctr"/>
            <a:r>
              <a:rPr lang="en-US" sz="3200" b="1" dirty="0" smtClean="0">
                <a:solidFill>
                  <a:srgbClr val="00279F"/>
                </a:solidFill>
              </a:rPr>
              <a:t>Physical TDV </a:t>
            </a:r>
            <a:r>
              <a:rPr lang="en-US" sz="3200" b="1" dirty="0">
                <a:solidFill>
                  <a:srgbClr val="00279F"/>
                </a:solidFill>
              </a:rPr>
              <a:t>and </a:t>
            </a:r>
            <a:r>
              <a:rPr lang="en-US" sz="3200" b="1" dirty="0" smtClean="0">
                <a:solidFill>
                  <a:srgbClr val="00279F"/>
                </a:solidFill>
              </a:rPr>
              <a:t>Sexual Risk Behavior</a:t>
            </a:r>
          </a:p>
          <a:p>
            <a:pPr algn="ctr"/>
            <a:r>
              <a:rPr lang="en-US" sz="2000" b="1" dirty="0">
                <a:solidFill>
                  <a:srgbClr val="00279F"/>
                </a:solidFill>
              </a:rPr>
              <a:t>2015 DE HS YRBS</a:t>
            </a:r>
            <a:endParaRPr lang="en-US" sz="2000" b="1"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25730371"/>
              </p:ext>
            </p:extLst>
          </p:nvPr>
        </p:nvGraphicFramePr>
        <p:xfrm>
          <a:off x="609600" y="1524000"/>
          <a:ext cx="8059738" cy="41148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2338962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3691085821"/>
              </p:ext>
            </p:extLst>
          </p:nvPr>
        </p:nvGraphicFramePr>
        <p:xfrm>
          <a:off x="609600" y="845821"/>
          <a:ext cx="8059740" cy="5288279"/>
        </p:xfrm>
        <a:graphic>
          <a:graphicData uri="http://schemas.openxmlformats.org/drawingml/2006/table">
            <a:tbl>
              <a:tblPr firstRow="1" bandRow="1">
                <a:tableStyleId>{5C22544A-7EE6-4342-B048-85BDC9FD1C3A}</a:tableStyleId>
              </a:tblPr>
              <a:tblGrid>
                <a:gridCol w="1943100"/>
                <a:gridCol w="774700"/>
                <a:gridCol w="1714500"/>
                <a:gridCol w="1816100"/>
                <a:gridCol w="1811340"/>
              </a:tblGrid>
              <a:tr h="783525">
                <a:tc gridSpan="5">
                  <a:txBody>
                    <a:bodyPr/>
                    <a:lstStyle/>
                    <a:p>
                      <a:pPr marL="0" marR="0" algn="ctr">
                        <a:spcBef>
                          <a:spcPts val="0"/>
                        </a:spcBef>
                        <a:spcAft>
                          <a:spcPts val="0"/>
                        </a:spcAft>
                      </a:pPr>
                      <a:r>
                        <a:rPr lang="en-US" sz="1200" b="1" dirty="0">
                          <a:effectLst/>
                          <a:latin typeface="Times New Roman"/>
                          <a:ea typeface="ＭＳ 明朝"/>
                          <a:cs typeface="Times New Roman"/>
                        </a:rPr>
                        <a:t> </a:t>
                      </a:r>
                      <a:endParaRPr lang="en-US" sz="1200" dirty="0">
                        <a:effectLst/>
                        <a:latin typeface="Times New Roman"/>
                        <a:ea typeface="ＭＳ 明朝"/>
                        <a:cs typeface="Times New Roman"/>
                      </a:endParaRPr>
                    </a:p>
                    <a:p>
                      <a:pPr marL="0" marR="0" algn="ctr">
                        <a:spcBef>
                          <a:spcPts val="0"/>
                        </a:spcBef>
                        <a:spcAft>
                          <a:spcPts val="0"/>
                        </a:spcAft>
                      </a:pPr>
                      <a:r>
                        <a:rPr lang="en-US" sz="4000" baseline="0" dirty="0" smtClean="0"/>
                        <a:t>Sexual </a:t>
                      </a:r>
                      <a:r>
                        <a:rPr lang="en-US" sz="4000" dirty="0" smtClean="0"/>
                        <a:t>Dating Violence</a:t>
                      </a:r>
                      <a:endParaRPr lang="en-US" sz="4000" dirty="0">
                        <a:effectLst/>
                        <a:latin typeface="Times New Roman"/>
                        <a:ea typeface="ＭＳ 明朝"/>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2712">
                <a:tc>
                  <a:txBody>
                    <a:bodyPr/>
                    <a:lstStyle/>
                    <a:p>
                      <a:pPr marL="0" marR="0" algn="ctr">
                        <a:spcBef>
                          <a:spcPts val="0"/>
                        </a:spcBef>
                        <a:spcAft>
                          <a:spcPts val="0"/>
                        </a:spcAft>
                      </a:pPr>
                      <a:r>
                        <a:rPr lang="en-US" sz="2000" b="1" dirty="0">
                          <a:effectLst/>
                          <a:latin typeface="+mn-lt"/>
                          <a:ea typeface="ＭＳ 明朝"/>
                          <a:cs typeface="Times New Roman"/>
                        </a:rPr>
                        <a:t>Trauma Indicator</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N</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Total</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Female</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Male</a:t>
                      </a:r>
                      <a:endParaRPr lang="en-US" sz="2000" dirty="0">
                        <a:effectLst/>
                        <a:latin typeface="+mn-lt"/>
                        <a:ea typeface="ＭＳ 明朝"/>
                        <a:cs typeface="Times New Roman"/>
                      </a:endParaRPr>
                    </a:p>
                  </a:txBody>
                  <a:tcPr marL="68580" marR="68580" marT="0" marB="0" anchor="ctr"/>
                </a:tc>
              </a:tr>
              <a:tr h="3586135">
                <a:tc>
                  <a:txBody>
                    <a:bodyPr/>
                    <a:lstStyle/>
                    <a:p>
                      <a:pPr marL="0" marR="0">
                        <a:spcBef>
                          <a:spcPts val="0"/>
                        </a:spcBef>
                        <a:spcAft>
                          <a:spcPts val="0"/>
                        </a:spcAft>
                      </a:pPr>
                      <a:r>
                        <a:rPr lang="en-US" sz="1700" dirty="0">
                          <a:effectLst/>
                          <a:latin typeface="Arial"/>
                          <a:ea typeface="ＭＳ 明朝"/>
                          <a:cs typeface="Times New Roman"/>
                        </a:rPr>
                        <a:t>During the past 12 months, how many times did someone you were dating or going out with force you to do sexual things you did not want to do? (Count such things as kissing, touching or being physically forced to have sexual intercourse.)</a:t>
                      </a:r>
                      <a:endParaRPr lang="en-US" sz="1700" dirty="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1800" dirty="0">
                          <a:effectLst/>
                          <a:latin typeface="Times New Roman"/>
                          <a:ea typeface="ＭＳ 明朝"/>
                          <a:cs typeface="Times New Roman"/>
                        </a:rPr>
                        <a:t>2,670</a:t>
                      </a:r>
                    </a:p>
                  </a:txBody>
                  <a:tcPr marL="68580" marR="68580" marT="0" marB="0"/>
                </a:tc>
                <a:tc>
                  <a:txBody>
                    <a:bodyPr/>
                    <a:lstStyle/>
                    <a:p>
                      <a:pPr marL="0" marR="0">
                        <a:spcBef>
                          <a:spcPts val="0"/>
                        </a:spcBef>
                        <a:spcAft>
                          <a:spcPts val="0"/>
                        </a:spcAft>
                      </a:pPr>
                      <a:r>
                        <a:rPr lang="en-US" sz="1800" dirty="0" smtClean="0">
                          <a:effectLst/>
                          <a:latin typeface="+mn-lt"/>
                          <a:ea typeface="ＭＳ 明朝"/>
                          <a:cs typeface="Times New Roman"/>
                        </a:rPr>
                        <a:t>Didn’t date   30 </a:t>
                      </a:r>
                      <a:endParaRPr lang="en-US" sz="1800" dirty="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0 </a:t>
                      </a:r>
                      <a:r>
                        <a:rPr lang="en-US" sz="1800" dirty="0">
                          <a:effectLst/>
                          <a:latin typeface="+mn-lt"/>
                          <a:ea typeface="ＭＳ 明朝"/>
                          <a:cs typeface="Times New Roman"/>
                        </a:rPr>
                        <a:t>times         </a:t>
                      </a:r>
                      <a:r>
                        <a:rPr lang="en-US" sz="1800" dirty="0" smtClean="0">
                          <a:effectLst/>
                          <a:latin typeface="+mn-lt"/>
                          <a:ea typeface="ＭＳ 明朝"/>
                          <a:cs typeface="Times New Roman"/>
                        </a:rPr>
                        <a:t>64</a:t>
                      </a:r>
                      <a:endParaRPr lang="en-US" sz="1800" dirty="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1 </a:t>
                      </a:r>
                      <a:r>
                        <a:rPr lang="en-US" sz="1800" dirty="0">
                          <a:effectLst/>
                          <a:latin typeface="+mn-lt"/>
                          <a:ea typeface="ＭＳ 明朝"/>
                          <a:cs typeface="Times New Roman"/>
                        </a:rPr>
                        <a:t>or more       </a:t>
                      </a:r>
                      <a:r>
                        <a:rPr lang="en-US" sz="1800" dirty="0" smtClean="0">
                          <a:effectLst/>
                          <a:latin typeface="+mn-lt"/>
                          <a:ea typeface="ＭＳ 明朝"/>
                          <a:cs typeface="Times New Roman"/>
                        </a:rPr>
                        <a:t>6</a:t>
                      </a:r>
                      <a:endParaRPr lang="en-US" sz="18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dirty="0" err="1" smtClean="0">
                          <a:effectLst/>
                          <a:latin typeface="+mn-lt"/>
                          <a:ea typeface="ＭＳ 明朝"/>
                          <a:cs typeface="Times New Roman"/>
                        </a:rPr>
                        <a:t>Didn</a:t>
                      </a:r>
                      <a:r>
                        <a:rPr lang="fr-FR" sz="1800" dirty="0" smtClean="0">
                          <a:effectLst/>
                          <a:latin typeface="+mn-lt"/>
                          <a:ea typeface="ＭＳ 明朝"/>
                          <a:cs typeface="Times New Roman"/>
                        </a:rPr>
                        <a:t>’</a:t>
                      </a:r>
                      <a:r>
                        <a:rPr lang="en-US" sz="1800" dirty="0" smtClean="0">
                          <a:effectLst/>
                          <a:latin typeface="+mn-lt"/>
                          <a:ea typeface="ＭＳ 明朝"/>
                          <a:cs typeface="Times New Roman"/>
                        </a:rPr>
                        <a:t>t</a:t>
                      </a:r>
                      <a:r>
                        <a:rPr lang="en-US" sz="1800" baseline="0" dirty="0" smtClean="0">
                          <a:effectLst/>
                          <a:latin typeface="+mn-lt"/>
                          <a:ea typeface="ＭＳ 明朝"/>
                          <a:cs typeface="Times New Roman"/>
                        </a:rPr>
                        <a:t> </a:t>
                      </a:r>
                      <a:r>
                        <a:rPr lang="en-US" sz="1800" dirty="0" smtClean="0">
                          <a:effectLst/>
                          <a:latin typeface="+mn-lt"/>
                          <a:ea typeface="ＭＳ 明朝"/>
                          <a:cs typeface="Times New Roman"/>
                        </a:rPr>
                        <a:t>date    28    </a:t>
                      </a:r>
                      <a:endParaRPr lang="en-US" sz="1800" dirty="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0 </a:t>
                      </a:r>
                      <a:r>
                        <a:rPr lang="en-US" sz="1800" dirty="0">
                          <a:effectLst/>
                          <a:latin typeface="+mn-lt"/>
                          <a:ea typeface="ＭＳ 明朝"/>
                          <a:cs typeface="Times New Roman"/>
                        </a:rPr>
                        <a:t>times          65</a:t>
                      </a: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1 </a:t>
                      </a:r>
                      <a:r>
                        <a:rPr lang="en-US" sz="1800" dirty="0">
                          <a:effectLst/>
                          <a:latin typeface="+mn-lt"/>
                          <a:ea typeface="ＭＳ 明朝"/>
                          <a:cs typeface="Times New Roman"/>
                        </a:rPr>
                        <a:t>or more        7</a:t>
                      </a:r>
                    </a:p>
                  </a:txBody>
                  <a:tcPr marL="68580" marR="68580" marT="0" marB="0"/>
                </a:tc>
                <a:tc>
                  <a:txBody>
                    <a:bodyPr/>
                    <a:lstStyle/>
                    <a:p>
                      <a:pPr marL="0" marR="0">
                        <a:spcBef>
                          <a:spcPts val="0"/>
                        </a:spcBef>
                        <a:spcAft>
                          <a:spcPts val="0"/>
                        </a:spcAft>
                      </a:pPr>
                      <a:r>
                        <a:rPr lang="en-US" sz="1800" dirty="0" smtClean="0">
                          <a:effectLst/>
                          <a:latin typeface="+mn-lt"/>
                          <a:ea typeface="ＭＳ 明朝"/>
                          <a:cs typeface="Times New Roman"/>
                        </a:rPr>
                        <a:t>Didn’t date     33</a:t>
                      </a:r>
                      <a:endParaRPr lang="en-US" sz="1800" dirty="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0 </a:t>
                      </a:r>
                      <a:r>
                        <a:rPr lang="en-US" sz="1800" dirty="0">
                          <a:effectLst/>
                          <a:latin typeface="+mn-lt"/>
                          <a:ea typeface="ＭＳ 明朝"/>
                          <a:cs typeface="Times New Roman"/>
                        </a:rPr>
                        <a:t>times          </a:t>
                      </a:r>
                      <a:r>
                        <a:rPr lang="en-US" sz="1800" dirty="0" smtClean="0">
                          <a:effectLst/>
                          <a:latin typeface="+mn-lt"/>
                          <a:ea typeface="ＭＳ 明朝"/>
                          <a:cs typeface="Times New Roman"/>
                        </a:rPr>
                        <a:t>64</a:t>
                      </a:r>
                      <a:endParaRPr lang="en-US" sz="1800" dirty="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endParaRPr lang="en-US" sz="1800" dirty="0" smtClean="0">
                        <a:effectLst/>
                        <a:latin typeface="+mn-lt"/>
                        <a:ea typeface="ＭＳ 明朝"/>
                        <a:cs typeface="Times New Roman"/>
                      </a:endParaRPr>
                    </a:p>
                    <a:p>
                      <a:pPr marL="0" marR="0">
                        <a:spcBef>
                          <a:spcPts val="0"/>
                        </a:spcBef>
                        <a:spcAft>
                          <a:spcPts val="0"/>
                        </a:spcAft>
                      </a:pPr>
                      <a:r>
                        <a:rPr lang="en-US" sz="1800" dirty="0" smtClean="0">
                          <a:effectLst/>
                          <a:latin typeface="+mn-lt"/>
                          <a:ea typeface="ＭＳ 明朝"/>
                          <a:cs typeface="Times New Roman"/>
                        </a:rPr>
                        <a:t>1 </a:t>
                      </a:r>
                      <a:r>
                        <a:rPr lang="en-US" sz="1800" dirty="0">
                          <a:effectLst/>
                          <a:latin typeface="+mn-lt"/>
                          <a:ea typeface="ＭＳ 明朝"/>
                          <a:cs typeface="Times New Roman"/>
                        </a:rPr>
                        <a:t>or more         </a:t>
                      </a:r>
                      <a:r>
                        <a:rPr lang="en-US" sz="1800" dirty="0" smtClean="0">
                          <a:effectLst/>
                          <a:latin typeface="+mn-lt"/>
                          <a:ea typeface="ＭＳ 明朝"/>
                          <a:cs typeface="Times New Roman"/>
                        </a:rPr>
                        <a:t>4</a:t>
                      </a:r>
                      <a:endParaRPr lang="en-US" sz="1800" dirty="0">
                        <a:effectLst/>
                        <a:latin typeface="+mn-lt"/>
                        <a:ea typeface="ＭＳ 明朝"/>
                        <a:cs typeface="Times New Roman"/>
                      </a:endParaRPr>
                    </a:p>
                  </a:txBody>
                  <a:tcPr marL="68580" marR="68580" marT="0" marB="0"/>
                </a:tc>
              </a:tr>
            </a:tbl>
          </a:graphicData>
        </a:graphic>
      </p:graphicFrame>
      <p:sp>
        <p:nvSpPr>
          <p:cNvPr id="5" name="Rectangle 4"/>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1515513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S_Web_Twitter_CDHS_ProfilePic.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6047134"/>
            <a:ext cx="863599" cy="838708"/>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1470045864"/>
              </p:ext>
            </p:extLst>
          </p:nvPr>
        </p:nvGraphicFramePr>
        <p:xfrm>
          <a:off x="609600" y="1524001"/>
          <a:ext cx="8059737" cy="4939631"/>
        </p:xfrm>
        <a:graphic>
          <a:graphicData uri="http://schemas.openxmlformats.org/drawingml/2006/table">
            <a:tbl>
              <a:tblPr firstRow="1" bandRow="1">
                <a:tableStyleId>{5C22544A-7EE6-4342-B048-85BDC9FD1C3A}</a:tableStyleId>
              </a:tblPr>
              <a:tblGrid>
                <a:gridCol w="2686579"/>
                <a:gridCol w="2686579"/>
                <a:gridCol w="2686579"/>
              </a:tblGrid>
              <a:tr h="339558">
                <a:tc>
                  <a:txBody>
                    <a:bodyPr/>
                    <a:lstStyle/>
                    <a:p>
                      <a:r>
                        <a:rPr lang="en-US" dirty="0" smtClean="0"/>
                        <a:t>Survey</a:t>
                      </a:r>
                      <a:endParaRPr lang="en-US" dirty="0"/>
                    </a:p>
                  </a:txBody>
                  <a:tcPr/>
                </a:tc>
                <a:tc>
                  <a:txBody>
                    <a:bodyPr/>
                    <a:lstStyle/>
                    <a:p>
                      <a:r>
                        <a:rPr lang="en-US" dirty="0" smtClean="0"/>
                        <a:t>Schedule</a:t>
                      </a:r>
                      <a:endParaRPr lang="en-US" dirty="0"/>
                    </a:p>
                  </a:txBody>
                  <a:tcPr/>
                </a:tc>
                <a:tc>
                  <a:txBody>
                    <a:bodyPr/>
                    <a:lstStyle/>
                    <a:p>
                      <a:r>
                        <a:rPr lang="en-US" dirty="0" smtClean="0"/>
                        <a:t>Who Participates</a:t>
                      </a:r>
                      <a:endParaRPr lang="en-US" dirty="0"/>
                    </a:p>
                  </a:txBody>
                  <a:tcPr/>
                </a:tc>
              </a:tr>
              <a:tr h="594226">
                <a:tc>
                  <a:txBody>
                    <a:bodyPr/>
                    <a:lstStyle/>
                    <a:p>
                      <a:r>
                        <a:rPr lang="en-US" sz="1700" b="1" dirty="0" smtClean="0">
                          <a:solidFill>
                            <a:schemeClr val="tx1">
                              <a:lumMod val="60000"/>
                              <a:lumOff val="40000"/>
                            </a:schemeClr>
                          </a:solidFill>
                        </a:rPr>
                        <a:t>Delaware School Survey</a:t>
                      </a:r>
                      <a:endParaRPr lang="en-US" sz="1700" b="1" dirty="0">
                        <a:solidFill>
                          <a:schemeClr val="tx1">
                            <a:lumMod val="60000"/>
                            <a:lumOff val="40000"/>
                          </a:schemeClr>
                        </a:solidFill>
                      </a:endParaRPr>
                    </a:p>
                  </a:txBody>
                  <a:tcPr/>
                </a:tc>
                <a:tc>
                  <a:txBody>
                    <a:bodyPr/>
                    <a:lstStyle/>
                    <a:p>
                      <a:r>
                        <a:rPr lang="en-US" sz="1700" b="1" dirty="0" smtClean="0">
                          <a:solidFill>
                            <a:schemeClr val="tx1">
                              <a:lumMod val="60000"/>
                              <a:lumOff val="40000"/>
                            </a:schemeClr>
                          </a:solidFill>
                        </a:rPr>
                        <a:t>Annually</a:t>
                      </a:r>
                      <a:r>
                        <a:rPr lang="en-US" sz="1700" b="1" baseline="0" dirty="0" smtClean="0">
                          <a:solidFill>
                            <a:schemeClr val="tx1">
                              <a:lumMod val="60000"/>
                              <a:lumOff val="40000"/>
                            </a:schemeClr>
                          </a:solidFill>
                        </a:rPr>
                        <a:t> - </a:t>
                      </a:r>
                      <a:r>
                        <a:rPr lang="en-US" sz="1700" b="1" dirty="0" smtClean="0">
                          <a:solidFill>
                            <a:schemeClr val="tx1">
                              <a:lumMod val="60000"/>
                              <a:lumOff val="40000"/>
                            </a:schemeClr>
                          </a:solidFill>
                        </a:rPr>
                        <a:t> Spring semester</a:t>
                      </a:r>
                      <a:endParaRPr lang="en-US" sz="1700" b="1" dirty="0">
                        <a:solidFill>
                          <a:schemeClr val="tx1">
                            <a:lumMod val="60000"/>
                            <a:lumOff val="40000"/>
                          </a:schemeClr>
                        </a:solidFill>
                      </a:endParaRPr>
                    </a:p>
                  </a:txBody>
                  <a:tcPr/>
                </a:tc>
                <a:tc>
                  <a:txBody>
                    <a:bodyPr/>
                    <a:lstStyle/>
                    <a:p>
                      <a:r>
                        <a:rPr lang="en-US" sz="1700" b="1" dirty="0" smtClean="0">
                          <a:solidFill>
                            <a:schemeClr val="tx1">
                              <a:lumMod val="60000"/>
                              <a:lumOff val="40000"/>
                            </a:schemeClr>
                          </a:solidFill>
                        </a:rPr>
                        <a:t>Census of </a:t>
                      </a:r>
                      <a:r>
                        <a:rPr lang="en-US" sz="1700" b="1" baseline="0" dirty="0" smtClean="0">
                          <a:solidFill>
                            <a:schemeClr val="tx1">
                              <a:lumMod val="60000"/>
                              <a:lumOff val="40000"/>
                            </a:schemeClr>
                          </a:solidFill>
                        </a:rPr>
                        <a:t>5</a:t>
                      </a:r>
                      <a:r>
                        <a:rPr lang="en-US" sz="1700" b="1" baseline="30000" dirty="0" smtClean="0">
                          <a:solidFill>
                            <a:schemeClr val="tx1">
                              <a:lumMod val="60000"/>
                              <a:lumOff val="40000"/>
                            </a:schemeClr>
                          </a:solidFill>
                        </a:rPr>
                        <a:t>th</a:t>
                      </a:r>
                      <a:r>
                        <a:rPr lang="en-US" sz="1700" b="1" baseline="0" dirty="0" smtClean="0">
                          <a:solidFill>
                            <a:schemeClr val="tx1">
                              <a:lumMod val="60000"/>
                              <a:lumOff val="40000"/>
                            </a:schemeClr>
                          </a:solidFill>
                        </a:rPr>
                        <a:t>, 8</a:t>
                      </a:r>
                      <a:r>
                        <a:rPr lang="en-US" sz="1700" b="1" baseline="30000" dirty="0" smtClean="0">
                          <a:solidFill>
                            <a:schemeClr val="tx1">
                              <a:lumMod val="60000"/>
                              <a:lumOff val="40000"/>
                            </a:schemeClr>
                          </a:solidFill>
                        </a:rPr>
                        <a:t>th</a:t>
                      </a:r>
                      <a:r>
                        <a:rPr lang="en-US" sz="1700" b="1" baseline="0" dirty="0" smtClean="0">
                          <a:solidFill>
                            <a:schemeClr val="tx1">
                              <a:lumMod val="60000"/>
                              <a:lumOff val="40000"/>
                            </a:schemeClr>
                          </a:solidFill>
                        </a:rPr>
                        <a:t>, 11</a:t>
                      </a:r>
                      <a:r>
                        <a:rPr lang="en-US" sz="1700" b="1" baseline="30000" dirty="0" smtClean="0">
                          <a:solidFill>
                            <a:schemeClr val="tx1">
                              <a:lumMod val="60000"/>
                              <a:lumOff val="40000"/>
                            </a:schemeClr>
                          </a:solidFill>
                        </a:rPr>
                        <a:t>th</a:t>
                      </a:r>
                      <a:r>
                        <a:rPr lang="en-US" sz="1700" b="1" baseline="0" dirty="0" smtClean="0">
                          <a:solidFill>
                            <a:schemeClr val="tx1">
                              <a:lumMod val="60000"/>
                              <a:lumOff val="40000"/>
                            </a:schemeClr>
                          </a:solidFill>
                        </a:rPr>
                        <a:t> grade students</a:t>
                      </a:r>
                      <a:endParaRPr lang="en-US" sz="1700" b="1" dirty="0">
                        <a:solidFill>
                          <a:schemeClr val="tx1">
                            <a:lumMod val="60000"/>
                            <a:lumOff val="40000"/>
                          </a:schemeClr>
                        </a:solidFill>
                      </a:endParaRPr>
                    </a:p>
                  </a:txBody>
                  <a:tcPr/>
                </a:tc>
              </a:tr>
              <a:tr h="1358231">
                <a:tc>
                  <a:txBody>
                    <a:bodyPr/>
                    <a:lstStyle/>
                    <a:p>
                      <a:r>
                        <a:rPr lang="en-US" sz="1700" b="1" dirty="0" smtClean="0">
                          <a:solidFill>
                            <a:schemeClr val="tx1">
                              <a:lumMod val="60000"/>
                              <a:lumOff val="40000"/>
                            </a:schemeClr>
                          </a:solidFill>
                        </a:rPr>
                        <a:t>Youth Risk Behavior Survey</a:t>
                      </a:r>
                      <a:endParaRPr lang="en-US" sz="1700" b="1" dirty="0">
                        <a:solidFill>
                          <a:schemeClr val="tx1">
                            <a:lumMod val="60000"/>
                            <a:lumOff val="40000"/>
                          </a:schemeClr>
                        </a:solidFill>
                      </a:endParaRPr>
                    </a:p>
                  </a:txBody>
                  <a:tcPr/>
                </a:tc>
                <a:tc>
                  <a:txBody>
                    <a:bodyPr/>
                    <a:lstStyle/>
                    <a:p>
                      <a:r>
                        <a:rPr lang="en-US" sz="1700" b="1" dirty="0" smtClean="0">
                          <a:solidFill>
                            <a:schemeClr val="tx1">
                              <a:lumMod val="60000"/>
                              <a:lumOff val="40000"/>
                            </a:schemeClr>
                          </a:solidFill>
                        </a:rPr>
                        <a:t>Every other odd-numbered</a:t>
                      </a:r>
                      <a:r>
                        <a:rPr lang="en-US" sz="1700" b="1" baseline="0" dirty="0" smtClean="0">
                          <a:solidFill>
                            <a:schemeClr val="tx1">
                              <a:lumMod val="60000"/>
                              <a:lumOff val="40000"/>
                            </a:schemeClr>
                          </a:solidFill>
                        </a:rPr>
                        <a:t> year – Spring semester</a:t>
                      </a:r>
                      <a:endParaRPr lang="en-US" sz="1700" b="1" dirty="0">
                        <a:solidFill>
                          <a:schemeClr val="tx1">
                            <a:lumMod val="60000"/>
                            <a:lumOff val="40000"/>
                          </a:schemeClr>
                        </a:solidFill>
                      </a:endParaRPr>
                    </a:p>
                  </a:txBody>
                  <a:tcPr/>
                </a:tc>
                <a:tc>
                  <a:txBody>
                    <a:bodyPr/>
                    <a:lstStyle/>
                    <a:p>
                      <a:r>
                        <a:rPr lang="en-US" sz="1700" b="1" dirty="0" smtClean="0">
                          <a:solidFill>
                            <a:schemeClr val="tx1">
                              <a:lumMod val="60000"/>
                              <a:lumOff val="40000"/>
                            </a:schemeClr>
                          </a:solidFill>
                        </a:rPr>
                        <a:t>Random sample of classrooms within</a:t>
                      </a:r>
                      <a:r>
                        <a:rPr lang="en-US" sz="1700" b="1" baseline="0" dirty="0" smtClean="0">
                          <a:solidFill>
                            <a:schemeClr val="tx1">
                              <a:lumMod val="60000"/>
                              <a:lumOff val="40000"/>
                            </a:schemeClr>
                          </a:solidFill>
                        </a:rPr>
                        <a:t> census of public middle and high schools</a:t>
                      </a:r>
                      <a:endParaRPr lang="en-US" sz="1700" b="1" dirty="0">
                        <a:solidFill>
                          <a:schemeClr val="tx1">
                            <a:lumMod val="60000"/>
                            <a:lumOff val="40000"/>
                          </a:schemeClr>
                        </a:solidFill>
                      </a:endParaRPr>
                    </a:p>
                  </a:txBody>
                  <a:tcPr/>
                </a:tc>
              </a:tr>
              <a:tr h="1358231">
                <a:tc>
                  <a:txBody>
                    <a:bodyPr/>
                    <a:lstStyle/>
                    <a:p>
                      <a:r>
                        <a:rPr lang="en-US" sz="1700" dirty="0" smtClean="0"/>
                        <a:t>Youth Tobacco Survey</a:t>
                      </a:r>
                      <a:endParaRPr lang="en-US" sz="1700" dirty="0"/>
                    </a:p>
                  </a:txBody>
                  <a:tcPr/>
                </a:tc>
                <a:tc>
                  <a:txBody>
                    <a:bodyPr/>
                    <a:lstStyle/>
                    <a:p>
                      <a:r>
                        <a:rPr lang="en-US" sz="1700" dirty="0" smtClean="0"/>
                        <a:t>Every</a:t>
                      </a:r>
                      <a:r>
                        <a:rPr lang="en-US" sz="1700" baseline="0" dirty="0" smtClean="0"/>
                        <a:t> other eve-numbered year – Spring semester</a:t>
                      </a:r>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Random sample of classrooms within</a:t>
                      </a:r>
                      <a:r>
                        <a:rPr lang="en-US" sz="1700" baseline="0" dirty="0" smtClean="0"/>
                        <a:t> census of public middle and high schools</a:t>
                      </a:r>
                      <a:endParaRPr lang="en-US" sz="1700" dirty="0" smtClean="0"/>
                    </a:p>
                    <a:p>
                      <a:endParaRPr lang="en-US" sz="1700" dirty="0"/>
                    </a:p>
                  </a:txBody>
                  <a:tcPr/>
                </a:tc>
              </a:tr>
              <a:tr h="594226">
                <a:tc>
                  <a:txBody>
                    <a:bodyPr/>
                    <a:lstStyle/>
                    <a:p>
                      <a:r>
                        <a:rPr lang="en-US" sz="1700" dirty="0" smtClean="0"/>
                        <a:t>School Health Profiles</a:t>
                      </a:r>
                      <a:endParaRPr lang="en-US" sz="1700" dirty="0"/>
                    </a:p>
                  </a:txBody>
                  <a:tcPr/>
                </a:tc>
                <a:tc>
                  <a:txBody>
                    <a:bodyPr/>
                    <a:lstStyle/>
                    <a:p>
                      <a:r>
                        <a:rPr lang="en-US" sz="1700" dirty="0" smtClean="0"/>
                        <a:t>Every other</a:t>
                      </a:r>
                      <a:r>
                        <a:rPr lang="en-US" sz="1700" baseline="0" dirty="0" smtClean="0"/>
                        <a:t> even-numbered year – Spring</a:t>
                      </a:r>
                      <a:endParaRPr lang="en-US" sz="1700" dirty="0"/>
                    </a:p>
                  </a:txBody>
                  <a:tcPr/>
                </a:tc>
                <a:tc>
                  <a:txBody>
                    <a:bodyPr/>
                    <a:lstStyle/>
                    <a:p>
                      <a:r>
                        <a:rPr lang="en-US" sz="1700" dirty="0" smtClean="0"/>
                        <a:t>Principals and lead health educators</a:t>
                      </a:r>
                      <a:endParaRPr lang="en-US" sz="1700" dirty="0"/>
                    </a:p>
                  </a:txBody>
                  <a:tcPr/>
                </a:tc>
              </a:tr>
              <a:tr h="594226">
                <a:tc>
                  <a:txBody>
                    <a:bodyPr/>
                    <a:lstStyle/>
                    <a:p>
                      <a:r>
                        <a:rPr lang="en-US" sz="1700" dirty="0" smtClean="0"/>
                        <a:t>College Risk Behavior Survey</a:t>
                      </a:r>
                      <a:endParaRPr lang="en-US" sz="1700" dirty="0"/>
                    </a:p>
                  </a:txBody>
                  <a:tcPr/>
                </a:tc>
                <a:tc>
                  <a:txBody>
                    <a:bodyPr/>
                    <a:lstStyle/>
                    <a:p>
                      <a:r>
                        <a:rPr lang="en-US" sz="1700" dirty="0" smtClean="0"/>
                        <a:t>Annually – Spring Semester</a:t>
                      </a:r>
                      <a:endParaRPr lang="en-US" sz="1700" dirty="0"/>
                    </a:p>
                  </a:txBody>
                  <a:tcPr/>
                </a:tc>
                <a:tc>
                  <a:txBody>
                    <a:bodyPr/>
                    <a:lstStyle/>
                    <a:p>
                      <a:r>
                        <a:rPr lang="en-US" sz="1700" dirty="0" smtClean="0"/>
                        <a:t>Random</a:t>
                      </a:r>
                      <a:r>
                        <a:rPr lang="en-US" sz="1700" baseline="0" dirty="0" smtClean="0"/>
                        <a:t> sample of college students</a:t>
                      </a:r>
                      <a:endParaRPr lang="en-US" sz="1700" dirty="0"/>
                    </a:p>
                  </a:txBody>
                  <a:tcPr/>
                </a:tc>
              </a:tr>
            </a:tbl>
          </a:graphicData>
        </a:graphic>
      </p:graphicFrame>
      <p:sp>
        <p:nvSpPr>
          <p:cNvPr id="2" name="Title 1"/>
          <p:cNvSpPr>
            <a:spLocks noGrp="1"/>
          </p:cNvSpPr>
          <p:nvPr>
            <p:ph type="title"/>
          </p:nvPr>
        </p:nvSpPr>
        <p:spPr/>
        <p:txBody>
          <a:bodyPr/>
          <a:lstStyle/>
          <a:p>
            <a:r>
              <a:rPr lang="en-US" sz="3200" dirty="0" smtClean="0">
                <a:solidFill>
                  <a:schemeClr val="tx1"/>
                </a:solidFill>
              </a:rPr>
              <a:t>Measuring Youth Behavior </a:t>
            </a:r>
            <a:br>
              <a:rPr lang="en-US" sz="3200" dirty="0" smtClean="0">
                <a:solidFill>
                  <a:schemeClr val="tx1"/>
                </a:solidFill>
              </a:rPr>
            </a:br>
            <a:r>
              <a:rPr lang="en-US" sz="3200" dirty="0" smtClean="0">
                <a:solidFill>
                  <a:schemeClr val="tx1"/>
                </a:solidFill>
              </a:rPr>
              <a:t>and Experiences: </a:t>
            </a:r>
            <a:endParaRPr lang="en-US" sz="3200" dirty="0">
              <a:solidFill>
                <a:schemeClr val="tx1"/>
              </a:solidFill>
            </a:endParaRPr>
          </a:p>
        </p:txBody>
      </p:sp>
    </p:spTree>
    <p:extLst>
      <p:ext uri="{BB962C8B-B14F-4D97-AF65-F5344CB8AC3E}">
        <p14:creationId xmlns:p14="http://schemas.microsoft.com/office/powerpoint/2010/main" val="3229713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4" name="Title 3"/>
          <p:cNvSpPr>
            <a:spLocks noGrp="1"/>
          </p:cNvSpPr>
          <p:nvPr>
            <p:ph type="title"/>
          </p:nvPr>
        </p:nvSpPr>
        <p:spPr>
          <a:xfrm>
            <a:off x="0" y="342900"/>
            <a:ext cx="9144000" cy="892552"/>
          </a:xfrm>
          <a:prstGeom prst="rect">
            <a:avLst/>
          </a:prstGeom>
        </p:spPr>
        <p:txBody>
          <a:bodyPr wrap="square">
            <a:spAutoFit/>
          </a:bodyPr>
          <a:lstStyle/>
          <a:p>
            <a:pPr algn="ctr"/>
            <a:r>
              <a:rPr lang="en-US" sz="3200" b="1" dirty="0" smtClean="0">
                <a:solidFill>
                  <a:srgbClr val="00279F"/>
                </a:solidFill>
              </a:rPr>
              <a:t>Sexual TDV </a:t>
            </a:r>
            <a:r>
              <a:rPr lang="en-US" sz="3200" b="1" dirty="0">
                <a:solidFill>
                  <a:srgbClr val="00279F"/>
                </a:solidFill>
              </a:rPr>
              <a:t>and </a:t>
            </a:r>
            <a:r>
              <a:rPr lang="en-US" sz="3200" b="1" dirty="0" smtClean="0">
                <a:solidFill>
                  <a:srgbClr val="00279F"/>
                </a:solidFill>
              </a:rPr>
              <a:t>Substance Use</a:t>
            </a:r>
          </a:p>
          <a:p>
            <a:pPr algn="ctr"/>
            <a:r>
              <a:rPr lang="en-US" sz="2000" b="1" dirty="0">
                <a:solidFill>
                  <a:srgbClr val="00279F"/>
                </a:solidFill>
              </a:rPr>
              <a:t>2015 DE HS YRBS</a:t>
            </a:r>
            <a:endParaRPr lang="en-US" sz="2000" b="1"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2384539581"/>
              </p:ext>
            </p:extLst>
          </p:nvPr>
        </p:nvGraphicFramePr>
        <p:xfrm>
          <a:off x="723900" y="1235452"/>
          <a:ext cx="8059738" cy="51780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5664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2900"/>
            <a:ext cx="9144000" cy="892552"/>
          </a:xfrm>
          <a:prstGeom prst="rect">
            <a:avLst/>
          </a:prstGeom>
        </p:spPr>
        <p:txBody>
          <a:bodyPr wrap="square">
            <a:spAutoFit/>
          </a:bodyPr>
          <a:lstStyle/>
          <a:p>
            <a:pPr algn="ctr"/>
            <a:r>
              <a:rPr lang="en-US" sz="3200" b="1" dirty="0" smtClean="0">
                <a:solidFill>
                  <a:srgbClr val="00279F"/>
                </a:solidFill>
              </a:rPr>
              <a:t>Sexual TDV </a:t>
            </a:r>
            <a:r>
              <a:rPr lang="en-US" sz="3200" b="1" dirty="0">
                <a:solidFill>
                  <a:srgbClr val="00279F"/>
                </a:solidFill>
              </a:rPr>
              <a:t>and </a:t>
            </a:r>
            <a:r>
              <a:rPr lang="en-US" sz="3200" b="1" dirty="0" smtClean="0">
                <a:solidFill>
                  <a:srgbClr val="00279F"/>
                </a:solidFill>
              </a:rPr>
              <a:t>Mental Health</a:t>
            </a:r>
          </a:p>
          <a:p>
            <a:pPr algn="ctr"/>
            <a:r>
              <a:rPr lang="en-US" sz="2000" b="1" dirty="0">
                <a:solidFill>
                  <a:srgbClr val="00279F"/>
                </a:solidFill>
              </a:rPr>
              <a:t>2015 DE HS YRBS</a:t>
            </a:r>
            <a:endParaRPr lang="en-US" sz="2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4290089"/>
              </p:ext>
            </p:extLst>
          </p:nvPr>
        </p:nvGraphicFramePr>
        <p:xfrm>
          <a:off x="609600" y="1524000"/>
          <a:ext cx="8059738" cy="48006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4083429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2900"/>
            <a:ext cx="9144000" cy="892552"/>
          </a:xfrm>
          <a:prstGeom prst="rect">
            <a:avLst/>
          </a:prstGeom>
        </p:spPr>
        <p:txBody>
          <a:bodyPr wrap="square">
            <a:spAutoFit/>
          </a:bodyPr>
          <a:lstStyle/>
          <a:p>
            <a:pPr algn="ctr"/>
            <a:r>
              <a:rPr lang="en-US" sz="3200" b="1" dirty="0" smtClean="0">
                <a:solidFill>
                  <a:srgbClr val="00279F"/>
                </a:solidFill>
              </a:rPr>
              <a:t>Sexual TDV </a:t>
            </a:r>
            <a:r>
              <a:rPr lang="en-US" sz="3200" b="1" dirty="0">
                <a:solidFill>
                  <a:srgbClr val="00279F"/>
                </a:solidFill>
              </a:rPr>
              <a:t>and </a:t>
            </a:r>
            <a:r>
              <a:rPr lang="en-US" sz="3200" dirty="0" smtClean="0">
                <a:solidFill>
                  <a:srgbClr val="00279F"/>
                </a:solidFill>
              </a:rPr>
              <a:t>Sexual Risk Behavior</a:t>
            </a:r>
            <a:endParaRPr lang="en-US" sz="3200" b="1" dirty="0" smtClean="0">
              <a:solidFill>
                <a:srgbClr val="00279F"/>
              </a:solidFill>
            </a:endParaRPr>
          </a:p>
          <a:p>
            <a:pPr algn="ctr"/>
            <a:r>
              <a:rPr lang="en-US" sz="2000" b="1" dirty="0">
                <a:solidFill>
                  <a:srgbClr val="00279F"/>
                </a:solidFill>
              </a:rPr>
              <a:t>2015 DE HS YRBS</a:t>
            </a:r>
            <a:endParaRPr lang="en-US" sz="20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35483739"/>
              </p:ext>
            </p:extLst>
          </p:nvPr>
        </p:nvGraphicFramePr>
        <p:xfrm>
          <a:off x="609600" y="1524000"/>
          <a:ext cx="8059738" cy="45466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3018364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84545051"/>
              </p:ext>
            </p:extLst>
          </p:nvPr>
        </p:nvGraphicFramePr>
        <p:xfrm>
          <a:off x="609600" y="1092201"/>
          <a:ext cx="8059740" cy="4798553"/>
        </p:xfrm>
        <a:graphic>
          <a:graphicData uri="http://schemas.openxmlformats.org/drawingml/2006/table">
            <a:tbl>
              <a:tblPr firstRow="1" bandRow="1">
                <a:tableStyleId>{5C22544A-7EE6-4342-B048-85BDC9FD1C3A}</a:tableStyleId>
              </a:tblPr>
              <a:tblGrid>
                <a:gridCol w="1943100"/>
                <a:gridCol w="1028700"/>
                <a:gridCol w="1460500"/>
                <a:gridCol w="1816100"/>
                <a:gridCol w="1811340"/>
              </a:tblGrid>
              <a:tr h="750567">
                <a:tc gridSpan="5">
                  <a:txBody>
                    <a:bodyPr/>
                    <a:lstStyle/>
                    <a:p>
                      <a:pPr marL="0" marR="0" algn="ctr">
                        <a:spcBef>
                          <a:spcPts val="0"/>
                        </a:spcBef>
                        <a:spcAft>
                          <a:spcPts val="0"/>
                        </a:spcAft>
                      </a:pPr>
                      <a:r>
                        <a:rPr lang="en-US" sz="1200" b="1" dirty="0">
                          <a:effectLst/>
                          <a:latin typeface="Times New Roman"/>
                          <a:ea typeface="ＭＳ 明朝"/>
                          <a:cs typeface="Times New Roman"/>
                        </a:rPr>
                        <a:t> </a:t>
                      </a:r>
                      <a:endParaRPr lang="en-US" sz="1200" dirty="0">
                        <a:effectLst/>
                        <a:latin typeface="Times New Roman"/>
                        <a:ea typeface="ＭＳ 明朝"/>
                        <a:cs typeface="Times New Roman"/>
                      </a:endParaRPr>
                    </a:p>
                    <a:p>
                      <a:pPr marL="0" marR="0" algn="ctr">
                        <a:spcBef>
                          <a:spcPts val="0"/>
                        </a:spcBef>
                        <a:spcAft>
                          <a:spcPts val="0"/>
                        </a:spcAft>
                      </a:pPr>
                      <a:r>
                        <a:rPr lang="en-US" sz="4000" baseline="0" dirty="0" smtClean="0"/>
                        <a:t>Forced Sexual Intercourse</a:t>
                      </a:r>
                      <a:endParaRPr lang="en-US" sz="4000" dirty="0">
                        <a:effectLst/>
                        <a:latin typeface="Times New Roman"/>
                        <a:ea typeface="ＭＳ 明朝"/>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7359">
                <a:tc>
                  <a:txBody>
                    <a:bodyPr/>
                    <a:lstStyle/>
                    <a:p>
                      <a:pPr marL="0" marR="0" algn="ctr">
                        <a:spcBef>
                          <a:spcPts val="0"/>
                        </a:spcBef>
                        <a:spcAft>
                          <a:spcPts val="0"/>
                        </a:spcAft>
                      </a:pPr>
                      <a:r>
                        <a:rPr lang="en-US" sz="2000" b="1" dirty="0">
                          <a:effectLst/>
                          <a:latin typeface="+mn-lt"/>
                          <a:ea typeface="ＭＳ 明朝"/>
                          <a:cs typeface="Times New Roman"/>
                        </a:rPr>
                        <a:t>Trauma Indicator</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N</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Total</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Female</a:t>
                      </a:r>
                      <a:endParaRPr lang="en-US" sz="2000" dirty="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effectLst/>
                          <a:latin typeface="+mn-lt"/>
                          <a:ea typeface="ＭＳ 明朝"/>
                          <a:cs typeface="Times New Roman"/>
                        </a:rPr>
                        <a:t>% of </a:t>
                      </a:r>
                      <a:r>
                        <a:rPr lang="en-US" sz="2000" b="1" dirty="0" smtClean="0">
                          <a:effectLst/>
                          <a:latin typeface="+mn-lt"/>
                          <a:ea typeface="ＭＳ 明朝"/>
                          <a:cs typeface="Times New Roman"/>
                        </a:rPr>
                        <a:t>Male</a:t>
                      </a:r>
                      <a:endParaRPr lang="en-US" sz="2000" dirty="0">
                        <a:effectLst/>
                        <a:latin typeface="+mn-lt"/>
                        <a:ea typeface="ＭＳ 明朝"/>
                        <a:cs typeface="Times New Roman"/>
                      </a:endParaRPr>
                    </a:p>
                  </a:txBody>
                  <a:tcPr marL="68580" marR="68580" marT="0" marB="0" anchor="ctr"/>
                </a:tc>
              </a:tr>
              <a:tr h="3396473">
                <a:tc>
                  <a:txBody>
                    <a:bodyPr/>
                    <a:lstStyle/>
                    <a:p>
                      <a:pPr marL="0" marR="0">
                        <a:spcBef>
                          <a:spcPts val="0"/>
                        </a:spcBef>
                        <a:spcAft>
                          <a:spcPts val="0"/>
                        </a:spcAft>
                      </a:pPr>
                      <a:r>
                        <a:rPr lang="en-US" sz="2400" dirty="0">
                          <a:effectLst/>
                          <a:latin typeface="Arial"/>
                          <a:ea typeface="ＭＳ 明朝"/>
                          <a:cs typeface="Times New Roman"/>
                        </a:rPr>
                        <a:t>Have you ever been physically forced to have sexual intercourse when you did not want to?</a:t>
                      </a:r>
                      <a:endParaRPr lang="en-US" sz="2400" dirty="0">
                        <a:effectLst/>
                        <a:latin typeface="Times New Roman"/>
                        <a:ea typeface="ＭＳ 明朝"/>
                        <a:cs typeface="Times New Roman"/>
                      </a:endParaRPr>
                    </a:p>
                  </a:txBody>
                  <a:tcPr marL="68580" marR="68580" marT="0" marB="0"/>
                </a:tc>
                <a:tc>
                  <a:txBody>
                    <a:bodyPr/>
                    <a:lstStyle/>
                    <a:p>
                      <a:pPr marL="0" marR="0">
                        <a:spcBef>
                          <a:spcPts val="0"/>
                        </a:spcBef>
                        <a:spcAft>
                          <a:spcPts val="0"/>
                        </a:spcAft>
                      </a:pPr>
                      <a:r>
                        <a:rPr lang="en-US" sz="2400" dirty="0">
                          <a:effectLst/>
                          <a:latin typeface="+mn-lt"/>
                          <a:ea typeface="ＭＳ 明朝"/>
                          <a:cs typeface="Times New Roman"/>
                        </a:rPr>
                        <a:t>2,734</a:t>
                      </a:r>
                    </a:p>
                  </a:txBody>
                  <a:tcPr marL="68580" marR="68580" marT="0" marB="0"/>
                </a:tc>
                <a:tc>
                  <a:txBody>
                    <a:bodyPr/>
                    <a:lstStyle/>
                    <a:p>
                      <a:pPr marL="0" marR="0">
                        <a:spcBef>
                          <a:spcPts val="0"/>
                        </a:spcBef>
                        <a:spcAft>
                          <a:spcPts val="0"/>
                        </a:spcAft>
                      </a:pPr>
                      <a:r>
                        <a:rPr lang="en-US" sz="2400" dirty="0">
                          <a:effectLst/>
                          <a:latin typeface="+mn-lt"/>
                          <a:ea typeface="ＭＳ 明朝"/>
                          <a:cs typeface="Times New Roman"/>
                        </a:rPr>
                        <a:t>Yes     </a:t>
                      </a:r>
                      <a:r>
                        <a:rPr lang="en-US" sz="2400" dirty="0" smtClean="0">
                          <a:effectLst/>
                          <a:latin typeface="+mn-lt"/>
                          <a:ea typeface="ＭＳ 明朝"/>
                          <a:cs typeface="Times New Roman"/>
                        </a:rPr>
                        <a:t>  7</a:t>
                      </a:r>
                      <a:endParaRPr lang="en-US" sz="2400" dirty="0">
                        <a:effectLst/>
                        <a:latin typeface="+mn-lt"/>
                        <a:ea typeface="ＭＳ 明朝"/>
                        <a:cs typeface="Times New Roman"/>
                      </a:endParaRPr>
                    </a:p>
                    <a:p>
                      <a:pPr marL="0" marR="0">
                        <a:spcBef>
                          <a:spcPts val="0"/>
                        </a:spcBef>
                        <a:spcAft>
                          <a:spcPts val="0"/>
                        </a:spcAft>
                      </a:pPr>
                      <a:endParaRPr lang="en-US" sz="2400" dirty="0" smtClean="0">
                        <a:effectLst/>
                        <a:latin typeface="+mn-lt"/>
                        <a:ea typeface="ＭＳ 明朝"/>
                        <a:cs typeface="Times New Roman"/>
                      </a:endParaRPr>
                    </a:p>
                    <a:p>
                      <a:pPr marL="0" marR="0">
                        <a:spcBef>
                          <a:spcPts val="0"/>
                        </a:spcBef>
                        <a:spcAft>
                          <a:spcPts val="0"/>
                        </a:spcAft>
                      </a:pPr>
                      <a:endParaRPr lang="en-US" sz="2400" dirty="0" smtClean="0">
                        <a:effectLst/>
                        <a:latin typeface="+mn-lt"/>
                        <a:ea typeface="ＭＳ 明朝"/>
                        <a:cs typeface="Times New Roman"/>
                      </a:endParaRPr>
                    </a:p>
                    <a:p>
                      <a:pPr marL="0" marR="0">
                        <a:spcBef>
                          <a:spcPts val="0"/>
                        </a:spcBef>
                        <a:spcAft>
                          <a:spcPts val="0"/>
                        </a:spcAft>
                      </a:pPr>
                      <a:r>
                        <a:rPr lang="en-US" sz="2400" dirty="0" smtClean="0">
                          <a:effectLst/>
                          <a:latin typeface="+mn-lt"/>
                          <a:ea typeface="ＭＳ 明朝"/>
                          <a:cs typeface="Times New Roman"/>
                        </a:rPr>
                        <a:t>No       93</a:t>
                      </a:r>
                      <a:endParaRPr lang="en-US" sz="24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2400" dirty="0">
                          <a:effectLst/>
                          <a:latin typeface="+mn-lt"/>
                          <a:ea typeface="ＭＳ 明朝"/>
                          <a:cs typeface="Times New Roman"/>
                        </a:rPr>
                        <a:t>Yes     </a:t>
                      </a:r>
                      <a:r>
                        <a:rPr lang="en-US" sz="2400" dirty="0" smtClean="0">
                          <a:effectLst/>
                          <a:latin typeface="+mn-lt"/>
                          <a:ea typeface="ＭＳ 明朝"/>
                          <a:cs typeface="Times New Roman"/>
                        </a:rPr>
                        <a:t>       9</a:t>
                      </a:r>
                      <a:endParaRPr lang="en-US" sz="2400" dirty="0">
                        <a:effectLst/>
                        <a:latin typeface="+mn-lt"/>
                        <a:ea typeface="ＭＳ 明朝"/>
                        <a:cs typeface="Times New Roman"/>
                      </a:endParaRPr>
                    </a:p>
                    <a:p>
                      <a:pPr marL="0" marR="0">
                        <a:spcBef>
                          <a:spcPts val="0"/>
                        </a:spcBef>
                        <a:spcAft>
                          <a:spcPts val="0"/>
                        </a:spcAft>
                      </a:pPr>
                      <a:endParaRPr lang="en-US" sz="2400" dirty="0" smtClean="0">
                        <a:effectLst/>
                        <a:latin typeface="+mn-lt"/>
                        <a:ea typeface="ＭＳ 明朝"/>
                        <a:cs typeface="Times New Roman"/>
                      </a:endParaRPr>
                    </a:p>
                    <a:p>
                      <a:pPr marL="0" marR="0">
                        <a:spcBef>
                          <a:spcPts val="0"/>
                        </a:spcBef>
                        <a:spcAft>
                          <a:spcPts val="0"/>
                        </a:spcAft>
                      </a:pPr>
                      <a:endParaRPr lang="en-US" sz="2400" dirty="0" smtClean="0">
                        <a:effectLst/>
                        <a:latin typeface="+mn-lt"/>
                        <a:ea typeface="ＭＳ 明朝"/>
                        <a:cs typeface="Times New Roman"/>
                      </a:endParaRPr>
                    </a:p>
                    <a:p>
                      <a:pPr marL="0" marR="0">
                        <a:spcBef>
                          <a:spcPts val="0"/>
                        </a:spcBef>
                        <a:spcAft>
                          <a:spcPts val="0"/>
                        </a:spcAft>
                      </a:pPr>
                      <a:r>
                        <a:rPr lang="en-US" sz="2400" dirty="0" smtClean="0">
                          <a:effectLst/>
                          <a:latin typeface="+mn-lt"/>
                          <a:ea typeface="ＭＳ 明朝"/>
                          <a:cs typeface="Times New Roman"/>
                        </a:rPr>
                        <a:t>No           91</a:t>
                      </a:r>
                      <a:endParaRPr lang="en-US" sz="24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2400" dirty="0">
                          <a:effectLst/>
                          <a:latin typeface="+mn-lt"/>
                          <a:ea typeface="ＭＳ 明朝"/>
                          <a:cs typeface="Times New Roman"/>
                        </a:rPr>
                        <a:t>Yes      </a:t>
                      </a:r>
                      <a:r>
                        <a:rPr lang="en-US" sz="2400" dirty="0" smtClean="0">
                          <a:effectLst/>
                          <a:latin typeface="+mn-lt"/>
                          <a:ea typeface="ＭＳ 明朝"/>
                          <a:cs typeface="Times New Roman"/>
                        </a:rPr>
                        <a:t>    4</a:t>
                      </a:r>
                      <a:endParaRPr lang="en-US" sz="2400" dirty="0">
                        <a:effectLst/>
                        <a:latin typeface="+mn-lt"/>
                        <a:ea typeface="ＭＳ 明朝"/>
                        <a:cs typeface="Times New Roman"/>
                      </a:endParaRPr>
                    </a:p>
                    <a:p>
                      <a:pPr marL="0" marR="0">
                        <a:spcBef>
                          <a:spcPts val="0"/>
                        </a:spcBef>
                        <a:spcAft>
                          <a:spcPts val="0"/>
                        </a:spcAft>
                      </a:pPr>
                      <a:endParaRPr lang="en-US" sz="2400" dirty="0" smtClean="0">
                        <a:effectLst/>
                        <a:latin typeface="+mn-lt"/>
                        <a:ea typeface="ＭＳ 明朝"/>
                        <a:cs typeface="Times New Roman"/>
                      </a:endParaRPr>
                    </a:p>
                    <a:p>
                      <a:pPr marL="0" marR="0">
                        <a:spcBef>
                          <a:spcPts val="0"/>
                        </a:spcBef>
                        <a:spcAft>
                          <a:spcPts val="0"/>
                        </a:spcAft>
                      </a:pPr>
                      <a:endParaRPr lang="en-US" sz="2400" dirty="0" smtClean="0">
                        <a:effectLst/>
                        <a:latin typeface="+mn-lt"/>
                        <a:ea typeface="ＭＳ 明朝"/>
                        <a:cs typeface="Times New Roman"/>
                      </a:endParaRPr>
                    </a:p>
                    <a:p>
                      <a:pPr marL="0" marR="0">
                        <a:spcBef>
                          <a:spcPts val="0"/>
                        </a:spcBef>
                        <a:spcAft>
                          <a:spcPts val="0"/>
                        </a:spcAft>
                      </a:pPr>
                      <a:r>
                        <a:rPr lang="en-US" sz="2400" dirty="0" smtClean="0">
                          <a:effectLst/>
                          <a:latin typeface="+mn-lt"/>
                          <a:ea typeface="ＭＳ 明朝"/>
                          <a:cs typeface="Times New Roman"/>
                        </a:rPr>
                        <a:t>No          96</a:t>
                      </a:r>
                      <a:endParaRPr lang="en-US" sz="2400" dirty="0">
                        <a:effectLst/>
                        <a:latin typeface="+mn-lt"/>
                        <a:ea typeface="ＭＳ 明朝"/>
                        <a:cs typeface="Times New Roman"/>
                      </a:endParaRPr>
                    </a:p>
                  </a:txBody>
                  <a:tcPr marL="68580" marR="68580" marT="0" marB="0"/>
                </a:tc>
              </a:tr>
            </a:tbl>
          </a:graphicData>
        </a:graphic>
      </p:graphicFrame>
      <p:pic>
        <p:nvPicPr>
          <p:cNvPr id="3" name="Picture 2"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5" name="Rectangle 4"/>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484972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4" name="Title 3"/>
          <p:cNvSpPr>
            <a:spLocks noGrp="1"/>
          </p:cNvSpPr>
          <p:nvPr>
            <p:ph type="title"/>
          </p:nvPr>
        </p:nvSpPr>
        <p:spPr>
          <a:xfrm>
            <a:off x="0" y="50800"/>
            <a:ext cx="9144000" cy="1384995"/>
          </a:xfrm>
          <a:prstGeom prst="rect">
            <a:avLst/>
          </a:prstGeom>
        </p:spPr>
        <p:txBody>
          <a:bodyPr wrap="square">
            <a:spAutoFit/>
          </a:bodyPr>
          <a:lstStyle/>
          <a:p>
            <a:pPr algn="ctr"/>
            <a:r>
              <a:rPr lang="en-US" sz="3200" dirty="0" smtClean="0">
                <a:solidFill>
                  <a:srgbClr val="00279F"/>
                </a:solidFill>
              </a:rPr>
              <a:t>Forced Sexual Intercourse </a:t>
            </a:r>
            <a:br>
              <a:rPr lang="en-US" sz="3200" dirty="0" smtClean="0">
                <a:solidFill>
                  <a:srgbClr val="00279F"/>
                </a:solidFill>
              </a:rPr>
            </a:br>
            <a:r>
              <a:rPr lang="en-US" sz="3200" b="1" dirty="0" smtClean="0">
                <a:solidFill>
                  <a:srgbClr val="00279F"/>
                </a:solidFill>
              </a:rPr>
              <a:t>and Substance Use</a:t>
            </a:r>
          </a:p>
          <a:p>
            <a:pPr algn="ctr"/>
            <a:r>
              <a:rPr lang="en-US" sz="2000" b="1" dirty="0">
                <a:solidFill>
                  <a:srgbClr val="00279F"/>
                </a:solidFill>
              </a:rPr>
              <a:t>2015 DE HS YRBS</a:t>
            </a:r>
            <a:endParaRPr lang="en-US" sz="2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99227637"/>
              </p:ext>
            </p:extLst>
          </p:nvPr>
        </p:nvGraphicFramePr>
        <p:xfrm>
          <a:off x="585438" y="1475285"/>
          <a:ext cx="8059738" cy="4940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8606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5600"/>
            <a:ext cx="9144000" cy="892552"/>
          </a:xfrm>
          <a:prstGeom prst="rect">
            <a:avLst/>
          </a:prstGeom>
        </p:spPr>
        <p:txBody>
          <a:bodyPr wrap="square">
            <a:spAutoFit/>
          </a:bodyPr>
          <a:lstStyle/>
          <a:p>
            <a:pPr algn="ctr"/>
            <a:r>
              <a:rPr lang="en-US" sz="3200" b="1" dirty="0" smtClean="0">
                <a:solidFill>
                  <a:srgbClr val="00279F"/>
                </a:solidFill>
              </a:rPr>
              <a:t>Forced Sexual Intercourse and Mental Health</a:t>
            </a:r>
          </a:p>
          <a:p>
            <a:pPr algn="ctr"/>
            <a:r>
              <a:rPr lang="en-US" sz="2000" b="1" dirty="0">
                <a:solidFill>
                  <a:srgbClr val="00279F"/>
                </a:solidFill>
              </a:rPr>
              <a:t>2015 DE HS YRBS</a:t>
            </a:r>
            <a:endParaRPr lang="en-US" sz="2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9291060"/>
              </p:ext>
            </p:extLst>
          </p:nvPr>
        </p:nvGraphicFramePr>
        <p:xfrm>
          <a:off x="609600" y="1524000"/>
          <a:ext cx="8059738" cy="47371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3752260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2900"/>
            <a:ext cx="9144000" cy="1384995"/>
          </a:xfrm>
          <a:prstGeom prst="rect">
            <a:avLst/>
          </a:prstGeom>
        </p:spPr>
        <p:txBody>
          <a:bodyPr wrap="square">
            <a:spAutoFit/>
          </a:bodyPr>
          <a:lstStyle/>
          <a:p>
            <a:pPr algn="ctr"/>
            <a:r>
              <a:rPr lang="en-US" sz="3200" b="1" dirty="0" smtClean="0">
                <a:solidFill>
                  <a:srgbClr val="00279F"/>
                </a:solidFill>
              </a:rPr>
              <a:t>Forced Sexual Intercourse and </a:t>
            </a:r>
            <a:br>
              <a:rPr lang="en-US" sz="3200" b="1" dirty="0" smtClean="0">
                <a:solidFill>
                  <a:srgbClr val="00279F"/>
                </a:solidFill>
              </a:rPr>
            </a:br>
            <a:r>
              <a:rPr lang="en-US" sz="3200" b="1" dirty="0" smtClean="0">
                <a:solidFill>
                  <a:srgbClr val="00279F"/>
                </a:solidFill>
              </a:rPr>
              <a:t>Sexual Risk Behavior</a:t>
            </a:r>
          </a:p>
          <a:p>
            <a:pPr algn="ctr"/>
            <a:r>
              <a:rPr lang="en-US" sz="2000" b="1" dirty="0">
                <a:solidFill>
                  <a:srgbClr val="00279F"/>
                </a:solidFill>
              </a:rPr>
              <a:t>2015 DE HS YRBS</a:t>
            </a:r>
            <a:endParaRPr lang="en-US" sz="20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49975203"/>
              </p:ext>
            </p:extLst>
          </p:nvPr>
        </p:nvGraphicFramePr>
        <p:xfrm>
          <a:off x="609600" y="1727200"/>
          <a:ext cx="8059738" cy="42291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42823561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
            <a:ext cx="7772400" cy="647700"/>
          </a:xfrm>
          <a:solidFill>
            <a:schemeClr val="bg1"/>
          </a:solidFill>
        </p:spPr>
        <p:txBody>
          <a:bodyPr/>
          <a:lstStyle/>
          <a:p>
            <a:r>
              <a:rPr lang="en-US" sz="3200" dirty="0" smtClean="0">
                <a:solidFill>
                  <a:schemeClr val="tx1"/>
                </a:solidFill>
              </a:rPr>
              <a:t>Aggregated YRBS ACES</a:t>
            </a:r>
            <a:endParaRPr lang="en-US" sz="32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703944598"/>
              </p:ext>
            </p:extLst>
          </p:nvPr>
        </p:nvGraphicFramePr>
        <p:xfrm>
          <a:off x="1219200" y="901701"/>
          <a:ext cx="6908800" cy="5516879"/>
        </p:xfrm>
        <a:graphic>
          <a:graphicData uri="http://schemas.openxmlformats.org/drawingml/2006/table">
            <a:tbl>
              <a:tblPr firstRow="1" bandRow="1">
                <a:tableStyleId>{5C22544A-7EE6-4342-B048-85BDC9FD1C3A}</a:tableStyleId>
              </a:tblPr>
              <a:tblGrid>
                <a:gridCol w="3162300"/>
                <a:gridCol w="3746500"/>
              </a:tblGrid>
              <a:tr h="787400">
                <a:tc>
                  <a:txBody>
                    <a:bodyPr/>
                    <a:lstStyle/>
                    <a:p>
                      <a:r>
                        <a:rPr lang="en-US" sz="2800" dirty="0" smtClean="0"/>
                        <a:t>Number of ACES</a:t>
                      </a:r>
                      <a:endParaRPr lang="en-US" sz="2800" dirty="0"/>
                    </a:p>
                  </a:txBody>
                  <a:tcPr/>
                </a:tc>
                <a:tc>
                  <a:txBody>
                    <a:bodyPr/>
                    <a:lstStyle/>
                    <a:p>
                      <a:r>
                        <a:rPr lang="en-US" sz="2800" dirty="0" smtClean="0"/>
                        <a:t>Percent of Population</a:t>
                      </a:r>
                      <a:endParaRPr lang="en-US" sz="2800" dirty="0"/>
                    </a:p>
                  </a:txBody>
                  <a:tcPr/>
                </a:tc>
              </a:tr>
              <a:tr h="381000">
                <a:tc>
                  <a:txBody>
                    <a:bodyPr/>
                    <a:lstStyle/>
                    <a:p>
                      <a:r>
                        <a:rPr lang="en-US" sz="2400" dirty="0" smtClean="0"/>
                        <a:t>0</a:t>
                      </a:r>
                      <a:endParaRPr lang="en-US" sz="2400" dirty="0"/>
                    </a:p>
                  </a:txBody>
                  <a:tcPr/>
                </a:tc>
                <a:tc>
                  <a:txBody>
                    <a:bodyPr/>
                    <a:lstStyle/>
                    <a:p>
                      <a:r>
                        <a:rPr lang="en-US" sz="2400" dirty="0" smtClean="0"/>
                        <a:t>55%</a:t>
                      </a:r>
                      <a:endParaRPr lang="en-US" sz="2400" dirty="0"/>
                    </a:p>
                  </a:txBody>
                  <a:tcPr/>
                </a:tc>
              </a:tr>
              <a:tr h="381000">
                <a:tc>
                  <a:txBody>
                    <a:bodyPr/>
                    <a:lstStyle/>
                    <a:p>
                      <a:r>
                        <a:rPr lang="en-US" sz="2400" dirty="0" smtClean="0"/>
                        <a:t>1</a:t>
                      </a:r>
                      <a:endParaRPr lang="en-US" sz="2400" dirty="0"/>
                    </a:p>
                  </a:txBody>
                  <a:tcPr/>
                </a:tc>
                <a:tc>
                  <a:txBody>
                    <a:bodyPr/>
                    <a:lstStyle/>
                    <a:p>
                      <a:r>
                        <a:rPr lang="en-US" sz="2400" dirty="0" smtClean="0"/>
                        <a:t>24%</a:t>
                      </a:r>
                      <a:endParaRPr lang="en-US" sz="2400" dirty="0"/>
                    </a:p>
                  </a:txBody>
                  <a:tcPr/>
                </a:tc>
              </a:tr>
              <a:tr h="381000">
                <a:tc>
                  <a:txBody>
                    <a:bodyPr/>
                    <a:lstStyle/>
                    <a:p>
                      <a:r>
                        <a:rPr lang="en-US" sz="2400" dirty="0" smtClean="0"/>
                        <a:t>2</a:t>
                      </a:r>
                      <a:endParaRPr lang="en-US" sz="2400" dirty="0"/>
                    </a:p>
                  </a:txBody>
                  <a:tcPr/>
                </a:tc>
                <a:tc>
                  <a:txBody>
                    <a:bodyPr/>
                    <a:lstStyle/>
                    <a:p>
                      <a:r>
                        <a:rPr lang="en-US" sz="2400" dirty="0" smtClean="0"/>
                        <a:t>10%</a:t>
                      </a:r>
                      <a:endParaRPr lang="en-US" sz="2400" dirty="0"/>
                    </a:p>
                  </a:txBody>
                  <a:tcPr/>
                </a:tc>
              </a:tr>
              <a:tr h="381000">
                <a:tc>
                  <a:txBody>
                    <a:bodyPr/>
                    <a:lstStyle/>
                    <a:p>
                      <a:r>
                        <a:rPr lang="en-US" sz="2400" dirty="0" smtClean="0"/>
                        <a:t>3</a:t>
                      </a:r>
                      <a:endParaRPr lang="en-US" sz="2400" dirty="0"/>
                    </a:p>
                  </a:txBody>
                  <a:tcPr/>
                </a:tc>
                <a:tc>
                  <a:txBody>
                    <a:bodyPr/>
                    <a:lstStyle/>
                    <a:p>
                      <a:r>
                        <a:rPr lang="en-US" sz="2400" dirty="0" smtClean="0"/>
                        <a:t>6%</a:t>
                      </a:r>
                      <a:endParaRPr lang="en-US" sz="2400" dirty="0"/>
                    </a:p>
                  </a:txBody>
                  <a:tcPr/>
                </a:tc>
              </a:tr>
              <a:tr h="381000">
                <a:tc>
                  <a:txBody>
                    <a:bodyPr/>
                    <a:lstStyle/>
                    <a:p>
                      <a:r>
                        <a:rPr lang="en-US" sz="2400" dirty="0" smtClean="0"/>
                        <a:t>4</a:t>
                      </a:r>
                      <a:endParaRPr lang="en-US" sz="2400" dirty="0"/>
                    </a:p>
                  </a:txBody>
                  <a:tcPr/>
                </a:tc>
                <a:tc>
                  <a:txBody>
                    <a:bodyPr/>
                    <a:lstStyle/>
                    <a:p>
                      <a:r>
                        <a:rPr lang="en-US" sz="2400" dirty="0" smtClean="0"/>
                        <a:t>2%</a:t>
                      </a:r>
                      <a:endParaRPr lang="en-US" sz="2400" dirty="0"/>
                    </a:p>
                  </a:txBody>
                  <a:tcPr/>
                </a:tc>
              </a:tr>
              <a:tr h="381000">
                <a:tc>
                  <a:txBody>
                    <a:bodyPr/>
                    <a:lstStyle/>
                    <a:p>
                      <a:r>
                        <a:rPr lang="en-US" sz="2400" dirty="0" smtClean="0"/>
                        <a:t>5</a:t>
                      </a:r>
                      <a:endParaRPr lang="en-US" sz="2400" dirty="0"/>
                    </a:p>
                  </a:txBody>
                  <a:tcPr/>
                </a:tc>
                <a:tc>
                  <a:txBody>
                    <a:bodyPr/>
                    <a:lstStyle/>
                    <a:p>
                      <a:r>
                        <a:rPr lang="en-US" sz="2400" dirty="0" smtClean="0"/>
                        <a:t>1%</a:t>
                      </a:r>
                      <a:endParaRPr lang="en-US" sz="2400" dirty="0"/>
                    </a:p>
                  </a:txBody>
                  <a:tcPr/>
                </a:tc>
              </a:tr>
              <a:tr h="381000">
                <a:tc>
                  <a:txBody>
                    <a:bodyPr/>
                    <a:lstStyle/>
                    <a:p>
                      <a:r>
                        <a:rPr lang="en-US" sz="2400" dirty="0" smtClean="0"/>
                        <a:t>6</a:t>
                      </a:r>
                      <a:endParaRPr lang="en-US" sz="2400" dirty="0"/>
                    </a:p>
                  </a:txBody>
                  <a:tcPr/>
                </a:tc>
                <a:tc>
                  <a:txBody>
                    <a:bodyPr/>
                    <a:lstStyle/>
                    <a:p>
                      <a:r>
                        <a:rPr lang="en-US" sz="2400" dirty="0" smtClean="0"/>
                        <a:t>1%</a:t>
                      </a:r>
                      <a:endParaRPr lang="en-US" sz="2400" dirty="0"/>
                    </a:p>
                  </a:txBody>
                  <a:tcPr/>
                </a:tc>
              </a:tr>
              <a:tr h="381000">
                <a:tc>
                  <a:txBody>
                    <a:bodyPr/>
                    <a:lstStyle/>
                    <a:p>
                      <a:r>
                        <a:rPr lang="en-US" sz="2400" dirty="0" smtClean="0"/>
                        <a:t>7</a:t>
                      </a:r>
                      <a:endParaRPr lang="en-US" sz="2400" dirty="0"/>
                    </a:p>
                  </a:txBody>
                  <a:tcPr/>
                </a:tc>
                <a:tc>
                  <a:txBody>
                    <a:bodyPr/>
                    <a:lstStyle/>
                    <a:p>
                      <a:r>
                        <a:rPr lang="en-US" sz="2400" dirty="0" smtClean="0"/>
                        <a:t>-</a:t>
                      </a:r>
                      <a:endParaRPr lang="en-US" sz="2400" dirty="0"/>
                    </a:p>
                  </a:txBody>
                  <a:tcPr/>
                </a:tc>
              </a:tr>
              <a:tr h="381000">
                <a:tc>
                  <a:txBody>
                    <a:bodyPr/>
                    <a:lstStyle/>
                    <a:p>
                      <a:r>
                        <a:rPr lang="en-US" sz="2400" dirty="0" smtClean="0"/>
                        <a:t>8</a:t>
                      </a:r>
                      <a:endParaRPr lang="en-US" sz="2400" dirty="0"/>
                    </a:p>
                  </a:txBody>
                  <a:tcPr/>
                </a:tc>
                <a:tc>
                  <a:txBody>
                    <a:bodyPr/>
                    <a:lstStyle/>
                    <a:p>
                      <a:r>
                        <a:rPr lang="en-US" sz="2400" dirty="0" smtClean="0"/>
                        <a:t>-</a:t>
                      </a:r>
                      <a:endParaRPr lang="en-US" sz="2400" dirty="0"/>
                    </a:p>
                  </a:txBody>
                  <a:tcPr/>
                </a:tc>
              </a:tr>
              <a:tr h="381000">
                <a:tc>
                  <a:txBody>
                    <a:bodyPr/>
                    <a:lstStyle/>
                    <a:p>
                      <a:r>
                        <a:rPr lang="en-US" sz="2400" dirty="0" smtClean="0"/>
                        <a:t>9</a:t>
                      </a:r>
                      <a:endParaRPr lang="en-US" sz="2400" dirty="0"/>
                    </a:p>
                  </a:txBody>
                  <a:tcPr/>
                </a:tc>
                <a:tc>
                  <a:txBody>
                    <a:bodyPr/>
                    <a:lstStyle/>
                    <a:p>
                      <a:r>
                        <a:rPr lang="en-US" sz="2400" dirty="0" smtClean="0"/>
                        <a:t>-</a:t>
                      </a:r>
                      <a:endParaRPr lang="en-US" sz="2400" dirty="0"/>
                    </a:p>
                  </a:txBody>
                  <a:tcPr/>
                </a:tc>
              </a:tr>
            </a:tbl>
          </a:graphicData>
        </a:graphic>
      </p:graphicFrame>
      <p:pic>
        <p:nvPicPr>
          <p:cNvPr id="6" name="Picture 5"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7" name="Rectangle 6"/>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3237657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201"/>
            <a:ext cx="7772400" cy="1193800"/>
          </a:xfrm>
          <a:solidFill>
            <a:schemeClr val="bg1"/>
          </a:solidFill>
        </p:spPr>
        <p:txBody>
          <a:bodyPr/>
          <a:lstStyle/>
          <a:p>
            <a:r>
              <a:rPr lang="en-US" sz="3200" dirty="0" smtClean="0">
                <a:solidFill>
                  <a:srgbClr val="00279F"/>
                </a:solidFill>
              </a:rPr>
              <a:t>YRBS ACES Aggregated in </a:t>
            </a:r>
            <a:br>
              <a:rPr lang="en-US" sz="3200" dirty="0" smtClean="0">
                <a:solidFill>
                  <a:srgbClr val="00279F"/>
                </a:solidFill>
              </a:rPr>
            </a:br>
            <a:r>
              <a:rPr lang="en-US" sz="3200" dirty="0" smtClean="0">
                <a:solidFill>
                  <a:srgbClr val="00279F"/>
                </a:solidFill>
              </a:rPr>
              <a:t>Three Categories</a:t>
            </a:r>
            <a:endParaRPr lang="en-US" sz="3200" dirty="0">
              <a:solidFill>
                <a:srgbClr val="00279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49206617"/>
              </p:ext>
            </p:extLst>
          </p:nvPr>
        </p:nvGraphicFramePr>
        <p:xfrm>
          <a:off x="914400" y="2667000"/>
          <a:ext cx="7543800" cy="2945129"/>
        </p:xfrm>
        <a:graphic>
          <a:graphicData uri="http://schemas.openxmlformats.org/drawingml/2006/table">
            <a:tbl>
              <a:tblPr firstRow="1" bandRow="1">
                <a:tableStyleId>{5C22544A-7EE6-4342-B048-85BDC9FD1C3A}</a:tableStyleId>
              </a:tblPr>
              <a:tblGrid>
                <a:gridCol w="3771900"/>
                <a:gridCol w="3771900"/>
              </a:tblGrid>
              <a:tr h="666750">
                <a:tc>
                  <a:txBody>
                    <a:bodyPr/>
                    <a:lstStyle/>
                    <a:p>
                      <a:pPr algn="ctr"/>
                      <a:r>
                        <a:rPr lang="en-US" sz="2800" dirty="0" smtClean="0"/>
                        <a:t>Number of ACES</a:t>
                      </a:r>
                      <a:endParaRPr lang="en-US" sz="2800" dirty="0"/>
                    </a:p>
                  </a:txBody>
                  <a:tcPr/>
                </a:tc>
                <a:tc>
                  <a:txBody>
                    <a:bodyPr/>
                    <a:lstStyle/>
                    <a:p>
                      <a:pPr algn="ctr"/>
                      <a:r>
                        <a:rPr lang="en-US" sz="2800" dirty="0" smtClean="0"/>
                        <a:t>Percent of Population</a:t>
                      </a:r>
                      <a:endParaRPr lang="en-US" sz="2800" dirty="0"/>
                    </a:p>
                  </a:txBody>
                  <a:tcPr/>
                </a:tc>
              </a:tr>
              <a:tr h="666750">
                <a:tc>
                  <a:txBody>
                    <a:bodyPr/>
                    <a:lstStyle/>
                    <a:p>
                      <a:r>
                        <a:rPr lang="en-US" sz="2800" b="1" dirty="0" smtClean="0"/>
                        <a:t>0 ACES</a:t>
                      </a:r>
                      <a:endParaRPr lang="en-US" sz="2800" b="1" dirty="0"/>
                    </a:p>
                  </a:txBody>
                  <a:tcPr/>
                </a:tc>
                <a:tc>
                  <a:txBody>
                    <a:bodyPr/>
                    <a:lstStyle/>
                    <a:p>
                      <a:r>
                        <a:rPr lang="en-US" sz="2800" b="1" dirty="0" smtClean="0"/>
                        <a:t>55%</a:t>
                      </a:r>
                      <a:endParaRPr lang="en-US" sz="2800" b="1" dirty="0"/>
                    </a:p>
                  </a:txBody>
                  <a:tcPr/>
                </a:tc>
              </a:tr>
              <a:tr h="666750">
                <a:tc>
                  <a:txBody>
                    <a:bodyPr/>
                    <a:lstStyle/>
                    <a:p>
                      <a:r>
                        <a:rPr lang="en-US" sz="2800" b="1" dirty="0" smtClean="0"/>
                        <a:t>1 ACE</a:t>
                      </a:r>
                      <a:endParaRPr lang="en-US" sz="2800" b="1" dirty="0"/>
                    </a:p>
                  </a:txBody>
                  <a:tcPr/>
                </a:tc>
                <a:tc>
                  <a:txBody>
                    <a:bodyPr/>
                    <a:lstStyle/>
                    <a:p>
                      <a:r>
                        <a:rPr lang="en-US" sz="2800" b="1" dirty="0" smtClean="0"/>
                        <a:t>24%</a:t>
                      </a:r>
                      <a:endParaRPr lang="en-US" sz="2800" b="1" dirty="0"/>
                    </a:p>
                  </a:txBody>
                  <a:tcPr/>
                </a:tc>
              </a:tr>
              <a:tr h="666750">
                <a:tc>
                  <a:txBody>
                    <a:bodyPr/>
                    <a:lstStyle/>
                    <a:p>
                      <a:r>
                        <a:rPr lang="en-US" sz="2800" b="1" dirty="0" smtClean="0"/>
                        <a:t>2 or more ACES</a:t>
                      </a:r>
                      <a:endParaRPr lang="en-US" sz="2800" b="1" dirty="0"/>
                    </a:p>
                  </a:txBody>
                  <a:tcPr/>
                </a:tc>
                <a:tc>
                  <a:txBody>
                    <a:bodyPr/>
                    <a:lstStyle/>
                    <a:p>
                      <a:r>
                        <a:rPr lang="en-US" sz="2800" b="1" dirty="0" smtClean="0"/>
                        <a:t>21%</a:t>
                      </a:r>
                      <a:endParaRPr lang="en-US" sz="2800" b="1" dirty="0"/>
                    </a:p>
                  </a:txBody>
                  <a:tcPr/>
                </a:tc>
              </a:tr>
            </a:tbl>
          </a:graphicData>
        </a:graphic>
      </p:graphicFrame>
      <p:pic>
        <p:nvPicPr>
          <p:cNvPr id="5" name="Picture 4"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6" name="Rectangle 5"/>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298460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8200" y="609600"/>
            <a:ext cx="73914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ACES and Substance Use</a:t>
            </a:r>
            <a:endParaRPr lang="en-US" sz="2800" dirty="0"/>
          </a:p>
        </p:txBody>
      </p:sp>
      <p:graphicFrame>
        <p:nvGraphicFramePr>
          <p:cNvPr id="3" name="Chart 2"/>
          <p:cNvGraphicFramePr/>
          <p:nvPr>
            <p:extLst>
              <p:ext uri="{D42A27DB-BD31-4B8C-83A1-F6EECF244321}">
                <p14:modId xmlns:p14="http://schemas.microsoft.com/office/powerpoint/2010/main" val="3788259846"/>
              </p:ext>
            </p:extLst>
          </p:nvPr>
        </p:nvGraphicFramePr>
        <p:xfrm>
          <a:off x="914400" y="1905000"/>
          <a:ext cx="7315200" cy="40386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CAS_Web_Twitter_CDHS_ProfilePic.jpg"/>
          <p:cNvPicPr>
            <a:picLocks noChangeAspect="1"/>
          </p:cNvPicPr>
          <p:nvPr/>
        </p:nvPicPr>
        <p:blipFill>
          <a:blip r:embed="rId4" cstate="email">
            <a:alphaModFix amt="75000"/>
            <a:extLst>
              <a:ext uri="{BEBA8EAE-BF5A-486C-A8C5-ECC9F3942E4B}">
                <a14:imgProps xmlns:a14="http://schemas.microsoft.com/office/drawing/2010/main">
                  <a14:imgLayer r:embed="rId5">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10" name="Rectangle 9"/>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16681808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536" y="342900"/>
            <a:ext cx="5973129" cy="711763"/>
          </a:xfrm>
        </p:spPr>
        <p:style>
          <a:lnRef idx="2">
            <a:schemeClr val="dk1"/>
          </a:lnRef>
          <a:fillRef idx="1">
            <a:schemeClr val="lt1"/>
          </a:fillRef>
          <a:effectRef idx="0">
            <a:schemeClr val="dk1"/>
          </a:effectRef>
          <a:fontRef idx="minor">
            <a:schemeClr val="dk1"/>
          </a:fontRef>
        </p:style>
        <p:txBody>
          <a:bodyPr/>
          <a:lstStyle/>
          <a:p>
            <a:r>
              <a:rPr lang="en-US" sz="3600" dirty="0" smtClean="0"/>
              <a:t>Modeling the Data</a:t>
            </a:r>
            <a:endParaRPr lang="en-US" sz="3600" dirty="0"/>
          </a:p>
        </p:txBody>
      </p:sp>
      <p:sp>
        <p:nvSpPr>
          <p:cNvPr id="5" name="Oval 4"/>
          <p:cNvSpPr/>
          <p:nvPr/>
        </p:nvSpPr>
        <p:spPr bwMode="auto">
          <a:xfrm>
            <a:off x="1683327" y="1932709"/>
            <a:ext cx="2171700" cy="1641764"/>
          </a:xfrm>
          <a:prstGeom prst="ellipse">
            <a:avLst/>
          </a:prstGeom>
          <a:noFill/>
          <a:ln w="12700" cap="flat" cmpd="sng" algn="ctr">
            <a:noFill/>
            <a:prstDash val="solid"/>
            <a:round/>
            <a:headEnd type="none" w="med" len="med"/>
            <a:tailEnd type="none" w="med" len="med"/>
          </a:ln>
          <a:effectLst/>
        </p:spPr>
        <p:txBody>
          <a:bodyPr vert="horz" wrap="square" lIns="90488" tIns="44450" rIns="90488" bIns="4445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FFCC00"/>
              </a:solidFill>
              <a:effectLst/>
              <a:latin typeface="Arial" charset="0"/>
            </a:endParaRPr>
          </a:p>
        </p:txBody>
      </p:sp>
      <p:sp>
        <p:nvSpPr>
          <p:cNvPr id="6" name="TextBox 5"/>
          <p:cNvSpPr txBox="1"/>
          <p:nvPr/>
        </p:nvSpPr>
        <p:spPr>
          <a:xfrm>
            <a:off x="279859" y="1499431"/>
            <a:ext cx="2109354" cy="646331"/>
          </a:xfrm>
          <a:prstGeom prst="rect">
            <a:avLst/>
          </a:prstGeom>
          <a:solidFill>
            <a:schemeClr val="bg2"/>
          </a:solidFill>
        </p:spPr>
        <p:txBody>
          <a:bodyPr wrap="square" rtlCol="0">
            <a:spAutoFit/>
          </a:bodyPr>
          <a:lstStyle/>
          <a:p>
            <a:pPr algn="ctr"/>
            <a:r>
              <a:rPr lang="en-US" dirty="0" smtClean="0"/>
              <a:t>Community/ Social Experiences</a:t>
            </a:r>
            <a:endParaRPr lang="en-US" dirty="0"/>
          </a:p>
        </p:txBody>
      </p:sp>
      <p:sp>
        <p:nvSpPr>
          <p:cNvPr id="7" name="TextBox 6"/>
          <p:cNvSpPr txBox="1"/>
          <p:nvPr/>
        </p:nvSpPr>
        <p:spPr>
          <a:xfrm>
            <a:off x="279859" y="4331959"/>
            <a:ext cx="2109354" cy="646331"/>
          </a:xfrm>
          <a:prstGeom prst="rect">
            <a:avLst/>
          </a:prstGeom>
          <a:solidFill>
            <a:schemeClr val="bg2"/>
          </a:solidFill>
        </p:spPr>
        <p:txBody>
          <a:bodyPr wrap="square" rtlCol="0">
            <a:spAutoFit/>
          </a:bodyPr>
          <a:lstStyle/>
          <a:p>
            <a:pPr algn="ctr"/>
            <a:r>
              <a:rPr lang="en-US" dirty="0" smtClean="0"/>
              <a:t>Family Experiences</a:t>
            </a:r>
            <a:endParaRPr lang="en-US" dirty="0"/>
          </a:p>
        </p:txBody>
      </p:sp>
      <p:sp>
        <p:nvSpPr>
          <p:cNvPr id="8" name="TextBox 7"/>
          <p:cNvSpPr txBox="1"/>
          <p:nvPr/>
        </p:nvSpPr>
        <p:spPr>
          <a:xfrm>
            <a:off x="279859" y="3020475"/>
            <a:ext cx="2109354" cy="646331"/>
          </a:xfrm>
          <a:prstGeom prst="rect">
            <a:avLst/>
          </a:prstGeom>
          <a:solidFill>
            <a:schemeClr val="bg2"/>
          </a:solidFill>
        </p:spPr>
        <p:txBody>
          <a:bodyPr wrap="square" rtlCol="0">
            <a:spAutoFit/>
          </a:bodyPr>
          <a:lstStyle/>
          <a:p>
            <a:pPr algn="ctr"/>
            <a:r>
              <a:rPr lang="en-US" dirty="0" smtClean="0"/>
              <a:t>School Experiences</a:t>
            </a:r>
            <a:endParaRPr lang="en-US" dirty="0"/>
          </a:p>
        </p:txBody>
      </p:sp>
      <p:sp>
        <p:nvSpPr>
          <p:cNvPr id="9" name="TextBox 8"/>
          <p:cNvSpPr txBox="1"/>
          <p:nvPr/>
        </p:nvSpPr>
        <p:spPr>
          <a:xfrm rot="5400000">
            <a:off x="2088423" y="3026048"/>
            <a:ext cx="2109354" cy="369332"/>
          </a:xfrm>
          <a:prstGeom prst="rect">
            <a:avLst/>
          </a:prstGeom>
          <a:solidFill>
            <a:schemeClr val="bg2"/>
          </a:solidFill>
        </p:spPr>
        <p:txBody>
          <a:bodyPr wrap="square" rtlCol="0">
            <a:spAutoFit/>
          </a:bodyPr>
          <a:lstStyle/>
          <a:p>
            <a:pPr algn="ctr"/>
            <a:r>
              <a:rPr lang="en-US" dirty="0" smtClean="0"/>
              <a:t>Individual Factors</a:t>
            </a:r>
            <a:endParaRPr lang="en-US" dirty="0"/>
          </a:p>
        </p:txBody>
      </p:sp>
      <p:sp>
        <p:nvSpPr>
          <p:cNvPr id="10" name="TextBox 9"/>
          <p:cNvSpPr txBox="1"/>
          <p:nvPr/>
        </p:nvSpPr>
        <p:spPr>
          <a:xfrm>
            <a:off x="3972790" y="3027586"/>
            <a:ext cx="2109354" cy="923330"/>
          </a:xfrm>
          <a:prstGeom prst="rect">
            <a:avLst/>
          </a:prstGeom>
          <a:solidFill>
            <a:schemeClr val="bg2"/>
          </a:solidFill>
        </p:spPr>
        <p:txBody>
          <a:bodyPr wrap="square" rtlCol="0">
            <a:spAutoFit/>
          </a:bodyPr>
          <a:lstStyle/>
          <a:p>
            <a:pPr algn="ctr"/>
            <a:r>
              <a:rPr lang="en-US" dirty="0" smtClean="0"/>
              <a:t>Behavior (and self-perpetuating feedback loops)</a:t>
            </a:r>
            <a:endParaRPr lang="en-US" dirty="0"/>
          </a:p>
        </p:txBody>
      </p:sp>
      <p:sp>
        <p:nvSpPr>
          <p:cNvPr id="11" name="TextBox 10"/>
          <p:cNvSpPr txBox="1"/>
          <p:nvPr/>
        </p:nvSpPr>
        <p:spPr>
          <a:xfrm>
            <a:off x="6567054" y="3046182"/>
            <a:ext cx="2109354" cy="1200329"/>
          </a:xfrm>
          <a:prstGeom prst="rect">
            <a:avLst/>
          </a:prstGeom>
          <a:solidFill>
            <a:schemeClr val="bg2"/>
          </a:solidFill>
        </p:spPr>
        <p:txBody>
          <a:bodyPr wrap="square" rtlCol="0">
            <a:spAutoFit/>
          </a:bodyPr>
          <a:lstStyle/>
          <a:p>
            <a:pPr algn="ctr"/>
            <a:r>
              <a:rPr lang="en-US" dirty="0" smtClean="0"/>
              <a:t>Short Term Health</a:t>
            </a:r>
          </a:p>
          <a:p>
            <a:pPr algn="ctr"/>
            <a:r>
              <a:rPr lang="en-US" dirty="0" smtClean="0"/>
              <a:t>Well-being</a:t>
            </a:r>
          </a:p>
          <a:p>
            <a:pPr algn="ctr"/>
            <a:r>
              <a:rPr lang="en-US" dirty="0" smtClean="0"/>
              <a:t>Achievement</a:t>
            </a:r>
          </a:p>
          <a:p>
            <a:pPr algn="ctr"/>
            <a:r>
              <a:rPr lang="en-US" dirty="0" smtClean="0"/>
              <a:t>Long Term Health</a:t>
            </a:r>
            <a:endParaRPr lang="en-US" dirty="0"/>
          </a:p>
        </p:txBody>
      </p:sp>
      <p:sp>
        <p:nvSpPr>
          <p:cNvPr id="12" name="Right Arrow 11"/>
          <p:cNvSpPr/>
          <p:nvPr/>
        </p:nvSpPr>
        <p:spPr bwMode="auto">
          <a:xfrm rot="1402505">
            <a:off x="1712943" y="2206054"/>
            <a:ext cx="1292909" cy="592653"/>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0488" tIns="44450" rIns="90488" bIns="4445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FFCC00"/>
              </a:solidFill>
              <a:effectLst/>
              <a:latin typeface="Arial" charset="0"/>
            </a:endParaRPr>
          </a:p>
        </p:txBody>
      </p:sp>
      <p:cxnSp>
        <p:nvCxnSpPr>
          <p:cNvPr id="15" name="Straight Arrow Connector 14"/>
          <p:cNvCxnSpPr>
            <a:stCxn id="5" idx="1"/>
          </p:cNvCxnSpPr>
          <p:nvPr/>
        </p:nvCxnSpPr>
        <p:spPr bwMode="auto">
          <a:xfrm>
            <a:off x="2001365" y="2173140"/>
            <a:ext cx="1089171" cy="580451"/>
          </a:xfrm>
          <a:prstGeom prst="straightConnector1">
            <a:avLst/>
          </a:prstGeom>
          <a:noFill/>
          <a:ln w="12700" cap="flat" cmpd="sng" algn="ctr">
            <a:noFill/>
            <a:prstDash val="solid"/>
            <a:round/>
            <a:headEnd type="none" w="med" len="med"/>
            <a:tailEnd type="arrow"/>
          </a:ln>
          <a:effectLst/>
        </p:spPr>
      </p:cxnSp>
      <p:cxnSp>
        <p:nvCxnSpPr>
          <p:cNvPr id="17" name="Straight Arrow Connector 16"/>
          <p:cNvCxnSpPr/>
          <p:nvPr/>
        </p:nvCxnSpPr>
        <p:spPr bwMode="auto">
          <a:xfrm>
            <a:off x="1517073" y="2173140"/>
            <a:ext cx="1573463" cy="847335"/>
          </a:xfrm>
          <a:prstGeom prst="straightConnector1">
            <a:avLst/>
          </a:prstGeom>
          <a:noFill/>
          <a:ln w="12700" cap="flat" cmpd="sng" algn="ctr">
            <a:noFill/>
            <a:prstDash val="solid"/>
            <a:round/>
            <a:headEnd type="none" w="med" len="med"/>
            <a:tailEnd type="arrow"/>
          </a:ln>
          <a:effectLst/>
        </p:spPr>
      </p:cxnSp>
      <p:cxnSp>
        <p:nvCxnSpPr>
          <p:cNvPr id="19" name="Straight Arrow Connector 18"/>
          <p:cNvCxnSpPr/>
          <p:nvPr/>
        </p:nvCxnSpPr>
        <p:spPr bwMode="auto">
          <a:xfrm>
            <a:off x="1334536" y="2173860"/>
            <a:ext cx="1756000" cy="732520"/>
          </a:xfrm>
          <a:prstGeom prst="straightConnector1">
            <a:avLst/>
          </a:prstGeom>
          <a:noFill/>
          <a:ln w="12700" cap="flat" cmpd="sng" algn="ctr">
            <a:noFill/>
            <a:prstDash val="solid"/>
            <a:round/>
            <a:headEnd type="none" w="med" len="med"/>
            <a:tailEnd type="arrow"/>
          </a:ln>
          <a:effectLst/>
        </p:spPr>
      </p:cxnSp>
      <p:sp>
        <p:nvSpPr>
          <p:cNvPr id="20" name="TextBox 19"/>
          <p:cNvSpPr txBox="1"/>
          <p:nvPr/>
        </p:nvSpPr>
        <p:spPr>
          <a:xfrm>
            <a:off x="1334536" y="5476009"/>
            <a:ext cx="7809464" cy="1477328"/>
          </a:xfrm>
          <a:prstGeom prst="rect">
            <a:avLst/>
          </a:prstGeom>
          <a:noFill/>
        </p:spPr>
        <p:txBody>
          <a:bodyPr wrap="square" rtlCol="0">
            <a:spAutoFit/>
          </a:bodyPr>
          <a:lstStyle/>
          <a:p>
            <a:r>
              <a:rPr lang="en-US" dirty="0" smtClean="0"/>
              <a:t>What the student experiences at home, at </a:t>
            </a:r>
            <a:r>
              <a:rPr lang="en-US" dirty="0" smtClean="0"/>
              <a:t>school, </a:t>
            </a:r>
            <a:r>
              <a:rPr lang="en-US" dirty="0" smtClean="0"/>
              <a:t>and in the </a:t>
            </a:r>
            <a:r>
              <a:rPr lang="en-US" dirty="0" smtClean="0"/>
              <a:t>community </a:t>
            </a:r>
            <a:r>
              <a:rPr lang="en-US" dirty="0" smtClean="0"/>
              <a:t>is perceived through the lens of individual factors, leading to specific behaviors that can be coping behaviors or behaviors to meet expectations (perceived or self) which determine the youth’s level of </a:t>
            </a:r>
            <a:r>
              <a:rPr lang="en-US" dirty="0" smtClean="0"/>
              <a:t>personal well-being </a:t>
            </a:r>
            <a:r>
              <a:rPr lang="en-US" dirty="0" smtClean="0"/>
              <a:t>and </a:t>
            </a:r>
            <a:r>
              <a:rPr lang="en-US" dirty="0" smtClean="0"/>
              <a:t>achievement. </a:t>
            </a:r>
            <a:endParaRPr lang="en-US" dirty="0"/>
          </a:p>
        </p:txBody>
      </p:sp>
      <p:sp>
        <p:nvSpPr>
          <p:cNvPr id="21" name="Right Arrow 20"/>
          <p:cNvSpPr/>
          <p:nvPr/>
        </p:nvSpPr>
        <p:spPr bwMode="auto">
          <a:xfrm rot="738509">
            <a:off x="1517073" y="2173140"/>
            <a:ext cx="1573463" cy="705142"/>
          </a:xfrm>
          <a:prstGeom prst="rightArrow">
            <a:avLst/>
          </a:prstGeom>
          <a:noFill/>
          <a:ln w="12700" cap="flat" cmpd="sng" algn="ctr">
            <a:noFill/>
            <a:prstDash val="solid"/>
            <a:round/>
            <a:headEnd type="none" w="med" len="med"/>
            <a:tailEnd type="none" w="med" len="med"/>
          </a:ln>
          <a:effectLst/>
        </p:spPr>
        <p:txBody>
          <a:bodyPr vert="horz" wrap="square" lIns="90488" tIns="44450" rIns="90488" bIns="4445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FFCC00"/>
              </a:solidFill>
              <a:effectLst/>
              <a:latin typeface="Arial" charset="0"/>
            </a:endParaRPr>
          </a:p>
        </p:txBody>
      </p:sp>
      <p:sp>
        <p:nvSpPr>
          <p:cNvPr id="23" name="Right Arrow 22"/>
          <p:cNvSpPr/>
          <p:nvPr/>
        </p:nvSpPr>
        <p:spPr bwMode="auto">
          <a:xfrm>
            <a:off x="2377659" y="2903230"/>
            <a:ext cx="589697" cy="592653"/>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0488" tIns="44450" rIns="90488" bIns="4445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FFCC00"/>
              </a:solidFill>
              <a:effectLst/>
              <a:latin typeface="Arial" charset="0"/>
            </a:endParaRPr>
          </a:p>
        </p:txBody>
      </p:sp>
      <p:sp>
        <p:nvSpPr>
          <p:cNvPr id="24" name="Right Arrow 23"/>
          <p:cNvSpPr/>
          <p:nvPr/>
        </p:nvSpPr>
        <p:spPr bwMode="auto">
          <a:xfrm rot="20399161">
            <a:off x="1735249" y="3711932"/>
            <a:ext cx="1292909" cy="592653"/>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0488" tIns="44450" rIns="90488" bIns="4445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FFCC00"/>
              </a:solidFill>
              <a:effectLst/>
              <a:latin typeface="Arial" charset="0"/>
            </a:endParaRPr>
          </a:p>
        </p:txBody>
      </p:sp>
      <p:sp>
        <p:nvSpPr>
          <p:cNvPr id="25" name="Right Arrow 24"/>
          <p:cNvSpPr/>
          <p:nvPr/>
        </p:nvSpPr>
        <p:spPr bwMode="auto">
          <a:xfrm rot="168781">
            <a:off x="3345753" y="2942015"/>
            <a:ext cx="697792" cy="592653"/>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0488" tIns="44450" rIns="90488" bIns="4445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FFCC00"/>
              </a:solidFill>
              <a:effectLst/>
              <a:latin typeface="Arial" charset="0"/>
            </a:endParaRPr>
          </a:p>
        </p:txBody>
      </p:sp>
      <p:sp>
        <p:nvSpPr>
          <p:cNvPr id="26" name="Right Arrow 25"/>
          <p:cNvSpPr/>
          <p:nvPr/>
        </p:nvSpPr>
        <p:spPr bwMode="auto">
          <a:xfrm>
            <a:off x="6082144" y="2915925"/>
            <a:ext cx="529148" cy="592653"/>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0488" tIns="44450" rIns="90488" bIns="4445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FFCC00"/>
              </a:solidFill>
              <a:effectLst/>
              <a:latin typeface="Arial" charset="0"/>
            </a:endParaRPr>
          </a:p>
        </p:txBody>
      </p:sp>
      <p:pic>
        <p:nvPicPr>
          <p:cNvPr id="22" name="Picture 21"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3257649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710497"/>
            <a:ext cx="73914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ACES and Mental Health</a:t>
            </a:r>
            <a:endParaRPr lang="en-US" sz="2800" dirty="0"/>
          </a:p>
        </p:txBody>
      </p:sp>
      <p:graphicFrame>
        <p:nvGraphicFramePr>
          <p:cNvPr id="8" name="Chart 7"/>
          <p:cNvGraphicFramePr/>
          <p:nvPr>
            <p:extLst>
              <p:ext uri="{D42A27DB-BD31-4B8C-83A1-F6EECF244321}">
                <p14:modId xmlns:p14="http://schemas.microsoft.com/office/powerpoint/2010/main" val="2225884281"/>
              </p:ext>
            </p:extLst>
          </p:nvPr>
        </p:nvGraphicFramePr>
        <p:xfrm>
          <a:off x="914399" y="1828800"/>
          <a:ext cx="7239001" cy="40386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9" name="Rectangle 8"/>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3189708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687288"/>
            <a:ext cx="73914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ACES and Sexual Risk-taking</a:t>
            </a:r>
            <a:endParaRPr lang="en-US" sz="2800" dirty="0"/>
          </a:p>
        </p:txBody>
      </p:sp>
      <p:graphicFrame>
        <p:nvGraphicFramePr>
          <p:cNvPr id="7" name="Chart 6"/>
          <p:cNvGraphicFramePr/>
          <p:nvPr>
            <p:extLst>
              <p:ext uri="{D42A27DB-BD31-4B8C-83A1-F6EECF244321}">
                <p14:modId xmlns:p14="http://schemas.microsoft.com/office/powerpoint/2010/main" val="599541092"/>
              </p:ext>
            </p:extLst>
          </p:nvPr>
        </p:nvGraphicFramePr>
        <p:xfrm>
          <a:off x="914399" y="1828800"/>
          <a:ext cx="7239001" cy="40386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9" name="Rectangle 8"/>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1155318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279F"/>
                </a:solidFill>
              </a:rPr>
              <a:t>The Take-Away</a:t>
            </a:r>
            <a:r>
              <a:rPr lang="is-IS" sz="3600" dirty="0" smtClean="0">
                <a:solidFill>
                  <a:srgbClr val="00279F"/>
                </a:solidFill>
              </a:rPr>
              <a:t>…</a:t>
            </a:r>
            <a:endParaRPr lang="en-US" sz="3600" dirty="0">
              <a:solidFill>
                <a:srgbClr val="00279F"/>
              </a:solidFill>
            </a:endParaRPr>
          </a:p>
        </p:txBody>
      </p:sp>
      <p:sp>
        <p:nvSpPr>
          <p:cNvPr id="3" name="Content Placeholder 2"/>
          <p:cNvSpPr>
            <a:spLocks noGrp="1"/>
          </p:cNvSpPr>
          <p:nvPr>
            <p:ph idx="1"/>
          </p:nvPr>
        </p:nvSpPr>
        <p:spPr/>
        <p:txBody>
          <a:bodyPr/>
          <a:lstStyle/>
          <a:p>
            <a:pPr marL="0" indent="0" algn="ctr">
              <a:buNone/>
            </a:pPr>
            <a:r>
              <a:rPr lang="en-US" sz="3200" b="1" dirty="0" smtClean="0"/>
              <a:t>Youth who experience adverse child experiences are also at much greater risk for </a:t>
            </a:r>
            <a:endParaRPr lang="en-US" sz="3200" b="1" dirty="0"/>
          </a:p>
          <a:p>
            <a:pPr algn="ctr">
              <a:buFont typeface="Wingdings" charset="2"/>
              <a:buChar char="u"/>
            </a:pPr>
            <a:r>
              <a:rPr lang="en-US" sz="3200" b="1" dirty="0" smtClean="0"/>
              <a:t>Substance use</a:t>
            </a:r>
          </a:p>
          <a:p>
            <a:pPr algn="ctr">
              <a:buFont typeface="Wingdings" charset="2"/>
              <a:buChar char="u"/>
            </a:pPr>
            <a:r>
              <a:rPr lang="en-US" sz="3200" b="1" dirty="0" smtClean="0"/>
              <a:t>Mental health concerns</a:t>
            </a:r>
          </a:p>
          <a:p>
            <a:pPr algn="ctr">
              <a:buFont typeface="Wingdings" charset="2"/>
              <a:buChar char="u"/>
            </a:pPr>
            <a:r>
              <a:rPr lang="en-US" sz="3200" b="1" dirty="0" smtClean="0"/>
              <a:t>Sexual risk behaviors </a:t>
            </a:r>
            <a:endParaRPr lang="en-US" sz="3200" b="1" dirty="0"/>
          </a:p>
        </p:txBody>
      </p:sp>
    </p:spTree>
    <p:extLst>
      <p:ext uri="{BB962C8B-B14F-4D97-AF65-F5344CB8AC3E}">
        <p14:creationId xmlns:p14="http://schemas.microsoft.com/office/powerpoint/2010/main" val="41247685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609" y="417884"/>
            <a:ext cx="6806046" cy="523220"/>
          </a:xfrm>
          <a:prstGeom prst="rect">
            <a:avLst/>
          </a:prstGeom>
          <a:solidFill>
            <a:schemeClr val="bg1"/>
          </a:solidFill>
          <a:ln>
            <a:solidFill>
              <a:srgbClr val="002060"/>
            </a:solidFill>
          </a:ln>
        </p:spPr>
        <p:txBody>
          <a:bodyPr wrap="square" rtlCol="0">
            <a:spAutoFit/>
          </a:bodyPr>
          <a:lstStyle/>
          <a:p>
            <a:pPr algn="ctr"/>
            <a:r>
              <a:rPr lang="en-US" sz="2800" b="1" dirty="0" smtClean="0"/>
              <a:t>Protective Childhood Experiences</a:t>
            </a:r>
            <a:endParaRPr lang="en-US" sz="2800" b="1" dirty="0"/>
          </a:p>
        </p:txBody>
      </p:sp>
      <p:sp>
        <p:nvSpPr>
          <p:cNvPr id="3" name="TextBox 2"/>
          <p:cNvSpPr txBox="1"/>
          <p:nvPr/>
        </p:nvSpPr>
        <p:spPr>
          <a:xfrm>
            <a:off x="1007918" y="2047013"/>
            <a:ext cx="7387937" cy="2677656"/>
          </a:xfrm>
          <a:prstGeom prst="rect">
            <a:avLst/>
          </a:prstGeom>
          <a:noFill/>
        </p:spPr>
        <p:txBody>
          <a:bodyPr wrap="square" rtlCol="0">
            <a:spAutoFit/>
          </a:bodyPr>
          <a:lstStyle/>
          <a:p>
            <a:pPr marL="457200" indent="-457200">
              <a:buFont typeface="Wingdings" charset="2"/>
              <a:buChar char="u"/>
            </a:pPr>
            <a:r>
              <a:rPr lang="en-US" sz="2800" dirty="0" smtClean="0"/>
              <a:t>Family has clear rules and consequences</a:t>
            </a:r>
          </a:p>
          <a:p>
            <a:pPr marL="457200" indent="-457200">
              <a:buFont typeface="Wingdings" charset="2"/>
              <a:buChar char="u"/>
            </a:pPr>
            <a:r>
              <a:rPr lang="en-US" sz="2800" dirty="0" smtClean="0"/>
              <a:t>Child gets along well with parents</a:t>
            </a:r>
          </a:p>
          <a:p>
            <a:pPr marL="457200" indent="-457200">
              <a:buFont typeface="Wingdings" charset="2"/>
              <a:buChar char="u"/>
            </a:pPr>
            <a:r>
              <a:rPr lang="en-US" sz="2800" dirty="0" smtClean="0"/>
              <a:t>Parents show they are proud of child</a:t>
            </a:r>
          </a:p>
          <a:p>
            <a:pPr marL="457200" indent="-457200">
              <a:buFont typeface="Wingdings" charset="2"/>
              <a:buChar char="u"/>
            </a:pPr>
            <a:r>
              <a:rPr lang="en-US" sz="2800" dirty="0" smtClean="0"/>
              <a:t>Child can count on parents</a:t>
            </a:r>
          </a:p>
          <a:p>
            <a:pPr marL="457200" indent="-457200">
              <a:buFont typeface="Wingdings" charset="2"/>
              <a:buChar char="u"/>
            </a:pPr>
            <a:r>
              <a:rPr lang="en-US" sz="2800" dirty="0" smtClean="0"/>
              <a:t>Friends feel it is wrong to use alcohol/drugs</a:t>
            </a:r>
            <a:endParaRPr lang="en-US" sz="2800" dirty="0"/>
          </a:p>
        </p:txBody>
      </p:sp>
      <p:pic>
        <p:nvPicPr>
          <p:cNvPr id="5" name="Picture 4"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172240035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2" name="Title 1"/>
          <p:cNvSpPr>
            <a:spLocks noGrp="1"/>
          </p:cNvSpPr>
          <p:nvPr>
            <p:ph type="title"/>
          </p:nvPr>
        </p:nvSpPr>
        <p:spPr>
          <a:xfrm>
            <a:off x="0" y="749300"/>
            <a:ext cx="9144000" cy="698500"/>
          </a:xfrm>
          <a:solidFill>
            <a:schemeClr val="bg1"/>
          </a:solidFill>
        </p:spPr>
        <p:txBody>
          <a:bodyPr/>
          <a:lstStyle/>
          <a:p>
            <a:r>
              <a:rPr lang="en-US" sz="3200" dirty="0" smtClean="0">
                <a:solidFill>
                  <a:schemeClr val="tx1"/>
                </a:solidFill>
              </a:rPr>
              <a:t>Protective Factors</a:t>
            </a:r>
            <a:endParaRPr lang="en-US" sz="32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9360863"/>
              </p:ext>
            </p:extLst>
          </p:nvPr>
        </p:nvGraphicFramePr>
        <p:xfrm>
          <a:off x="457200" y="1727201"/>
          <a:ext cx="8229600" cy="4394199"/>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Factor</a:t>
                      </a:r>
                      <a:endParaRPr lang="en-US" dirty="0"/>
                    </a:p>
                  </a:txBody>
                  <a:tcPr/>
                </a:tc>
                <a:tc>
                  <a:txBody>
                    <a:bodyPr/>
                    <a:lstStyle/>
                    <a:p>
                      <a:pPr algn="ctr"/>
                      <a:r>
                        <a:rPr lang="en-US" dirty="0" smtClean="0"/>
                        <a:t>Never/Almost Never</a:t>
                      </a:r>
                      <a:endParaRPr lang="en-US" dirty="0"/>
                    </a:p>
                  </a:txBody>
                  <a:tcPr/>
                </a:tc>
                <a:tc>
                  <a:txBody>
                    <a:bodyPr/>
                    <a:lstStyle/>
                    <a:p>
                      <a:pPr algn="ctr"/>
                      <a:r>
                        <a:rPr lang="en-US" dirty="0" smtClean="0"/>
                        <a:t>Always/Almost Always</a:t>
                      </a:r>
                      <a:endParaRPr lang="en-US" dirty="0"/>
                    </a:p>
                  </a:txBody>
                  <a:tcPr/>
                </a:tc>
              </a:tr>
              <a:tr h="370840">
                <a:tc>
                  <a:txBody>
                    <a:bodyPr/>
                    <a:lstStyle/>
                    <a:p>
                      <a:r>
                        <a:rPr lang="en-US" dirty="0" smtClean="0"/>
                        <a:t>How often</a:t>
                      </a:r>
                      <a:r>
                        <a:rPr lang="en-US" baseline="0" dirty="0" smtClean="0"/>
                        <a:t> can you count on your parents?</a:t>
                      </a:r>
                      <a:endParaRPr lang="en-US" dirty="0"/>
                    </a:p>
                  </a:txBody>
                  <a:tcPr/>
                </a:tc>
                <a:tc>
                  <a:txBody>
                    <a:bodyPr/>
                    <a:lstStyle/>
                    <a:p>
                      <a:pPr algn="ctr"/>
                      <a:endParaRPr lang="en-US" dirty="0" smtClean="0"/>
                    </a:p>
                    <a:p>
                      <a:pPr algn="ctr"/>
                      <a:r>
                        <a:rPr lang="en-US" dirty="0" smtClean="0"/>
                        <a:t>7%</a:t>
                      </a:r>
                      <a:endParaRPr lang="en-US" dirty="0"/>
                    </a:p>
                  </a:txBody>
                  <a:tcPr/>
                </a:tc>
                <a:tc>
                  <a:txBody>
                    <a:bodyPr/>
                    <a:lstStyle/>
                    <a:p>
                      <a:pPr algn="ctr"/>
                      <a:endParaRPr lang="en-US" dirty="0" smtClean="0"/>
                    </a:p>
                    <a:p>
                      <a:pPr algn="ctr"/>
                      <a:r>
                        <a:rPr lang="en-US" dirty="0" smtClean="0"/>
                        <a:t>67%</a:t>
                      </a:r>
                      <a:endParaRPr lang="en-US" dirty="0"/>
                    </a:p>
                  </a:txBody>
                  <a:tcPr/>
                </a:tc>
              </a:tr>
              <a:tr h="370840">
                <a:tc>
                  <a:txBody>
                    <a:bodyPr/>
                    <a:lstStyle/>
                    <a:p>
                      <a:r>
                        <a:rPr lang="en-US" dirty="0" smtClean="0"/>
                        <a:t>How often your parents show they</a:t>
                      </a:r>
                      <a:r>
                        <a:rPr lang="en-US" baseline="0" dirty="0" smtClean="0"/>
                        <a:t> are proud of you</a:t>
                      </a:r>
                      <a:endParaRPr lang="en-US" dirty="0"/>
                    </a:p>
                  </a:txBody>
                  <a:tcPr/>
                </a:tc>
                <a:tc>
                  <a:txBody>
                    <a:bodyPr/>
                    <a:lstStyle/>
                    <a:p>
                      <a:pPr algn="ctr"/>
                      <a:endParaRPr lang="en-US" dirty="0" smtClean="0"/>
                    </a:p>
                    <a:p>
                      <a:pPr algn="ctr"/>
                      <a:r>
                        <a:rPr lang="en-US" dirty="0" smtClean="0"/>
                        <a:t>9%</a:t>
                      </a:r>
                      <a:endParaRPr lang="en-US" dirty="0"/>
                    </a:p>
                  </a:txBody>
                  <a:tcPr/>
                </a:tc>
                <a:tc>
                  <a:txBody>
                    <a:bodyPr/>
                    <a:lstStyle/>
                    <a:p>
                      <a:pPr algn="ctr"/>
                      <a:endParaRPr lang="en-US" dirty="0" smtClean="0"/>
                    </a:p>
                    <a:p>
                      <a:pPr algn="ctr"/>
                      <a:r>
                        <a:rPr lang="en-US" dirty="0" smtClean="0"/>
                        <a:t>63%</a:t>
                      </a:r>
                      <a:endParaRPr lang="en-US" dirty="0"/>
                    </a:p>
                  </a:txBody>
                  <a:tcPr/>
                </a:tc>
              </a:tr>
              <a:tr h="370840">
                <a:tc>
                  <a:txBody>
                    <a:bodyPr/>
                    <a:lstStyle/>
                    <a:p>
                      <a:r>
                        <a:rPr lang="en-US" dirty="0" smtClean="0"/>
                        <a:t>How often do you get along well with your parents</a:t>
                      </a:r>
                      <a:endParaRPr lang="en-US" dirty="0"/>
                    </a:p>
                  </a:txBody>
                  <a:tcPr/>
                </a:tc>
                <a:tc>
                  <a:txBody>
                    <a:bodyPr/>
                    <a:lstStyle/>
                    <a:p>
                      <a:pPr algn="ctr"/>
                      <a:endParaRPr lang="en-US" dirty="0" smtClean="0"/>
                    </a:p>
                    <a:p>
                      <a:pPr algn="ctr"/>
                      <a:r>
                        <a:rPr lang="en-US" dirty="0" smtClean="0"/>
                        <a:t>4%</a:t>
                      </a:r>
                      <a:endParaRPr lang="en-US" dirty="0"/>
                    </a:p>
                  </a:txBody>
                  <a:tcPr/>
                </a:tc>
                <a:tc>
                  <a:txBody>
                    <a:bodyPr/>
                    <a:lstStyle/>
                    <a:p>
                      <a:pPr algn="ctr"/>
                      <a:endParaRPr lang="en-US" dirty="0" smtClean="0"/>
                    </a:p>
                    <a:p>
                      <a:pPr algn="ctr"/>
                      <a:r>
                        <a:rPr lang="en-US" dirty="0" smtClean="0"/>
                        <a:t>63%</a:t>
                      </a:r>
                      <a:endParaRPr lang="en-US" dirty="0"/>
                    </a:p>
                  </a:txBody>
                  <a:tcPr/>
                </a:tc>
              </a:tr>
              <a:tr h="370840">
                <a:tc>
                  <a:txBody>
                    <a:bodyPr/>
                    <a:lstStyle/>
                    <a:p>
                      <a:endParaRPr lang="en-US" dirty="0"/>
                    </a:p>
                  </a:txBody>
                  <a:tcPr/>
                </a:tc>
                <a:tc>
                  <a:txBody>
                    <a:bodyPr/>
                    <a:lstStyle/>
                    <a:p>
                      <a:pPr algn="ctr"/>
                      <a:r>
                        <a:rPr lang="en-US" dirty="0" smtClean="0"/>
                        <a:t>Strongly Agree/Agree</a:t>
                      </a:r>
                      <a:endParaRPr lang="en-US" dirty="0"/>
                    </a:p>
                  </a:txBody>
                  <a:tcPr/>
                </a:tc>
                <a:tc>
                  <a:txBody>
                    <a:bodyPr/>
                    <a:lstStyle/>
                    <a:p>
                      <a:pPr algn="ctr"/>
                      <a:r>
                        <a:rPr lang="en-US" dirty="0" smtClean="0"/>
                        <a:t>Strongly Disagree/Disagree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Your parents have clear rules and consequences</a:t>
                      </a:r>
                    </a:p>
                    <a:p>
                      <a:endParaRPr lang="en-US" dirty="0"/>
                    </a:p>
                  </a:txBody>
                  <a:tcPr/>
                </a:tc>
                <a:tc>
                  <a:txBody>
                    <a:bodyPr/>
                    <a:lstStyle/>
                    <a:p>
                      <a:pPr algn="ctr"/>
                      <a:endParaRPr lang="en-US" dirty="0" smtClean="0"/>
                    </a:p>
                    <a:p>
                      <a:pPr algn="ctr"/>
                      <a:r>
                        <a:rPr lang="en-US" dirty="0" smtClean="0"/>
                        <a:t>79%</a:t>
                      </a:r>
                      <a:endParaRPr lang="en-US" dirty="0"/>
                    </a:p>
                  </a:txBody>
                  <a:tcPr/>
                </a:tc>
                <a:tc>
                  <a:txBody>
                    <a:bodyPr/>
                    <a:lstStyle/>
                    <a:p>
                      <a:pPr algn="ctr"/>
                      <a:endParaRPr lang="en-US" dirty="0" smtClean="0"/>
                    </a:p>
                    <a:p>
                      <a:pPr algn="ctr"/>
                      <a:r>
                        <a:rPr lang="en-US" dirty="0" smtClean="0"/>
                        <a:t>9%</a:t>
                      </a:r>
                      <a:endParaRPr lang="en-US" dirty="0"/>
                    </a:p>
                  </a:txBody>
                  <a:tcPr/>
                </a:tc>
              </a:tr>
            </a:tbl>
          </a:graphicData>
        </a:graphic>
      </p:graphicFrame>
      <p:sp>
        <p:nvSpPr>
          <p:cNvPr id="6" name="Rectangle 5"/>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1361874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4132642673"/>
              </p:ext>
            </p:extLst>
          </p:nvPr>
        </p:nvGraphicFramePr>
        <p:xfrm>
          <a:off x="914400" y="1905000"/>
          <a:ext cx="731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38200" y="609600"/>
            <a:ext cx="73914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How often can you count on your parents?</a:t>
            </a:r>
            <a:endParaRPr lang="en-US" sz="2800" dirty="0"/>
          </a:p>
        </p:txBody>
      </p:sp>
      <p:pic>
        <p:nvPicPr>
          <p:cNvPr id="9" name="Picture 8" descr="CAS_Web_Twitter_CDHS_ProfilePic.jpg"/>
          <p:cNvPicPr>
            <a:picLocks noChangeAspect="1"/>
          </p:cNvPicPr>
          <p:nvPr/>
        </p:nvPicPr>
        <p:blipFill>
          <a:blip r:embed="rId4" cstate="email">
            <a:alphaModFix amt="75000"/>
            <a:extLst>
              <a:ext uri="{BEBA8EAE-BF5A-486C-A8C5-ECC9F3942E4B}">
                <a14:imgProps xmlns:a14="http://schemas.microsoft.com/office/drawing/2010/main">
                  <a14:imgLayer r:embed="rId5">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10" name="Rectangle 9"/>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304676635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067372625"/>
              </p:ext>
            </p:extLst>
          </p:nvPr>
        </p:nvGraphicFramePr>
        <p:xfrm>
          <a:off x="914399" y="1828800"/>
          <a:ext cx="7239001"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38200" y="609600"/>
            <a:ext cx="73914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How often can you count on your parents?</a:t>
            </a:r>
            <a:endParaRPr lang="en-US" sz="2800" dirty="0"/>
          </a:p>
        </p:txBody>
      </p:sp>
      <p:pic>
        <p:nvPicPr>
          <p:cNvPr id="9" name="Picture 8"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10" name="Rectangle 9"/>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2795098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577651308"/>
              </p:ext>
            </p:extLst>
          </p:nvPr>
        </p:nvGraphicFramePr>
        <p:xfrm>
          <a:off x="914399" y="1828800"/>
          <a:ext cx="7239001"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38200" y="609600"/>
            <a:ext cx="73914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How often can you count on your parents?</a:t>
            </a:r>
            <a:endParaRPr lang="en-US" sz="2800" dirty="0"/>
          </a:p>
        </p:txBody>
      </p:sp>
      <p:pic>
        <p:nvPicPr>
          <p:cNvPr id="9" name="Picture 8"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10" name="Rectangle 9"/>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42816577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8200" y="609600"/>
            <a:ext cx="73914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How often do your parents show they are proud of you?</a:t>
            </a:r>
            <a:endParaRPr lang="en-US" sz="2800" dirty="0"/>
          </a:p>
        </p:txBody>
      </p:sp>
      <p:graphicFrame>
        <p:nvGraphicFramePr>
          <p:cNvPr id="3" name="Chart 2"/>
          <p:cNvGraphicFramePr/>
          <p:nvPr>
            <p:extLst>
              <p:ext uri="{D42A27DB-BD31-4B8C-83A1-F6EECF244321}">
                <p14:modId xmlns:p14="http://schemas.microsoft.com/office/powerpoint/2010/main" val="187507318"/>
              </p:ext>
            </p:extLst>
          </p:nvPr>
        </p:nvGraphicFramePr>
        <p:xfrm>
          <a:off x="914400" y="1905000"/>
          <a:ext cx="7315200" cy="40386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CAS_Web_Twitter_CDHS_ProfilePic.jpg"/>
          <p:cNvPicPr>
            <a:picLocks noChangeAspect="1"/>
          </p:cNvPicPr>
          <p:nvPr/>
        </p:nvPicPr>
        <p:blipFill>
          <a:blip r:embed="rId4" cstate="email">
            <a:alphaModFix amt="75000"/>
            <a:extLst>
              <a:ext uri="{BEBA8EAE-BF5A-486C-A8C5-ECC9F3942E4B}">
                <a14:imgProps xmlns:a14="http://schemas.microsoft.com/office/drawing/2010/main">
                  <a14:imgLayer r:embed="rId5">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9" name="Rectangle 8"/>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39052330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533400"/>
            <a:ext cx="73914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How often do your parents show they are proud of you?</a:t>
            </a:r>
            <a:endParaRPr lang="en-US" sz="2800" dirty="0"/>
          </a:p>
        </p:txBody>
      </p:sp>
      <p:graphicFrame>
        <p:nvGraphicFramePr>
          <p:cNvPr id="8" name="Chart 7"/>
          <p:cNvGraphicFramePr/>
          <p:nvPr>
            <p:extLst>
              <p:ext uri="{D42A27DB-BD31-4B8C-83A1-F6EECF244321}">
                <p14:modId xmlns:p14="http://schemas.microsoft.com/office/powerpoint/2010/main" val="2341501204"/>
              </p:ext>
            </p:extLst>
          </p:nvPr>
        </p:nvGraphicFramePr>
        <p:xfrm>
          <a:off x="914399" y="1828800"/>
          <a:ext cx="7239001" cy="40386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9" name="Rectangle 8"/>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3052290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990600"/>
            <a:ext cx="7346372" cy="4775200"/>
          </a:xfrm>
          <a:ln w="76200" cmpd="sng">
            <a:solidFill>
              <a:schemeClr val="tx1"/>
            </a:solidFill>
          </a:ln>
        </p:spPr>
        <p:txBody>
          <a:bodyPr/>
          <a:lstStyle/>
          <a:p>
            <a:r>
              <a:rPr lang="en-US" sz="3600" dirty="0" smtClean="0">
                <a:solidFill>
                  <a:schemeClr val="tx1"/>
                </a:solidFill>
              </a:rPr>
              <a:t/>
            </a:r>
            <a:br>
              <a:rPr lang="en-US" sz="3600" dirty="0" smtClean="0">
                <a:solidFill>
                  <a:schemeClr val="tx1"/>
                </a:solidFill>
              </a:rPr>
            </a:br>
            <a:r>
              <a:rPr lang="en-US" sz="3600" dirty="0" smtClean="0">
                <a:solidFill>
                  <a:schemeClr val="tx1"/>
                </a:solidFill>
              </a:rPr>
              <a:t>Experience – </a:t>
            </a:r>
            <a:br>
              <a:rPr lang="en-US" sz="3600" dirty="0" smtClean="0">
                <a:solidFill>
                  <a:schemeClr val="tx1"/>
                </a:solidFill>
              </a:rPr>
            </a:br>
            <a:r>
              <a:rPr lang="en-US" sz="3600" dirty="0" smtClean="0">
                <a:solidFill>
                  <a:schemeClr val="tx1"/>
                </a:solidFill>
              </a:rPr>
              <a:t>Social, School, or Family – </a:t>
            </a:r>
            <a:br>
              <a:rPr lang="en-US" sz="3600" dirty="0" smtClean="0">
                <a:solidFill>
                  <a:schemeClr val="tx1"/>
                </a:solidFill>
              </a:rPr>
            </a:br>
            <a:r>
              <a:rPr lang="en-US" sz="3600" dirty="0" smtClean="0">
                <a:solidFill>
                  <a:schemeClr val="tx1"/>
                </a:solidFill>
              </a:rPr>
              <a:t>may be </a:t>
            </a:r>
            <a:br>
              <a:rPr lang="en-US" sz="3600" dirty="0" smtClean="0">
                <a:solidFill>
                  <a:schemeClr val="tx1"/>
                </a:solidFill>
              </a:rPr>
            </a:br>
            <a:r>
              <a:rPr lang="en-US" sz="3600" u="sng" dirty="0" smtClean="0">
                <a:solidFill>
                  <a:schemeClr val="tx1"/>
                </a:solidFill>
              </a:rPr>
              <a:t>Adverse</a:t>
            </a:r>
            <a:r>
              <a:rPr lang="en-US" sz="3600" dirty="0" smtClean="0">
                <a:solidFill>
                  <a:schemeClr val="tx1"/>
                </a:solidFill>
              </a:rPr>
              <a:t> or </a:t>
            </a:r>
            <a:r>
              <a:rPr lang="en-US" sz="3600" u="sng" dirty="0" smtClean="0">
                <a:solidFill>
                  <a:schemeClr val="tx1"/>
                </a:solidFill>
              </a:rPr>
              <a:t>Protective</a:t>
            </a:r>
            <a:r>
              <a:rPr lang="en-US" sz="3600" dirty="0" smtClean="0">
                <a:solidFill>
                  <a:schemeClr val="tx1"/>
                </a:solidFill>
              </a:rPr>
              <a:t>, </a:t>
            </a:r>
            <a:br>
              <a:rPr lang="en-US" sz="3600" dirty="0" smtClean="0">
                <a:solidFill>
                  <a:schemeClr val="tx1"/>
                </a:solidFill>
              </a:rPr>
            </a:br>
            <a:r>
              <a:rPr lang="en-US" sz="3600" dirty="0" smtClean="0">
                <a:solidFill>
                  <a:schemeClr val="tx1"/>
                </a:solidFill>
              </a:rPr>
              <a:t>each with lifelong consequences with regards to substance use and other risk behaviors</a:t>
            </a:r>
            <a:r>
              <a:rPr lang="en-US" dirty="0">
                <a:solidFill>
                  <a:schemeClr val="tx1"/>
                </a:solidFill>
              </a:rPr>
              <a:t>.</a:t>
            </a:r>
          </a:p>
        </p:txBody>
      </p:sp>
      <p:pic>
        <p:nvPicPr>
          <p:cNvPr id="3" name="Picture 2"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12457365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533400"/>
            <a:ext cx="73914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How often do your parents show they are proud of you?</a:t>
            </a:r>
            <a:endParaRPr lang="en-US" sz="2800" dirty="0"/>
          </a:p>
        </p:txBody>
      </p:sp>
      <p:graphicFrame>
        <p:nvGraphicFramePr>
          <p:cNvPr id="7" name="Chart 6"/>
          <p:cNvGraphicFramePr/>
          <p:nvPr>
            <p:extLst>
              <p:ext uri="{D42A27DB-BD31-4B8C-83A1-F6EECF244321}">
                <p14:modId xmlns:p14="http://schemas.microsoft.com/office/powerpoint/2010/main" val="799506696"/>
              </p:ext>
            </p:extLst>
          </p:nvPr>
        </p:nvGraphicFramePr>
        <p:xfrm>
          <a:off x="914399" y="1828800"/>
          <a:ext cx="7239001" cy="40386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9" name="Rectangle 8"/>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32046633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8200" y="609600"/>
            <a:ext cx="73914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How often do you get along well with your parents?</a:t>
            </a:r>
            <a:endParaRPr lang="en-US" sz="2800" dirty="0"/>
          </a:p>
        </p:txBody>
      </p:sp>
      <p:graphicFrame>
        <p:nvGraphicFramePr>
          <p:cNvPr id="3" name="Chart 2"/>
          <p:cNvGraphicFramePr/>
          <p:nvPr>
            <p:extLst>
              <p:ext uri="{D42A27DB-BD31-4B8C-83A1-F6EECF244321}">
                <p14:modId xmlns:p14="http://schemas.microsoft.com/office/powerpoint/2010/main" val="450736344"/>
              </p:ext>
            </p:extLst>
          </p:nvPr>
        </p:nvGraphicFramePr>
        <p:xfrm>
          <a:off x="914400" y="1905000"/>
          <a:ext cx="7315200" cy="40386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CAS_Web_Twitter_CDHS_ProfilePic.jpg"/>
          <p:cNvPicPr>
            <a:picLocks noChangeAspect="1"/>
          </p:cNvPicPr>
          <p:nvPr/>
        </p:nvPicPr>
        <p:blipFill>
          <a:blip r:embed="rId4" cstate="email">
            <a:alphaModFix amt="75000"/>
            <a:extLst>
              <a:ext uri="{BEBA8EAE-BF5A-486C-A8C5-ECC9F3942E4B}">
                <a14:imgProps xmlns:a14="http://schemas.microsoft.com/office/drawing/2010/main">
                  <a14:imgLayer r:embed="rId5">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9" name="Rectangle 8"/>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229972107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533400"/>
            <a:ext cx="73914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How often do you get along well with your parents?</a:t>
            </a:r>
            <a:endParaRPr lang="en-US" sz="2800" dirty="0"/>
          </a:p>
        </p:txBody>
      </p:sp>
      <p:graphicFrame>
        <p:nvGraphicFramePr>
          <p:cNvPr id="8" name="Chart 7"/>
          <p:cNvGraphicFramePr/>
          <p:nvPr>
            <p:extLst>
              <p:ext uri="{D42A27DB-BD31-4B8C-83A1-F6EECF244321}">
                <p14:modId xmlns:p14="http://schemas.microsoft.com/office/powerpoint/2010/main" val="2802369850"/>
              </p:ext>
            </p:extLst>
          </p:nvPr>
        </p:nvGraphicFramePr>
        <p:xfrm>
          <a:off x="914399" y="1828800"/>
          <a:ext cx="7239001" cy="40386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9" name="Rectangle 8"/>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30039758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533400"/>
            <a:ext cx="73914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How often do you get along well with your parents?</a:t>
            </a:r>
            <a:endParaRPr lang="en-US" sz="2800" dirty="0"/>
          </a:p>
        </p:txBody>
      </p:sp>
      <p:graphicFrame>
        <p:nvGraphicFramePr>
          <p:cNvPr id="7" name="Chart 6"/>
          <p:cNvGraphicFramePr/>
          <p:nvPr>
            <p:extLst>
              <p:ext uri="{D42A27DB-BD31-4B8C-83A1-F6EECF244321}">
                <p14:modId xmlns:p14="http://schemas.microsoft.com/office/powerpoint/2010/main" val="3170503429"/>
              </p:ext>
            </p:extLst>
          </p:nvPr>
        </p:nvGraphicFramePr>
        <p:xfrm>
          <a:off x="914399" y="1828800"/>
          <a:ext cx="7239001" cy="40386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9" name="Rectangle 8"/>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30013475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8200" y="609600"/>
            <a:ext cx="73914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Family has clear rules and consequences</a:t>
            </a:r>
            <a:endParaRPr lang="en-US" sz="2800" dirty="0"/>
          </a:p>
        </p:txBody>
      </p:sp>
      <p:graphicFrame>
        <p:nvGraphicFramePr>
          <p:cNvPr id="3" name="Chart 2"/>
          <p:cNvGraphicFramePr/>
          <p:nvPr>
            <p:extLst>
              <p:ext uri="{D42A27DB-BD31-4B8C-83A1-F6EECF244321}">
                <p14:modId xmlns:p14="http://schemas.microsoft.com/office/powerpoint/2010/main" val="1130111486"/>
              </p:ext>
            </p:extLst>
          </p:nvPr>
        </p:nvGraphicFramePr>
        <p:xfrm>
          <a:off x="914400" y="1905000"/>
          <a:ext cx="7315200" cy="40386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CAS_Web_Twitter_CDHS_ProfilePic.jpg"/>
          <p:cNvPicPr>
            <a:picLocks noChangeAspect="1"/>
          </p:cNvPicPr>
          <p:nvPr/>
        </p:nvPicPr>
        <p:blipFill>
          <a:blip r:embed="rId4" cstate="email">
            <a:alphaModFix amt="75000"/>
            <a:extLst>
              <a:ext uri="{BEBA8EAE-BF5A-486C-A8C5-ECC9F3942E4B}">
                <a14:imgProps xmlns:a14="http://schemas.microsoft.com/office/drawing/2010/main">
                  <a14:imgLayer r:embed="rId5">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9" name="Rectangle 8"/>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234074741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687288"/>
            <a:ext cx="73914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Family has clear rules and consequences</a:t>
            </a:r>
            <a:endParaRPr lang="en-US" sz="2800" dirty="0"/>
          </a:p>
        </p:txBody>
      </p:sp>
      <p:graphicFrame>
        <p:nvGraphicFramePr>
          <p:cNvPr id="8" name="Chart 7"/>
          <p:cNvGraphicFramePr/>
          <p:nvPr>
            <p:extLst>
              <p:ext uri="{D42A27DB-BD31-4B8C-83A1-F6EECF244321}">
                <p14:modId xmlns:p14="http://schemas.microsoft.com/office/powerpoint/2010/main" val="288445813"/>
              </p:ext>
            </p:extLst>
          </p:nvPr>
        </p:nvGraphicFramePr>
        <p:xfrm>
          <a:off x="838201" y="1828800"/>
          <a:ext cx="7315200" cy="42418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9" name="Rectangle 8"/>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27383963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687288"/>
            <a:ext cx="73914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Family has clear rules and consequences</a:t>
            </a:r>
            <a:endParaRPr lang="en-US" sz="2800" dirty="0"/>
          </a:p>
        </p:txBody>
      </p:sp>
      <p:graphicFrame>
        <p:nvGraphicFramePr>
          <p:cNvPr id="7" name="Chart 6"/>
          <p:cNvGraphicFramePr/>
          <p:nvPr>
            <p:extLst>
              <p:ext uri="{D42A27DB-BD31-4B8C-83A1-F6EECF244321}">
                <p14:modId xmlns:p14="http://schemas.microsoft.com/office/powerpoint/2010/main" val="4192688956"/>
              </p:ext>
            </p:extLst>
          </p:nvPr>
        </p:nvGraphicFramePr>
        <p:xfrm>
          <a:off x="914399" y="1828800"/>
          <a:ext cx="7239001" cy="40386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9" name="Rectangle 8"/>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19292491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00279F"/>
                </a:solidFill>
              </a:rPr>
              <a:t>In 2012,House Bill 268 made a number of changes to the state’s bullying law:</a:t>
            </a:r>
            <a:r>
              <a:rPr lang="en-US" sz="1600" dirty="0">
                <a:solidFill>
                  <a:srgbClr val="00279F"/>
                </a:solidFill>
              </a:rPr>
              <a:t/>
            </a:r>
            <a:br>
              <a:rPr lang="en-US" sz="1600" dirty="0">
                <a:solidFill>
                  <a:srgbClr val="00279F"/>
                </a:solidFill>
              </a:rPr>
            </a:br>
            <a:endParaRPr lang="en-US" sz="1600" dirty="0">
              <a:solidFill>
                <a:srgbClr val="00279F"/>
              </a:solidFill>
            </a:endParaRPr>
          </a:p>
        </p:txBody>
      </p:sp>
      <p:sp>
        <p:nvSpPr>
          <p:cNvPr id="3" name="Content Placeholder 2"/>
          <p:cNvSpPr>
            <a:spLocks noGrp="1"/>
          </p:cNvSpPr>
          <p:nvPr>
            <p:ph idx="1"/>
          </p:nvPr>
        </p:nvSpPr>
        <p:spPr/>
        <p:txBody>
          <a:bodyPr>
            <a:normAutofit fontScale="85000" lnSpcReduction="10000"/>
          </a:bodyPr>
          <a:lstStyle/>
          <a:p>
            <a:r>
              <a:rPr lang="en-US" sz="2400" dirty="0" smtClean="0"/>
              <a:t>Required schools report all incidents of bullying to the state DOE and required DOE to randomly audit schools each year to ensure reports to the state and to parents were being made</a:t>
            </a:r>
          </a:p>
          <a:p>
            <a:r>
              <a:rPr lang="en-US" sz="2400" dirty="0" smtClean="0"/>
              <a:t>Required more prominent placement of contact information for the AG’s ombudsman who assists parents and students unsatisfied with their school’s resolution of bullying issues including on school websites</a:t>
            </a:r>
          </a:p>
          <a:p>
            <a:r>
              <a:rPr lang="en-US" sz="2400" dirty="0" smtClean="0"/>
              <a:t>Required schools to report to the state if a bullying incident was the result of a student being targeted for an identifiable reason, including but not limited to race, religion, and sexual orientation to determine if particular groups of students were disproportionately subject to bullying, so steps could be taken to intervene.</a:t>
            </a:r>
          </a:p>
        </p:txBody>
      </p:sp>
      <p:pic>
        <p:nvPicPr>
          <p:cNvPr id="4" name="Picture 3"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12883163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954107"/>
          </a:xfrm>
          <a:prstGeom prst="rect">
            <a:avLst/>
          </a:prstGeom>
          <a:solidFill>
            <a:schemeClr val="bg1"/>
          </a:solidFill>
        </p:spPr>
        <p:txBody>
          <a:bodyPr wrap="square" rtlCol="0">
            <a:spAutoFit/>
          </a:bodyPr>
          <a:lstStyle/>
          <a:p>
            <a:pPr algn="ctr"/>
            <a:r>
              <a:rPr lang="en-US" sz="2800" b="1" dirty="0"/>
              <a:t>Percentage of High School Students Who Were Bullied on School Property,* 2009-2015</a:t>
            </a:r>
            <a:r>
              <a:rPr lang="en-US" sz="2800" b="1" baseline="40000" dirty="0"/>
              <a:t>†</a:t>
            </a:r>
            <a:endParaRPr lang="en-US" sz="2800" b="1" dirty="0"/>
          </a:p>
        </p:txBody>
      </p:sp>
      <p:sp>
        <p:nvSpPr>
          <p:cNvPr id="5" name="Footnote1"/>
          <p:cNvSpPr txBox="1"/>
          <p:nvPr/>
        </p:nvSpPr>
        <p:spPr>
          <a:xfrm>
            <a:off x="5105400" y="5498657"/>
            <a:ext cx="3581400" cy="938719"/>
          </a:xfrm>
          <a:prstGeom prst="rect">
            <a:avLst/>
          </a:prstGeom>
          <a:noFill/>
        </p:spPr>
        <p:txBody>
          <a:bodyPr wrap="square" rtlCol="0" anchor="b" anchorCtr="0">
            <a:spAutoFit/>
          </a:bodyPr>
          <a:lstStyle/>
          <a:p>
            <a:r>
              <a:rPr lang="en-US" sz="1100" dirty="0"/>
              <a:t>*During the 12 months before the survey</a:t>
            </a:r>
          </a:p>
          <a:p>
            <a:r>
              <a:rPr lang="en-US" sz="900" b="1" baseline="50000" dirty="0"/>
              <a:t>†</a:t>
            </a:r>
            <a:r>
              <a:rPr lang="en-US" sz="1100" dirty="0" smtClean="0"/>
              <a:t>No change 2009-2015 [Based on linear trend analyses using logistic regression models controlling for sex, race/ethnicity, and grade (p &lt; 0.05).]</a:t>
            </a:r>
          </a:p>
          <a:p>
            <a:r>
              <a:rPr lang="en-US" sz="1100" dirty="0" smtClean="0"/>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2009-2015 </a:t>
            </a:r>
            <a:endParaRPr lang="en-US" sz="1600" i="1" dirty="0"/>
          </a:p>
        </p:txBody>
      </p:sp>
      <p:graphicFrame>
        <p:nvGraphicFramePr>
          <p:cNvPr id="6" name="Chart 5"/>
          <p:cNvGraphicFramePr/>
          <p:nvPr>
            <p:extLst>
              <p:ext uri="{D42A27DB-BD31-4B8C-83A1-F6EECF244321}">
                <p14:modId xmlns:p14="http://schemas.microsoft.com/office/powerpoint/2010/main" val="1012455774"/>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CAS_Web_Twitter_CDHS_ProfilePic.jpg"/>
          <p:cNvPicPr>
            <a:picLocks noChangeAspect="1"/>
          </p:cNvPicPr>
          <p:nvPr/>
        </p:nvPicPr>
        <p:blipFill>
          <a:blip r:embed="rId4" cstate="email">
            <a:alphaModFix amt="75000"/>
            <a:extLst>
              <a:ext uri="{BEBA8EAE-BF5A-486C-A8C5-ECC9F3942E4B}">
                <a14:imgProps xmlns:a14="http://schemas.microsoft.com/office/drawing/2010/main">
                  <a14:imgLayer r:embed="rId5">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35532098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646331"/>
          </a:xfrm>
          <a:prstGeom prst="rect">
            <a:avLst/>
          </a:prstGeom>
          <a:noFill/>
        </p:spPr>
        <p:txBody>
          <a:bodyPr wrap="square" rtlCol="0">
            <a:spAutoFit/>
          </a:bodyPr>
          <a:lstStyle/>
          <a:p>
            <a:pPr algn="ctr"/>
            <a:r>
              <a:rPr lang="en-US" b="1" dirty="0"/>
              <a:t>Percentage of High School Students Who Were Threatened or Injured with a Weapon on School Property,* 1999-2015</a:t>
            </a:r>
            <a:r>
              <a:rPr lang="en-US" sz="1700" b="1" baseline="40000" dirty="0"/>
              <a:t>†</a:t>
            </a:r>
            <a:endParaRPr lang="en-US" b="1" dirty="0"/>
          </a:p>
        </p:txBody>
      </p:sp>
      <p:sp>
        <p:nvSpPr>
          <p:cNvPr id="5" name="Footnote1"/>
          <p:cNvSpPr txBox="1"/>
          <p:nvPr/>
        </p:nvSpPr>
        <p:spPr>
          <a:xfrm>
            <a:off x="2641600" y="5329380"/>
            <a:ext cx="6045200" cy="1107996"/>
          </a:xfrm>
          <a:prstGeom prst="rect">
            <a:avLst/>
          </a:prstGeom>
          <a:noFill/>
        </p:spPr>
        <p:txBody>
          <a:bodyPr wrap="square" rtlCol="0" anchor="b" anchorCtr="0">
            <a:spAutoFit/>
          </a:bodyPr>
          <a:lstStyle/>
          <a:p>
            <a:r>
              <a:rPr lang="en-US" sz="1100" dirty="0"/>
              <a:t>*Such as a gun, knife, or club one or more times during the 12 months before the survey</a:t>
            </a:r>
          </a:p>
          <a:p>
            <a:r>
              <a:rPr lang="en-US" sz="900" b="1" baseline="50000" dirty="0"/>
              <a:t>†</a:t>
            </a:r>
            <a:r>
              <a:rPr lang="en-US" sz="1100" dirty="0" smtClean="0"/>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a:t>
            </a:r>
            <a:endParaRPr lang="en-US" sz="1600" i="1" dirty="0"/>
          </a:p>
        </p:txBody>
      </p:sp>
      <p:graphicFrame>
        <p:nvGraphicFramePr>
          <p:cNvPr id="6" name="Chart 5"/>
          <p:cNvGraphicFramePr/>
          <p:nvPr>
            <p:extLst>
              <p:ext uri="{D42A27DB-BD31-4B8C-83A1-F6EECF244321}">
                <p14:modId xmlns:p14="http://schemas.microsoft.com/office/powerpoint/2010/main" val="4110273883"/>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CAS_Web_Twitter_CDHS_ProfilePic.jpg"/>
          <p:cNvPicPr>
            <a:picLocks noChangeAspect="1"/>
          </p:cNvPicPr>
          <p:nvPr/>
        </p:nvPicPr>
        <p:blipFill>
          <a:blip r:embed="rId4" cstate="email">
            <a:alphaModFix amt="75000"/>
            <a:extLst>
              <a:ext uri="{BEBA8EAE-BF5A-486C-A8C5-ECC9F3942E4B}">
                <a14:imgProps xmlns:a14="http://schemas.microsoft.com/office/drawing/2010/main">
                  <a14:imgLayer r:embed="rId5">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3616096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2" name="Title 1"/>
          <p:cNvSpPr>
            <a:spLocks noGrp="1"/>
          </p:cNvSpPr>
          <p:nvPr>
            <p:ph type="title"/>
          </p:nvPr>
        </p:nvSpPr>
        <p:spPr/>
        <p:txBody>
          <a:bodyPr/>
          <a:lstStyle/>
          <a:p>
            <a:r>
              <a:rPr lang="en-US" sz="3200" dirty="0" smtClean="0">
                <a:solidFill>
                  <a:schemeClr val="tx1"/>
                </a:solidFill>
              </a:rPr>
              <a:t>ACES – Adverse Childhood Experiences </a:t>
            </a:r>
            <a:endParaRPr lang="en-US" sz="3200"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9689659"/>
              </p:ext>
            </p:extLst>
          </p:nvPr>
        </p:nvGraphicFramePr>
        <p:xfrm>
          <a:off x="609600" y="1016001"/>
          <a:ext cx="8059740" cy="5560059"/>
        </p:xfrm>
        <a:graphic>
          <a:graphicData uri="http://schemas.openxmlformats.org/drawingml/2006/table">
            <a:tbl>
              <a:tblPr firstRow="1" bandRow="1">
                <a:tableStyleId>{5C22544A-7EE6-4342-B048-85BDC9FD1C3A}</a:tableStyleId>
              </a:tblPr>
              <a:tblGrid>
                <a:gridCol w="2014935"/>
                <a:gridCol w="1071165"/>
                <a:gridCol w="1409700"/>
                <a:gridCol w="3563940"/>
              </a:tblGrid>
              <a:tr h="576906">
                <a:tc>
                  <a:txBody>
                    <a:bodyPr/>
                    <a:lstStyle/>
                    <a:p>
                      <a:pPr algn="ctr"/>
                      <a:r>
                        <a:rPr lang="en-US" dirty="0" smtClean="0"/>
                        <a:t>Survey</a:t>
                      </a:r>
                      <a:endParaRPr lang="en-US" dirty="0"/>
                    </a:p>
                  </a:txBody>
                  <a:tcPr/>
                </a:tc>
                <a:tc>
                  <a:txBody>
                    <a:bodyPr/>
                    <a:lstStyle/>
                    <a:p>
                      <a:pPr algn="ctr"/>
                      <a:r>
                        <a:rPr lang="en-US" dirty="0" smtClean="0"/>
                        <a:t>Time Frame</a:t>
                      </a:r>
                      <a:endParaRPr lang="en-US" dirty="0"/>
                    </a:p>
                  </a:txBody>
                  <a:tcPr/>
                </a:tc>
                <a:tc>
                  <a:txBody>
                    <a:bodyPr/>
                    <a:lstStyle/>
                    <a:p>
                      <a:pPr algn="ctr"/>
                      <a:r>
                        <a:rPr lang="en-US" dirty="0" smtClean="0"/>
                        <a:t>Sample</a:t>
                      </a:r>
                      <a:endParaRPr lang="en-US" dirty="0"/>
                    </a:p>
                  </a:txBody>
                  <a:tcPr/>
                </a:tc>
                <a:tc>
                  <a:txBody>
                    <a:bodyPr/>
                    <a:lstStyle/>
                    <a:p>
                      <a:pPr algn="ctr"/>
                      <a:r>
                        <a:rPr lang="en-US" dirty="0" smtClean="0"/>
                        <a:t>ACES Included</a:t>
                      </a:r>
                      <a:endParaRPr lang="en-US" dirty="0"/>
                    </a:p>
                  </a:txBody>
                  <a:tcPr/>
                </a:tc>
              </a:tr>
              <a:tr h="1963419">
                <a:tc>
                  <a:txBody>
                    <a:bodyPr/>
                    <a:lstStyle/>
                    <a:p>
                      <a:r>
                        <a:rPr lang="en-US" sz="1400" b="1" dirty="0" smtClean="0"/>
                        <a:t>Kaiser/CDC</a:t>
                      </a:r>
                      <a:endParaRPr lang="en-US" sz="1400" b="1" dirty="0"/>
                    </a:p>
                  </a:txBody>
                  <a:tcPr/>
                </a:tc>
                <a:tc>
                  <a:txBody>
                    <a:bodyPr/>
                    <a:lstStyle/>
                    <a:p>
                      <a:r>
                        <a:rPr lang="en-US" sz="1400" b="1" dirty="0" smtClean="0"/>
                        <a:t>1995-1997 </a:t>
                      </a:r>
                      <a:endParaRPr lang="en-US" sz="1400" b="1" dirty="0"/>
                    </a:p>
                  </a:txBody>
                  <a:tcPr/>
                </a:tc>
                <a:tc>
                  <a:txBody>
                    <a:bodyPr/>
                    <a:lstStyle/>
                    <a:p>
                      <a:r>
                        <a:rPr lang="en-US" sz="1400" b="1" dirty="0" smtClean="0"/>
                        <a:t>17,377 adults</a:t>
                      </a:r>
                      <a:endParaRPr lang="en-US" sz="1400" b="1" dirty="0"/>
                    </a:p>
                  </a:txBody>
                  <a:tcPr/>
                </a:tc>
                <a:tc>
                  <a:txBody>
                    <a:bodyPr/>
                    <a:lstStyle/>
                    <a:p>
                      <a:r>
                        <a:rPr lang="en-US" sz="1400" b="1" dirty="0" smtClean="0"/>
                        <a:t>10 ACES</a:t>
                      </a:r>
                    </a:p>
                    <a:p>
                      <a:pPr marL="285750" indent="-285750">
                        <a:buFont typeface="Arial"/>
                        <a:buChar char="•"/>
                      </a:pPr>
                      <a:r>
                        <a:rPr lang="en-US" sz="1400" b="1" dirty="0" smtClean="0"/>
                        <a:t>Emotional, Physical</a:t>
                      </a:r>
                      <a:r>
                        <a:rPr lang="en-US" sz="1400" b="1" baseline="0" dirty="0" smtClean="0"/>
                        <a:t>, Sexual</a:t>
                      </a:r>
                      <a:r>
                        <a:rPr lang="en-US" sz="1400" b="1" dirty="0" smtClean="0"/>
                        <a:t> Abuse</a:t>
                      </a:r>
                    </a:p>
                    <a:p>
                      <a:pPr marL="285750" indent="-285750">
                        <a:buFont typeface="Arial"/>
                        <a:buChar char="•"/>
                      </a:pPr>
                      <a:r>
                        <a:rPr lang="en-US" sz="1400" b="1" dirty="0" smtClean="0"/>
                        <a:t>Emotional and Physical Neglect</a:t>
                      </a:r>
                    </a:p>
                    <a:p>
                      <a:pPr marL="285750" indent="-285750">
                        <a:buFont typeface="Arial"/>
                        <a:buChar char="•"/>
                      </a:pPr>
                      <a:r>
                        <a:rPr lang="en-US" sz="1400" b="1" dirty="0" smtClean="0"/>
                        <a:t>Divorce/Separation</a:t>
                      </a:r>
                    </a:p>
                    <a:p>
                      <a:pPr marL="285750" indent="-285750">
                        <a:buFont typeface="Arial"/>
                        <a:buChar char="•"/>
                      </a:pPr>
                      <a:r>
                        <a:rPr lang="en-US" sz="1400" b="1" baseline="0" dirty="0" smtClean="0"/>
                        <a:t>Household Mental Illness</a:t>
                      </a:r>
                    </a:p>
                    <a:p>
                      <a:pPr marL="285750" indent="-285750">
                        <a:buFont typeface="Arial"/>
                        <a:buChar char="•"/>
                      </a:pPr>
                      <a:r>
                        <a:rPr lang="en-US" sz="1400" b="1" baseline="0" dirty="0" smtClean="0"/>
                        <a:t>Household Substance Abuse</a:t>
                      </a:r>
                    </a:p>
                    <a:p>
                      <a:pPr marL="285750" indent="-285750">
                        <a:buFont typeface="Arial"/>
                        <a:buChar char="•"/>
                      </a:pPr>
                      <a:r>
                        <a:rPr lang="en-US" sz="1400" b="1" dirty="0" smtClean="0"/>
                        <a:t>Incarceration</a:t>
                      </a:r>
                    </a:p>
                    <a:p>
                      <a:pPr marL="285750" indent="-285750">
                        <a:buFont typeface="Arial"/>
                        <a:buChar char="•"/>
                      </a:pPr>
                      <a:r>
                        <a:rPr lang="en-US" sz="1400" b="1" dirty="0" smtClean="0"/>
                        <a:t>DV</a:t>
                      </a:r>
                    </a:p>
                  </a:txBody>
                  <a:tcPr/>
                </a:tc>
              </a:tr>
              <a:tr h="911320">
                <a:tc>
                  <a:txBody>
                    <a:bodyPr/>
                    <a:lstStyle/>
                    <a:p>
                      <a:r>
                        <a:rPr lang="en-US" sz="1400" b="1" dirty="0" smtClean="0"/>
                        <a:t>Delaware Household Health Survey</a:t>
                      </a:r>
                      <a:r>
                        <a:rPr lang="en-US" sz="1400" b="1" baseline="0" dirty="0" smtClean="0"/>
                        <a:t> (DHHS)</a:t>
                      </a:r>
                      <a:endParaRPr lang="en-US" sz="1400" b="1" dirty="0"/>
                    </a:p>
                  </a:txBody>
                  <a:tcPr/>
                </a:tc>
                <a:tc>
                  <a:txBody>
                    <a:bodyPr/>
                    <a:lstStyle/>
                    <a:p>
                      <a:r>
                        <a:rPr lang="en-US" sz="1400" b="1" dirty="0" smtClean="0"/>
                        <a:t>2015</a:t>
                      </a:r>
                      <a:endParaRPr lang="en-US" sz="1400" b="1" dirty="0"/>
                    </a:p>
                  </a:txBody>
                  <a:tcPr/>
                </a:tc>
                <a:tc>
                  <a:txBody>
                    <a:bodyPr/>
                    <a:lstStyle/>
                    <a:p>
                      <a:r>
                        <a:rPr lang="en-US" sz="1400" b="1" dirty="0" smtClean="0"/>
                        <a:t>2,609 adults</a:t>
                      </a:r>
                      <a:endParaRPr lang="en-US" sz="1400" b="1" dirty="0"/>
                    </a:p>
                  </a:txBody>
                  <a:tcPr/>
                </a:tc>
                <a:tc>
                  <a:txBody>
                    <a:bodyPr/>
                    <a:lstStyle/>
                    <a:p>
                      <a:r>
                        <a:rPr lang="en-US" sz="1400" b="1" dirty="0" smtClean="0"/>
                        <a:t>Original</a:t>
                      </a:r>
                      <a:r>
                        <a:rPr lang="en-US" sz="1400" b="1" baseline="0" dirty="0" smtClean="0"/>
                        <a:t> 10 ACES  and ADDED:</a:t>
                      </a:r>
                    </a:p>
                    <a:p>
                      <a:endParaRPr lang="en-US" sz="1400" b="1" baseline="0" dirty="0" smtClean="0"/>
                    </a:p>
                    <a:p>
                      <a:pPr marL="285750" indent="-285750">
                        <a:buFont typeface="Arial"/>
                        <a:buChar char="•"/>
                      </a:pPr>
                      <a:r>
                        <a:rPr lang="en-US" sz="1400" b="1" baseline="0" dirty="0" smtClean="0"/>
                        <a:t>Discrimination </a:t>
                      </a:r>
                    </a:p>
                    <a:p>
                      <a:pPr marL="285750" indent="-285750">
                        <a:buFont typeface="Arial"/>
                        <a:buChar char="•"/>
                      </a:pPr>
                      <a:r>
                        <a:rPr lang="en-US" sz="1400" b="1" baseline="0" dirty="0" smtClean="0"/>
                        <a:t>Bullying</a:t>
                      </a:r>
                    </a:p>
                    <a:p>
                      <a:endParaRPr lang="en-US" sz="1400" b="1" dirty="0"/>
                    </a:p>
                  </a:txBody>
                  <a:tcPr/>
                </a:tc>
              </a:tr>
              <a:tr h="1236228">
                <a:tc>
                  <a:txBody>
                    <a:bodyPr/>
                    <a:lstStyle/>
                    <a:p>
                      <a:r>
                        <a:rPr lang="en-US" sz="1400" b="1" dirty="0" smtClean="0"/>
                        <a:t>National Survey of Children’s Health</a:t>
                      </a:r>
                      <a:r>
                        <a:rPr lang="en-US" sz="1400" b="1" baseline="0" dirty="0" smtClean="0"/>
                        <a:t> (NSCH)</a:t>
                      </a:r>
                      <a:endParaRPr lang="en-US" sz="1400" b="1" dirty="0"/>
                    </a:p>
                  </a:txBody>
                  <a:tcPr/>
                </a:tc>
                <a:tc>
                  <a:txBody>
                    <a:bodyPr/>
                    <a:lstStyle/>
                    <a:p>
                      <a:r>
                        <a:rPr lang="en-US" sz="1400" b="1" dirty="0" smtClean="0"/>
                        <a:t>2011-12</a:t>
                      </a:r>
                      <a:endParaRPr lang="en-US" sz="1400" b="1" dirty="0"/>
                    </a:p>
                  </a:txBody>
                  <a:tcPr/>
                </a:tc>
                <a:tc>
                  <a:txBody>
                    <a:bodyPr/>
                    <a:lstStyle/>
                    <a:p>
                      <a:r>
                        <a:rPr lang="en-US" sz="1400" b="1" dirty="0" smtClean="0"/>
                        <a:t>1,824 adults (responding</a:t>
                      </a:r>
                      <a:r>
                        <a:rPr lang="en-US" sz="1400" b="1" baseline="0" dirty="0" smtClean="0"/>
                        <a:t> on behalf of child)</a:t>
                      </a:r>
                      <a:endParaRPr lang="en-US" sz="1400" b="1" dirty="0"/>
                    </a:p>
                  </a:txBody>
                  <a:tcPr/>
                </a:tc>
                <a:tc>
                  <a:txBody>
                    <a:bodyPr/>
                    <a:lstStyle/>
                    <a:p>
                      <a:r>
                        <a:rPr lang="en-US" sz="1400" b="1" dirty="0" smtClean="0"/>
                        <a:t>Original</a:t>
                      </a:r>
                      <a:r>
                        <a:rPr lang="en-US" sz="1400" b="1" baseline="0" dirty="0" smtClean="0"/>
                        <a:t> ACES EXCEPT ABUSE or NEGLECT </a:t>
                      </a:r>
                    </a:p>
                    <a:p>
                      <a:endParaRPr lang="en-US" sz="1400" b="1" baseline="0" dirty="0" smtClean="0"/>
                    </a:p>
                    <a:p>
                      <a:r>
                        <a:rPr lang="en-US" sz="1400" b="1" baseline="0" dirty="0" smtClean="0"/>
                        <a:t>ADDED: </a:t>
                      </a:r>
                    </a:p>
                    <a:p>
                      <a:pPr marL="285750" indent="-285750">
                        <a:buFont typeface="Arial"/>
                        <a:buChar char="•"/>
                      </a:pPr>
                      <a:r>
                        <a:rPr lang="en-US" sz="1400" b="1" baseline="0" dirty="0" smtClean="0"/>
                        <a:t>Economic Hardship</a:t>
                      </a:r>
                    </a:p>
                    <a:p>
                      <a:pPr marL="285750" indent="-285750">
                        <a:buFont typeface="Arial"/>
                        <a:buChar char="•"/>
                      </a:pPr>
                      <a:r>
                        <a:rPr lang="en-US" sz="1400" b="1" baseline="0" dirty="0" smtClean="0"/>
                        <a:t>Parental Death</a:t>
                      </a:r>
                    </a:p>
                    <a:p>
                      <a:pPr marL="285750" indent="-285750">
                        <a:buFont typeface="Arial"/>
                        <a:buChar char="•"/>
                      </a:pPr>
                      <a:r>
                        <a:rPr lang="en-US" sz="1400" b="1" baseline="0" dirty="0" smtClean="0"/>
                        <a:t>Community Violence</a:t>
                      </a:r>
                    </a:p>
                    <a:p>
                      <a:pPr marL="285750" indent="-285750">
                        <a:buFont typeface="Arial"/>
                        <a:buChar char="•"/>
                      </a:pPr>
                      <a:r>
                        <a:rPr lang="en-US" sz="1400" b="1" baseline="0" dirty="0" smtClean="0"/>
                        <a:t>Discrimination</a:t>
                      </a:r>
                      <a:endParaRPr lang="en-US" sz="1400" b="1" dirty="0"/>
                    </a:p>
                  </a:txBody>
                  <a:tcPr/>
                </a:tc>
              </a:tr>
            </a:tbl>
          </a:graphicData>
        </a:graphic>
      </p:graphicFrame>
    </p:spTree>
    <p:extLst>
      <p:ext uri="{BB962C8B-B14F-4D97-AF65-F5344CB8AC3E}">
        <p14:creationId xmlns:p14="http://schemas.microsoft.com/office/powerpoint/2010/main" val="14627913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1384995"/>
          </a:xfrm>
          <a:prstGeom prst="rect">
            <a:avLst/>
          </a:prstGeom>
          <a:noFill/>
        </p:spPr>
        <p:txBody>
          <a:bodyPr wrap="square" rtlCol="0">
            <a:spAutoFit/>
          </a:bodyPr>
          <a:lstStyle/>
          <a:p>
            <a:pPr algn="ctr"/>
            <a:r>
              <a:rPr lang="en-US" sz="2800" b="1" dirty="0"/>
              <a:t>Percentage of High School Students Who Were Bullied on School Property,* by Sex,</a:t>
            </a:r>
            <a:r>
              <a:rPr lang="en-US" sz="2800" b="1" baseline="40000" dirty="0"/>
              <a:t>†</a:t>
            </a:r>
            <a:r>
              <a:rPr lang="en-US" sz="2800" b="1" dirty="0" smtClean="0"/>
              <a:t> Grade, and Race/Ethnicity,</a:t>
            </a:r>
            <a:r>
              <a:rPr lang="en-US" sz="2800" b="1" baseline="40000" dirty="0"/>
              <a:t>†</a:t>
            </a:r>
            <a:r>
              <a:rPr lang="en-US" sz="2800" b="1" dirty="0" smtClean="0"/>
              <a:t> 2015 (</a:t>
            </a:r>
            <a:r>
              <a:rPr lang="en-US" sz="2800" b="1" dirty="0" err="1" smtClean="0"/>
              <a:t>percents</a:t>
            </a:r>
            <a:r>
              <a:rPr lang="en-US" sz="2800" b="1" dirty="0" smtClean="0"/>
              <a:t>)</a:t>
            </a:r>
            <a:endParaRPr lang="en-US" sz="2800" b="1" dirty="0"/>
          </a:p>
        </p:txBody>
      </p:sp>
      <p:sp>
        <p:nvSpPr>
          <p:cNvPr id="4" name="Footnote1"/>
          <p:cNvSpPr txBox="1"/>
          <p:nvPr/>
        </p:nvSpPr>
        <p:spPr>
          <a:xfrm>
            <a:off x="3009900" y="5490656"/>
            <a:ext cx="5676900" cy="938719"/>
          </a:xfrm>
          <a:prstGeom prst="rect">
            <a:avLst/>
          </a:prstGeom>
          <a:noFill/>
        </p:spPr>
        <p:txBody>
          <a:bodyPr wrap="square" rtlCol="0" anchor="b" anchorCtr="0">
            <a:spAutoFit/>
          </a:bodyPr>
          <a:lstStyle/>
          <a:p>
            <a:r>
              <a:rPr lang="en-US" sz="1100" dirty="0"/>
              <a:t>*During the 12 months before the survey</a:t>
            </a:r>
          </a:p>
          <a:p>
            <a:r>
              <a:rPr lang="en-US" sz="900" b="1" baseline="50000" dirty="0"/>
              <a:t>†</a:t>
            </a:r>
            <a:r>
              <a:rPr lang="en-US" sz="1100" dirty="0" smtClean="0"/>
              <a:t>F &gt; M; W &gt; B (Based on t-test analysis, p &lt; 0.05.)</a:t>
            </a:r>
          </a:p>
          <a:p>
            <a:r>
              <a:rPr lang="en-US" sz="1100" dirty="0" smtClean="0"/>
              <a:t>All Hispanic students are included in the Hispanic category.  All other races are non-Hispanic.</a:t>
            </a:r>
          </a:p>
          <a:p>
            <a:r>
              <a:rPr lang="en-US" sz="1100" dirty="0" smtClean="0"/>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smtClean="0"/>
              <a:t>Delaware - YRBS, 2015 </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228377050"/>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CAS_Web_Twitter_CDHS_ProfilePic.jpg"/>
          <p:cNvPicPr>
            <a:picLocks noChangeAspect="1"/>
          </p:cNvPicPr>
          <p:nvPr/>
        </p:nvPicPr>
        <p:blipFill>
          <a:blip r:embed="rId4" cstate="email">
            <a:alphaModFix amt="75000"/>
            <a:extLst>
              <a:ext uri="{BEBA8EAE-BF5A-486C-A8C5-ECC9F3942E4B}">
                <a14:imgProps xmlns:a14="http://schemas.microsoft.com/office/drawing/2010/main">
                  <a14:imgLayer r:embed="rId5">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270724963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279F"/>
                </a:solidFill>
              </a:rPr>
              <a:t>Delaware High School Students Reporting They’ve Been Bullied in School in the Past 12 Months</a:t>
            </a:r>
            <a:endParaRPr lang="en-US" sz="2800" dirty="0">
              <a:solidFill>
                <a:srgbClr val="00279F"/>
              </a:solidFill>
            </a:endParaRPr>
          </a:p>
        </p:txBody>
      </p:sp>
      <p:graphicFrame>
        <p:nvGraphicFramePr>
          <p:cNvPr id="6" name="Chart 5"/>
          <p:cNvGraphicFramePr/>
          <p:nvPr>
            <p:extLst>
              <p:ext uri="{D42A27DB-BD31-4B8C-83A1-F6EECF244321}">
                <p14:modId xmlns:p14="http://schemas.microsoft.com/office/powerpoint/2010/main" val="1168904834"/>
              </p:ext>
            </p:extLst>
          </p:nvPr>
        </p:nvGraphicFramePr>
        <p:xfrm>
          <a:off x="1524000" y="1752600"/>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5" name="Rectangle 4"/>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34494339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00279F"/>
                </a:solidFill>
              </a:rPr>
              <a:t>16% of Delaware High School Students Report They’ve Been Bullied in the Past Year; 12% of Those Students Report They Have No Supportive Adult</a:t>
            </a:r>
            <a:endParaRPr lang="en-US" sz="2800" dirty="0">
              <a:solidFill>
                <a:srgbClr val="00279F"/>
              </a:solidFill>
            </a:endParaRP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165248747"/>
              </p:ext>
            </p:extLst>
          </p:nvPr>
        </p:nvGraphicFramePr>
        <p:xfrm>
          <a:off x="533400" y="1752600"/>
          <a:ext cx="8059738" cy="41148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7" name="Rectangle 6"/>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30023798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00279F"/>
                </a:solidFill>
              </a:rPr>
              <a:t>16% of Delaware High School Students Report They’ve Been Bullied in the Past Year; 12% of Those Students Report They Have No Supportive Adult</a:t>
            </a:r>
            <a:endParaRPr lang="en-US" sz="2800" dirty="0">
              <a:solidFill>
                <a:srgbClr val="00279F"/>
              </a:solidFill>
            </a:endParaRP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1247655573"/>
              </p:ext>
            </p:extLst>
          </p:nvPr>
        </p:nvGraphicFramePr>
        <p:xfrm>
          <a:off x="533400" y="1752600"/>
          <a:ext cx="8059738" cy="41148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7" name="Rectangle 6"/>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20680018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00279F"/>
                </a:solidFill>
              </a:rPr>
              <a:t>16% of Delaware High School Students Report They’ve Been Bullied in the Past Year; 12% of Those Students Report They Have No Supportive Adult</a:t>
            </a:r>
            <a:endParaRPr lang="en-US" sz="2800" dirty="0">
              <a:solidFill>
                <a:srgbClr val="00279F"/>
              </a:solidFill>
            </a:endParaRP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2477723290"/>
              </p:ext>
            </p:extLst>
          </p:nvPr>
        </p:nvGraphicFramePr>
        <p:xfrm>
          <a:off x="533400" y="1752600"/>
          <a:ext cx="8059738" cy="41148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
        <p:nvSpPr>
          <p:cNvPr id="7" name="Rectangle 6"/>
          <p:cNvSpPr/>
          <p:nvPr/>
        </p:nvSpPr>
        <p:spPr>
          <a:xfrm>
            <a:off x="6987678" y="6516510"/>
            <a:ext cx="2156322" cy="369332"/>
          </a:xfrm>
          <a:prstGeom prst="rect">
            <a:avLst/>
          </a:prstGeom>
        </p:spPr>
        <p:txBody>
          <a:bodyPr wrap="none">
            <a:spAutoFit/>
          </a:bodyPr>
          <a:lstStyle/>
          <a:p>
            <a:r>
              <a:rPr lang="en-US" dirty="0">
                <a:solidFill>
                  <a:srgbClr val="00279F"/>
                </a:solidFill>
              </a:rPr>
              <a:t>2015 </a:t>
            </a:r>
            <a:r>
              <a:rPr lang="en-US" dirty="0" smtClean="0">
                <a:solidFill>
                  <a:srgbClr val="00279F"/>
                </a:solidFill>
              </a:rPr>
              <a:t>DE HS </a:t>
            </a:r>
            <a:r>
              <a:rPr lang="en-US" dirty="0">
                <a:solidFill>
                  <a:srgbClr val="00279F"/>
                </a:solidFill>
              </a:rPr>
              <a:t>YRBS</a:t>
            </a:r>
            <a:endParaRPr lang="en-US" dirty="0"/>
          </a:p>
        </p:txBody>
      </p:sp>
    </p:spTree>
    <p:extLst>
      <p:ext uri="{BB962C8B-B14F-4D97-AF65-F5344CB8AC3E}">
        <p14:creationId xmlns:p14="http://schemas.microsoft.com/office/powerpoint/2010/main" val="34710378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279F"/>
                </a:solidFill>
              </a:rPr>
              <a:t>Prevention and Intervention Strategies</a:t>
            </a:r>
            <a:endParaRPr lang="en-US" sz="3200" dirty="0">
              <a:solidFill>
                <a:srgbClr val="00279F"/>
              </a:solidFill>
            </a:endParaRPr>
          </a:p>
        </p:txBody>
      </p:sp>
      <p:sp>
        <p:nvSpPr>
          <p:cNvPr id="3" name="Content Placeholder 2"/>
          <p:cNvSpPr>
            <a:spLocks noGrp="1"/>
          </p:cNvSpPr>
          <p:nvPr>
            <p:ph idx="1"/>
          </p:nvPr>
        </p:nvSpPr>
        <p:spPr>
          <a:xfrm>
            <a:off x="609600" y="1524000"/>
            <a:ext cx="8059738" cy="5041900"/>
          </a:xfrm>
        </p:spPr>
        <p:txBody>
          <a:bodyPr/>
          <a:lstStyle/>
          <a:p>
            <a:pPr>
              <a:buFont typeface="Wingdings" charset="2"/>
              <a:buChar char="u"/>
            </a:pPr>
            <a:r>
              <a:rPr lang="en-US" dirty="0" smtClean="0"/>
              <a:t>Trauma Informed </a:t>
            </a:r>
            <a:r>
              <a:rPr lang="en-US" dirty="0"/>
              <a:t>A</a:t>
            </a:r>
            <a:r>
              <a:rPr lang="en-US" dirty="0" smtClean="0"/>
              <a:t>pproaches to education, health care, service delivery</a:t>
            </a:r>
          </a:p>
          <a:p>
            <a:pPr>
              <a:buFont typeface="Wingdings" charset="2"/>
              <a:buChar char="u"/>
            </a:pPr>
            <a:r>
              <a:rPr lang="en-US" dirty="0" smtClean="0"/>
              <a:t>Parenting programs, including programs for teen parents, and parenting social supports</a:t>
            </a:r>
          </a:p>
          <a:p>
            <a:pPr>
              <a:buFont typeface="Wingdings" charset="2"/>
              <a:buChar char="u"/>
            </a:pPr>
            <a:r>
              <a:rPr lang="en-US" dirty="0" smtClean="0"/>
              <a:t>High quality daycare and early childhood education programs</a:t>
            </a:r>
          </a:p>
          <a:p>
            <a:pPr>
              <a:buFont typeface="Wingdings" charset="2"/>
              <a:buChar char="u"/>
            </a:pPr>
            <a:r>
              <a:rPr lang="en-US" dirty="0" smtClean="0"/>
              <a:t>Home visiting programs for new families</a:t>
            </a:r>
          </a:p>
          <a:p>
            <a:pPr>
              <a:buFont typeface="Wingdings" charset="2"/>
              <a:buChar char="u"/>
            </a:pPr>
            <a:r>
              <a:rPr lang="en-US" dirty="0" smtClean="0"/>
              <a:t>Mental health and substance use counseling services across the lifespan</a:t>
            </a:r>
          </a:p>
          <a:p>
            <a:pPr>
              <a:buFont typeface="Wingdings" charset="2"/>
              <a:buChar char="u"/>
            </a:pPr>
            <a:r>
              <a:rPr lang="en-US" dirty="0" smtClean="0"/>
              <a:t>Anti-bullying programs</a:t>
            </a:r>
          </a:p>
          <a:p>
            <a:pPr>
              <a:buFont typeface="Wingdings" charset="2"/>
              <a:buChar char="u"/>
            </a:pPr>
            <a:r>
              <a:rPr lang="en-US" dirty="0" smtClean="0"/>
              <a:t>Gay-Straight Alliances and other clubs that foster inclusiveness </a:t>
            </a:r>
          </a:p>
          <a:p>
            <a:pPr>
              <a:buFont typeface="Wingdings" charset="2"/>
              <a:buChar char="u"/>
            </a:pPr>
            <a:r>
              <a:rPr lang="en-US" dirty="0" smtClean="0"/>
              <a:t>Programs that address poverty, joblessness, etc.</a:t>
            </a:r>
          </a:p>
          <a:p>
            <a:pPr marL="0" indent="0">
              <a:buNone/>
            </a:pPr>
            <a:r>
              <a:rPr lang="en-US" dirty="0" smtClean="0"/>
              <a:t> </a:t>
            </a:r>
          </a:p>
          <a:p>
            <a:pPr marL="0" indent="0">
              <a:buNone/>
            </a:pPr>
            <a:endParaRPr lang="en-US" dirty="0"/>
          </a:p>
        </p:txBody>
      </p:sp>
      <p:pic>
        <p:nvPicPr>
          <p:cNvPr id="4" name="Picture 3"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40878534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1"/>
                </a:solidFill>
              </a:rPr>
              <a:t>Trauma Matters Delaware</a:t>
            </a:r>
            <a:endParaRPr lang="en-US" sz="3200" dirty="0">
              <a:solidFill>
                <a:schemeClr val="tx1"/>
              </a:solidFill>
            </a:endParaRPr>
          </a:p>
        </p:txBody>
      </p:sp>
      <p:sp>
        <p:nvSpPr>
          <p:cNvPr id="3" name="Content Placeholder 2"/>
          <p:cNvSpPr>
            <a:spLocks noGrp="1"/>
          </p:cNvSpPr>
          <p:nvPr>
            <p:ph idx="1"/>
          </p:nvPr>
        </p:nvSpPr>
        <p:spPr/>
        <p:txBody>
          <a:bodyPr/>
          <a:lstStyle/>
          <a:p>
            <a:pPr marL="0" indent="0" algn="ctr">
              <a:buNone/>
            </a:pPr>
            <a:endParaRPr lang="en-US" sz="2800" dirty="0" smtClean="0"/>
          </a:p>
          <a:p>
            <a:pPr marL="0" indent="0" algn="ctr">
              <a:buNone/>
            </a:pPr>
            <a:r>
              <a:rPr lang="en-US" sz="2800" dirty="0" smtClean="0"/>
              <a:t>The </a:t>
            </a:r>
            <a:r>
              <a:rPr lang="en-US" sz="2800" dirty="0"/>
              <a:t>mission of the Delaware ACEs Action group is to advance trauma-informed initiatives in Delaware, including trauma-informed approaches in any and all settings where people are served</a:t>
            </a:r>
            <a:r>
              <a:rPr lang="en-US" sz="2800" dirty="0" smtClean="0"/>
              <a:t>.</a:t>
            </a:r>
            <a:endParaRPr lang="en-US" sz="2400" dirty="0" smtClean="0"/>
          </a:p>
          <a:p>
            <a:pPr marL="0" indent="0" algn="ctr">
              <a:buNone/>
            </a:pPr>
            <a:endParaRPr lang="en-US" sz="2400" dirty="0"/>
          </a:p>
          <a:p>
            <a:pPr marL="0" indent="0" algn="ctr">
              <a:buNone/>
            </a:pPr>
            <a:r>
              <a:rPr lang="en-US" sz="2400" dirty="0" smtClean="0"/>
              <a:t>http</a:t>
            </a:r>
            <a:r>
              <a:rPr lang="en-US" sz="2400" dirty="0"/>
              <a:t>://</a:t>
            </a:r>
            <a:r>
              <a:rPr lang="en-US" sz="2400" dirty="0" err="1"/>
              <a:t>www.acesconnection.com</a:t>
            </a:r>
            <a:r>
              <a:rPr lang="en-US" sz="2400" dirty="0"/>
              <a:t>/g/</a:t>
            </a:r>
            <a:r>
              <a:rPr lang="en-US" sz="2400" dirty="0" err="1"/>
              <a:t>delaware</a:t>
            </a:r>
            <a:r>
              <a:rPr lang="en-US" sz="2400" dirty="0"/>
              <a:t>-aces-</a:t>
            </a:r>
            <a:r>
              <a:rPr lang="en-US" sz="2400" dirty="0" smtClean="0"/>
              <a:t>action </a:t>
            </a:r>
            <a:endParaRPr lang="en-US" sz="2400" dirty="0"/>
          </a:p>
          <a:p>
            <a:pPr marL="0" indent="0" algn="ctr">
              <a:buNone/>
            </a:pPr>
            <a:endParaRPr lang="en-US" sz="2800" dirty="0"/>
          </a:p>
        </p:txBody>
      </p:sp>
    </p:spTree>
    <p:extLst>
      <p:ext uri="{BB962C8B-B14F-4D97-AF65-F5344CB8AC3E}">
        <p14:creationId xmlns:p14="http://schemas.microsoft.com/office/powerpoint/2010/main" val="25793038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3200" b="1" dirty="0" smtClean="0"/>
          </a:p>
          <a:p>
            <a:pPr marL="0" indent="0" algn="ctr">
              <a:buNone/>
            </a:pPr>
            <a:endParaRPr lang="en-US" sz="3200" b="1" dirty="0"/>
          </a:p>
          <a:p>
            <a:pPr marL="0" indent="0" algn="ctr">
              <a:buNone/>
            </a:pPr>
            <a:r>
              <a:rPr lang="en-US" sz="3200" b="1" dirty="0" smtClean="0"/>
              <a:t>Applying the Data</a:t>
            </a:r>
            <a:endParaRPr lang="en-US" sz="3200" b="1" dirty="0"/>
          </a:p>
        </p:txBody>
      </p:sp>
    </p:spTree>
    <p:extLst>
      <p:ext uri="{BB962C8B-B14F-4D97-AF65-F5344CB8AC3E}">
        <p14:creationId xmlns:p14="http://schemas.microsoft.com/office/powerpoint/2010/main" val="21601878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solidFill>
                  <a:schemeClr val="tx1"/>
                </a:solidFill>
              </a:rPr>
              <a:t>?  ?  ?</a:t>
            </a:r>
            <a:endParaRPr lang="en-US" sz="8000" dirty="0">
              <a:solidFill>
                <a:schemeClr val="tx1"/>
              </a:solidFill>
            </a:endParaRPr>
          </a:p>
        </p:txBody>
      </p:sp>
      <p:sp>
        <p:nvSpPr>
          <p:cNvPr id="3" name="Content Placeholder 2"/>
          <p:cNvSpPr>
            <a:spLocks noGrp="1"/>
          </p:cNvSpPr>
          <p:nvPr>
            <p:ph idx="1"/>
          </p:nvPr>
        </p:nvSpPr>
        <p:spPr/>
        <p:txBody>
          <a:bodyPr/>
          <a:lstStyle/>
          <a:p>
            <a:pPr marL="0" indent="0" algn="ctr">
              <a:buNone/>
            </a:pPr>
            <a:endParaRPr lang="en-US" sz="3600" b="1" dirty="0" smtClean="0"/>
          </a:p>
          <a:p>
            <a:pPr marL="0" indent="0" algn="ctr">
              <a:buNone/>
            </a:pPr>
            <a:r>
              <a:rPr lang="en-US" sz="3600" b="1" dirty="0" smtClean="0"/>
              <a:t>What data do </a:t>
            </a:r>
            <a:r>
              <a:rPr lang="en-US" sz="3600" b="1" u="sng" dirty="0" smtClean="0"/>
              <a:t>YOU</a:t>
            </a:r>
            <a:r>
              <a:rPr lang="en-US" sz="3600" b="1" dirty="0" smtClean="0"/>
              <a:t> need to enhance your work? </a:t>
            </a:r>
          </a:p>
          <a:p>
            <a:pPr marL="0" indent="0" algn="ctr">
              <a:buNone/>
            </a:pPr>
            <a:r>
              <a:rPr lang="en-US" sz="3600" b="1" dirty="0" smtClean="0"/>
              <a:t>Seek funding? </a:t>
            </a:r>
          </a:p>
          <a:p>
            <a:pPr marL="0" indent="0" algn="ctr">
              <a:buNone/>
            </a:pPr>
            <a:r>
              <a:rPr lang="en-US" sz="3600" b="1" dirty="0" smtClean="0"/>
              <a:t>Measure your impact? </a:t>
            </a:r>
            <a:endParaRPr lang="en-US" sz="3600" b="1" dirty="0"/>
          </a:p>
        </p:txBody>
      </p:sp>
    </p:spTree>
    <p:extLst>
      <p:ext uri="{BB962C8B-B14F-4D97-AF65-F5344CB8AC3E}">
        <p14:creationId xmlns:p14="http://schemas.microsoft.com/office/powerpoint/2010/main" val="8482507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191" y="342900"/>
            <a:ext cx="6754682" cy="1803400"/>
          </a:xfrm>
        </p:spPr>
        <p:style>
          <a:lnRef idx="2">
            <a:schemeClr val="dk1"/>
          </a:lnRef>
          <a:fillRef idx="1">
            <a:schemeClr val="lt1"/>
          </a:fillRef>
          <a:effectRef idx="0">
            <a:schemeClr val="dk1"/>
          </a:effectRef>
          <a:fontRef idx="minor">
            <a:schemeClr val="dk1"/>
          </a:fontRef>
        </p:style>
        <p:txBody>
          <a:bodyPr/>
          <a:lstStyle/>
          <a:p>
            <a:r>
              <a:rPr lang="en-US" dirty="0" smtClean="0"/>
              <a:t/>
            </a:r>
            <a:br>
              <a:rPr lang="en-US" dirty="0" smtClean="0"/>
            </a:br>
            <a:r>
              <a:rPr lang="en-US" sz="3200" dirty="0" smtClean="0"/>
              <a:t>SEOW Data Products and Dissemination Vehicles</a:t>
            </a:r>
            <a:endParaRPr lang="en-US" sz="3200" dirty="0"/>
          </a:p>
        </p:txBody>
      </p:sp>
      <p:sp>
        <p:nvSpPr>
          <p:cNvPr id="3" name="Content Placeholder 2"/>
          <p:cNvSpPr>
            <a:spLocks noGrp="1"/>
          </p:cNvSpPr>
          <p:nvPr>
            <p:ph idx="1"/>
          </p:nvPr>
        </p:nvSpPr>
        <p:spPr>
          <a:xfrm>
            <a:off x="609600" y="1661564"/>
            <a:ext cx="8059738" cy="4795880"/>
          </a:xfrm>
        </p:spPr>
        <p:txBody>
          <a:bodyPr/>
          <a:lstStyle/>
          <a:p>
            <a:pPr marL="228600" lvl="0" indent="0">
              <a:buNone/>
            </a:pPr>
            <a:endParaRPr lang="en-US" dirty="0" smtClean="0"/>
          </a:p>
          <a:p>
            <a:pPr marL="228600" lvl="0" indent="0">
              <a:buNone/>
            </a:pPr>
            <a:endParaRPr lang="en-US" dirty="0" smtClean="0"/>
          </a:p>
          <a:p>
            <a:pPr marL="571500" lvl="0">
              <a:buFont typeface="Wingdings" charset="2"/>
              <a:buChar char="u"/>
            </a:pPr>
            <a:r>
              <a:rPr lang="en-US" dirty="0" err="1" smtClean="0"/>
              <a:t>DDATAGrams</a:t>
            </a:r>
            <a:r>
              <a:rPr lang="en-US" dirty="0" smtClean="0"/>
              <a:t> </a:t>
            </a:r>
            <a:r>
              <a:rPr lang="en-US" dirty="0" smtClean="0"/>
              <a:t>– Highlighting one noteworthy fact</a:t>
            </a:r>
            <a:endParaRPr lang="en-US" dirty="0"/>
          </a:p>
          <a:p>
            <a:pPr marL="571500" lvl="0">
              <a:buFont typeface="Wingdings" charset="2"/>
              <a:buChar char="u"/>
            </a:pPr>
            <a:r>
              <a:rPr lang="en-US" dirty="0"/>
              <a:t>Fact </a:t>
            </a:r>
            <a:r>
              <a:rPr lang="en-US" dirty="0" smtClean="0"/>
              <a:t>Sheets – Conversation starters for community events</a:t>
            </a:r>
            <a:endParaRPr lang="en-US" dirty="0"/>
          </a:p>
          <a:p>
            <a:pPr marL="571500" lvl="0">
              <a:buFont typeface="Wingdings" charset="2"/>
              <a:buChar char="u"/>
            </a:pPr>
            <a:r>
              <a:rPr lang="en-US" dirty="0"/>
              <a:t>Gap </a:t>
            </a:r>
            <a:r>
              <a:rPr lang="en-US" dirty="0" smtClean="0"/>
              <a:t>reports – Analyses of specific areas of need </a:t>
            </a:r>
            <a:endParaRPr lang="en-US" dirty="0"/>
          </a:p>
          <a:p>
            <a:pPr marL="571500" lvl="0">
              <a:spcAft>
                <a:spcPts val="600"/>
              </a:spcAft>
              <a:buFont typeface="Wingdings" charset="2"/>
              <a:buChar char="u"/>
            </a:pPr>
            <a:r>
              <a:rPr lang="en-US" dirty="0"/>
              <a:t>Delaware Epidemiological (State and </a:t>
            </a:r>
            <a:r>
              <a:rPr lang="en-US" dirty="0" err="1" smtClean="0"/>
              <a:t>Substate</a:t>
            </a:r>
            <a:r>
              <a:rPr lang="en-US" dirty="0"/>
              <a:t>) </a:t>
            </a:r>
            <a:r>
              <a:rPr lang="en-US" dirty="0" smtClean="0"/>
              <a:t>Profiles</a:t>
            </a:r>
          </a:p>
          <a:p>
            <a:pPr marL="571500" lvl="0">
              <a:spcAft>
                <a:spcPts val="600"/>
              </a:spcAft>
              <a:buFont typeface="Wingdings" charset="2"/>
              <a:buChar char="u"/>
            </a:pPr>
            <a:r>
              <a:rPr lang="en-US" dirty="0" smtClean="0"/>
              <a:t>Special Briefs – By request</a:t>
            </a:r>
          </a:p>
          <a:p>
            <a:pPr marL="571500" lvl="0">
              <a:spcAft>
                <a:spcPts val="600"/>
              </a:spcAft>
              <a:buFont typeface="Wingdings" charset="2"/>
              <a:buChar char="u"/>
            </a:pPr>
            <a:r>
              <a:rPr lang="en-US" dirty="0" smtClean="0"/>
              <a:t>Presentations – By request </a:t>
            </a:r>
          </a:p>
          <a:p>
            <a:pPr marL="571500" lvl="0">
              <a:spcAft>
                <a:spcPts val="600"/>
              </a:spcAft>
              <a:buFont typeface="Wingdings" charset="2"/>
              <a:buChar char="u"/>
            </a:pPr>
            <a:r>
              <a:rPr lang="en-US" dirty="0" smtClean="0"/>
              <a:t>Social Media</a:t>
            </a:r>
          </a:p>
          <a:p>
            <a:pPr marL="571500" lvl="0">
              <a:spcAft>
                <a:spcPts val="600"/>
              </a:spcAft>
              <a:buFont typeface="Wingdings" charset="2"/>
              <a:buChar char="u"/>
            </a:pPr>
            <a:r>
              <a:rPr lang="en-US" dirty="0" smtClean="0"/>
              <a:t>SEOW Networks – Data, Dissemination, other</a:t>
            </a:r>
            <a:endParaRPr lang="en-US" dirty="0"/>
          </a:p>
          <a:p>
            <a:pPr marL="0" indent="0">
              <a:buNone/>
            </a:pPr>
            <a:endParaRPr lang="en-US" dirty="0"/>
          </a:p>
        </p:txBody>
      </p:sp>
      <p:pic>
        <p:nvPicPr>
          <p:cNvPr id="4" name="Picture 3"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487084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279F"/>
                </a:solidFill>
              </a:rPr>
              <a:t>WHAT ARE ACES?</a:t>
            </a:r>
            <a:endParaRPr lang="en-US" sz="3200" dirty="0">
              <a:solidFill>
                <a:srgbClr val="00279F"/>
              </a:solidFill>
            </a:endParaRPr>
          </a:p>
        </p:txBody>
      </p:sp>
      <p:sp>
        <p:nvSpPr>
          <p:cNvPr id="3" name="Content Placeholder 2"/>
          <p:cNvSpPr>
            <a:spLocks noGrp="1"/>
          </p:cNvSpPr>
          <p:nvPr>
            <p:ph idx="1"/>
          </p:nvPr>
        </p:nvSpPr>
        <p:spPr>
          <a:xfrm>
            <a:off x="609600" y="1524000"/>
            <a:ext cx="8059738" cy="4876800"/>
          </a:xfrm>
        </p:spPr>
        <p:txBody>
          <a:bodyPr/>
          <a:lstStyle/>
          <a:p>
            <a:pPr marL="0" indent="0">
              <a:buNone/>
            </a:pPr>
            <a:r>
              <a:rPr lang="en-US" sz="2600" dirty="0" smtClean="0"/>
              <a:t>ACES are Adverse Childhood Experiences that are traumatic, and, without intervention, can lead to lifelong negative health consequences, including shorter life expectancy. </a:t>
            </a:r>
          </a:p>
          <a:p>
            <a:pPr marL="0" indent="0">
              <a:buNone/>
            </a:pPr>
            <a:r>
              <a:rPr lang="en-US" sz="2600" dirty="0" smtClean="0"/>
              <a:t>ACES include all types of abuse and neglect, living in a home with someone who has a mental illness or who abuses substances, and other conditions. </a:t>
            </a:r>
          </a:p>
          <a:p>
            <a:pPr marL="0" indent="0">
              <a:buNone/>
            </a:pPr>
            <a:r>
              <a:rPr lang="en-US" sz="2600" dirty="0" smtClean="0"/>
              <a:t>Being bullied, living in poverty, and exposure to community violence have recently been added to the list of ACES in certain studies. </a:t>
            </a:r>
            <a:endParaRPr lang="en-US" sz="2600" dirty="0"/>
          </a:p>
        </p:txBody>
      </p:sp>
      <p:pic>
        <p:nvPicPr>
          <p:cNvPr id="4" name="Picture 3"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22325705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a:buFont typeface="Wingdings" charset="2"/>
              <a:buChar char="u"/>
            </a:pPr>
            <a:r>
              <a:rPr lang="en-US" dirty="0" smtClean="0"/>
              <a:t>Developing and Implementing Programming</a:t>
            </a:r>
          </a:p>
          <a:p>
            <a:pPr marL="0" indent="0">
              <a:buNone/>
            </a:pPr>
            <a:r>
              <a:rPr lang="en-US" dirty="0"/>
              <a:t>	</a:t>
            </a:r>
          </a:p>
          <a:p>
            <a:pPr marL="0" indent="0">
              <a:buNone/>
            </a:pPr>
            <a:endParaRPr lang="en-US" dirty="0" smtClean="0"/>
          </a:p>
          <a:p>
            <a:pPr>
              <a:buFont typeface="Wingdings" charset="2"/>
              <a:buChar char="u"/>
            </a:pPr>
            <a:r>
              <a:rPr lang="en-US" dirty="0" smtClean="0"/>
              <a:t>Supporting Grant Applications</a:t>
            </a:r>
          </a:p>
          <a:p>
            <a:pPr marL="0" indent="0">
              <a:buNone/>
            </a:pPr>
            <a:r>
              <a:rPr lang="en-US" dirty="0"/>
              <a:t>	</a:t>
            </a:r>
            <a:r>
              <a:rPr lang="en-US" dirty="0" smtClean="0"/>
              <a:t>Statements of Need</a:t>
            </a:r>
          </a:p>
          <a:p>
            <a:pPr marL="0" indent="0">
              <a:buNone/>
            </a:pPr>
            <a:r>
              <a:rPr lang="en-US" dirty="0"/>
              <a:t>	</a:t>
            </a:r>
            <a:r>
              <a:rPr lang="en-US" dirty="0" smtClean="0"/>
              <a:t>Letters of Support </a:t>
            </a:r>
          </a:p>
          <a:p>
            <a:pPr marL="0" indent="0">
              <a:buNone/>
            </a:pPr>
            <a:r>
              <a:rPr lang="en-US" dirty="0"/>
              <a:t>	</a:t>
            </a:r>
            <a:r>
              <a:rPr lang="en-US" dirty="0" smtClean="0"/>
              <a:t>Logic Model, SMART Objectives</a:t>
            </a:r>
            <a:endParaRPr lang="en-US" dirty="0"/>
          </a:p>
        </p:txBody>
      </p:sp>
      <p:sp>
        <p:nvSpPr>
          <p:cNvPr id="4" name="Title 1"/>
          <p:cNvSpPr>
            <a:spLocks noGrp="1"/>
          </p:cNvSpPr>
          <p:nvPr>
            <p:ph type="title"/>
          </p:nvPr>
        </p:nvSpPr>
        <p:spPr>
          <a:xfrm>
            <a:off x="1786558" y="342900"/>
            <a:ext cx="5090613" cy="1079500"/>
          </a:xfrm>
        </p:spPr>
        <p:style>
          <a:lnRef idx="2">
            <a:schemeClr val="dk1"/>
          </a:lnRef>
          <a:fillRef idx="1">
            <a:schemeClr val="lt1"/>
          </a:fillRef>
          <a:effectRef idx="0">
            <a:schemeClr val="dk1"/>
          </a:effectRef>
          <a:fontRef idx="minor">
            <a:schemeClr val="dk1"/>
          </a:fontRef>
        </p:style>
        <p:txBody>
          <a:bodyPr/>
          <a:lstStyle/>
          <a:p>
            <a:r>
              <a:rPr lang="en-US" sz="2800" dirty="0" smtClean="0"/>
              <a:t>Applying the Data</a:t>
            </a:r>
            <a:r>
              <a:rPr lang="en-US" sz="2800" dirty="0"/>
              <a:t>: Identifying Needs</a:t>
            </a:r>
            <a:br>
              <a:rPr lang="en-US" sz="2800" dirty="0"/>
            </a:br>
            <a:endParaRPr lang="en-US" sz="2800" dirty="0"/>
          </a:p>
        </p:txBody>
      </p:sp>
      <p:pic>
        <p:nvPicPr>
          <p:cNvPr id="5" name="Picture 4"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386789309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844" y="342900"/>
            <a:ext cx="5736358" cy="1041400"/>
          </a:xfrm>
        </p:spPr>
        <p:style>
          <a:lnRef idx="2">
            <a:schemeClr val="dk1"/>
          </a:lnRef>
          <a:fillRef idx="1">
            <a:schemeClr val="lt1"/>
          </a:fillRef>
          <a:effectRef idx="0">
            <a:schemeClr val="dk1"/>
          </a:effectRef>
          <a:fontRef idx="minor">
            <a:schemeClr val="dk1"/>
          </a:fontRef>
        </p:style>
        <p:txBody>
          <a:bodyPr/>
          <a:lstStyle/>
          <a:p>
            <a:r>
              <a:rPr lang="en-US" sz="2800" dirty="0" smtClean="0"/>
              <a:t>Applying the </a:t>
            </a:r>
            <a:r>
              <a:rPr lang="en-US" sz="2800" dirty="0"/>
              <a:t>Data:  </a:t>
            </a:r>
            <a:r>
              <a:rPr lang="en-US" sz="2800" dirty="0" smtClean="0"/>
              <a:t/>
            </a:r>
            <a:br>
              <a:rPr lang="en-US" sz="2800" dirty="0" smtClean="0"/>
            </a:br>
            <a:r>
              <a:rPr lang="en-US" sz="2800" dirty="0" smtClean="0"/>
              <a:t>Measuring </a:t>
            </a:r>
            <a:r>
              <a:rPr lang="en-US" sz="2800" dirty="0"/>
              <a:t>Impact</a:t>
            </a:r>
            <a:br>
              <a:rPr lang="en-US" sz="2800" dirty="0"/>
            </a:br>
            <a:endParaRPr lang="en-US" sz="2800" dirty="0"/>
          </a:p>
        </p:txBody>
      </p:sp>
      <p:sp>
        <p:nvSpPr>
          <p:cNvPr id="3" name="Content Placeholder 2"/>
          <p:cNvSpPr>
            <a:spLocks noGrp="1"/>
          </p:cNvSpPr>
          <p:nvPr>
            <p:ph idx="1"/>
          </p:nvPr>
        </p:nvSpPr>
        <p:spPr/>
        <p:txBody>
          <a:bodyPr/>
          <a:lstStyle/>
          <a:p>
            <a:pPr>
              <a:buFont typeface="Wingdings" charset="2"/>
              <a:buChar char="u"/>
            </a:pPr>
            <a:r>
              <a:rPr lang="en-US" dirty="0" smtClean="0"/>
              <a:t>DSAMH </a:t>
            </a:r>
            <a:r>
              <a:rPr lang="en-US" i="1" dirty="0" smtClean="0"/>
              <a:t>Strategic Prevention Framework – Partnerships for Success</a:t>
            </a:r>
          </a:p>
          <a:p>
            <a:pPr>
              <a:buFont typeface="Wingdings" charset="2"/>
              <a:buChar char="u"/>
            </a:pPr>
            <a:r>
              <a:rPr lang="en-US" dirty="0" smtClean="0"/>
              <a:t>DOE </a:t>
            </a:r>
            <a:r>
              <a:rPr lang="en-US" i="1" dirty="0" smtClean="0"/>
              <a:t>DASH HIV Prevention Grant</a:t>
            </a:r>
          </a:p>
          <a:p>
            <a:pPr>
              <a:buFont typeface="Wingdings" charset="2"/>
              <a:buChar char="u"/>
            </a:pPr>
            <a:r>
              <a:rPr lang="en-US" dirty="0" smtClean="0"/>
              <a:t>NIJ </a:t>
            </a:r>
            <a:r>
              <a:rPr lang="en-US" i="1" dirty="0" smtClean="0"/>
              <a:t>MEASURING TEEN DATING VIOLENCE </a:t>
            </a:r>
            <a:r>
              <a:rPr lang="en-US" dirty="0" smtClean="0"/>
              <a:t>(proposed)</a:t>
            </a:r>
          </a:p>
          <a:p>
            <a:pPr>
              <a:buFont typeface="Wingdings" charset="2"/>
              <a:buChar char="u"/>
            </a:pPr>
            <a:r>
              <a:rPr lang="en-US" i="1" dirty="0" smtClean="0"/>
              <a:t>Kids Count in Delaware</a:t>
            </a:r>
          </a:p>
          <a:p>
            <a:pPr>
              <a:buFont typeface="Wingdings" charset="2"/>
              <a:buChar char="u"/>
            </a:pPr>
            <a:r>
              <a:rPr lang="en-US" i="1" dirty="0" smtClean="0"/>
              <a:t>Impact Tobacco</a:t>
            </a:r>
          </a:p>
          <a:p>
            <a:pPr>
              <a:buFont typeface="Wingdings" charset="2"/>
              <a:buChar char="u"/>
            </a:pPr>
            <a:r>
              <a:rPr lang="en-US" dirty="0" smtClean="0"/>
              <a:t>DPH </a:t>
            </a:r>
            <a:r>
              <a:rPr lang="en-US" i="1" dirty="0" smtClean="0"/>
              <a:t>Prep Grant </a:t>
            </a:r>
          </a:p>
          <a:p>
            <a:pPr>
              <a:buFont typeface="Wingdings" charset="2"/>
              <a:buChar char="u"/>
            </a:pPr>
            <a:r>
              <a:rPr lang="en-US" i="1" dirty="0" smtClean="0"/>
              <a:t>Drug Free Communities Grant </a:t>
            </a:r>
          </a:p>
          <a:p>
            <a:pPr>
              <a:buFont typeface="Wingdings" charset="2"/>
              <a:buChar char="u"/>
            </a:pPr>
            <a:r>
              <a:rPr lang="en-US" dirty="0" smtClean="0"/>
              <a:t>DELTA Grant for the Delaware Coalition Against Domestic Violence</a:t>
            </a:r>
            <a:endParaRPr lang="en-US" dirty="0"/>
          </a:p>
        </p:txBody>
      </p:sp>
      <p:pic>
        <p:nvPicPr>
          <p:cNvPr id="4" name="Picture 3"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6172617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158" y="342900"/>
            <a:ext cx="6727146" cy="1104900"/>
          </a:xfrm>
          <a:noFill/>
          <a:ln>
            <a:noFill/>
          </a:ln>
        </p:spPr>
        <p:style>
          <a:lnRef idx="2">
            <a:schemeClr val="dk1"/>
          </a:lnRef>
          <a:fillRef idx="1">
            <a:schemeClr val="lt1"/>
          </a:fillRef>
          <a:effectRef idx="0">
            <a:schemeClr val="dk1"/>
          </a:effectRef>
          <a:fontRef idx="minor">
            <a:schemeClr val="dk1"/>
          </a:fontRef>
        </p:style>
        <p:txBody>
          <a:bodyPr/>
          <a:lstStyle/>
          <a:p>
            <a:r>
              <a:rPr lang="en-US" dirty="0" smtClean="0"/>
              <a:t/>
            </a:r>
            <a:br>
              <a:rPr lang="en-US" dirty="0" smtClean="0"/>
            </a:br>
            <a:r>
              <a:rPr lang="en-US" sz="2800" dirty="0" smtClean="0"/>
              <a:t>What does the data leverage?</a:t>
            </a:r>
            <a:endParaRPr lang="en-US" sz="2800" dirty="0"/>
          </a:p>
        </p:txBody>
      </p:sp>
      <p:sp>
        <p:nvSpPr>
          <p:cNvPr id="3" name="Content Placeholder 2"/>
          <p:cNvSpPr>
            <a:spLocks noGrp="1"/>
          </p:cNvSpPr>
          <p:nvPr>
            <p:ph idx="1"/>
          </p:nvPr>
        </p:nvSpPr>
        <p:spPr/>
        <p:txBody>
          <a:bodyPr/>
          <a:lstStyle/>
          <a:p>
            <a:pPr marL="0" indent="0" algn="ctr">
              <a:buNone/>
            </a:pPr>
            <a:r>
              <a:rPr lang="en-US" dirty="0" smtClean="0"/>
              <a:t>At </a:t>
            </a:r>
            <a:r>
              <a:rPr lang="en-US" dirty="0"/>
              <a:t>a minimum</a:t>
            </a:r>
            <a:r>
              <a:rPr lang="en-US" dirty="0" smtClean="0"/>
              <a:t>…</a:t>
            </a:r>
          </a:p>
          <a:p>
            <a:pPr marL="0" indent="0" algn="ctr">
              <a:buNone/>
            </a:pPr>
            <a:endParaRPr lang="en-US" dirty="0"/>
          </a:p>
          <a:p>
            <a:pPr marL="0" indent="0" algn="ctr">
              <a:buNone/>
            </a:pPr>
            <a:r>
              <a:rPr lang="en-US" dirty="0" smtClean="0"/>
              <a:t>By 2015, data </a:t>
            </a:r>
            <a:r>
              <a:rPr lang="en-US" dirty="0"/>
              <a:t>collected </a:t>
            </a:r>
            <a:r>
              <a:rPr lang="en-US" dirty="0" smtClean="0"/>
              <a:t>had </a:t>
            </a:r>
            <a:r>
              <a:rPr lang="en-US" dirty="0"/>
              <a:t>supported </a:t>
            </a:r>
          </a:p>
          <a:p>
            <a:pPr marL="0" indent="0" algn="ctr">
              <a:buNone/>
            </a:pPr>
            <a:r>
              <a:rPr lang="en-US" dirty="0"/>
              <a:t>the generation of over </a:t>
            </a:r>
          </a:p>
          <a:p>
            <a:pPr marL="0" indent="0" algn="ctr">
              <a:buNone/>
            </a:pPr>
            <a:r>
              <a:rPr lang="en-US" sz="4000" b="1" u="sng" dirty="0"/>
              <a:t>$37 million </a:t>
            </a:r>
          </a:p>
          <a:p>
            <a:pPr marL="0" indent="0" algn="ctr">
              <a:buNone/>
            </a:pPr>
            <a:r>
              <a:rPr lang="en-US" dirty="0"/>
              <a:t>in grant funding and program </a:t>
            </a:r>
            <a:r>
              <a:rPr lang="en-US" dirty="0" smtClean="0"/>
              <a:t>evaluation throughout Delaware.</a:t>
            </a:r>
            <a:endParaRPr lang="en-US" dirty="0"/>
          </a:p>
          <a:p>
            <a:pPr marL="0" indent="0">
              <a:buNone/>
            </a:pPr>
            <a:endParaRPr lang="en-US" dirty="0"/>
          </a:p>
        </p:txBody>
      </p:sp>
      <p:pic>
        <p:nvPicPr>
          <p:cNvPr id="4" name="Picture 3"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2207852745"/>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508" y="342900"/>
            <a:ext cx="5424247" cy="765572"/>
          </a:xfrm>
          <a:noFill/>
          <a:ln>
            <a:noFill/>
          </a:ln>
        </p:spPr>
        <p:style>
          <a:lnRef idx="2">
            <a:schemeClr val="dk1"/>
          </a:lnRef>
          <a:fillRef idx="1">
            <a:schemeClr val="lt1"/>
          </a:fillRef>
          <a:effectRef idx="0">
            <a:schemeClr val="dk1"/>
          </a:effectRef>
          <a:fontRef idx="minor">
            <a:schemeClr val="dk1"/>
          </a:fontRef>
        </p:style>
        <p:txBody>
          <a:bodyPr/>
          <a:lstStyle/>
          <a:p>
            <a:r>
              <a:rPr lang="en-US" sz="2800" dirty="0" smtClean="0"/>
              <a:t>Ultimate Goal of Data Driven Planning, Decision-Making, and Evaluation</a:t>
            </a:r>
            <a:r>
              <a:rPr lang="is-IS" sz="2800" dirty="0" smtClean="0"/>
              <a:t>…</a:t>
            </a:r>
            <a:br>
              <a:rPr lang="is-IS" sz="2800" dirty="0" smtClean="0"/>
            </a:br>
            <a:r>
              <a:rPr lang="is-IS" sz="2800" dirty="0"/>
              <a:t/>
            </a:r>
            <a:br>
              <a:rPr lang="is-IS" sz="2800" dirty="0"/>
            </a:br>
            <a:endParaRPr lang="en-US" sz="2800" dirty="0"/>
          </a:p>
        </p:txBody>
      </p:sp>
      <p:sp>
        <p:nvSpPr>
          <p:cNvPr id="3" name="Content Placeholder 2"/>
          <p:cNvSpPr>
            <a:spLocks noGrp="1"/>
          </p:cNvSpPr>
          <p:nvPr>
            <p:ph idx="1"/>
          </p:nvPr>
        </p:nvSpPr>
        <p:spPr>
          <a:xfrm>
            <a:off x="457200" y="1600202"/>
            <a:ext cx="8229600" cy="4525963"/>
          </a:xfrm>
        </p:spPr>
        <p:txBody>
          <a:bodyPr>
            <a:normAutofit/>
          </a:bodyPr>
          <a:lstStyle/>
          <a:p>
            <a:pPr marL="0" indent="0">
              <a:buNone/>
            </a:pPr>
            <a:endParaRPr lang="en-US" sz="2800" dirty="0" smtClean="0"/>
          </a:p>
          <a:p>
            <a:pPr>
              <a:buFont typeface="Wingdings" charset="2"/>
              <a:buChar char="u"/>
            </a:pPr>
            <a:r>
              <a:rPr lang="en-US" sz="2800" dirty="0" smtClean="0"/>
              <a:t>Evidence-based practices</a:t>
            </a:r>
          </a:p>
          <a:p>
            <a:pPr>
              <a:buFont typeface="Wingdings" charset="2"/>
              <a:buChar char="u"/>
            </a:pPr>
            <a:r>
              <a:rPr lang="en-US" sz="2800" dirty="0" smtClean="0"/>
              <a:t>Effective policy and legislation</a:t>
            </a:r>
          </a:p>
          <a:p>
            <a:pPr>
              <a:buFont typeface="Wingdings" charset="2"/>
              <a:buChar char="u"/>
            </a:pPr>
            <a:r>
              <a:rPr lang="en-US" sz="2800" dirty="0" smtClean="0"/>
              <a:t>Avoidance of economic losses related to mortality, morbidity, and adverse events prevented</a:t>
            </a:r>
          </a:p>
          <a:p>
            <a:pPr marL="0" indent="0">
              <a:buNone/>
            </a:pPr>
            <a:endParaRPr lang="en-US" dirty="0"/>
          </a:p>
          <a:p>
            <a:pPr marL="0" indent="0">
              <a:buNone/>
            </a:pPr>
            <a:endParaRPr lang="en-US" dirty="0"/>
          </a:p>
        </p:txBody>
      </p:sp>
      <p:pic>
        <p:nvPicPr>
          <p:cNvPr id="4" name="Picture 3"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1000505413"/>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419" y="342900"/>
            <a:ext cx="5101376" cy="1104900"/>
          </a:xfrm>
          <a:noFill/>
          <a:ln>
            <a:noFill/>
          </a:ln>
        </p:spPr>
        <p:style>
          <a:lnRef idx="2">
            <a:schemeClr val="dk1"/>
          </a:lnRef>
          <a:fillRef idx="1">
            <a:schemeClr val="lt1"/>
          </a:fillRef>
          <a:effectRef idx="0">
            <a:schemeClr val="dk1"/>
          </a:effectRef>
          <a:fontRef idx="minor">
            <a:schemeClr val="dk1"/>
          </a:fontRef>
        </p:style>
        <p:txBody>
          <a:bodyPr/>
          <a:lstStyle/>
          <a:p>
            <a:r>
              <a:rPr lang="en-US" sz="2800" dirty="0" smtClean="0"/>
              <a:t/>
            </a:r>
            <a:br>
              <a:rPr lang="en-US" sz="2800" dirty="0" smtClean="0"/>
            </a:br>
            <a:r>
              <a:rPr lang="en-US" sz="2800" dirty="0" smtClean="0"/>
              <a:t>And </a:t>
            </a:r>
            <a:r>
              <a:rPr lang="en-US" sz="2800" dirty="0"/>
              <a:t>above all…</a:t>
            </a:r>
            <a:br>
              <a:rPr lang="en-US" sz="2800" dirty="0"/>
            </a:br>
            <a:endParaRPr lang="en-US" sz="2800" dirty="0"/>
          </a:p>
        </p:txBody>
      </p:sp>
      <p:sp>
        <p:nvSpPr>
          <p:cNvPr id="3" name="Content Placeholder 2"/>
          <p:cNvSpPr>
            <a:spLocks noGrp="1"/>
          </p:cNvSpPr>
          <p:nvPr>
            <p:ph idx="1"/>
          </p:nvPr>
        </p:nvSpPr>
        <p:spPr/>
        <p:txBody>
          <a:bodyPr/>
          <a:lstStyle/>
          <a:p>
            <a:pPr marL="0" indent="0">
              <a:buNone/>
            </a:pPr>
            <a:endParaRPr lang="en-US" sz="2800" dirty="0"/>
          </a:p>
          <a:p>
            <a:pPr marL="0" indent="0" algn="ctr">
              <a:buNone/>
            </a:pPr>
            <a:r>
              <a:rPr lang="en-US" sz="2800" dirty="0" smtClean="0"/>
              <a:t>…the adoption of practices and behaviors that</a:t>
            </a:r>
          </a:p>
          <a:p>
            <a:pPr marL="0" indent="0" algn="ctr">
              <a:buNone/>
            </a:pPr>
            <a:r>
              <a:rPr lang="en-US" sz="2800" dirty="0" smtClean="0"/>
              <a:t> lead to the improved health </a:t>
            </a:r>
            <a:r>
              <a:rPr lang="en-US" sz="2800" dirty="0"/>
              <a:t>and social well-</a:t>
            </a:r>
            <a:r>
              <a:rPr lang="en-US" sz="2800" dirty="0" smtClean="0"/>
              <a:t>being</a:t>
            </a:r>
          </a:p>
          <a:p>
            <a:pPr marL="0" indent="0" algn="ctr">
              <a:buNone/>
            </a:pPr>
            <a:r>
              <a:rPr lang="en-US" sz="2800" dirty="0" smtClean="0"/>
              <a:t> of </a:t>
            </a:r>
            <a:r>
              <a:rPr lang="en-US" sz="2800" dirty="0"/>
              <a:t>individuals, families, </a:t>
            </a:r>
            <a:r>
              <a:rPr lang="en-US" sz="2800" dirty="0" smtClean="0"/>
              <a:t>and communities</a:t>
            </a:r>
          </a:p>
          <a:p>
            <a:pPr marL="0" indent="0" algn="ctr">
              <a:buNone/>
            </a:pPr>
            <a:r>
              <a:rPr lang="en-US" sz="2800" dirty="0" smtClean="0"/>
              <a:t> in Delaware.</a:t>
            </a:r>
            <a:endParaRPr lang="en-US" sz="2800" dirty="0"/>
          </a:p>
          <a:p>
            <a:endParaRPr lang="en-US" dirty="0"/>
          </a:p>
        </p:txBody>
      </p:sp>
      <p:pic>
        <p:nvPicPr>
          <p:cNvPr id="4" name="Picture 3"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382112969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On behalf of the Delaware Division of Substance Abuse and Mental Health Services </a:t>
            </a:r>
            <a:r>
              <a:rPr lang="en-US" i="1" dirty="0" smtClean="0"/>
              <a:t>Strategies for Prevention – Partnerships for Success Grant (SPF-PFS)</a:t>
            </a:r>
            <a:r>
              <a:rPr lang="en-US" dirty="0" smtClean="0"/>
              <a:t>, CDHS convenes the State Epidemiological Outcomes Workgroup (SEOW) whose mission is to “bring data to the forefront of the prevention planning process” by:</a:t>
            </a:r>
          </a:p>
          <a:p>
            <a:pPr>
              <a:buFont typeface="Wingdings" charset="2"/>
              <a:buChar char="Ø"/>
            </a:pPr>
            <a:r>
              <a:rPr lang="en-US" dirty="0" smtClean="0"/>
              <a:t>Identifying and analyzing data from State and local sources</a:t>
            </a:r>
          </a:p>
          <a:p>
            <a:pPr>
              <a:buFont typeface="Wingdings" charset="2"/>
              <a:buChar char="Ø"/>
            </a:pPr>
            <a:r>
              <a:rPr lang="en-US" dirty="0" smtClean="0"/>
              <a:t>Providing current benchmarks, trends and patterns of use and consequences </a:t>
            </a:r>
          </a:p>
          <a:p>
            <a:pPr>
              <a:buFont typeface="Wingdings" charset="2"/>
              <a:buChar char="Ø"/>
            </a:pPr>
            <a:r>
              <a:rPr lang="en-US" dirty="0" smtClean="0"/>
              <a:t>Providing data products to inform planning and policy development</a:t>
            </a:r>
          </a:p>
          <a:p>
            <a:pPr>
              <a:buFont typeface="Wingdings" charset="2"/>
              <a:buChar char="Ø"/>
            </a:pPr>
            <a:r>
              <a:rPr lang="en-US" dirty="0" smtClean="0"/>
              <a:t>Training agencies and communities in effective use of data</a:t>
            </a:r>
            <a:endParaRPr lang="en-US" b="1" dirty="0"/>
          </a:p>
        </p:txBody>
      </p:sp>
      <p:sp>
        <p:nvSpPr>
          <p:cNvPr id="4" name="Title 1"/>
          <p:cNvSpPr>
            <a:spLocks noGrp="1"/>
          </p:cNvSpPr>
          <p:nvPr>
            <p:ph type="title"/>
          </p:nvPr>
        </p:nvSpPr>
        <p:spPr>
          <a:xfrm>
            <a:off x="766333" y="342900"/>
            <a:ext cx="7707126" cy="1104900"/>
          </a:xfrm>
        </p:spPr>
        <p:style>
          <a:lnRef idx="2">
            <a:schemeClr val="dk1"/>
          </a:lnRef>
          <a:fillRef idx="1">
            <a:schemeClr val="lt1"/>
          </a:fillRef>
          <a:effectRef idx="0">
            <a:schemeClr val="dk1"/>
          </a:effectRef>
          <a:fontRef idx="minor">
            <a:schemeClr val="dk1"/>
          </a:fontRef>
        </p:style>
        <p:txBody>
          <a:bodyPr/>
          <a:lstStyle/>
          <a:p>
            <a:r>
              <a:rPr lang="en-US" dirty="0"/>
              <a:t/>
            </a:r>
            <a:br>
              <a:rPr lang="en-US" dirty="0"/>
            </a:br>
            <a:r>
              <a:rPr lang="en-US" dirty="0" smtClean="0"/>
              <a:t>University of Delaware Center for Drug and Health Studies</a:t>
            </a:r>
            <a:endParaRPr lang="en-US" dirty="0"/>
          </a:p>
        </p:txBody>
      </p:sp>
      <p:pic>
        <p:nvPicPr>
          <p:cNvPr id="5" name="Picture 4" descr="CAS_Web_Twitter_CDHS_ProfilePic.jpg"/>
          <p:cNvPicPr>
            <a:picLocks noChangeAspect="1"/>
          </p:cNvPicPr>
          <p:nvPr/>
        </p:nvPicPr>
        <p:blipFill>
          <a:blip r:embed="rId3" cstate="email">
            <a:alphaModFix amt="75000"/>
            <a:extLst>
              <a:ext uri="{BEBA8EAE-BF5A-486C-A8C5-ECC9F3942E4B}">
                <a14:imgProps xmlns:a14="http://schemas.microsoft.com/office/drawing/2010/main">
                  <a14:imgLayer r:embed="rId4">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403855745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279F"/>
                </a:solidFill>
              </a:rPr>
              <a:t>SOURCES and RESOURCES</a:t>
            </a:r>
            <a:endParaRPr lang="en-US" sz="3200" dirty="0">
              <a:solidFill>
                <a:srgbClr val="00279F"/>
              </a:solidFill>
            </a:endParaRPr>
          </a:p>
        </p:txBody>
      </p:sp>
      <p:sp>
        <p:nvSpPr>
          <p:cNvPr id="3" name="Content Placeholder 2"/>
          <p:cNvSpPr>
            <a:spLocks noGrp="1"/>
          </p:cNvSpPr>
          <p:nvPr>
            <p:ph idx="1"/>
          </p:nvPr>
        </p:nvSpPr>
        <p:spPr>
          <a:xfrm>
            <a:off x="609600" y="965200"/>
            <a:ext cx="8059738" cy="5626100"/>
          </a:xfrm>
          <a:solidFill>
            <a:schemeClr val="bg1"/>
          </a:solidFill>
        </p:spPr>
        <p:txBody>
          <a:bodyPr/>
          <a:lstStyle/>
          <a:p>
            <a:pPr marL="0" indent="0">
              <a:buNone/>
            </a:pPr>
            <a:r>
              <a:rPr lang="en-US" sz="1600" dirty="0" smtClean="0"/>
              <a:t>Adverse Childhood Experiences (ACEs) – Centers for Disease Control and Prevention, US Department of Health and Human Services</a:t>
            </a:r>
          </a:p>
          <a:p>
            <a:pPr marL="0" indent="0">
              <a:buNone/>
            </a:pPr>
            <a:r>
              <a:rPr lang="en-US" sz="1600" dirty="0">
                <a:hlinkClick r:id="rId2"/>
              </a:rPr>
              <a:t>https://www.cdc.gov/violenceprevention/acestudy</a:t>
            </a:r>
            <a:r>
              <a:rPr lang="en-US" sz="1600" dirty="0" smtClean="0">
                <a:hlinkClick r:id="rId2"/>
              </a:rPr>
              <a:t>/</a:t>
            </a:r>
            <a:r>
              <a:rPr lang="en-US" sz="1600" dirty="0" smtClean="0"/>
              <a:t> </a:t>
            </a:r>
            <a:endParaRPr lang="en-US" sz="1600" dirty="0"/>
          </a:p>
          <a:p>
            <a:pPr marL="0" indent="0">
              <a:buNone/>
            </a:pPr>
            <a:r>
              <a:rPr lang="en-US" sz="1600" dirty="0" smtClean="0"/>
              <a:t>Adverse Childhood Experiences – Looking at How ACES Affect Our Lives and Society – Center for Disease Control and Prevention, US Department of Health and Human Services</a:t>
            </a:r>
          </a:p>
          <a:p>
            <a:pPr marL="0" indent="0">
              <a:buNone/>
            </a:pPr>
            <a:r>
              <a:rPr lang="en-US" sz="1600" dirty="0" smtClean="0">
                <a:solidFill>
                  <a:srgbClr val="3366FF"/>
                </a:solidFill>
                <a:hlinkClick r:id="rId3"/>
              </a:rPr>
              <a:t>http</a:t>
            </a:r>
            <a:r>
              <a:rPr lang="en-US" sz="1600" dirty="0">
                <a:solidFill>
                  <a:srgbClr val="3366FF"/>
                </a:solidFill>
                <a:hlinkClick r:id="rId3"/>
              </a:rPr>
              <a:t>://vetoviolence.cdc.gov/apps/phl/</a:t>
            </a:r>
            <a:r>
              <a:rPr lang="en-US" sz="1600" dirty="0" smtClean="0">
                <a:solidFill>
                  <a:srgbClr val="3366FF"/>
                </a:solidFill>
                <a:hlinkClick r:id="rId3"/>
              </a:rPr>
              <a:t>resource_center_infographic.html</a:t>
            </a:r>
            <a:endParaRPr lang="en-US" sz="1600" dirty="0" smtClean="0">
              <a:solidFill>
                <a:srgbClr val="3366FF"/>
              </a:solidFill>
            </a:endParaRPr>
          </a:p>
          <a:p>
            <a:pPr marL="0" indent="0">
              <a:buNone/>
            </a:pPr>
            <a:r>
              <a:rPr lang="en-US" sz="1600" dirty="0" smtClean="0"/>
              <a:t>Delaware Household Health Survey, Public Health Management Corporation (PHMC) </a:t>
            </a:r>
            <a:endParaRPr lang="en-US" sz="1600" dirty="0"/>
          </a:p>
          <a:p>
            <a:pPr marL="0" indent="0">
              <a:buNone/>
            </a:pPr>
            <a:r>
              <a:rPr lang="en-US" sz="1600" dirty="0">
                <a:hlinkClick r:id="rId4"/>
              </a:rPr>
              <a:t>http://www.phmc.org/site/100-press-releases/2016-1/1178-delaware-public-health-institute-releases-first-household-health-survey-</a:t>
            </a:r>
            <a:r>
              <a:rPr lang="en-US" sz="1600" dirty="0" smtClean="0">
                <a:hlinkClick r:id="rId4"/>
              </a:rPr>
              <a:t>results</a:t>
            </a:r>
            <a:r>
              <a:rPr lang="en-US" sz="1600" dirty="0" smtClean="0"/>
              <a:t> </a:t>
            </a:r>
            <a:endParaRPr lang="en-US" sz="1600" dirty="0"/>
          </a:p>
          <a:p>
            <a:pPr marL="0" indent="0">
              <a:buNone/>
            </a:pPr>
            <a:r>
              <a:rPr lang="en-US" sz="1600" dirty="0" smtClean="0"/>
              <a:t>Delaware Youth Risk Behavior Survey </a:t>
            </a:r>
          </a:p>
          <a:p>
            <a:pPr marL="0" indent="0">
              <a:buNone/>
            </a:pPr>
            <a:r>
              <a:rPr lang="en-US" sz="1600" dirty="0">
                <a:hlinkClick r:id="rId5"/>
              </a:rPr>
              <a:t>https://www.cdhs.udel.edu/seow/school-surveys/youth-risk-behavior-survey-(yrbs</a:t>
            </a:r>
            <a:r>
              <a:rPr lang="en-US" sz="1600" dirty="0" smtClean="0"/>
              <a:t>) </a:t>
            </a:r>
          </a:p>
          <a:p>
            <a:pPr marL="0" indent="0">
              <a:buNone/>
            </a:pPr>
            <a:r>
              <a:rPr lang="en-US" sz="1600" dirty="0"/>
              <a:t>Trauma-informed Practices and Compassionate Schools Model Information </a:t>
            </a:r>
            <a:r>
              <a:rPr lang="en-US" sz="1600" dirty="0" smtClean="0"/>
              <a:t>– Delaware Department of Education </a:t>
            </a:r>
          </a:p>
          <a:p>
            <a:pPr marL="0" indent="0">
              <a:buNone/>
            </a:pPr>
            <a:r>
              <a:rPr lang="en-US" sz="1600" dirty="0" smtClean="0"/>
              <a:t> </a:t>
            </a:r>
            <a:r>
              <a:rPr lang="en-US" sz="1600" dirty="0" smtClean="0">
                <a:hlinkClick r:id="rId6"/>
              </a:rPr>
              <a:t>http</a:t>
            </a:r>
            <a:r>
              <a:rPr lang="en-US" sz="1600" dirty="0">
                <a:hlinkClick r:id="rId6"/>
              </a:rPr>
              <a:t>://www.doe.k12.de.us/domain/</a:t>
            </a:r>
            <a:r>
              <a:rPr lang="en-US" sz="1600" dirty="0" smtClean="0">
                <a:hlinkClick r:id="rId6"/>
              </a:rPr>
              <a:t>240</a:t>
            </a:r>
            <a:r>
              <a:rPr lang="en-US" sz="1600" dirty="0" smtClean="0"/>
              <a:t> </a:t>
            </a:r>
          </a:p>
          <a:p>
            <a:pPr marL="0" indent="0">
              <a:buNone/>
            </a:pPr>
            <a:endParaRPr lang="en-US" sz="1600" dirty="0"/>
          </a:p>
          <a:p>
            <a:pPr marL="0" indent="0">
              <a:buNone/>
            </a:pPr>
            <a:endParaRPr lang="en-US" sz="1800" dirty="0"/>
          </a:p>
          <a:p>
            <a:pPr marL="0" indent="0">
              <a:buNone/>
            </a:pPr>
            <a:endParaRPr lang="en-US" sz="1800" dirty="0"/>
          </a:p>
        </p:txBody>
      </p:sp>
      <p:pic>
        <p:nvPicPr>
          <p:cNvPr id="4" name="Picture 3" descr="CAS_Web_Twitter_CDHS_ProfilePic.jpg"/>
          <p:cNvPicPr>
            <a:picLocks noChangeAspect="1"/>
          </p:cNvPicPr>
          <p:nvPr/>
        </p:nvPicPr>
        <p:blipFill>
          <a:blip r:embed="rId7" cstate="email">
            <a:alphaModFix amt="75000"/>
            <a:extLst>
              <a:ext uri="{BEBA8EAE-BF5A-486C-A8C5-ECC9F3942E4B}">
                <a14:imgProps xmlns:a14="http://schemas.microsoft.com/office/drawing/2010/main">
                  <a14:imgLayer r:embed="rId8">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70600"/>
            <a:ext cx="839437" cy="815242"/>
          </a:xfrm>
          <a:prstGeom prst="rect">
            <a:avLst/>
          </a:prstGeom>
        </p:spPr>
      </p:pic>
    </p:spTree>
    <p:extLst>
      <p:ext uri="{BB962C8B-B14F-4D97-AF65-F5344CB8AC3E}">
        <p14:creationId xmlns:p14="http://schemas.microsoft.com/office/powerpoint/2010/main" val="487592543"/>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965" y="342900"/>
            <a:ext cx="4197334" cy="571859"/>
          </a:xfrm>
        </p:spPr>
        <p:style>
          <a:lnRef idx="2">
            <a:schemeClr val="dk1"/>
          </a:lnRef>
          <a:fillRef idx="1">
            <a:schemeClr val="lt1"/>
          </a:fillRef>
          <a:effectRef idx="0">
            <a:schemeClr val="dk1"/>
          </a:effectRef>
          <a:fontRef idx="minor">
            <a:schemeClr val="dk1"/>
          </a:fontRef>
        </p:style>
        <p:txBody>
          <a:bodyPr/>
          <a:lstStyle/>
          <a:p>
            <a:r>
              <a:rPr lang="en-US" sz="2800" dirty="0" smtClean="0"/>
              <a:t>For More </a:t>
            </a:r>
            <a:r>
              <a:rPr lang="en-US" sz="2800" dirty="0"/>
              <a:t>I</a:t>
            </a:r>
            <a:r>
              <a:rPr lang="en-US" sz="2800" dirty="0" smtClean="0"/>
              <a:t>nformation</a:t>
            </a:r>
            <a:r>
              <a:rPr lang="en-US" sz="2800" dirty="0"/>
              <a:t/>
            </a:r>
            <a:br>
              <a:rPr lang="en-US" sz="2800" dirty="0"/>
            </a:br>
            <a:endParaRPr lang="en-US" sz="2800" dirty="0"/>
          </a:p>
        </p:txBody>
      </p:sp>
      <p:sp>
        <p:nvSpPr>
          <p:cNvPr id="3" name="Content Placeholder 2"/>
          <p:cNvSpPr>
            <a:spLocks noGrp="1"/>
          </p:cNvSpPr>
          <p:nvPr>
            <p:ph idx="1"/>
          </p:nvPr>
        </p:nvSpPr>
        <p:spPr>
          <a:xfrm>
            <a:off x="609600" y="1524000"/>
            <a:ext cx="8059738" cy="4851400"/>
          </a:xfrm>
        </p:spPr>
        <p:txBody>
          <a:bodyPr/>
          <a:lstStyle/>
          <a:p>
            <a:pPr indent="0" algn="ctr">
              <a:buNone/>
            </a:pPr>
            <a:r>
              <a:rPr lang="en-US" sz="2800" dirty="0" err="1" smtClean="0">
                <a:solidFill>
                  <a:srgbClr val="0000FF"/>
                </a:solidFill>
              </a:rPr>
              <a:t>www.cdhs.udel.edu</a:t>
            </a:r>
            <a:r>
              <a:rPr lang="en-US" sz="2800" dirty="0" smtClean="0">
                <a:solidFill>
                  <a:srgbClr val="0000FF"/>
                </a:solidFill>
              </a:rPr>
              <a:t>  </a:t>
            </a:r>
            <a:endParaRPr lang="en-US" sz="2800" dirty="0">
              <a:solidFill>
                <a:srgbClr val="0000FF"/>
              </a:solidFill>
            </a:endParaRPr>
          </a:p>
          <a:p>
            <a:pPr indent="0" algn="ctr">
              <a:buNone/>
            </a:pPr>
            <a:r>
              <a:rPr lang="en-US" sz="2800" dirty="0" smtClean="0"/>
              <a:t>Twitter</a:t>
            </a:r>
            <a:r>
              <a:rPr lang="en-US" sz="2800" dirty="0"/>
              <a:t>: </a:t>
            </a:r>
            <a:r>
              <a:rPr lang="en-US" sz="2800" dirty="0" smtClean="0"/>
              <a:t>@</a:t>
            </a:r>
            <a:r>
              <a:rPr lang="en-US" sz="2800" dirty="0" err="1" smtClean="0"/>
              <a:t>CDHSDelaware</a:t>
            </a:r>
            <a:endParaRPr lang="en-US" sz="2800" dirty="0" smtClean="0"/>
          </a:p>
          <a:p>
            <a:pPr indent="0">
              <a:buNone/>
            </a:pPr>
            <a:endParaRPr lang="en-US" sz="2400" i="1" dirty="0" smtClean="0"/>
          </a:p>
          <a:p>
            <a:pPr indent="0">
              <a:buNone/>
            </a:pPr>
            <a:r>
              <a:rPr lang="en-US" sz="2400" i="1" dirty="0" smtClean="0"/>
              <a:t>Sharon </a:t>
            </a:r>
            <a:r>
              <a:rPr lang="en-US" sz="2400" i="1" dirty="0"/>
              <a:t>Merriman-</a:t>
            </a:r>
            <a:r>
              <a:rPr lang="en-US" sz="2400" i="1" dirty="0" smtClean="0"/>
              <a:t>Nai</a:t>
            </a:r>
            <a:endParaRPr lang="en-US" sz="2400" i="1" dirty="0"/>
          </a:p>
          <a:p>
            <a:pPr indent="0">
              <a:buNone/>
            </a:pPr>
            <a:r>
              <a:rPr lang="en-US" sz="2400" i="1" dirty="0" err="1" smtClean="0"/>
              <a:t>smnai</a:t>
            </a:r>
            <a:r>
              <a:rPr lang="en-US" sz="2400" i="1" dirty="0" err="1"/>
              <a:t>@udel.edu</a:t>
            </a:r>
            <a:endParaRPr lang="en-US" sz="2400" i="1" dirty="0"/>
          </a:p>
          <a:p>
            <a:pPr indent="0" algn="ctr">
              <a:buNone/>
            </a:pPr>
            <a:endParaRPr lang="en-US" sz="2800" dirty="0" smtClean="0"/>
          </a:p>
          <a:p>
            <a:pPr indent="0">
              <a:buNone/>
            </a:pPr>
            <a:r>
              <a:rPr lang="en-US" sz="2400" i="1" dirty="0"/>
              <a:t>Roberta </a:t>
            </a:r>
            <a:r>
              <a:rPr lang="en-US" sz="2400" i="1" dirty="0" err="1"/>
              <a:t>Gealt</a:t>
            </a:r>
            <a:endParaRPr lang="en-US" sz="2400" i="1" dirty="0"/>
          </a:p>
          <a:p>
            <a:pPr indent="0">
              <a:buNone/>
            </a:pPr>
            <a:r>
              <a:rPr lang="en-US" sz="2400" i="1" dirty="0" err="1"/>
              <a:t>basha@udel.edu</a:t>
            </a:r>
            <a:endParaRPr lang="en-US" sz="2400" i="1" dirty="0"/>
          </a:p>
          <a:p>
            <a:pPr indent="0" algn="ctr">
              <a:buNone/>
            </a:pPr>
            <a:endParaRPr lang="en-US" sz="2800" dirty="0"/>
          </a:p>
        </p:txBody>
      </p:sp>
      <p:pic>
        <p:nvPicPr>
          <p:cNvPr id="4" name="Picture 3" descr="CAS_Web_Twitter_CDHS_ProfilePic.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62601" y="3287989"/>
            <a:ext cx="2937306" cy="2681012"/>
          </a:xfrm>
          <a:prstGeom prst="rect">
            <a:avLst/>
          </a:prstGeom>
        </p:spPr>
      </p:pic>
    </p:spTree>
    <p:extLst>
      <p:ext uri="{BB962C8B-B14F-4D97-AF65-F5344CB8AC3E}">
        <p14:creationId xmlns:p14="http://schemas.microsoft.com/office/powerpoint/2010/main" val="39929411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825500"/>
          </a:xfrm>
        </p:spPr>
        <p:txBody>
          <a:bodyPr/>
          <a:lstStyle/>
          <a:p>
            <a:r>
              <a:rPr lang="en-US" sz="3200" dirty="0" smtClean="0">
                <a:solidFill>
                  <a:srgbClr val="00279F"/>
                </a:solidFill>
              </a:rPr>
              <a:t>Why Are ACES Important?</a:t>
            </a:r>
            <a:endParaRPr lang="en-US" sz="3200" dirty="0">
              <a:solidFill>
                <a:srgbClr val="00279F"/>
              </a:solidFill>
            </a:endParaRPr>
          </a:p>
        </p:txBody>
      </p:sp>
      <p:sp>
        <p:nvSpPr>
          <p:cNvPr id="3" name="Content Placeholder 2"/>
          <p:cNvSpPr>
            <a:spLocks noGrp="1"/>
          </p:cNvSpPr>
          <p:nvPr>
            <p:ph idx="1"/>
          </p:nvPr>
        </p:nvSpPr>
        <p:spPr>
          <a:xfrm>
            <a:off x="114300" y="990600"/>
            <a:ext cx="8555038" cy="5600700"/>
          </a:xfrm>
        </p:spPr>
        <p:txBody>
          <a:bodyPr/>
          <a:lstStyle/>
          <a:p>
            <a:pPr lvl="1">
              <a:buFont typeface="Wingdings" charset="2"/>
              <a:buChar char="u"/>
            </a:pPr>
            <a:r>
              <a:rPr lang="en-US" sz="1950" b="1" dirty="0" smtClean="0"/>
              <a:t>ACES are </a:t>
            </a:r>
            <a:r>
              <a:rPr lang="en-US" sz="1950" b="1" u="sng" dirty="0" smtClean="0"/>
              <a:t>prevalent</a:t>
            </a:r>
          </a:p>
          <a:p>
            <a:pPr lvl="2">
              <a:buFont typeface="Wingdings" charset="2"/>
              <a:buChar char="u"/>
            </a:pPr>
            <a:r>
              <a:rPr lang="en-US" sz="1950" dirty="0" smtClean="0"/>
              <a:t>Kaiser Study: Nearly 2 out of 3 reported having at least 1 ACE with more than </a:t>
            </a:r>
            <a:r>
              <a:rPr lang="en-US" sz="1950" b="1" dirty="0" smtClean="0"/>
              <a:t>12.5% reporting 4 or more</a:t>
            </a:r>
          </a:p>
          <a:p>
            <a:pPr lvl="2">
              <a:buFont typeface="Wingdings" charset="2"/>
              <a:buChar char="u"/>
            </a:pPr>
            <a:r>
              <a:rPr lang="en-US" sz="1950" dirty="0" smtClean="0"/>
              <a:t>Delaware Household Survey: Nearly a quarter of participants reported </a:t>
            </a:r>
            <a:r>
              <a:rPr lang="en-US" sz="1950" dirty="0" smtClean="0"/>
              <a:t>experiencing </a:t>
            </a:r>
            <a:r>
              <a:rPr lang="en-US" sz="1950" dirty="0" smtClean="0"/>
              <a:t>1 ACE, nearly 1 in 5 reported </a:t>
            </a:r>
            <a:r>
              <a:rPr lang="en-US" sz="1950" dirty="0" smtClean="0"/>
              <a:t>experiencing 2 </a:t>
            </a:r>
            <a:r>
              <a:rPr lang="en-US" sz="1950" dirty="0" smtClean="0"/>
              <a:t>or 3, and </a:t>
            </a:r>
            <a:r>
              <a:rPr lang="en-US" sz="1950" b="1" dirty="0" smtClean="0"/>
              <a:t>13.8% </a:t>
            </a:r>
            <a:r>
              <a:rPr lang="en-US" sz="1950" b="1" dirty="0" smtClean="0"/>
              <a:t>reported experiencing </a:t>
            </a:r>
            <a:r>
              <a:rPr lang="en-US" sz="1950" b="1" dirty="0" smtClean="0"/>
              <a:t>4 or more</a:t>
            </a:r>
          </a:p>
          <a:p>
            <a:pPr lvl="2">
              <a:buFont typeface="Wingdings" charset="2"/>
              <a:buChar char="u"/>
            </a:pPr>
            <a:r>
              <a:rPr lang="en-US" sz="1950" dirty="0" smtClean="0"/>
              <a:t>National Survey of Children’s Health: </a:t>
            </a:r>
            <a:r>
              <a:rPr lang="en-US" sz="1950" b="1" dirty="0" smtClean="0"/>
              <a:t>48% of Delaware youth had experienced at least 1 ACE, most commonly: economic hardship (25%), divorce/separation (21%), and neighborhood violence (12%, &gt; national norm)</a:t>
            </a:r>
          </a:p>
          <a:p>
            <a:pPr lvl="1">
              <a:buFont typeface="Wingdings" charset="2"/>
              <a:buChar char="u"/>
            </a:pPr>
            <a:r>
              <a:rPr lang="en-US" sz="1950" b="1" dirty="0" smtClean="0"/>
              <a:t>ACES </a:t>
            </a:r>
            <a:r>
              <a:rPr lang="en-US" sz="1950" b="1" dirty="0"/>
              <a:t>have </a:t>
            </a:r>
            <a:r>
              <a:rPr lang="en-US" sz="1950" b="1" u="sng" dirty="0"/>
              <a:t>lifelong </a:t>
            </a:r>
            <a:r>
              <a:rPr lang="en-US" sz="1950" b="1" u="sng" dirty="0" smtClean="0"/>
              <a:t>consequences </a:t>
            </a:r>
          </a:p>
          <a:p>
            <a:pPr lvl="2">
              <a:buFont typeface="Wingdings" charset="2"/>
              <a:buChar char="u"/>
            </a:pPr>
            <a:r>
              <a:rPr lang="en-US" sz="1950" dirty="0" smtClean="0"/>
              <a:t>Health risk behaviors</a:t>
            </a:r>
          </a:p>
          <a:p>
            <a:pPr lvl="2">
              <a:buFont typeface="Wingdings" charset="2"/>
              <a:buChar char="u"/>
            </a:pPr>
            <a:r>
              <a:rPr lang="en-US" sz="1950" dirty="0" smtClean="0"/>
              <a:t>Chronic health problems</a:t>
            </a:r>
          </a:p>
          <a:p>
            <a:pPr lvl="2">
              <a:buFont typeface="Wingdings" charset="2"/>
              <a:buChar char="u"/>
            </a:pPr>
            <a:r>
              <a:rPr lang="en-US" sz="1950" b="1" dirty="0" smtClean="0"/>
              <a:t>People with 6 or more ACES died on average 20 years earlier than people without ACES</a:t>
            </a:r>
          </a:p>
          <a:p>
            <a:pPr marL="914400" lvl="2" indent="0">
              <a:buNone/>
            </a:pPr>
            <a:endParaRPr lang="en-US" dirty="0" smtClean="0"/>
          </a:p>
          <a:p>
            <a:pPr lvl="2">
              <a:buFont typeface="Wingdings" charset="2"/>
              <a:buChar char="u"/>
            </a:pPr>
            <a:endParaRPr lang="en-US" dirty="0" smtClean="0"/>
          </a:p>
          <a:p>
            <a:pPr marL="1371600" lvl="3" indent="0">
              <a:buNone/>
            </a:pPr>
            <a:endParaRPr lang="en-US" dirty="0"/>
          </a:p>
        </p:txBody>
      </p:sp>
      <p:pic>
        <p:nvPicPr>
          <p:cNvPr id="4" name="Picture 3" descr="CAS_Web_Twitter_CDHS_ProfilePic.jpg"/>
          <p:cNvPicPr>
            <a:picLocks noChangeAspect="1"/>
          </p:cNvPicPr>
          <p:nvPr/>
        </p:nvPicPr>
        <p:blipFill>
          <a:blip r:embed="rId2" cstate="email">
            <a:alphaModFix amt="75000"/>
            <a:extLst>
              <a:ext uri="{BEBA8EAE-BF5A-486C-A8C5-ECC9F3942E4B}">
                <a14:imgProps xmlns:a14="http://schemas.microsoft.com/office/drawing/2010/main">
                  <a14:imgLayer r:embed="rId3">
                    <a14:imgEffect>
                      <a14:saturation sat="204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 y="6083300"/>
            <a:ext cx="839437" cy="815242"/>
          </a:xfrm>
          <a:prstGeom prst="rect">
            <a:avLst/>
          </a:prstGeom>
        </p:spPr>
      </p:pic>
    </p:spTree>
    <p:extLst>
      <p:ext uri="{BB962C8B-B14F-4D97-AF65-F5344CB8AC3E}">
        <p14:creationId xmlns:p14="http://schemas.microsoft.com/office/powerpoint/2010/main" val="1725587811"/>
      </p:ext>
    </p:extLst>
  </p:cSld>
  <p:clrMapOvr>
    <a:masterClrMapping/>
  </p:clrMapOvr>
</p:sld>
</file>

<file path=ppt/theme/theme1.xml><?xml version="1.0" encoding="utf-8"?>
<a:theme xmlns:a="http://schemas.openxmlformats.org/drawingml/2006/main" name="Default Theme">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FE89D32-88B7-4A99-AC97-1CD377F029D3}"/>
</file>

<file path=customXml/itemProps2.xml><?xml version="1.0" encoding="utf-8"?>
<ds:datastoreItem xmlns:ds="http://schemas.openxmlformats.org/officeDocument/2006/customXml" ds:itemID="{6ED27728-AD3A-41EE-932A-55D3086A2A51}"/>
</file>

<file path=customXml/itemProps3.xml><?xml version="1.0" encoding="utf-8"?>
<ds:datastoreItem xmlns:ds="http://schemas.openxmlformats.org/officeDocument/2006/customXml" ds:itemID="{9ED9A483-7C75-4DA7-864B-C21F292380D5}"/>
</file>

<file path=docProps/app.xml><?xml version="1.0" encoding="utf-8"?>
<Properties xmlns="http://schemas.openxmlformats.org/officeDocument/2006/extended-properties" xmlns:vt="http://schemas.openxmlformats.org/officeDocument/2006/docPropsVTypes">
  <Template>Default Theme.thmx</Template>
  <TotalTime>2647</TotalTime>
  <Words>3501</Words>
  <Application>Microsoft Macintosh PowerPoint</Application>
  <PresentationFormat>On-screen Show (4:3)</PresentationFormat>
  <Paragraphs>639</Paragraphs>
  <Slides>87</Slides>
  <Notes>12</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Default Theme</vt:lpstr>
      <vt:lpstr>      For Better or For Worse:  Delaware Youth Data  on  Adverse and Protective  Childhood Experiences  </vt:lpstr>
      <vt:lpstr> University of Delaware  Center for Drug and Health Studies</vt:lpstr>
      <vt:lpstr> If you’re not using  our data,  we’re not doing our job effectively. </vt:lpstr>
      <vt:lpstr>Measuring Youth Behavior  and Experiences: </vt:lpstr>
      <vt:lpstr>Modeling the Data</vt:lpstr>
      <vt:lpstr> Experience –  Social, School, or Family –  may be  Adverse or Protective,  each with lifelong consequences with regards to substance use and other risk behaviors.</vt:lpstr>
      <vt:lpstr>ACES – Adverse Childhood Experiences </vt:lpstr>
      <vt:lpstr>WHAT ARE ACES?</vt:lpstr>
      <vt:lpstr>Why Are ACES Important?</vt:lpstr>
      <vt:lpstr>Delaware Youth Risk Behavior Survey:  Source of ACES Data for Delaware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Threatened with Weapon at School  and Substance Use 2015 DE HS YRBS</vt:lpstr>
      <vt:lpstr>Threatened with Weapon at School  and Mental Health 2015 DE HS YRBS</vt:lpstr>
      <vt:lpstr>Threatened with a Weapon at School and  Sexual Risk Behavior  2015 DE HS YRBS</vt:lpstr>
      <vt:lpstr>PowerPoint Presentation</vt:lpstr>
      <vt:lpstr>Fighting and Substance Use 2015 DE HS YRBS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Emotional TDV and Substance Use 2015 DE HS YRBS</vt:lpstr>
      <vt:lpstr>Emotional TDV and Mental Health 2015 DE HS YRBS</vt:lpstr>
      <vt:lpstr>Emotional TDV and Sexual Risk Behavior 2015 DE HS YRBS</vt:lpstr>
      <vt:lpstr>PowerPoint Presentation</vt:lpstr>
      <vt:lpstr>Physical TDV and Substance Use 2015 DE HS YRBS</vt:lpstr>
      <vt:lpstr>Physical TDV and Mental Health 2015 DE HS YRBS</vt:lpstr>
      <vt:lpstr>Physical TDV and Sexual Risk Behavior 2015 DE HS YRBS</vt:lpstr>
      <vt:lpstr>PowerPoint Presentation</vt:lpstr>
      <vt:lpstr>Sexual TDV and Substance Use 2015 DE HS YRBS</vt:lpstr>
      <vt:lpstr>Sexual TDV and Mental Health 2015 DE HS YRBS</vt:lpstr>
      <vt:lpstr>Sexual TDV and Sexual Risk Behavior 2015 DE HS YRBS</vt:lpstr>
      <vt:lpstr>PowerPoint Presentation</vt:lpstr>
      <vt:lpstr>Forced Sexual Intercourse  and Substance Use 2015 DE HS YRBS</vt:lpstr>
      <vt:lpstr>Forced Sexual Intercourse and Mental Health 2015 DE HS YRBS</vt:lpstr>
      <vt:lpstr>Forced Sexual Intercourse and  Sexual Risk Behavior 2015 DE HS YRBS</vt:lpstr>
      <vt:lpstr>Aggregated YRBS ACES</vt:lpstr>
      <vt:lpstr>YRBS ACES Aggregated in  Three Categories</vt:lpstr>
      <vt:lpstr>PowerPoint Presentation</vt:lpstr>
      <vt:lpstr>PowerPoint Presentation</vt:lpstr>
      <vt:lpstr>PowerPoint Presentation</vt:lpstr>
      <vt:lpstr>The Take-Away…</vt:lpstr>
      <vt:lpstr>PowerPoint Presentation</vt:lpstr>
      <vt:lpstr>Protective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2012,House Bill 268 made a number of changes to the state’s bullying law: </vt:lpstr>
      <vt:lpstr>PowerPoint Presentation</vt:lpstr>
      <vt:lpstr>PowerPoint Presentation</vt:lpstr>
      <vt:lpstr>PowerPoint Presentation</vt:lpstr>
      <vt:lpstr>Delaware High School Students Reporting They’ve Been Bullied in School in the Past 12 Months</vt:lpstr>
      <vt:lpstr>16% of Delaware High School Students Report They’ve Been Bullied in the Past Year; 12% of Those Students Report They Have No Supportive Adult</vt:lpstr>
      <vt:lpstr>16% of Delaware High School Students Report They’ve Been Bullied in the Past Year; 12% of Those Students Report They Have No Supportive Adult</vt:lpstr>
      <vt:lpstr>16% of Delaware High School Students Report They’ve Been Bullied in the Past Year; 12% of Those Students Report They Have No Supportive Adult</vt:lpstr>
      <vt:lpstr>Prevention and Intervention Strategies</vt:lpstr>
      <vt:lpstr>Trauma Matters Delaware</vt:lpstr>
      <vt:lpstr>PowerPoint Presentation</vt:lpstr>
      <vt:lpstr>?  ?  ?</vt:lpstr>
      <vt:lpstr> SEOW Data Products and Dissemination Vehicles</vt:lpstr>
      <vt:lpstr>Applying the Data: Identifying Needs </vt:lpstr>
      <vt:lpstr>Applying the Data:   Measuring Impact </vt:lpstr>
      <vt:lpstr> What does the data leverage?</vt:lpstr>
      <vt:lpstr>Ultimate Goal of Data Driven Planning, Decision-Making, and Evaluation…  </vt:lpstr>
      <vt:lpstr> And above all… </vt:lpstr>
      <vt:lpstr> University of Delaware Center for Drug and Health Studies</vt:lpstr>
      <vt:lpstr>SOURCES and RESOURCES</vt:lpstr>
      <vt:lpstr>For More Information </vt:lpstr>
    </vt:vector>
  </TitlesOfParts>
  <Company>University of Delaware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Stein</dc:creator>
  <cp:lastModifiedBy>Karen Stein</cp:lastModifiedBy>
  <cp:revision>142</cp:revision>
  <cp:lastPrinted>2016-05-10T13:27:55Z</cp:lastPrinted>
  <dcterms:created xsi:type="dcterms:W3CDTF">2016-05-05T20:20:33Z</dcterms:created>
  <dcterms:modified xsi:type="dcterms:W3CDTF">2017-05-25T20:07:04Z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