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525" r:id="rId6"/>
    <p:sldId id="526" r:id="rId7"/>
    <p:sldId id="524" r:id="rId8"/>
    <p:sldId id="527" r:id="rId9"/>
    <p:sldId id="469" r:id="rId10"/>
    <p:sldId id="523" r:id="rId11"/>
    <p:sldId id="528" r:id="rId12"/>
    <p:sldId id="470" r:id="rId13"/>
    <p:sldId id="471" r:id="rId14"/>
    <p:sldId id="472" r:id="rId15"/>
    <p:sldId id="473" r:id="rId16"/>
    <p:sldId id="521" r:id="rId17"/>
    <p:sldId id="474" r:id="rId18"/>
    <p:sldId id="475" r:id="rId19"/>
    <p:sldId id="476" r:id="rId20"/>
    <p:sldId id="529" r:id="rId21"/>
    <p:sldId id="477" r:id="rId22"/>
    <p:sldId id="478" r:id="rId23"/>
    <p:sldId id="479" r:id="rId24"/>
    <p:sldId id="530" r:id="rId25"/>
    <p:sldId id="480" r:id="rId26"/>
    <p:sldId id="481" r:id="rId27"/>
    <p:sldId id="482" r:id="rId28"/>
    <p:sldId id="483" r:id="rId29"/>
    <p:sldId id="484" r:id="rId30"/>
    <p:sldId id="488" r:id="rId31"/>
    <p:sldId id="489" r:id="rId32"/>
    <p:sldId id="531" r:id="rId33"/>
    <p:sldId id="485" r:id="rId34"/>
    <p:sldId id="486" r:id="rId35"/>
    <p:sldId id="487" r:id="rId36"/>
    <p:sldId id="532" r:id="rId37"/>
    <p:sldId id="533" r:id="rId38"/>
    <p:sldId id="53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04" y="-2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3B6A3-BF98-4CF7-9504-283EA54FE3D4}" type="datetimeFigureOut">
              <a:rPr lang="en-US" smtClean="0"/>
              <a:t>1/14/19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0787F-21B6-4012-B3B3-3801F9076314}" type="slidenum">
              <a:rPr lang="en-US" smtClean="0"/>
              <a:t>‹#›</a:t>
            </a:fld>
            <a:endParaRPr lang="en-US"/>
          </a:p>
        </p:txBody>
      </p:sp>
    </p:spTree>
    <p:extLst>
      <p:ext uri="{BB962C8B-B14F-4D97-AF65-F5344CB8AC3E}">
        <p14:creationId xmlns:p14="http://schemas.microsoft.com/office/powerpoint/2010/main" val="294587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crs.udel.edu/sites/ccrs.udel.edu/files/Overview%20of%20Poverty%20in%20Delaware%20Brief%20Updated%2010-2015%20(3).pdf" TargetMode="External"/><Relationship Id="rId4" Type="http://schemas.openxmlformats.org/officeDocument/2006/relationships/hyperlink" Target="http://www.ccrs.udel.edu/sites/ccrs.udel.edu/files/KCDE2015-reduced_1.pdf"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DCD9-E339-407B-8E0A-84E0D7B64193}" type="slidenum">
              <a:rPr lang="en-US" smtClean="0"/>
              <a:t>2</a:t>
            </a:fld>
            <a:endParaRPr lang="en-US" dirty="0"/>
          </a:p>
        </p:txBody>
      </p:sp>
    </p:spTree>
    <p:extLst>
      <p:ext uri="{BB962C8B-B14F-4D97-AF65-F5344CB8AC3E}">
        <p14:creationId xmlns:p14="http://schemas.microsoft.com/office/powerpoint/2010/main" val="2764577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15</a:t>
            </a:fld>
            <a:endParaRPr lang="en-US"/>
          </a:p>
        </p:txBody>
      </p:sp>
    </p:spTree>
    <p:extLst>
      <p:ext uri="{BB962C8B-B14F-4D97-AF65-F5344CB8AC3E}">
        <p14:creationId xmlns:p14="http://schemas.microsoft.com/office/powerpoint/2010/main" val="3880085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16</a:t>
            </a:fld>
            <a:endParaRPr lang="en-US"/>
          </a:p>
        </p:txBody>
      </p:sp>
    </p:spTree>
    <p:extLst>
      <p:ext uri="{BB962C8B-B14F-4D97-AF65-F5344CB8AC3E}">
        <p14:creationId xmlns:p14="http://schemas.microsoft.com/office/powerpoint/2010/main" val="2630130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18</a:t>
            </a:fld>
            <a:endParaRPr lang="en-US"/>
          </a:p>
        </p:txBody>
      </p:sp>
    </p:spTree>
    <p:extLst>
      <p:ext uri="{BB962C8B-B14F-4D97-AF65-F5344CB8AC3E}">
        <p14:creationId xmlns:p14="http://schemas.microsoft.com/office/powerpoint/2010/main" val="2018198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19</a:t>
            </a:fld>
            <a:endParaRPr lang="en-US"/>
          </a:p>
        </p:txBody>
      </p:sp>
    </p:spTree>
    <p:extLst>
      <p:ext uri="{BB962C8B-B14F-4D97-AF65-F5344CB8AC3E}">
        <p14:creationId xmlns:p14="http://schemas.microsoft.com/office/powerpoint/2010/main" val="203195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20</a:t>
            </a:fld>
            <a:endParaRPr lang="en-US"/>
          </a:p>
        </p:txBody>
      </p:sp>
    </p:spTree>
    <p:extLst>
      <p:ext uri="{BB962C8B-B14F-4D97-AF65-F5344CB8AC3E}">
        <p14:creationId xmlns:p14="http://schemas.microsoft.com/office/powerpoint/2010/main" val="2582950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22</a:t>
            </a:fld>
            <a:endParaRPr lang="en-US"/>
          </a:p>
        </p:txBody>
      </p:sp>
    </p:spTree>
    <p:extLst>
      <p:ext uri="{BB962C8B-B14F-4D97-AF65-F5344CB8AC3E}">
        <p14:creationId xmlns:p14="http://schemas.microsoft.com/office/powerpoint/2010/main" val="1047266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23</a:t>
            </a:fld>
            <a:endParaRPr lang="en-US"/>
          </a:p>
        </p:txBody>
      </p:sp>
    </p:spTree>
    <p:extLst>
      <p:ext uri="{BB962C8B-B14F-4D97-AF65-F5344CB8AC3E}">
        <p14:creationId xmlns:p14="http://schemas.microsoft.com/office/powerpoint/2010/main" val="3605481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24</a:t>
            </a:fld>
            <a:endParaRPr lang="en-US"/>
          </a:p>
        </p:txBody>
      </p:sp>
    </p:spTree>
    <p:extLst>
      <p:ext uri="{BB962C8B-B14F-4D97-AF65-F5344CB8AC3E}">
        <p14:creationId xmlns:p14="http://schemas.microsoft.com/office/powerpoint/2010/main" val="3543279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25</a:t>
            </a:fld>
            <a:endParaRPr lang="en-US"/>
          </a:p>
        </p:txBody>
      </p:sp>
    </p:spTree>
    <p:extLst>
      <p:ext uri="{BB962C8B-B14F-4D97-AF65-F5344CB8AC3E}">
        <p14:creationId xmlns:p14="http://schemas.microsoft.com/office/powerpoint/2010/main" val="1484207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26</a:t>
            </a:fld>
            <a:endParaRPr lang="en-US"/>
          </a:p>
        </p:txBody>
      </p:sp>
    </p:spTree>
    <p:extLst>
      <p:ext uri="{BB962C8B-B14F-4D97-AF65-F5344CB8AC3E}">
        <p14:creationId xmlns:p14="http://schemas.microsoft.com/office/powerpoint/2010/main" val="158238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112">
              <a:defRPr/>
            </a:pPr>
            <a:r>
              <a:rPr lang="en-US" dirty="0" smtClean="0">
                <a:solidFill>
                  <a:prstClr val="black"/>
                </a:solidFill>
                <a:latin typeface="Arial" pitchFamily="34" charset="0"/>
                <a:ea typeface="Times New Roman" panose="02020603050405020304" pitchFamily="18" charset="0"/>
                <a:cs typeface="Times New Roman" panose="02020603050405020304" pitchFamily="18" charset="0"/>
              </a:rPr>
              <a:t>Goals: disseminate data, getting data into the community, long-term surveillance</a:t>
            </a:r>
          </a:p>
          <a:p>
            <a:pPr defTabSz="448112">
              <a:defRPr/>
            </a:pPr>
            <a:endParaRPr lang="en-US" dirty="0" smtClean="0">
              <a:solidFill>
                <a:prstClr val="black"/>
              </a:solidFill>
              <a:latin typeface="Arial" pitchFamily="34" charset="0"/>
              <a:ea typeface="Times New Roman" panose="02020603050405020304" pitchFamily="18" charset="0"/>
              <a:cs typeface="Times New Roman" panose="02020603050405020304" pitchFamily="18" charset="0"/>
            </a:endParaRPr>
          </a:p>
          <a:p>
            <a:pPr defTabSz="448112">
              <a:defRPr/>
            </a:pPr>
            <a:r>
              <a:rPr lang="en-US" dirty="0" smtClean="0">
                <a:solidFill>
                  <a:prstClr val="black"/>
                </a:solidFill>
                <a:latin typeface="Arial" pitchFamily="34" charset="0"/>
                <a:ea typeface="Times New Roman" panose="02020603050405020304" pitchFamily="18" charset="0"/>
                <a:cs typeface="Times New Roman" panose="02020603050405020304" pitchFamily="18" charset="0"/>
              </a:rPr>
              <a:t>Identify populations vulnerable to behavioral health disparities within identified high-need communities, and  the specific disparities experienced by these populations. Housed</a:t>
            </a:r>
            <a:r>
              <a:rPr lang="en-US" baseline="0" dirty="0" smtClean="0">
                <a:solidFill>
                  <a:prstClr val="black"/>
                </a:solidFill>
                <a:latin typeface="Arial" pitchFamily="34" charset="0"/>
                <a:ea typeface="Times New Roman" panose="02020603050405020304" pitchFamily="18" charset="0"/>
                <a:cs typeface="Times New Roman" panose="02020603050405020304" pitchFamily="18" charset="0"/>
              </a:rPr>
              <a:t> within/facilitated by CDHS.</a:t>
            </a:r>
            <a:endParaRPr lang="en-US" b="1" dirty="0" smtClean="0"/>
          </a:p>
          <a:p>
            <a:endParaRPr lang="en-US" dirty="0" smtClean="0"/>
          </a:p>
          <a:p>
            <a:pPr defTabSz="448112">
              <a:defRPr/>
            </a:pPr>
            <a:r>
              <a:rPr lang="en-US" b="1" dirty="0" smtClean="0"/>
              <a:t>The Center for Drug and Health Studies – holds</a:t>
            </a:r>
            <a:r>
              <a:rPr lang="en-US" b="1" baseline="0" dirty="0" smtClean="0"/>
              <a:t> the data, houses the SEOW (evaluation and epidemiology come out of CDHS) </a:t>
            </a:r>
            <a:r>
              <a:rPr lang="en-US" dirty="0" smtClean="0"/>
              <a:t>Two functions: Surveys &amp; SEOW. Affiliated with the Department</a:t>
            </a:r>
            <a:r>
              <a:rPr lang="en-US" baseline="0" dirty="0" smtClean="0"/>
              <a:t> of Sociology and Criminal Justice at UD.</a:t>
            </a:r>
            <a:endParaRPr lang="en-US" dirty="0" smtClean="0"/>
          </a:p>
          <a:p>
            <a:r>
              <a:rPr lang="en-US" b="1" baseline="0" dirty="0" smtClean="0"/>
              <a:t> </a:t>
            </a:r>
            <a:endParaRPr lang="en-US" b="1" dirty="0" smtClean="0"/>
          </a:p>
          <a:p>
            <a:r>
              <a:rPr lang="en-US" b="0" dirty="0" smtClean="0"/>
              <a:t>The Center for Drug and Health Studies (CDHS) facilitates collaborative and engaging primary research on substance abuse, health risk behavior, health services, and health policy among social and behavioral science faculty, professional staff, and graduate students. Administratively housed in the University’s Department of Sociology and Criminal Justice.</a:t>
            </a:r>
          </a:p>
          <a:p>
            <a:endParaRPr lang="en-US" b="1" dirty="0" smtClean="0"/>
          </a:p>
          <a:p>
            <a:r>
              <a:rPr lang="en-US" b="1" dirty="0" smtClean="0"/>
              <a:t>Delaware School Survey:</a:t>
            </a:r>
            <a:r>
              <a:rPr lang="en-US" b="1" baseline="0" dirty="0" smtClean="0"/>
              <a:t> </a:t>
            </a:r>
            <a:r>
              <a:rPr lang="en-US" dirty="0"/>
              <a:t>2015 Delaware School Survey which provides State and County level data on substance abuse, perceptions of risk, and school environment indicators for 5th, 8th, and 11th grade public school students. This includes data for the 2015 survey as well as trends data through 2015. </a:t>
            </a:r>
            <a:br>
              <a:rPr lang="en-US" dirty="0"/>
            </a:br>
            <a:endParaRPr lang="en-US" dirty="0" smtClean="0"/>
          </a:p>
          <a:p>
            <a:r>
              <a:rPr lang="en-US" b="1" dirty="0"/>
              <a:t>Delaware State Evaluation Team as a resource!</a:t>
            </a:r>
          </a:p>
          <a:p>
            <a:r>
              <a:rPr lang="en-US" dirty="0"/>
              <a:t>For a broader range of indicators that may signal communities that experience health disparities, check out two publications, both of which the Evaluation Team helped provide the data for:</a:t>
            </a:r>
          </a:p>
          <a:p>
            <a:endParaRPr lang="en-US" dirty="0"/>
          </a:p>
          <a:p>
            <a:r>
              <a:rPr lang="en-US" b="1" dirty="0"/>
              <a:t>An Overview of Poverty in Delaware</a:t>
            </a:r>
            <a:r>
              <a:rPr lang="en-US" dirty="0"/>
              <a:t/>
            </a:r>
            <a:br>
              <a:rPr lang="en-US" dirty="0"/>
            </a:br>
            <a:r>
              <a:rPr lang="en-US" u="sng" dirty="0">
                <a:hlinkClick r:id="rId3"/>
              </a:rPr>
              <a:t>http://www.ccrs.udel.edu/sites/ccrs.udel.edu/files/Overview%20of%20Poverty%20in%20Delaware%20Brief%20Updated%2010-2015%20%283%29.pdf</a:t>
            </a:r>
            <a:endParaRPr lang="en-US" dirty="0"/>
          </a:p>
          <a:p>
            <a:r>
              <a:rPr lang="en-US" dirty="0"/>
              <a:t>(provides some local level data on child and elder poverty in the state, along with statewide data and comparisons to regional and national data)</a:t>
            </a:r>
          </a:p>
          <a:p>
            <a:r>
              <a:rPr lang="en-US" b="1" dirty="0"/>
              <a:t>Kids Count in Delaware Families Count in Delaware </a:t>
            </a:r>
            <a:endParaRPr lang="en-US" dirty="0"/>
          </a:p>
          <a:p>
            <a:r>
              <a:rPr lang="en-US" b="1" dirty="0"/>
              <a:t>Fact Book 2015</a:t>
            </a:r>
            <a:r>
              <a:rPr lang="en-US" dirty="0"/>
              <a:t/>
            </a:r>
            <a:br>
              <a:rPr lang="en-US" dirty="0"/>
            </a:br>
            <a:r>
              <a:rPr lang="en-US" u="sng" dirty="0">
                <a:hlinkClick r:id="rId4"/>
              </a:rPr>
              <a:t>http://www.ccrs.udel.edu/sites/ccrs.udel.edu/files/KCDE2015-reduced_1.pdf</a:t>
            </a:r>
            <a:endParaRPr lang="en-US" dirty="0"/>
          </a:p>
          <a:p>
            <a:r>
              <a:rPr lang="en-US" dirty="0"/>
              <a:t/>
            </a:r>
            <a:br>
              <a:rPr lang="en-US" dirty="0"/>
            </a:br>
            <a:r>
              <a:rPr lang="en-US" dirty="0"/>
              <a:t>This annual publication provides a comprehensive profile of the status of children and families in Delaware along sixteen indicators. As you review Kids Count DE 2015, you may find the following of particular interest (please note these refer to </a:t>
            </a:r>
            <a:r>
              <a:rPr lang="en-US" b="1" dirty="0"/>
              <a:t>PDF page numbers </a:t>
            </a:r>
            <a:r>
              <a:rPr lang="en-US" dirty="0"/>
              <a:t>and not publication page numbers</a:t>
            </a:r>
            <a:r>
              <a:rPr lang="en-US" b="1" dirty="0"/>
              <a:t>)</a:t>
            </a:r>
            <a:endParaRPr lang="en-US" dirty="0"/>
          </a:p>
          <a:p>
            <a:pPr lvl="0"/>
            <a:r>
              <a:rPr lang="en-US" b="1" dirty="0"/>
              <a:t>National School Lunch and School Breakfast Programs in DE</a:t>
            </a:r>
            <a:r>
              <a:rPr lang="en-US" dirty="0"/>
              <a:t>: p73 shows Community Eligibility Provision (CEP) for school breakfast and lunch programs: if a school has a designated student percentage of at least 40, the school is eligible for</a:t>
            </a:r>
          </a:p>
          <a:p>
            <a:pPr lvl="0"/>
            <a:r>
              <a:rPr lang="en-US" b="1" dirty="0"/>
              <a:t>Children in Poverty</a:t>
            </a:r>
            <a:r>
              <a:rPr lang="en-US" dirty="0"/>
              <a:t> (pp104-108) GIS map; data tables on page 218 (table 98), 221 (table 99)</a:t>
            </a:r>
          </a:p>
          <a:p>
            <a:pPr lvl="0"/>
            <a:r>
              <a:rPr lang="en-US" b="1" dirty="0"/>
              <a:t>Children in one-parent households </a:t>
            </a:r>
            <a:r>
              <a:rPr lang="en-US" dirty="0"/>
              <a:t>(pp112-113)</a:t>
            </a:r>
          </a:p>
          <a:p>
            <a:pPr lvl="0"/>
            <a:r>
              <a:rPr lang="en-US" b="1" dirty="0"/>
              <a:t>Adult HS drop outs by census tracts in NCC</a:t>
            </a:r>
            <a:r>
              <a:rPr lang="en-US" dirty="0"/>
              <a:t> (p86: GIS map)</a:t>
            </a:r>
          </a:p>
          <a:p>
            <a:pPr lvl="0"/>
            <a:r>
              <a:rPr lang="en-US" b="1" dirty="0"/>
              <a:t>Adult HS drop outs by census tracts in Kent and Sussex Counties</a:t>
            </a:r>
            <a:r>
              <a:rPr lang="en-US" dirty="0"/>
              <a:t> (p87: GIS map) </a:t>
            </a:r>
          </a:p>
          <a:p>
            <a:pPr lvl="0"/>
            <a:endParaRPr lang="en-US" dirty="0"/>
          </a:p>
          <a:p>
            <a:r>
              <a:rPr lang="en-US" dirty="0"/>
              <a:t>SEOW - </a:t>
            </a:r>
            <a:r>
              <a:rPr lang="en-US" dirty="0" smtClean="0"/>
              <a:t>Helping people conduct</a:t>
            </a:r>
            <a:r>
              <a:rPr lang="en-US" baseline="0" dirty="0" smtClean="0"/>
              <a:t> data collection, analyze and interpret data, disseminate data to community partners</a:t>
            </a:r>
          </a:p>
          <a:p>
            <a:endParaRPr lang="en-US" baseline="0" dirty="0" smtClean="0"/>
          </a:p>
          <a:p>
            <a:pPr marL="0" lvl="1" defTabSz="448112">
              <a:defRPr/>
            </a:pPr>
            <a:r>
              <a:rPr lang="en-US" sz="2400" dirty="0">
                <a:solidFill>
                  <a:prstClr val="black"/>
                </a:solidFill>
              </a:rPr>
              <a:t>SEOW can offer training and Technical Assistance on data collection, literacy, dissemination </a:t>
            </a:r>
            <a:endParaRPr lang="en-US" sz="2000" dirty="0"/>
          </a:p>
          <a:p>
            <a:pPr lvl="0"/>
            <a:endParaRPr lang="en-US" dirty="0"/>
          </a:p>
          <a:p>
            <a:endParaRPr lang="en-US" dirty="0" smtClean="0"/>
          </a:p>
        </p:txBody>
      </p:sp>
      <p:sp>
        <p:nvSpPr>
          <p:cNvPr id="4" name="Slide Number Placeholder 3"/>
          <p:cNvSpPr>
            <a:spLocks noGrp="1"/>
          </p:cNvSpPr>
          <p:nvPr>
            <p:ph type="sldNum" sz="quarter" idx="10"/>
          </p:nvPr>
        </p:nvSpPr>
        <p:spPr/>
        <p:txBody>
          <a:bodyPr/>
          <a:lstStyle/>
          <a:p>
            <a:fld id="{10ACC799-D066-9240-8E33-D896C365C428}" type="slidenum">
              <a:rPr lang="en-US" smtClean="0"/>
              <a:pPr/>
              <a:t>3</a:t>
            </a:fld>
            <a:endParaRPr lang="en-US" dirty="0"/>
          </a:p>
        </p:txBody>
      </p:sp>
    </p:spTree>
    <p:extLst>
      <p:ext uri="{BB962C8B-B14F-4D97-AF65-F5344CB8AC3E}">
        <p14:creationId xmlns:p14="http://schemas.microsoft.com/office/powerpoint/2010/main" val="3285233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27</a:t>
            </a:fld>
            <a:endParaRPr lang="en-US"/>
          </a:p>
        </p:txBody>
      </p:sp>
    </p:spTree>
    <p:extLst>
      <p:ext uri="{BB962C8B-B14F-4D97-AF65-F5344CB8AC3E}">
        <p14:creationId xmlns:p14="http://schemas.microsoft.com/office/powerpoint/2010/main" val="3398181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28</a:t>
            </a:fld>
            <a:endParaRPr lang="en-US"/>
          </a:p>
        </p:txBody>
      </p:sp>
    </p:spTree>
    <p:extLst>
      <p:ext uri="{BB962C8B-B14F-4D97-AF65-F5344CB8AC3E}">
        <p14:creationId xmlns:p14="http://schemas.microsoft.com/office/powerpoint/2010/main" val="2911490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30</a:t>
            </a:fld>
            <a:endParaRPr lang="en-US"/>
          </a:p>
        </p:txBody>
      </p:sp>
    </p:spTree>
    <p:extLst>
      <p:ext uri="{BB962C8B-B14F-4D97-AF65-F5344CB8AC3E}">
        <p14:creationId xmlns:p14="http://schemas.microsoft.com/office/powerpoint/2010/main" val="1585731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31</a:t>
            </a:fld>
            <a:endParaRPr lang="en-US"/>
          </a:p>
        </p:txBody>
      </p:sp>
    </p:spTree>
    <p:extLst>
      <p:ext uri="{BB962C8B-B14F-4D97-AF65-F5344CB8AC3E}">
        <p14:creationId xmlns:p14="http://schemas.microsoft.com/office/powerpoint/2010/main" val="1808712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32</a:t>
            </a:fld>
            <a:endParaRPr lang="en-US"/>
          </a:p>
        </p:txBody>
      </p:sp>
    </p:spTree>
    <p:extLst>
      <p:ext uri="{BB962C8B-B14F-4D97-AF65-F5344CB8AC3E}">
        <p14:creationId xmlns:p14="http://schemas.microsoft.com/office/powerpoint/2010/main" val="929872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0787F-21B6-4012-B3B3-3801F9076314}" type="slidenum">
              <a:rPr lang="en-US" smtClean="0"/>
              <a:t>33</a:t>
            </a:fld>
            <a:endParaRPr lang="en-US"/>
          </a:p>
        </p:txBody>
      </p:sp>
    </p:spTree>
    <p:extLst>
      <p:ext uri="{BB962C8B-B14F-4D97-AF65-F5344CB8AC3E}">
        <p14:creationId xmlns:p14="http://schemas.microsoft.com/office/powerpoint/2010/main" val="255687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6</a:t>
            </a:fld>
            <a:endParaRPr lang="en-US"/>
          </a:p>
        </p:txBody>
      </p:sp>
    </p:spTree>
    <p:extLst>
      <p:ext uri="{BB962C8B-B14F-4D97-AF65-F5344CB8AC3E}">
        <p14:creationId xmlns:p14="http://schemas.microsoft.com/office/powerpoint/2010/main" val="586903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7</a:t>
            </a:fld>
            <a:endParaRPr lang="en-US"/>
          </a:p>
        </p:txBody>
      </p:sp>
    </p:spTree>
    <p:extLst>
      <p:ext uri="{BB962C8B-B14F-4D97-AF65-F5344CB8AC3E}">
        <p14:creationId xmlns:p14="http://schemas.microsoft.com/office/powerpoint/2010/main" val="343842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9</a:t>
            </a:fld>
            <a:endParaRPr lang="en-US"/>
          </a:p>
        </p:txBody>
      </p:sp>
    </p:spTree>
    <p:extLst>
      <p:ext uri="{BB962C8B-B14F-4D97-AF65-F5344CB8AC3E}">
        <p14:creationId xmlns:p14="http://schemas.microsoft.com/office/powerpoint/2010/main" val="3101310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10</a:t>
            </a:fld>
            <a:endParaRPr lang="en-US"/>
          </a:p>
        </p:txBody>
      </p:sp>
    </p:spTree>
    <p:extLst>
      <p:ext uri="{BB962C8B-B14F-4D97-AF65-F5344CB8AC3E}">
        <p14:creationId xmlns:p14="http://schemas.microsoft.com/office/powerpoint/2010/main" val="4562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11</a:t>
            </a:fld>
            <a:endParaRPr lang="en-US"/>
          </a:p>
        </p:txBody>
      </p:sp>
    </p:spTree>
    <p:extLst>
      <p:ext uri="{BB962C8B-B14F-4D97-AF65-F5344CB8AC3E}">
        <p14:creationId xmlns:p14="http://schemas.microsoft.com/office/powerpoint/2010/main" val="94127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12</a:t>
            </a:fld>
            <a:endParaRPr lang="en-US"/>
          </a:p>
        </p:txBody>
      </p:sp>
    </p:spTree>
    <p:extLst>
      <p:ext uri="{BB962C8B-B14F-4D97-AF65-F5344CB8AC3E}">
        <p14:creationId xmlns:p14="http://schemas.microsoft.com/office/powerpoint/2010/main" val="2831728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copied as image (cannot be altered)</a:t>
            </a:r>
            <a:endParaRPr lang="en-US" dirty="0"/>
          </a:p>
        </p:txBody>
      </p:sp>
      <p:sp>
        <p:nvSpPr>
          <p:cNvPr id="4" name="Slide Number Placeholder 3"/>
          <p:cNvSpPr>
            <a:spLocks noGrp="1"/>
          </p:cNvSpPr>
          <p:nvPr>
            <p:ph type="sldNum" sz="quarter" idx="10"/>
          </p:nvPr>
        </p:nvSpPr>
        <p:spPr/>
        <p:txBody>
          <a:bodyPr/>
          <a:lstStyle/>
          <a:p>
            <a:fld id="{54930D8B-F14B-4664-BD1D-CEF79B29EAD7}" type="slidenum">
              <a:rPr lang="en-US" smtClean="0"/>
              <a:t>14</a:t>
            </a:fld>
            <a:endParaRPr lang="en-US"/>
          </a:p>
        </p:txBody>
      </p:sp>
    </p:spTree>
    <p:extLst>
      <p:ext uri="{BB962C8B-B14F-4D97-AF65-F5344CB8AC3E}">
        <p14:creationId xmlns:p14="http://schemas.microsoft.com/office/powerpoint/2010/main" val="419108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403993-04F1-4D10-ADBE-FAA647D8E4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F8F2598-2FC4-49AC-8C9F-CE656B3D0A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3688343-0067-4AA4-B3F5-4BCE8F7699FC}"/>
              </a:ext>
            </a:extLst>
          </p:cNvPr>
          <p:cNvSpPr>
            <a:spLocks noGrp="1"/>
          </p:cNvSpPr>
          <p:nvPr>
            <p:ph type="dt" sz="half" idx="10"/>
          </p:nvPr>
        </p:nvSpPr>
        <p:spPr/>
        <p:txBody>
          <a:bodyPr/>
          <a:lstStyle/>
          <a:p>
            <a:fld id="{09829B63-C522-48EC-8C58-3140F4A99721}" type="datetimeFigureOut">
              <a:rPr lang="en-US" smtClean="0"/>
              <a:t>1/14/19</a:t>
            </a:fld>
            <a:endParaRPr lang="en-US"/>
          </a:p>
        </p:txBody>
      </p:sp>
      <p:sp>
        <p:nvSpPr>
          <p:cNvPr id="5" name="Footer Placeholder 4">
            <a:extLst>
              <a:ext uri="{FF2B5EF4-FFF2-40B4-BE49-F238E27FC236}">
                <a16:creationId xmlns:a16="http://schemas.microsoft.com/office/drawing/2014/main" xmlns="" id="{6AC71400-550B-41A0-83E7-3AB2EB16A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C09B05D-CE6B-4F72-B18F-BD663255C356}"/>
              </a:ext>
            </a:extLst>
          </p:cNvPr>
          <p:cNvSpPr>
            <a:spLocks noGrp="1"/>
          </p:cNvSpPr>
          <p:nvPr>
            <p:ph type="sldNum" sz="quarter" idx="12"/>
          </p:nvPr>
        </p:nvSpPr>
        <p:spPr/>
        <p:txBody>
          <a:bodyPr/>
          <a:lstStyle/>
          <a:p>
            <a:fld id="{D2D293C3-9643-4EF4-A93C-3DE655462E26}" type="slidenum">
              <a:rPr lang="en-US" smtClean="0"/>
              <a:t>‹#›</a:t>
            </a:fld>
            <a:endParaRPr lang="en-US"/>
          </a:p>
        </p:txBody>
      </p:sp>
    </p:spTree>
    <p:extLst>
      <p:ext uri="{BB962C8B-B14F-4D97-AF65-F5344CB8AC3E}">
        <p14:creationId xmlns:p14="http://schemas.microsoft.com/office/powerpoint/2010/main" val="2440809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F773EC-34CB-4CD1-9727-D89DC91A7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DF7D6FA-A44A-423E-BF46-9D3D2AF0D6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A07DAA-C0B4-47FE-B7AF-E976CBF563FA}"/>
              </a:ext>
            </a:extLst>
          </p:cNvPr>
          <p:cNvSpPr>
            <a:spLocks noGrp="1"/>
          </p:cNvSpPr>
          <p:nvPr>
            <p:ph type="dt" sz="half" idx="10"/>
          </p:nvPr>
        </p:nvSpPr>
        <p:spPr/>
        <p:txBody>
          <a:bodyPr/>
          <a:lstStyle/>
          <a:p>
            <a:fld id="{09829B63-C522-48EC-8C58-3140F4A99721}" type="datetimeFigureOut">
              <a:rPr lang="en-US" smtClean="0"/>
              <a:t>1/14/19</a:t>
            </a:fld>
            <a:endParaRPr lang="en-US"/>
          </a:p>
        </p:txBody>
      </p:sp>
      <p:sp>
        <p:nvSpPr>
          <p:cNvPr id="5" name="Footer Placeholder 4">
            <a:extLst>
              <a:ext uri="{FF2B5EF4-FFF2-40B4-BE49-F238E27FC236}">
                <a16:creationId xmlns:a16="http://schemas.microsoft.com/office/drawing/2014/main" xmlns="" id="{2FF388EB-4EF0-4E1F-A328-732CDBBDE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8662A4-2BF7-4C97-87A8-4460EB484E36}"/>
              </a:ext>
            </a:extLst>
          </p:cNvPr>
          <p:cNvSpPr>
            <a:spLocks noGrp="1"/>
          </p:cNvSpPr>
          <p:nvPr>
            <p:ph type="sldNum" sz="quarter" idx="12"/>
          </p:nvPr>
        </p:nvSpPr>
        <p:spPr/>
        <p:txBody>
          <a:bodyPr/>
          <a:lstStyle/>
          <a:p>
            <a:fld id="{D2D293C3-9643-4EF4-A93C-3DE655462E26}" type="slidenum">
              <a:rPr lang="en-US" smtClean="0"/>
              <a:t>‹#›</a:t>
            </a:fld>
            <a:endParaRPr lang="en-US"/>
          </a:p>
        </p:txBody>
      </p:sp>
    </p:spTree>
    <p:extLst>
      <p:ext uri="{BB962C8B-B14F-4D97-AF65-F5344CB8AC3E}">
        <p14:creationId xmlns:p14="http://schemas.microsoft.com/office/powerpoint/2010/main" val="320722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3B0E028-1DE6-453A-BA48-2E40DC6395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CB72B1E-2DFE-4598-BDB1-1B1C8889311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0F7F51-B593-4519-A170-CD3D265ED2AF}"/>
              </a:ext>
            </a:extLst>
          </p:cNvPr>
          <p:cNvSpPr>
            <a:spLocks noGrp="1"/>
          </p:cNvSpPr>
          <p:nvPr>
            <p:ph type="dt" sz="half" idx="10"/>
          </p:nvPr>
        </p:nvSpPr>
        <p:spPr/>
        <p:txBody>
          <a:bodyPr/>
          <a:lstStyle/>
          <a:p>
            <a:fld id="{09829B63-C522-48EC-8C58-3140F4A99721}" type="datetimeFigureOut">
              <a:rPr lang="en-US" smtClean="0"/>
              <a:t>1/14/19</a:t>
            </a:fld>
            <a:endParaRPr lang="en-US"/>
          </a:p>
        </p:txBody>
      </p:sp>
      <p:sp>
        <p:nvSpPr>
          <p:cNvPr id="5" name="Footer Placeholder 4">
            <a:extLst>
              <a:ext uri="{FF2B5EF4-FFF2-40B4-BE49-F238E27FC236}">
                <a16:creationId xmlns:a16="http://schemas.microsoft.com/office/drawing/2014/main" xmlns="" id="{20B34BC1-1888-4F09-9E86-5357BBBF7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1A09776-22F7-4335-9385-63BBEE495831}"/>
              </a:ext>
            </a:extLst>
          </p:cNvPr>
          <p:cNvSpPr>
            <a:spLocks noGrp="1"/>
          </p:cNvSpPr>
          <p:nvPr>
            <p:ph type="sldNum" sz="quarter" idx="12"/>
          </p:nvPr>
        </p:nvSpPr>
        <p:spPr/>
        <p:txBody>
          <a:bodyPr/>
          <a:lstStyle/>
          <a:p>
            <a:fld id="{D2D293C3-9643-4EF4-A93C-3DE655462E26}" type="slidenum">
              <a:rPr lang="en-US" smtClean="0"/>
              <a:t>‹#›</a:t>
            </a:fld>
            <a:endParaRPr lang="en-US"/>
          </a:p>
        </p:txBody>
      </p:sp>
    </p:spTree>
    <p:extLst>
      <p:ext uri="{BB962C8B-B14F-4D97-AF65-F5344CB8AC3E}">
        <p14:creationId xmlns:p14="http://schemas.microsoft.com/office/powerpoint/2010/main" val="98898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APT Logo &amp; Stripes">
    <p:spTree>
      <p:nvGrpSpPr>
        <p:cNvPr id="1" name=""/>
        <p:cNvGrpSpPr/>
        <p:nvPr/>
      </p:nvGrpSpPr>
      <p:grpSpPr>
        <a:xfrm>
          <a:off x="0" y="0"/>
          <a:ext cx="0" cy="0"/>
          <a:chOff x="0" y="0"/>
          <a:chExt cx="0" cy="0"/>
        </a:xfrm>
      </p:grpSpPr>
      <p:pic>
        <p:nvPicPr>
          <p:cNvPr id="8" name="Picture 7" descr="header interior slid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98796"/>
          <a:stretch/>
        </p:blipFill>
        <p:spPr>
          <a:xfrm>
            <a:off x="0" y="0"/>
            <a:ext cx="12192000" cy="82550"/>
          </a:xfrm>
          <a:prstGeom prst="rect">
            <a:avLst/>
          </a:prstGeom>
        </p:spPr>
      </p:pic>
      <p:sp>
        <p:nvSpPr>
          <p:cNvPr id="3" name="Subtitle 2"/>
          <p:cNvSpPr>
            <a:spLocks noGrp="1"/>
          </p:cNvSpPr>
          <p:nvPr>
            <p:ph type="subTitle" idx="1" hasCustomPrompt="1"/>
          </p:nvPr>
        </p:nvSpPr>
        <p:spPr>
          <a:xfrm>
            <a:off x="537883" y="1091173"/>
            <a:ext cx="11264651" cy="4453965"/>
          </a:xfrm>
          <a:prstGeom prst="rect">
            <a:avLst/>
          </a:prstGeom>
        </p:spPr>
        <p:txBody>
          <a:bodyPr>
            <a:noAutofit/>
          </a:bodyPr>
          <a:lstStyle>
            <a:lvl1pPr marL="457200" indent="-457200" algn="l">
              <a:buFont typeface="Arial" panose="020B0604020202020204" pitchFamily="34" charset="0"/>
              <a:buChar char="•"/>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sp>
        <p:nvSpPr>
          <p:cNvPr id="4" name="Slide Number Placeholder 1"/>
          <p:cNvSpPr txBox="1">
            <a:spLocks/>
          </p:cNvSpPr>
          <p:nvPr userDrawn="1"/>
        </p:nvSpPr>
        <p:spPr>
          <a:xfrm>
            <a:off x="11052848" y="6081438"/>
            <a:ext cx="641112"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26678566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0741"/>
          <a:stretch/>
        </p:blipFill>
        <p:spPr>
          <a:xfrm>
            <a:off x="0" y="0"/>
            <a:ext cx="12192000" cy="6121400"/>
          </a:xfrm>
          <a:prstGeom prst="rect">
            <a:avLst/>
          </a:prstGeom>
        </p:spPr>
      </p:pic>
      <p:sp>
        <p:nvSpPr>
          <p:cNvPr id="8" name="Title 1"/>
          <p:cNvSpPr>
            <a:spLocks noGrp="1"/>
          </p:cNvSpPr>
          <p:nvPr>
            <p:ph type="ctrTitle" hasCustomPrompt="1"/>
          </p:nvPr>
        </p:nvSpPr>
        <p:spPr>
          <a:xfrm>
            <a:off x="537884" y="0"/>
            <a:ext cx="11264651" cy="1105648"/>
          </a:xfrm>
          <a:prstGeom prst="rect">
            <a:avLst/>
          </a:prstGeom>
        </p:spPr>
        <p:txBody>
          <a:bodyPr>
            <a:noAutofit/>
          </a:bodyPr>
          <a:lstStyle>
            <a:lvl1pPr>
              <a:defRPr sz="4000" b="1" i="0" baseline="0">
                <a:solidFill>
                  <a:srgbClr val="FFFFFF"/>
                </a:solidFill>
                <a:latin typeface="Arial"/>
                <a:cs typeface="Arial"/>
              </a:defRPr>
            </a:lvl1pPr>
          </a:lstStyle>
          <a:p>
            <a:r>
              <a:rPr lang="en-US" dirty="0" smtClean="0"/>
              <a:t>Click to edit slide title</a:t>
            </a:r>
            <a:endParaRPr lang="en-US" dirty="0"/>
          </a:p>
        </p:txBody>
      </p:sp>
      <p:sp>
        <p:nvSpPr>
          <p:cNvPr id="9" name="Subtitle 2"/>
          <p:cNvSpPr>
            <a:spLocks noGrp="1"/>
          </p:cNvSpPr>
          <p:nvPr>
            <p:ph type="subTitle" idx="1" hasCustomPrompt="1"/>
          </p:nvPr>
        </p:nvSpPr>
        <p:spPr>
          <a:xfrm>
            <a:off x="537884" y="1464237"/>
            <a:ext cx="11264651" cy="4365065"/>
          </a:xfrm>
          <a:prstGeom prst="rect">
            <a:avLst/>
          </a:prstGeom>
        </p:spPr>
        <p:txBody>
          <a:bodyPr>
            <a:noAutofit/>
          </a:bodyPr>
          <a:lstStyle>
            <a:lvl1pPr marL="342900" indent="-342900" algn="l">
              <a:buFont typeface="Arial" panose="020B0604020202020204" pitchFamily="34" charset="0"/>
              <a:buChar char="•"/>
              <a:tabLst>
                <a:tab pos="1032272" algn="l"/>
              </a:tabLst>
              <a:defRPr sz="2800" baseline="0">
                <a:solidFill>
                  <a:srgbClr val="000000"/>
                </a:solidFill>
                <a:latin typeface="Arial"/>
                <a:cs typeface="Arial"/>
              </a:defRPr>
            </a:lvl1pPr>
            <a:lvl2pPr marL="728663" indent="-385763" algn="l">
              <a:buFont typeface="Arial" panose="020B0604020202020204" pitchFamily="34" charset="0"/>
              <a:buChar char="―"/>
              <a:defRPr sz="2000">
                <a:solidFill>
                  <a:schemeClr val="tx1"/>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slide text</a:t>
            </a:r>
          </a:p>
        </p:txBody>
      </p:sp>
      <p:sp>
        <p:nvSpPr>
          <p:cNvPr id="7" name="Slide Number Placeholder 1"/>
          <p:cNvSpPr txBox="1">
            <a:spLocks/>
          </p:cNvSpPr>
          <p:nvPr userDrawn="1"/>
        </p:nvSpPr>
        <p:spPr>
          <a:xfrm>
            <a:off x="11052848" y="6081440"/>
            <a:ext cx="641112" cy="365125"/>
          </a:xfrm>
          <a:prstGeom prst="rect">
            <a:avLst/>
          </a:prstGeom>
        </p:spPr>
        <p:txBody>
          <a:bodyPr vert="horz" lIns="68580" tIns="34290" rIns="68580" bIns="3429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675" smtClean="0"/>
              <a:pPr/>
              <a:t>‹#›</a:t>
            </a:fld>
            <a:endParaRPr lang="en-US" sz="675" dirty="0"/>
          </a:p>
        </p:txBody>
      </p:sp>
    </p:spTree>
    <p:extLst>
      <p:ext uri="{BB962C8B-B14F-4D97-AF65-F5344CB8AC3E}">
        <p14:creationId xmlns:p14="http://schemas.microsoft.com/office/powerpoint/2010/main" val="271444373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3C49B8-1104-40BC-BC53-10799E895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7750A72-95A7-4FB2-A8A9-6DF377FD65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32F6AC-E65A-4DCD-BAD0-E2B0C19218C4}"/>
              </a:ext>
            </a:extLst>
          </p:cNvPr>
          <p:cNvSpPr>
            <a:spLocks noGrp="1"/>
          </p:cNvSpPr>
          <p:nvPr>
            <p:ph type="dt" sz="half" idx="10"/>
          </p:nvPr>
        </p:nvSpPr>
        <p:spPr/>
        <p:txBody>
          <a:bodyPr/>
          <a:lstStyle/>
          <a:p>
            <a:fld id="{09829B63-C522-48EC-8C58-3140F4A99721}" type="datetimeFigureOut">
              <a:rPr lang="en-US" smtClean="0"/>
              <a:t>1/14/19</a:t>
            </a:fld>
            <a:endParaRPr lang="en-US"/>
          </a:p>
        </p:txBody>
      </p:sp>
      <p:sp>
        <p:nvSpPr>
          <p:cNvPr id="5" name="Footer Placeholder 4">
            <a:extLst>
              <a:ext uri="{FF2B5EF4-FFF2-40B4-BE49-F238E27FC236}">
                <a16:creationId xmlns:a16="http://schemas.microsoft.com/office/drawing/2014/main" xmlns="" id="{7AB460CF-45DA-46DB-8876-99E349051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7A5987-4210-4877-BE2D-3DE7420B8618}"/>
              </a:ext>
            </a:extLst>
          </p:cNvPr>
          <p:cNvSpPr>
            <a:spLocks noGrp="1"/>
          </p:cNvSpPr>
          <p:nvPr>
            <p:ph type="sldNum" sz="quarter" idx="12"/>
          </p:nvPr>
        </p:nvSpPr>
        <p:spPr/>
        <p:txBody>
          <a:bodyPr/>
          <a:lstStyle/>
          <a:p>
            <a:fld id="{D2D293C3-9643-4EF4-A93C-3DE655462E26}" type="slidenum">
              <a:rPr lang="en-US" smtClean="0"/>
              <a:t>‹#›</a:t>
            </a:fld>
            <a:endParaRPr lang="en-US"/>
          </a:p>
        </p:txBody>
      </p:sp>
    </p:spTree>
    <p:extLst>
      <p:ext uri="{BB962C8B-B14F-4D97-AF65-F5344CB8AC3E}">
        <p14:creationId xmlns:p14="http://schemas.microsoft.com/office/powerpoint/2010/main" val="2670231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CE4971-1C87-4D73-AC24-B2A74D1F4C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07793B3-15F9-4EE0-BD7E-C889256BBD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4408930-7383-4A61-B4C9-E92A12C1EBB9}"/>
              </a:ext>
            </a:extLst>
          </p:cNvPr>
          <p:cNvSpPr>
            <a:spLocks noGrp="1"/>
          </p:cNvSpPr>
          <p:nvPr>
            <p:ph type="dt" sz="half" idx="10"/>
          </p:nvPr>
        </p:nvSpPr>
        <p:spPr/>
        <p:txBody>
          <a:bodyPr/>
          <a:lstStyle/>
          <a:p>
            <a:fld id="{09829B63-C522-48EC-8C58-3140F4A99721}" type="datetimeFigureOut">
              <a:rPr lang="en-US" smtClean="0"/>
              <a:t>1/14/19</a:t>
            </a:fld>
            <a:endParaRPr lang="en-US"/>
          </a:p>
        </p:txBody>
      </p:sp>
      <p:sp>
        <p:nvSpPr>
          <p:cNvPr id="5" name="Footer Placeholder 4">
            <a:extLst>
              <a:ext uri="{FF2B5EF4-FFF2-40B4-BE49-F238E27FC236}">
                <a16:creationId xmlns:a16="http://schemas.microsoft.com/office/drawing/2014/main" xmlns="" id="{B9AAEAAE-6071-4462-B7AF-5A9CD543D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F57B03-CC69-435D-B8CD-16C15155D518}"/>
              </a:ext>
            </a:extLst>
          </p:cNvPr>
          <p:cNvSpPr>
            <a:spLocks noGrp="1"/>
          </p:cNvSpPr>
          <p:nvPr>
            <p:ph type="sldNum" sz="quarter" idx="12"/>
          </p:nvPr>
        </p:nvSpPr>
        <p:spPr/>
        <p:txBody>
          <a:bodyPr/>
          <a:lstStyle/>
          <a:p>
            <a:fld id="{D2D293C3-9643-4EF4-A93C-3DE655462E26}" type="slidenum">
              <a:rPr lang="en-US" smtClean="0"/>
              <a:t>‹#›</a:t>
            </a:fld>
            <a:endParaRPr lang="en-US"/>
          </a:p>
        </p:txBody>
      </p:sp>
    </p:spTree>
    <p:extLst>
      <p:ext uri="{BB962C8B-B14F-4D97-AF65-F5344CB8AC3E}">
        <p14:creationId xmlns:p14="http://schemas.microsoft.com/office/powerpoint/2010/main" val="3029183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63283C-09C7-4EE7-BC57-6A32E5A94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E7EB1-F223-43F8-9CC2-6ABF611833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1788598-CBCD-4F76-A012-8297875589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FD62D8C-2D08-4EC6-93E5-52AF7BFB6B9D}"/>
              </a:ext>
            </a:extLst>
          </p:cNvPr>
          <p:cNvSpPr>
            <a:spLocks noGrp="1"/>
          </p:cNvSpPr>
          <p:nvPr>
            <p:ph type="dt" sz="half" idx="10"/>
          </p:nvPr>
        </p:nvSpPr>
        <p:spPr/>
        <p:txBody>
          <a:bodyPr/>
          <a:lstStyle/>
          <a:p>
            <a:fld id="{09829B63-C522-48EC-8C58-3140F4A99721}" type="datetimeFigureOut">
              <a:rPr lang="en-US" smtClean="0"/>
              <a:t>1/14/19</a:t>
            </a:fld>
            <a:endParaRPr lang="en-US"/>
          </a:p>
        </p:txBody>
      </p:sp>
      <p:sp>
        <p:nvSpPr>
          <p:cNvPr id="6" name="Footer Placeholder 5">
            <a:extLst>
              <a:ext uri="{FF2B5EF4-FFF2-40B4-BE49-F238E27FC236}">
                <a16:creationId xmlns:a16="http://schemas.microsoft.com/office/drawing/2014/main" xmlns="" id="{2630238D-1367-4B47-A33E-B4E374F5AE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0C6A9D2-D78F-4F38-8949-A1673FD021BD}"/>
              </a:ext>
            </a:extLst>
          </p:cNvPr>
          <p:cNvSpPr>
            <a:spLocks noGrp="1"/>
          </p:cNvSpPr>
          <p:nvPr>
            <p:ph type="sldNum" sz="quarter" idx="12"/>
          </p:nvPr>
        </p:nvSpPr>
        <p:spPr/>
        <p:txBody>
          <a:bodyPr/>
          <a:lstStyle/>
          <a:p>
            <a:fld id="{D2D293C3-9643-4EF4-A93C-3DE655462E26}" type="slidenum">
              <a:rPr lang="en-US" smtClean="0"/>
              <a:t>‹#›</a:t>
            </a:fld>
            <a:endParaRPr lang="en-US"/>
          </a:p>
        </p:txBody>
      </p:sp>
    </p:spTree>
    <p:extLst>
      <p:ext uri="{BB962C8B-B14F-4D97-AF65-F5344CB8AC3E}">
        <p14:creationId xmlns:p14="http://schemas.microsoft.com/office/powerpoint/2010/main" val="823495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D32D77-74B4-4000-9510-E4052930A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6A4E5F4-010A-4982-A3E6-FD3B019B62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9E66ADD-8E16-4A72-9D1B-F5F00835C51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A5FDF9B-BCD3-421B-B27A-DF2E630854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2AEA3A1-946E-4B65-AA0A-41A5585876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4EC75DB-60B5-44AB-8F9F-27E890CB39BB}"/>
              </a:ext>
            </a:extLst>
          </p:cNvPr>
          <p:cNvSpPr>
            <a:spLocks noGrp="1"/>
          </p:cNvSpPr>
          <p:nvPr>
            <p:ph type="dt" sz="half" idx="10"/>
          </p:nvPr>
        </p:nvSpPr>
        <p:spPr/>
        <p:txBody>
          <a:bodyPr/>
          <a:lstStyle/>
          <a:p>
            <a:fld id="{09829B63-C522-48EC-8C58-3140F4A99721}" type="datetimeFigureOut">
              <a:rPr lang="en-US" smtClean="0"/>
              <a:t>1/14/19</a:t>
            </a:fld>
            <a:endParaRPr lang="en-US"/>
          </a:p>
        </p:txBody>
      </p:sp>
      <p:sp>
        <p:nvSpPr>
          <p:cNvPr id="8" name="Footer Placeholder 7">
            <a:extLst>
              <a:ext uri="{FF2B5EF4-FFF2-40B4-BE49-F238E27FC236}">
                <a16:creationId xmlns:a16="http://schemas.microsoft.com/office/drawing/2014/main" xmlns="" id="{82125662-15D0-401F-A367-4116B2646D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D80A7AC-E8E5-4EC4-BC08-57810EC57167}"/>
              </a:ext>
            </a:extLst>
          </p:cNvPr>
          <p:cNvSpPr>
            <a:spLocks noGrp="1"/>
          </p:cNvSpPr>
          <p:nvPr>
            <p:ph type="sldNum" sz="quarter" idx="12"/>
          </p:nvPr>
        </p:nvSpPr>
        <p:spPr/>
        <p:txBody>
          <a:bodyPr/>
          <a:lstStyle/>
          <a:p>
            <a:fld id="{D2D293C3-9643-4EF4-A93C-3DE655462E26}" type="slidenum">
              <a:rPr lang="en-US" smtClean="0"/>
              <a:t>‹#›</a:t>
            </a:fld>
            <a:endParaRPr lang="en-US"/>
          </a:p>
        </p:txBody>
      </p:sp>
    </p:spTree>
    <p:extLst>
      <p:ext uri="{BB962C8B-B14F-4D97-AF65-F5344CB8AC3E}">
        <p14:creationId xmlns:p14="http://schemas.microsoft.com/office/powerpoint/2010/main" val="228239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9400E-3103-43EB-849F-F156F41016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937C88D-678C-4407-8E8E-370D96782E3C}"/>
              </a:ext>
            </a:extLst>
          </p:cNvPr>
          <p:cNvSpPr>
            <a:spLocks noGrp="1"/>
          </p:cNvSpPr>
          <p:nvPr>
            <p:ph type="dt" sz="half" idx="10"/>
          </p:nvPr>
        </p:nvSpPr>
        <p:spPr/>
        <p:txBody>
          <a:bodyPr/>
          <a:lstStyle/>
          <a:p>
            <a:fld id="{09829B63-C522-48EC-8C58-3140F4A99721}" type="datetimeFigureOut">
              <a:rPr lang="en-US" smtClean="0"/>
              <a:t>1/14/19</a:t>
            </a:fld>
            <a:endParaRPr lang="en-US"/>
          </a:p>
        </p:txBody>
      </p:sp>
      <p:sp>
        <p:nvSpPr>
          <p:cNvPr id="4" name="Footer Placeholder 3">
            <a:extLst>
              <a:ext uri="{FF2B5EF4-FFF2-40B4-BE49-F238E27FC236}">
                <a16:creationId xmlns:a16="http://schemas.microsoft.com/office/drawing/2014/main" xmlns="" id="{8BAADDC3-92EC-4BB3-8AE3-417C56138B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74E60E4-B749-4B9A-8026-8028D04C7D0B}"/>
              </a:ext>
            </a:extLst>
          </p:cNvPr>
          <p:cNvSpPr>
            <a:spLocks noGrp="1"/>
          </p:cNvSpPr>
          <p:nvPr>
            <p:ph type="sldNum" sz="quarter" idx="12"/>
          </p:nvPr>
        </p:nvSpPr>
        <p:spPr/>
        <p:txBody>
          <a:bodyPr/>
          <a:lstStyle/>
          <a:p>
            <a:fld id="{D2D293C3-9643-4EF4-A93C-3DE655462E26}" type="slidenum">
              <a:rPr lang="en-US" smtClean="0"/>
              <a:t>‹#›</a:t>
            </a:fld>
            <a:endParaRPr lang="en-US"/>
          </a:p>
        </p:txBody>
      </p:sp>
    </p:spTree>
    <p:extLst>
      <p:ext uri="{BB962C8B-B14F-4D97-AF65-F5344CB8AC3E}">
        <p14:creationId xmlns:p14="http://schemas.microsoft.com/office/powerpoint/2010/main" val="964407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0EA243C-BD36-457E-AAF0-D2EAF511171E}"/>
              </a:ext>
            </a:extLst>
          </p:cNvPr>
          <p:cNvSpPr>
            <a:spLocks noGrp="1"/>
          </p:cNvSpPr>
          <p:nvPr>
            <p:ph type="dt" sz="half" idx="10"/>
          </p:nvPr>
        </p:nvSpPr>
        <p:spPr/>
        <p:txBody>
          <a:bodyPr/>
          <a:lstStyle/>
          <a:p>
            <a:fld id="{09829B63-C522-48EC-8C58-3140F4A99721}" type="datetimeFigureOut">
              <a:rPr lang="en-US" smtClean="0"/>
              <a:t>1/14/19</a:t>
            </a:fld>
            <a:endParaRPr lang="en-US"/>
          </a:p>
        </p:txBody>
      </p:sp>
      <p:sp>
        <p:nvSpPr>
          <p:cNvPr id="3" name="Footer Placeholder 2">
            <a:extLst>
              <a:ext uri="{FF2B5EF4-FFF2-40B4-BE49-F238E27FC236}">
                <a16:creationId xmlns:a16="http://schemas.microsoft.com/office/drawing/2014/main" xmlns="" id="{AF968C35-01EA-419E-BEA2-EC5761B692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5B6B5D0-ED38-4694-AF4F-5AF85C26D871}"/>
              </a:ext>
            </a:extLst>
          </p:cNvPr>
          <p:cNvSpPr>
            <a:spLocks noGrp="1"/>
          </p:cNvSpPr>
          <p:nvPr>
            <p:ph type="sldNum" sz="quarter" idx="12"/>
          </p:nvPr>
        </p:nvSpPr>
        <p:spPr/>
        <p:txBody>
          <a:bodyPr/>
          <a:lstStyle/>
          <a:p>
            <a:fld id="{D2D293C3-9643-4EF4-A93C-3DE655462E26}" type="slidenum">
              <a:rPr lang="en-US" smtClean="0"/>
              <a:t>‹#›</a:t>
            </a:fld>
            <a:endParaRPr lang="en-US"/>
          </a:p>
        </p:txBody>
      </p:sp>
    </p:spTree>
    <p:extLst>
      <p:ext uri="{BB962C8B-B14F-4D97-AF65-F5344CB8AC3E}">
        <p14:creationId xmlns:p14="http://schemas.microsoft.com/office/powerpoint/2010/main" val="182442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6BB60-8DFA-424F-96DB-46EB8A8D3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9411097-BDE3-4C7C-B599-00A310D410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42E0152-63F8-44A5-AFE2-5DEB2373B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23E8A5-D9EA-45A6-9B88-FC01FDF67120}"/>
              </a:ext>
            </a:extLst>
          </p:cNvPr>
          <p:cNvSpPr>
            <a:spLocks noGrp="1"/>
          </p:cNvSpPr>
          <p:nvPr>
            <p:ph type="dt" sz="half" idx="10"/>
          </p:nvPr>
        </p:nvSpPr>
        <p:spPr/>
        <p:txBody>
          <a:bodyPr/>
          <a:lstStyle/>
          <a:p>
            <a:fld id="{09829B63-C522-48EC-8C58-3140F4A99721}" type="datetimeFigureOut">
              <a:rPr lang="en-US" smtClean="0"/>
              <a:t>1/14/19</a:t>
            </a:fld>
            <a:endParaRPr lang="en-US"/>
          </a:p>
        </p:txBody>
      </p:sp>
      <p:sp>
        <p:nvSpPr>
          <p:cNvPr id="6" name="Footer Placeholder 5">
            <a:extLst>
              <a:ext uri="{FF2B5EF4-FFF2-40B4-BE49-F238E27FC236}">
                <a16:creationId xmlns:a16="http://schemas.microsoft.com/office/drawing/2014/main" xmlns="" id="{A4B99DF7-EED1-44BC-A1E8-D75BFEC145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11E540A-3BA0-4753-ABBC-868E65E764F4}"/>
              </a:ext>
            </a:extLst>
          </p:cNvPr>
          <p:cNvSpPr>
            <a:spLocks noGrp="1"/>
          </p:cNvSpPr>
          <p:nvPr>
            <p:ph type="sldNum" sz="quarter" idx="12"/>
          </p:nvPr>
        </p:nvSpPr>
        <p:spPr/>
        <p:txBody>
          <a:bodyPr/>
          <a:lstStyle/>
          <a:p>
            <a:fld id="{D2D293C3-9643-4EF4-A93C-3DE655462E26}" type="slidenum">
              <a:rPr lang="en-US" smtClean="0"/>
              <a:t>‹#›</a:t>
            </a:fld>
            <a:endParaRPr lang="en-US"/>
          </a:p>
        </p:txBody>
      </p:sp>
    </p:spTree>
    <p:extLst>
      <p:ext uri="{BB962C8B-B14F-4D97-AF65-F5344CB8AC3E}">
        <p14:creationId xmlns:p14="http://schemas.microsoft.com/office/powerpoint/2010/main" val="411647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BFEE01-B28C-4066-AA57-8B22B43C84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2A5DB6B-7EF3-4EFA-A6D7-77EBD4540A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29DBBCA-C0CD-4981-A013-5F2BEA18E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0856B47-662C-408F-87F3-E6E492FF59B7}"/>
              </a:ext>
            </a:extLst>
          </p:cNvPr>
          <p:cNvSpPr>
            <a:spLocks noGrp="1"/>
          </p:cNvSpPr>
          <p:nvPr>
            <p:ph type="dt" sz="half" idx="10"/>
          </p:nvPr>
        </p:nvSpPr>
        <p:spPr/>
        <p:txBody>
          <a:bodyPr/>
          <a:lstStyle/>
          <a:p>
            <a:fld id="{09829B63-C522-48EC-8C58-3140F4A99721}" type="datetimeFigureOut">
              <a:rPr lang="en-US" smtClean="0"/>
              <a:t>1/14/19</a:t>
            </a:fld>
            <a:endParaRPr lang="en-US"/>
          </a:p>
        </p:txBody>
      </p:sp>
      <p:sp>
        <p:nvSpPr>
          <p:cNvPr id="6" name="Footer Placeholder 5">
            <a:extLst>
              <a:ext uri="{FF2B5EF4-FFF2-40B4-BE49-F238E27FC236}">
                <a16:creationId xmlns:a16="http://schemas.microsoft.com/office/drawing/2014/main" xmlns="" id="{7EBC60EB-1700-4057-9D1E-29F062E6D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67A3EC8-D31A-4A8A-82D7-BB4CCB4B8D94}"/>
              </a:ext>
            </a:extLst>
          </p:cNvPr>
          <p:cNvSpPr>
            <a:spLocks noGrp="1"/>
          </p:cNvSpPr>
          <p:nvPr>
            <p:ph type="sldNum" sz="quarter" idx="12"/>
          </p:nvPr>
        </p:nvSpPr>
        <p:spPr/>
        <p:txBody>
          <a:bodyPr/>
          <a:lstStyle/>
          <a:p>
            <a:fld id="{D2D293C3-9643-4EF4-A93C-3DE655462E26}" type="slidenum">
              <a:rPr lang="en-US" smtClean="0"/>
              <a:t>‹#›</a:t>
            </a:fld>
            <a:endParaRPr lang="en-US"/>
          </a:p>
        </p:txBody>
      </p:sp>
    </p:spTree>
    <p:extLst>
      <p:ext uri="{BB962C8B-B14F-4D97-AF65-F5344CB8AC3E}">
        <p14:creationId xmlns:p14="http://schemas.microsoft.com/office/powerpoint/2010/main" val="42153123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6D8103-5921-4E67-95EA-872D73F7E0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389E6EA-E532-4005-AB24-D69D38EF57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B36DE76-BE01-45BA-A3A4-2D708FDEA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29B63-C522-48EC-8C58-3140F4A99721}" type="datetimeFigureOut">
              <a:rPr lang="en-US" smtClean="0"/>
              <a:t>1/14/19</a:t>
            </a:fld>
            <a:endParaRPr lang="en-US"/>
          </a:p>
        </p:txBody>
      </p:sp>
      <p:sp>
        <p:nvSpPr>
          <p:cNvPr id="5" name="Footer Placeholder 4">
            <a:extLst>
              <a:ext uri="{FF2B5EF4-FFF2-40B4-BE49-F238E27FC236}">
                <a16:creationId xmlns:a16="http://schemas.microsoft.com/office/drawing/2014/main" xmlns="" id="{DEE84105-98DB-4A15-9783-8D61C5E3F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AB86131-0D34-459E-BCEF-E7FB60123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293C3-9643-4EF4-A93C-3DE655462E26}" type="slidenum">
              <a:rPr lang="en-US" smtClean="0"/>
              <a:t>‹#›</a:t>
            </a:fld>
            <a:endParaRPr lang="en-US"/>
          </a:p>
        </p:txBody>
      </p:sp>
    </p:spTree>
    <p:extLst>
      <p:ext uri="{BB962C8B-B14F-4D97-AF65-F5344CB8AC3E}">
        <p14:creationId xmlns:p14="http://schemas.microsoft.com/office/powerpoint/2010/main" val="3117728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hyperlink" Target="https://www.cdhs.udel.edu/seow/school-surveys/delaware-school-survey-(dss)" TargetMode="External"/><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hyperlink" Target="http://www.cdhs.udel.edu/seow" TargetMode="External"/><Relationship Id="rId4"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hyperlink" Target="http://www.cdhs.udel.edu" TargetMode="External"/><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hyperlink" Target="mailto:smnai@udel.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0CF486A-2092-45DC-B652-FD059E8B8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242" y="640514"/>
            <a:ext cx="5768622" cy="5768622"/>
          </a:xfrm>
          <a:prstGeom prst="rect">
            <a:avLst/>
          </a:prstGeom>
        </p:spPr>
      </p:pic>
      <p:pic>
        <p:nvPicPr>
          <p:cNvPr id="4" name="Picture 3">
            <a:extLst>
              <a:ext uri="{FF2B5EF4-FFF2-40B4-BE49-F238E27FC236}">
                <a16:creationId xmlns:a16="http://schemas.microsoft.com/office/drawing/2014/main" xmlns="" id="{CBD212D9-0D83-4D94-B10E-9963A0CBC919}"/>
              </a:ext>
            </a:extLst>
          </p:cNvPr>
          <p:cNvPicPr>
            <a:picLocks noChangeAspect="1"/>
          </p:cNvPicPr>
          <p:nvPr/>
        </p:nvPicPr>
        <p:blipFill>
          <a:blip r:embed="rId3"/>
          <a:stretch>
            <a:fillRect/>
          </a:stretch>
        </p:blipFill>
        <p:spPr>
          <a:xfrm>
            <a:off x="147179" y="4947345"/>
            <a:ext cx="1729493" cy="1773094"/>
          </a:xfrm>
          <a:prstGeom prst="rect">
            <a:avLst/>
          </a:prstGeom>
        </p:spPr>
      </p:pic>
      <p:pic>
        <p:nvPicPr>
          <p:cNvPr id="5" name="Picture 4" descr="CAS_Web_Twitter_CDHS_ProfilePic.jpg">
            <a:extLst>
              <a:ext uri="{FF2B5EF4-FFF2-40B4-BE49-F238E27FC236}">
                <a16:creationId xmlns:a16="http://schemas.microsoft.com/office/drawing/2014/main" xmlns="" id="{BEB4D07B-486F-45D8-86B7-4D368AC890B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634134" y="0"/>
            <a:ext cx="1557866" cy="1512964"/>
          </a:xfrm>
          <a:prstGeom prst="rect">
            <a:avLst/>
          </a:prstGeom>
        </p:spPr>
      </p:pic>
      <p:sp>
        <p:nvSpPr>
          <p:cNvPr id="9" name="TextBox 8">
            <a:extLst>
              <a:ext uri="{FF2B5EF4-FFF2-40B4-BE49-F238E27FC236}">
                <a16:creationId xmlns:a16="http://schemas.microsoft.com/office/drawing/2014/main" xmlns="" id="{559A7686-3264-4960-A3F1-5F6FA87875A5}"/>
              </a:ext>
            </a:extLst>
          </p:cNvPr>
          <p:cNvSpPr txBox="1"/>
          <p:nvPr/>
        </p:nvSpPr>
        <p:spPr>
          <a:xfrm>
            <a:off x="2014905" y="648861"/>
            <a:ext cx="7823199" cy="3785652"/>
          </a:xfrm>
          <a:prstGeom prst="rect">
            <a:avLst/>
          </a:prstGeom>
          <a:noFill/>
        </p:spPr>
        <p:txBody>
          <a:bodyPr wrap="square" rtlCol="0">
            <a:spAutoFit/>
          </a:bodyPr>
          <a:lstStyle/>
          <a:p>
            <a:pPr algn="ctr"/>
            <a:r>
              <a:rPr lang="en-US" sz="3000" b="1" dirty="0">
                <a:solidFill>
                  <a:schemeClr val="tx1">
                    <a:lumMod val="65000"/>
                    <a:lumOff val="35000"/>
                  </a:schemeClr>
                </a:solidFill>
              </a:rPr>
              <a:t>Lesbian, Gay, Bisexual, and Questioning (LGBQ) Youth </a:t>
            </a:r>
            <a:r>
              <a:rPr lang="it-IT" sz="3000" b="1" dirty="0">
                <a:solidFill>
                  <a:schemeClr val="tx1">
                    <a:lumMod val="65000"/>
                    <a:lumOff val="35000"/>
                  </a:schemeClr>
                </a:solidFill>
              </a:rPr>
              <a:t>in Delaware: </a:t>
            </a:r>
          </a:p>
          <a:p>
            <a:pPr algn="ctr"/>
            <a:r>
              <a:rPr lang="it-IT" sz="3000" b="1" dirty="0">
                <a:solidFill>
                  <a:schemeClr val="tx1">
                    <a:lumMod val="65000"/>
                    <a:lumOff val="35000"/>
                  </a:schemeClr>
                </a:solidFill>
              </a:rPr>
              <a:t>Data from the </a:t>
            </a:r>
          </a:p>
          <a:p>
            <a:pPr algn="ctr"/>
            <a:r>
              <a:rPr lang="it-IT" sz="3000" b="1" dirty="0" smtClean="0">
                <a:solidFill>
                  <a:schemeClr val="tx1">
                    <a:lumMod val="65000"/>
                    <a:lumOff val="35000"/>
                  </a:schemeClr>
                </a:solidFill>
              </a:rPr>
              <a:t>2017 Youth </a:t>
            </a:r>
            <a:r>
              <a:rPr lang="it-IT" sz="3000" b="1" dirty="0" err="1" smtClean="0">
                <a:solidFill>
                  <a:schemeClr val="tx1">
                    <a:lumMod val="65000"/>
                    <a:lumOff val="35000"/>
                  </a:schemeClr>
                </a:solidFill>
              </a:rPr>
              <a:t>Risk</a:t>
            </a:r>
            <a:r>
              <a:rPr lang="it-IT" sz="3000" b="1" dirty="0" smtClean="0">
                <a:solidFill>
                  <a:schemeClr val="tx1">
                    <a:lumMod val="65000"/>
                    <a:lumOff val="35000"/>
                  </a:schemeClr>
                </a:solidFill>
              </a:rPr>
              <a:t> </a:t>
            </a:r>
            <a:r>
              <a:rPr lang="it-IT" sz="3000" b="1" dirty="0" err="1" smtClean="0">
                <a:solidFill>
                  <a:schemeClr val="tx1">
                    <a:lumMod val="65000"/>
                    <a:lumOff val="35000"/>
                  </a:schemeClr>
                </a:solidFill>
              </a:rPr>
              <a:t>Behavior</a:t>
            </a:r>
            <a:r>
              <a:rPr lang="it-IT" sz="3000" b="1" dirty="0" smtClean="0">
                <a:solidFill>
                  <a:schemeClr val="tx1">
                    <a:lumMod val="65000"/>
                    <a:lumOff val="35000"/>
                  </a:schemeClr>
                </a:solidFill>
              </a:rPr>
              <a:t> </a:t>
            </a:r>
            <a:r>
              <a:rPr lang="it-IT" sz="3000" b="1" dirty="0" err="1" smtClean="0">
                <a:solidFill>
                  <a:schemeClr val="tx1">
                    <a:lumMod val="65000"/>
                    <a:lumOff val="35000"/>
                  </a:schemeClr>
                </a:solidFill>
              </a:rPr>
              <a:t>Survey</a:t>
            </a:r>
            <a:r>
              <a:rPr lang="it-IT" sz="3000" b="1" dirty="0" smtClean="0">
                <a:solidFill>
                  <a:schemeClr val="tx1">
                    <a:lumMod val="65000"/>
                    <a:lumOff val="35000"/>
                  </a:schemeClr>
                </a:solidFill>
              </a:rPr>
              <a:t> </a:t>
            </a:r>
          </a:p>
          <a:p>
            <a:pPr algn="ctr"/>
            <a:endParaRPr lang="it-IT" sz="3000" b="1" dirty="0" smtClean="0">
              <a:solidFill>
                <a:schemeClr val="tx1">
                  <a:lumMod val="65000"/>
                  <a:lumOff val="35000"/>
                </a:schemeClr>
              </a:solidFill>
            </a:endParaRPr>
          </a:p>
          <a:p>
            <a:pPr algn="ctr"/>
            <a:r>
              <a:rPr lang="it-IT" sz="3000" b="1" dirty="0" smtClean="0">
                <a:solidFill>
                  <a:schemeClr val="tx1">
                    <a:lumMod val="65000"/>
                    <a:lumOff val="35000"/>
                  </a:schemeClr>
                </a:solidFill>
              </a:rPr>
              <a:t>a </a:t>
            </a:r>
            <a:r>
              <a:rPr lang="it-IT" sz="3000" b="1" dirty="0" err="1" smtClean="0">
                <a:solidFill>
                  <a:schemeClr val="tx1">
                    <a:lumMod val="65000"/>
                    <a:lumOff val="35000"/>
                  </a:schemeClr>
                </a:solidFill>
              </a:rPr>
              <a:t>presentation</a:t>
            </a:r>
            <a:r>
              <a:rPr lang="it-IT" sz="3000" b="1" dirty="0" smtClean="0">
                <a:solidFill>
                  <a:schemeClr val="tx1">
                    <a:lumMod val="65000"/>
                    <a:lumOff val="35000"/>
                  </a:schemeClr>
                </a:solidFill>
              </a:rPr>
              <a:t> to the </a:t>
            </a:r>
          </a:p>
          <a:p>
            <a:pPr algn="ctr"/>
            <a:r>
              <a:rPr lang="it-IT" sz="3000" b="1" dirty="0" err="1" smtClean="0">
                <a:solidFill>
                  <a:schemeClr val="tx1">
                    <a:lumMod val="65000"/>
                    <a:lumOff val="35000"/>
                  </a:schemeClr>
                </a:solidFill>
              </a:rPr>
              <a:t>Nemours</a:t>
            </a:r>
            <a:r>
              <a:rPr lang="it-IT" sz="3000" b="1" dirty="0" smtClean="0">
                <a:solidFill>
                  <a:schemeClr val="tx1">
                    <a:lumMod val="65000"/>
                    <a:lumOff val="35000"/>
                  </a:schemeClr>
                </a:solidFill>
              </a:rPr>
              <a:t> </a:t>
            </a:r>
            <a:r>
              <a:rPr lang="it-IT" sz="3000" b="1" dirty="0" err="1" smtClean="0">
                <a:solidFill>
                  <a:schemeClr val="tx1">
                    <a:lumMod val="65000"/>
                    <a:lumOff val="35000"/>
                  </a:schemeClr>
                </a:solidFill>
              </a:rPr>
              <a:t>Pride</a:t>
            </a:r>
            <a:r>
              <a:rPr lang="it-IT" sz="3000" b="1" dirty="0" smtClean="0">
                <a:solidFill>
                  <a:schemeClr val="tx1">
                    <a:lumMod val="65000"/>
                    <a:lumOff val="35000"/>
                  </a:schemeClr>
                </a:solidFill>
              </a:rPr>
              <a:t> Associate Resource Group</a:t>
            </a:r>
          </a:p>
          <a:p>
            <a:pPr algn="ctr"/>
            <a:r>
              <a:rPr lang="it-IT" sz="3000" b="1" dirty="0" err="1" smtClean="0">
                <a:solidFill>
                  <a:schemeClr val="tx1">
                    <a:lumMod val="65000"/>
                    <a:lumOff val="35000"/>
                  </a:schemeClr>
                </a:solidFill>
              </a:rPr>
              <a:t>January</a:t>
            </a:r>
            <a:r>
              <a:rPr lang="it-IT" sz="3000" b="1" dirty="0" smtClean="0">
                <a:solidFill>
                  <a:schemeClr val="tx1">
                    <a:lumMod val="65000"/>
                    <a:lumOff val="35000"/>
                  </a:schemeClr>
                </a:solidFill>
              </a:rPr>
              <a:t> 15, 2019</a:t>
            </a:r>
            <a:endParaRPr lang="en-US" sz="3000" b="1" dirty="0">
              <a:solidFill>
                <a:schemeClr val="tx1">
                  <a:lumMod val="65000"/>
                  <a:lumOff val="35000"/>
                </a:schemeClr>
              </a:solidFill>
            </a:endParaRPr>
          </a:p>
        </p:txBody>
      </p:sp>
      <p:sp>
        <p:nvSpPr>
          <p:cNvPr id="11" name="TextBox 10">
            <a:extLst>
              <a:ext uri="{FF2B5EF4-FFF2-40B4-BE49-F238E27FC236}">
                <a16:creationId xmlns:a16="http://schemas.microsoft.com/office/drawing/2014/main" xmlns="" id="{6F9BAD78-BFC3-425E-83D4-C577A8ABE590}"/>
              </a:ext>
            </a:extLst>
          </p:cNvPr>
          <p:cNvSpPr txBox="1"/>
          <p:nvPr/>
        </p:nvSpPr>
        <p:spPr>
          <a:xfrm>
            <a:off x="6096001" y="5471182"/>
            <a:ext cx="6016976" cy="830997"/>
          </a:xfrm>
          <a:prstGeom prst="rect">
            <a:avLst/>
          </a:prstGeom>
          <a:noFill/>
        </p:spPr>
        <p:txBody>
          <a:bodyPr wrap="square" rtlCol="0">
            <a:spAutoFit/>
          </a:bodyPr>
          <a:lstStyle/>
          <a:p>
            <a:pPr algn="r"/>
            <a:r>
              <a:rPr lang="en-US" sz="1600" b="1" dirty="0">
                <a:solidFill>
                  <a:schemeClr val="tx1">
                    <a:lumMod val="85000"/>
                    <a:lumOff val="15000"/>
                  </a:schemeClr>
                </a:solidFill>
              </a:rPr>
              <a:t>Prepared by the: </a:t>
            </a:r>
            <a:r>
              <a:rPr lang="en-US" sz="1600" b="1" i="1" dirty="0">
                <a:solidFill>
                  <a:schemeClr val="tx1">
                    <a:lumMod val="85000"/>
                    <a:lumOff val="15000"/>
                  </a:schemeClr>
                </a:solidFill>
              </a:rPr>
              <a:t>University of Delaware </a:t>
            </a:r>
          </a:p>
          <a:p>
            <a:pPr algn="r"/>
            <a:r>
              <a:rPr lang="en-US" sz="1600" b="1" i="1" dirty="0">
                <a:solidFill>
                  <a:schemeClr val="tx1">
                    <a:lumMod val="85000"/>
                    <a:lumOff val="15000"/>
                  </a:schemeClr>
                </a:solidFill>
                <a:hlinkClick r:id="rId5">
                  <a:extLst>
                    <a:ext uri="{A12FA001-AC4F-418D-AE19-62706E023703}">
                      <ahyp:hlinkClr xmlns:ahyp="http://schemas.microsoft.com/office/drawing/2018/hyperlinkcolor" xmlns="" val="tx"/>
                    </a:ext>
                  </a:extLst>
                </a:hlinkClick>
              </a:rPr>
              <a:t>Center for Drug and Health Studies</a:t>
            </a:r>
            <a:r>
              <a:rPr lang="en-US" sz="1600" b="1" i="1" dirty="0">
                <a:solidFill>
                  <a:schemeClr val="tx1">
                    <a:lumMod val="85000"/>
                    <a:lumOff val="15000"/>
                  </a:schemeClr>
                </a:solidFill>
              </a:rPr>
              <a:t> on behalf of the </a:t>
            </a:r>
          </a:p>
          <a:p>
            <a:pPr algn="r"/>
            <a:r>
              <a:rPr lang="en-US" sz="1600" b="1" i="1" dirty="0">
                <a:solidFill>
                  <a:schemeClr val="tx1">
                    <a:lumMod val="85000"/>
                    <a:lumOff val="15000"/>
                  </a:schemeClr>
                </a:solidFill>
              </a:rPr>
              <a:t>Strategic Prevention Framework – Partnerships for Success Project</a:t>
            </a:r>
            <a:endParaRPr lang="en-US" dirty="0"/>
          </a:p>
        </p:txBody>
      </p:sp>
    </p:spTree>
    <p:extLst>
      <p:ext uri="{BB962C8B-B14F-4D97-AF65-F5344CB8AC3E}">
        <p14:creationId xmlns:p14="http://schemas.microsoft.com/office/powerpoint/2010/main" val="3514321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a:bodyPr>
          <a:lstStyle/>
          <a:p>
            <a:pPr marL="0" marR="0" algn="ctr">
              <a:lnSpc>
                <a:spcPct val="107000"/>
              </a:lnSpc>
              <a:spcBef>
                <a:spcPts val="0"/>
              </a:spcBef>
              <a:spcAft>
                <a:spcPts val="800"/>
              </a:spcAft>
            </a:pPr>
            <a:r>
              <a:rPr lang="en-US" sz="4000" b="1" dirty="0">
                <a:ea typeface="SimSun" panose="02010600030101010101" pitchFamily="2" charset="-122"/>
              </a:rPr>
              <a:t>LGBQ Youth – Cigarettes</a:t>
            </a:r>
            <a:r>
              <a:rPr lang="en-US" sz="3600" b="1" dirty="0">
                <a:latin typeface="Times New Roman" panose="02020603050405020304" pitchFamily="18" charset="0"/>
                <a:ea typeface="SimSun" panose="02010600030101010101" pitchFamily="2" charset="-122"/>
              </a:rPr>
              <a:t/>
            </a:r>
            <a:br>
              <a:rPr lang="en-US" sz="3600" b="1" dirty="0">
                <a:latin typeface="Times New Roman" panose="02020603050405020304" pitchFamily="18" charset="0"/>
                <a:ea typeface="SimSun" panose="02010600030101010101" pitchFamily="2" charset="-122"/>
              </a:rPr>
            </a:br>
            <a:r>
              <a:rPr lang="en-US" sz="2000" dirty="0">
                <a:latin typeface="+mn-lt"/>
                <a:ea typeface="SimSun" panose="02010600030101010101" pitchFamily="2" charset="-122"/>
                <a:cs typeface="Times New Roman" panose="02020603050405020304" pitchFamily="18" charset="0"/>
              </a:rPr>
              <a:t>Percentages of high school students who smoked a whole cigarette for the first time before age 13</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6" name="Picture 5"/>
          <p:cNvPicPr>
            <a:picLocks noChangeAspect="1"/>
          </p:cNvPicPr>
          <p:nvPr/>
        </p:nvPicPr>
        <p:blipFill>
          <a:blip r:embed="rId3"/>
          <a:stretch>
            <a:fillRect/>
          </a:stretch>
        </p:blipFill>
        <p:spPr>
          <a:xfrm>
            <a:off x="1337575" y="1039235"/>
            <a:ext cx="9516847" cy="5060177"/>
          </a:xfrm>
          <a:prstGeom prst="rect">
            <a:avLst/>
          </a:prstGeom>
        </p:spPr>
      </p:pic>
    </p:spTree>
    <p:extLst>
      <p:ext uri="{BB962C8B-B14F-4D97-AF65-F5344CB8AC3E}">
        <p14:creationId xmlns:p14="http://schemas.microsoft.com/office/powerpoint/2010/main" val="2018845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fontScale="90000"/>
          </a:bodyPr>
          <a:lstStyle/>
          <a:p>
            <a:pPr marL="0" marR="0" algn="ctr">
              <a:lnSpc>
                <a:spcPct val="107000"/>
              </a:lnSpc>
              <a:spcBef>
                <a:spcPts val="0"/>
              </a:spcBef>
              <a:spcAft>
                <a:spcPts val="800"/>
              </a:spcAft>
            </a:pPr>
            <a:r>
              <a:rPr lang="en-US" sz="4000" b="1" dirty="0">
                <a:ea typeface="SimSun" panose="02010600030101010101" pitchFamily="2" charset="-122"/>
              </a:rPr>
              <a:t>LGBQ Youth – </a:t>
            </a:r>
            <a:r>
              <a:rPr lang="en-US" sz="4000" b="1" dirty="0" smtClean="0">
                <a:ea typeface="SimSun" panose="02010600030101010101" pitchFamily="2" charset="-122"/>
              </a:rPr>
              <a:t>Drinking</a:t>
            </a:r>
            <a:r>
              <a:rPr lang="en-US" sz="4000" b="1" dirty="0">
                <a:latin typeface="Times New Roman" panose="02020603050405020304" pitchFamily="18" charset="0"/>
                <a:ea typeface="SimSun" panose="02010600030101010101" pitchFamily="2" charset="-122"/>
              </a:rPr>
              <a:t/>
            </a:r>
            <a:br>
              <a:rPr lang="en-US" sz="4000" b="1" dirty="0">
                <a:latin typeface="Times New Roman" panose="02020603050405020304" pitchFamily="18" charset="0"/>
                <a:ea typeface="SimSun" panose="02010600030101010101" pitchFamily="2" charset="-122"/>
              </a:rPr>
            </a:br>
            <a:r>
              <a:rPr lang="en-US" sz="1800" dirty="0">
                <a:latin typeface="+mn-lt"/>
                <a:ea typeface="SimSun" panose="02010600030101010101" pitchFamily="2" charset="-122"/>
                <a:cs typeface="Times New Roman" panose="02020603050405020304" pitchFamily="18" charset="0"/>
              </a:rPr>
              <a:t>Percentage of high school students who reported having at least one drink of alcohol on one or more of the past 30 days (in percentages)</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4" name="Picture 3"/>
          <p:cNvPicPr>
            <a:picLocks noChangeAspect="1"/>
          </p:cNvPicPr>
          <p:nvPr/>
        </p:nvPicPr>
        <p:blipFill>
          <a:blip r:embed="rId3"/>
          <a:stretch>
            <a:fillRect/>
          </a:stretch>
        </p:blipFill>
        <p:spPr>
          <a:xfrm>
            <a:off x="695283" y="922927"/>
            <a:ext cx="10801431" cy="5059944"/>
          </a:xfrm>
          <a:prstGeom prst="rect">
            <a:avLst/>
          </a:prstGeom>
        </p:spPr>
      </p:pic>
    </p:spTree>
    <p:extLst>
      <p:ext uri="{BB962C8B-B14F-4D97-AF65-F5344CB8AC3E}">
        <p14:creationId xmlns:p14="http://schemas.microsoft.com/office/powerpoint/2010/main" val="1279313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a:bodyPr>
          <a:lstStyle/>
          <a:p>
            <a:pPr marL="0" marR="0" algn="ctr">
              <a:lnSpc>
                <a:spcPct val="107000"/>
              </a:lnSpc>
              <a:spcBef>
                <a:spcPts val="0"/>
              </a:spcBef>
              <a:spcAft>
                <a:spcPts val="800"/>
              </a:spcAft>
            </a:pPr>
            <a:r>
              <a:rPr lang="en-US" sz="4000" b="1" dirty="0">
                <a:ea typeface="SimSun" panose="02010600030101010101" pitchFamily="2" charset="-122"/>
              </a:rPr>
              <a:t>LGBQ Youth – </a:t>
            </a:r>
            <a:r>
              <a:rPr lang="en-US" sz="4000" b="1" dirty="0" smtClean="0">
                <a:ea typeface="SimSun" panose="02010600030101010101" pitchFamily="2" charset="-122"/>
              </a:rPr>
              <a:t>Drinking</a:t>
            </a:r>
            <a:r>
              <a:rPr lang="en-US" sz="4000" b="1" dirty="0">
                <a:latin typeface="Times New Roman" panose="02020603050405020304" pitchFamily="18" charset="0"/>
                <a:ea typeface="SimSun" panose="02010600030101010101" pitchFamily="2" charset="-122"/>
              </a:rPr>
              <a:t/>
            </a:r>
            <a:br>
              <a:rPr lang="en-US" sz="4000" b="1" dirty="0">
                <a:latin typeface="Times New Roman" panose="02020603050405020304" pitchFamily="18" charset="0"/>
                <a:ea typeface="SimSun" panose="02010600030101010101" pitchFamily="2" charset="-122"/>
              </a:rPr>
            </a:br>
            <a:r>
              <a:rPr lang="en-US" sz="2000" dirty="0">
                <a:latin typeface="+mn-lt"/>
                <a:ea typeface="SimSun" panose="02010600030101010101" pitchFamily="2" charset="-122"/>
                <a:cs typeface="Times New Roman" panose="02020603050405020304" pitchFamily="18" charset="0"/>
              </a:rPr>
              <a:t>Percentage of Students who had alcohol before age 13</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6" name="Picture 5"/>
          <p:cNvPicPr>
            <a:picLocks noChangeAspect="1"/>
          </p:cNvPicPr>
          <p:nvPr/>
        </p:nvPicPr>
        <p:blipFill>
          <a:blip r:embed="rId3"/>
          <a:stretch>
            <a:fillRect/>
          </a:stretch>
        </p:blipFill>
        <p:spPr>
          <a:xfrm>
            <a:off x="775397" y="885527"/>
            <a:ext cx="10641203" cy="5213885"/>
          </a:xfrm>
          <a:prstGeom prst="rect">
            <a:avLst/>
          </a:prstGeom>
        </p:spPr>
      </p:pic>
    </p:spTree>
    <p:extLst>
      <p:ext uri="{BB962C8B-B14F-4D97-AF65-F5344CB8AC3E}">
        <p14:creationId xmlns:p14="http://schemas.microsoft.com/office/powerpoint/2010/main" val="1756323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4F44A577-BF43-45F8-B442-A4892893D972}"/>
              </a:ext>
            </a:extLst>
          </p:cNvPr>
          <p:cNvSpPr>
            <a:spLocks noGrp="1"/>
          </p:cNvSpPr>
          <p:nvPr>
            <p:ph type="ftr" sz="quarter" idx="11"/>
          </p:nvPr>
        </p:nvSpPr>
        <p:spPr/>
        <p:txBody>
          <a:bodyPr/>
          <a:lstStyle/>
          <a:p>
            <a:r>
              <a:rPr lang="en-US"/>
              <a:t>Source: 2018 Delaware State Epidemiological Profile</a:t>
            </a:r>
          </a:p>
        </p:txBody>
      </p:sp>
      <p:pic>
        <p:nvPicPr>
          <p:cNvPr id="5" name="Picture 4">
            <a:extLst>
              <a:ext uri="{FF2B5EF4-FFF2-40B4-BE49-F238E27FC236}">
                <a16:creationId xmlns:a16="http://schemas.microsoft.com/office/drawing/2014/main" xmlns="" id="{03C79A83-4CB5-4A7B-BB11-7C061B5CC67F}"/>
              </a:ext>
            </a:extLst>
          </p:cNvPr>
          <p:cNvPicPr>
            <a:picLocks noChangeAspect="1"/>
          </p:cNvPicPr>
          <p:nvPr/>
        </p:nvPicPr>
        <p:blipFill>
          <a:blip r:embed="rId2"/>
          <a:stretch>
            <a:fillRect/>
          </a:stretch>
        </p:blipFill>
        <p:spPr>
          <a:xfrm>
            <a:off x="1020928" y="345812"/>
            <a:ext cx="10159481" cy="4655320"/>
          </a:xfrm>
          <a:prstGeom prst="rect">
            <a:avLst/>
          </a:prstGeom>
        </p:spPr>
      </p:pic>
      <p:sp>
        <p:nvSpPr>
          <p:cNvPr id="6" name="Rectangle 5">
            <a:extLst>
              <a:ext uri="{FF2B5EF4-FFF2-40B4-BE49-F238E27FC236}">
                <a16:creationId xmlns:a16="http://schemas.microsoft.com/office/drawing/2014/main" xmlns="" id="{13B7CE1B-6737-46E9-9A47-502CDF169108}"/>
              </a:ext>
            </a:extLst>
          </p:cNvPr>
          <p:cNvSpPr/>
          <p:nvPr/>
        </p:nvSpPr>
        <p:spPr>
          <a:xfrm>
            <a:off x="1352107" y="5093571"/>
            <a:ext cx="9487786" cy="646331"/>
          </a:xfrm>
          <a:prstGeom prst="rect">
            <a:avLst/>
          </a:prstGeom>
        </p:spPr>
        <p:txBody>
          <a:bodyPr wrap="square">
            <a:spAutoFit/>
          </a:bodyPr>
          <a:lstStyle/>
          <a:p>
            <a:r>
              <a:rPr lang="en-US" sz="1200" dirty="0"/>
              <a:t>Note: Unweighted </a:t>
            </a:r>
          </a:p>
          <a:p>
            <a:r>
              <a:rPr lang="en-US" sz="1200" dirty="0"/>
              <a:t>Data Source: “2017 Delaware Youth Risk Behavior Survey (YRBS).” Centers for Disease Control and Prevention (Administered by the Center for Drug and Health Studies, University of Delaware). </a:t>
            </a:r>
          </a:p>
        </p:txBody>
      </p:sp>
    </p:spTree>
    <p:extLst>
      <p:ext uri="{BB962C8B-B14F-4D97-AF65-F5344CB8AC3E}">
        <p14:creationId xmlns:p14="http://schemas.microsoft.com/office/powerpoint/2010/main" val="2230197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a:bodyPr>
          <a:lstStyle/>
          <a:p>
            <a:pPr marL="0" marR="0" algn="ctr">
              <a:lnSpc>
                <a:spcPct val="107000"/>
              </a:lnSpc>
              <a:spcBef>
                <a:spcPts val="0"/>
              </a:spcBef>
              <a:spcAft>
                <a:spcPts val="800"/>
              </a:spcAft>
            </a:pPr>
            <a:r>
              <a:rPr lang="en-US" sz="4000" b="1" dirty="0">
                <a:ea typeface="SimSun" panose="02010600030101010101" pitchFamily="2" charset="-122"/>
              </a:rPr>
              <a:t>LGBQ Youth – </a:t>
            </a:r>
            <a:r>
              <a:rPr lang="en-US" sz="4000" b="1" dirty="0" smtClean="0">
                <a:ea typeface="SimSun" panose="02010600030101010101" pitchFamily="2" charset="-122"/>
              </a:rPr>
              <a:t>Marijuana</a:t>
            </a:r>
            <a:r>
              <a:rPr lang="en-US" sz="3600" b="1" dirty="0" smtClean="0">
                <a:ea typeface="SimSun" panose="02010600030101010101" pitchFamily="2" charset="-122"/>
              </a:rPr>
              <a:t/>
            </a:r>
            <a:br>
              <a:rPr lang="en-US" sz="3600" b="1" dirty="0" smtClean="0">
                <a:ea typeface="SimSun" panose="02010600030101010101" pitchFamily="2" charset="-122"/>
              </a:rPr>
            </a:br>
            <a:r>
              <a:rPr lang="en-US" sz="1600" dirty="0" smtClean="0">
                <a:latin typeface="+mn-lt"/>
                <a:ea typeface="SimSun" panose="02010600030101010101" pitchFamily="2" charset="-122"/>
                <a:cs typeface="Times New Roman" panose="02020603050405020304" pitchFamily="18" charset="0"/>
              </a:rPr>
              <a:t>Percentage </a:t>
            </a:r>
            <a:r>
              <a:rPr lang="en-US" sz="1600" dirty="0">
                <a:latin typeface="+mn-lt"/>
                <a:ea typeface="SimSun" panose="02010600030101010101" pitchFamily="2" charset="-122"/>
                <a:cs typeface="Times New Roman" panose="02020603050405020304" pitchFamily="18" charset="0"/>
              </a:rPr>
              <a:t>of high school students who reported using marijuana one or more times during the past 30 days</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7" name="Picture 6"/>
          <p:cNvPicPr>
            <a:picLocks noChangeAspect="1"/>
          </p:cNvPicPr>
          <p:nvPr/>
        </p:nvPicPr>
        <p:blipFill>
          <a:blip r:embed="rId3"/>
          <a:stretch>
            <a:fillRect/>
          </a:stretch>
        </p:blipFill>
        <p:spPr>
          <a:xfrm>
            <a:off x="1293531" y="951730"/>
            <a:ext cx="9604936" cy="5120787"/>
          </a:xfrm>
          <a:prstGeom prst="rect">
            <a:avLst/>
          </a:prstGeom>
        </p:spPr>
      </p:pic>
    </p:spTree>
    <p:extLst>
      <p:ext uri="{BB962C8B-B14F-4D97-AF65-F5344CB8AC3E}">
        <p14:creationId xmlns:p14="http://schemas.microsoft.com/office/powerpoint/2010/main" val="339789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a:bodyPr>
          <a:lstStyle/>
          <a:p>
            <a:pPr marL="0" marR="0" algn="ctr">
              <a:lnSpc>
                <a:spcPct val="107000"/>
              </a:lnSpc>
              <a:spcBef>
                <a:spcPts val="0"/>
              </a:spcBef>
              <a:spcAft>
                <a:spcPts val="800"/>
              </a:spcAft>
            </a:pPr>
            <a:r>
              <a:rPr lang="en-US" sz="3600" b="1" dirty="0">
                <a:ea typeface="SimSun" panose="02010600030101010101" pitchFamily="2" charset="-122"/>
              </a:rPr>
              <a:t>LGBQ Youth – Marijuana</a:t>
            </a:r>
            <a:r>
              <a:rPr lang="en-US" sz="3200" b="1" dirty="0">
                <a:ea typeface="SimSun" panose="02010600030101010101" pitchFamily="2" charset="-122"/>
              </a:rPr>
              <a:t/>
            </a:r>
            <a:br>
              <a:rPr lang="en-US" sz="3200" b="1" dirty="0">
                <a:ea typeface="SimSun" panose="02010600030101010101" pitchFamily="2" charset="-122"/>
              </a:rPr>
            </a:br>
            <a:r>
              <a:rPr lang="en-US" sz="2000" dirty="0" smtClean="0">
                <a:latin typeface="+mn-lt"/>
                <a:ea typeface="SimSun" panose="02010600030101010101" pitchFamily="2" charset="-122"/>
                <a:cs typeface="Times New Roman" panose="02020603050405020304" pitchFamily="18" charset="0"/>
              </a:rPr>
              <a:t>Percentage </a:t>
            </a:r>
            <a:r>
              <a:rPr lang="en-US" sz="2000" dirty="0">
                <a:latin typeface="+mn-lt"/>
                <a:ea typeface="SimSun" panose="02010600030101010101" pitchFamily="2" charset="-122"/>
                <a:cs typeface="Times New Roman" panose="02020603050405020304" pitchFamily="18" charset="0"/>
              </a:rPr>
              <a:t>of high school students who reported smoking marijuana before age 13 </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4" name="Picture 3"/>
          <p:cNvPicPr>
            <a:picLocks noChangeAspect="1"/>
          </p:cNvPicPr>
          <p:nvPr/>
        </p:nvPicPr>
        <p:blipFill>
          <a:blip r:embed="rId3"/>
          <a:stretch>
            <a:fillRect/>
          </a:stretch>
        </p:blipFill>
        <p:spPr>
          <a:xfrm>
            <a:off x="1136027" y="1030844"/>
            <a:ext cx="9919943" cy="4836683"/>
          </a:xfrm>
          <a:prstGeom prst="rect">
            <a:avLst/>
          </a:prstGeom>
        </p:spPr>
      </p:pic>
    </p:spTree>
    <p:extLst>
      <p:ext uri="{BB962C8B-B14F-4D97-AF65-F5344CB8AC3E}">
        <p14:creationId xmlns:p14="http://schemas.microsoft.com/office/powerpoint/2010/main" val="834532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a:bodyPr>
          <a:lstStyle/>
          <a:p>
            <a:pPr marL="0" marR="0" algn="ctr">
              <a:lnSpc>
                <a:spcPct val="107000"/>
              </a:lnSpc>
              <a:spcBef>
                <a:spcPts val="0"/>
              </a:spcBef>
              <a:spcAft>
                <a:spcPts val="800"/>
              </a:spcAft>
            </a:pPr>
            <a:r>
              <a:rPr lang="en-US" sz="4000" b="1" dirty="0">
                <a:ea typeface="SimSun" panose="02010600030101010101" pitchFamily="2" charset="-122"/>
              </a:rPr>
              <a:t>LGBQ Youth – </a:t>
            </a:r>
            <a:r>
              <a:rPr lang="en-US" sz="4000" b="1" dirty="0" smtClean="0">
                <a:ea typeface="SimSun" panose="02010600030101010101" pitchFamily="2" charset="-122"/>
              </a:rPr>
              <a:t>Other Illegal Drugs</a:t>
            </a:r>
            <a:r>
              <a:rPr lang="en-US" sz="3200" b="1" dirty="0">
                <a:ea typeface="SimSun" panose="02010600030101010101" pitchFamily="2" charset="-122"/>
              </a:rPr>
              <a:t/>
            </a:r>
            <a:br>
              <a:rPr lang="en-US" sz="3200" b="1" dirty="0">
                <a:ea typeface="SimSun" panose="02010600030101010101" pitchFamily="2" charset="-122"/>
              </a:rPr>
            </a:br>
            <a:r>
              <a:rPr lang="en-US" sz="2000" dirty="0" smtClean="0">
                <a:latin typeface="+mn-lt"/>
                <a:ea typeface="SimSun" panose="02010600030101010101" pitchFamily="2" charset="-122"/>
                <a:cs typeface="Times New Roman" panose="02020603050405020304" pitchFamily="18" charset="0"/>
              </a:rPr>
              <a:t>Percentage </a:t>
            </a:r>
            <a:r>
              <a:rPr lang="en-US" sz="2000" dirty="0">
                <a:latin typeface="+mn-lt"/>
                <a:ea typeface="SimSun" panose="02010600030101010101" pitchFamily="2" charset="-122"/>
                <a:cs typeface="Times New Roman" panose="02020603050405020304" pitchFamily="18" charset="0"/>
              </a:rPr>
              <a:t>of high school students who reported ever using other illegal drugs in their lifetime</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4" name="Picture 3">
            <a:extLst>
              <a:ext uri="{FF2B5EF4-FFF2-40B4-BE49-F238E27FC236}">
                <a16:creationId xmlns:a16="http://schemas.microsoft.com/office/drawing/2014/main" xmlns="" id="{80E7BA42-EDB4-4771-A2F7-2A5484C84621}"/>
              </a:ext>
            </a:extLst>
          </p:cNvPr>
          <p:cNvPicPr>
            <a:picLocks noChangeAspect="1"/>
          </p:cNvPicPr>
          <p:nvPr/>
        </p:nvPicPr>
        <p:blipFill>
          <a:blip r:embed="rId3"/>
          <a:stretch>
            <a:fillRect/>
          </a:stretch>
        </p:blipFill>
        <p:spPr>
          <a:xfrm>
            <a:off x="547815" y="1039235"/>
            <a:ext cx="11068357" cy="5087203"/>
          </a:xfrm>
          <a:prstGeom prst="rect">
            <a:avLst/>
          </a:prstGeom>
        </p:spPr>
      </p:pic>
    </p:spTree>
    <p:extLst>
      <p:ext uri="{BB962C8B-B14F-4D97-AF65-F5344CB8AC3E}">
        <p14:creationId xmlns:p14="http://schemas.microsoft.com/office/powerpoint/2010/main" val="1984593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cs typeface="NYTimes"/>
              </a:rPr>
              <a:t>Sexual Behavior</a:t>
            </a:r>
            <a:endParaRPr lang="en-US" b="1" dirty="0">
              <a:cs typeface="NYTimes"/>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4248" y="1825625"/>
            <a:ext cx="3263503" cy="4351338"/>
          </a:xfrm>
        </p:spPr>
      </p:pic>
    </p:spTree>
    <p:extLst>
      <p:ext uri="{BB962C8B-B14F-4D97-AF65-F5344CB8AC3E}">
        <p14:creationId xmlns:p14="http://schemas.microsoft.com/office/powerpoint/2010/main" val="571549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a:bodyPr>
          <a:lstStyle/>
          <a:p>
            <a:pPr marL="0" marR="0" algn="ctr">
              <a:lnSpc>
                <a:spcPct val="107000"/>
              </a:lnSpc>
              <a:spcBef>
                <a:spcPts val="0"/>
              </a:spcBef>
              <a:spcAft>
                <a:spcPts val="800"/>
              </a:spcAft>
            </a:pPr>
            <a:r>
              <a:rPr lang="en-US" sz="4000" b="1" dirty="0">
                <a:ea typeface="SimSun" panose="02010600030101010101" pitchFamily="2" charset="-122"/>
              </a:rPr>
              <a:t>LGBQ Youth </a:t>
            </a:r>
            <a:r>
              <a:rPr lang="en-US" sz="4000" b="1" dirty="0" smtClean="0">
                <a:ea typeface="SimSun" panose="02010600030101010101" pitchFamily="2" charset="-122"/>
              </a:rPr>
              <a:t>– Sexual Activity</a:t>
            </a:r>
            <a:r>
              <a:rPr lang="en-US" sz="3600" b="1" dirty="0">
                <a:latin typeface="Times New Roman" panose="02020603050405020304" pitchFamily="18" charset="0"/>
                <a:ea typeface="SimSun" panose="02010600030101010101" pitchFamily="2" charset="-122"/>
              </a:rPr>
              <a:t/>
            </a:r>
            <a:br>
              <a:rPr lang="en-US" sz="3600" b="1" dirty="0">
                <a:latin typeface="Times New Roman" panose="02020603050405020304" pitchFamily="18" charset="0"/>
                <a:ea typeface="SimSun" panose="02010600030101010101" pitchFamily="2" charset="-122"/>
              </a:rPr>
            </a:br>
            <a:r>
              <a:rPr lang="en-US" sz="2000" dirty="0">
                <a:latin typeface="+mn-lt"/>
                <a:ea typeface="SimSun" panose="02010600030101010101" pitchFamily="2" charset="-122"/>
                <a:cs typeface="Times New Roman" panose="02020603050405020304" pitchFamily="18" charset="0"/>
              </a:rPr>
              <a:t>Percentage of high school students reporting sexual intercourse </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4" name="Picture 3"/>
          <p:cNvPicPr>
            <a:picLocks noChangeAspect="1"/>
          </p:cNvPicPr>
          <p:nvPr/>
        </p:nvPicPr>
        <p:blipFill>
          <a:blip r:embed="rId3"/>
          <a:stretch>
            <a:fillRect/>
          </a:stretch>
        </p:blipFill>
        <p:spPr>
          <a:xfrm>
            <a:off x="1309345" y="958551"/>
            <a:ext cx="9573308" cy="5060177"/>
          </a:xfrm>
          <a:prstGeom prst="rect">
            <a:avLst/>
          </a:prstGeom>
        </p:spPr>
      </p:pic>
    </p:spTree>
    <p:extLst>
      <p:ext uri="{BB962C8B-B14F-4D97-AF65-F5344CB8AC3E}">
        <p14:creationId xmlns:p14="http://schemas.microsoft.com/office/powerpoint/2010/main" val="1178579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a:bodyPr>
          <a:lstStyle/>
          <a:p>
            <a:pPr marL="0" marR="0" algn="ctr">
              <a:lnSpc>
                <a:spcPct val="107000"/>
              </a:lnSpc>
              <a:spcBef>
                <a:spcPts val="0"/>
              </a:spcBef>
              <a:spcAft>
                <a:spcPts val="800"/>
              </a:spcAft>
            </a:pPr>
            <a:r>
              <a:rPr lang="en-US" sz="4000" b="1" dirty="0">
                <a:ea typeface="SimSun" panose="02010600030101010101" pitchFamily="2" charset="-122"/>
              </a:rPr>
              <a:t>LGBQ Youth – </a:t>
            </a:r>
            <a:r>
              <a:rPr lang="en-US" sz="4000" b="1" dirty="0" smtClean="0">
                <a:ea typeface="SimSun" panose="02010600030101010101" pitchFamily="2" charset="-122"/>
              </a:rPr>
              <a:t>Condom Use</a:t>
            </a:r>
            <a:r>
              <a:rPr lang="en-US" sz="3600" b="1" dirty="0">
                <a:latin typeface="Times New Roman" panose="02020603050405020304" pitchFamily="18" charset="0"/>
                <a:ea typeface="SimSun" panose="02010600030101010101" pitchFamily="2" charset="-122"/>
              </a:rPr>
              <a:t/>
            </a:r>
            <a:br>
              <a:rPr lang="en-US" sz="3600" b="1" dirty="0">
                <a:latin typeface="Times New Roman" panose="02020603050405020304" pitchFamily="18" charset="0"/>
                <a:ea typeface="SimSun" panose="02010600030101010101" pitchFamily="2" charset="-122"/>
              </a:rPr>
            </a:br>
            <a:r>
              <a:rPr lang="en-US" sz="1600" dirty="0">
                <a:latin typeface="+mn-lt"/>
                <a:ea typeface="SimSun" panose="02010600030101010101" pitchFamily="2" charset="-122"/>
                <a:cs typeface="Times New Roman" panose="02020603050405020304" pitchFamily="18" charset="0"/>
              </a:rPr>
              <a:t>Percentage of high school students who reported using a condom the last time they had sexual intercourse (among sexually active students)</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6" name="Picture 5"/>
          <p:cNvPicPr>
            <a:picLocks noChangeAspect="1"/>
          </p:cNvPicPr>
          <p:nvPr/>
        </p:nvPicPr>
        <p:blipFill>
          <a:blip r:embed="rId3"/>
          <a:stretch>
            <a:fillRect/>
          </a:stretch>
        </p:blipFill>
        <p:spPr>
          <a:xfrm>
            <a:off x="1348055" y="1039235"/>
            <a:ext cx="9495888" cy="4905459"/>
          </a:xfrm>
          <a:prstGeom prst="rect">
            <a:avLst/>
          </a:prstGeom>
        </p:spPr>
      </p:pic>
    </p:spTree>
    <p:extLst>
      <p:ext uri="{BB962C8B-B14F-4D97-AF65-F5344CB8AC3E}">
        <p14:creationId xmlns:p14="http://schemas.microsoft.com/office/powerpoint/2010/main" val="72578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 y="304800"/>
            <a:ext cx="12077700" cy="1106488"/>
          </a:xfrm>
        </p:spPr>
        <p:txBody>
          <a:bodyPr>
            <a:noAutofit/>
          </a:bodyPr>
          <a:lstStyle/>
          <a:p>
            <a:pPr algn="ctr"/>
            <a:r>
              <a:rPr lang="en-US" dirty="0" smtClean="0"/>
              <a:t>The State Epidemiological Outcomes Workgroup</a:t>
            </a:r>
            <a:endParaRPr lang="en-US" dirty="0"/>
          </a:p>
        </p:txBody>
      </p:sp>
      <p:pic>
        <p:nvPicPr>
          <p:cNvPr id="2" name="Picture 1"/>
          <p:cNvPicPr>
            <a:picLocks noChangeAspect="1"/>
          </p:cNvPicPr>
          <p:nvPr/>
        </p:nvPicPr>
        <p:blipFill rotWithShape="1">
          <a:blip r:embed="rId3"/>
          <a:srcRect l="58170" t="38344" r="5882"/>
          <a:stretch/>
        </p:blipFill>
        <p:spPr>
          <a:xfrm>
            <a:off x="3041649" y="1608860"/>
            <a:ext cx="6096000" cy="4410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Oval 9"/>
          <p:cNvSpPr/>
          <p:nvPr/>
        </p:nvSpPr>
        <p:spPr>
          <a:xfrm>
            <a:off x="5181600" y="2590800"/>
            <a:ext cx="2540000" cy="609600"/>
          </a:xfrm>
          <a:prstGeom prst="ellipse">
            <a:avLst/>
          </a:prstGeom>
          <a:noFill/>
          <a:ln w="57150">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4197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783"/>
            <a:ext cx="12192000" cy="1325563"/>
          </a:xfrm>
        </p:spPr>
        <p:txBody>
          <a:bodyPr>
            <a:normAutofit/>
          </a:bodyPr>
          <a:lstStyle/>
          <a:p>
            <a:pPr marL="0" marR="0" algn="ctr">
              <a:lnSpc>
                <a:spcPct val="107000"/>
              </a:lnSpc>
              <a:spcBef>
                <a:spcPts val="0"/>
              </a:spcBef>
              <a:spcAft>
                <a:spcPts val="800"/>
              </a:spcAft>
            </a:pPr>
            <a:r>
              <a:rPr lang="en-US" sz="3600" b="1" dirty="0">
                <a:ea typeface="SimSun" panose="02010600030101010101" pitchFamily="2" charset="-122"/>
              </a:rPr>
              <a:t>LGBQ Youth – </a:t>
            </a:r>
            <a:r>
              <a:rPr lang="en-US" sz="3600" b="1" dirty="0" smtClean="0">
                <a:ea typeface="SimSun" panose="02010600030101010101" pitchFamily="2" charset="-122"/>
              </a:rPr>
              <a:t>Sexual Activity and Substance Use</a:t>
            </a:r>
            <a:r>
              <a:rPr lang="en-US" sz="3600" b="1" dirty="0">
                <a:latin typeface="Times New Roman" panose="02020603050405020304" pitchFamily="18" charset="0"/>
                <a:ea typeface="SimSun" panose="02010600030101010101" pitchFamily="2" charset="-122"/>
              </a:rPr>
              <a:t/>
            </a:r>
            <a:br>
              <a:rPr lang="en-US" sz="3600" b="1" dirty="0">
                <a:latin typeface="Times New Roman" panose="02020603050405020304" pitchFamily="18" charset="0"/>
                <a:ea typeface="SimSun" panose="02010600030101010101" pitchFamily="2" charset="-122"/>
              </a:rPr>
            </a:br>
            <a:r>
              <a:rPr lang="en-US" sz="1600" dirty="0">
                <a:latin typeface="+mn-lt"/>
                <a:ea typeface="SimSun" panose="02010600030101010101" pitchFamily="2" charset="-122"/>
                <a:cs typeface="Times New Roman" panose="02020603050405020304" pitchFamily="18" charset="0"/>
              </a:rPr>
              <a:t>Percentage of high school students who reported drinking alcohol or using drugs </a:t>
            </a:r>
            <a:r>
              <a:rPr lang="en-US" sz="1600" dirty="0" smtClean="0">
                <a:latin typeface="+mn-lt"/>
                <a:ea typeface="SimSun" panose="02010600030101010101" pitchFamily="2" charset="-122"/>
                <a:cs typeface="Times New Roman" panose="02020603050405020304" pitchFamily="18" charset="0"/>
              </a:rPr>
              <a:t>before </a:t>
            </a:r>
            <a:r>
              <a:rPr lang="en-US" sz="1600" dirty="0">
                <a:latin typeface="+mn-lt"/>
                <a:ea typeface="SimSun" panose="02010600030101010101" pitchFamily="2" charset="-122"/>
                <a:cs typeface="Times New Roman" panose="02020603050405020304" pitchFamily="18" charset="0"/>
              </a:rPr>
              <a:t>their last time having sexual intercourse </a:t>
            </a:r>
            <a:br>
              <a:rPr lang="en-US" sz="1600" dirty="0">
                <a:latin typeface="+mn-lt"/>
                <a:ea typeface="SimSun" panose="02010600030101010101" pitchFamily="2" charset="-122"/>
                <a:cs typeface="Times New Roman" panose="02020603050405020304" pitchFamily="18" charset="0"/>
              </a:rPr>
            </a:br>
            <a:r>
              <a:rPr lang="en-US" sz="1600" dirty="0">
                <a:latin typeface="+mn-lt"/>
                <a:ea typeface="SimSun" panose="02010600030101010101" pitchFamily="2" charset="-122"/>
                <a:cs typeface="Times New Roman" panose="02020603050405020304" pitchFamily="18" charset="0"/>
              </a:rPr>
              <a:t>(among sexually active students)</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4" name="Picture 3"/>
          <p:cNvPicPr>
            <a:picLocks noChangeAspect="1"/>
          </p:cNvPicPr>
          <p:nvPr/>
        </p:nvPicPr>
        <p:blipFill>
          <a:blip r:embed="rId3"/>
          <a:stretch>
            <a:fillRect/>
          </a:stretch>
        </p:blipFill>
        <p:spPr>
          <a:xfrm>
            <a:off x="933776" y="1160096"/>
            <a:ext cx="9780751" cy="4964220"/>
          </a:xfrm>
          <a:prstGeom prst="rect">
            <a:avLst/>
          </a:prstGeom>
        </p:spPr>
      </p:pic>
    </p:spTree>
    <p:extLst>
      <p:ext uri="{BB962C8B-B14F-4D97-AF65-F5344CB8AC3E}">
        <p14:creationId xmlns:p14="http://schemas.microsoft.com/office/powerpoint/2010/main" val="2256259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cs typeface="NYTimes"/>
              </a:rPr>
              <a:t>Safety and Mental Health</a:t>
            </a:r>
            <a:endParaRPr lang="en-US" b="1" dirty="0">
              <a:cs typeface="NYTimes"/>
            </a:endParaRPr>
          </a:p>
        </p:txBody>
      </p:sp>
      <p:pic>
        <p:nvPicPr>
          <p:cNvPr id="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70963" y="1825625"/>
            <a:ext cx="3250073" cy="4351338"/>
          </a:xfrm>
        </p:spPr>
      </p:pic>
    </p:spTree>
    <p:extLst>
      <p:ext uri="{BB962C8B-B14F-4D97-AF65-F5344CB8AC3E}">
        <p14:creationId xmlns:p14="http://schemas.microsoft.com/office/powerpoint/2010/main" val="3208116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a:bodyPr>
          <a:lstStyle/>
          <a:p>
            <a:pPr marL="0" marR="0" algn="ctr">
              <a:lnSpc>
                <a:spcPct val="107000"/>
              </a:lnSpc>
              <a:spcBef>
                <a:spcPts val="0"/>
              </a:spcBef>
              <a:spcAft>
                <a:spcPts val="800"/>
              </a:spcAft>
            </a:pPr>
            <a:r>
              <a:rPr lang="en-US" sz="4000" b="1" dirty="0">
                <a:ea typeface="SimSun" panose="02010600030101010101" pitchFamily="2" charset="-122"/>
              </a:rPr>
              <a:t>LGBQ Youth – </a:t>
            </a:r>
            <a:r>
              <a:rPr lang="en-US" sz="4000" b="1" dirty="0" smtClean="0">
                <a:ea typeface="SimSun" panose="02010600030101010101" pitchFamily="2" charset="-122"/>
              </a:rPr>
              <a:t>Fighting</a:t>
            </a:r>
            <a:br>
              <a:rPr lang="en-US" sz="4000" b="1" dirty="0" smtClean="0">
                <a:ea typeface="SimSun" panose="02010600030101010101" pitchFamily="2" charset="-122"/>
              </a:rPr>
            </a:br>
            <a:r>
              <a:rPr lang="en-US" sz="1600" dirty="0" smtClean="0">
                <a:latin typeface="+mn-lt"/>
                <a:ea typeface="SimSun" panose="02010600030101010101" pitchFamily="2" charset="-122"/>
                <a:cs typeface="Times New Roman" panose="02020603050405020304" pitchFamily="18" charset="0"/>
              </a:rPr>
              <a:t>Percentage </a:t>
            </a:r>
            <a:r>
              <a:rPr lang="en-US" sz="1600" dirty="0">
                <a:latin typeface="+mn-lt"/>
                <a:ea typeface="SimSun" panose="02010600030101010101" pitchFamily="2" charset="-122"/>
                <a:cs typeface="Times New Roman" panose="02020603050405020304" pitchFamily="18" charset="0"/>
              </a:rPr>
              <a:t>of high school students who reported getting into a fight in the past year</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4" name="Picture 3"/>
          <p:cNvPicPr>
            <a:picLocks noChangeAspect="1"/>
          </p:cNvPicPr>
          <p:nvPr/>
        </p:nvPicPr>
        <p:blipFill>
          <a:blip r:embed="rId3"/>
          <a:stretch>
            <a:fillRect/>
          </a:stretch>
        </p:blipFill>
        <p:spPr>
          <a:xfrm>
            <a:off x="1027553" y="1039235"/>
            <a:ext cx="10136891" cy="4596408"/>
          </a:xfrm>
          <a:prstGeom prst="rect">
            <a:avLst/>
          </a:prstGeom>
        </p:spPr>
      </p:pic>
    </p:spTree>
    <p:extLst>
      <p:ext uri="{BB962C8B-B14F-4D97-AF65-F5344CB8AC3E}">
        <p14:creationId xmlns:p14="http://schemas.microsoft.com/office/powerpoint/2010/main" val="222477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a:bodyPr>
          <a:lstStyle/>
          <a:p>
            <a:pPr marL="0" marR="0" algn="ctr">
              <a:lnSpc>
                <a:spcPct val="107000"/>
              </a:lnSpc>
              <a:spcBef>
                <a:spcPts val="0"/>
              </a:spcBef>
              <a:spcAft>
                <a:spcPts val="800"/>
              </a:spcAft>
            </a:pPr>
            <a:r>
              <a:rPr lang="en-US" sz="4000" b="1" dirty="0">
                <a:ea typeface="SimSun" panose="02010600030101010101" pitchFamily="2" charset="-122"/>
              </a:rPr>
              <a:t>LGBQ Youth – </a:t>
            </a:r>
            <a:r>
              <a:rPr lang="en-US" sz="4000" b="1" dirty="0" smtClean="0">
                <a:ea typeface="SimSun" panose="02010600030101010101" pitchFamily="2" charset="-122"/>
              </a:rPr>
              <a:t>Carrying a Weapon</a:t>
            </a:r>
            <a:r>
              <a:rPr lang="en-US" sz="4000" b="1" dirty="0">
                <a:latin typeface="Times New Roman" panose="02020603050405020304" pitchFamily="18" charset="0"/>
                <a:ea typeface="SimSun" panose="02010600030101010101" pitchFamily="2" charset="-122"/>
              </a:rPr>
              <a:t/>
            </a:r>
            <a:br>
              <a:rPr lang="en-US" sz="4000" b="1" dirty="0">
                <a:latin typeface="Times New Roman" panose="02020603050405020304" pitchFamily="18" charset="0"/>
                <a:ea typeface="SimSun" panose="02010600030101010101" pitchFamily="2" charset="-122"/>
              </a:rPr>
            </a:br>
            <a:r>
              <a:rPr lang="en-US" sz="2000" dirty="0">
                <a:latin typeface="+mn-lt"/>
                <a:ea typeface="SimSun" panose="02010600030101010101" pitchFamily="2" charset="-122"/>
                <a:cs typeface="Times New Roman" panose="02020603050405020304" pitchFamily="18" charset="0"/>
              </a:rPr>
              <a:t>Percentage of high school students who reported carrying a weapon on school property in the past 30 days</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6" name="Picture 5"/>
          <p:cNvPicPr>
            <a:picLocks noChangeAspect="1"/>
          </p:cNvPicPr>
          <p:nvPr/>
        </p:nvPicPr>
        <p:blipFill>
          <a:blip r:embed="rId3"/>
          <a:stretch>
            <a:fillRect/>
          </a:stretch>
        </p:blipFill>
        <p:spPr>
          <a:xfrm>
            <a:off x="622745" y="1197914"/>
            <a:ext cx="10946508" cy="4742819"/>
          </a:xfrm>
          <a:prstGeom prst="rect">
            <a:avLst/>
          </a:prstGeom>
        </p:spPr>
      </p:pic>
    </p:spTree>
    <p:extLst>
      <p:ext uri="{BB962C8B-B14F-4D97-AF65-F5344CB8AC3E}">
        <p14:creationId xmlns:p14="http://schemas.microsoft.com/office/powerpoint/2010/main" val="3478081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a:bodyPr>
          <a:lstStyle/>
          <a:p>
            <a:pPr marL="0" marR="0" algn="ctr">
              <a:lnSpc>
                <a:spcPct val="107000"/>
              </a:lnSpc>
              <a:spcBef>
                <a:spcPts val="0"/>
              </a:spcBef>
              <a:spcAft>
                <a:spcPts val="800"/>
              </a:spcAft>
            </a:pPr>
            <a:r>
              <a:rPr lang="en-US" sz="4000" b="1" dirty="0">
                <a:ea typeface="SimSun" panose="02010600030101010101" pitchFamily="2" charset="-122"/>
              </a:rPr>
              <a:t>LGBQ Youth – </a:t>
            </a:r>
            <a:r>
              <a:rPr lang="en-US" sz="4000" b="1" dirty="0" smtClean="0">
                <a:ea typeface="SimSun" panose="02010600030101010101" pitchFamily="2" charset="-122"/>
              </a:rPr>
              <a:t>Being Bullied</a:t>
            </a:r>
            <a:r>
              <a:rPr lang="en-US" sz="4000" b="1" dirty="0" smtClean="0">
                <a:latin typeface="Times New Roman" panose="02020603050405020304" pitchFamily="18" charset="0"/>
                <a:ea typeface="SimSun" panose="02010600030101010101" pitchFamily="2" charset="-122"/>
              </a:rPr>
              <a:t> </a:t>
            </a:r>
            <a:r>
              <a:rPr lang="en-US" sz="3600" b="1" dirty="0">
                <a:latin typeface="Times New Roman" panose="02020603050405020304" pitchFamily="18" charset="0"/>
                <a:ea typeface="SimSun" panose="02010600030101010101" pitchFamily="2" charset="-122"/>
              </a:rPr>
              <a:t/>
            </a:r>
            <a:br>
              <a:rPr lang="en-US" sz="3600" b="1" dirty="0">
                <a:latin typeface="Times New Roman" panose="02020603050405020304" pitchFamily="18" charset="0"/>
                <a:ea typeface="SimSun" panose="02010600030101010101" pitchFamily="2" charset="-122"/>
              </a:rPr>
            </a:br>
            <a:r>
              <a:rPr lang="en-US" sz="1600" dirty="0">
                <a:latin typeface="+mn-lt"/>
                <a:ea typeface="SimSun" panose="02010600030101010101" pitchFamily="2" charset="-122"/>
                <a:cs typeface="Times New Roman" panose="02020603050405020304" pitchFamily="18" charset="0"/>
              </a:rPr>
              <a:t>Percentage of high school students who reported being bullied at school in the past year</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4" name="Picture 3"/>
          <p:cNvPicPr>
            <a:picLocks noChangeAspect="1"/>
          </p:cNvPicPr>
          <p:nvPr/>
        </p:nvPicPr>
        <p:blipFill>
          <a:blip r:embed="rId3"/>
          <a:stretch>
            <a:fillRect/>
          </a:stretch>
        </p:blipFill>
        <p:spPr>
          <a:xfrm>
            <a:off x="562673" y="1039235"/>
            <a:ext cx="11066652" cy="4709883"/>
          </a:xfrm>
          <a:prstGeom prst="rect">
            <a:avLst/>
          </a:prstGeom>
        </p:spPr>
      </p:pic>
    </p:spTree>
    <p:extLst>
      <p:ext uri="{BB962C8B-B14F-4D97-AF65-F5344CB8AC3E}">
        <p14:creationId xmlns:p14="http://schemas.microsoft.com/office/powerpoint/2010/main" val="3821772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a:bodyPr>
          <a:lstStyle/>
          <a:p>
            <a:pPr marL="0" marR="0" algn="ctr">
              <a:lnSpc>
                <a:spcPct val="107000"/>
              </a:lnSpc>
              <a:spcBef>
                <a:spcPts val="0"/>
              </a:spcBef>
              <a:spcAft>
                <a:spcPts val="800"/>
              </a:spcAft>
            </a:pPr>
            <a:r>
              <a:rPr lang="en-US" sz="4000" b="1" dirty="0">
                <a:ea typeface="SimSun" panose="02010600030101010101" pitchFamily="2" charset="-122"/>
              </a:rPr>
              <a:t>LGBQ Youth – </a:t>
            </a:r>
            <a:r>
              <a:rPr lang="en-US" sz="4000" b="1" dirty="0" smtClean="0">
                <a:ea typeface="SimSun" panose="02010600030101010101" pitchFamily="2" charset="-122"/>
              </a:rPr>
              <a:t>Being Electronically Bullied</a:t>
            </a:r>
            <a:r>
              <a:rPr lang="en-US" sz="4000" b="1" dirty="0">
                <a:latin typeface="Times New Roman" panose="02020603050405020304" pitchFamily="18" charset="0"/>
                <a:ea typeface="SimSun" panose="02010600030101010101" pitchFamily="2" charset="-122"/>
              </a:rPr>
              <a:t/>
            </a:r>
            <a:br>
              <a:rPr lang="en-US" sz="4000" b="1" dirty="0">
                <a:latin typeface="Times New Roman" panose="02020603050405020304" pitchFamily="18" charset="0"/>
                <a:ea typeface="SimSun" panose="02010600030101010101" pitchFamily="2" charset="-122"/>
              </a:rPr>
            </a:br>
            <a:r>
              <a:rPr lang="en-US" sz="1600" dirty="0">
                <a:latin typeface="+mn-lt"/>
                <a:ea typeface="SimSun" panose="02010600030101010101" pitchFamily="2" charset="-122"/>
                <a:cs typeface="Times New Roman" panose="02020603050405020304" pitchFamily="18" charset="0"/>
              </a:rPr>
              <a:t>Percentage of high school students who reported being electronically bullied in the past year</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6" name="Picture 5"/>
          <p:cNvPicPr>
            <a:picLocks noChangeAspect="1"/>
          </p:cNvPicPr>
          <p:nvPr/>
        </p:nvPicPr>
        <p:blipFill>
          <a:blip r:embed="rId3"/>
          <a:stretch>
            <a:fillRect/>
          </a:stretch>
        </p:blipFill>
        <p:spPr>
          <a:xfrm>
            <a:off x="1419457" y="1039235"/>
            <a:ext cx="9353084" cy="5003018"/>
          </a:xfrm>
          <a:prstGeom prst="rect">
            <a:avLst/>
          </a:prstGeom>
        </p:spPr>
      </p:pic>
    </p:spTree>
    <p:extLst>
      <p:ext uri="{BB962C8B-B14F-4D97-AF65-F5344CB8AC3E}">
        <p14:creationId xmlns:p14="http://schemas.microsoft.com/office/powerpoint/2010/main" val="3741158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fontScale="90000"/>
          </a:bodyPr>
          <a:lstStyle/>
          <a:p>
            <a:pPr marL="0" marR="0" algn="ctr">
              <a:lnSpc>
                <a:spcPct val="107000"/>
              </a:lnSpc>
              <a:spcBef>
                <a:spcPts val="0"/>
              </a:spcBef>
              <a:spcAft>
                <a:spcPts val="800"/>
              </a:spcAft>
            </a:pPr>
            <a:r>
              <a:rPr lang="en-US" sz="4000" b="1" dirty="0">
                <a:ea typeface="SimSun" panose="02010600030101010101" pitchFamily="2" charset="-122"/>
              </a:rPr>
              <a:t>LGBQ Youth – </a:t>
            </a:r>
            <a:r>
              <a:rPr lang="en-US" sz="4000" b="1" dirty="0" smtClean="0">
                <a:ea typeface="SimSun" panose="02010600030101010101" pitchFamily="2" charset="-122"/>
              </a:rPr>
              <a:t>School Attendance and Feeling Safe</a:t>
            </a:r>
            <a:r>
              <a:rPr lang="en-US" sz="3600" b="1" dirty="0">
                <a:latin typeface="Times New Roman" panose="02020603050405020304" pitchFamily="18" charset="0"/>
                <a:ea typeface="SimSun" panose="02010600030101010101" pitchFamily="2" charset="-122"/>
              </a:rPr>
              <a:t/>
            </a:r>
            <a:br>
              <a:rPr lang="en-US" sz="3600" b="1" dirty="0">
                <a:latin typeface="Times New Roman" panose="02020603050405020304" pitchFamily="18" charset="0"/>
                <a:ea typeface="SimSun" panose="02010600030101010101" pitchFamily="2" charset="-122"/>
              </a:rPr>
            </a:br>
            <a:r>
              <a:rPr lang="en-US" sz="1800" dirty="0">
                <a:latin typeface="+mn-lt"/>
                <a:ea typeface="SimSun" panose="02010600030101010101" pitchFamily="2" charset="-122"/>
                <a:cs typeface="Times New Roman" panose="02020603050405020304" pitchFamily="18" charset="0"/>
              </a:rPr>
              <a:t>Percentage of high school students who reported not going to school for one or more days because they felt unsafe in the past 30 days</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4" name="Picture 3"/>
          <p:cNvPicPr>
            <a:picLocks noChangeAspect="1"/>
          </p:cNvPicPr>
          <p:nvPr/>
        </p:nvPicPr>
        <p:blipFill>
          <a:blip r:embed="rId3"/>
          <a:stretch>
            <a:fillRect/>
          </a:stretch>
        </p:blipFill>
        <p:spPr>
          <a:xfrm>
            <a:off x="1442849" y="952430"/>
            <a:ext cx="9306299" cy="4915098"/>
          </a:xfrm>
          <a:prstGeom prst="rect">
            <a:avLst/>
          </a:prstGeom>
        </p:spPr>
      </p:pic>
    </p:spTree>
    <p:extLst>
      <p:ext uri="{BB962C8B-B14F-4D97-AF65-F5344CB8AC3E}">
        <p14:creationId xmlns:p14="http://schemas.microsoft.com/office/powerpoint/2010/main" val="92118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a:bodyPr>
          <a:lstStyle/>
          <a:p>
            <a:pPr marL="0" marR="0" algn="ctr">
              <a:lnSpc>
                <a:spcPct val="107000"/>
              </a:lnSpc>
              <a:spcBef>
                <a:spcPts val="0"/>
              </a:spcBef>
              <a:spcAft>
                <a:spcPts val="800"/>
              </a:spcAft>
            </a:pPr>
            <a:r>
              <a:rPr lang="en-US" sz="4000" b="1" dirty="0">
                <a:ea typeface="SimSun" panose="02010600030101010101" pitchFamily="2" charset="-122"/>
              </a:rPr>
              <a:t>LGBQ Youth – </a:t>
            </a:r>
            <a:r>
              <a:rPr lang="en-US" sz="4000" b="1" dirty="0" smtClean="0">
                <a:ea typeface="SimSun" panose="02010600030101010101" pitchFamily="2" charset="-122"/>
              </a:rPr>
              <a:t>Depressed or Hopeless Mood</a:t>
            </a:r>
            <a:r>
              <a:rPr lang="en-US" sz="4000" b="1" dirty="0">
                <a:latin typeface="Times New Roman" panose="02020603050405020304" pitchFamily="18" charset="0"/>
                <a:ea typeface="SimSun" panose="02010600030101010101" pitchFamily="2" charset="-122"/>
              </a:rPr>
              <a:t/>
            </a:r>
            <a:br>
              <a:rPr lang="en-US" sz="4000" b="1" dirty="0">
                <a:latin typeface="Times New Roman" panose="02020603050405020304" pitchFamily="18" charset="0"/>
                <a:ea typeface="SimSun" panose="02010600030101010101" pitchFamily="2" charset="-122"/>
              </a:rPr>
            </a:br>
            <a:r>
              <a:rPr lang="en-US" sz="1800" dirty="0">
                <a:latin typeface="+mn-lt"/>
                <a:ea typeface="SimSun" panose="02010600030101010101" pitchFamily="2" charset="-122"/>
                <a:cs typeface="Times New Roman" panose="02020603050405020304" pitchFamily="18" charset="0"/>
              </a:rPr>
              <a:t>Percentage of high school students who reported feeling sad or hopeless for two or more weeks in the past year</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4" name="Picture 3"/>
          <p:cNvPicPr>
            <a:picLocks noChangeAspect="1"/>
          </p:cNvPicPr>
          <p:nvPr/>
        </p:nvPicPr>
        <p:blipFill>
          <a:blip r:embed="rId3"/>
          <a:stretch>
            <a:fillRect/>
          </a:stretch>
        </p:blipFill>
        <p:spPr>
          <a:xfrm>
            <a:off x="421332" y="1039235"/>
            <a:ext cx="11349333" cy="4900422"/>
          </a:xfrm>
          <a:prstGeom prst="rect">
            <a:avLst/>
          </a:prstGeom>
        </p:spPr>
      </p:pic>
    </p:spTree>
    <p:extLst>
      <p:ext uri="{BB962C8B-B14F-4D97-AF65-F5344CB8AC3E}">
        <p14:creationId xmlns:p14="http://schemas.microsoft.com/office/powerpoint/2010/main" val="1119199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618704"/>
          </a:xfrm>
        </p:spPr>
        <p:txBody>
          <a:bodyPr>
            <a:normAutofit/>
          </a:bodyPr>
          <a:lstStyle/>
          <a:p>
            <a:pPr marL="0" marR="0" algn="ctr">
              <a:lnSpc>
                <a:spcPct val="107000"/>
              </a:lnSpc>
              <a:spcBef>
                <a:spcPts val="0"/>
              </a:spcBef>
              <a:spcAft>
                <a:spcPts val="800"/>
              </a:spcAft>
            </a:pPr>
            <a:r>
              <a:rPr lang="en-US" sz="3600" b="1" dirty="0">
                <a:ea typeface="SimSun" panose="02010600030101010101" pitchFamily="2" charset="-122"/>
              </a:rPr>
              <a:t>LGBQ Youth </a:t>
            </a:r>
            <a:r>
              <a:rPr lang="en-US" sz="3600" b="1" dirty="0" smtClean="0">
                <a:ea typeface="SimSun" panose="02010600030101010101" pitchFamily="2" charset="-122"/>
              </a:rPr>
              <a:t>– Self-Harm and Suicide</a:t>
            </a:r>
            <a:r>
              <a:rPr lang="en-US" sz="3600" b="1" dirty="0">
                <a:latin typeface="Times New Roman" panose="02020603050405020304" pitchFamily="18" charset="0"/>
                <a:ea typeface="SimSun" panose="02010600030101010101" pitchFamily="2" charset="-122"/>
              </a:rPr>
              <a:t/>
            </a:r>
            <a:br>
              <a:rPr lang="en-US" sz="3600" b="1" dirty="0">
                <a:latin typeface="Times New Roman" panose="02020603050405020304" pitchFamily="18" charset="0"/>
                <a:ea typeface="SimSun" panose="02010600030101010101" pitchFamily="2" charset="-122"/>
              </a:rPr>
            </a:br>
            <a:r>
              <a:rPr lang="en-US" sz="1600" dirty="0">
                <a:latin typeface="+mn-lt"/>
                <a:ea typeface="SimSun" panose="02010600030101010101" pitchFamily="2" charset="-122"/>
                <a:cs typeface="Times New Roman" panose="02020603050405020304" pitchFamily="18" charset="0"/>
              </a:rPr>
              <a:t>Percentage of high school students who reported self-harming, considering suicide, </a:t>
            </a:r>
            <a:r>
              <a:rPr lang="en-US" sz="1600" dirty="0" smtClean="0">
                <a:latin typeface="+mn-lt"/>
                <a:ea typeface="SimSun" panose="02010600030101010101" pitchFamily="2" charset="-122"/>
                <a:cs typeface="Times New Roman" panose="02020603050405020304" pitchFamily="18" charset="0"/>
              </a:rPr>
              <a:t/>
            </a:r>
            <a:br>
              <a:rPr lang="en-US" sz="1600" dirty="0" smtClean="0">
                <a:latin typeface="+mn-lt"/>
                <a:ea typeface="SimSun" panose="02010600030101010101" pitchFamily="2" charset="-122"/>
                <a:cs typeface="Times New Roman" panose="02020603050405020304" pitchFamily="18" charset="0"/>
              </a:rPr>
            </a:br>
            <a:r>
              <a:rPr lang="en-US" sz="1600" dirty="0" smtClean="0">
                <a:latin typeface="+mn-lt"/>
                <a:ea typeface="SimSun" panose="02010600030101010101" pitchFamily="2" charset="-122"/>
                <a:cs typeface="Times New Roman" panose="02020603050405020304" pitchFamily="18" charset="0"/>
              </a:rPr>
              <a:t>have </a:t>
            </a:r>
            <a:r>
              <a:rPr lang="en-US" sz="1600" dirty="0">
                <a:latin typeface="+mn-lt"/>
                <a:ea typeface="SimSun" panose="02010600030101010101" pitchFamily="2" charset="-122"/>
                <a:cs typeface="Times New Roman" panose="02020603050405020304" pitchFamily="18" charset="0"/>
              </a:rPr>
              <a:t>a suicide plan, or attempting suicide in the past 12 months</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6" name="Picture 5"/>
          <p:cNvPicPr>
            <a:picLocks noChangeAspect="1"/>
          </p:cNvPicPr>
          <p:nvPr/>
        </p:nvPicPr>
        <p:blipFill>
          <a:blip r:embed="rId3"/>
          <a:stretch>
            <a:fillRect/>
          </a:stretch>
        </p:blipFill>
        <p:spPr>
          <a:xfrm>
            <a:off x="460663" y="1195403"/>
            <a:ext cx="11093257" cy="4722205"/>
          </a:xfrm>
          <a:prstGeom prst="rect">
            <a:avLst/>
          </a:prstGeom>
        </p:spPr>
      </p:pic>
    </p:spTree>
    <p:extLst>
      <p:ext uri="{BB962C8B-B14F-4D97-AF65-F5344CB8AC3E}">
        <p14:creationId xmlns:p14="http://schemas.microsoft.com/office/powerpoint/2010/main" val="1678332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cs typeface="NYTimes"/>
              </a:rPr>
              <a:t>Protective Factors</a:t>
            </a:r>
            <a:endParaRPr lang="en-US" b="1" dirty="0">
              <a:cs typeface="NYTimes"/>
            </a:endParaRPr>
          </a:p>
        </p:txBody>
      </p:sp>
      <p:pic>
        <p:nvPicPr>
          <p:cNvPr id="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3912" y="2499452"/>
            <a:ext cx="4021462" cy="3003684"/>
          </a:xfrm>
        </p:spPr>
      </p:pic>
    </p:spTree>
    <p:extLst>
      <p:ext uri="{BB962C8B-B14F-4D97-AF65-F5344CB8AC3E}">
        <p14:creationId xmlns:p14="http://schemas.microsoft.com/office/powerpoint/2010/main" val="166573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029777" y="5834008"/>
            <a:ext cx="4229343" cy="523220"/>
          </a:xfrm>
          <a:prstGeom prst="rect">
            <a:avLst/>
          </a:prstGeom>
        </p:spPr>
        <p:txBody>
          <a:bodyPr wrap="none">
            <a:spAutoFit/>
          </a:bodyPr>
          <a:lstStyle/>
          <a:p>
            <a:r>
              <a:rPr lang="en-US" sz="2800" dirty="0" smtClean="0">
                <a:latin typeface="Arial" panose="020B0604020202020204" pitchFamily="34" charset="0"/>
                <a:cs typeface="Arial" panose="020B0604020202020204" pitchFamily="34" charset="0"/>
                <a:hlinkClick r:id="rId3"/>
              </a:rPr>
              <a:t>www.cdhs.udel.edu/seow</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p:txBody>
          <a:bodyPr/>
          <a:lstStyle/>
          <a:p>
            <a:pPr algn="ctr"/>
            <a:r>
              <a:rPr lang="en-US" dirty="0" smtClean="0"/>
              <a:t>The Delaware SEOW</a:t>
            </a:r>
            <a:endParaRPr lang="en-US" dirty="0"/>
          </a:p>
        </p:txBody>
      </p:sp>
      <p:sp>
        <p:nvSpPr>
          <p:cNvPr id="5" name="Text Placeholder 4"/>
          <p:cNvSpPr>
            <a:spLocks noGrp="1"/>
          </p:cNvSpPr>
          <p:nvPr>
            <p:ph type="subTitle" idx="1"/>
          </p:nvPr>
        </p:nvSpPr>
        <p:spPr>
          <a:xfrm>
            <a:off x="609601" y="1533083"/>
            <a:ext cx="5178457" cy="5041631"/>
          </a:xfrm>
        </p:spPr>
        <p:txBody>
          <a:bodyPr/>
          <a:lstStyle/>
          <a:p>
            <a:pPr marL="0" indent="0">
              <a:buNone/>
            </a:pPr>
            <a:r>
              <a:rPr lang="en-US" sz="2400" dirty="0" smtClean="0">
                <a:latin typeface="+mn-lt"/>
              </a:rPr>
              <a:t>The SEOW collects, </a:t>
            </a:r>
            <a:r>
              <a:rPr lang="en-US" sz="2400" dirty="0" smtClean="0">
                <a:latin typeface="+mn-lt"/>
              </a:rPr>
              <a:t>synthesizes, </a:t>
            </a:r>
            <a:r>
              <a:rPr lang="en-US" sz="2400" dirty="0" smtClean="0">
                <a:latin typeface="+mn-lt"/>
              </a:rPr>
              <a:t>and promotes the use of information on Delaware substance use, its precursors and its consequences to inform prevention policy, practice and programming in the state. </a:t>
            </a:r>
            <a:endParaRPr lang="en-US" sz="2400" dirty="0" smtClean="0">
              <a:latin typeface="+mn-lt"/>
            </a:endParaRPr>
          </a:p>
          <a:p>
            <a:pPr marL="0" indent="0">
              <a:buNone/>
            </a:pPr>
            <a:endParaRPr lang="en-US" sz="2400" dirty="0">
              <a:latin typeface="+mn-lt"/>
            </a:endParaRPr>
          </a:p>
          <a:p>
            <a:pPr marL="0" indent="0">
              <a:buNone/>
            </a:pPr>
            <a:r>
              <a:rPr lang="en-US" sz="2400" dirty="0" smtClean="0">
                <a:latin typeface="+mn-lt"/>
              </a:rPr>
              <a:t>The SEOW is </a:t>
            </a:r>
            <a:r>
              <a:rPr lang="en-US" sz="2400" dirty="0" smtClean="0">
                <a:latin typeface="+mn-lt"/>
              </a:rPr>
              <a:t>convened by the </a:t>
            </a:r>
            <a:r>
              <a:rPr lang="en-US" sz="2400" dirty="0" smtClean="0">
                <a:latin typeface="+mn-lt"/>
              </a:rPr>
              <a:t>Center for Drug and Health Studies at the University of Delaware on behalf of DSAMH and the Strategic Prevention Framework – Partnerships for Success. Many data products are available online. </a:t>
            </a:r>
            <a:endParaRPr lang="en-US" sz="2400" dirty="0" smtClean="0">
              <a:latin typeface="+mn-lt"/>
            </a:endParaRPr>
          </a:p>
          <a:p>
            <a:endParaRPr lang="en-US" sz="2400" dirty="0"/>
          </a:p>
        </p:txBody>
      </p:sp>
      <p:pic>
        <p:nvPicPr>
          <p:cNvPr id="2" name="Picture 1"/>
          <p:cNvPicPr>
            <a:picLocks noChangeAspect="1"/>
          </p:cNvPicPr>
          <p:nvPr/>
        </p:nvPicPr>
        <p:blipFill>
          <a:blip r:embed="rId4"/>
          <a:stretch>
            <a:fillRect/>
          </a:stretch>
        </p:blipFill>
        <p:spPr>
          <a:xfrm>
            <a:off x="5879170" y="1559013"/>
            <a:ext cx="5841925" cy="3864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875436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a:bodyPr>
          <a:lstStyle/>
          <a:p>
            <a:pPr marL="0" marR="0" algn="ctr">
              <a:lnSpc>
                <a:spcPct val="107000"/>
              </a:lnSpc>
              <a:spcBef>
                <a:spcPts val="0"/>
              </a:spcBef>
              <a:spcAft>
                <a:spcPts val="800"/>
              </a:spcAft>
            </a:pPr>
            <a:r>
              <a:rPr lang="en-US" sz="4000" b="1" dirty="0">
                <a:ea typeface="SimSun" panose="02010600030101010101" pitchFamily="2" charset="-122"/>
              </a:rPr>
              <a:t>LGBQ Youth – </a:t>
            </a:r>
            <a:r>
              <a:rPr lang="en-US" sz="4000" b="1" dirty="0" smtClean="0">
                <a:ea typeface="SimSun" panose="02010600030101010101" pitchFamily="2" charset="-122"/>
              </a:rPr>
              <a:t>Parental Pride </a:t>
            </a:r>
            <a:r>
              <a:rPr lang="en-US" sz="4000" b="1" dirty="0">
                <a:latin typeface="Times New Roman" panose="02020603050405020304" pitchFamily="18" charset="0"/>
                <a:ea typeface="SimSun" panose="02010600030101010101" pitchFamily="2" charset="-122"/>
              </a:rPr>
              <a:t/>
            </a:r>
            <a:br>
              <a:rPr lang="en-US" sz="4000" b="1" dirty="0">
                <a:latin typeface="Times New Roman" panose="02020603050405020304" pitchFamily="18" charset="0"/>
                <a:ea typeface="SimSun" panose="02010600030101010101" pitchFamily="2" charset="-122"/>
              </a:rPr>
            </a:br>
            <a:r>
              <a:rPr lang="en-US" sz="1600" dirty="0">
                <a:latin typeface="+mn-lt"/>
                <a:ea typeface="SimSun" panose="02010600030101010101" pitchFamily="2" charset="-122"/>
                <a:cs typeface="Times New Roman" panose="02020603050405020304" pitchFamily="18" charset="0"/>
              </a:rPr>
              <a:t>Percentage of high school students who reported their parent(s) show them they are proud of them</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6" name="Picture 5"/>
          <p:cNvPicPr>
            <a:picLocks noChangeAspect="1"/>
          </p:cNvPicPr>
          <p:nvPr/>
        </p:nvPicPr>
        <p:blipFill>
          <a:blip r:embed="rId3"/>
          <a:stretch>
            <a:fillRect/>
          </a:stretch>
        </p:blipFill>
        <p:spPr>
          <a:xfrm>
            <a:off x="547815" y="1260957"/>
            <a:ext cx="10749782" cy="4333020"/>
          </a:xfrm>
          <a:prstGeom prst="rect">
            <a:avLst/>
          </a:prstGeom>
        </p:spPr>
      </p:pic>
    </p:spTree>
    <p:extLst>
      <p:ext uri="{BB962C8B-B14F-4D97-AF65-F5344CB8AC3E}">
        <p14:creationId xmlns:p14="http://schemas.microsoft.com/office/powerpoint/2010/main" val="3276624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a:bodyPr>
          <a:lstStyle/>
          <a:p>
            <a:pPr marL="0" marR="0" algn="ctr">
              <a:lnSpc>
                <a:spcPct val="107000"/>
              </a:lnSpc>
              <a:spcBef>
                <a:spcPts val="0"/>
              </a:spcBef>
              <a:spcAft>
                <a:spcPts val="800"/>
              </a:spcAft>
            </a:pPr>
            <a:r>
              <a:rPr lang="en-US" sz="4000" b="1" dirty="0">
                <a:ea typeface="SimSun" panose="02010600030101010101" pitchFamily="2" charset="-122"/>
              </a:rPr>
              <a:t>LGBQ Youth – </a:t>
            </a:r>
            <a:r>
              <a:rPr lang="en-US" sz="4000" b="1" dirty="0" smtClean="0">
                <a:ea typeface="SimSun" panose="02010600030101010101" pitchFamily="2" charset="-122"/>
              </a:rPr>
              <a:t>Parent Engagement</a:t>
            </a:r>
            <a:r>
              <a:rPr lang="en-US" sz="3600" b="1" dirty="0">
                <a:latin typeface="Times New Roman" panose="02020603050405020304" pitchFamily="18" charset="0"/>
                <a:ea typeface="SimSun" panose="02010600030101010101" pitchFamily="2" charset="-122"/>
              </a:rPr>
              <a:t/>
            </a:r>
            <a:br>
              <a:rPr lang="en-US" sz="3600" b="1" dirty="0">
                <a:latin typeface="Times New Roman" panose="02020603050405020304" pitchFamily="18" charset="0"/>
                <a:ea typeface="SimSun" panose="02010600030101010101" pitchFamily="2" charset="-122"/>
              </a:rPr>
            </a:br>
            <a:r>
              <a:rPr lang="en-US" sz="1800" dirty="0">
                <a:latin typeface="+mn-lt"/>
                <a:ea typeface="SimSun" panose="02010600030101010101" pitchFamily="2" charset="-122"/>
                <a:cs typeface="Times New Roman" panose="02020603050405020304" pitchFamily="18" charset="0"/>
              </a:rPr>
              <a:t>Percentage of high school students who reported their parent(s) take an interest in their activities </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4" name="Picture 3"/>
          <p:cNvPicPr>
            <a:picLocks noChangeAspect="1"/>
          </p:cNvPicPr>
          <p:nvPr/>
        </p:nvPicPr>
        <p:blipFill>
          <a:blip r:embed="rId3"/>
          <a:stretch>
            <a:fillRect/>
          </a:stretch>
        </p:blipFill>
        <p:spPr>
          <a:xfrm>
            <a:off x="547816" y="881283"/>
            <a:ext cx="11093256" cy="5023114"/>
          </a:xfrm>
          <a:prstGeom prst="rect">
            <a:avLst/>
          </a:prstGeom>
        </p:spPr>
      </p:pic>
    </p:spTree>
    <p:extLst>
      <p:ext uri="{BB962C8B-B14F-4D97-AF65-F5344CB8AC3E}">
        <p14:creationId xmlns:p14="http://schemas.microsoft.com/office/powerpoint/2010/main" val="4010819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a:bodyPr>
          <a:lstStyle/>
          <a:p>
            <a:pPr marL="0" marR="0" algn="ctr">
              <a:lnSpc>
                <a:spcPct val="107000"/>
              </a:lnSpc>
              <a:spcBef>
                <a:spcPts val="0"/>
              </a:spcBef>
              <a:spcAft>
                <a:spcPts val="800"/>
              </a:spcAft>
            </a:pPr>
            <a:r>
              <a:rPr lang="en-US" sz="4000" b="1" dirty="0" smtClean="0">
                <a:ea typeface="SimSun" panose="02010600030101010101" pitchFamily="2" charset="-122"/>
              </a:rPr>
              <a:t>LGBQ Youth – Parent Engagement </a:t>
            </a:r>
            <a:r>
              <a:rPr lang="en-US" sz="3600" b="1" dirty="0" smtClean="0">
                <a:ea typeface="SimSun" panose="02010600030101010101" pitchFamily="2" charset="-122"/>
              </a:rPr>
              <a:t/>
            </a:r>
            <a:br>
              <a:rPr lang="en-US" sz="3600" b="1" dirty="0" smtClean="0">
                <a:ea typeface="SimSun" panose="02010600030101010101" pitchFamily="2" charset="-122"/>
              </a:rPr>
            </a:br>
            <a:r>
              <a:rPr lang="en-US" sz="1800" dirty="0" smtClean="0">
                <a:latin typeface="+mn-lt"/>
                <a:ea typeface="SimSun" panose="02010600030101010101" pitchFamily="2" charset="-122"/>
                <a:cs typeface="Times New Roman" panose="02020603050405020304" pitchFamily="18" charset="0"/>
              </a:rPr>
              <a:t>Percentage </a:t>
            </a:r>
            <a:r>
              <a:rPr lang="en-US" sz="1800" dirty="0">
                <a:latin typeface="+mn-lt"/>
                <a:ea typeface="SimSun" panose="02010600030101010101" pitchFamily="2" charset="-122"/>
                <a:cs typeface="Times New Roman" panose="02020603050405020304" pitchFamily="18" charset="0"/>
              </a:rPr>
              <a:t>of high school students who reported that their parent(s) listen to them when they talk</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6" name="Picture 5"/>
          <p:cNvPicPr>
            <a:picLocks noChangeAspect="1"/>
          </p:cNvPicPr>
          <p:nvPr/>
        </p:nvPicPr>
        <p:blipFill>
          <a:blip r:embed="rId3"/>
          <a:stretch>
            <a:fillRect/>
          </a:stretch>
        </p:blipFill>
        <p:spPr>
          <a:xfrm>
            <a:off x="610067" y="980219"/>
            <a:ext cx="10918952" cy="5101263"/>
          </a:xfrm>
          <a:prstGeom prst="rect">
            <a:avLst/>
          </a:prstGeom>
        </p:spPr>
      </p:pic>
    </p:spTree>
    <p:extLst>
      <p:ext uri="{BB962C8B-B14F-4D97-AF65-F5344CB8AC3E}">
        <p14:creationId xmlns:p14="http://schemas.microsoft.com/office/powerpoint/2010/main" val="895710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cs typeface="NYTimes"/>
              </a:rPr>
              <a:t>Questions? </a:t>
            </a:r>
            <a:endParaRPr lang="en-US" b="1" dirty="0">
              <a:cs typeface="NYTimes"/>
            </a:endParaRPr>
          </a:p>
        </p:txBody>
      </p:sp>
      <p:sp>
        <p:nvSpPr>
          <p:cNvPr id="3" name="Content Placeholder 2"/>
          <p:cNvSpPr>
            <a:spLocks noGrp="1"/>
          </p:cNvSpPr>
          <p:nvPr>
            <p:ph idx="1"/>
          </p:nvPr>
        </p:nvSpPr>
        <p:spPr/>
        <p:txBody>
          <a:bodyPr>
            <a:normAutofit/>
          </a:bodyPr>
          <a:lstStyle/>
          <a:p>
            <a:pPr marL="0" indent="0" algn="ctr">
              <a:buNone/>
            </a:pPr>
            <a:endParaRPr lang="en-US" sz="9600" dirty="0" smtClean="0">
              <a:solidFill>
                <a:srgbClr val="FF6600"/>
              </a:solidFill>
              <a:latin typeface="Abadi MT Condensed Extra Bold"/>
              <a:cs typeface="Abadi MT Condensed Extra Bold"/>
            </a:endParaRPr>
          </a:p>
          <a:p>
            <a:pPr marL="0" indent="0" algn="ctr">
              <a:buNone/>
            </a:pPr>
            <a:endParaRPr lang="en-US" sz="9600" dirty="0">
              <a:solidFill>
                <a:srgbClr val="FF6600"/>
              </a:solidFill>
              <a:latin typeface="Abadi MT Condensed Extra Bold"/>
              <a:cs typeface="Abadi MT Condensed Extra Bold"/>
            </a:endParaRPr>
          </a:p>
        </p:txBody>
      </p:sp>
    </p:spTree>
    <p:extLst>
      <p:ext uri="{BB962C8B-B14F-4D97-AF65-F5344CB8AC3E}">
        <p14:creationId xmlns:p14="http://schemas.microsoft.com/office/powerpoint/2010/main" val="2887608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pic>
        <p:nvPicPr>
          <p:cNvPr id="4" name="Content Placeholder 3" descr="IMG_E0655.JPG"/>
          <p:cNvPicPr>
            <a:picLocks noGrp="1" noChangeAspect="1"/>
          </p:cNvPicPr>
          <p:nvPr>
            <p:ph idx="1"/>
          </p:nvPr>
        </p:nvPicPr>
        <p:blipFill>
          <a:blip r:embed="rId2">
            <a:extLst>
              <a:ext uri="{28A0092B-C50C-407E-A947-70E740481C1C}">
                <a14:useLocalDpi xmlns:a14="http://schemas.microsoft.com/office/drawing/2010/main" val="0"/>
              </a:ext>
            </a:extLst>
          </a:blip>
          <a:srcRect t="20891" b="20891"/>
          <a:stretch>
            <a:fillRect/>
          </a:stretch>
        </p:blipFill>
        <p:spPr/>
      </p:pic>
    </p:spTree>
    <p:extLst>
      <p:ext uri="{BB962C8B-B14F-4D97-AF65-F5344CB8AC3E}">
        <p14:creationId xmlns:p14="http://schemas.microsoft.com/office/powerpoint/2010/main" val="1404834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More Information…</a:t>
            </a:r>
            <a:endParaRPr lang="en-US" dirty="0"/>
          </a:p>
        </p:txBody>
      </p:sp>
      <p:sp>
        <p:nvSpPr>
          <p:cNvPr id="3" name="Content Placeholder 2"/>
          <p:cNvSpPr>
            <a:spLocks noGrp="1"/>
          </p:cNvSpPr>
          <p:nvPr>
            <p:ph idx="1"/>
          </p:nvPr>
        </p:nvSpPr>
        <p:spPr/>
        <p:txBody>
          <a:bodyPr/>
          <a:lstStyle/>
          <a:p>
            <a:pPr marL="0" indent="0" algn="ctr">
              <a:buNone/>
            </a:pPr>
            <a:r>
              <a:rPr lang="en-US" dirty="0"/>
              <a:t>Sharon Merriman-Nai</a:t>
            </a:r>
          </a:p>
          <a:p>
            <a:pPr marL="0" indent="0" algn="ctr">
              <a:buNone/>
            </a:pPr>
            <a:r>
              <a:rPr lang="en-US" dirty="0" smtClean="0">
                <a:hlinkClick r:id="rId2"/>
              </a:rPr>
              <a:t>smnai@udel.edu</a:t>
            </a:r>
            <a:endParaRPr lang="en-US" dirty="0" smtClean="0"/>
          </a:p>
          <a:p>
            <a:pPr marL="0" indent="0" algn="ctr">
              <a:buNone/>
            </a:pPr>
            <a:r>
              <a:rPr lang="en-US" dirty="0" smtClean="0"/>
              <a:t>302-831-6107</a:t>
            </a:r>
            <a:endParaRPr lang="en-US" dirty="0"/>
          </a:p>
          <a:p>
            <a:pPr marL="0" indent="0" algn="ctr">
              <a:buNone/>
            </a:pPr>
            <a:r>
              <a:rPr lang="en-US" dirty="0" smtClean="0"/>
              <a:t>Center for Drug and Health Studies </a:t>
            </a:r>
          </a:p>
          <a:p>
            <a:pPr marL="0" indent="0" algn="ctr">
              <a:buNone/>
            </a:pPr>
            <a:r>
              <a:rPr lang="en-US" dirty="0" smtClean="0"/>
              <a:t>at the University of Delaware</a:t>
            </a:r>
          </a:p>
          <a:p>
            <a:pPr marL="0" indent="0" algn="ctr">
              <a:buNone/>
            </a:pPr>
            <a:r>
              <a:rPr lang="en-US" dirty="0" smtClean="0">
                <a:hlinkClick r:id="rId3"/>
              </a:rPr>
              <a:t>www.cdhs.udel.edu</a:t>
            </a:r>
            <a:endParaRPr lang="en-US" dirty="0" smtClean="0"/>
          </a:p>
          <a:p>
            <a:pPr marL="0" indent="0">
              <a:buNone/>
            </a:pPr>
            <a:endParaRPr lang="en-US" dirty="0"/>
          </a:p>
          <a:p>
            <a:pPr marL="0" indent="0">
              <a:buNone/>
            </a:pPr>
            <a:endParaRPr lang="en-US" dirty="0"/>
          </a:p>
        </p:txBody>
      </p:sp>
      <p:pic>
        <p:nvPicPr>
          <p:cNvPr id="4" name="Picture 3" descr="CAS_Web_Twitter_CDHS_ProfilePic.jpg">
            <a:extLst>
              <a:ext uri="{FF2B5EF4-FFF2-40B4-BE49-F238E27FC236}">
                <a16:creationId xmlns:a16="http://schemas.microsoft.com/office/drawing/2014/main" xmlns="" id="{BEB4D07B-486F-45D8-86B7-4D368AC890B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67638" y="4968392"/>
            <a:ext cx="1557866" cy="1512964"/>
          </a:xfrm>
          <a:prstGeom prst="rect">
            <a:avLst/>
          </a:prstGeom>
        </p:spPr>
      </p:pic>
    </p:spTree>
    <p:extLst>
      <p:ext uri="{BB962C8B-B14F-4D97-AF65-F5344CB8AC3E}">
        <p14:creationId xmlns:p14="http://schemas.microsoft.com/office/powerpoint/2010/main" val="2218172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41318579"/>
              </p:ext>
            </p:extLst>
          </p:nvPr>
        </p:nvGraphicFramePr>
        <p:xfrm>
          <a:off x="812801" y="1145595"/>
          <a:ext cx="10746315" cy="5500263"/>
        </p:xfrm>
        <a:graphic>
          <a:graphicData uri="http://schemas.openxmlformats.org/drawingml/2006/table">
            <a:tbl>
              <a:tblPr firstRow="1" bandRow="1">
                <a:tableStyleId>{5C22544A-7EE6-4342-B048-85BDC9FD1C3A}</a:tableStyleId>
              </a:tblPr>
              <a:tblGrid>
                <a:gridCol w="3582105"/>
                <a:gridCol w="3582105"/>
                <a:gridCol w="3582105"/>
              </a:tblGrid>
              <a:tr h="367530">
                <a:tc>
                  <a:txBody>
                    <a:bodyPr/>
                    <a:lstStyle/>
                    <a:p>
                      <a:r>
                        <a:rPr lang="en-US" sz="2100" dirty="0" smtClean="0"/>
                        <a:t>Survey</a:t>
                      </a:r>
                      <a:endParaRPr lang="en-US" sz="2100" dirty="0"/>
                    </a:p>
                  </a:txBody>
                  <a:tcPr marL="121920" marR="121920"/>
                </a:tc>
                <a:tc>
                  <a:txBody>
                    <a:bodyPr/>
                    <a:lstStyle/>
                    <a:p>
                      <a:r>
                        <a:rPr lang="en-US" sz="2100" dirty="0" smtClean="0"/>
                        <a:t>Schedule</a:t>
                      </a:r>
                      <a:endParaRPr lang="en-US" sz="2100" dirty="0"/>
                    </a:p>
                  </a:txBody>
                  <a:tcPr marL="121920" marR="121920"/>
                </a:tc>
                <a:tc>
                  <a:txBody>
                    <a:bodyPr/>
                    <a:lstStyle/>
                    <a:p>
                      <a:r>
                        <a:rPr lang="en-US" sz="2100" dirty="0" smtClean="0"/>
                        <a:t>Who Participates</a:t>
                      </a:r>
                      <a:endParaRPr lang="en-US" sz="2100" dirty="0"/>
                    </a:p>
                  </a:txBody>
                  <a:tcPr marL="121920" marR="121920"/>
                </a:tc>
              </a:tr>
              <a:tr h="656303">
                <a:tc>
                  <a:txBody>
                    <a:bodyPr/>
                    <a:lstStyle/>
                    <a:p>
                      <a:r>
                        <a:rPr lang="en-US" sz="2100" b="1" dirty="0" smtClean="0">
                          <a:solidFill>
                            <a:schemeClr val="tx1">
                              <a:lumMod val="60000"/>
                              <a:lumOff val="40000"/>
                            </a:schemeClr>
                          </a:solidFill>
                        </a:rPr>
                        <a:t>Delaware School Survey</a:t>
                      </a:r>
                      <a:endParaRPr lang="en-US" sz="2100" b="1" dirty="0">
                        <a:solidFill>
                          <a:schemeClr val="tx1">
                            <a:lumMod val="60000"/>
                            <a:lumOff val="40000"/>
                          </a:schemeClr>
                        </a:solidFill>
                      </a:endParaRPr>
                    </a:p>
                  </a:txBody>
                  <a:tcPr marL="121920" marR="121920"/>
                </a:tc>
                <a:tc>
                  <a:txBody>
                    <a:bodyPr/>
                    <a:lstStyle/>
                    <a:p>
                      <a:r>
                        <a:rPr lang="en-US" sz="2100" b="1" dirty="0" smtClean="0">
                          <a:solidFill>
                            <a:schemeClr val="tx1">
                              <a:lumMod val="60000"/>
                              <a:lumOff val="40000"/>
                            </a:schemeClr>
                          </a:solidFill>
                        </a:rPr>
                        <a:t>Annually</a:t>
                      </a:r>
                      <a:r>
                        <a:rPr lang="en-US" sz="2100" b="1" baseline="0" dirty="0" smtClean="0">
                          <a:solidFill>
                            <a:schemeClr val="tx1">
                              <a:lumMod val="60000"/>
                              <a:lumOff val="40000"/>
                            </a:schemeClr>
                          </a:solidFill>
                        </a:rPr>
                        <a:t> - </a:t>
                      </a:r>
                      <a:r>
                        <a:rPr lang="en-US" sz="2100" b="1" dirty="0" smtClean="0">
                          <a:solidFill>
                            <a:schemeClr val="tx1">
                              <a:lumMod val="60000"/>
                              <a:lumOff val="40000"/>
                            </a:schemeClr>
                          </a:solidFill>
                        </a:rPr>
                        <a:t> Spring semester</a:t>
                      </a:r>
                      <a:endParaRPr lang="en-US" sz="2100" b="1" dirty="0">
                        <a:solidFill>
                          <a:schemeClr val="tx1">
                            <a:lumMod val="60000"/>
                            <a:lumOff val="40000"/>
                          </a:schemeClr>
                        </a:solidFill>
                      </a:endParaRPr>
                    </a:p>
                  </a:txBody>
                  <a:tcPr marL="121920" marR="121920"/>
                </a:tc>
                <a:tc>
                  <a:txBody>
                    <a:bodyPr/>
                    <a:lstStyle/>
                    <a:p>
                      <a:r>
                        <a:rPr lang="en-US" sz="2100" b="1" dirty="0" smtClean="0">
                          <a:solidFill>
                            <a:schemeClr val="tx1">
                              <a:lumMod val="60000"/>
                              <a:lumOff val="40000"/>
                            </a:schemeClr>
                          </a:solidFill>
                        </a:rPr>
                        <a:t>Census of </a:t>
                      </a:r>
                      <a:r>
                        <a:rPr lang="en-US" sz="2100" b="1" baseline="0" dirty="0" smtClean="0">
                          <a:solidFill>
                            <a:schemeClr val="tx1">
                              <a:lumMod val="60000"/>
                              <a:lumOff val="40000"/>
                            </a:schemeClr>
                          </a:solidFill>
                        </a:rPr>
                        <a:t>5</a:t>
                      </a:r>
                      <a:r>
                        <a:rPr lang="en-US" sz="2100" b="1" baseline="30000" dirty="0" smtClean="0">
                          <a:solidFill>
                            <a:schemeClr val="tx1">
                              <a:lumMod val="60000"/>
                              <a:lumOff val="40000"/>
                            </a:schemeClr>
                          </a:solidFill>
                        </a:rPr>
                        <a:t>th</a:t>
                      </a:r>
                      <a:r>
                        <a:rPr lang="en-US" sz="2100" b="1" baseline="0" dirty="0" smtClean="0">
                          <a:solidFill>
                            <a:schemeClr val="tx1">
                              <a:lumMod val="60000"/>
                              <a:lumOff val="40000"/>
                            </a:schemeClr>
                          </a:solidFill>
                        </a:rPr>
                        <a:t>, 8</a:t>
                      </a:r>
                      <a:r>
                        <a:rPr lang="en-US" sz="2100" b="1" baseline="30000" dirty="0" smtClean="0">
                          <a:solidFill>
                            <a:schemeClr val="tx1">
                              <a:lumMod val="60000"/>
                              <a:lumOff val="40000"/>
                            </a:schemeClr>
                          </a:solidFill>
                        </a:rPr>
                        <a:t>th</a:t>
                      </a:r>
                      <a:r>
                        <a:rPr lang="en-US" sz="2100" b="1" baseline="0" dirty="0" smtClean="0">
                          <a:solidFill>
                            <a:schemeClr val="tx1">
                              <a:lumMod val="60000"/>
                              <a:lumOff val="40000"/>
                            </a:schemeClr>
                          </a:solidFill>
                        </a:rPr>
                        <a:t>, 11</a:t>
                      </a:r>
                      <a:r>
                        <a:rPr lang="en-US" sz="2100" b="1" baseline="30000" dirty="0" smtClean="0">
                          <a:solidFill>
                            <a:schemeClr val="tx1">
                              <a:lumMod val="60000"/>
                              <a:lumOff val="40000"/>
                            </a:schemeClr>
                          </a:solidFill>
                        </a:rPr>
                        <a:t>th</a:t>
                      </a:r>
                      <a:r>
                        <a:rPr lang="en-US" sz="2100" b="1" baseline="0" dirty="0" smtClean="0">
                          <a:solidFill>
                            <a:schemeClr val="tx1">
                              <a:lumMod val="60000"/>
                              <a:lumOff val="40000"/>
                            </a:schemeClr>
                          </a:solidFill>
                        </a:rPr>
                        <a:t> grade students</a:t>
                      </a:r>
                      <a:endParaRPr lang="en-US" sz="2100" b="1" dirty="0">
                        <a:solidFill>
                          <a:schemeClr val="tx1">
                            <a:lumMod val="60000"/>
                            <a:lumOff val="40000"/>
                          </a:schemeClr>
                        </a:solidFill>
                      </a:endParaRPr>
                    </a:p>
                  </a:txBody>
                  <a:tcPr marL="121920" marR="121920"/>
                </a:tc>
              </a:tr>
              <a:tr h="1233850">
                <a:tc>
                  <a:txBody>
                    <a:bodyPr/>
                    <a:lstStyle/>
                    <a:p>
                      <a:r>
                        <a:rPr lang="en-US" sz="2100" b="1" dirty="0" smtClean="0">
                          <a:solidFill>
                            <a:srgbClr val="FF0000"/>
                          </a:solidFill>
                        </a:rPr>
                        <a:t>Youth Risk Behavior Survey</a:t>
                      </a:r>
                      <a:endParaRPr lang="en-US" sz="2100" b="1" dirty="0">
                        <a:solidFill>
                          <a:srgbClr val="FF0000"/>
                        </a:solidFill>
                      </a:endParaRPr>
                    </a:p>
                  </a:txBody>
                  <a:tcPr marL="121920" marR="121920"/>
                </a:tc>
                <a:tc>
                  <a:txBody>
                    <a:bodyPr/>
                    <a:lstStyle/>
                    <a:p>
                      <a:r>
                        <a:rPr lang="en-US" sz="2100" b="1" dirty="0" smtClean="0">
                          <a:solidFill>
                            <a:srgbClr val="FF0000"/>
                          </a:solidFill>
                        </a:rPr>
                        <a:t>Every other odd-numbered</a:t>
                      </a:r>
                      <a:r>
                        <a:rPr lang="en-US" sz="2100" b="1" baseline="0" dirty="0" smtClean="0">
                          <a:solidFill>
                            <a:srgbClr val="FF0000"/>
                          </a:solidFill>
                        </a:rPr>
                        <a:t> year – Spring semester</a:t>
                      </a:r>
                      <a:endParaRPr lang="en-US" sz="2100" b="1" dirty="0">
                        <a:solidFill>
                          <a:srgbClr val="FF0000"/>
                        </a:solidFill>
                      </a:endParaRPr>
                    </a:p>
                  </a:txBody>
                  <a:tcPr marL="121920" marR="121920"/>
                </a:tc>
                <a:tc>
                  <a:txBody>
                    <a:bodyPr/>
                    <a:lstStyle/>
                    <a:p>
                      <a:r>
                        <a:rPr lang="en-US" sz="2100" b="1" dirty="0" smtClean="0">
                          <a:solidFill>
                            <a:srgbClr val="FF0000"/>
                          </a:solidFill>
                        </a:rPr>
                        <a:t>Random sample of classrooms within</a:t>
                      </a:r>
                      <a:r>
                        <a:rPr lang="en-US" sz="2100" b="1" baseline="0" dirty="0" smtClean="0">
                          <a:solidFill>
                            <a:srgbClr val="FF0000"/>
                          </a:solidFill>
                        </a:rPr>
                        <a:t> census of public </a:t>
                      </a:r>
                      <a:r>
                        <a:rPr lang="en-US" sz="2100" b="1" baseline="0" dirty="0" smtClean="0">
                          <a:solidFill>
                            <a:srgbClr val="FF0000"/>
                          </a:solidFill>
                        </a:rPr>
                        <a:t>middle* </a:t>
                      </a:r>
                      <a:r>
                        <a:rPr lang="en-US" sz="2100" b="1" baseline="0" dirty="0" smtClean="0">
                          <a:solidFill>
                            <a:srgbClr val="FF0000"/>
                          </a:solidFill>
                        </a:rPr>
                        <a:t>and high schools</a:t>
                      </a:r>
                      <a:endParaRPr lang="en-US" sz="2100" b="1" dirty="0">
                        <a:solidFill>
                          <a:srgbClr val="FF0000"/>
                        </a:solidFill>
                      </a:endParaRPr>
                    </a:p>
                  </a:txBody>
                  <a:tcPr marL="121920" marR="121920"/>
                </a:tc>
              </a:tr>
              <a:tr h="1522623">
                <a:tc>
                  <a:txBody>
                    <a:bodyPr/>
                    <a:lstStyle/>
                    <a:p>
                      <a:r>
                        <a:rPr lang="en-US" sz="2100" dirty="0" smtClean="0"/>
                        <a:t>Youth Tobacco Survey</a:t>
                      </a:r>
                      <a:endParaRPr lang="en-US" sz="2100" dirty="0"/>
                    </a:p>
                  </a:txBody>
                  <a:tcPr marL="121920" marR="121920"/>
                </a:tc>
                <a:tc>
                  <a:txBody>
                    <a:bodyPr/>
                    <a:lstStyle/>
                    <a:p>
                      <a:r>
                        <a:rPr lang="en-US" sz="2100" dirty="0" smtClean="0"/>
                        <a:t>Every</a:t>
                      </a:r>
                      <a:r>
                        <a:rPr lang="en-US" sz="2100" baseline="0" dirty="0" smtClean="0"/>
                        <a:t> other eve-numbered year – Spring semester</a:t>
                      </a:r>
                      <a:endParaRPr lang="en-US" sz="2100"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Random sample of classrooms within</a:t>
                      </a:r>
                      <a:r>
                        <a:rPr lang="en-US" sz="2100" baseline="0" dirty="0" smtClean="0"/>
                        <a:t> census of public middle and high schools</a:t>
                      </a:r>
                      <a:endParaRPr lang="en-US" sz="2100" dirty="0" smtClean="0"/>
                    </a:p>
                    <a:p>
                      <a:endParaRPr lang="en-US" sz="2100" dirty="0"/>
                    </a:p>
                  </a:txBody>
                  <a:tcPr marL="121920" marR="121920"/>
                </a:tc>
              </a:tr>
              <a:tr h="656303">
                <a:tc>
                  <a:txBody>
                    <a:bodyPr/>
                    <a:lstStyle/>
                    <a:p>
                      <a:r>
                        <a:rPr lang="en-US" sz="2100" dirty="0" smtClean="0"/>
                        <a:t>School Health Profiles</a:t>
                      </a:r>
                      <a:endParaRPr lang="en-US" sz="2100" dirty="0"/>
                    </a:p>
                  </a:txBody>
                  <a:tcPr marL="121920" marR="121920"/>
                </a:tc>
                <a:tc>
                  <a:txBody>
                    <a:bodyPr/>
                    <a:lstStyle/>
                    <a:p>
                      <a:r>
                        <a:rPr lang="en-US" sz="2100" dirty="0" smtClean="0"/>
                        <a:t>Every other</a:t>
                      </a:r>
                      <a:r>
                        <a:rPr lang="en-US" sz="2100" baseline="0" dirty="0" smtClean="0"/>
                        <a:t> even-numbered year – Spring</a:t>
                      </a:r>
                      <a:endParaRPr lang="en-US" sz="2100" dirty="0"/>
                    </a:p>
                  </a:txBody>
                  <a:tcPr marL="121920" marR="121920"/>
                </a:tc>
                <a:tc>
                  <a:txBody>
                    <a:bodyPr/>
                    <a:lstStyle/>
                    <a:p>
                      <a:r>
                        <a:rPr lang="en-US" sz="2100" dirty="0" smtClean="0"/>
                        <a:t>Principals and lead health educators</a:t>
                      </a:r>
                      <a:endParaRPr lang="en-US" sz="2100" dirty="0"/>
                    </a:p>
                  </a:txBody>
                  <a:tcPr marL="121920" marR="121920"/>
                </a:tc>
              </a:tr>
              <a:tr h="656303">
                <a:tc>
                  <a:txBody>
                    <a:bodyPr/>
                    <a:lstStyle/>
                    <a:p>
                      <a:r>
                        <a:rPr lang="en-US" sz="2100" dirty="0" smtClean="0"/>
                        <a:t>College Risk Behavior Survey</a:t>
                      </a:r>
                      <a:endParaRPr lang="en-US" sz="2100" dirty="0"/>
                    </a:p>
                  </a:txBody>
                  <a:tcPr marL="121920" marR="121920"/>
                </a:tc>
                <a:tc>
                  <a:txBody>
                    <a:bodyPr/>
                    <a:lstStyle/>
                    <a:p>
                      <a:r>
                        <a:rPr lang="en-US" sz="2100" dirty="0" smtClean="0"/>
                        <a:t>Annually – Spring Semester</a:t>
                      </a:r>
                      <a:endParaRPr lang="en-US" sz="2100" dirty="0"/>
                    </a:p>
                  </a:txBody>
                  <a:tcPr marL="121920" marR="121920"/>
                </a:tc>
                <a:tc>
                  <a:txBody>
                    <a:bodyPr/>
                    <a:lstStyle/>
                    <a:p>
                      <a:r>
                        <a:rPr lang="en-US" sz="2100" dirty="0" smtClean="0"/>
                        <a:t>Random</a:t>
                      </a:r>
                      <a:r>
                        <a:rPr lang="en-US" sz="2100" baseline="0" dirty="0" smtClean="0"/>
                        <a:t> sample of college students</a:t>
                      </a:r>
                      <a:endParaRPr lang="en-US" sz="2100" dirty="0"/>
                    </a:p>
                  </a:txBody>
                  <a:tcPr marL="121920" marR="121920"/>
                </a:tc>
              </a:tr>
            </a:tbl>
          </a:graphicData>
        </a:graphic>
      </p:graphicFrame>
      <p:sp>
        <p:nvSpPr>
          <p:cNvPr id="2" name="Title 1"/>
          <p:cNvSpPr>
            <a:spLocks noGrp="1"/>
          </p:cNvSpPr>
          <p:nvPr>
            <p:ph type="title"/>
          </p:nvPr>
        </p:nvSpPr>
        <p:spPr>
          <a:xfrm>
            <a:off x="838200" y="365126"/>
            <a:ext cx="10515600" cy="904990"/>
          </a:xfrm>
        </p:spPr>
        <p:txBody>
          <a:bodyPr/>
          <a:lstStyle/>
          <a:p>
            <a:pPr algn="ctr"/>
            <a:r>
              <a:rPr lang="en-US" sz="3200" dirty="0" smtClean="0">
                <a:solidFill>
                  <a:schemeClr val="tx1"/>
                </a:solidFill>
              </a:rPr>
              <a:t>Measuring Youth Behavior </a:t>
            </a:r>
            <a:r>
              <a:rPr lang="en-US" sz="3200" dirty="0" smtClean="0">
                <a:solidFill>
                  <a:schemeClr val="tx1"/>
                </a:solidFill>
              </a:rPr>
              <a:t>and Experiences</a:t>
            </a:r>
            <a:endParaRPr lang="en-US" sz="3200" dirty="0">
              <a:solidFill>
                <a:schemeClr val="tx1"/>
              </a:solidFill>
            </a:endParaRPr>
          </a:p>
        </p:txBody>
      </p:sp>
    </p:spTree>
    <p:extLst>
      <p:ext uri="{BB962C8B-B14F-4D97-AF65-F5344CB8AC3E}">
        <p14:creationId xmlns:p14="http://schemas.microsoft.com/office/powerpoint/2010/main" val="3062342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30843"/>
            <a:ext cx="10515600" cy="4446120"/>
          </a:xfrm>
        </p:spPr>
        <p:txBody>
          <a:bodyPr>
            <a:normAutofit/>
          </a:bodyPr>
          <a:lstStyle/>
          <a:p>
            <a:pPr marL="0" indent="0" algn="ctr">
              <a:buNone/>
            </a:pPr>
            <a:r>
              <a:rPr lang="en-US" sz="4400" dirty="0"/>
              <a:t>Are LGBQ Youth at </a:t>
            </a:r>
            <a:endParaRPr lang="en-US" sz="4400" dirty="0" smtClean="0"/>
          </a:p>
          <a:p>
            <a:pPr marL="0" indent="0" algn="ctr">
              <a:buNone/>
            </a:pPr>
            <a:r>
              <a:rPr lang="en-US" sz="4400" dirty="0" smtClean="0"/>
              <a:t>Greater </a:t>
            </a:r>
            <a:r>
              <a:rPr lang="en-US" sz="4400" dirty="0"/>
              <a:t>Risk than </a:t>
            </a:r>
            <a:r>
              <a:rPr lang="en-US" sz="4400" dirty="0" smtClean="0"/>
              <a:t>Other Students?</a:t>
            </a:r>
            <a:endParaRPr lang="en-US" sz="4400" dirty="0"/>
          </a:p>
        </p:txBody>
      </p:sp>
    </p:spTree>
    <p:extLst>
      <p:ext uri="{BB962C8B-B14F-4D97-AF65-F5344CB8AC3E}">
        <p14:creationId xmlns:p14="http://schemas.microsoft.com/office/powerpoint/2010/main" val="1854928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a:bodyPr>
          <a:lstStyle/>
          <a:p>
            <a:pPr marL="0" marR="0" algn="ctr">
              <a:lnSpc>
                <a:spcPct val="107000"/>
              </a:lnSpc>
              <a:spcBef>
                <a:spcPts val="0"/>
              </a:spcBef>
              <a:spcAft>
                <a:spcPts val="800"/>
              </a:spcAft>
            </a:pPr>
            <a:r>
              <a:rPr lang="en-US" sz="3600" b="1" dirty="0">
                <a:ea typeface="SimSun" panose="02010600030101010101" pitchFamily="2" charset="-122"/>
              </a:rPr>
              <a:t>Lesbian, Gay, Bisexual, and Questioning Youth </a:t>
            </a:r>
            <a:r>
              <a:rPr lang="en-US" sz="3600" b="1" dirty="0">
                <a:latin typeface="Times New Roman" panose="02020603050405020304" pitchFamily="18" charset="0"/>
                <a:ea typeface="SimSun" panose="02010600030101010101" pitchFamily="2" charset="-122"/>
              </a:rPr>
              <a:t/>
            </a:r>
            <a:br>
              <a:rPr lang="en-US" sz="3600" b="1" dirty="0">
                <a:latin typeface="Times New Roman" panose="02020603050405020304" pitchFamily="18" charset="0"/>
                <a:ea typeface="SimSun" panose="02010600030101010101" pitchFamily="2" charset="-122"/>
              </a:rPr>
            </a:br>
            <a:r>
              <a:rPr lang="en-US" sz="2000" b="1" dirty="0">
                <a:ea typeface="SimSun" panose="02010600030101010101" pitchFamily="2" charset="-122"/>
                <a:cs typeface="Times New Roman" panose="02020603050405020304" pitchFamily="18" charset="0"/>
              </a:rPr>
              <a:t>Reported sexual orientation of Delaware High School Youth</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8" name="Picture 7"/>
          <p:cNvPicPr>
            <a:picLocks noChangeAspect="1"/>
          </p:cNvPicPr>
          <p:nvPr/>
        </p:nvPicPr>
        <p:blipFill>
          <a:blip r:embed="rId3"/>
          <a:stretch>
            <a:fillRect/>
          </a:stretch>
        </p:blipFill>
        <p:spPr>
          <a:xfrm>
            <a:off x="665677" y="1064139"/>
            <a:ext cx="10935346" cy="4512315"/>
          </a:xfrm>
          <a:prstGeom prst="rect">
            <a:avLst/>
          </a:prstGeom>
        </p:spPr>
      </p:pic>
    </p:spTree>
    <p:extLst>
      <p:ext uri="{BB962C8B-B14F-4D97-AF65-F5344CB8AC3E}">
        <p14:creationId xmlns:p14="http://schemas.microsoft.com/office/powerpoint/2010/main" val="3024457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a:bodyPr>
          <a:lstStyle/>
          <a:p>
            <a:pPr marL="0" marR="0" algn="ctr">
              <a:lnSpc>
                <a:spcPct val="107000"/>
              </a:lnSpc>
              <a:spcBef>
                <a:spcPts val="0"/>
              </a:spcBef>
              <a:spcAft>
                <a:spcPts val="800"/>
              </a:spcAft>
            </a:pPr>
            <a:r>
              <a:rPr lang="en-US" sz="3600" b="1" dirty="0">
                <a:ea typeface="SimSun" panose="02010600030101010101" pitchFamily="2" charset="-122"/>
              </a:rPr>
              <a:t>Transgender Youth </a:t>
            </a:r>
            <a:r>
              <a:rPr lang="en-US" sz="3600" b="1" dirty="0">
                <a:latin typeface="Times New Roman" panose="02020603050405020304" pitchFamily="18" charset="0"/>
                <a:ea typeface="SimSun" panose="02010600030101010101" pitchFamily="2" charset="-122"/>
              </a:rPr>
              <a:t/>
            </a:r>
            <a:br>
              <a:rPr lang="en-US" sz="3600" b="1" dirty="0">
                <a:latin typeface="Times New Roman" panose="02020603050405020304" pitchFamily="18" charset="0"/>
                <a:ea typeface="SimSun" panose="02010600030101010101" pitchFamily="2" charset="-122"/>
              </a:rPr>
            </a:br>
            <a:r>
              <a:rPr lang="en-US" sz="2800" b="1" dirty="0">
                <a:ea typeface="SimSun" panose="02010600030101010101" pitchFamily="2" charset="-122"/>
                <a:cs typeface="Times New Roman" panose="02020603050405020304" pitchFamily="18" charset="0"/>
              </a:rPr>
              <a:t>Percentage of high school students </a:t>
            </a:r>
            <a:r>
              <a:rPr lang="en-US" sz="2800" b="1" dirty="0" smtClean="0">
                <a:ea typeface="SimSun" panose="02010600030101010101" pitchFamily="2" charset="-122"/>
                <a:cs typeface="Times New Roman" panose="02020603050405020304" pitchFamily="18" charset="0"/>
              </a:rPr>
              <a:t>who report they are </a:t>
            </a:r>
            <a:r>
              <a:rPr lang="en-US" sz="2800" b="1" dirty="0">
                <a:ea typeface="SimSun" panose="02010600030101010101" pitchFamily="2" charset="-122"/>
                <a:cs typeface="Times New Roman" panose="02020603050405020304" pitchFamily="18" charset="0"/>
              </a:rPr>
              <a:t>transgender</a:t>
            </a: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sp>
        <p:nvSpPr>
          <p:cNvPr id="7" name="Rectangle 6"/>
          <p:cNvSpPr/>
          <p:nvPr/>
        </p:nvSpPr>
        <p:spPr>
          <a:xfrm>
            <a:off x="1333756" y="5528139"/>
            <a:ext cx="6096000" cy="253916"/>
          </a:xfrm>
          <a:prstGeom prst="rect">
            <a:avLst/>
          </a:prstGeom>
        </p:spPr>
        <p:txBody>
          <a:bodyPr>
            <a:spAutoFit/>
          </a:bodyPr>
          <a:lstStyle/>
          <a:p>
            <a:r>
              <a:rPr lang="en-US" sz="1050" dirty="0">
                <a:latin typeface="Times New Roman" panose="02020603050405020304" pitchFamily="18" charset="0"/>
                <a:cs typeface="Times New Roman" panose="02020603050405020304" pitchFamily="18" charset="0"/>
              </a:rPr>
              <a:t>Note: Weighted data </a:t>
            </a:r>
          </a:p>
        </p:txBody>
      </p:sp>
      <p:pic>
        <p:nvPicPr>
          <p:cNvPr id="6" name="Picture 5">
            <a:extLst>
              <a:ext uri="{FF2B5EF4-FFF2-40B4-BE49-F238E27FC236}">
                <a16:creationId xmlns:a16="http://schemas.microsoft.com/office/drawing/2014/main" xmlns="" id="{65D9B2EE-5B2C-46D8-AE78-DB98E5DE1DAD}"/>
              </a:ext>
            </a:extLst>
          </p:cNvPr>
          <p:cNvPicPr>
            <a:picLocks noChangeAspect="1"/>
          </p:cNvPicPr>
          <p:nvPr/>
        </p:nvPicPr>
        <p:blipFill>
          <a:blip r:embed="rId3"/>
          <a:stretch>
            <a:fillRect/>
          </a:stretch>
        </p:blipFill>
        <p:spPr>
          <a:xfrm>
            <a:off x="819272" y="1075945"/>
            <a:ext cx="10401279" cy="4357292"/>
          </a:xfrm>
          <a:prstGeom prst="rect">
            <a:avLst/>
          </a:prstGeom>
        </p:spPr>
      </p:pic>
    </p:spTree>
    <p:extLst>
      <p:ext uri="{BB962C8B-B14F-4D97-AF65-F5344CB8AC3E}">
        <p14:creationId xmlns:p14="http://schemas.microsoft.com/office/powerpoint/2010/main" val="34077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cs typeface="NYTimes"/>
              </a:rPr>
              <a:t>Substance Use </a:t>
            </a:r>
            <a:endParaRPr lang="en-US" b="1" dirty="0">
              <a:cs typeface="NYTimes"/>
            </a:endParaRPr>
          </a:p>
        </p:txBody>
      </p:sp>
      <p:pic>
        <p:nvPicPr>
          <p:cNvPr id="4" name="Content Placeholder 3" descr="IMG_0829.jpg"/>
          <p:cNvPicPr>
            <a:picLocks noGrp="1" noChangeAspect="1"/>
          </p:cNvPicPr>
          <p:nvPr>
            <p:ph idx="1"/>
          </p:nvPr>
        </p:nvPicPr>
        <p:blipFill>
          <a:blip r:embed="rId2">
            <a:extLst>
              <a:ext uri="{28A0092B-C50C-407E-A947-70E740481C1C}">
                <a14:useLocalDpi xmlns:a14="http://schemas.microsoft.com/office/drawing/2010/main" val="0"/>
              </a:ext>
            </a:extLst>
          </a:blip>
          <a:srcRect l="-111775" r="-111775"/>
          <a:stretch>
            <a:fillRect/>
          </a:stretch>
        </p:blipFill>
        <p:spPr/>
      </p:pic>
    </p:spTree>
    <p:extLst>
      <p:ext uri="{BB962C8B-B14F-4D97-AF65-F5344CB8AC3E}">
        <p14:creationId xmlns:p14="http://schemas.microsoft.com/office/powerpoint/2010/main" val="792069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328"/>
            <a:ext cx="12192000" cy="1325563"/>
          </a:xfrm>
        </p:spPr>
        <p:txBody>
          <a:bodyPr>
            <a:normAutofit fontScale="90000"/>
          </a:bodyPr>
          <a:lstStyle/>
          <a:p>
            <a:pPr marL="0" marR="0" algn="ctr">
              <a:lnSpc>
                <a:spcPct val="107000"/>
              </a:lnSpc>
              <a:spcBef>
                <a:spcPts val="0"/>
              </a:spcBef>
              <a:spcAft>
                <a:spcPts val="800"/>
              </a:spcAft>
            </a:pPr>
            <a:r>
              <a:rPr lang="en-US" b="1" dirty="0" smtClean="0">
                <a:ea typeface="SimSun" panose="02010600030101010101" pitchFamily="2" charset="-122"/>
              </a:rPr>
              <a:t>LGBQ Youth – Cigarettes</a:t>
            </a:r>
            <a:r>
              <a:rPr lang="en-US" sz="3600" b="1" dirty="0" smtClean="0">
                <a:latin typeface="Times New Roman" panose="02020603050405020304" pitchFamily="18" charset="0"/>
                <a:ea typeface="SimSun" panose="02010600030101010101" pitchFamily="2" charset="-122"/>
              </a:rPr>
              <a:t/>
            </a:r>
            <a:br>
              <a:rPr lang="en-US" sz="3600" b="1" dirty="0" smtClean="0">
                <a:latin typeface="Times New Roman" panose="02020603050405020304" pitchFamily="18" charset="0"/>
                <a:ea typeface="SimSun" panose="02010600030101010101" pitchFamily="2" charset="-122"/>
              </a:rPr>
            </a:br>
            <a:r>
              <a:rPr lang="en-US" sz="2000" dirty="0" smtClean="0">
                <a:latin typeface="+mn-lt"/>
                <a:ea typeface="SimSun" panose="02010600030101010101" pitchFamily="2" charset="-122"/>
                <a:cs typeface="Times New Roman" panose="02020603050405020304" pitchFamily="18" charset="0"/>
              </a:rPr>
              <a:t>Percentage of high school students who reported smoking cigarettes on one or more of the past 30 days (in percentages)</a:t>
            </a:r>
            <a:endParaRPr lang="en-US" sz="2000" dirty="0">
              <a:latin typeface="+mn-lt"/>
              <a:ea typeface="SimSun" panose="02010600030101010101" pitchFamily="2" charset="-122"/>
              <a:cs typeface="Times New Roman" panose="02020603050405020304" pitchFamily="18" charset="0"/>
            </a:endParaRPr>
          </a:p>
        </p:txBody>
      </p:sp>
      <p:sp>
        <p:nvSpPr>
          <p:cNvPr id="5" name="Rectangle 4"/>
          <p:cNvSpPr/>
          <p:nvPr/>
        </p:nvSpPr>
        <p:spPr>
          <a:xfrm>
            <a:off x="0" y="6099412"/>
            <a:ext cx="12191999"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Source: “2017 Delaware Youth Risk Behavior Survey (YRBS).” Centers for Disease Control and Prevention (Administered by the Center for Drug and Health Studies, University of Delaware).</a:t>
            </a:r>
          </a:p>
        </p:txBody>
      </p:sp>
      <p:sp>
        <p:nvSpPr>
          <p:cNvPr id="3" name="Footer Placeholder 2"/>
          <p:cNvSpPr>
            <a:spLocks noGrp="1"/>
          </p:cNvSpPr>
          <p:nvPr>
            <p:ph type="ftr" sz="quarter" idx="11"/>
          </p:nvPr>
        </p:nvSpPr>
        <p:spPr>
          <a:xfrm>
            <a:off x="4038600" y="6563181"/>
            <a:ext cx="4114800" cy="365125"/>
          </a:xfrm>
        </p:spPr>
        <p:txBody>
          <a:bodyPr/>
          <a:lstStyle/>
          <a:p>
            <a:r>
              <a:rPr lang="en-US" dirty="0"/>
              <a:t>2018 Delaware State Epidemiological Profile</a:t>
            </a:r>
          </a:p>
        </p:txBody>
      </p:sp>
      <p:pic>
        <p:nvPicPr>
          <p:cNvPr id="4" name="Picture 3"/>
          <p:cNvPicPr>
            <a:picLocks noChangeAspect="1"/>
          </p:cNvPicPr>
          <p:nvPr/>
        </p:nvPicPr>
        <p:blipFill>
          <a:blip r:embed="rId3"/>
          <a:stretch>
            <a:fillRect/>
          </a:stretch>
        </p:blipFill>
        <p:spPr>
          <a:xfrm>
            <a:off x="1109333" y="1356236"/>
            <a:ext cx="9973332" cy="4743176"/>
          </a:xfrm>
          <a:prstGeom prst="rect">
            <a:avLst/>
          </a:prstGeom>
        </p:spPr>
      </p:pic>
    </p:spTree>
    <p:extLst>
      <p:ext uri="{BB962C8B-B14F-4D97-AF65-F5344CB8AC3E}">
        <p14:creationId xmlns:p14="http://schemas.microsoft.com/office/powerpoint/2010/main" val="661521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11D2A93-24C1-4D4A-A335-77F445CDB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2E389F-E9C5-4278-9BC5-2CE61615F123}">
  <ds:schemaRefs>
    <ds:schemaRef ds:uri="http://schemas.microsoft.com/sharepoint/v3/contenttype/forms"/>
  </ds:schemaRefs>
</ds:datastoreItem>
</file>

<file path=customXml/itemProps3.xml><?xml version="1.0" encoding="utf-8"?>
<ds:datastoreItem xmlns:ds="http://schemas.openxmlformats.org/officeDocument/2006/customXml" ds:itemID="{2297A9CB-5F57-4967-8B41-D4B50B59C69D}">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216</TotalTime>
  <Words>1794</Words>
  <Application>Microsoft Macintosh PowerPoint</Application>
  <PresentationFormat>Custom</PresentationFormat>
  <Paragraphs>193</Paragraphs>
  <Slides>35</Slides>
  <Notes>25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The State Epidemiological Outcomes Workgroup</vt:lpstr>
      <vt:lpstr>The Delaware SEOW</vt:lpstr>
      <vt:lpstr>Measuring Youth Behavior and Experiences</vt:lpstr>
      <vt:lpstr>PowerPoint Presentation</vt:lpstr>
      <vt:lpstr>Lesbian, Gay, Bisexual, and Questioning Youth  Reported sexual orientation of Delaware High School Youth</vt:lpstr>
      <vt:lpstr>Transgender Youth  Percentage of high school students who report they are transgender</vt:lpstr>
      <vt:lpstr>Substance Use </vt:lpstr>
      <vt:lpstr>LGBQ Youth – Cigarettes Percentage of high school students who reported smoking cigarettes on one or more of the past 30 days (in percentages)</vt:lpstr>
      <vt:lpstr>LGBQ Youth – Cigarettes Percentages of high school students who smoked a whole cigarette for the first time before age 13</vt:lpstr>
      <vt:lpstr>LGBQ Youth – Drinking Percentage of high school students who reported having at least one drink of alcohol on one or more of the past 30 days (in percentages)</vt:lpstr>
      <vt:lpstr>LGBQ Youth – Drinking Percentage of Students who had alcohol before age 13</vt:lpstr>
      <vt:lpstr>PowerPoint Presentation</vt:lpstr>
      <vt:lpstr>LGBQ Youth – Marijuana Percentage of high school students who reported using marijuana one or more times during the past 30 days</vt:lpstr>
      <vt:lpstr>LGBQ Youth – Marijuana Percentage of high school students who reported smoking marijuana before age 13 </vt:lpstr>
      <vt:lpstr>LGBQ Youth – Other Illegal Drugs Percentage of high school students who reported ever using other illegal drugs in their lifetime</vt:lpstr>
      <vt:lpstr>Sexual Behavior</vt:lpstr>
      <vt:lpstr>LGBQ Youth – Sexual Activity Percentage of high school students reporting sexual intercourse </vt:lpstr>
      <vt:lpstr>LGBQ Youth – Condom Use Percentage of high school students who reported using a condom the last time they had sexual intercourse (among sexually active students)</vt:lpstr>
      <vt:lpstr>LGBQ Youth – Sexual Activity and Substance Use Percentage of high school students who reported drinking alcohol or using drugs before their last time having sexual intercourse  (among sexually active students)</vt:lpstr>
      <vt:lpstr>Safety and Mental Health</vt:lpstr>
      <vt:lpstr>LGBQ Youth – Fighting Percentage of high school students who reported getting into a fight in the past year</vt:lpstr>
      <vt:lpstr>LGBQ Youth – Carrying a Weapon Percentage of high school students who reported carrying a weapon on school property in the past 30 days</vt:lpstr>
      <vt:lpstr>LGBQ Youth – Being Bullied  Percentage of high school students who reported being bullied at school in the past year</vt:lpstr>
      <vt:lpstr>LGBQ Youth – Being Electronically Bullied Percentage of high school students who reported being electronically bullied in the past year</vt:lpstr>
      <vt:lpstr>LGBQ Youth – School Attendance and Feeling Safe Percentage of high school students who reported not going to school for one or more days because they felt unsafe in the past 30 days</vt:lpstr>
      <vt:lpstr>LGBQ Youth – Depressed or Hopeless Mood Percentage of high school students who reported feeling sad or hopeless for two or more weeks in the past year</vt:lpstr>
      <vt:lpstr>LGBQ Youth – Self-Harm and Suicide Percentage of high school students who reported self-harming, considering suicide,  have a suicide plan, or attempting suicide in the past 12 months</vt:lpstr>
      <vt:lpstr>Protective Factors</vt:lpstr>
      <vt:lpstr>LGBQ Youth – Parental Pride  Percentage of high school students who reported their parent(s) show them they are proud of them</vt:lpstr>
      <vt:lpstr>LGBQ Youth – Parent Engagement Percentage of high school students who reported their parent(s) take an interest in their activities </vt:lpstr>
      <vt:lpstr>LGBQ Youth – Parent Engagement  Percentage of high school students who reported that their parent(s) listen to them when they talk</vt:lpstr>
      <vt:lpstr>Questions? </vt:lpstr>
      <vt:lpstr>Thank You!</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Lesbian, Gay, Bisexual, and Questioning Youth  Reported sexual orientation of Delaware High School Youth</dc:title>
  <dc:creator>Lin Liu</dc:creator>
  <cp:lastModifiedBy>Karen Stein</cp:lastModifiedBy>
  <cp:revision>18</cp:revision>
  <dcterms:created xsi:type="dcterms:W3CDTF">2018-12-06T16:26:38Z</dcterms:created>
  <dcterms:modified xsi:type="dcterms:W3CDTF">2019-01-14T22:02:37Z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