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style10.xml" ContentType="application/vnd.ms-office.chartstyle+xml"/>
  <Override PartName="/ppt/charts/colors10.xml" ContentType="application/vnd.ms-office.chartcolorstyle+xml"/>
  <Override PartName="/ppt/charts/chart6.xml" ContentType="application/vnd.openxmlformats-officedocument.drawingml.chart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olors5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style6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Override6.xml" ContentType="application/vnd.openxmlformats-officedocument.themeOverr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66" r:id="rId4"/>
    <p:sldId id="262" r:id="rId5"/>
    <p:sldId id="265" r:id="rId6"/>
    <p:sldId id="260" r:id="rId7"/>
    <p:sldId id="281" r:id="rId8"/>
    <p:sldId id="263" r:id="rId9"/>
    <p:sldId id="269" r:id="rId10"/>
    <p:sldId id="270" r:id="rId11"/>
    <p:sldId id="267" r:id="rId12"/>
    <p:sldId id="271" r:id="rId13"/>
    <p:sldId id="272" r:id="rId14"/>
    <p:sldId id="273" r:id="rId15"/>
    <p:sldId id="283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147" autoAdjust="0"/>
  </p:normalViewPr>
  <p:slideViewPr>
    <p:cSldViewPr>
      <p:cViewPr varScale="1">
        <p:scale>
          <a:sx n="97" d="100"/>
          <a:sy n="97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SCH\NSCH_SEOW_AC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NSCH\NSCH_SEOW_AC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SCH\NSCH_SEOW_A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SCH\NSCH_SEOW_AC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NSCH\NSCH_SEOW_AC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SCH\NSCH_SEOW_AC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NSCH\NSCH_SEOW_AC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NSCH\NSCH_SEOW_AC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NSCH\NSCH_SEOW_AC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NSCH\NSCH_SEOW_A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en-US"/>
              <a:t>Trends in Adverse Childhood Experiences among children 0-17 years of age in the U.S. and Delaware,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563460817397836E-2"/>
          <c:y val="0.16360949261307528"/>
          <c:w val="0.92203629628706585"/>
          <c:h val="0.63196825800313849"/>
        </c:manualLayout>
      </c:layout>
      <c:lineChart>
        <c:grouping val="standard"/>
        <c:varyColors val="0"/>
        <c:ser>
          <c:idx val="0"/>
          <c:order val="0"/>
          <c:tx>
            <c:strRef>
              <c:f>Sheet1!$D$60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multiLvlStrRef>
              <c:f>Sheet1!$B$61:$C$96</c:f>
              <c:multiLvlStrCache>
                <c:ptCount val="36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2019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2016</c:v>
                  </c:pt>
                  <c:pt idx="25">
                    <c:v>2017</c:v>
                  </c:pt>
                  <c:pt idx="26">
                    <c:v>2018</c:v>
                  </c:pt>
                  <c:pt idx="27">
                    <c:v>2019</c:v>
                  </c:pt>
                  <c:pt idx="28">
                    <c:v>2016</c:v>
                  </c:pt>
                  <c:pt idx="29">
                    <c:v>2017</c:v>
                  </c:pt>
                  <c:pt idx="30">
                    <c:v>2018</c:v>
                  </c:pt>
                  <c:pt idx="31">
                    <c:v>2019</c:v>
                  </c:pt>
                  <c:pt idx="32">
                    <c:v>2016</c:v>
                  </c:pt>
                  <c:pt idx="33">
                    <c:v>2017</c:v>
                  </c:pt>
                  <c:pt idx="34">
                    <c:v>2018</c:v>
                  </c:pt>
                  <c:pt idx="35">
                    <c:v>2019</c:v>
                  </c:pt>
                </c:lvl>
                <c:lvl>
                  <c:pt idx="0">
                    <c:v>1</c:v>
                  </c:pt>
                  <c:pt idx="4">
                    <c:v>2</c:v>
                  </c:pt>
                  <c:pt idx="8">
                    <c:v>3</c:v>
                  </c:pt>
                  <c:pt idx="12">
                    <c:v>4</c:v>
                  </c:pt>
                  <c:pt idx="16">
                    <c:v>5</c:v>
                  </c:pt>
                  <c:pt idx="20">
                    <c:v>6</c:v>
                  </c:pt>
                  <c:pt idx="24">
                    <c:v>7</c:v>
                  </c:pt>
                  <c:pt idx="28">
                    <c:v>8</c:v>
                  </c:pt>
                  <c:pt idx="32">
                    <c:v>9</c:v>
                  </c:pt>
                </c:lvl>
              </c:multiLvlStrCache>
            </c:multiLvlStrRef>
          </c:cat>
          <c:val>
            <c:numRef>
              <c:f>Sheet1!$D$61:$D$96</c:f>
              <c:numCache>
                <c:formatCode>General</c:formatCode>
                <c:ptCount val="36"/>
                <c:pt idx="0">
                  <c:v>25.5</c:v>
                </c:pt>
                <c:pt idx="1">
                  <c:v>23.1</c:v>
                </c:pt>
                <c:pt idx="2">
                  <c:v>15.5</c:v>
                </c:pt>
                <c:pt idx="3">
                  <c:v>15.4</c:v>
                </c:pt>
                <c:pt idx="8">
                  <c:v>3.3</c:v>
                </c:pt>
                <c:pt idx="9">
                  <c:v>3.6</c:v>
                </c:pt>
                <c:pt idx="10">
                  <c:v>3.1</c:v>
                </c:pt>
                <c:pt idx="11" formatCode="0.0">
                  <c:v>3</c:v>
                </c:pt>
                <c:pt idx="16">
                  <c:v>5.7</c:v>
                </c:pt>
                <c:pt idx="17">
                  <c:v>5</c:v>
                </c:pt>
                <c:pt idx="18">
                  <c:v>5.7</c:v>
                </c:pt>
                <c:pt idx="19">
                  <c:v>5.6</c:v>
                </c:pt>
                <c:pt idx="24">
                  <c:v>7.8</c:v>
                </c:pt>
                <c:pt idx="25">
                  <c:v>7</c:v>
                </c:pt>
                <c:pt idx="26">
                  <c:v>7.5</c:v>
                </c:pt>
                <c:pt idx="27">
                  <c:v>8.8000000000000007</c:v>
                </c:pt>
                <c:pt idx="32">
                  <c:v>3.7</c:v>
                </c:pt>
                <c:pt idx="33">
                  <c:v>3.6</c:v>
                </c:pt>
                <c:pt idx="34">
                  <c:v>3.9</c:v>
                </c:pt>
                <c:pt idx="35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7-4EF2-843E-B162DA9A020A}"/>
            </c:ext>
          </c:extLst>
        </c:ser>
        <c:ser>
          <c:idx val="1"/>
          <c:order val="1"/>
          <c:tx>
            <c:strRef>
              <c:f>Sheet1!$E$60</c:f>
              <c:strCache>
                <c:ptCount val="1"/>
                <c:pt idx="0">
                  <c:v>Delaware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multiLvlStrRef>
              <c:f>Sheet1!$B$61:$C$96</c:f>
              <c:multiLvlStrCache>
                <c:ptCount val="36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2019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2016</c:v>
                  </c:pt>
                  <c:pt idx="25">
                    <c:v>2017</c:v>
                  </c:pt>
                  <c:pt idx="26">
                    <c:v>2018</c:v>
                  </c:pt>
                  <c:pt idx="27">
                    <c:v>2019</c:v>
                  </c:pt>
                  <c:pt idx="28">
                    <c:v>2016</c:v>
                  </c:pt>
                  <c:pt idx="29">
                    <c:v>2017</c:v>
                  </c:pt>
                  <c:pt idx="30">
                    <c:v>2018</c:v>
                  </c:pt>
                  <c:pt idx="31">
                    <c:v>2019</c:v>
                  </c:pt>
                  <c:pt idx="32">
                    <c:v>2016</c:v>
                  </c:pt>
                  <c:pt idx="33">
                    <c:v>2017</c:v>
                  </c:pt>
                  <c:pt idx="34">
                    <c:v>2018</c:v>
                  </c:pt>
                  <c:pt idx="35">
                    <c:v>2019</c:v>
                  </c:pt>
                </c:lvl>
                <c:lvl>
                  <c:pt idx="0">
                    <c:v>1</c:v>
                  </c:pt>
                  <c:pt idx="4">
                    <c:v>2</c:v>
                  </c:pt>
                  <c:pt idx="8">
                    <c:v>3</c:v>
                  </c:pt>
                  <c:pt idx="12">
                    <c:v>4</c:v>
                  </c:pt>
                  <c:pt idx="16">
                    <c:v>5</c:v>
                  </c:pt>
                  <c:pt idx="20">
                    <c:v>6</c:v>
                  </c:pt>
                  <c:pt idx="24">
                    <c:v>7</c:v>
                  </c:pt>
                  <c:pt idx="28">
                    <c:v>8</c:v>
                  </c:pt>
                  <c:pt idx="32">
                    <c:v>9</c:v>
                  </c:pt>
                </c:lvl>
              </c:multiLvlStrCache>
            </c:multiLvlStrRef>
          </c:cat>
          <c:val>
            <c:numRef>
              <c:f>Sheet1!$E$61:$E$96</c:f>
              <c:numCache>
                <c:formatCode>General</c:formatCode>
                <c:ptCount val="36"/>
                <c:pt idx="0">
                  <c:v>23.9</c:v>
                </c:pt>
                <c:pt idx="1">
                  <c:v>25.3</c:v>
                </c:pt>
                <c:pt idx="2">
                  <c:v>17.2</c:v>
                </c:pt>
                <c:pt idx="3">
                  <c:v>17.5</c:v>
                </c:pt>
                <c:pt idx="8">
                  <c:v>3.4</c:v>
                </c:pt>
                <c:pt idx="9">
                  <c:v>1.9</c:v>
                </c:pt>
                <c:pt idx="10">
                  <c:v>2.9</c:v>
                </c:pt>
                <c:pt idx="11">
                  <c:v>4.2</c:v>
                </c:pt>
                <c:pt idx="16">
                  <c:v>6.7</c:v>
                </c:pt>
                <c:pt idx="17">
                  <c:v>8</c:v>
                </c:pt>
                <c:pt idx="18">
                  <c:v>4.9000000000000004</c:v>
                </c:pt>
                <c:pt idx="19">
                  <c:v>5.3</c:v>
                </c:pt>
                <c:pt idx="24">
                  <c:v>7.4</c:v>
                </c:pt>
                <c:pt idx="25">
                  <c:v>8.3000000000000007</c:v>
                </c:pt>
                <c:pt idx="26">
                  <c:v>7.4</c:v>
                </c:pt>
                <c:pt idx="27">
                  <c:v>7.6</c:v>
                </c:pt>
                <c:pt idx="32">
                  <c:v>3.4</c:v>
                </c:pt>
                <c:pt idx="33">
                  <c:v>4.3</c:v>
                </c:pt>
                <c:pt idx="34">
                  <c:v>5.3</c:v>
                </c:pt>
                <c:pt idx="3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77-4EF2-843E-B162DA9A020A}"/>
            </c:ext>
          </c:extLst>
        </c:ser>
        <c:ser>
          <c:idx val="2"/>
          <c:order val="2"/>
          <c:tx>
            <c:strRef>
              <c:f>Sheet1!$F$60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multiLvlStrRef>
              <c:f>Sheet1!$B$61:$C$96</c:f>
              <c:multiLvlStrCache>
                <c:ptCount val="36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2019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2016</c:v>
                  </c:pt>
                  <c:pt idx="25">
                    <c:v>2017</c:v>
                  </c:pt>
                  <c:pt idx="26">
                    <c:v>2018</c:v>
                  </c:pt>
                  <c:pt idx="27">
                    <c:v>2019</c:v>
                  </c:pt>
                  <c:pt idx="28">
                    <c:v>2016</c:v>
                  </c:pt>
                  <c:pt idx="29">
                    <c:v>2017</c:v>
                  </c:pt>
                  <c:pt idx="30">
                    <c:v>2018</c:v>
                  </c:pt>
                  <c:pt idx="31">
                    <c:v>2019</c:v>
                  </c:pt>
                  <c:pt idx="32">
                    <c:v>2016</c:v>
                  </c:pt>
                  <c:pt idx="33">
                    <c:v>2017</c:v>
                  </c:pt>
                  <c:pt idx="34">
                    <c:v>2018</c:v>
                  </c:pt>
                  <c:pt idx="35">
                    <c:v>2019</c:v>
                  </c:pt>
                </c:lvl>
                <c:lvl>
                  <c:pt idx="0">
                    <c:v>1</c:v>
                  </c:pt>
                  <c:pt idx="4">
                    <c:v>2</c:v>
                  </c:pt>
                  <c:pt idx="8">
                    <c:v>3</c:v>
                  </c:pt>
                  <c:pt idx="12">
                    <c:v>4</c:v>
                  </c:pt>
                  <c:pt idx="16">
                    <c:v>5</c:v>
                  </c:pt>
                  <c:pt idx="20">
                    <c:v>6</c:v>
                  </c:pt>
                  <c:pt idx="24">
                    <c:v>7</c:v>
                  </c:pt>
                  <c:pt idx="28">
                    <c:v>8</c:v>
                  </c:pt>
                  <c:pt idx="32">
                    <c:v>9</c:v>
                  </c:pt>
                </c:lvl>
              </c:multiLvlStrCache>
            </c:multiLvlStrRef>
          </c:cat>
          <c:val>
            <c:numRef>
              <c:f>Sheet1!$F$61:$F$96</c:f>
              <c:numCache>
                <c:formatCode>General</c:formatCode>
                <c:ptCount val="36"/>
                <c:pt idx="4">
                  <c:v>25</c:v>
                </c:pt>
                <c:pt idx="5">
                  <c:v>23.1</c:v>
                </c:pt>
                <c:pt idx="6">
                  <c:v>23.7</c:v>
                </c:pt>
                <c:pt idx="7">
                  <c:v>23.1</c:v>
                </c:pt>
                <c:pt idx="12">
                  <c:v>8.1999999999999993</c:v>
                </c:pt>
                <c:pt idx="13">
                  <c:v>7.2</c:v>
                </c:pt>
                <c:pt idx="14">
                  <c:v>7.7</c:v>
                </c:pt>
                <c:pt idx="15">
                  <c:v>7.4</c:v>
                </c:pt>
                <c:pt idx="20">
                  <c:v>3.9</c:v>
                </c:pt>
                <c:pt idx="21">
                  <c:v>3.8</c:v>
                </c:pt>
                <c:pt idx="22">
                  <c:v>4.2</c:v>
                </c:pt>
                <c:pt idx="23">
                  <c:v>4.0999999999999996</c:v>
                </c:pt>
                <c:pt idx="28">
                  <c:v>9</c:v>
                </c:pt>
                <c:pt idx="29">
                  <c:v>7.9</c:v>
                </c:pt>
                <c:pt idx="30">
                  <c:v>8.1999999999999993</c:v>
                </c:pt>
                <c:pt idx="31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77-4EF2-843E-B162DA9A020A}"/>
            </c:ext>
          </c:extLst>
        </c:ser>
        <c:ser>
          <c:idx val="3"/>
          <c:order val="3"/>
          <c:tx>
            <c:strRef>
              <c:f>Sheet1!$G$60</c:f>
              <c:strCache>
                <c:ptCount val="1"/>
                <c:pt idx="0">
                  <c:v>Delaware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multiLvlStrRef>
              <c:f>Sheet1!$B$61:$C$96</c:f>
              <c:multiLvlStrCache>
                <c:ptCount val="36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2019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2016</c:v>
                  </c:pt>
                  <c:pt idx="25">
                    <c:v>2017</c:v>
                  </c:pt>
                  <c:pt idx="26">
                    <c:v>2018</c:v>
                  </c:pt>
                  <c:pt idx="27">
                    <c:v>2019</c:v>
                  </c:pt>
                  <c:pt idx="28">
                    <c:v>2016</c:v>
                  </c:pt>
                  <c:pt idx="29">
                    <c:v>2017</c:v>
                  </c:pt>
                  <c:pt idx="30">
                    <c:v>2018</c:v>
                  </c:pt>
                  <c:pt idx="31">
                    <c:v>2019</c:v>
                  </c:pt>
                  <c:pt idx="32">
                    <c:v>2016</c:v>
                  </c:pt>
                  <c:pt idx="33">
                    <c:v>2017</c:v>
                  </c:pt>
                  <c:pt idx="34">
                    <c:v>2018</c:v>
                  </c:pt>
                  <c:pt idx="35">
                    <c:v>2019</c:v>
                  </c:pt>
                </c:lvl>
                <c:lvl>
                  <c:pt idx="0">
                    <c:v>1</c:v>
                  </c:pt>
                  <c:pt idx="4">
                    <c:v>2</c:v>
                  </c:pt>
                  <c:pt idx="8">
                    <c:v>3</c:v>
                  </c:pt>
                  <c:pt idx="12">
                    <c:v>4</c:v>
                  </c:pt>
                  <c:pt idx="16">
                    <c:v>5</c:v>
                  </c:pt>
                  <c:pt idx="20">
                    <c:v>6</c:v>
                  </c:pt>
                  <c:pt idx="24">
                    <c:v>7</c:v>
                  </c:pt>
                  <c:pt idx="28">
                    <c:v>8</c:v>
                  </c:pt>
                  <c:pt idx="32">
                    <c:v>9</c:v>
                  </c:pt>
                </c:lvl>
              </c:multiLvlStrCache>
            </c:multiLvlStrRef>
          </c:cat>
          <c:val>
            <c:numRef>
              <c:f>Sheet1!$G$61:$G$96</c:f>
              <c:numCache>
                <c:formatCode>General</c:formatCode>
                <c:ptCount val="36"/>
                <c:pt idx="4">
                  <c:v>24.9</c:v>
                </c:pt>
                <c:pt idx="5">
                  <c:v>24</c:v>
                </c:pt>
                <c:pt idx="6">
                  <c:v>23.9</c:v>
                </c:pt>
                <c:pt idx="7">
                  <c:v>25.7</c:v>
                </c:pt>
                <c:pt idx="12">
                  <c:v>10.4</c:v>
                </c:pt>
                <c:pt idx="13">
                  <c:v>7.8</c:v>
                </c:pt>
                <c:pt idx="14">
                  <c:v>9.1</c:v>
                </c:pt>
                <c:pt idx="15">
                  <c:v>7.2</c:v>
                </c:pt>
                <c:pt idx="20">
                  <c:v>5.7</c:v>
                </c:pt>
                <c:pt idx="21">
                  <c:v>6.2</c:v>
                </c:pt>
                <c:pt idx="22">
                  <c:v>4.8</c:v>
                </c:pt>
                <c:pt idx="23">
                  <c:v>6</c:v>
                </c:pt>
                <c:pt idx="28">
                  <c:v>7.9</c:v>
                </c:pt>
                <c:pt idx="29">
                  <c:v>8.3000000000000007</c:v>
                </c:pt>
                <c:pt idx="30">
                  <c:v>8</c:v>
                </c:pt>
                <c:pt idx="31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77-4EF2-843E-B162DA9A0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716655"/>
        <c:axId val="1433807423"/>
      </c:lineChart>
      <c:catAx>
        <c:axId val="15567166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Adverse</a:t>
                </a:r>
                <a:r>
                  <a:rPr lang="en-US" baseline="0" dirty="0"/>
                  <a:t> Childhood Experience Types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3807423"/>
        <c:crosses val="autoZero"/>
        <c:auto val="1"/>
        <c:lblAlgn val="ctr"/>
        <c:lblOffset val="100"/>
        <c:noMultiLvlLbl val="0"/>
      </c:catAx>
      <c:valAx>
        <c:axId val="1433807423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6716655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1354386951631045"/>
          <c:y val="0.11038814769858478"/>
          <c:w val="0.16815035620547431"/>
          <c:h val="5.2892721549764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Adverse Childhood Experiences among children 0 to 17 years in Delaware, by social capital,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Sheet2!$B$167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Sheet2!$I$167:$I$169</c:f>
                <c:numCache>
                  <c:formatCode>General</c:formatCode>
                  <c:ptCount val="3"/>
                  <c:pt idx="0">
                    <c:v>4.6357920000000004</c:v>
                  </c:pt>
                  <c:pt idx="1">
                    <c:v>5.2400600000000006</c:v>
                  </c:pt>
                  <c:pt idx="2">
                    <c:v>4.3802079999999997</c:v>
                  </c:pt>
                </c:numCache>
              </c:numRef>
            </c:plus>
            <c:minus>
              <c:numRef>
                <c:f>Sheet2!$I$167:$I$169</c:f>
                <c:numCache>
                  <c:formatCode>General</c:formatCode>
                  <c:ptCount val="3"/>
                  <c:pt idx="0">
                    <c:v>4.6357920000000004</c:v>
                  </c:pt>
                  <c:pt idx="1">
                    <c:v>5.2400600000000006</c:v>
                  </c:pt>
                  <c:pt idx="2">
                    <c:v>4.3802079999999997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Sheet2!$C$166:$E$166</c:f>
              <c:strCache>
                <c:ptCount val="3"/>
                <c:pt idx="0">
                  <c:v>Unexposed</c:v>
                </c:pt>
                <c:pt idx="1">
                  <c:v>One</c:v>
                </c:pt>
                <c:pt idx="2">
                  <c:v>Two or more</c:v>
                </c:pt>
              </c:strCache>
            </c:strRef>
          </c:cat>
          <c:val>
            <c:numRef>
              <c:f>Sheet2!$C$167:$E$167</c:f>
              <c:numCache>
                <c:formatCode>0.0</c:formatCode>
                <c:ptCount val="3"/>
                <c:pt idx="0">
                  <c:v>44.820900000000002</c:v>
                </c:pt>
                <c:pt idx="1">
                  <c:v>24.9711</c:v>
                </c:pt>
                <c:pt idx="2">
                  <c:v>30.207999999999998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D-4649-A6F4-4126B1C135EA}"/>
            </c:ext>
          </c:extLst>
        </c:ser>
        <c:ser>
          <c:idx val="1"/>
          <c:order val="1"/>
          <c:tx>
            <c:strRef>
              <c:f>Sheet2!$B$168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Sheet2!$J$167:$J$169</c:f>
                <c:numCache>
                  <c:formatCode>General</c:formatCode>
                  <c:ptCount val="3"/>
                  <c:pt idx="0">
                    <c:v>4.0579839999999994</c:v>
                  </c:pt>
                  <c:pt idx="1">
                    <c:v>4.5234839999999998</c:v>
                  </c:pt>
                  <c:pt idx="2">
                    <c:v>3.7310559999999997</c:v>
                  </c:pt>
                </c:numCache>
              </c:numRef>
            </c:plus>
            <c:minus>
              <c:numRef>
                <c:f>Sheet2!$J$167:$J$169</c:f>
                <c:numCache>
                  <c:formatCode>General</c:formatCode>
                  <c:ptCount val="3"/>
                  <c:pt idx="0">
                    <c:v>4.0579839999999994</c:v>
                  </c:pt>
                  <c:pt idx="1">
                    <c:v>4.5234839999999998</c:v>
                  </c:pt>
                  <c:pt idx="2">
                    <c:v>3.7310559999999997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Sheet2!$C$166:$E$166</c:f>
              <c:strCache>
                <c:ptCount val="3"/>
                <c:pt idx="0">
                  <c:v>Unexposed</c:v>
                </c:pt>
                <c:pt idx="1">
                  <c:v>One</c:v>
                </c:pt>
                <c:pt idx="2">
                  <c:v>Two or more</c:v>
                </c:pt>
              </c:strCache>
            </c:strRef>
          </c:cat>
          <c:val>
            <c:numRef>
              <c:f>Sheet2!$C$168:$E$168</c:f>
              <c:numCache>
                <c:formatCode>0.0</c:formatCode>
                <c:ptCount val="3"/>
                <c:pt idx="0">
                  <c:v>54.403799999999997</c:v>
                </c:pt>
                <c:pt idx="1">
                  <c:v>25.314699999999998</c:v>
                </c:pt>
                <c:pt idx="2">
                  <c:v>20.281500000000001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D-4649-A6F4-4126B1C135EA}"/>
            </c:ext>
          </c:extLst>
        </c:ser>
        <c:ser>
          <c:idx val="2"/>
          <c:order val="2"/>
          <c:tx>
            <c:strRef>
              <c:f>Sheet2!$B$169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Sheet2!$K$167:$K$169</c:f>
                <c:numCache>
                  <c:formatCode>General</c:formatCode>
                  <c:ptCount val="3"/>
                  <c:pt idx="0">
                    <c:v>4.4533160000000001</c:v>
                  </c:pt>
                  <c:pt idx="1">
                    <c:v>4.699884</c:v>
                  </c:pt>
                  <c:pt idx="2">
                    <c:v>3.1218879999999998</c:v>
                  </c:pt>
                </c:numCache>
              </c:numRef>
            </c:plus>
            <c:minus>
              <c:numRef>
                <c:f>Sheet2!$K$167:$K$169</c:f>
                <c:numCache>
                  <c:formatCode>General</c:formatCode>
                  <c:ptCount val="3"/>
                  <c:pt idx="0">
                    <c:v>4.4533160000000001</c:v>
                  </c:pt>
                  <c:pt idx="1">
                    <c:v>4.699884</c:v>
                  </c:pt>
                  <c:pt idx="2">
                    <c:v>3.1218879999999998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Sheet2!$C$166:$E$166</c:f>
              <c:strCache>
                <c:ptCount val="3"/>
                <c:pt idx="0">
                  <c:v>Unexposed</c:v>
                </c:pt>
                <c:pt idx="1">
                  <c:v>One</c:v>
                </c:pt>
                <c:pt idx="2">
                  <c:v>Two or more</c:v>
                </c:pt>
              </c:strCache>
            </c:strRef>
          </c:cat>
          <c:val>
            <c:numRef>
              <c:f>Sheet2!$C$169:$E$169</c:f>
              <c:numCache>
                <c:formatCode>0.0</c:formatCode>
                <c:ptCount val="3"/>
                <c:pt idx="0">
                  <c:v>67.650700000000001</c:v>
                </c:pt>
                <c:pt idx="1">
                  <c:v>19.770199999999999</c:v>
                </c:pt>
                <c:pt idx="2">
                  <c:v>12.5791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D-4649-A6F4-4126B1C1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Adverse Childhood Experiences in the U.S. and Delaware, 2016-2018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17957902325302E-2"/>
          <c:y val="0.18266130321638813"/>
          <c:w val="0.89646323041754761"/>
          <c:h val="0.64516758071191094"/>
        </c:manualLayout>
      </c:layout>
      <c:lineChart>
        <c:grouping val="standard"/>
        <c:varyColors val="0"/>
        <c:ser>
          <c:idx val="0"/>
          <c:order val="0"/>
          <c:tx>
            <c:strRef>
              <c:f>Sheet1!$D$27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DC-4849-9394-55290DDE90B5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DC-4849-9394-55290DDE90B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C-4849-9394-55290DDE90B5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DC-4849-9394-55290DDE90B5}"/>
                </c:ext>
              </c:extLst>
            </c:dLbl>
            <c:dLbl>
              <c:idx val="8"/>
              <c:layout>
                <c:manualLayout>
                  <c:x val="-2.8866599963895959E-2"/>
                  <c:y val="3.3163566245541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DC-4849-9394-55290DDE9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Sheet1!$B$28:$C$39</c:f>
              <c:multiLvlStrCache>
                <c:ptCount val="12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</c:lvl>
                <c:lvl>
                  <c:pt idx="0">
                    <c:v>Unexposed</c:v>
                  </c:pt>
                  <c:pt idx="4">
                    <c:v>One </c:v>
                  </c:pt>
                  <c:pt idx="8">
                    <c:v>Two or more </c:v>
                  </c:pt>
                </c:lvl>
              </c:multiLvlStrCache>
            </c:multiLvlStrRef>
          </c:cat>
          <c:val>
            <c:numRef>
              <c:f>Sheet1!$D$28:$D$39</c:f>
              <c:numCache>
                <c:formatCode>General</c:formatCode>
                <c:ptCount val="12"/>
                <c:pt idx="0">
                  <c:v>53.7</c:v>
                </c:pt>
                <c:pt idx="1">
                  <c:v>56.2</c:v>
                </c:pt>
                <c:pt idx="2">
                  <c:v>60.1</c:v>
                </c:pt>
                <c:pt idx="3">
                  <c:v>60.2</c:v>
                </c:pt>
                <c:pt idx="8">
                  <c:v>21.7</c:v>
                </c:pt>
                <c:pt idx="9">
                  <c:v>19.3</c:v>
                </c:pt>
                <c:pt idx="10">
                  <c:v>17.8</c:v>
                </c:pt>
                <c:pt idx="11">
                  <c:v>18.7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DC-4849-9394-55290DDE90B5}"/>
            </c:ext>
          </c:extLst>
        </c:ser>
        <c:ser>
          <c:idx val="1"/>
          <c:order val="1"/>
          <c:tx>
            <c:strRef>
              <c:f>Sheet1!$E$27</c:f>
              <c:strCache>
                <c:ptCount val="1"/>
                <c:pt idx="0">
                  <c:v>Delaware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2999404849282975E-2"/>
                  <c:y val="2.749217485219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C-4849-9394-55290DDE90B5}"/>
                </c:ext>
              </c:extLst>
            </c:dLbl>
            <c:dLbl>
              <c:idx val="1"/>
              <c:layout>
                <c:manualLayout>
                  <c:x val="-1.7132209734669959E-2"/>
                  <c:y val="3.1535890925375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DC-4849-9394-55290DDE90B5}"/>
                </c:ext>
              </c:extLst>
            </c:dLbl>
            <c:dLbl>
              <c:idx val="2"/>
              <c:layout>
                <c:manualLayout>
                  <c:x val="-2.2999404849282961E-2"/>
                  <c:y val="2.749217485219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DC-4849-9394-55290DDE90B5}"/>
                </c:ext>
              </c:extLst>
            </c:dLbl>
            <c:dLbl>
              <c:idx val="3"/>
              <c:layout>
                <c:manualLayout>
                  <c:x val="-3.1800197521202458E-2"/>
                  <c:y val="2.951403288878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DC-4849-9394-55290DDE9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Sheet1!$B$28:$C$39</c:f>
              <c:multiLvlStrCache>
                <c:ptCount val="12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</c:lvl>
                <c:lvl>
                  <c:pt idx="0">
                    <c:v>Unexposed</c:v>
                  </c:pt>
                  <c:pt idx="4">
                    <c:v>One </c:v>
                  </c:pt>
                  <c:pt idx="8">
                    <c:v>Two or more </c:v>
                  </c:pt>
                </c:lvl>
              </c:multiLvlStrCache>
            </c:multiLvlStrRef>
          </c:cat>
          <c:val>
            <c:numRef>
              <c:f>Sheet1!$E$28:$E$39</c:f>
              <c:numCache>
                <c:formatCode>General</c:formatCode>
                <c:ptCount val="12"/>
                <c:pt idx="0">
                  <c:v>51.7</c:v>
                </c:pt>
                <c:pt idx="1">
                  <c:v>56.7</c:v>
                </c:pt>
                <c:pt idx="2">
                  <c:v>57.2</c:v>
                </c:pt>
                <c:pt idx="3">
                  <c:v>56.5</c:v>
                </c:pt>
                <c:pt idx="8">
                  <c:v>22.6</c:v>
                </c:pt>
                <c:pt idx="9">
                  <c:v>21.3</c:v>
                </c:pt>
                <c:pt idx="10">
                  <c:v>19.600000000000001</c:v>
                </c:pt>
                <c:pt idx="11">
                  <c:v>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5DC-4849-9394-55290DDE90B5}"/>
            </c:ext>
          </c:extLst>
        </c:ser>
        <c:ser>
          <c:idx val="2"/>
          <c:order val="2"/>
          <c:tx>
            <c:strRef>
              <c:f>Sheet1!$F$27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Sheet1!$B$28:$C$39</c:f>
              <c:multiLvlStrCache>
                <c:ptCount val="12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</c:lvl>
                <c:lvl>
                  <c:pt idx="0">
                    <c:v>Unexposed</c:v>
                  </c:pt>
                  <c:pt idx="4">
                    <c:v>One </c:v>
                  </c:pt>
                  <c:pt idx="8">
                    <c:v>Two or more </c:v>
                  </c:pt>
                </c:lvl>
              </c:multiLvlStrCache>
            </c:multiLvlStrRef>
          </c:cat>
          <c:val>
            <c:numRef>
              <c:f>Sheet1!$F$28:$F$39</c:f>
              <c:numCache>
                <c:formatCode>General</c:formatCode>
                <c:ptCount val="12"/>
                <c:pt idx="4">
                  <c:v>24.6</c:v>
                </c:pt>
                <c:pt idx="5">
                  <c:v>24.5</c:v>
                </c:pt>
                <c:pt idx="6" formatCode="0.0">
                  <c:v>22</c:v>
                </c:pt>
                <c:pt idx="7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5DC-4849-9394-55290DDE90B5}"/>
            </c:ext>
          </c:extLst>
        </c:ser>
        <c:ser>
          <c:idx val="3"/>
          <c:order val="3"/>
          <c:tx>
            <c:strRef>
              <c:f>Sheet1!$G$27</c:f>
              <c:strCache>
                <c:ptCount val="1"/>
                <c:pt idx="0">
                  <c:v>Delaware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Sheet1!$B$28:$C$39</c:f>
              <c:multiLvlStrCache>
                <c:ptCount val="12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2018</c:v>
                  </c:pt>
                  <c:pt idx="7">
                    <c:v>2019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2018</c:v>
                  </c:pt>
                  <c:pt idx="11">
                    <c:v>2019</c:v>
                  </c:pt>
                </c:lvl>
                <c:lvl>
                  <c:pt idx="0">
                    <c:v>Unexposed</c:v>
                  </c:pt>
                  <c:pt idx="4">
                    <c:v>One </c:v>
                  </c:pt>
                  <c:pt idx="8">
                    <c:v>Two or more </c:v>
                  </c:pt>
                </c:lvl>
              </c:multiLvlStrCache>
            </c:multiLvlStrRef>
          </c:cat>
          <c:val>
            <c:numRef>
              <c:f>Sheet1!$G$28:$G$39</c:f>
              <c:numCache>
                <c:formatCode>General</c:formatCode>
                <c:ptCount val="12"/>
                <c:pt idx="4">
                  <c:v>25.7</c:v>
                </c:pt>
                <c:pt idx="5" formatCode="0.0">
                  <c:v>22</c:v>
                </c:pt>
                <c:pt idx="6">
                  <c:v>23.2</c:v>
                </c:pt>
                <c:pt idx="7">
                  <c:v>21.6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5DC-4849-9394-55290DDE9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864207"/>
        <c:axId val="1305861759"/>
      </c:lineChart>
      <c:catAx>
        <c:axId val="135786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5861759"/>
        <c:crosses val="autoZero"/>
        <c:auto val="1"/>
        <c:lblAlgn val="ctr"/>
        <c:lblOffset val="100"/>
        <c:noMultiLvlLbl val="0"/>
      </c:catAx>
      <c:valAx>
        <c:axId val="1305861759"/>
        <c:scaling>
          <c:orientation val="minMax"/>
          <c:max val="100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786420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082990559015939"/>
          <c:y val="9.1760580340944961E-2"/>
          <c:w val="0.23087734706238644"/>
          <c:h val="5.916898805385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>
                <a:latin typeface="Century Gothic" panose="020B0502020202020204" pitchFamily="34" charset="0"/>
              </a:rPr>
              <a:t>Adverse Childhood Experiences among children 0 to 17 years in Delaware,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379775605780439E-2"/>
          <c:y val="0.12150905115794357"/>
          <c:w val="0.90448863496614962"/>
          <c:h val="0.64077620403349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Sheet2!$B$85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Sheet2!$E$86:$E$88</c:f>
                <c:numCache>
                  <c:formatCode>General</c:formatCode>
                  <c:ptCount val="3"/>
                  <c:pt idx="0">
                    <c:v>3.92</c:v>
                  </c:pt>
                  <c:pt idx="1">
                    <c:v>3.3319999999999999</c:v>
                  </c:pt>
                  <c:pt idx="2">
                    <c:v>3.528</c:v>
                  </c:pt>
                </c:numCache>
              </c:numRef>
            </c:plus>
            <c:minus>
              <c:numRef>
                <c:f>Sheet2!$E$86:$E$88</c:f>
                <c:numCache>
                  <c:formatCode>General</c:formatCode>
                  <c:ptCount val="3"/>
                  <c:pt idx="0">
                    <c:v>3.92</c:v>
                  </c:pt>
                  <c:pt idx="1">
                    <c:v>3.3319999999999999</c:v>
                  </c:pt>
                  <c:pt idx="2">
                    <c:v>3.528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Sheet2!$A$86:$A$88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Sheet2!$B$86:$B$88</c:f>
              <c:numCache>
                <c:formatCode>General</c:formatCode>
                <c:ptCount val="3"/>
                <c:pt idx="0">
                  <c:v>55.4</c:v>
                </c:pt>
                <c:pt idx="1">
                  <c:v>23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B-4C51-9E11-05BC3FE979C7}"/>
            </c:ext>
          </c:extLst>
        </c:ser>
        <c:ser>
          <c:idx val="1"/>
          <c:order val="1"/>
          <c:tx>
            <c:strRef>
              <c:f>Sheet2!$C$85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Sheet2!$E$86:$E$88</c:f>
                <c:numCache>
                  <c:formatCode>General</c:formatCode>
                  <c:ptCount val="3"/>
                  <c:pt idx="0">
                    <c:v>3.92</c:v>
                  </c:pt>
                  <c:pt idx="1">
                    <c:v>3.3319999999999999</c:v>
                  </c:pt>
                  <c:pt idx="2">
                    <c:v>3.528</c:v>
                  </c:pt>
                </c:numCache>
              </c:numRef>
            </c:plus>
            <c:minus>
              <c:numRef>
                <c:f>Sheet2!$E$86:$E$88</c:f>
                <c:numCache>
                  <c:formatCode>General</c:formatCode>
                  <c:ptCount val="3"/>
                  <c:pt idx="0">
                    <c:v>3.92</c:v>
                  </c:pt>
                  <c:pt idx="1">
                    <c:v>3.3319999999999999</c:v>
                  </c:pt>
                  <c:pt idx="2">
                    <c:v>3.528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Sheet2!$A$86:$A$88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Sheet2!$C$86:$C$88</c:f>
              <c:numCache>
                <c:formatCode>General</c:formatCode>
                <c:ptCount val="3"/>
                <c:pt idx="0">
                  <c:v>55.6</c:v>
                </c:pt>
                <c:pt idx="1">
                  <c:v>23.3</c:v>
                </c:pt>
                <c:pt idx="2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B-4C51-9E11-05BC3FE97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059839"/>
        <c:axId val="1046270095"/>
      </c:barChart>
      <c:catAx>
        <c:axId val="11040598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 (ACEs)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6270095"/>
        <c:crosses val="autoZero"/>
        <c:auto val="1"/>
        <c:lblAlgn val="ctr"/>
        <c:lblOffset val="100"/>
        <c:noMultiLvlLbl val="0"/>
      </c:catAx>
      <c:valAx>
        <c:axId val="104627009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405983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41852326598710043"/>
          <c:y val="0.17992939989914272"/>
          <c:w val="0.17845734399479135"/>
          <c:h val="4.6001405648802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Adverse Childhood Experiences among children 0 to 17 years in Delaware, by special health care needs status,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408221723141"/>
          <c:y val="0.23610185843209727"/>
          <c:w val="0.8836089117619581"/>
          <c:h val="0.63865879969721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Sheet2!$A$114</c:f>
              <c:strCache>
                <c:ptCount val="1"/>
                <c:pt idx="0">
                  <c:v>SHCN</c:v>
                </c:pt>
              </c:strCache>
            </c:strRef>
          </c:tx>
          <c:spPr>
            <a:solidFill>
              <a:srgbClr val="A63121"/>
            </a:solidFill>
            <a:ln>
              <a:solidFill>
                <a:srgbClr val="A6312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Sheet2!$H$114:$J$114</c:f>
                <c:numCache>
                  <c:formatCode>General</c:formatCode>
                  <c:ptCount val="3"/>
                  <c:pt idx="0">
                    <c:v>5.0960000000000001</c:v>
                  </c:pt>
                  <c:pt idx="1">
                    <c:v>4.9000000000000004</c:v>
                  </c:pt>
                  <c:pt idx="2">
                    <c:v>5.4879999999999995</c:v>
                  </c:pt>
                </c:numCache>
              </c:numRef>
            </c:plus>
            <c:minus>
              <c:numRef>
                <c:f>Sheet2!$H$114:$J$114</c:f>
                <c:numCache>
                  <c:formatCode>General</c:formatCode>
                  <c:ptCount val="3"/>
                  <c:pt idx="0">
                    <c:v>5.0960000000000001</c:v>
                  </c:pt>
                  <c:pt idx="1">
                    <c:v>4.9000000000000004</c:v>
                  </c:pt>
                  <c:pt idx="2">
                    <c:v>5.4879999999999995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Sheet2!$B$113:$D$113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Sheet2!$B$114:$D$114</c:f>
              <c:numCache>
                <c:formatCode>General</c:formatCode>
                <c:ptCount val="3"/>
                <c:pt idx="0">
                  <c:v>37.9</c:v>
                </c:pt>
                <c:pt idx="1">
                  <c:v>23.5</c:v>
                </c:pt>
                <c:pt idx="2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7-4A16-AB3A-A5CD077B8505}"/>
            </c:ext>
          </c:extLst>
        </c:ser>
        <c:ser>
          <c:idx val="1"/>
          <c:order val="1"/>
          <c:tx>
            <c:strRef>
              <c:f>Sheet2!$A$115</c:f>
              <c:strCache>
                <c:ptCount val="1"/>
                <c:pt idx="0">
                  <c:v>Non-SHCN</c:v>
                </c:pt>
              </c:strCache>
            </c:strRef>
          </c:tx>
          <c:spPr>
            <a:solidFill>
              <a:srgbClr val="318DCB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Sheet2!$H$115:$J$115</c:f>
                <c:numCache>
                  <c:formatCode>General</c:formatCode>
                  <c:ptCount val="3"/>
                  <c:pt idx="0">
                    <c:v>3.1360000000000001</c:v>
                  </c:pt>
                  <c:pt idx="1">
                    <c:v>2.7439999999999998</c:v>
                  </c:pt>
                  <c:pt idx="2">
                    <c:v>2.548</c:v>
                  </c:pt>
                </c:numCache>
              </c:numRef>
            </c:plus>
            <c:minus>
              <c:numRef>
                <c:f>Sheet2!$H$115:$J$115</c:f>
                <c:numCache>
                  <c:formatCode>General</c:formatCode>
                  <c:ptCount val="3"/>
                  <c:pt idx="0">
                    <c:v>3.1360000000000001</c:v>
                  </c:pt>
                  <c:pt idx="1">
                    <c:v>2.7439999999999998</c:v>
                  </c:pt>
                  <c:pt idx="2">
                    <c:v>2.548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Sheet2!$B$113:$D$113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Sheet2!$B$115:$D$115</c:f>
              <c:numCache>
                <c:formatCode>General</c:formatCode>
                <c:ptCount val="3"/>
                <c:pt idx="0">
                  <c:v>60.5</c:v>
                </c:pt>
                <c:pt idx="1">
                  <c:v>23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7-4A16-AB3A-A5CD077B8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Adverse Childhood Experiences among children 0 to 17 years in Delaware, by age-group,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Sheet2!$A$92</c:f>
              <c:strCache>
                <c:ptCount val="1"/>
                <c:pt idx="0">
                  <c:v>Age 0-5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Sheet2!$H$92:$J$92</c:f>
                <c:numCache>
                  <c:formatCode>General</c:formatCode>
                  <c:ptCount val="3"/>
                  <c:pt idx="0">
                    <c:v>4.9000000000000004</c:v>
                  </c:pt>
                  <c:pt idx="1">
                    <c:v>4.1159999999999997</c:v>
                  </c:pt>
                  <c:pt idx="2">
                    <c:v>3.7239999999999998</c:v>
                  </c:pt>
                </c:numCache>
              </c:numRef>
            </c:plus>
            <c:minus>
              <c:numRef>
                <c:f>Sheet2!$H$92:$J$92</c:f>
                <c:numCache>
                  <c:formatCode>General</c:formatCode>
                  <c:ptCount val="3"/>
                  <c:pt idx="0">
                    <c:v>4.9000000000000004</c:v>
                  </c:pt>
                  <c:pt idx="1">
                    <c:v>4.1159999999999997</c:v>
                  </c:pt>
                  <c:pt idx="2">
                    <c:v>3.7239999999999998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Sheet2!$B$91:$D$91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Sheet2!$B$92:$D$92</c:f>
              <c:numCache>
                <c:formatCode>General</c:formatCode>
                <c:ptCount val="3"/>
                <c:pt idx="0">
                  <c:v>68.400000000000006</c:v>
                </c:pt>
                <c:pt idx="1">
                  <c:v>19.3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6-4A98-9B43-AA4A0168DD5E}"/>
            </c:ext>
          </c:extLst>
        </c:ser>
        <c:ser>
          <c:idx val="1"/>
          <c:order val="1"/>
          <c:tx>
            <c:strRef>
              <c:f>Sheet2!$A$93</c:f>
              <c:strCache>
                <c:ptCount val="1"/>
                <c:pt idx="0">
                  <c:v>Age 6-11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Sheet2!$H$93:$J$93</c:f>
                <c:numCache>
                  <c:formatCode>General</c:formatCode>
                  <c:ptCount val="3"/>
                  <c:pt idx="0">
                    <c:v>4.9000000000000004</c:v>
                  </c:pt>
                  <c:pt idx="1">
                    <c:v>4.3120000000000003</c:v>
                  </c:pt>
                  <c:pt idx="2">
                    <c:v>4.1159999999999997</c:v>
                  </c:pt>
                </c:numCache>
              </c:numRef>
            </c:plus>
            <c:minus>
              <c:numRef>
                <c:f>Sheet2!$H$93:$J$93</c:f>
                <c:numCache>
                  <c:formatCode>General</c:formatCode>
                  <c:ptCount val="3"/>
                  <c:pt idx="0">
                    <c:v>4.9000000000000004</c:v>
                  </c:pt>
                  <c:pt idx="1">
                    <c:v>4.3120000000000003</c:v>
                  </c:pt>
                  <c:pt idx="2">
                    <c:v>4.1159999999999997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Sheet2!$B$91:$D$91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Sheet2!$B$93:$D$93</c:f>
              <c:numCache>
                <c:formatCode>General</c:formatCode>
                <c:ptCount val="3"/>
                <c:pt idx="0">
                  <c:v>55.4</c:v>
                </c:pt>
                <c:pt idx="1">
                  <c:v>24.1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6-4A98-9B43-AA4A0168DD5E}"/>
            </c:ext>
          </c:extLst>
        </c:ser>
        <c:ser>
          <c:idx val="2"/>
          <c:order val="2"/>
          <c:tx>
            <c:strRef>
              <c:f>Sheet2!$A$94</c:f>
              <c:strCache>
                <c:ptCount val="1"/>
                <c:pt idx="0">
                  <c:v>Age 12-17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Sheet2!$H$94:$J$94</c:f>
                <c:numCache>
                  <c:formatCode>General</c:formatCode>
                  <c:ptCount val="3"/>
                  <c:pt idx="0">
                    <c:v>4.3120000000000003</c:v>
                  </c:pt>
                  <c:pt idx="1">
                    <c:v>3.92</c:v>
                  </c:pt>
                  <c:pt idx="2">
                    <c:v>4.3120000000000003</c:v>
                  </c:pt>
                </c:numCache>
              </c:numRef>
            </c:plus>
            <c:minus>
              <c:numRef>
                <c:f>Sheet2!$H$94:$J$94</c:f>
                <c:numCache>
                  <c:formatCode>General</c:formatCode>
                  <c:ptCount val="3"/>
                  <c:pt idx="0">
                    <c:v>4.3120000000000003</c:v>
                  </c:pt>
                  <c:pt idx="1">
                    <c:v>3.92</c:v>
                  </c:pt>
                  <c:pt idx="2">
                    <c:v>4.3120000000000003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Sheet2!$B$91:$D$91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Sheet2!$B$94:$D$94</c:f>
              <c:numCache>
                <c:formatCode>General</c:formatCode>
                <c:ptCount val="3"/>
                <c:pt idx="0">
                  <c:v>43.1</c:v>
                </c:pt>
                <c:pt idx="1">
                  <c:v>25.9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6-4A98-9B43-AA4A0168D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Adverse Childhood Experiences among children 0 to 17 years in Delaware, by generation status,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Sheet2!$A$109</c:f>
              <c:strCache>
                <c:ptCount val="1"/>
                <c:pt idx="0">
                  <c:v>All parents born in the US (3rd or higher generation HH)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Sheet2!$H$109:$J$109</c:f>
                <c:numCache>
                  <c:formatCode>General</c:formatCode>
                  <c:ptCount val="3"/>
                  <c:pt idx="0">
                    <c:v>3.1360000000000001</c:v>
                  </c:pt>
                  <c:pt idx="1">
                    <c:v>2.548</c:v>
                  </c:pt>
                  <c:pt idx="2">
                    <c:v>2.7439999999999998</c:v>
                  </c:pt>
                </c:numCache>
              </c:numRef>
            </c:plus>
            <c:minus>
              <c:numRef>
                <c:f>Sheet2!$H$109:$J$109</c:f>
                <c:numCache>
                  <c:formatCode>General</c:formatCode>
                  <c:ptCount val="3"/>
                  <c:pt idx="0">
                    <c:v>3.1360000000000001</c:v>
                  </c:pt>
                  <c:pt idx="1">
                    <c:v>2.548</c:v>
                  </c:pt>
                  <c:pt idx="2">
                    <c:v>2.7439999999999998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Sheet2!$B$108:$D$108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Sheet2!$B$109:$D$109</c:f>
              <c:numCache>
                <c:formatCode>General</c:formatCode>
                <c:ptCount val="3"/>
                <c:pt idx="0">
                  <c:v>56.1</c:v>
                </c:pt>
                <c:pt idx="1">
                  <c:v>22.4</c:v>
                </c:pt>
                <c:pt idx="2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A-489A-8249-316F44C0D944}"/>
            </c:ext>
          </c:extLst>
        </c:ser>
        <c:ser>
          <c:idx val="1"/>
          <c:order val="1"/>
          <c:tx>
            <c:strRef>
              <c:f>Sheet2!$A$110</c:f>
              <c:strCache>
                <c:ptCount val="1"/>
                <c:pt idx="0">
                  <c:v>Any parent born outside of the US (1st and 2nd generation HH)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754268717816683E-16"/>
                  <c:y val="7.3268792016239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5A-489A-8249-316F44C0D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Sheet2!$H$110:$J$110</c:f>
                <c:numCache>
                  <c:formatCode>General</c:formatCode>
                  <c:ptCount val="3"/>
                  <c:pt idx="0">
                    <c:v>6.8599999999999994</c:v>
                  </c:pt>
                  <c:pt idx="1">
                    <c:v>6.0759999999999996</c:v>
                  </c:pt>
                  <c:pt idx="2">
                    <c:v>4.9000000000000004</c:v>
                  </c:pt>
                </c:numCache>
              </c:numRef>
            </c:plus>
            <c:minus>
              <c:numRef>
                <c:f>Sheet2!$H$110:$J$110</c:f>
                <c:numCache>
                  <c:formatCode>General</c:formatCode>
                  <c:ptCount val="3"/>
                  <c:pt idx="0">
                    <c:v>6.8599999999999994</c:v>
                  </c:pt>
                  <c:pt idx="1">
                    <c:v>6.0759999999999996</c:v>
                  </c:pt>
                  <c:pt idx="2">
                    <c:v>4.9000000000000004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Sheet2!$B$108:$D$108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Sheet2!$B$110:$D$110</c:f>
              <c:numCache>
                <c:formatCode>General</c:formatCode>
                <c:ptCount val="3"/>
                <c:pt idx="0">
                  <c:v>61.7</c:v>
                </c:pt>
                <c:pt idx="1">
                  <c:v>26.5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5A-489A-8249-316F44C0D944}"/>
            </c:ext>
          </c:extLst>
        </c:ser>
        <c:ser>
          <c:idx val="2"/>
          <c:order val="2"/>
          <c:tx>
            <c:strRef>
              <c:f>Sheet2!$A$111</c:f>
              <c:strCache>
                <c:ptCount val="1"/>
                <c:pt idx="0">
                  <c:v>Other (child born in United States, parents are not listed)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2670425518331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5A-489A-8249-316F44C0D944}"/>
                </c:ext>
              </c:extLst>
            </c:dLbl>
            <c:dLbl>
              <c:idx val="1"/>
              <c:layout>
                <c:manualLayout>
                  <c:x val="0"/>
                  <c:y val="0.104968342001585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5A-489A-8249-316F44C0D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Sheet2!$H$111:$J$111</c:f>
                <c:numCache>
                  <c:formatCode>General</c:formatCode>
                  <c:ptCount val="3"/>
                  <c:pt idx="0">
                    <c:v>10.388</c:v>
                  </c:pt>
                  <c:pt idx="1">
                    <c:v>7.84</c:v>
                  </c:pt>
                  <c:pt idx="2">
                    <c:v>11.368</c:v>
                  </c:pt>
                </c:numCache>
              </c:numRef>
            </c:plus>
            <c:minus>
              <c:numRef>
                <c:f>Sheet2!$H$111:$J$111</c:f>
                <c:numCache>
                  <c:formatCode>General</c:formatCode>
                  <c:ptCount val="3"/>
                  <c:pt idx="0">
                    <c:v>10.388</c:v>
                  </c:pt>
                  <c:pt idx="1">
                    <c:v>7.84</c:v>
                  </c:pt>
                  <c:pt idx="2">
                    <c:v>11.368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Sheet2!$B$108:$D$108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Sheet2!$B$111:$D$111</c:f>
              <c:numCache>
                <c:formatCode>General</c:formatCode>
                <c:ptCount val="3"/>
                <c:pt idx="0">
                  <c:v>32.4</c:v>
                </c:pt>
                <c:pt idx="1">
                  <c:v>21.5</c:v>
                </c:pt>
                <c:pt idx="2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5A-489A-8249-316F44C0D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Adverse Childhood Experiences among children 0 to 17 years in Delaware, by race and ethnicity,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Sheet2!$A$97</c:f>
              <c:strCache>
                <c:ptCount val="1"/>
                <c:pt idx="0">
                  <c:v>White (non-Hispanic)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Sheet2!$H$97:$J$97</c:f>
                <c:numCache>
                  <c:formatCode>General</c:formatCode>
                  <c:ptCount val="3"/>
                  <c:pt idx="0">
                    <c:v>3.1360000000000001</c:v>
                  </c:pt>
                  <c:pt idx="1">
                    <c:v>2.7439999999999998</c:v>
                  </c:pt>
                  <c:pt idx="2">
                    <c:v>2.548</c:v>
                  </c:pt>
                </c:numCache>
              </c:numRef>
            </c:plus>
            <c:minus>
              <c:numRef>
                <c:f>Sheet2!$H$97:$J$97</c:f>
                <c:numCache>
                  <c:formatCode>General</c:formatCode>
                  <c:ptCount val="3"/>
                  <c:pt idx="0">
                    <c:v>3.1360000000000001</c:v>
                  </c:pt>
                  <c:pt idx="1">
                    <c:v>2.7439999999999998</c:v>
                  </c:pt>
                  <c:pt idx="2">
                    <c:v>2.548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Sheet2!$B$96:$D$96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Sheet2!$B$97:$D$97</c:f>
              <c:numCache>
                <c:formatCode>General</c:formatCode>
                <c:ptCount val="3"/>
                <c:pt idx="0">
                  <c:v>62.5</c:v>
                </c:pt>
                <c:pt idx="1">
                  <c:v>21.5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3-4225-A093-44344A701912}"/>
            </c:ext>
          </c:extLst>
        </c:ser>
        <c:ser>
          <c:idx val="1"/>
          <c:order val="1"/>
          <c:tx>
            <c:strRef>
              <c:f>Sheet2!$A$98</c:f>
              <c:strCache>
                <c:ptCount val="1"/>
                <c:pt idx="0">
                  <c:v>Blacks (non-Hispanic)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Sheet2!$H$98:$J$98</c:f>
                <c:numCache>
                  <c:formatCode>General</c:formatCode>
                  <c:ptCount val="3"/>
                  <c:pt idx="0">
                    <c:v>6.6639999999999997</c:v>
                  </c:pt>
                  <c:pt idx="1">
                    <c:v>5.4879999999999995</c:v>
                  </c:pt>
                  <c:pt idx="2">
                    <c:v>6.468</c:v>
                  </c:pt>
                </c:numCache>
              </c:numRef>
            </c:plus>
            <c:minus>
              <c:numRef>
                <c:f>Sheet2!$H$98:$J$98</c:f>
                <c:numCache>
                  <c:formatCode>General</c:formatCode>
                  <c:ptCount val="3"/>
                  <c:pt idx="0">
                    <c:v>6.6639999999999997</c:v>
                  </c:pt>
                  <c:pt idx="1">
                    <c:v>5.4879999999999995</c:v>
                  </c:pt>
                  <c:pt idx="2">
                    <c:v>6.468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Sheet2!$B$96:$D$96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Sheet2!$B$98:$D$98</c:f>
              <c:numCache>
                <c:formatCode>General</c:formatCode>
                <c:ptCount val="3"/>
                <c:pt idx="0" formatCode="0.0">
                  <c:v>42.8</c:v>
                </c:pt>
                <c:pt idx="1">
                  <c:v>25.9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3-4225-A093-44344A701912}"/>
            </c:ext>
          </c:extLst>
        </c:ser>
        <c:ser>
          <c:idx val="2"/>
          <c:order val="2"/>
          <c:tx>
            <c:strRef>
              <c:f>Sheet2!$A$99</c:f>
              <c:strCache>
                <c:ptCount val="1"/>
                <c:pt idx="0">
                  <c:v>Hispanic/Latino(a)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Sheet2!$H$99:$J$99</c:f>
                <c:numCache>
                  <c:formatCode>General</c:formatCode>
                  <c:ptCount val="3"/>
                  <c:pt idx="0">
                    <c:v>8.6240000000000006</c:v>
                  </c:pt>
                  <c:pt idx="1">
                    <c:v>7.6440000000000001</c:v>
                  </c:pt>
                  <c:pt idx="2">
                    <c:v>6.8599999999999994</c:v>
                  </c:pt>
                </c:numCache>
              </c:numRef>
            </c:plus>
            <c:minus>
              <c:numRef>
                <c:f>Sheet2!$H$99:$J$99</c:f>
                <c:numCache>
                  <c:formatCode>General</c:formatCode>
                  <c:ptCount val="3"/>
                  <c:pt idx="0">
                    <c:v>8.6240000000000006</c:v>
                  </c:pt>
                  <c:pt idx="1">
                    <c:v>7.6440000000000001</c:v>
                  </c:pt>
                  <c:pt idx="2">
                    <c:v>6.8599999999999994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Sheet2!$B$96:$D$96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Sheet2!$B$99:$D$99</c:f>
              <c:numCache>
                <c:formatCode>General</c:formatCode>
                <c:ptCount val="3"/>
                <c:pt idx="0">
                  <c:v>53.7</c:v>
                </c:pt>
                <c:pt idx="1">
                  <c:v>23.9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A3-4225-A093-44344A701912}"/>
            </c:ext>
          </c:extLst>
        </c:ser>
        <c:ser>
          <c:idx val="3"/>
          <c:order val="3"/>
          <c:tx>
            <c:strRef>
              <c:f>Sheet2!$A$100</c:f>
              <c:strCache>
                <c:ptCount val="1"/>
                <c:pt idx="0">
                  <c:v>Other races (non-Hispanic)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Sheet2!$H$100:$J$100</c:f>
                <c:numCache>
                  <c:formatCode>General</c:formatCode>
                  <c:ptCount val="3"/>
                  <c:pt idx="0">
                    <c:v>7.056</c:v>
                  </c:pt>
                  <c:pt idx="1">
                    <c:v>6.468</c:v>
                  </c:pt>
                  <c:pt idx="2">
                    <c:v>5.88</c:v>
                  </c:pt>
                </c:numCache>
              </c:numRef>
            </c:plus>
            <c:minus>
              <c:numRef>
                <c:f>Sheet2!$H$100:$J$100</c:f>
                <c:numCache>
                  <c:formatCode>General</c:formatCode>
                  <c:ptCount val="3"/>
                  <c:pt idx="0">
                    <c:v>7.056</c:v>
                  </c:pt>
                  <c:pt idx="1">
                    <c:v>6.468</c:v>
                  </c:pt>
                  <c:pt idx="2">
                    <c:v>5.88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Sheet2!$B$96:$D$96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Sheet2!$B$100:$D$100</c:f>
              <c:numCache>
                <c:formatCode>General</c:formatCode>
                <c:ptCount val="3"/>
                <c:pt idx="0">
                  <c:v>54.7</c:v>
                </c:pt>
                <c:pt idx="1">
                  <c:v>23.4</c:v>
                </c:pt>
                <c:pt idx="2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A3-4225-A093-44344A701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Adverse Childhood Experiences among children 0 to 17 years in Delaware, by poverty,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Sheet2!$A$103</c:f>
              <c:strCache>
                <c:ptCount val="1"/>
                <c:pt idx="0">
                  <c:v>0-199% FPL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Sheet2!$H$103:$J$103</c:f>
                <c:numCache>
                  <c:formatCode>General</c:formatCode>
                  <c:ptCount val="3"/>
                  <c:pt idx="0">
                    <c:v>5.0960000000000001</c:v>
                  </c:pt>
                  <c:pt idx="1">
                    <c:v>4.3120000000000003</c:v>
                  </c:pt>
                  <c:pt idx="2">
                    <c:v>4.9000000000000004</c:v>
                  </c:pt>
                </c:numCache>
              </c:numRef>
            </c:plus>
            <c:minus>
              <c:numRef>
                <c:f>Sheet2!$H$103:$J$103</c:f>
                <c:numCache>
                  <c:formatCode>General</c:formatCode>
                  <c:ptCount val="3"/>
                  <c:pt idx="0">
                    <c:v>5.0960000000000001</c:v>
                  </c:pt>
                  <c:pt idx="1">
                    <c:v>4.3120000000000003</c:v>
                  </c:pt>
                  <c:pt idx="2">
                    <c:v>4.9000000000000004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Sheet2!$B$102:$D$102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Sheet2!$B$103:$D$103</c:f>
              <c:numCache>
                <c:formatCode>General</c:formatCode>
                <c:ptCount val="3"/>
                <c:pt idx="0">
                  <c:v>39.799999999999997</c:v>
                </c:pt>
                <c:pt idx="1">
                  <c:v>25.6</c:v>
                </c:pt>
                <c:pt idx="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4-4AFB-9945-C7DBC72E3C8E}"/>
            </c:ext>
          </c:extLst>
        </c:ser>
        <c:ser>
          <c:idx val="1"/>
          <c:order val="1"/>
          <c:tx>
            <c:strRef>
              <c:f>Sheet2!$A$104</c:f>
              <c:strCache>
                <c:ptCount val="1"/>
                <c:pt idx="0">
                  <c:v>200-299% FPL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Sheet2!$H$104:$J$104</c:f>
                <c:numCache>
                  <c:formatCode>General</c:formatCode>
                  <c:ptCount val="3"/>
                  <c:pt idx="0">
                    <c:v>7.056</c:v>
                  </c:pt>
                  <c:pt idx="1">
                    <c:v>6.468</c:v>
                  </c:pt>
                  <c:pt idx="2">
                    <c:v>6.0759999999999996</c:v>
                  </c:pt>
                </c:numCache>
              </c:numRef>
            </c:plus>
            <c:minus>
              <c:numRef>
                <c:f>Sheet2!$H$104:$J$104</c:f>
                <c:numCache>
                  <c:formatCode>General</c:formatCode>
                  <c:ptCount val="3"/>
                  <c:pt idx="0">
                    <c:v>7.056</c:v>
                  </c:pt>
                  <c:pt idx="1">
                    <c:v>6.468</c:v>
                  </c:pt>
                  <c:pt idx="2">
                    <c:v>6.0759999999999996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Sheet2!$B$102:$D$102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Sheet2!$B$104:$D$104</c:f>
              <c:numCache>
                <c:formatCode>General</c:formatCode>
                <c:ptCount val="3"/>
                <c:pt idx="0">
                  <c:v>50.5</c:v>
                </c:pt>
                <c:pt idx="1">
                  <c:v>26.3</c:v>
                </c:pt>
                <c:pt idx="2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4-4AFB-9945-C7DBC72E3C8E}"/>
            </c:ext>
          </c:extLst>
        </c:ser>
        <c:ser>
          <c:idx val="2"/>
          <c:order val="2"/>
          <c:tx>
            <c:strRef>
              <c:f>Sheet2!$A$105</c:f>
              <c:strCache>
                <c:ptCount val="1"/>
                <c:pt idx="0">
                  <c:v>300-399% FPL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Sheet2!$H$105:$J$105</c:f>
                <c:numCache>
                  <c:formatCode>General</c:formatCode>
                  <c:ptCount val="3"/>
                  <c:pt idx="0">
                    <c:v>6.8599999999999994</c:v>
                  </c:pt>
                  <c:pt idx="1">
                    <c:v>5.2919999999999998</c:v>
                  </c:pt>
                  <c:pt idx="2">
                    <c:v>5.6840000000000002</c:v>
                  </c:pt>
                </c:numCache>
              </c:numRef>
            </c:plus>
            <c:minus>
              <c:numRef>
                <c:f>Sheet2!$H$105:$J$105</c:f>
                <c:numCache>
                  <c:formatCode>General</c:formatCode>
                  <c:ptCount val="3"/>
                  <c:pt idx="0">
                    <c:v>6.8599999999999994</c:v>
                  </c:pt>
                  <c:pt idx="1">
                    <c:v>5.2919999999999998</c:v>
                  </c:pt>
                  <c:pt idx="2">
                    <c:v>5.6840000000000002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Sheet2!$B$102:$D$102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Sheet2!$B$105:$D$105</c:f>
              <c:numCache>
                <c:formatCode>General</c:formatCode>
                <c:ptCount val="3"/>
                <c:pt idx="0">
                  <c:v>61.4</c:v>
                </c:pt>
                <c:pt idx="1">
                  <c:v>22.8</c:v>
                </c:pt>
                <c:pt idx="2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04-4AFB-9945-C7DBC72E3C8E}"/>
            </c:ext>
          </c:extLst>
        </c:ser>
        <c:ser>
          <c:idx val="3"/>
          <c:order val="3"/>
          <c:tx>
            <c:strRef>
              <c:f>Sheet2!$A$106</c:f>
              <c:strCache>
                <c:ptCount val="1"/>
                <c:pt idx="0">
                  <c:v>400% FPL or more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Sheet2!$H$106:$J$106</c:f>
                <c:numCache>
                  <c:formatCode>General</c:formatCode>
                  <c:ptCount val="3"/>
                  <c:pt idx="0">
                    <c:v>3.7239999999999998</c:v>
                  </c:pt>
                  <c:pt idx="1">
                    <c:v>3.528</c:v>
                  </c:pt>
                  <c:pt idx="2">
                    <c:v>1.764</c:v>
                  </c:pt>
                </c:numCache>
              </c:numRef>
            </c:plus>
            <c:minus>
              <c:numRef>
                <c:f>Sheet2!$H$106:$J$106</c:f>
                <c:numCache>
                  <c:formatCode>General</c:formatCode>
                  <c:ptCount val="3"/>
                  <c:pt idx="0">
                    <c:v>3.7239999999999998</c:v>
                  </c:pt>
                  <c:pt idx="1">
                    <c:v>3.528</c:v>
                  </c:pt>
                  <c:pt idx="2">
                    <c:v>1.764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Sheet2!$B$102:$D$102</c:f>
              <c:strCache>
                <c:ptCount val="3"/>
                <c:pt idx="0">
                  <c:v>Unexposed</c:v>
                </c:pt>
                <c:pt idx="1">
                  <c:v>One </c:v>
                </c:pt>
                <c:pt idx="2">
                  <c:v>Two or more </c:v>
                </c:pt>
              </c:strCache>
            </c:strRef>
          </c:cat>
          <c:val>
            <c:numRef>
              <c:f>Sheet2!$B$106:$D$106</c:f>
              <c:numCache>
                <c:formatCode>General</c:formatCode>
                <c:ptCount val="3"/>
                <c:pt idx="0">
                  <c:v>75.3</c:v>
                </c:pt>
                <c:pt idx="1">
                  <c:v>18.8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04-4AFB-9945-C7DBC72E3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Adverse Childhood Experiences among children 0 to 17 years in Delaware, by family resilience, 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Sheet2!$B$175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Sheet2!$I$170:$I$172</c:f>
                <c:numCache>
                  <c:formatCode>General</c:formatCode>
                  <c:ptCount val="3"/>
                  <c:pt idx="0">
                    <c:v>4.5632719999999996</c:v>
                  </c:pt>
                  <c:pt idx="1">
                    <c:v>6.3682359999999996</c:v>
                  </c:pt>
                  <c:pt idx="2">
                    <c:v>4.1630400000000005</c:v>
                  </c:pt>
                </c:numCache>
              </c:numRef>
            </c:plus>
            <c:minus>
              <c:numRef>
                <c:f>Sheet2!$I$170:$I$172</c:f>
                <c:numCache>
                  <c:formatCode>General</c:formatCode>
                  <c:ptCount val="3"/>
                  <c:pt idx="0">
                    <c:v>4.5632719999999996</c:v>
                  </c:pt>
                  <c:pt idx="1">
                    <c:v>6.3682359999999996</c:v>
                  </c:pt>
                  <c:pt idx="2">
                    <c:v>4.1630400000000005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Sheet2!$C$174:$E$174</c:f>
              <c:strCache>
                <c:ptCount val="3"/>
                <c:pt idx="0">
                  <c:v>Unexposed</c:v>
                </c:pt>
                <c:pt idx="1">
                  <c:v>One</c:v>
                </c:pt>
                <c:pt idx="2">
                  <c:v>Two or more</c:v>
                </c:pt>
              </c:strCache>
            </c:strRef>
          </c:cat>
          <c:val>
            <c:numRef>
              <c:f>Sheet2!$C$175:$E$175</c:f>
              <c:numCache>
                <c:formatCode>0.0</c:formatCode>
                <c:ptCount val="3"/>
                <c:pt idx="0">
                  <c:v>46.801200000000001</c:v>
                </c:pt>
                <c:pt idx="1">
                  <c:v>24.788499999999999</c:v>
                </c:pt>
                <c:pt idx="2">
                  <c:v>28.410299999999999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463-A9DE-1514752C188A}"/>
            </c:ext>
          </c:extLst>
        </c:ser>
        <c:ser>
          <c:idx val="1"/>
          <c:order val="1"/>
          <c:tx>
            <c:strRef>
              <c:f>Sheet2!$B$176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Sheet2!$J$170:$J$172</c:f>
                <c:numCache>
                  <c:formatCode>General</c:formatCode>
                  <c:ptCount val="3"/>
                  <c:pt idx="0">
                    <c:v>4.0909120000000003</c:v>
                  </c:pt>
                  <c:pt idx="1">
                    <c:v>5.4150879999999999</c:v>
                  </c:pt>
                  <c:pt idx="2">
                    <c:v>3.3998159999999999</c:v>
                  </c:pt>
                </c:numCache>
              </c:numRef>
            </c:plus>
            <c:minus>
              <c:numRef>
                <c:f>Sheet2!$J$170:$J$172</c:f>
                <c:numCache>
                  <c:formatCode>General</c:formatCode>
                  <c:ptCount val="3"/>
                  <c:pt idx="0">
                    <c:v>4.0909120000000003</c:v>
                  </c:pt>
                  <c:pt idx="1">
                    <c:v>5.4150879999999999</c:v>
                  </c:pt>
                  <c:pt idx="2">
                    <c:v>3.3998159999999999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Sheet2!$C$174:$E$174</c:f>
              <c:strCache>
                <c:ptCount val="3"/>
                <c:pt idx="0">
                  <c:v>Unexposed</c:v>
                </c:pt>
                <c:pt idx="1">
                  <c:v>One</c:v>
                </c:pt>
                <c:pt idx="2">
                  <c:v>Two or more</c:v>
                </c:pt>
              </c:strCache>
            </c:strRef>
          </c:cat>
          <c:val>
            <c:numRef>
              <c:f>Sheet2!$C$176:$E$176</c:f>
              <c:numCache>
                <c:formatCode>0.0</c:formatCode>
                <c:ptCount val="3"/>
                <c:pt idx="0">
                  <c:v>53.79</c:v>
                </c:pt>
                <c:pt idx="1">
                  <c:v>23.980599999999999</c:v>
                </c:pt>
                <c:pt idx="2">
                  <c:v>22.229399999999998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7-4463-A9DE-1514752C188A}"/>
            </c:ext>
          </c:extLst>
        </c:ser>
        <c:ser>
          <c:idx val="2"/>
          <c:order val="2"/>
          <c:tx>
            <c:strRef>
              <c:f>Sheet2!$B$177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Sheet2!$K$170:$K$172</c:f>
                <c:numCache>
                  <c:formatCode>General</c:formatCode>
                  <c:ptCount val="3"/>
                  <c:pt idx="0">
                    <c:v>4.2765240000000002</c:v>
                  </c:pt>
                  <c:pt idx="1">
                    <c:v>5.5538560000000006</c:v>
                  </c:pt>
                  <c:pt idx="2">
                    <c:v>3.4047160000000001</c:v>
                  </c:pt>
                </c:numCache>
              </c:numRef>
            </c:plus>
            <c:minus>
              <c:numRef>
                <c:f>Sheet2!$K$170:$K$172</c:f>
                <c:numCache>
                  <c:formatCode>General</c:formatCode>
                  <c:ptCount val="3"/>
                  <c:pt idx="0">
                    <c:v>4.2765240000000002</c:v>
                  </c:pt>
                  <c:pt idx="1">
                    <c:v>5.5538560000000006</c:v>
                  </c:pt>
                  <c:pt idx="2">
                    <c:v>3.4047160000000001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Sheet2!$C$174:$E$174</c:f>
              <c:strCache>
                <c:ptCount val="3"/>
                <c:pt idx="0">
                  <c:v>Unexposed</c:v>
                </c:pt>
                <c:pt idx="1">
                  <c:v>One</c:v>
                </c:pt>
                <c:pt idx="2">
                  <c:v>Two or more</c:v>
                </c:pt>
              </c:strCache>
            </c:strRef>
          </c:cat>
          <c:val>
            <c:numRef>
              <c:f>Sheet2!$C$177:$E$177</c:f>
              <c:numCache>
                <c:formatCode>0.0</c:formatCode>
                <c:ptCount val="3"/>
                <c:pt idx="0">
                  <c:v>63.228000000000002</c:v>
                </c:pt>
                <c:pt idx="1">
                  <c:v>21.611999999999998</c:v>
                </c:pt>
                <c:pt idx="2">
                  <c:v>15.16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7-4463-A9DE-1514752C1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278399"/>
        <c:axId val="1110028879"/>
      </c:barChart>
      <c:catAx>
        <c:axId val="1115278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Adverse Childhood Experiences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028879"/>
        <c:crosses val="autoZero"/>
        <c:auto val="1"/>
        <c:lblAlgn val="ctr"/>
        <c:lblOffset val="100"/>
        <c:noMultiLvlLbl val="0"/>
      </c:catAx>
      <c:valAx>
        <c:axId val="11100288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5278399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1FB4A-89AC-49A0-91F8-DBEAAEE8339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86C8F-6DA5-4EA8-98B4-437B7D9F84A0}">
      <dgm:prSet phldrT="[Text]" custT="1"/>
      <dgm:spPr/>
      <dgm:t>
        <a:bodyPr/>
        <a:lstStyle/>
        <a:p>
          <a:r>
            <a:rPr lang="en-US" sz="2000" dirty="0"/>
            <a:t>2016 (U.S. = 50,212; DE = 918)</a:t>
          </a:r>
        </a:p>
      </dgm:t>
    </dgm:pt>
    <dgm:pt modelId="{27E2F8EB-8E42-424A-A58D-17BBC35608BC}" type="parTrans" cxnId="{D427764F-CEC1-4CD2-8AA3-39E56A99FBBD}">
      <dgm:prSet/>
      <dgm:spPr/>
      <dgm:t>
        <a:bodyPr/>
        <a:lstStyle/>
        <a:p>
          <a:endParaRPr lang="en-US" sz="1400"/>
        </a:p>
      </dgm:t>
    </dgm:pt>
    <dgm:pt modelId="{B526C8A3-0837-4127-BE2B-EC5774091092}" type="sibTrans" cxnId="{D427764F-CEC1-4CD2-8AA3-39E56A99FBBD}">
      <dgm:prSet/>
      <dgm:spPr/>
      <dgm:t>
        <a:bodyPr/>
        <a:lstStyle/>
        <a:p>
          <a:endParaRPr lang="en-US" sz="1400"/>
        </a:p>
      </dgm:t>
    </dgm:pt>
    <dgm:pt modelId="{83F54E15-1B9F-442F-82A8-B401A1EA10B1}">
      <dgm:prSet custT="1"/>
      <dgm:spPr/>
      <dgm:t>
        <a:bodyPr/>
        <a:lstStyle/>
        <a:p>
          <a:r>
            <a:rPr lang="en-US" sz="2000" dirty="0"/>
            <a:t>2017 (U.S. = 21,599; DE = 419)</a:t>
          </a:r>
        </a:p>
      </dgm:t>
    </dgm:pt>
    <dgm:pt modelId="{6BBD5814-54C3-4F09-94CA-E1CB85A0957C}" type="parTrans" cxnId="{FF8FC878-C162-446E-8DAD-07F6F60D3861}">
      <dgm:prSet/>
      <dgm:spPr/>
      <dgm:t>
        <a:bodyPr/>
        <a:lstStyle/>
        <a:p>
          <a:endParaRPr lang="en-US"/>
        </a:p>
      </dgm:t>
    </dgm:pt>
    <dgm:pt modelId="{2F34DFE5-78A7-4722-AF1C-6047EBA48392}" type="sibTrans" cxnId="{FF8FC878-C162-446E-8DAD-07F6F60D3861}">
      <dgm:prSet/>
      <dgm:spPr/>
      <dgm:t>
        <a:bodyPr/>
        <a:lstStyle/>
        <a:p>
          <a:endParaRPr lang="en-US"/>
        </a:p>
      </dgm:t>
    </dgm:pt>
    <dgm:pt modelId="{A095A7B3-0ED8-434E-A6A3-0AE49129DDC9}">
      <dgm:prSet custT="1"/>
      <dgm:spPr/>
      <dgm:t>
        <a:bodyPr/>
        <a:lstStyle/>
        <a:p>
          <a:r>
            <a:rPr lang="en-US" sz="2000" dirty="0"/>
            <a:t>2018 (U.S. = 30,530; DE = 579)</a:t>
          </a:r>
        </a:p>
      </dgm:t>
    </dgm:pt>
    <dgm:pt modelId="{6CCED0EB-3D04-4A31-A0ED-1320FE9333CE}" type="parTrans" cxnId="{170A879C-316C-4100-A455-262CB49D9CEC}">
      <dgm:prSet/>
      <dgm:spPr/>
      <dgm:t>
        <a:bodyPr/>
        <a:lstStyle/>
        <a:p>
          <a:endParaRPr lang="en-US"/>
        </a:p>
      </dgm:t>
    </dgm:pt>
    <dgm:pt modelId="{EFF7643C-FEFF-483F-AED2-DA71C1AE3487}" type="sibTrans" cxnId="{170A879C-316C-4100-A455-262CB49D9CEC}">
      <dgm:prSet/>
      <dgm:spPr/>
      <dgm:t>
        <a:bodyPr/>
        <a:lstStyle/>
        <a:p>
          <a:endParaRPr lang="en-US"/>
        </a:p>
      </dgm:t>
    </dgm:pt>
    <dgm:pt modelId="{7EED786D-42FB-486D-A130-EE7AD25FBFEB}">
      <dgm:prSet phldrT="[Text]"/>
      <dgm:spPr/>
      <dgm:t>
        <a:bodyPr/>
        <a:lstStyle/>
        <a:p>
          <a:r>
            <a:rPr lang="en-US" dirty="0"/>
            <a:t>2016-2019 </a:t>
          </a:r>
        </a:p>
        <a:p>
          <a:r>
            <a:rPr lang="en-US" dirty="0"/>
            <a:t>(U.S. = 131,744; DE = 2,485)</a:t>
          </a:r>
        </a:p>
      </dgm:t>
    </dgm:pt>
    <dgm:pt modelId="{1BFAFD25-1641-453E-AE5E-1A29193024FB}" type="parTrans" cxnId="{134CB1E6-5E83-481B-89C3-D96D4C745C11}">
      <dgm:prSet/>
      <dgm:spPr/>
      <dgm:t>
        <a:bodyPr/>
        <a:lstStyle/>
        <a:p>
          <a:endParaRPr lang="en-US"/>
        </a:p>
      </dgm:t>
    </dgm:pt>
    <dgm:pt modelId="{2B72CC04-1F67-45BE-8849-1E75E44B32F1}" type="sibTrans" cxnId="{134CB1E6-5E83-481B-89C3-D96D4C745C11}">
      <dgm:prSet/>
      <dgm:spPr/>
      <dgm:t>
        <a:bodyPr/>
        <a:lstStyle/>
        <a:p>
          <a:endParaRPr lang="en-US"/>
        </a:p>
      </dgm:t>
    </dgm:pt>
    <dgm:pt modelId="{94D2458F-1B27-4234-8A31-F622DC008105}">
      <dgm:prSet custT="1"/>
      <dgm:spPr/>
      <dgm:t>
        <a:bodyPr/>
        <a:lstStyle/>
        <a:p>
          <a:r>
            <a:rPr lang="en-US" sz="2000" dirty="0"/>
            <a:t>2019 (U.S. = 29,433; DE = 569)</a:t>
          </a:r>
        </a:p>
      </dgm:t>
    </dgm:pt>
    <dgm:pt modelId="{C4CDD2CB-DD9C-426A-99B6-4E8303E0D35A}" type="parTrans" cxnId="{104BB102-37D8-4E9F-BC25-0183BC6489FA}">
      <dgm:prSet/>
      <dgm:spPr/>
      <dgm:t>
        <a:bodyPr/>
        <a:lstStyle/>
        <a:p>
          <a:endParaRPr lang="en-US"/>
        </a:p>
      </dgm:t>
    </dgm:pt>
    <dgm:pt modelId="{C36AF340-864D-4D96-9CBD-F532F2A4065A}" type="sibTrans" cxnId="{104BB102-37D8-4E9F-BC25-0183BC6489FA}">
      <dgm:prSet/>
      <dgm:spPr/>
      <dgm:t>
        <a:bodyPr/>
        <a:lstStyle/>
        <a:p>
          <a:endParaRPr lang="en-US"/>
        </a:p>
      </dgm:t>
    </dgm:pt>
    <dgm:pt modelId="{3529BD88-B349-4C14-B787-05498D9A6070}" type="pres">
      <dgm:prSet presAssocID="{86F1FB4A-89AC-49A0-91F8-DBEAAEE83392}" presName="Name0" presStyleCnt="0">
        <dgm:presLayoutVars>
          <dgm:dir/>
          <dgm:resizeHandles val="exact"/>
        </dgm:presLayoutVars>
      </dgm:prSet>
      <dgm:spPr/>
    </dgm:pt>
    <dgm:pt modelId="{2B0D7948-018E-46A4-800F-440CEDB1D516}" type="pres">
      <dgm:prSet presAssocID="{86F1FB4A-89AC-49A0-91F8-DBEAAEE83392}" presName="vNodes" presStyleCnt="0"/>
      <dgm:spPr/>
    </dgm:pt>
    <dgm:pt modelId="{ADFE872D-E0CF-45D1-B5D8-414269C70682}" type="pres">
      <dgm:prSet presAssocID="{21986C8F-6DA5-4EA8-98B4-437B7D9F84A0}" presName="node" presStyleLbl="node1" presStyleIdx="0" presStyleCnt="5" custScaleX="468710" custScaleY="109002">
        <dgm:presLayoutVars>
          <dgm:bulletEnabled val="1"/>
        </dgm:presLayoutVars>
      </dgm:prSet>
      <dgm:spPr>
        <a:prstGeom prst="rect">
          <a:avLst/>
        </a:prstGeom>
      </dgm:spPr>
    </dgm:pt>
    <dgm:pt modelId="{4002A83F-8F88-4CD8-9421-57ED65F446AC}" type="pres">
      <dgm:prSet presAssocID="{B526C8A3-0837-4127-BE2B-EC5774091092}" presName="spacerT" presStyleCnt="0"/>
      <dgm:spPr/>
    </dgm:pt>
    <dgm:pt modelId="{F0CEEB2F-D8A7-4EF8-8F77-21DCA8C945B1}" type="pres">
      <dgm:prSet presAssocID="{B526C8A3-0837-4127-BE2B-EC5774091092}" presName="sibTrans" presStyleLbl="sibTrans2D1" presStyleIdx="0" presStyleCnt="4"/>
      <dgm:spPr/>
    </dgm:pt>
    <dgm:pt modelId="{612FD321-EAAD-4310-96E9-00A903916E68}" type="pres">
      <dgm:prSet presAssocID="{B526C8A3-0837-4127-BE2B-EC5774091092}" presName="spacerB" presStyleCnt="0"/>
      <dgm:spPr/>
    </dgm:pt>
    <dgm:pt modelId="{76D2D1BB-439C-47FE-9FD3-316F34062766}" type="pres">
      <dgm:prSet presAssocID="{83F54E15-1B9F-442F-82A8-B401A1EA10B1}" presName="node" presStyleLbl="node1" presStyleIdx="1" presStyleCnt="5" custScaleX="465029" custScaleY="114158">
        <dgm:presLayoutVars>
          <dgm:bulletEnabled val="1"/>
        </dgm:presLayoutVars>
      </dgm:prSet>
      <dgm:spPr>
        <a:prstGeom prst="rect">
          <a:avLst/>
        </a:prstGeom>
      </dgm:spPr>
    </dgm:pt>
    <dgm:pt modelId="{A35FBCF8-68BF-4980-B92E-5D2F94BFA920}" type="pres">
      <dgm:prSet presAssocID="{2F34DFE5-78A7-4722-AF1C-6047EBA48392}" presName="spacerT" presStyleCnt="0"/>
      <dgm:spPr/>
    </dgm:pt>
    <dgm:pt modelId="{E2F46DD7-1DE9-4C37-96FD-E427BCDBF2FA}" type="pres">
      <dgm:prSet presAssocID="{2F34DFE5-78A7-4722-AF1C-6047EBA48392}" presName="sibTrans" presStyleLbl="sibTrans2D1" presStyleIdx="1" presStyleCnt="4"/>
      <dgm:spPr/>
    </dgm:pt>
    <dgm:pt modelId="{60B56C48-90BE-4C8E-8F5D-D421B392DA35}" type="pres">
      <dgm:prSet presAssocID="{2F34DFE5-78A7-4722-AF1C-6047EBA48392}" presName="spacerB" presStyleCnt="0"/>
      <dgm:spPr/>
    </dgm:pt>
    <dgm:pt modelId="{DF8E1C95-397A-4C59-98AE-6F41306ACF57}" type="pres">
      <dgm:prSet presAssocID="{A095A7B3-0ED8-434E-A6A3-0AE49129DDC9}" presName="node" presStyleLbl="node1" presStyleIdx="2" presStyleCnt="5" custScaleX="468710">
        <dgm:presLayoutVars>
          <dgm:bulletEnabled val="1"/>
        </dgm:presLayoutVars>
      </dgm:prSet>
      <dgm:spPr>
        <a:prstGeom prst="rect">
          <a:avLst/>
        </a:prstGeom>
      </dgm:spPr>
    </dgm:pt>
    <dgm:pt modelId="{96732E0B-6BC2-450E-9712-634242F49C8F}" type="pres">
      <dgm:prSet presAssocID="{EFF7643C-FEFF-483F-AED2-DA71C1AE3487}" presName="spacerT" presStyleCnt="0"/>
      <dgm:spPr/>
    </dgm:pt>
    <dgm:pt modelId="{FAA454EB-383E-4979-9D44-48E38F843710}" type="pres">
      <dgm:prSet presAssocID="{EFF7643C-FEFF-483F-AED2-DA71C1AE3487}" presName="sibTrans" presStyleLbl="sibTrans2D1" presStyleIdx="2" presStyleCnt="4"/>
      <dgm:spPr/>
    </dgm:pt>
    <dgm:pt modelId="{D7CB809C-E6BE-4AD7-8030-E1040A34F98C}" type="pres">
      <dgm:prSet presAssocID="{EFF7643C-FEFF-483F-AED2-DA71C1AE3487}" presName="spacerB" presStyleCnt="0"/>
      <dgm:spPr/>
    </dgm:pt>
    <dgm:pt modelId="{90AD208A-220F-409F-9940-0C0E583B3807}" type="pres">
      <dgm:prSet presAssocID="{94D2458F-1B27-4234-8A31-F622DC008105}" presName="node" presStyleLbl="node1" presStyleIdx="3" presStyleCnt="5" custScaleX="468710">
        <dgm:presLayoutVars>
          <dgm:bulletEnabled val="1"/>
        </dgm:presLayoutVars>
      </dgm:prSet>
      <dgm:spPr>
        <a:prstGeom prst="rect">
          <a:avLst/>
        </a:prstGeom>
      </dgm:spPr>
    </dgm:pt>
    <dgm:pt modelId="{0AD66A53-4984-4EA2-AD0F-63B60018669A}" type="pres">
      <dgm:prSet presAssocID="{86F1FB4A-89AC-49A0-91F8-DBEAAEE83392}" presName="sibTransLast" presStyleLbl="sibTrans2D1" presStyleIdx="3" presStyleCnt="4"/>
      <dgm:spPr/>
    </dgm:pt>
    <dgm:pt modelId="{C21DB5FD-8739-479B-BD00-8A696FCE0A78}" type="pres">
      <dgm:prSet presAssocID="{86F1FB4A-89AC-49A0-91F8-DBEAAEE83392}" presName="connectorText" presStyleLbl="sibTrans2D1" presStyleIdx="3" presStyleCnt="4"/>
      <dgm:spPr/>
    </dgm:pt>
    <dgm:pt modelId="{702A249C-D9BB-434A-A11C-6CD4785AC3E5}" type="pres">
      <dgm:prSet presAssocID="{86F1FB4A-89AC-49A0-91F8-DBEAAEE83392}" presName="lastNode" presStyleLbl="node1" presStyleIdx="4" presStyleCnt="5" custScaleX="322607" custLinFactNeighborX="4979" custLinFactNeighborY="-998">
        <dgm:presLayoutVars>
          <dgm:bulletEnabled val="1"/>
        </dgm:presLayoutVars>
      </dgm:prSet>
      <dgm:spPr/>
    </dgm:pt>
  </dgm:ptLst>
  <dgm:cxnLst>
    <dgm:cxn modelId="{41589D00-7A87-48FA-B853-84F3C47D5D12}" type="presOf" srcId="{EFF7643C-FEFF-483F-AED2-DA71C1AE3487}" destId="{FAA454EB-383E-4979-9D44-48E38F843710}" srcOrd="0" destOrd="0" presId="urn:microsoft.com/office/officeart/2005/8/layout/equation2"/>
    <dgm:cxn modelId="{104BB102-37D8-4E9F-BC25-0183BC6489FA}" srcId="{86F1FB4A-89AC-49A0-91F8-DBEAAEE83392}" destId="{94D2458F-1B27-4234-8A31-F622DC008105}" srcOrd="3" destOrd="0" parTransId="{C4CDD2CB-DD9C-426A-99B6-4E8303E0D35A}" sibTransId="{C36AF340-864D-4D96-9CBD-F532F2A4065A}"/>
    <dgm:cxn modelId="{44FAFF27-E6CE-4D25-9B78-B31A346C690B}" type="presOf" srcId="{B526C8A3-0837-4127-BE2B-EC5774091092}" destId="{F0CEEB2F-D8A7-4EF8-8F77-21DCA8C945B1}" srcOrd="0" destOrd="0" presId="urn:microsoft.com/office/officeart/2005/8/layout/equation2"/>
    <dgm:cxn modelId="{50E4105E-9428-486F-B14B-E3F83EA89622}" type="presOf" srcId="{A095A7B3-0ED8-434E-A6A3-0AE49129DDC9}" destId="{DF8E1C95-397A-4C59-98AE-6F41306ACF57}" srcOrd="0" destOrd="0" presId="urn:microsoft.com/office/officeart/2005/8/layout/equation2"/>
    <dgm:cxn modelId="{88382464-DAE8-46D4-B949-BEBE50B2E29D}" type="presOf" srcId="{83F54E15-1B9F-442F-82A8-B401A1EA10B1}" destId="{76D2D1BB-439C-47FE-9FD3-316F34062766}" srcOrd="0" destOrd="0" presId="urn:microsoft.com/office/officeart/2005/8/layout/equation2"/>
    <dgm:cxn modelId="{D427764F-CEC1-4CD2-8AA3-39E56A99FBBD}" srcId="{86F1FB4A-89AC-49A0-91F8-DBEAAEE83392}" destId="{21986C8F-6DA5-4EA8-98B4-437B7D9F84A0}" srcOrd="0" destOrd="0" parTransId="{27E2F8EB-8E42-424A-A58D-17BBC35608BC}" sibTransId="{B526C8A3-0837-4127-BE2B-EC5774091092}"/>
    <dgm:cxn modelId="{FF8FC878-C162-446E-8DAD-07F6F60D3861}" srcId="{86F1FB4A-89AC-49A0-91F8-DBEAAEE83392}" destId="{83F54E15-1B9F-442F-82A8-B401A1EA10B1}" srcOrd="1" destOrd="0" parTransId="{6BBD5814-54C3-4F09-94CA-E1CB85A0957C}" sibTransId="{2F34DFE5-78A7-4722-AF1C-6047EBA48392}"/>
    <dgm:cxn modelId="{6CDEEB83-A0CD-4B20-90D6-9263A17BDCF0}" type="presOf" srcId="{C36AF340-864D-4D96-9CBD-F532F2A4065A}" destId="{C21DB5FD-8739-479B-BD00-8A696FCE0A78}" srcOrd="1" destOrd="0" presId="urn:microsoft.com/office/officeart/2005/8/layout/equation2"/>
    <dgm:cxn modelId="{547BDF96-0FD8-4F81-B807-6D9172FFDC50}" type="presOf" srcId="{7EED786D-42FB-486D-A130-EE7AD25FBFEB}" destId="{702A249C-D9BB-434A-A11C-6CD4785AC3E5}" srcOrd="0" destOrd="0" presId="urn:microsoft.com/office/officeart/2005/8/layout/equation2"/>
    <dgm:cxn modelId="{170A879C-316C-4100-A455-262CB49D9CEC}" srcId="{86F1FB4A-89AC-49A0-91F8-DBEAAEE83392}" destId="{A095A7B3-0ED8-434E-A6A3-0AE49129DDC9}" srcOrd="2" destOrd="0" parTransId="{6CCED0EB-3D04-4A31-A0ED-1320FE9333CE}" sibTransId="{EFF7643C-FEFF-483F-AED2-DA71C1AE3487}"/>
    <dgm:cxn modelId="{A4E163AC-CA93-4930-B79E-B9388AC1593A}" type="presOf" srcId="{2F34DFE5-78A7-4722-AF1C-6047EBA48392}" destId="{E2F46DD7-1DE9-4C37-96FD-E427BCDBF2FA}" srcOrd="0" destOrd="0" presId="urn:microsoft.com/office/officeart/2005/8/layout/equation2"/>
    <dgm:cxn modelId="{8AAC2DCE-E91E-4835-B1C4-18C3A9361AD3}" type="presOf" srcId="{C36AF340-864D-4D96-9CBD-F532F2A4065A}" destId="{0AD66A53-4984-4EA2-AD0F-63B60018669A}" srcOrd="0" destOrd="0" presId="urn:microsoft.com/office/officeart/2005/8/layout/equation2"/>
    <dgm:cxn modelId="{8AAA74DD-D7BF-4660-BCCD-E6870EC52D06}" type="presOf" srcId="{94D2458F-1B27-4234-8A31-F622DC008105}" destId="{90AD208A-220F-409F-9940-0C0E583B3807}" srcOrd="0" destOrd="0" presId="urn:microsoft.com/office/officeart/2005/8/layout/equation2"/>
    <dgm:cxn modelId="{3BB18EDD-C92F-495C-B88C-260A4DCBA677}" type="presOf" srcId="{21986C8F-6DA5-4EA8-98B4-437B7D9F84A0}" destId="{ADFE872D-E0CF-45D1-B5D8-414269C70682}" srcOrd="0" destOrd="0" presId="urn:microsoft.com/office/officeart/2005/8/layout/equation2"/>
    <dgm:cxn modelId="{134CB1E6-5E83-481B-89C3-D96D4C745C11}" srcId="{86F1FB4A-89AC-49A0-91F8-DBEAAEE83392}" destId="{7EED786D-42FB-486D-A130-EE7AD25FBFEB}" srcOrd="4" destOrd="0" parTransId="{1BFAFD25-1641-453E-AE5E-1A29193024FB}" sibTransId="{2B72CC04-1F67-45BE-8849-1E75E44B32F1}"/>
    <dgm:cxn modelId="{0BC383F3-5DEC-41C3-80A2-AB0E571167DA}" type="presOf" srcId="{86F1FB4A-89AC-49A0-91F8-DBEAAEE83392}" destId="{3529BD88-B349-4C14-B787-05498D9A6070}" srcOrd="0" destOrd="0" presId="urn:microsoft.com/office/officeart/2005/8/layout/equation2"/>
    <dgm:cxn modelId="{A4F6A307-D8ED-432A-91D9-E3E4867F14CE}" type="presParOf" srcId="{3529BD88-B349-4C14-B787-05498D9A6070}" destId="{2B0D7948-018E-46A4-800F-440CEDB1D516}" srcOrd="0" destOrd="0" presId="urn:microsoft.com/office/officeart/2005/8/layout/equation2"/>
    <dgm:cxn modelId="{3939EB06-152B-49F4-98EC-D68BC4430830}" type="presParOf" srcId="{2B0D7948-018E-46A4-800F-440CEDB1D516}" destId="{ADFE872D-E0CF-45D1-B5D8-414269C70682}" srcOrd="0" destOrd="0" presId="urn:microsoft.com/office/officeart/2005/8/layout/equation2"/>
    <dgm:cxn modelId="{997F1700-8A70-4A46-86C7-D7B9AA59658E}" type="presParOf" srcId="{2B0D7948-018E-46A4-800F-440CEDB1D516}" destId="{4002A83F-8F88-4CD8-9421-57ED65F446AC}" srcOrd="1" destOrd="0" presId="urn:microsoft.com/office/officeart/2005/8/layout/equation2"/>
    <dgm:cxn modelId="{EBB6DCD6-C942-43BC-885A-FAC7BC3578BE}" type="presParOf" srcId="{2B0D7948-018E-46A4-800F-440CEDB1D516}" destId="{F0CEEB2F-D8A7-4EF8-8F77-21DCA8C945B1}" srcOrd="2" destOrd="0" presId="urn:microsoft.com/office/officeart/2005/8/layout/equation2"/>
    <dgm:cxn modelId="{4310A56B-7D68-456F-819C-49200736A3CD}" type="presParOf" srcId="{2B0D7948-018E-46A4-800F-440CEDB1D516}" destId="{612FD321-EAAD-4310-96E9-00A903916E68}" srcOrd="3" destOrd="0" presId="urn:microsoft.com/office/officeart/2005/8/layout/equation2"/>
    <dgm:cxn modelId="{7B8D88AF-3B70-4CCE-B66C-2D05AEFAA783}" type="presParOf" srcId="{2B0D7948-018E-46A4-800F-440CEDB1D516}" destId="{76D2D1BB-439C-47FE-9FD3-316F34062766}" srcOrd="4" destOrd="0" presId="urn:microsoft.com/office/officeart/2005/8/layout/equation2"/>
    <dgm:cxn modelId="{0C577AB7-437E-452D-93F0-D7DCDE63E1AA}" type="presParOf" srcId="{2B0D7948-018E-46A4-800F-440CEDB1D516}" destId="{A35FBCF8-68BF-4980-B92E-5D2F94BFA920}" srcOrd="5" destOrd="0" presId="urn:microsoft.com/office/officeart/2005/8/layout/equation2"/>
    <dgm:cxn modelId="{D3C62B9D-D630-4A9D-AB0A-A35041FC480B}" type="presParOf" srcId="{2B0D7948-018E-46A4-800F-440CEDB1D516}" destId="{E2F46DD7-1DE9-4C37-96FD-E427BCDBF2FA}" srcOrd="6" destOrd="0" presId="urn:microsoft.com/office/officeart/2005/8/layout/equation2"/>
    <dgm:cxn modelId="{471D4D0A-EA5C-4265-9945-B1B88FEF1CEF}" type="presParOf" srcId="{2B0D7948-018E-46A4-800F-440CEDB1D516}" destId="{60B56C48-90BE-4C8E-8F5D-D421B392DA35}" srcOrd="7" destOrd="0" presId="urn:microsoft.com/office/officeart/2005/8/layout/equation2"/>
    <dgm:cxn modelId="{DBF5D3AA-86E0-4F54-88F0-1B6B1DB76823}" type="presParOf" srcId="{2B0D7948-018E-46A4-800F-440CEDB1D516}" destId="{DF8E1C95-397A-4C59-98AE-6F41306ACF57}" srcOrd="8" destOrd="0" presId="urn:microsoft.com/office/officeart/2005/8/layout/equation2"/>
    <dgm:cxn modelId="{A8E827E7-FA29-4B89-8DAF-109E0F62300F}" type="presParOf" srcId="{2B0D7948-018E-46A4-800F-440CEDB1D516}" destId="{96732E0B-6BC2-450E-9712-634242F49C8F}" srcOrd="9" destOrd="0" presId="urn:microsoft.com/office/officeart/2005/8/layout/equation2"/>
    <dgm:cxn modelId="{37CE61B9-603C-42B8-8473-A9C8AB462B80}" type="presParOf" srcId="{2B0D7948-018E-46A4-800F-440CEDB1D516}" destId="{FAA454EB-383E-4979-9D44-48E38F843710}" srcOrd="10" destOrd="0" presId="urn:microsoft.com/office/officeart/2005/8/layout/equation2"/>
    <dgm:cxn modelId="{100E0365-DA2D-409D-A6A7-1EE259F3A111}" type="presParOf" srcId="{2B0D7948-018E-46A4-800F-440CEDB1D516}" destId="{D7CB809C-E6BE-4AD7-8030-E1040A34F98C}" srcOrd="11" destOrd="0" presId="urn:microsoft.com/office/officeart/2005/8/layout/equation2"/>
    <dgm:cxn modelId="{B0B8AD96-B918-41DE-A116-37833FDC97A6}" type="presParOf" srcId="{2B0D7948-018E-46A4-800F-440CEDB1D516}" destId="{90AD208A-220F-409F-9940-0C0E583B3807}" srcOrd="12" destOrd="0" presId="urn:microsoft.com/office/officeart/2005/8/layout/equation2"/>
    <dgm:cxn modelId="{F7FB4051-D4FF-4718-BC28-056F397888A3}" type="presParOf" srcId="{3529BD88-B349-4C14-B787-05498D9A6070}" destId="{0AD66A53-4984-4EA2-AD0F-63B60018669A}" srcOrd="1" destOrd="0" presId="urn:microsoft.com/office/officeart/2005/8/layout/equation2"/>
    <dgm:cxn modelId="{AA13D542-57BD-4E89-BA12-086568D010C9}" type="presParOf" srcId="{0AD66A53-4984-4EA2-AD0F-63B60018669A}" destId="{C21DB5FD-8739-479B-BD00-8A696FCE0A78}" srcOrd="0" destOrd="0" presId="urn:microsoft.com/office/officeart/2005/8/layout/equation2"/>
    <dgm:cxn modelId="{2957CAEF-4FF9-478A-BD20-F0DF76B24DB9}" type="presParOf" srcId="{3529BD88-B349-4C14-B787-05498D9A6070}" destId="{702A249C-D9BB-434A-A11C-6CD4785AC3E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E872D-E0CF-45D1-B5D8-414269C70682}">
      <dsp:nvSpPr>
        <dsp:cNvPr id="0" name=""/>
        <dsp:cNvSpPr/>
      </dsp:nvSpPr>
      <dsp:spPr>
        <a:xfrm>
          <a:off x="1066800" y="2960"/>
          <a:ext cx="3590055" cy="834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2016 (U.S. = 50,212; DE = 918)</a:t>
          </a:r>
        </a:p>
      </dsp:txBody>
      <dsp:txXfrm>
        <a:off x="1066800" y="2960"/>
        <a:ext cx="3590055" cy="834894"/>
      </dsp:txXfrm>
    </dsp:sp>
    <dsp:sp modelId="{F0CEEB2F-D8A7-4EF8-8F77-21DCA8C945B1}">
      <dsp:nvSpPr>
        <dsp:cNvPr id="0" name=""/>
        <dsp:cNvSpPr/>
      </dsp:nvSpPr>
      <dsp:spPr>
        <a:xfrm>
          <a:off x="2639704" y="900049"/>
          <a:ext cx="444247" cy="444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98589" y="1069929"/>
        <a:ext cx="326477" cy="104487"/>
      </dsp:txXfrm>
    </dsp:sp>
    <dsp:sp modelId="{76D2D1BB-439C-47FE-9FD3-316F34062766}">
      <dsp:nvSpPr>
        <dsp:cNvPr id="0" name=""/>
        <dsp:cNvSpPr/>
      </dsp:nvSpPr>
      <dsp:spPr>
        <a:xfrm>
          <a:off x="1080897" y="1406491"/>
          <a:ext cx="3561861" cy="874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2017 (U.S. = 21,599; DE = 419)</a:t>
          </a:r>
        </a:p>
      </dsp:txBody>
      <dsp:txXfrm>
        <a:off x="1080897" y="1406491"/>
        <a:ext cx="3561861" cy="874386"/>
      </dsp:txXfrm>
    </dsp:sp>
    <dsp:sp modelId="{E2F46DD7-1DE9-4C37-96FD-E427BCDBF2FA}">
      <dsp:nvSpPr>
        <dsp:cNvPr id="0" name=""/>
        <dsp:cNvSpPr/>
      </dsp:nvSpPr>
      <dsp:spPr>
        <a:xfrm>
          <a:off x="2639704" y="2343072"/>
          <a:ext cx="444247" cy="444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98589" y="2512952"/>
        <a:ext cx="326477" cy="104487"/>
      </dsp:txXfrm>
    </dsp:sp>
    <dsp:sp modelId="{DF8E1C95-397A-4C59-98AE-6F41306ACF57}">
      <dsp:nvSpPr>
        <dsp:cNvPr id="0" name=""/>
        <dsp:cNvSpPr/>
      </dsp:nvSpPr>
      <dsp:spPr>
        <a:xfrm>
          <a:off x="1066800" y="2849514"/>
          <a:ext cx="3590055" cy="765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2018 (U.S. = 30,530; DE = 579)</a:t>
          </a:r>
        </a:p>
      </dsp:txBody>
      <dsp:txXfrm>
        <a:off x="1066800" y="2849514"/>
        <a:ext cx="3590055" cy="765943"/>
      </dsp:txXfrm>
    </dsp:sp>
    <dsp:sp modelId="{FAA454EB-383E-4979-9D44-48E38F843710}">
      <dsp:nvSpPr>
        <dsp:cNvPr id="0" name=""/>
        <dsp:cNvSpPr/>
      </dsp:nvSpPr>
      <dsp:spPr>
        <a:xfrm>
          <a:off x="2639704" y="3677653"/>
          <a:ext cx="444247" cy="444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98589" y="3847533"/>
        <a:ext cx="326477" cy="104487"/>
      </dsp:txXfrm>
    </dsp:sp>
    <dsp:sp modelId="{90AD208A-220F-409F-9940-0C0E583B3807}">
      <dsp:nvSpPr>
        <dsp:cNvPr id="0" name=""/>
        <dsp:cNvSpPr/>
      </dsp:nvSpPr>
      <dsp:spPr>
        <a:xfrm>
          <a:off x="1066800" y="4184095"/>
          <a:ext cx="3590055" cy="765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 (U.S. = 29,433; DE = 569)</a:t>
          </a:r>
        </a:p>
      </dsp:txBody>
      <dsp:txXfrm>
        <a:off x="1066800" y="4184095"/>
        <a:ext cx="3590055" cy="765943"/>
      </dsp:txXfrm>
    </dsp:sp>
    <dsp:sp modelId="{0AD66A53-4984-4EA2-AD0F-63B60018669A}">
      <dsp:nvSpPr>
        <dsp:cNvPr id="0" name=""/>
        <dsp:cNvSpPr/>
      </dsp:nvSpPr>
      <dsp:spPr>
        <a:xfrm rot="21588932">
          <a:off x="4777500" y="2327454"/>
          <a:ext cx="255769" cy="28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777500" y="2384564"/>
        <a:ext cx="179038" cy="170959"/>
      </dsp:txXfrm>
    </dsp:sp>
    <dsp:sp modelId="{702A249C-D9BB-434A-A11C-6CD4785AC3E5}">
      <dsp:nvSpPr>
        <dsp:cNvPr id="0" name=""/>
        <dsp:cNvSpPr/>
      </dsp:nvSpPr>
      <dsp:spPr>
        <a:xfrm>
          <a:off x="5139304" y="1695267"/>
          <a:ext cx="4941977" cy="1531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2016-2019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(U.S. = 131,744; DE = 2,485)</a:t>
          </a:r>
        </a:p>
      </dsp:txBody>
      <dsp:txXfrm>
        <a:off x="5863040" y="1919607"/>
        <a:ext cx="3494505" cy="108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9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9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National Survey of Children’s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1676400"/>
            <a:ext cx="5486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w Cen MT" panose="020B0602020104020603" pitchFamily="34" charset="0"/>
              </a:rPr>
              <a:t>2016-2019 - Delaware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581400" y="2514600"/>
            <a:ext cx="5486400" cy="1376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Presented by Khaleel S. Hussaini, PhD</a:t>
            </a:r>
          </a:p>
          <a:p>
            <a:pPr algn="ctr"/>
            <a:r>
              <a:rPr lang="en-US" b="1" dirty="0"/>
              <a:t>MCH Epidemiologist</a:t>
            </a:r>
          </a:p>
          <a:p>
            <a:pPr algn="ctr"/>
            <a:r>
              <a:rPr lang="en-US" b="1" dirty="0"/>
              <a:t>Delaware Division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DDBB2B8-40A7-4CB1-A59C-55DC33234220}"/>
              </a:ext>
            </a:extLst>
          </p:cNvPr>
          <p:cNvSpPr txBox="1"/>
          <p:nvPr/>
        </p:nvSpPr>
        <p:spPr>
          <a:xfrm>
            <a:off x="1676400" y="5715000"/>
            <a:ext cx="7772400" cy="411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34B2DF-51EB-4C69-85FB-E75F4AB8F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1298"/>
              </p:ext>
            </p:extLst>
          </p:nvPr>
        </p:nvGraphicFramePr>
        <p:xfrm>
          <a:off x="1295400" y="0"/>
          <a:ext cx="9677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6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3B3DD2F1-C830-4795-B66D-2ECC39533ECF}"/>
              </a:ext>
            </a:extLst>
          </p:cNvPr>
          <p:cNvSpPr txBox="1"/>
          <p:nvPr/>
        </p:nvSpPr>
        <p:spPr>
          <a:xfrm>
            <a:off x="1905000" y="5766619"/>
            <a:ext cx="7772400" cy="54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  <a:p>
            <a:r>
              <a:rPr lang="en-US" sz="900" dirty="0">
                <a:latin typeface="+mj-lt"/>
                <a:cs typeface="Arial" panose="020B0604020202020204" pitchFamily="34" charset="0"/>
              </a:rPr>
              <a:t>Household (HH)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8D57CF-551E-454A-8893-E502C9123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17835"/>
              </p:ext>
            </p:extLst>
          </p:nvPr>
        </p:nvGraphicFramePr>
        <p:xfrm>
          <a:off x="1371600" y="0"/>
          <a:ext cx="9296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0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7C5E7A18-0AA4-4E35-B103-570DD251143B}"/>
              </a:ext>
            </a:extLst>
          </p:cNvPr>
          <p:cNvSpPr txBox="1"/>
          <p:nvPr/>
        </p:nvSpPr>
        <p:spPr>
          <a:xfrm>
            <a:off x="1676400" y="5791200"/>
            <a:ext cx="77724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6DE874-1B24-4D57-BC0F-FBF9D5E1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93413"/>
              </p:ext>
            </p:extLst>
          </p:nvPr>
        </p:nvGraphicFramePr>
        <p:xfrm>
          <a:off x="1447800" y="0"/>
          <a:ext cx="9067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0127564-145B-4B75-943A-CC65BAA2F7BB}"/>
              </a:ext>
            </a:extLst>
          </p:cNvPr>
          <p:cNvSpPr txBox="1"/>
          <p:nvPr/>
        </p:nvSpPr>
        <p:spPr>
          <a:xfrm>
            <a:off x="1752600" y="5562600"/>
            <a:ext cx="77724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  <a:p>
            <a:r>
              <a:rPr lang="en-US" sz="900" dirty="0">
                <a:latin typeface="+mj-lt"/>
                <a:cs typeface="Arial" panose="020B0604020202020204" pitchFamily="34" charset="0"/>
              </a:rPr>
              <a:t>Federal Poverty Line (FPL)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D41358-A00E-4D28-A093-DE1E1D1C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42203"/>
              </p:ext>
            </p:extLst>
          </p:nvPr>
        </p:nvGraphicFramePr>
        <p:xfrm>
          <a:off x="1219200" y="0"/>
          <a:ext cx="94488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0127564-145B-4B75-943A-CC65BAA2F7BB}"/>
              </a:ext>
            </a:extLst>
          </p:cNvPr>
          <p:cNvSpPr txBox="1"/>
          <p:nvPr/>
        </p:nvSpPr>
        <p:spPr>
          <a:xfrm>
            <a:off x="1752600" y="5715000"/>
            <a:ext cx="77724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  <a:p>
            <a:r>
              <a:rPr lang="en-US" sz="900" dirty="0">
                <a:latin typeface="+mj-lt"/>
                <a:cs typeface="Arial" panose="020B0604020202020204" pitchFamily="34" charset="0"/>
              </a:rPr>
              <a:t>Family Resilience measured using 4 items (Cronbach alpha 0.89)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C66E4EB-6F92-4CBD-AEF5-0C7506441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64086"/>
              </p:ext>
            </p:extLst>
          </p:nvPr>
        </p:nvGraphicFramePr>
        <p:xfrm>
          <a:off x="1495732" y="0"/>
          <a:ext cx="9200536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6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0127564-145B-4B75-943A-CC65BAA2F7BB}"/>
              </a:ext>
            </a:extLst>
          </p:cNvPr>
          <p:cNvSpPr txBox="1"/>
          <p:nvPr/>
        </p:nvSpPr>
        <p:spPr>
          <a:xfrm>
            <a:off x="1752600" y="5562600"/>
            <a:ext cx="77724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  <a:p>
            <a:r>
              <a:rPr lang="en-US" sz="900" dirty="0">
                <a:latin typeface="+mj-lt"/>
                <a:cs typeface="Arial" panose="020B0604020202020204" pitchFamily="34" charset="0"/>
              </a:rPr>
              <a:t>Social Capital measured using 4 items (Cronbach alpha 0.80)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78EC6A-41B1-4ED4-96E7-37D280AF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93860"/>
              </p:ext>
            </p:extLst>
          </p:nvPr>
        </p:nvGraphicFramePr>
        <p:xfrm>
          <a:off x="1524000" y="1"/>
          <a:ext cx="92202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68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E660-8F79-4C5B-80BF-DA813BD1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600200"/>
            <a:ext cx="92202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Questions…?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96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5DBB7-F5FA-4C16-8CA1-9343A05B9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502567"/>
              </p:ext>
            </p:extLst>
          </p:nvPr>
        </p:nvGraphicFramePr>
        <p:xfrm>
          <a:off x="838200" y="952500"/>
          <a:ext cx="11125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4075BC5-AB06-4334-9882-6A61C4D2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9617"/>
            <a:ext cx="11289119" cy="56618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Overview of National Survey of Children’s Health (NSCH) Sample</a:t>
            </a:r>
          </a:p>
        </p:txBody>
      </p:sp>
    </p:spTree>
    <p:extLst>
      <p:ext uri="{BB962C8B-B14F-4D97-AF65-F5344CB8AC3E}">
        <p14:creationId xmlns:p14="http://schemas.microsoft.com/office/powerpoint/2010/main" val="36633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9677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Screener and Topical responses cannot be combined (confidentiality issues)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NSCH Domain of Child and Family Health Measures contains </a:t>
            </a:r>
            <a:r>
              <a:rPr lang="en-US" sz="2200" b="1" dirty="0"/>
              <a:t>seven sub-domains:</a:t>
            </a:r>
            <a:endParaRPr lang="en-US" sz="2200" dirty="0"/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Physical, Oral Health, and Functional Status (15 measures or indicators);</a:t>
            </a:r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Emotional and Mental Health (18 measures or indicators);</a:t>
            </a:r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Health Insurance Coverage (8 measures or indicators);</a:t>
            </a:r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Health Care Access and Quality (32 measures or indicators);</a:t>
            </a:r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Community and School Activities (12 measures or indicators);</a:t>
            </a:r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Family Health and Activities (32 measures or indicators); and</a:t>
            </a:r>
          </a:p>
          <a:p>
            <a:pPr marL="1201738" lvl="3" indent="-511175">
              <a:buFont typeface="+mj-lt"/>
              <a:buAutoNum type="arabicPeriod"/>
            </a:pPr>
            <a:r>
              <a:rPr lang="en-US" sz="2200" dirty="0"/>
              <a:t>Neighborhood Safety and Support (6 measures or indicators).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AE4BAA-A256-47EF-998E-A519978A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9617"/>
            <a:ext cx="11289119" cy="64238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Overview of National Survey of Children’s Health (NSCH)</a:t>
            </a:r>
          </a:p>
        </p:txBody>
      </p:sp>
    </p:spTree>
    <p:extLst>
      <p:ext uri="{BB962C8B-B14F-4D97-AF65-F5344CB8AC3E}">
        <p14:creationId xmlns:p14="http://schemas.microsoft.com/office/powerpoint/2010/main" val="32548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"/>
            <a:ext cx="10972800" cy="533401"/>
          </a:xfrm>
        </p:spPr>
        <p:txBody>
          <a:bodyPr>
            <a:normAutofit/>
          </a:bodyPr>
          <a:lstStyle/>
          <a:p>
            <a:r>
              <a:rPr lang="en-US" b="1" dirty="0"/>
              <a:t>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3D010-AC49-4CC7-8D8B-D539ED951A84}"/>
              </a:ext>
            </a:extLst>
          </p:cNvPr>
          <p:cNvSpPr txBox="1"/>
          <p:nvPr/>
        </p:nvSpPr>
        <p:spPr>
          <a:xfrm>
            <a:off x="1752600" y="5949837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Source: National Survey of Children’s Health, 2016-2019</a:t>
            </a:r>
          </a:p>
          <a:p>
            <a:r>
              <a:rPr lang="en-US" sz="1050" b="1" dirty="0"/>
              <a:t>Notes: N is unweighted sample, standard error (SE), percent are weighted with 95% confidence intervals (CI)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1AA08-C28A-4731-8C5D-ACB6B868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742" y="533400"/>
            <a:ext cx="8207658" cy="54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Adverse Childhood Experiences (ACEs) Survey Items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154D06-B4F2-4C5C-981E-844BEA3CB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88105"/>
              </p:ext>
            </p:extLst>
          </p:nvPr>
        </p:nvGraphicFramePr>
        <p:xfrm>
          <a:off x="1686232" y="1524000"/>
          <a:ext cx="9525000" cy="40386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93914">
                  <a:extLst>
                    <a:ext uri="{9D8B030D-6E8A-4147-A177-3AD203B41FA5}">
                      <a16:colId xmlns:a16="http://schemas.microsoft.com/office/drawing/2014/main" val="3966329337"/>
                    </a:ext>
                  </a:extLst>
                </a:gridCol>
                <a:gridCol w="8531086">
                  <a:extLst>
                    <a:ext uri="{9D8B030D-6E8A-4147-A177-3AD203B41FA5}">
                      <a16:colId xmlns:a16="http://schemas.microsoft.com/office/drawing/2014/main" val="231330881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Items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Adverse Childhood Experiences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91516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ACE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Hard to Cover Basics Like Food or Housing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415216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Child Experienced - Parent or Guardian Divorced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710649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3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Child Experienced - Parent or Guardian Died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65767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4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Child Experienced - Parent or Guardian Time in Jail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337507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5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Child Experienced - Adults Slap, Hit, Kick, Punch Others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796537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6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Child Experienced - Victim of Violence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701359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7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Child Experienced - Lived with Mentally 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0133056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Child Experienced - Lived with Person with Alcohol/Drug Problem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38784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9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Child Experienced - Treated Unfairly Because of Race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96871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BD9433-D483-493D-B765-5FEF081E3899}"/>
              </a:ext>
            </a:extLst>
          </p:cNvPr>
          <p:cNvSpPr/>
          <p:nvPr/>
        </p:nvSpPr>
        <p:spPr>
          <a:xfrm>
            <a:off x="914400" y="838200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To the best of your knowledge, has this child EVER experienced any of the following?</a:t>
            </a:r>
          </a:p>
        </p:txBody>
      </p:sp>
    </p:spTree>
    <p:extLst>
      <p:ext uri="{BB962C8B-B14F-4D97-AF65-F5344CB8AC3E}">
        <p14:creationId xmlns:p14="http://schemas.microsoft.com/office/powerpoint/2010/main" val="34684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EAF8237F-C2F2-410A-AFFA-1439449B8458}"/>
              </a:ext>
            </a:extLst>
          </p:cNvPr>
          <p:cNvSpPr txBox="1"/>
          <p:nvPr/>
        </p:nvSpPr>
        <p:spPr>
          <a:xfrm>
            <a:off x="1752600" y="5486400"/>
            <a:ext cx="7772400" cy="8633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Adverse Childhood Experiences –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Item 1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Hard to Cover Basics Like Food or Housing; Item 2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Parent or Guardian Divorced; Item 3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Parent or Guardian Died; Item 4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Parent or Guardian Time in Jail; Item 5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Adults Slap, Hit, Kick, Punch Others; Item 6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Victim of Violence; Item 7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Lived with Mentally Ill; Item 8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Lived with Person with Alcohol/Drug Problem; Item 9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Treated Unfairly Because of Race</a:t>
            </a:r>
            <a:endParaRPr lang="en-US" sz="9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7A9EF7-EBF6-4B5F-9111-969893D5A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92008"/>
              </p:ext>
            </p:extLst>
          </p:nvPr>
        </p:nvGraphicFramePr>
        <p:xfrm>
          <a:off x="533400" y="0"/>
          <a:ext cx="106680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B8FEA77-0E2B-4400-9D73-5D98DFC088FE}"/>
              </a:ext>
            </a:extLst>
          </p:cNvPr>
          <p:cNvSpPr/>
          <p:nvPr/>
        </p:nvSpPr>
        <p:spPr>
          <a:xfrm>
            <a:off x="2209800" y="1219200"/>
            <a:ext cx="1295400" cy="8633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BBA23B-B5FF-443A-9C6D-2D14A6C10254}"/>
              </a:ext>
            </a:extLst>
          </p:cNvPr>
          <p:cNvSpPr/>
          <p:nvPr/>
        </p:nvSpPr>
        <p:spPr>
          <a:xfrm>
            <a:off x="3276600" y="3581400"/>
            <a:ext cx="1295400" cy="8633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C5010B-8708-42D2-AE8E-30D50EFDF591}"/>
              </a:ext>
            </a:extLst>
          </p:cNvPr>
          <p:cNvSpPr/>
          <p:nvPr/>
        </p:nvSpPr>
        <p:spPr>
          <a:xfrm>
            <a:off x="6591300" y="3345426"/>
            <a:ext cx="1295400" cy="8633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AEBF86-FC0B-4EA1-A65F-51CBB661720E}"/>
              </a:ext>
            </a:extLst>
          </p:cNvPr>
          <p:cNvSpPr/>
          <p:nvPr/>
        </p:nvSpPr>
        <p:spPr>
          <a:xfrm>
            <a:off x="9906000" y="3429000"/>
            <a:ext cx="1295400" cy="8633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21ACB0BB-07FE-415F-8543-0F3B24F57E26}"/>
              </a:ext>
            </a:extLst>
          </p:cNvPr>
          <p:cNvSpPr txBox="1"/>
          <p:nvPr/>
        </p:nvSpPr>
        <p:spPr>
          <a:xfrm>
            <a:off x="1828800" y="5486400"/>
            <a:ext cx="7772400" cy="8633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Adverse Childhood Experiences –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Item 1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Hard to Cover Basics Like Food or Housing; Item 2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Parent or Guardian Divorced; Item 3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Parent or Guardian Died; Item 4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Parent or Guardian Time in Jail; Item 5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Adults Slap, Hit, Kick, Punch Others; Item 6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Victim of Violence; Item 7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Lived with Mentally Ill; Item 8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Lived with Person with Alcohol/Drug Problem; Item 9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900" i="1" dirty="0">
                <a:latin typeface="+mj-lt"/>
                <a:cs typeface="Arial" panose="020B0604020202020204" pitchFamily="34" charset="0"/>
              </a:rPr>
              <a:t>Child Experienced - Treated Unfairly Because of Race</a:t>
            </a:r>
            <a:endParaRPr lang="en-US" sz="9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61BE01-FF54-4B36-96FC-77B573602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1860"/>
              </p:ext>
            </p:extLst>
          </p:nvPr>
        </p:nvGraphicFramePr>
        <p:xfrm>
          <a:off x="914400" y="14748"/>
          <a:ext cx="102108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B01960BD-D9F4-469A-BCEE-F42A13843166}"/>
              </a:ext>
            </a:extLst>
          </p:cNvPr>
          <p:cNvSpPr txBox="1"/>
          <p:nvPr/>
        </p:nvSpPr>
        <p:spPr>
          <a:xfrm>
            <a:off x="1676400" y="5516880"/>
            <a:ext cx="7772400" cy="411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159FBD-06BA-4AA8-8A59-458256183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65801"/>
              </p:ext>
            </p:extLst>
          </p:nvPr>
        </p:nvGraphicFramePr>
        <p:xfrm>
          <a:off x="838200" y="0"/>
          <a:ext cx="1051560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7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814946BA-4EAD-43BD-B859-745098C8F152}"/>
              </a:ext>
            </a:extLst>
          </p:cNvPr>
          <p:cNvSpPr txBox="1"/>
          <p:nvPr/>
        </p:nvSpPr>
        <p:spPr>
          <a:xfrm>
            <a:off x="1600200" y="5638800"/>
            <a:ext cx="77724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j-lt"/>
                <a:cs typeface="Arial" panose="020B0604020202020204" pitchFamily="34" charset="0"/>
              </a:rPr>
              <a:t>Source: Delaware Department of Health and Social Services, Division of Public Health, National Survey of Children’s Health, 2016-2019</a:t>
            </a:r>
            <a:endParaRPr lang="en-US" sz="90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900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Weighted percent with 95% confidence intervals.</a:t>
            </a:r>
          </a:p>
          <a:p>
            <a:r>
              <a:rPr lang="en-US" sz="900" dirty="0">
                <a:latin typeface="+mj-lt"/>
                <a:cs typeface="Arial" panose="020B0604020202020204" pitchFamily="34" charset="0"/>
              </a:rPr>
              <a:t>Special Health Care Needs (SHCN)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93520D-74D4-4F62-8724-0D30D64D1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83529"/>
              </p:ext>
            </p:extLst>
          </p:nvPr>
        </p:nvGraphicFramePr>
        <p:xfrm>
          <a:off x="1143000" y="0"/>
          <a:ext cx="96011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3B1A16-7885-426A-8330-5EBAC74393A8}"/>
</file>

<file path=customXml/itemProps2.xml><?xml version="1.0" encoding="utf-8"?>
<ds:datastoreItem xmlns:ds="http://schemas.openxmlformats.org/officeDocument/2006/customXml" ds:itemID="{9B371488-319A-4B48-8AB8-1F70137D874C}"/>
</file>

<file path=customXml/itemProps3.xml><?xml version="1.0" encoding="utf-8"?>
<ds:datastoreItem xmlns:ds="http://schemas.openxmlformats.org/officeDocument/2006/customXml" ds:itemID="{189CE774-8C7F-4739-88B5-6957BDD8C751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0</TotalTime>
  <Words>1152</Words>
  <Application>Microsoft Office PowerPoint</Application>
  <PresentationFormat>Widescreen</PresentationFormat>
  <Paragraphs>119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Tw Cen MT</vt:lpstr>
      <vt:lpstr>Children Friends 16x9</vt:lpstr>
      <vt:lpstr>National Survey of Children’s Health</vt:lpstr>
      <vt:lpstr>Overview of National Survey of Children’s Health (NSCH) Sample</vt:lpstr>
      <vt:lpstr>Overview of National Survey of Children’s Health (NSCH)</vt:lpstr>
      <vt:lpstr>Demographics</vt:lpstr>
      <vt:lpstr>Adverse Childhood Experiences (ACEs) Survey Items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2016-11-17T20:26:53Z</dcterms:created>
  <dcterms:modified xsi:type="dcterms:W3CDTF">2021-01-28T14:10:20Z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2021-01-22T20:59:49Z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7d8717f9-2620-4512-ac08-526b5ca60a37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0x01010070474D6A93773D4A91F20C1DBBB27D24</vt:lpwstr>
  </property>
</Properties>
</file>