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71" r:id="rId2"/>
    <p:sldId id="265" r:id="rId3"/>
    <p:sldId id="267" r:id="rId4"/>
    <p:sldId id="270" r:id="rId5"/>
    <p:sldId id="266" r:id="rId6"/>
    <p:sldId id="268" r:id="rId7"/>
    <p:sldId id="256" r:id="rId8"/>
    <p:sldId id="264" r:id="rId9"/>
    <p:sldId id="269" r:id="rId10"/>
  </p:sldIdLst>
  <p:sldSz cx="12192000" cy="6858000"/>
  <p:notesSz cx="6950075" cy="92360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33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2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17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5EDC5-CFC5-487F-A296-70ED0887705D}" type="datetimeFigureOut">
              <a:rPr lang="en-US" smtClean="0"/>
              <a:t>5/31/2019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15645-9590-4954-9E7E-EB8BF820B4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8422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5EDC5-CFC5-487F-A296-70ED0887705D}" type="datetimeFigureOut">
              <a:rPr lang="en-US" smtClean="0"/>
              <a:t>5/31/2019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15645-9590-4954-9E7E-EB8BF820B4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73214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5EDC5-CFC5-487F-A296-70ED0887705D}" type="datetimeFigureOut">
              <a:rPr lang="en-US" smtClean="0"/>
              <a:t>5/31/2019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15645-9590-4954-9E7E-EB8BF820B4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4009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5EDC5-CFC5-487F-A296-70ED0887705D}" type="datetimeFigureOut">
              <a:rPr lang="en-US" smtClean="0"/>
              <a:t>5/31/2019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15645-9590-4954-9E7E-EB8BF820B450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353366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5EDC5-CFC5-487F-A296-70ED0887705D}" type="datetimeFigureOut">
              <a:rPr lang="en-US" smtClean="0"/>
              <a:t>5/31/2019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15645-9590-4954-9E7E-EB8BF820B4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62879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5EDC5-CFC5-487F-A296-70ED0887705D}" type="datetimeFigureOut">
              <a:rPr lang="en-US" smtClean="0"/>
              <a:t>5/31/2019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15645-9590-4954-9E7E-EB8BF820B4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531055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5EDC5-CFC5-487F-A296-70ED0887705D}" type="datetimeFigureOut">
              <a:rPr lang="en-US" smtClean="0"/>
              <a:t>5/31/2019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15645-9590-4954-9E7E-EB8BF820B4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14302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5EDC5-CFC5-487F-A296-70ED0887705D}" type="datetimeFigureOut">
              <a:rPr lang="en-US" smtClean="0"/>
              <a:t>5/31/2019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15645-9590-4954-9E7E-EB8BF820B4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6417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5EDC5-CFC5-487F-A296-70ED0887705D}" type="datetimeFigureOut">
              <a:rPr lang="en-US" smtClean="0"/>
              <a:t>5/31/2019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15645-9590-4954-9E7E-EB8BF820B4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9367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5EDC5-CFC5-487F-A296-70ED0887705D}" type="datetimeFigureOut">
              <a:rPr lang="en-US" smtClean="0"/>
              <a:t>5/31/2019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15645-9590-4954-9E7E-EB8BF820B4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3423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5EDC5-CFC5-487F-A296-70ED0887705D}" type="datetimeFigureOut">
              <a:rPr lang="en-US" smtClean="0"/>
              <a:t>5/31/2019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15645-9590-4954-9E7E-EB8BF820B4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57409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5EDC5-CFC5-487F-A296-70ED0887705D}" type="datetimeFigureOut">
              <a:rPr lang="en-US" smtClean="0"/>
              <a:t>5/31/2019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15645-9590-4954-9E7E-EB8BF820B4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79322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5EDC5-CFC5-487F-A296-70ED0887705D}" type="datetimeFigureOut">
              <a:rPr lang="en-US" smtClean="0"/>
              <a:t>5/31/2019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15645-9590-4954-9E7E-EB8BF820B4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83282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5EDC5-CFC5-487F-A296-70ED0887705D}" type="datetimeFigureOut">
              <a:rPr lang="en-US" smtClean="0"/>
              <a:t>5/31/2019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15645-9590-4954-9E7E-EB8BF820B4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9309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5EDC5-CFC5-487F-A296-70ED0887705D}" type="datetimeFigureOut">
              <a:rPr lang="en-US" smtClean="0"/>
              <a:t>5/31/2019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15645-9590-4954-9E7E-EB8BF820B4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5574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5EDC5-CFC5-487F-A296-70ED0887705D}" type="datetimeFigureOut">
              <a:rPr lang="en-US" smtClean="0"/>
              <a:t>5/31/2019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15645-9590-4954-9E7E-EB8BF820B4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21854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5EDC5-CFC5-487F-A296-70ED0887705D}" type="datetimeFigureOut">
              <a:rPr lang="en-US" smtClean="0"/>
              <a:t>5/31/2019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15645-9590-4954-9E7E-EB8BF820B4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06370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2755EDC5-CFC5-487F-A296-70ED0887705D}" type="datetimeFigureOut">
              <a:rPr lang="en-US" smtClean="0"/>
              <a:t>5/31/2019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C15645-9590-4954-9E7E-EB8BF820B4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944766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  <p:sldLayoutId id="2147483713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myhealthycommunity.dhss.delaware.gov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amanda.bundek@delaware.gov" TargetMode="External"/><Relationship Id="rId2" Type="http://schemas.openxmlformats.org/officeDocument/2006/relationships/hyperlink" Target="mailto:caroline.judd@delaware.gov" TargetMode="Externa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800" dirty="0" smtClean="0"/>
              <a:t>Overview of Delaware Violent Death Reporting System (DVDRS) and My </a:t>
            </a:r>
            <a:r>
              <a:rPr lang="en-US" sz="4800" dirty="0" smtClean="0"/>
              <a:t>Healthy </a:t>
            </a:r>
            <a:r>
              <a:rPr lang="en-US" sz="4800" dirty="0" smtClean="0"/>
              <a:t>Community Site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Amanda M. Bundek , BS, NREMT</a:t>
            </a:r>
          </a:p>
          <a:p>
            <a:r>
              <a:rPr lang="en-US" dirty="0" smtClean="0"/>
              <a:t>Epidemiologist, II  Delaware division of public health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10763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Delaware Violent Death Reporting System(DVDRS)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1103312" y="2709746"/>
            <a:ext cx="8946541" cy="353865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State-based surveillance system which reports data in the Center for Disease Control and Prevention’s National Violent Death Reporting System (NVDRS)</a:t>
            </a:r>
          </a:p>
          <a:p>
            <a:r>
              <a:rPr lang="en-US" dirty="0" smtClean="0"/>
              <a:t>Data is collected from death certificate, medical examiner, and law enforcement reports.</a:t>
            </a:r>
          </a:p>
          <a:p>
            <a:r>
              <a:rPr lang="en-US" dirty="0" smtClean="0"/>
              <a:t>Violent deaths are entered into the system based on the location of the injury, not the individual's residence location or death location.</a:t>
            </a:r>
          </a:p>
          <a:p>
            <a:r>
              <a:rPr lang="en-US" dirty="0" smtClean="0"/>
              <a:t>Demographic and Circumstance data is collected.</a:t>
            </a:r>
          </a:p>
          <a:p>
            <a:r>
              <a:rPr lang="en-US" dirty="0" smtClean="0"/>
              <a:t>A narrative synopsis of medical examiner and law enforcement reports 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8594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3200" b="1" dirty="0"/>
              <a:t>Violent Deaths by Intent, Delaware </a:t>
            </a:r>
            <a:r>
              <a:rPr lang="en-US" sz="3200" b="1" dirty="0" smtClean="0"/>
              <a:t>2000-2017</a:t>
            </a:r>
            <a:r>
              <a:rPr lang="en-US" sz="32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Data Source: Delaware Health Statistics Center, Vital </a:t>
            </a:r>
            <a:r>
              <a:rPr lang="en-US" sz="180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Records</a:t>
            </a:r>
            <a:r>
              <a:rPr lang="en-US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*Rates are age-adjusted to the 2000 U.S. Standard Population.</a:t>
            </a:r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50021" y="1933037"/>
            <a:ext cx="8564136" cy="4485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10081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b="1" dirty="0" smtClean="0"/>
              <a:t> </a:t>
            </a:r>
            <a:r>
              <a:rPr lang="en-US" sz="2400" b="1" dirty="0"/>
              <a:t>Distribution of Suicide Injury Mechanism-Delaware, 2000-2017</a:t>
            </a:r>
            <a:r>
              <a:rPr lang="en-US" dirty="0"/>
              <a:t/>
            </a:r>
            <a:br>
              <a:rPr lang="en-US" dirty="0"/>
            </a:br>
            <a:r>
              <a:rPr lang="en-US" sz="20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Data Source: Delaware Health Statistics Center, Vital Records</a:t>
            </a:r>
            <a:endParaRPr lang="en-US" sz="200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56895" y="1459055"/>
            <a:ext cx="9001752" cy="52493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25689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b="1" dirty="0"/>
              <a:t>Homicide Circumstance Data- Delaware, </a:t>
            </a:r>
            <a:r>
              <a:rPr lang="en-US" sz="3200" b="1" dirty="0" smtClean="0"/>
              <a:t>2017</a:t>
            </a:r>
            <a:r>
              <a:rPr lang="en-US" b="1" dirty="0" smtClean="0"/>
              <a:t> </a:t>
            </a:r>
            <a:r>
              <a:rPr lang="en-US" sz="1800" i="1" dirty="0"/>
              <a:t>Data Source: Delaware Violent Death Reporting System</a:t>
            </a:r>
            <a:r>
              <a:rPr lang="en-US" sz="1800" dirty="0"/>
              <a:t/>
            </a:r>
            <a:br>
              <a:rPr lang="en-US" sz="1800" dirty="0"/>
            </a:br>
            <a:endParaRPr lang="en-US" sz="18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94986" y="2138607"/>
            <a:ext cx="8017726" cy="4155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32839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b="1" dirty="0"/>
              <a:t>Suicide </a:t>
            </a:r>
            <a:r>
              <a:rPr lang="en-US" sz="3200" b="1" dirty="0" smtClean="0"/>
              <a:t>Circumstance </a:t>
            </a:r>
            <a:r>
              <a:rPr lang="en-US" sz="3200" b="1" dirty="0"/>
              <a:t>Data- Delaware, </a:t>
            </a:r>
            <a:r>
              <a:rPr lang="en-US" sz="3200" b="1" dirty="0" smtClean="0"/>
              <a:t>2017</a:t>
            </a:r>
            <a:br>
              <a:rPr lang="en-US" sz="3200" b="1" dirty="0" smtClean="0"/>
            </a:br>
            <a:r>
              <a:rPr lang="en-US" sz="1800" i="1" dirty="0"/>
              <a:t>Data Source: Delaware Violent Death Reporting System</a:t>
            </a:r>
            <a:r>
              <a:rPr lang="en-US" sz="1800" dirty="0"/>
              <a:t/>
            </a:r>
            <a:br>
              <a:rPr lang="en-US" sz="1800" dirty="0"/>
            </a:br>
            <a:endParaRPr lang="en-US" sz="1800" b="1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38507" y="2136886"/>
            <a:ext cx="8329961" cy="4518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49498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My Healthy Community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Delaware’s Environmental Public Health Tracking Network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907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 Healthy Community</a:t>
            </a:r>
            <a:br>
              <a:rPr lang="en-US" dirty="0" smtClean="0"/>
            </a:br>
            <a:r>
              <a:rPr lang="en-US" sz="2800" dirty="0">
                <a:hlinkClick r:id="rId2"/>
              </a:rPr>
              <a:t>https://myhealthycommunity.dhss.delaware.gov/</a:t>
            </a:r>
            <a:endParaRPr lang="en-US" sz="28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Data-sharing platform that delivers neighborhood-focused population health, environmental, and social determinants of health data to the public</a:t>
            </a:r>
          </a:p>
          <a:p>
            <a:r>
              <a:rPr lang="en-US" dirty="0" smtClean="0"/>
              <a:t>Official launch: May 13</a:t>
            </a:r>
            <a:r>
              <a:rPr lang="en-US" baseline="30000" dirty="0" smtClean="0"/>
              <a:t>th</a:t>
            </a:r>
            <a:endParaRPr lang="en-US" dirty="0" smtClean="0"/>
          </a:p>
          <a:p>
            <a:r>
              <a:rPr lang="en-US" dirty="0" smtClean="0"/>
              <a:t>Topics include:</a:t>
            </a:r>
          </a:p>
          <a:p>
            <a:pPr lvl="1"/>
            <a:r>
              <a:rPr lang="en-US" dirty="0"/>
              <a:t>Air Quality</a:t>
            </a:r>
          </a:p>
          <a:p>
            <a:pPr lvl="1"/>
            <a:r>
              <a:rPr lang="en-US" dirty="0"/>
              <a:t>Asthma</a:t>
            </a:r>
          </a:p>
          <a:p>
            <a:pPr lvl="1"/>
            <a:r>
              <a:rPr lang="en-US" dirty="0"/>
              <a:t>Drinking Water</a:t>
            </a:r>
          </a:p>
          <a:p>
            <a:pPr lvl="1"/>
            <a:r>
              <a:rPr lang="en-US" dirty="0"/>
              <a:t>Substance </a:t>
            </a:r>
            <a:r>
              <a:rPr lang="en-US" dirty="0" smtClean="0"/>
              <a:t>Use</a:t>
            </a:r>
          </a:p>
          <a:p>
            <a:r>
              <a:rPr lang="en-US" dirty="0" smtClean="0"/>
              <a:t>Demo</a:t>
            </a:r>
          </a:p>
          <a:p>
            <a:pPr marL="457200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837613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Epidemiology Research Unit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Caroline Judd, MPH</a:t>
            </a:r>
          </a:p>
          <a:p>
            <a:pPr marL="0" indent="0">
              <a:buNone/>
            </a:pPr>
            <a:r>
              <a:rPr lang="en-US" dirty="0" smtClean="0"/>
              <a:t>Management Analyst, III</a:t>
            </a:r>
          </a:p>
          <a:p>
            <a:pPr marL="0" indent="0">
              <a:buNone/>
            </a:pPr>
            <a:r>
              <a:rPr lang="en-US" dirty="0" smtClean="0"/>
              <a:t>Delaware Division of Public Health</a:t>
            </a:r>
          </a:p>
          <a:p>
            <a:pPr marL="0" indent="0">
              <a:buNone/>
            </a:pPr>
            <a:r>
              <a:rPr lang="en-US" dirty="0" smtClean="0">
                <a:hlinkClick r:id="rId2"/>
              </a:rPr>
              <a:t>caroline.judd@delaware.gov</a:t>
            </a:r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Amanda Bundek</a:t>
            </a:r>
          </a:p>
          <a:p>
            <a:pPr marL="0" indent="0">
              <a:buNone/>
            </a:pPr>
            <a:r>
              <a:rPr lang="en-US" dirty="0" smtClean="0"/>
              <a:t>Epidemiologist, II</a:t>
            </a:r>
          </a:p>
          <a:p>
            <a:pPr marL="0" indent="0">
              <a:buNone/>
            </a:pPr>
            <a:r>
              <a:rPr lang="en-US" dirty="0" smtClean="0"/>
              <a:t>Delaware Division of Public Health</a:t>
            </a:r>
          </a:p>
          <a:p>
            <a:pPr marL="0" indent="0">
              <a:buNone/>
            </a:pPr>
            <a:r>
              <a:rPr lang="en-US" dirty="0" smtClean="0">
                <a:hlinkClick r:id="rId3"/>
              </a:rPr>
              <a:t>amanda.bundek@delaware.gov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3511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0474D6A93773D4A91F20C1DBBB27D24" ma:contentTypeVersion="1" ma:contentTypeDescription="Create a new document." ma:contentTypeScope="" ma:versionID="f1525ed06d7092246183ec63352e845d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4dcce58c87e9fcebab8021569449a8d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E624BF0F-C224-4842-BECE-0151F086844B}"/>
</file>

<file path=customXml/itemProps2.xml><?xml version="1.0" encoding="utf-8"?>
<ds:datastoreItem xmlns:ds="http://schemas.openxmlformats.org/officeDocument/2006/customXml" ds:itemID="{5F83C190-F99E-43D0-A179-E36C8D27946F}"/>
</file>

<file path=customXml/itemProps3.xml><?xml version="1.0" encoding="utf-8"?>
<ds:datastoreItem xmlns:ds="http://schemas.openxmlformats.org/officeDocument/2006/customXml" ds:itemID="{18A6A1C8-FF45-422F-98FA-1FD8753E7A34}"/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658</TotalTime>
  <Words>249</Words>
  <Application>Microsoft Office PowerPoint</Application>
  <PresentationFormat>Widescreen</PresentationFormat>
  <Paragraphs>33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Century Gothic</vt:lpstr>
      <vt:lpstr>Times New Roman</vt:lpstr>
      <vt:lpstr>Wingdings 3</vt:lpstr>
      <vt:lpstr>Ion</vt:lpstr>
      <vt:lpstr>Overview of Delaware Violent Death Reporting System (DVDRS) and My Healthy Community Site</vt:lpstr>
      <vt:lpstr>Delaware Violent Death Reporting System(DVDRS)</vt:lpstr>
      <vt:lpstr>Violent Deaths by Intent, Delaware 2000-2017 Data Source: Delaware Health Statistics Center, Vital Records; *Rates are age-adjusted to the 2000 U.S. Standard Population.  </vt:lpstr>
      <vt:lpstr> Distribution of Suicide Injury Mechanism-Delaware, 2000-2017 Data Source: Delaware Health Statistics Center, Vital Records</vt:lpstr>
      <vt:lpstr>Homicide Circumstance Data- Delaware, 2017 Data Source: Delaware Violent Death Reporting System </vt:lpstr>
      <vt:lpstr>Suicide Circumstance Data- Delaware, 2017 Data Source: Delaware Violent Death Reporting System </vt:lpstr>
      <vt:lpstr>My Healthy Community </vt:lpstr>
      <vt:lpstr>My Healthy Community https://myhealthycommunity.dhss.delaware.gov/</vt:lpstr>
      <vt:lpstr>Epidemiology Research Unit </vt:lpstr>
    </vt:vector>
  </TitlesOfParts>
  <Company>DHSS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Bundek, Amanda (DHSS)</dc:creator>
  <cp:lastModifiedBy>Bundek, Amanda (DHSS)</cp:lastModifiedBy>
  <cp:revision>26</cp:revision>
  <cp:lastPrinted>2019-05-14T15:51:19Z</cp:lastPrinted>
  <dcterms:created xsi:type="dcterms:W3CDTF">2019-05-13T19:54:00Z</dcterms:created>
  <dcterms:modified xsi:type="dcterms:W3CDTF">2019-05-31T12:25:06Z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0x01010070474D6A93773D4A91F20C1DBBB27D24</vt:lpwstr>
  </property>
</Properties>
</file>