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aramond" panose="02020404030301010803" pitchFamily="18" charset="0"/>
      <p:regular r:id="rId25"/>
      <p:bold r:id="rId26"/>
      <p:italic r:id="rId27"/>
      <p:boldItalic r:id="rId28"/>
    </p:embeddedFont>
    <p:embeddedFont>
      <p:font typeface="Maven Pro" pitchFamily="2" charset="77"/>
      <p:regular r:id="rId29"/>
      <p:bold r:id="rId30"/>
    </p:embeddedFont>
    <p:embeddedFont>
      <p:font typeface="Nunito"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5CA4BB-68A8-4E6F-B9CC-789514A0A91B}">
  <a:tblStyle styleId="{415CA4BB-68A8-4E6F-B9CC-789514A0A9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64a2a124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764a2a124e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6450a48b7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6450a48b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6450a48b7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6450a48b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e7b583cc9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e7b583cc9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6450a48b7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6450a48b7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6450a48b7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76450a48b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e7b583cc9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5e7b583cc9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e7b583cc9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e7b583cc9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e7b583cc9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e7b583cc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e7b583cc9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e7b583cc9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e7b583cc9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e7b583cc9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emails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6450a48b7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6450a48b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6450a48b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6450a48b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450a48b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76450a48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64a2a124e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64a2a124e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6450a48b7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6450a48b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6450a48b7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6450a48b7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6450a48b7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6450a48b7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6450a48b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6450a48b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Perform extensive literature review of correlates, causes, and consequences of sexual violence. This includes risk and protective factors. Supplement this with key informant interviews.</a:t>
            </a:r>
            <a:endParaRPr/>
          </a:p>
          <a:p>
            <a:pPr marL="0" lvl="0" indent="0" algn="l" rtl="0">
              <a:spcBef>
                <a:spcPts val="0"/>
              </a:spcBef>
              <a:spcAft>
                <a:spcPts val="0"/>
              </a:spcAft>
              <a:buNone/>
            </a:pPr>
            <a:r>
              <a:rPr lang="en"/>
              <a:t>Explore available and accessible data sources that include these indicators. </a:t>
            </a:r>
            <a:endParaRPr/>
          </a:p>
          <a:p>
            <a:pPr marL="0" lvl="0" indent="0" algn="l" rtl="0">
              <a:spcBef>
                <a:spcPts val="0"/>
              </a:spcBef>
              <a:spcAft>
                <a:spcPts val="0"/>
              </a:spcAft>
              <a:buNone/>
            </a:pPr>
            <a:r>
              <a:rPr lang="en"/>
              <a:t>Assign ratings to data sources regarding their ease of accessibility, whether they provide trend data, comprehensiveness, and other factors. This is to narrow down the most useful data sources for this project.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6450a48b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6450a48b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6450a48b7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6450a48b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37474F"/>
        </a:solidFill>
        <a:effectLst/>
      </p:bgPr>
    </p:bg>
    <p:spTree>
      <p:nvGrpSpPr>
        <p:cNvPr id="1" name="Shape 273"/>
        <p:cNvGrpSpPr/>
        <p:nvPr/>
      </p:nvGrpSpPr>
      <p:grpSpPr>
        <a:xfrm>
          <a:off x="0" y="0"/>
          <a:ext cx="0" cy="0"/>
          <a:chOff x="0" y="0"/>
          <a:chExt cx="0" cy="0"/>
        </a:xfrm>
      </p:grpSpPr>
      <p:sp>
        <p:nvSpPr>
          <p:cNvPr id="274" name="Google Shape;274;p13"/>
          <p:cNvSpPr/>
          <p:nvPr/>
        </p:nvSpPr>
        <p:spPr>
          <a:xfrm>
            <a:off x="0" y="0"/>
            <a:ext cx="9144000" cy="5143500"/>
          </a:xfrm>
          <a:prstGeom prst="rect">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0" y="0"/>
            <a:ext cx="4568400" cy="51435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6795047" y="584570"/>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6795047" y="4415195"/>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8" name="Google Shape;278;p13"/>
          <p:cNvCxnSpPr/>
          <p:nvPr/>
        </p:nvCxnSpPr>
        <p:spPr>
          <a:xfrm>
            <a:off x="4895600" y="656926"/>
            <a:ext cx="3942600" cy="0"/>
          </a:xfrm>
          <a:prstGeom prst="straightConnector1">
            <a:avLst/>
          </a:prstGeom>
          <a:noFill/>
          <a:ln w="9525" cap="flat" cmpd="sng">
            <a:solidFill>
              <a:srgbClr val="FFFFFF"/>
            </a:solidFill>
            <a:prstDash val="solid"/>
            <a:round/>
            <a:headEnd type="none" w="sm" len="sm"/>
            <a:tailEnd type="none" w="sm" len="sm"/>
          </a:ln>
        </p:spPr>
      </p:cxnSp>
      <p:cxnSp>
        <p:nvCxnSpPr>
          <p:cNvPr id="279" name="Google Shape;279;p13"/>
          <p:cNvCxnSpPr/>
          <p:nvPr/>
        </p:nvCxnSpPr>
        <p:spPr>
          <a:xfrm>
            <a:off x="4895600" y="4487700"/>
            <a:ext cx="3942600" cy="0"/>
          </a:xfrm>
          <a:prstGeom prst="straightConnector1">
            <a:avLst/>
          </a:prstGeom>
          <a:noFill/>
          <a:ln w="9525" cap="flat" cmpd="sng">
            <a:solidFill>
              <a:srgbClr val="FFFFFF"/>
            </a:solidFill>
            <a:prstDash val="solid"/>
            <a:round/>
            <a:headEnd type="none" w="sm" len="sm"/>
            <a:tailEnd type="none" w="sm" len="sm"/>
          </a:ln>
        </p:spPr>
      </p:cxnSp>
      <p:sp>
        <p:nvSpPr>
          <p:cNvPr id="280" name="Google Shape;280;p13"/>
          <p:cNvSpPr txBox="1">
            <a:spLocks noGrp="1"/>
          </p:cNvSpPr>
          <p:nvPr>
            <p:ph type="title"/>
          </p:nvPr>
        </p:nvSpPr>
        <p:spPr>
          <a:xfrm>
            <a:off x="312850" y="1069200"/>
            <a:ext cx="3942600" cy="30051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281" name="Google Shape;281;p13"/>
          <p:cNvSpPr txBox="1">
            <a:spLocks noGrp="1"/>
          </p:cNvSpPr>
          <p:nvPr>
            <p:ph type="body" idx="1"/>
          </p:nvPr>
        </p:nvSpPr>
        <p:spPr>
          <a:xfrm>
            <a:off x="4891175" y="1069200"/>
            <a:ext cx="3942600" cy="3005100"/>
          </a:xfrm>
          <a:prstGeom prst="rect">
            <a:avLst/>
          </a:prstGeom>
          <a:noFill/>
        </p:spPr>
        <p:txBody>
          <a:bodyPr spcFirstLastPara="1" wrap="square" lIns="91425" tIns="91425" rIns="91425" bIns="91425" anchor="ctr"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282" name="Google Shape;282;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bpugh@udel.edu" TargetMode="External"/><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smnai@udel.edu" TargetMode="External"/><Relationship Id="rId5" Type="http://schemas.openxmlformats.org/officeDocument/2006/relationships/hyperlink" Target="mailto:cma@udel.edu" TargetMode="External"/><Relationship Id="rId4" Type="http://schemas.openxmlformats.org/officeDocument/2006/relationships/hyperlink" Target="mailto:schillra@ude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mt="45000"/>
          </a:blip>
          <a:srcRect b="24998"/>
          <a:stretch/>
        </p:blipFill>
        <p:spPr>
          <a:xfrm>
            <a:off x="51" y="76208"/>
            <a:ext cx="9144003" cy="5143493"/>
          </a:xfrm>
          <a:prstGeom prst="rect">
            <a:avLst/>
          </a:prstGeom>
          <a:noFill/>
          <a:ln>
            <a:noFill/>
          </a:ln>
        </p:spPr>
      </p:pic>
      <p:sp>
        <p:nvSpPr>
          <p:cNvPr id="288" name="Google Shape;288;p14"/>
          <p:cNvSpPr/>
          <p:nvPr/>
        </p:nvSpPr>
        <p:spPr>
          <a:xfrm>
            <a:off x="980903" y="950797"/>
            <a:ext cx="7182300" cy="3231000"/>
          </a:xfrm>
          <a:prstGeom prst="rect">
            <a:avLst/>
          </a:prstGeom>
          <a:noFill/>
          <a:ln w="9525" cap="sq" cmpd="sng">
            <a:solidFill>
              <a:srgbClr val="FEFEFE"/>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9" name="Google Shape;289;p14"/>
          <p:cNvSpPr txBox="1">
            <a:spLocks noGrp="1"/>
          </p:cNvSpPr>
          <p:nvPr>
            <p:ph type="ctrTitle" idx="4294967295"/>
          </p:nvPr>
        </p:nvSpPr>
        <p:spPr>
          <a:xfrm>
            <a:off x="1327149" y="1468088"/>
            <a:ext cx="6489600" cy="1846200"/>
          </a:xfrm>
          <a:prstGeom prst="rect">
            <a:avLst/>
          </a:prstGeom>
          <a:noFill/>
          <a:ln>
            <a:noFill/>
          </a:ln>
        </p:spPr>
        <p:txBody>
          <a:bodyPr spcFirstLastPara="1" wrap="square" lIns="68575" tIns="34275" rIns="68575" bIns="34275" anchor="ctr" anchorCtr="0">
            <a:noAutofit/>
          </a:bodyPr>
          <a:lstStyle/>
          <a:p>
            <a:pPr marL="0" lvl="0" indent="0" algn="ctr" rtl="0">
              <a:lnSpc>
                <a:spcPct val="83000"/>
              </a:lnSpc>
              <a:spcBef>
                <a:spcPts val="0"/>
              </a:spcBef>
              <a:spcAft>
                <a:spcPts val="0"/>
              </a:spcAft>
              <a:buClr>
                <a:srgbClr val="FEFEFE"/>
              </a:buClr>
              <a:buSzPts val="4000"/>
              <a:buFont typeface="Garamond"/>
              <a:buNone/>
            </a:pPr>
            <a:r>
              <a:rPr lang="en" sz="4000" b="0">
                <a:solidFill>
                  <a:srgbClr val="FFFFFF"/>
                </a:solidFill>
                <a:latin typeface="Garamond"/>
                <a:ea typeface="Garamond"/>
                <a:cs typeface="Garamond"/>
                <a:sym typeface="Garamond"/>
              </a:rPr>
              <a:t>The Delaware Rape Prevention and Education Program (RPE): </a:t>
            </a:r>
            <a:br>
              <a:rPr lang="en" sz="4000" b="0">
                <a:solidFill>
                  <a:srgbClr val="FFFFFF"/>
                </a:solidFill>
                <a:latin typeface="Garamond"/>
                <a:ea typeface="Garamond"/>
                <a:cs typeface="Garamond"/>
                <a:sym typeface="Garamond"/>
              </a:rPr>
            </a:br>
            <a:r>
              <a:rPr lang="en" sz="4000" b="0">
                <a:solidFill>
                  <a:srgbClr val="FFFFFF"/>
                </a:solidFill>
                <a:latin typeface="Garamond"/>
                <a:ea typeface="Garamond"/>
                <a:cs typeface="Garamond"/>
                <a:sym typeface="Garamond"/>
              </a:rPr>
              <a:t>Building Evaluation Capacity</a:t>
            </a:r>
            <a:endParaRPr b="0">
              <a:solidFill>
                <a:srgbClr val="FFFFFF"/>
              </a:solidFill>
              <a:latin typeface="Garamond"/>
              <a:ea typeface="Garamond"/>
              <a:cs typeface="Garamond"/>
              <a:sym typeface="Garamond"/>
            </a:endParaRPr>
          </a:p>
        </p:txBody>
      </p:sp>
      <p:sp>
        <p:nvSpPr>
          <p:cNvPr id="290" name="Google Shape;290;p14"/>
          <p:cNvSpPr txBox="1">
            <a:spLocks noGrp="1"/>
          </p:cNvSpPr>
          <p:nvPr>
            <p:ph type="subTitle" idx="4294967295"/>
          </p:nvPr>
        </p:nvSpPr>
        <p:spPr>
          <a:xfrm>
            <a:off x="1326349" y="3594961"/>
            <a:ext cx="6491400" cy="3429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1400"/>
              <a:buNone/>
            </a:pPr>
            <a:r>
              <a:rPr lang="en" sz="1400">
                <a:solidFill>
                  <a:srgbClr val="FFFFFF"/>
                </a:solidFill>
                <a:latin typeface="Garamond"/>
                <a:ea typeface="Garamond"/>
                <a:cs typeface="Garamond"/>
                <a:sym typeface="Garamond"/>
              </a:rPr>
              <a:t>Presented to the Delaware SEOW January 8</a:t>
            </a:r>
            <a:r>
              <a:rPr lang="en" sz="1400" baseline="30000">
                <a:solidFill>
                  <a:srgbClr val="FFFFFF"/>
                </a:solidFill>
                <a:latin typeface="Garamond"/>
                <a:ea typeface="Garamond"/>
                <a:cs typeface="Garamond"/>
                <a:sym typeface="Garamond"/>
              </a:rPr>
              <a:t>th</a:t>
            </a:r>
            <a:r>
              <a:rPr lang="en" sz="1400">
                <a:solidFill>
                  <a:srgbClr val="FFFFFF"/>
                </a:solidFill>
                <a:latin typeface="Garamond"/>
                <a:ea typeface="Garamond"/>
                <a:cs typeface="Garamond"/>
                <a:sym typeface="Garamond"/>
              </a:rPr>
              <a:t> 2020</a:t>
            </a:r>
            <a:endParaRPr sz="1400">
              <a:solidFill>
                <a:srgbClr val="FFFFFF"/>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50"/>
        <p:cNvGrpSpPr/>
        <p:nvPr/>
      </p:nvGrpSpPr>
      <p:grpSpPr>
        <a:xfrm>
          <a:off x="0" y="0"/>
          <a:ext cx="0" cy="0"/>
          <a:chOff x="0" y="0"/>
          <a:chExt cx="0" cy="0"/>
        </a:xfrm>
      </p:grpSpPr>
      <p:sp>
        <p:nvSpPr>
          <p:cNvPr id="351" name="Google Shape;351;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Life Course</a:t>
            </a:r>
            <a:endParaRPr sz="4000">
              <a:solidFill>
                <a:srgbClr val="FFFFFF"/>
              </a:solidFill>
            </a:endParaRPr>
          </a:p>
        </p:txBody>
      </p:sp>
      <p:sp>
        <p:nvSpPr>
          <p:cNvPr id="352" name="Google Shape;352;p23"/>
          <p:cNvSpPr txBox="1">
            <a:spLocks noGrp="1"/>
          </p:cNvSpPr>
          <p:nvPr>
            <p:ph type="body" idx="1"/>
          </p:nvPr>
        </p:nvSpPr>
        <p:spPr>
          <a:xfrm>
            <a:off x="1303800" y="1597875"/>
            <a:ext cx="7488600" cy="35910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FFFF"/>
              </a:buClr>
              <a:buSzPts val="2000"/>
              <a:buChar char="●"/>
            </a:pPr>
            <a:r>
              <a:rPr lang="en" sz="2000">
                <a:solidFill>
                  <a:srgbClr val="FFFFFF"/>
                </a:solidFill>
              </a:rPr>
              <a:t>By the age of 18, 26.6% of U.S. girls and 5.1% of U.S. boys will be exposed to child sexual abuse</a:t>
            </a:r>
            <a:endParaRPr sz="2000">
              <a:solidFill>
                <a:srgbClr val="FFFFFF"/>
              </a:solidFill>
            </a:endParaRPr>
          </a:p>
          <a:p>
            <a:pPr marL="457200" lvl="0" indent="-355600" algn="l" rtl="0">
              <a:lnSpc>
                <a:spcPct val="100000"/>
              </a:lnSpc>
              <a:spcBef>
                <a:spcPts val="2000"/>
              </a:spcBef>
              <a:spcAft>
                <a:spcPts val="0"/>
              </a:spcAft>
              <a:buClr>
                <a:srgbClr val="FFFFFF"/>
              </a:buClr>
              <a:buSzPts val="2000"/>
              <a:buChar char="●"/>
            </a:pPr>
            <a:r>
              <a:rPr lang="en" sz="2000">
                <a:solidFill>
                  <a:srgbClr val="FFFFFF"/>
                </a:solidFill>
              </a:rPr>
              <a:t>Experiencing or witnessing any form of childhood maltreatment (abuse or neglect) increases the likelihood of future victimization or perpetration </a:t>
            </a:r>
            <a:endParaRPr sz="2000">
              <a:solidFill>
                <a:srgbClr val="FFFFFF"/>
              </a:solidFill>
            </a:endParaRPr>
          </a:p>
          <a:p>
            <a:pPr marL="457200" lvl="0" indent="-355600" algn="l" rtl="0">
              <a:lnSpc>
                <a:spcPct val="100000"/>
              </a:lnSpc>
              <a:spcBef>
                <a:spcPts val="2000"/>
              </a:spcBef>
              <a:spcAft>
                <a:spcPts val="2000"/>
              </a:spcAft>
              <a:buClr>
                <a:srgbClr val="FFFFFF"/>
              </a:buClr>
              <a:buSzPts val="2000"/>
              <a:buChar char="●"/>
            </a:pPr>
            <a:r>
              <a:rPr lang="en" sz="2000">
                <a:solidFill>
                  <a:srgbClr val="FFFFFF"/>
                </a:solidFill>
              </a:rPr>
              <a:t>ACEs increase the prevalence of risk factors of sexual violence (e.g., alcohol use, seeking relationship connections outside of home)</a:t>
            </a:r>
            <a:endParaRPr sz="2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56"/>
        <p:cNvGrpSpPr/>
        <p:nvPr/>
      </p:nvGrpSpPr>
      <p:grpSpPr>
        <a:xfrm>
          <a:off x="0" y="0"/>
          <a:ext cx="0" cy="0"/>
          <a:chOff x="0" y="0"/>
          <a:chExt cx="0" cy="0"/>
        </a:xfrm>
      </p:grpSpPr>
      <p:sp>
        <p:nvSpPr>
          <p:cNvPr id="357" name="Google Shape;357;p24"/>
          <p:cNvSpPr txBox="1">
            <a:spLocks noGrp="1"/>
          </p:cNvSpPr>
          <p:nvPr>
            <p:ph type="title"/>
          </p:nvPr>
        </p:nvSpPr>
        <p:spPr>
          <a:xfrm>
            <a:off x="1303800" y="598575"/>
            <a:ext cx="75213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Social Determinants of Health</a:t>
            </a:r>
            <a:endParaRPr sz="4000">
              <a:solidFill>
                <a:srgbClr val="FFFFFF"/>
              </a:solidFill>
            </a:endParaRPr>
          </a:p>
        </p:txBody>
      </p:sp>
      <p:sp>
        <p:nvSpPr>
          <p:cNvPr id="358" name="Google Shape;358;p24"/>
          <p:cNvSpPr txBox="1">
            <a:spLocks noGrp="1"/>
          </p:cNvSpPr>
          <p:nvPr>
            <p:ph type="body" idx="1"/>
          </p:nvPr>
        </p:nvSpPr>
        <p:spPr>
          <a:xfrm>
            <a:off x="1136900" y="1458300"/>
            <a:ext cx="7197300" cy="2541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FFFF"/>
              </a:buClr>
              <a:buSzPts val="2000"/>
              <a:buChar char="●"/>
            </a:pPr>
            <a:r>
              <a:rPr lang="en" sz="2000">
                <a:solidFill>
                  <a:srgbClr val="FFFFFF"/>
                </a:solidFill>
              </a:rPr>
              <a:t>There are influences to health that are beyond individual control </a:t>
            </a:r>
            <a:endParaRPr sz="2000">
              <a:solidFill>
                <a:srgbClr val="FFFFFF"/>
              </a:solidFill>
            </a:endParaRPr>
          </a:p>
          <a:p>
            <a:pPr marL="457200" lvl="0" indent="-355600" algn="l" rtl="0">
              <a:lnSpc>
                <a:spcPct val="100000"/>
              </a:lnSpc>
              <a:spcBef>
                <a:spcPts val="2000"/>
              </a:spcBef>
              <a:spcAft>
                <a:spcPts val="0"/>
              </a:spcAft>
              <a:buClr>
                <a:srgbClr val="FFFFFF"/>
              </a:buClr>
              <a:buSzPts val="2000"/>
              <a:buChar char="●"/>
            </a:pPr>
            <a:r>
              <a:rPr lang="en" sz="2000">
                <a:solidFill>
                  <a:srgbClr val="FFFFFF"/>
                </a:solidFill>
              </a:rPr>
              <a:t>Biology , family life, socioeconomic status, neighborhood or community characteristics, larger societal structures, social stratification </a:t>
            </a:r>
            <a:endParaRPr sz="2000">
              <a:solidFill>
                <a:srgbClr val="FFFFFF"/>
              </a:solidFill>
            </a:endParaRPr>
          </a:p>
          <a:p>
            <a:pPr marL="457200" lvl="0" indent="-355600" algn="l" rtl="0">
              <a:lnSpc>
                <a:spcPct val="100000"/>
              </a:lnSpc>
              <a:spcBef>
                <a:spcPts val="2000"/>
              </a:spcBef>
              <a:spcAft>
                <a:spcPts val="2000"/>
              </a:spcAft>
              <a:buClr>
                <a:srgbClr val="FFFFFF"/>
              </a:buClr>
              <a:buSzPts val="2000"/>
              <a:buChar char="●"/>
            </a:pPr>
            <a:r>
              <a:rPr lang="en" sz="2000">
                <a:solidFill>
                  <a:srgbClr val="FFFFFF"/>
                </a:solidFill>
              </a:rPr>
              <a:t>Racism, sexism, ableism, ageism, and more strongly influence health </a:t>
            </a:r>
            <a:endParaRPr sz="20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362"/>
        <p:cNvGrpSpPr/>
        <p:nvPr/>
      </p:nvGrpSpPr>
      <p:grpSpPr>
        <a:xfrm>
          <a:off x="0" y="0"/>
          <a:ext cx="0" cy="0"/>
          <a:chOff x="0" y="0"/>
          <a:chExt cx="0" cy="0"/>
        </a:xfrm>
      </p:grpSpPr>
      <p:sp>
        <p:nvSpPr>
          <p:cNvPr id="363" name="Google Shape;363;p2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Indicators Informed by Literature and Key Informant Interviews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67"/>
        <p:cNvGrpSpPr/>
        <p:nvPr/>
      </p:nvGrpSpPr>
      <p:grpSpPr>
        <a:xfrm>
          <a:off x="0" y="0"/>
          <a:ext cx="0" cy="0"/>
          <a:chOff x="0" y="0"/>
          <a:chExt cx="0" cy="0"/>
        </a:xfrm>
      </p:grpSpPr>
      <p:sp>
        <p:nvSpPr>
          <p:cNvPr id="368" name="Google Shape;368;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Key Informant Interviews </a:t>
            </a:r>
            <a:endParaRPr sz="4000">
              <a:solidFill>
                <a:srgbClr val="FFFFFF"/>
              </a:solidFill>
            </a:endParaRPr>
          </a:p>
        </p:txBody>
      </p:sp>
      <p:sp>
        <p:nvSpPr>
          <p:cNvPr id="369" name="Google Shape;369;p26"/>
          <p:cNvSpPr txBox="1">
            <a:spLocks noGrp="1"/>
          </p:cNvSpPr>
          <p:nvPr>
            <p:ph type="body" idx="1"/>
          </p:nvPr>
        </p:nvSpPr>
        <p:spPr>
          <a:xfrm>
            <a:off x="1303800" y="1494950"/>
            <a:ext cx="7030500" cy="25416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FFFFFF"/>
              </a:buClr>
              <a:buSzPts val="2000"/>
              <a:buChar char="●"/>
            </a:pPr>
            <a:r>
              <a:rPr lang="en" sz="2000">
                <a:solidFill>
                  <a:srgbClr val="FFFFFF"/>
                </a:solidFill>
              </a:rPr>
              <a:t>22 interviews </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5 - IPV or TDV</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4 - Health in general or women’s</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3 - SV specifically</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4 - Violence prevention or response</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6 - Substance use and mental health </a:t>
            </a:r>
            <a:endParaRPr sz="20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Indicators</a:t>
            </a:r>
            <a:endParaRPr sz="4000">
              <a:solidFill>
                <a:srgbClr val="FFFFFF"/>
              </a:solidFill>
            </a:endParaRPr>
          </a:p>
        </p:txBody>
      </p:sp>
      <p:sp>
        <p:nvSpPr>
          <p:cNvPr id="375" name="Google Shape;375;p27"/>
          <p:cNvSpPr txBox="1">
            <a:spLocks noGrp="1"/>
          </p:cNvSpPr>
          <p:nvPr>
            <p:ph type="body" idx="1"/>
          </p:nvPr>
        </p:nvSpPr>
        <p:spPr>
          <a:xfrm>
            <a:off x="1303800" y="1430775"/>
            <a:ext cx="7030500" cy="25416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FFFFFF"/>
              </a:buClr>
              <a:buSzPts val="2000"/>
              <a:buChar char="●"/>
            </a:pPr>
            <a:r>
              <a:rPr lang="en" sz="2000">
                <a:solidFill>
                  <a:srgbClr val="FFFFFF"/>
                </a:solidFill>
              </a:rPr>
              <a:t>Focus on two priority areas: </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Women’s financial empowerment </a:t>
            </a:r>
            <a:endParaRPr sz="2000">
              <a:solidFill>
                <a:srgbClr val="FFFFFF"/>
              </a:solidFill>
            </a:endParaRPr>
          </a:p>
          <a:p>
            <a:pPr marL="914400" lvl="1" indent="-355600" algn="l" rtl="0">
              <a:lnSpc>
                <a:spcPct val="150000"/>
              </a:lnSpc>
              <a:spcBef>
                <a:spcPts val="0"/>
              </a:spcBef>
              <a:spcAft>
                <a:spcPts val="0"/>
              </a:spcAft>
              <a:buClr>
                <a:srgbClr val="FFFFFF"/>
              </a:buClr>
              <a:buSzPts val="2000"/>
              <a:buChar char="○"/>
            </a:pPr>
            <a:r>
              <a:rPr lang="en" sz="2000">
                <a:solidFill>
                  <a:srgbClr val="FFFFFF"/>
                </a:solidFill>
              </a:rPr>
              <a:t>Children’s protective environments</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a:solidFill>
                  <a:srgbClr val="FFFFFF"/>
                </a:solidFill>
              </a:rPr>
              <a:t>Emphasis on social determinants of health and community and societal-factors</a:t>
            </a:r>
            <a:endParaRPr sz="20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79"/>
        <p:cNvGrpSpPr/>
        <p:nvPr/>
      </p:nvGrpSpPr>
      <p:grpSpPr>
        <a:xfrm>
          <a:off x="0" y="0"/>
          <a:ext cx="0" cy="0"/>
          <a:chOff x="0" y="0"/>
          <a:chExt cx="0" cy="0"/>
        </a:xfrm>
      </p:grpSpPr>
      <p:sp>
        <p:nvSpPr>
          <p:cNvPr id="380" name="Google Shape;380;p28"/>
          <p:cNvSpPr/>
          <p:nvPr/>
        </p:nvSpPr>
        <p:spPr>
          <a:xfrm>
            <a:off x="6241275" y="1588950"/>
            <a:ext cx="1471500" cy="1521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txBox="1"/>
          <p:nvPr/>
        </p:nvSpPr>
        <p:spPr>
          <a:xfrm>
            <a:off x="6492975" y="2165550"/>
            <a:ext cx="968100" cy="3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Individual</a:t>
            </a:r>
            <a:endParaRPr>
              <a:latin typeface="Nunito"/>
              <a:ea typeface="Nunito"/>
              <a:cs typeface="Nunito"/>
              <a:sym typeface="Nunito"/>
            </a:endParaRPr>
          </a:p>
        </p:txBody>
      </p:sp>
      <p:sp>
        <p:nvSpPr>
          <p:cNvPr id="382" name="Google Shape;382;p28"/>
          <p:cNvSpPr txBox="1"/>
          <p:nvPr/>
        </p:nvSpPr>
        <p:spPr>
          <a:xfrm>
            <a:off x="205175" y="249125"/>
            <a:ext cx="5354400" cy="2087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Substance use</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Delinquency</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Sexual risk behaviors</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Adverse childhood experiences</a:t>
            </a:r>
            <a:endParaRPr sz="1800" b="1">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Belief in rigid gender roles, rape myths/scripts, and traditional (hegemonic) masculinity and femininity </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Victimization:</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Submissiveness </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Acceptance of blame for victimization</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Perpetration:</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Social dominance</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Lack of accountability</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Aggressive sexuality</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Feelings of entitlement and power</a:t>
            </a:r>
            <a:endParaRPr sz="1600" baseline="30000">
              <a:solidFill>
                <a:srgbClr val="FFFFFF"/>
              </a:solidFill>
              <a:latin typeface="Nunito"/>
              <a:ea typeface="Nunito"/>
              <a:cs typeface="Nunito"/>
              <a:sym typeface="Nunito"/>
            </a:endParaRPr>
          </a:p>
          <a:p>
            <a:pPr marL="457200" lvl="0" indent="0" algn="l" rtl="0">
              <a:spcBef>
                <a:spcPts val="600"/>
              </a:spcBef>
              <a:spcAft>
                <a:spcPts val="0"/>
              </a:spcAft>
              <a:buNone/>
            </a:pPr>
            <a:endParaRPr sz="1800">
              <a:latin typeface="Nunito"/>
              <a:ea typeface="Nunito"/>
              <a:cs typeface="Nunito"/>
              <a:sym typeface="Nunito"/>
            </a:endParaRPr>
          </a:p>
          <a:p>
            <a:pPr marL="457200" lvl="0" indent="0" algn="l" rtl="0">
              <a:spcBef>
                <a:spcPts val="0"/>
              </a:spcBef>
              <a:spcAft>
                <a:spcPts val="0"/>
              </a:spcAft>
              <a:buNone/>
            </a:pPr>
            <a:endParaRPr sz="1800">
              <a:latin typeface="Nunito"/>
              <a:ea typeface="Nunito"/>
              <a:cs typeface="Nunito"/>
              <a:sym typeface="Nunito"/>
            </a:endParaRPr>
          </a:p>
        </p:txBody>
      </p:sp>
      <p:sp>
        <p:nvSpPr>
          <p:cNvPr id="383" name="Google Shape;383;p28"/>
          <p:cNvSpPr txBox="1"/>
          <p:nvPr/>
        </p:nvSpPr>
        <p:spPr>
          <a:xfrm>
            <a:off x="5429675" y="4381150"/>
            <a:ext cx="34938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Nunito"/>
                <a:ea typeface="Nunito"/>
                <a:cs typeface="Nunito"/>
                <a:sym typeface="Nunito"/>
              </a:rPr>
              <a:t>Biological, psychological, and behavioral systems </a:t>
            </a:r>
            <a:r>
              <a:rPr lang="en" sz="1000">
                <a:solidFill>
                  <a:srgbClr val="FFFFFF"/>
                </a:solidFill>
                <a:latin typeface="Nunito"/>
                <a:ea typeface="Nunito"/>
                <a:cs typeface="Nunito"/>
                <a:sym typeface="Nunito"/>
              </a:rPr>
              <a:t>(Decker &amp; Littleton, 2018)</a:t>
            </a:r>
            <a:r>
              <a:rPr lang="en">
                <a:solidFill>
                  <a:srgbClr val="FFFFFF"/>
                </a:solidFill>
                <a:latin typeface="Nunito"/>
                <a:ea typeface="Nunito"/>
                <a:cs typeface="Nunito"/>
                <a:sym typeface="Nunito"/>
              </a:rPr>
              <a:t>	                                 </a:t>
            </a:r>
            <a:r>
              <a:rPr lang="en" sz="1000">
                <a:solidFill>
                  <a:srgbClr val="FFFFFF"/>
                </a:solidFill>
                <a:latin typeface="Nunito"/>
                <a:ea typeface="Nunito"/>
                <a:cs typeface="Nunito"/>
                <a:sym typeface="Nunito"/>
              </a:rPr>
              <a:t> </a:t>
            </a:r>
            <a:endParaRPr sz="1000">
              <a:solidFill>
                <a:srgbClr val="FFFFFF"/>
              </a:solidFill>
              <a:latin typeface="Nunito"/>
              <a:ea typeface="Nunito"/>
              <a:cs typeface="Nunito"/>
              <a:sym typeface="Nunito"/>
            </a:endParaRPr>
          </a:p>
          <a:p>
            <a:pPr marL="0" lvl="0" indent="0" algn="l" rtl="0">
              <a:spcBef>
                <a:spcPts val="0"/>
              </a:spcBef>
              <a:spcAft>
                <a:spcPts val="0"/>
              </a:spcAft>
              <a:buNone/>
            </a:pPr>
            <a:endParaRPr sz="1000">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87"/>
        <p:cNvGrpSpPr/>
        <p:nvPr/>
      </p:nvGrpSpPr>
      <p:grpSpPr>
        <a:xfrm>
          <a:off x="0" y="0"/>
          <a:ext cx="0" cy="0"/>
          <a:chOff x="0" y="0"/>
          <a:chExt cx="0" cy="0"/>
        </a:xfrm>
      </p:grpSpPr>
      <p:grpSp>
        <p:nvGrpSpPr>
          <p:cNvPr id="388" name="Google Shape;388;p29"/>
          <p:cNvGrpSpPr/>
          <p:nvPr/>
        </p:nvGrpSpPr>
        <p:grpSpPr>
          <a:xfrm>
            <a:off x="5796300" y="1276200"/>
            <a:ext cx="2909550" cy="2591100"/>
            <a:chOff x="3259950" y="1587450"/>
            <a:chExt cx="2909550" cy="2591100"/>
          </a:xfrm>
        </p:grpSpPr>
        <p:sp>
          <p:nvSpPr>
            <p:cNvPr id="389" name="Google Shape;389;p29"/>
            <p:cNvSpPr/>
            <p:nvPr/>
          </p:nvSpPr>
          <p:spPr>
            <a:xfrm>
              <a:off x="3259950" y="1587450"/>
              <a:ext cx="2624100" cy="259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a:off x="3836250" y="2122500"/>
              <a:ext cx="1471500" cy="1521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9"/>
            <p:cNvSpPr txBox="1"/>
            <p:nvPr/>
          </p:nvSpPr>
          <p:spPr>
            <a:xfrm>
              <a:off x="3785100" y="1740450"/>
              <a:ext cx="23844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Micro/Interpersonal</a:t>
              </a:r>
              <a:endParaRPr>
                <a:latin typeface="Nunito"/>
                <a:ea typeface="Nunito"/>
                <a:cs typeface="Nunito"/>
                <a:sym typeface="Nunito"/>
              </a:endParaRPr>
            </a:p>
          </p:txBody>
        </p:sp>
      </p:grpSp>
      <p:sp>
        <p:nvSpPr>
          <p:cNvPr id="392" name="Google Shape;392;p29"/>
          <p:cNvSpPr txBox="1"/>
          <p:nvPr/>
        </p:nvSpPr>
        <p:spPr>
          <a:xfrm>
            <a:off x="284725" y="284225"/>
            <a:ext cx="5033100" cy="2087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Safe environments for children</a:t>
            </a:r>
            <a:endParaRPr sz="1800" b="1">
              <a:solidFill>
                <a:srgbClr val="FFFFFF"/>
              </a:solidFill>
              <a:latin typeface="Nunito"/>
              <a:ea typeface="Nunito"/>
              <a:cs typeface="Nunito"/>
              <a:sym typeface="Nunito"/>
            </a:endParaRPr>
          </a:p>
          <a:p>
            <a:pPr marL="457200" lvl="0" indent="0" algn="l" rtl="0">
              <a:spcBef>
                <a:spcPts val="600"/>
              </a:spcBef>
              <a:spcAft>
                <a:spcPts val="0"/>
              </a:spcAft>
              <a:buNone/>
            </a:pPr>
            <a:r>
              <a:rPr lang="en" sz="1800" b="1">
                <a:solidFill>
                  <a:srgbClr val="FFFFFF"/>
                </a:solidFill>
                <a:latin typeface="Nunito"/>
                <a:ea typeface="Nunito"/>
                <a:cs typeface="Nunito"/>
                <a:sym typeface="Nunito"/>
              </a:rPr>
              <a:t>     Exposure to violence at home, school,   </a:t>
            </a:r>
            <a:endParaRPr sz="1800" b="1">
              <a:solidFill>
                <a:srgbClr val="FFFFFF"/>
              </a:solidFill>
              <a:latin typeface="Nunito"/>
              <a:ea typeface="Nunito"/>
              <a:cs typeface="Nunito"/>
              <a:sym typeface="Nunito"/>
            </a:endParaRPr>
          </a:p>
          <a:p>
            <a:pPr marL="457200" lvl="0" indent="0" algn="l" rtl="0">
              <a:spcBef>
                <a:spcPts val="600"/>
              </a:spcBef>
              <a:spcAft>
                <a:spcPts val="0"/>
              </a:spcAft>
              <a:buNone/>
            </a:pPr>
            <a:r>
              <a:rPr lang="en" sz="1800" b="1">
                <a:solidFill>
                  <a:srgbClr val="FFFFFF"/>
                </a:solidFill>
                <a:latin typeface="Nunito"/>
                <a:ea typeface="Nunito"/>
                <a:cs typeface="Nunito"/>
                <a:sym typeface="Nunito"/>
              </a:rPr>
              <a:t>     and in the community</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Intergenerational trauma</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Bullying</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Parental attachment</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School policies</a:t>
            </a:r>
            <a:endParaRPr sz="1800" b="1">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Accurate sexual education in schools</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Perceptions of peer and societal norms</a:t>
            </a:r>
            <a:endParaRPr sz="1600" b="1">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Parenting style</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Family’s acceptance of violence and attitudes regarding gender roles</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Workplace policies</a:t>
            </a:r>
            <a:endParaRPr sz="1600">
              <a:solidFill>
                <a:srgbClr val="FFFFFF"/>
              </a:solidFill>
              <a:latin typeface="Nunito"/>
              <a:ea typeface="Nunito"/>
              <a:cs typeface="Nunito"/>
              <a:sym typeface="Nunito"/>
            </a:endParaRPr>
          </a:p>
          <a:p>
            <a:pPr marL="457200" lvl="0" indent="0" algn="l" rtl="0">
              <a:spcBef>
                <a:spcPts val="600"/>
              </a:spcBef>
              <a:spcAft>
                <a:spcPts val="0"/>
              </a:spcAft>
              <a:buNone/>
            </a:pPr>
            <a:endParaRPr sz="1800">
              <a:latin typeface="Nunito"/>
              <a:ea typeface="Nunito"/>
              <a:cs typeface="Nunito"/>
              <a:sym typeface="Nunito"/>
            </a:endParaRPr>
          </a:p>
          <a:p>
            <a:pPr marL="457200" lvl="0" indent="0" algn="l" rtl="0">
              <a:spcBef>
                <a:spcPts val="0"/>
              </a:spcBef>
              <a:spcAft>
                <a:spcPts val="0"/>
              </a:spcAft>
              <a:buNone/>
            </a:pPr>
            <a:endParaRPr sz="1800">
              <a:latin typeface="Nunito"/>
              <a:ea typeface="Nunito"/>
              <a:cs typeface="Nunito"/>
              <a:sym typeface="Nunito"/>
            </a:endParaRPr>
          </a:p>
        </p:txBody>
      </p:sp>
      <p:sp>
        <p:nvSpPr>
          <p:cNvPr id="393" name="Google Shape;393;p29"/>
          <p:cNvSpPr txBox="1"/>
          <p:nvPr/>
        </p:nvSpPr>
        <p:spPr>
          <a:xfrm>
            <a:off x="5623025" y="4065925"/>
            <a:ext cx="3867300" cy="9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Nunito"/>
                <a:ea typeface="Nunito"/>
                <a:cs typeface="Nunito"/>
                <a:sym typeface="Nunito"/>
              </a:rPr>
              <a:t>Setting an individual encounters in their everyday life </a:t>
            </a:r>
            <a:r>
              <a:rPr lang="en" sz="1000">
                <a:solidFill>
                  <a:srgbClr val="FFFFFF"/>
                </a:solidFill>
                <a:latin typeface="Nunito"/>
                <a:ea typeface="Nunito"/>
                <a:cs typeface="Nunito"/>
                <a:sym typeface="Nunito"/>
              </a:rPr>
              <a:t>(Decker &amp; Littleton, 2018)</a:t>
            </a:r>
            <a:r>
              <a:rPr lang="en">
                <a:solidFill>
                  <a:srgbClr val="FFFFFF"/>
                </a:solidFill>
                <a:latin typeface="Nunito"/>
                <a:ea typeface="Nunito"/>
                <a:cs typeface="Nunito"/>
                <a:sym typeface="Nunito"/>
              </a:rPr>
              <a:t>	               </a:t>
            </a:r>
            <a:endParaRPr>
              <a:solidFill>
                <a:srgbClr val="FFFFFF"/>
              </a:solidFill>
              <a:latin typeface="Nunito"/>
              <a:ea typeface="Nunito"/>
              <a:cs typeface="Nunito"/>
              <a:sym typeface="Nunito"/>
            </a:endParaRPr>
          </a:p>
          <a:p>
            <a:pPr marL="0" lvl="0" indent="0" algn="l" rtl="0">
              <a:spcBef>
                <a:spcPts val="0"/>
              </a:spcBef>
              <a:spcAft>
                <a:spcPts val="0"/>
              </a:spcAft>
              <a:buNone/>
            </a:pPr>
            <a:endParaRPr sz="1000">
              <a:solidFill>
                <a:srgbClr val="FFFFFF"/>
              </a:solidFill>
              <a:latin typeface="Nunito"/>
              <a:ea typeface="Nunito"/>
              <a:cs typeface="Nunito"/>
              <a:sym typeface="Nunito"/>
            </a:endParaRPr>
          </a:p>
          <a:p>
            <a:pPr marL="0" lvl="0" indent="0" algn="l" rtl="0">
              <a:spcBef>
                <a:spcPts val="0"/>
              </a:spcBef>
              <a:spcAft>
                <a:spcPts val="0"/>
              </a:spcAft>
              <a:buNone/>
            </a:pPr>
            <a:endParaRPr sz="1000" b="1">
              <a:solidFill>
                <a:srgbClr val="FFFFFF"/>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97"/>
        <p:cNvGrpSpPr/>
        <p:nvPr/>
      </p:nvGrpSpPr>
      <p:grpSpPr>
        <a:xfrm>
          <a:off x="0" y="0"/>
          <a:ext cx="0" cy="0"/>
          <a:chOff x="0" y="0"/>
          <a:chExt cx="0" cy="0"/>
        </a:xfrm>
      </p:grpSpPr>
      <p:grpSp>
        <p:nvGrpSpPr>
          <p:cNvPr id="398" name="Google Shape;398;p30"/>
          <p:cNvGrpSpPr/>
          <p:nvPr/>
        </p:nvGrpSpPr>
        <p:grpSpPr>
          <a:xfrm>
            <a:off x="4982850" y="284250"/>
            <a:ext cx="3840600" cy="3813000"/>
            <a:chOff x="2651700" y="976500"/>
            <a:chExt cx="3840600" cy="3813000"/>
          </a:xfrm>
        </p:grpSpPr>
        <p:sp>
          <p:nvSpPr>
            <p:cNvPr id="399" name="Google Shape;399;p30"/>
            <p:cNvSpPr/>
            <p:nvPr/>
          </p:nvSpPr>
          <p:spPr>
            <a:xfrm>
              <a:off x="2651700" y="976500"/>
              <a:ext cx="3840600" cy="3813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3259950" y="1587450"/>
              <a:ext cx="2624100" cy="259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3836250" y="2122500"/>
              <a:ext cx="1471500" cy="1521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txBox="1"/>
            <p:nvPr/>
          </p:nvSpPr>
          <p:spPr>
            <a:xfrm>
              <a:off x="3499650" y="1116900"/>
              <a:ext cx="23844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Community/Institutional</a:t>
              </a:r>
              <a:endParaRPr>
                <a:latin typeface="Nunito"/>
                <a:ea typeface="Nunito"/>
                <a:cs typeface="Nunito"/>
                <a:sym typeface="Nunito"/>
              </a:endParaRPr>
            </a:p>
          </p:txBody>
        </p:sp>
      </p:grpSp>
      <p:sp>
        <p:nvSpPr>
          <p:cNvPr id="403" name="Google Shape;403;p30"/>
          <p:cNvSpPr txBox="1"/>
          <p:nvPr/>
        </p:nvSpPr>
        <p:spPr>
          <a:xfrm>
            <a:off x="240975" y="183375"/>
            <a:ext cx="4563300" cy="2764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Community conditions</a:t>
            </a:r>
            <a:endParaRPr sz="1800" b="1">
              <a:solidFill>
                <a:srgbClr val="FFFFFF"/>
              </a:solidFill>
              <a:latin typeface="Nunito"/>
              <a:ea typeface="Nunito"/>
              <a:cs typeface="Nunito"/>
              <a:sym typeface="Nunito"/>
            </a:endParaRPr>
          </a:p>
          <a:p>
            <a:pPr marL="457200" lvl="0" indent="0" algn="l" rtl="0">
              <a:spcBef>
                <a:spcPts val="600"/>
              </a:spcBef>
              <a:spcAft>
                <a:spcPts val="0"/>
              </a:spcAft>
              <a:buNone/>
            </a:pPr>
            <a:r>
              <a:rPr lang="en" sz="1800" b="1">
                <a:solidFill>
                  <a:srgbClr val="FFFFFF"/>
                </a:solidFill>
                <a:latin typeface="Nunito"/>
                <a:ea typeface="Nunito"/>
                <a:cs typeface="Nunito"/>
                <a:sym typeface="Nunito"/>
              </a:rPr>
              <a:t>     Safety</a:t>
            </a:r>
            <a:endParaRPr sz="1800" b="1">
              <a:solidFill>
                <a:srgbClr val="FFFFFF"/>
              </a:solidFill>
              <a:latin typeface="Nunito"/>
              <a:ea typeface="Nunito"/>
              <a:cs typeface="Nunito"/>
              <a:sym typeface="Nunito"/>
            </a:endParaRPr>
          </a:p>
          <a:p>
            <a:pPr marL="0" lvl="0" indent="457200" algn="l" rtl="0">
              <a:spcBef>
                <a:spcPts val="600"/>
              </a:spcBef>
              <a:spcAft>
                <a:spcPts val="0"/>
              </a:spcAft>
              <a:buNone/>
            </a:pPr>
            <a:r>
              <a:rPr lang="en" sz="1800" b="1">
                <a:solidFill>
                  <a:srgbClr val="FFFFFF"/>
                </a:solidFill>
                <a:latin typeface="Nunito"/>
                <a:ea typeface="Nunito"/>
                <a:cs typeface="Nunito"/>
                <a:sym typeface="Nunito"/>
              </a:rPr>
              <a:t>     Resources</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Poverty/ Low SES</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Homelessness</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Cost and accessibility of childcare</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Cost and accessibility of health care</a:t>
            </a:r>
            <a:endParaRPr sz="1800" b="1">
              <a:solidFill>
                <a:srgbClr val="FFFFFF"/>
              </a:solidFill>
              <a:latin typeface="Nunito"/>
              <a:ea typeface="Nunito"/>
              <a:cs typeface="Nunito"/>
              <a:sym typeface="Nunito"/>
            </a:endParaRPr>
          </a:p>
          <a:p>
            <a:pPr marL="457200" lvl="0" indent="-342900" algn="l" rtl="0">
              <a:spcBef>
                <a:spcPts val="600"/>
              </a:spcBef>
              <a:spcAft>
                <a:spcPts val="0"/>
              </a:spcAft>
              <a:buClr>
                <a:srgbClr val="FFFFFF"/>
              </a:buClr>
              <a:buSzPts val="1800"/>
              <a:buFont typeface="Nunito"/>
              <a:buChar char="●"/>
            </a:pPr>
            <a:r>
              <a:rPr lang="en" sz="1800" b="1">
                <a:solidFill>
                  <a:srgbClr val="FFFFFF"/>
                </a:solidFill>
                <a:latin typeface="Nunito"/>
                <a:ea typeface="Nunito"/>
                <a:cs typeface="Nunito"/>
                <a:sym typeface="Nunito"/>
              </a:rPr>
              <a:t>Food and housing insecurity</a:t>
            </a:r>
            <a:endParaRPr sz="1800" b="1">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Economic opportunities for women</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Community social norms</a:t>
            </a:r>
            <a:endParaRPr sz="1600">
              <a:solidFill>
                <a:srgbClr val="FFFFFF"/>
              </a:solidFill>
              <a:latin typeface="Nunito"/>
              <a:ea typeface="Nunito"/>
              <a:cs typeface="Nunito"/>
              <a:sym typeface="Nunito"/>
            </a:endParaRPr>
          </a:p>
          <a:p>
            <a:pPr marL="457200" lvl="0" indent="0" algn="l" rtl="0">
              <a:spcBef>
                <a:spcPts val="600"/>
              </a:spcBef>
              <a:spcAft>
                <a:spcPts val="0"/>
              </a:spcAft>
              <a:buNone/>
            </a:pPr>
            <a:r>
              <a:rPr lang="en" sz="1600">
                <a:solidFill>
                  <a:srgbClr val="FFFFFF"/>
                </a:solidFill>
                <a:latin typeface="Nunito"/>
                <a:ea typeface="Nunito"/>
                <a:cs typeface="Nunito"/>
                <a:sym typeface="Nunito"/>
              </a:rPr>
              <a:t>    Gender roles</a:t>
            </a:r>
            <a:endParaRPr sz="1600">
              <a:solidFill>
                <a:srgbClr val="FFFFFF"/>
              </a:solidFill>
              <a:latin typeface="Nunito"/>
              <a:ea typeface="Nunito"/>
              <a:cs typeface="Nunito"/>
              <a:sym typeface="Nunito"/>
            </a:endParaRPr>
          </a:p>
          <a:p>
            <a:pPr marL="0" lvl="0" indent="0" algn="l" rtl="0">
              <a:spcBef>
                <a:spcPts val="600"/>
              </a:spcBef>
              <a:spcAft>
                <a:spcPts val="0"/>
              </a:spcAft>
              <a:buNone/>
            </a:pPr>
            <a:r>
              <a:rPr lang="en" sz="1600">
                <a:solidFill>
                  <a:srgbClr val="FFFFFF"/>
                </a:solidFill>
                <a:latin typeface="Nunito"/>
                <a:ea typeface="Nunito"/>
                <a:cs typeface="Nunito"/>
                <a:sym typeface="Nunito"/>
              </a:rPr>
              <a:t>            Attitudes regarding violence</a:t>
            </a:r>
            <a:endParaRPr sz="1600">
              <a:solidFill>
                <a:srgbClr val="FFFFFF"/>
              </a:solidFill>
              <a:latin typeface="Nunito"/>
              <a:ea typeface="Nunito"/>
              <a:cs typeface="Nunito"/>
              <a:sym typeface="Nunito"/>
            </a:endParaRPr>
          </a:p>
          <a:p>
            <a:pPr marL="457200" lvl="0" indent="0" algn="l" rtl="0">
              <a:spcBef>
                <a:spcPts val="600"/>
              </a:spcBef>
              <a:spcAft>
                <a:spcPts val="0"/>
              </a:spcAft>
              <a:buNone/>
            </a:pPr>
            <a:endParaRPr sz="1600">
              <a:latin typeface="Nunito"/>
              <a:ea typeface="Nunito"/>
              <a:cs typeface="Nunito"/>
              <a:sym typeface="Nunito"/>
            </a:endParaRPr>
          </a:p>
          <a:p>
            <a:pPr marL="457200" lvl="0" indent="0" algn="l" rtl="0">
              <a:spcBef>
                <a:spcPts val="0"/>
              </a:spcBef>
              <a:spcAft>
                <a:spcPts val="0"/>
              </a:spcAft>
              <a:buNone/>
            </a:pPr>
            <a:endParaRPr>
              <a:latin typeface="Nunito"/>
              <a:ea typeface="Nunito"/>
              <a:cs typeface="Nunito"/>
              <a:sym typeface="Nunito"/>
            </a:endParaRPr>
          </a:p>
          <a:p>
            <a:pPr marL="457200" lvl="0" indent="0" algn="l" rtl="0">
              <a:spcBef>
                <a:spcPts val="0"/>
              </a:spcBef>
              <a:spcAft>
                <a:spcPts val="0"/>
              </a:spcAft>
              <a:buNone/>
            </a:pPr>
            <a:endParaRPr>
              <a:latin typeface="Nunito"/>
              <a:ea typeface="Nunito"/>
              <a:cs typeface="Nunito"/>
              <a:sym typeface="Nunito"/>
            </a:endParaRPr>
          </a:p>
        </p:txBody>
      </p:sp>
      <p:sp>
        <p:nvSpPr>
          <p:cNvPr id="404" name="Google Shape;404;p30"/>
          <p:cNvSpPr txBox="1"/>
          <p:nvPr/>
        </p:nvSpPr>
        <p:spPr>
          <a:xfrm>
            <a:off x="4814075" y="4119325"/>
            <a:ext cx="41304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Nunito"/>
                <a:ea typeface="Nunito"/>
                <a:cs typeface="Nunito"/>
                <a:sym typeface="Nunito"/>
              </a:rPr>
              <a:t>Contexts which influence the individual and their behaviors directly or indirectly, but on which the individual has no influence </a:t>
            </a:r>
            <a:r>
              <a:rPr lang="en" sz="1000">
                <a:solidFill>
                  <a:srgbClr val="FFFFFF"/>
                </a:solidFill>
                <a:latin typeface="Nunito"/>
                <a:ea typeface="Nunito"/>
                <a:cs typeface="Nunito"/>
                <a:sym typeface="Nunito"/>
              </a:rPr>
              <a:t>(Decker &amp; Littleton, 2018)</a:t>
            </a:r>
            <a:endParaRPr sz="1000">
              <a:solidFill>
                <a:srgbClr val="FFFFFF"/>
              </a:solidFill>
              <a:latin typeface="Nunito"/>
              <a:ea typeface="Nunito"/>
              <a:cs typeface="Nunito"/>
              <a:sym typeface="Nunito"/>
            </a:endParaRPr>
          </a:p>
          <a:p>
            <a:pPr marL="0" lvl="0" indent="0" algn="l" rtl="0">
              <a:spcBef>
                <a:spcPts val="0"/>
              </a:spcBef>
              <a:spcAft>
                <a:spcPts val="0"/>
              </a:spcAft>
              <a:buNone/>
            </a:pPr>
            <a:endParaRPr sz="1000" b="1">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408"/>
        <p:cNvGrpSpPr/>
        <p:nvPr/>
      </p:nvGrpSpPr>
      <p:grpSpPr>
        <a:xfrm>
          <a:off x="0" y="0"/>
          <a:ext cx="0" cy="0"/>
          <a:chOff x="0" y="0"/>
          <a:chExt cx="0" cy="0"/>
        </a:xfrm>
      </p:grpSpPr>
      <p:grpSp>
        <p:nvGrpSpPr>
          <p:cNvPr id="409" name="Google Shape;409;p31"/>
          <p:cNvGrpSpPr/>
          <p:nvPr/>
        </p:nvGrpSpPr>
        <p:grpSpPr>
          <a:xfrm>
            <a:off x="4325150" y="299863"/>
            <a:ext cx="4778400" cy="4543775"/>
            <a:chOff x="2182800" y="593425"/>
            <a:chExt cx="4778400" cy="4543775"/>
          </a:xfrm>
        </p:grpSpPr>
        <p:sp>
          <p:nvSpPr>
            <p:cNvPr id="410" name="Google Shape;410;p31"/>
            <p:cNvSpPr/>
            <p:nvPr/>
          </p:nvSpPr>
          <p:spPr>
            <a:xfrm>
              <a:off x="2182800" y="628800"/>
              <a:ext cx="4778400" cy="4508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2655300" y="976500"/>
              <a:ext cx="3833400" cy="3813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3259950" y="1587450"/>
              <a:ext cx="2624100" cy="259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3836250" y="2122500"/>
              <a:ext cx="1471500" cy="1521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txBox="1"/>
            <p:nvPr/>
          </p:nvSpPr>
          <p:spPr>
            <a:xfrm>
              <a:off x="3836250" y="593425"/>
              <a:ext cx="23844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Macro/Societal</a:t>
              </a:r>
              <a:endParaRPr>
                <a:latin typeface="Nunito"/>
                <a:ea typeface="Nunito"/>
                <a:cs typeface="Nunito"/>
                <a:sym typeface="Nunito"/>
              </a:endParaRPr>
            </a:p>
          </p:txBody>
        </p:sp>
      </p:grpSp>
      <p:sp>
        <p:nvSpPr>
          <p:cNvPr id="415" name="Google Shape;415;p31"/>
          <p:cNvSpPr txBox="1"/>
          <p:nvPr/>
        </p:nvSpPr>
        <p:spPr>
          <a:xfrm>
            <a:off x="91900" y="125125"/>
            <a:ext cx="4521000" cy="2087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FFFFFF"/>
              </a:solidFill>
              <a:latin typeface="Nunito"/>
              <a:ea typeface="Nunito"/>
              <a:cs typeface="Nunito"/>
              <a:sym typeface="Nunito"/>
            </a:endParaRPr>
          </a:p>
          <a:p>
            <a:pPr marL="457200" lvl="0" indent="-342900" algn="l" rtl="0">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Law and policy conducive to sexual violence</a:t>
            </a:r>
            <a:endParaRPr sz="1800">
              <a:solidFill>
                <a:srgbClr val="FFFFFF"/>
              </a:solidFill>
              <a:latin typeface="Nunito"/>
              <a:ea typeface="Nunito"/>
              <a:cs typeface="Nunito"/>
              <a:sym typeface="Nunito"/>
            </a:endParaRPr>
          </a:p>
          <a:p>
            <a:pPr marL="0" lvl="0" indent="0" algn="l" rtl="0">
              <a:spcBef>
                <a:spcPts val="600"/>
              </a:spcBef>
              <a:spcAft>
                <a:spcPts val="0"/>
              </a:spcAft>
              <a:buNone/>
            </a:pPr>
            <a:r>
              <a:rPr lang="en" sz="1800">
                <a:solidFill>
                  <a:srgbClr val="FFFFFF"/>
                </a:solidFill>
                <a:latin typeface="Nunito"/>
                <a:ea typeface="Nunito"/>
                <a:cs typeface="Nunito"/>
                <a:sym typeface="Nunito"/>
              </a:rPr>
              <a:t>              </a:t>
            </a:r>
            <a:r>
              <a:rPr lang="en" sz="1800" b="1">
                <a:solidFill>
                  <a:srgbClr val="FFFFFF"/>
                </a:solidFill>
                <a:latin typeface="Nunito"/>
                <a:ea typeface="Nunito"/>
                <a:cs typeface="Nunito"/>
                <a:sym typeface="Nunito"/>
              </a:rPr>
              <a:t>Criminal justice policy and </a:t>
            </a:r>
            <a:endParaRPr sz="1800" b="1">
              <a:solidFill>
                <a:srgbClr val="FFFFFF"/>
              </a:solidFill>
              <a:latin typeface="Nunito"/>
              <a:ea typeface="Nunito"/>
              <a:cs typeface="Nunito"/>
              <a:sym typeface="Nunito"/>
            </a:endParaRPr>
          </a:p>
          <a:p>
            <a:pPr marL="0" lvl="0" indent="0" algn="l" rtl="0">
              <a:spcBef>
                <a:spcPts val="600"/>
              </a:spcBef>
              <a:spcAft>
                <a:spcPts val="0"/>
              </a:spcAft>
              <a:buNone/>
            </a:pPr>
            <a:r>
              <a:rPr lang="en" sz="1800" b="1">
                <a:solidFill>
                  <a:srgbClr val="FFFFFF"/>
                </a:solidFill>
                <a:latin typeface="Nunito"/>
                <a:ea typeface="Nunito"/>
                <a:cs typeface="Nunito"/>
                <a:sym typeface="Nunito"/>
              </a:rPr>
              <a:t>              prosecution trends</a:t>
            </a:r>
            <a:endParaRPr sz="1800" b="1">
              <a:solidFill>
                <a:srgbClr val="FFFFFF"/>
              </a:solidFill>
              <a:latin typeface="Nunito"/>
              <a:ea typeface="Nunito"/>
              <a:cs typeface="Nunito"/>
              <a:sym typeface="Nunito"/>
            </a:endParaRPr>
          </a:p>
          <a:p>
            <a:pPr marL="0" lvl="0" indent="0" algn="l" rtl="0">
              <a:spcBef>
                <a:spcPts val="600"/>
              </a:spcBef>
              <a:spcAft>
                <a:spcPts val="0"/>
              </a:spcAft>
              <a:buNone/>
            </a:pPr>
            <a:r>
              <a:rPr lang="en" sz="1800" b="1">
                <a:solidFill>
                  <a:srgbClr val="FFFFFF"/>
                </a:solidFill>
                <a:latin typeface="Nunito"/>
                <a:ea typeface="Nunito"/>
                <a:cs typeface="Nunito"/>
                <a:sym typeface="Nunito"/>
              </a:rPr>
              <a:t>              Reproductive health</a:t>
            </a:r>
            <a:endParaRPr sz="1800" b="1">
              <a:solidFill>
                <a:srgbClr val="FFFFFF"/>
              </a:solidFill>
              <a:latin typeface="Nunito"/>
              <a:ea typeface="Nunito"/>
              <a:cs typeface="Nunito"/>
              <a:sym typeface="Nunito"/>
            </a:endParaRPr>
          </a:p>
          <a:p>
            <a:pPr marL="0" lvl="0" indent="0" algn="l" rtl="0">
              <a:spcBef>
                <a:spcPts val="600"/>
              </a:spcBef>
              <a:spcAft>
                <a:spcPts val="0"/>
              </a:spcAft>
              <a:buNone/>
            </a:pPr>
            <a:r>
              <a:rPr lang="en" sz="1800" b="1">
                <a:solidFill>
                  <a:srgbClr val="FFFFFF"/>
                </a:solidFill>
                <a:latin typeface="Nunito"/>
                <a:ea typeface="Nunito"/>
                <a:cs typeface="Nunito"/>
                <a:sym typeface="Nunito"/>
              </a:rPr>
              <a:t>              Response to sexual violence</a:t>
            </a:r>
            <a:endParaRPr sz="1800" b="1">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Masculinity and femininity constructions</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Degrading and objectifying </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portrayals of women in media and advertising</a:t>
            </a:r>
            <a:endParaRPr sz="1600">
              <a:solidFill>
                <a:srgbClr val="FFFFFF"/>
              </a:solidFill>
              <a:latin typeface="Nunito"/>
              <a:ea typeface="Nunito"/>
              <a:cs typeface="Nunito"/>
              <a:sym typeface="Nunito"/>
            </a:endParaRPr>
          </a:p>
          <a:p>
            <a:pPr marL="457200" lvl="0" indent="-330200" algn="l" rtl="0">
              <a:spcBef>
                <a:spcPts val="600"/>
              </a:spcBef>
              <a:spcAft>
                <a:spcPts val="0"/>
              </a:spcAft>
              <a:buClr>
                <a:srgbClr val="FFFFFF"/>
              </a:buClr>
              <a:buSzPts val="1600"/>
              <a:buFont typeface="Nunito"/>
              <a:buChar char="●"/>
            </a:pPr>
            <a:r>
              <a:rPr lang="en" sz="1600">
                <a:solidFill>
                  <a:srgbClr val="FFFFFF"/>
                </a:solidFill>
                <a:latin typeface="Nunito"/>
                <a:ea typeface="Nunito"/>
                <a:cs typeface="Nunito"/>
                <a:sym typeface="Nunito"/>
              </a:rPr>
              <a:t>Patriarchal structure</a:t>
            </a:r>
            <a:endParaRPr sz="1600">
              <a:solidFill>
                <a:srgbClr val="FFFFFF"/>
              </a:solidFill>
              <a:latin typeface="Nunito"/>
              <a:ea typeface="Nunito"/>
              <a:cs typeface="Nunito"/>
              <a:sym typeface="Nunito"/>
            </a:endParaRPr>
          </a:p>
          <a:p>
            <a:pPr marL="457200" lvl="0" indent="0" algn="l" rtl="0">
              <a:spcBef>
                <a:spcPts val="600"/>
              </a:spcBef>
              <a:spcAft>
                <a:spcPts val="0"/>
              </a:spcAft>
              <a:buNone/>
            </a:pPr>
            <a:endParaRPr>
              <a:latin typeface="Nunito"/>
              <a:ea typeface="Nunito"/>
              <a:cs typeface="Nunito"/>
              <a:sym typeface="Nunito"/>
            </a:endParaRPr>
          </a:p>
          <a:p>
            <a:pPr marL="0" lvl="0" indent="457200" algn="l" rtl="0">
              <a:spcBef>
                <a:spcPts val="0"/>
              </a:spcBef>
              <a:spcAft>
                <a:spcPts val="0"/>
              </a:spcAft>
              <a:buNone/>
            </a:pPr>
            <a:endParaRPr>
              <a:latin typeface="Nunito"/>
              <a:ea typeface="Nunito"/>
              <a:cs typeface="Nunito"/>
              <a:sym typeface="Nunito"/>
            </a:endParaRPr>
          </a:p>
        </p:txBody>
      </p:sp>
      <p:sp>
        <p:nvSpPr>
          <p:cNvPr id="416" name="Google Shape;416;p31"/>
          <p:cNvSpPr txBox="1"/>
          <p:nvPr/>
        </p:nvSpPr>
        <p:spPr>
          <a:xfrm>
            <a:off x="197375" y="4361525"/>
            <a:ext cx="9228900" cy="8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Nunito"/>
                <a:ea typeface="Nunito"/>
                <a:cs typeface="Nunito"/>
                <a:sym typeface="Nunito"/>
              </a:rPr>
              <a:t>Societal or cultural ideology </a:t>
            </a:r>
            <a:r>
              <a:rPr lang="en" sz="1000">
                <a:solidFill>
                  <a:srgbClr val="FFFFFF"/>
                </a:solidFill>
                <a:latin typeface="Nunito"/>
                <a:ea typeface="Nunito"/>
                <a:cs typeface="Nunito"/>
                <a:sym typeface="Nunito"/>
              </a:rPr>
              <a:t>(Decker &amp; Littleton, 2018) </a:t>
            </a:r>
            <a:r>
              <a:rPr lang="en" sz="1000">
                <a:latin typeface="Nunito"/>
                <a:ea typeface="Nunito"/>
                <a:cs typeface="Nunito"/>
                <a:sym typeface="Nunito"/>
              </a:rPr>
              <a:t>                                                                          </a:t>
            </a:r>
            <a:r>
              <a:rPr lang="en">
                <a:latin typeface="Nunito"/>
                <a:ea typeface="Nunito"/>
                <a:cs typeface="Nunito"/>
                <a:sym typeface="Nunito"/>
              </a:rPr>
              <a:t>               </a:t>
            </a:r>
            <a:endParaRPr sz="1000">
              <a:latin typeface="Nunito"/>
              <a:ea typeface="Nunito"/>
              <a:cs typeface="Nunito"/>
              <a:sym typeface="Nunito"/>
            </a:endParaRPr>
          </a:p>
          <a:p>
            <a:pPr marL="0" lvl="0" indent="0" algn="l" rtl="0">
              <a:spcBef>
                <a:spcPts val="0"/>
              </a:spcBef>
              <a:spcAft>
                <a:spcPts val="0"/>
              </a:spcAft>
              <a:buNone/>
            </a:pPr>
            <a:r>
              <a:rPr lang="en" sz="1000">
                <a:latin typeface="Nunito"/>
                <a:ea typeface="Nunito"/>
                <a:cs typeface="Nunito"/>
                <a:sym typeface="Nunito"/>
              </a:rPr>
              <a:t>										</a:t>
            </a:r>
            <a:endParaRPr sz="100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420"/>
        <p:cNvGrpSpPr/>
        <p:nvPr/>
      </p:nvGrpSpPr>
      <p:grpSpPr>
        <a:xfrm>
          <a:off x="0" y="0"/>
          <a:ext cx="0" cy="0"/>
          <a:chOff x="0" y="0"/>
          <a:chExt cx="0" cy="0"/>
        </a:xfrm>
      </p:grpSpPr>
      <p:sp>
        <p:nvSpPr>
          <p:cNvPr id="421" name="Google Shape;421;p32"/>
          <p:cNvSpPr txBox="1">
            <a:spLocks noGrp="1"/>
          </p:cNvSpPr>
          <p:nvPr>
            <p:ph type="title"/>
          </p:nvPr>
        </p:nvSpPr>
        <p:spPr>
          <a:xfrm>
            <a:off x="312850" y="535800"/>
            <a:ext cx="3942600" cy="30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Questions for you</a:t>
            </a:r>
            <a:endParaRPr>
              <a:solidFill>
                <a:schemeClr val="dk2"/>
              </a:solidFill>
            </a:endParaRPr>
          </a:p>
        </p:txBody>
      </p:sp>
      <p:sp>
        <p:nvSpPr>
          <p:cNvPr id="422" name="Google Shape;422;p32"/>
          <p:cNvSpPr txBox="1"/>
          <p:nvPr/>
        </p:nvSpPr>
        <p:spPr>
          <a:xfrm>
            <a:off x="4902950" y="725725"/>
            <a:ext cx="4075200" cy="3678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Nunito"/>
              <a:buAutoNum type="arabicPeriod"/>
            </a:pPr>
            <a:r>
              <a:rPr lang="en" sz="1800">
                <a:solidFill>
                  <a:srgbClr val="FFFFFF"/>
                </a:solidFill>
                <a:latin typeface="Nunito"/>
                <a:ea typeface="Nunito"/>
                <a:cs typeface="Nunito"/>
                <a:sym typeface="Nunito"/>
              </a:rPr>
              <a:t>What indicators and data sources do you believe would be most valuable to the project?</a:t>
            </a:r>
            <a:endParaRPr sz="1800">
              <a:solidFill>
                <a:srgbClr val="FFFFFF"/>
              </a:solidFill>
              <a:latin typeface="Nunito"/>
              <a:ea typeface="Nunito"/>
              <a:cs typeface="Nunito"/>
              <a:sym typeface="Nunito"/>
            </a:endParaRPr>
          </a:p>
          <a:p>
            <a:pPr marL="0" lvl="0" indent="0" algn="l" rtl="0">
              <a:spcBef>
                <a:spcPts val="0"/>
              </a:spcBef>
              <a:spcAft>
                <a:spcPts val="0"/>
              </a:spcAft>
              <a:buNone/>
            </a:pPr>
            <a:endParaRPr sz="1800">
              <a:solidFill>
                <a:srgbClr val="FFFFFF"/>
              </a:solidFill>
              <a:latin typeface="Nunito"/>
              <a:ea typeface="Nunito"/>
              <a:cs typeface="Nunito"/>
              <a:sym typeface="Nunito"/>
            </a:endParaRPr>
          </a:p>
          <a:p>
            <a:pPr marL="457200" lvl="0" indent="-342900" algn="l" rtl="0">
              <a:spcBef>
                <a:spcPts val="0"/>
              </a:spcBef>
              <a:spcAft>
                <a:spcPts val="0"/>
              </a:spcAft>
              <a:buClr>
                <a:srgbClr val="FFFFFF"/>
              </a:buClr>
              <a:buSzPts val="1800"/>
              <a:buFont typeface="Nunito"/>
              <a:buAutoNum type="arabicPeriod"/>
            </a:pPr>
            <a:r>
              <a:rPr lang="en" sz="1800">
                <a:solidFill>
                  <a:srgbClr val="FFFFFF"/>
                </a:solidFill>
                <a:latin typeface="Nunito"/>
                <a:ea typeface="Nunito"/>
                <a:cs typeface="Nunito"/>
                <a:sym typeface="Nunito"/>
              </a:rPr>
              <a:t>Do you see any gaps in the indicators or data sources?</a:t>
            </a:r>
            <a:endParaRPr sz="1800">
              <a:solidFill>
                <a:srgbClr val="FFFFFF"/>
              </a:solidFill>
              <a:latin typeface="Nunito"/>
              <a:ea typeface="Nunito"/>
              <a:cs typeface="Nunito"/>
              <a:sym typeface="Nunito"/>
            </a:endParaRPr>
          </a:p>
          <a:p>
            <a:pPr marL="457200" lvl="0" indent="0" algn="l" rtl="0">
              <a:spcBef>
                <a:spcPts val="0"/>
              </a:spcBef>
              <a:spcAft>
                <a:spcPts val="0"/>
              </a:spcAft>
              <a:buNone/>
            </a:pPr>
            <a:endParaRPr sz="1800">
              <a:solidFill>
                <a:srgbClr val="FFFFFF"/>
              </a:solidFill>
              <a:latin typeface="Nunito"/>
              <a:ea typeface="Nunito"/>
              <a:cs typeface="Nunito"/>
              <a:sym typeface="Nunito"/>
            </a:endParaRPr>
          </a:p>
          <a:p>
            <a:pPr marL="457200" lvl="0" indent="-342900" algn="l" rtl="0">
              <a:spcBef>
                <a:spcPts val="0"/>
              </a:spcBef>
              <a:spcAft>
                <a:spcPts val="0"/>
              </a:spcAft>
              <a:buClr>
                <a:srgbClr val="FFFFFF"/>
              </a:buClr>
              <a:buSzPts val="1800"/>
              <a:buFont typeface="Nunito"/>
              <a:buAutoNum type="arabicPeriod"/>
            </a:pPr>
            <a:r>
              <a:rPr lang="en" sz="1800">
                <a:solidFill>
                  <a:srgbClr val="FFFFFF"/>
                </a:solidFill>
                <a:latin typeface="Nunito"/>
                <a:ea typeface="Nunito"/>
                <a:cs typeface="Nunito"/>
                <a:sym typeface="Nunito"/>
              </a:rPr>
              <a:t>Do you know of any data sources we’re missing that we would be able to access?</a:t>
            </a:r>
            <a:endParaRPr sz="1800">
              <a:solidFill>
                <a:srgbClr val="FFFFFF"/>
              </a:solidFill>
              <a:latin typeface="Nunito"/>
              <a:ea typeface="Nunito"/>
              <a:cs typeface="Nunito"/>
              <a:sym typeface="Nunito"/>
            </a:endParaRPr>
          </a:p>
          <a:p>
            <a:pPr marL="0" lvl="0" indent="0" algn="l" rtl="0">
              <a:spcBef>
                <a:spcPts val="0"/>
              </a:spcBef>
              <a:spcAft>
                <a:spcPts val="0"/>
              </a:spcAft>
              <a:buNone/>
            </a:pPr>
            <a:endParaRPr>
              <a:solidFill>
                <a:srgbClr val="FFFFFF"/>
              </a:solidFill>
              <a:latin typeface="Nunito"/>
              <a:ea typeface="Nunito"/>
              <a:cs typeface="Nunito"/>
              <a:sym typeface="Nunito"/>
            </a:endParaRPr>
          </a:p>
          <a:p>
            <a:pPr marL="0" lvl="0" indent="0" algn="l" rtl="0">
              <a:spcBef>
                <a:spcPts val="0"/>
              </a:spcBef>
              <a:spcAft>
                <a:spcPts val="0"/>
              </a:spcAft>
              <a:buNone/>
            </a:pPr>
            <a:endParaRPr>
              <a:solidFill>
                <a:srgbClr val="FFFFFF"/>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294"/>
        <p:cNvGrpSpPr/>
        <p:nvPr/>
      </p:nvGrpSpPr>
      <p:grpSpPr>
        <a:xfrm>
          <a:off x="0" y="0"/>
          <a:ext cx="0" cy="0"/>
          <a:chOff x="0" y="0"/>
          <a:chExt cx="0" cy="0"/>
        </a:xfrm>
      </p:grpSpPr>
      <p:sp>
        <p:nvSpPr>
          <p:cNvPr id="295" name="Google Shape;295;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The Delaware RPE Program</a:t>
            </a:r>
            <a:endParaRPr sz="4000">
              <a:solidFill>
                <a:srgbClr val="FFFFFF"/>
              </a:solidFill>
            </a:endParaRPr>
          </a:p>
        </p:txBody>
      </p:sp>
      <p:sp>
        <p:nvSpPr>
          <p:cNvPr id="296" name="Google Shape;296;p15"/>
          <p:cNvSpPr txBox="1">
            <a:spLocks noGrp="1"/>
          </p:cNvSpPr>
          <p:nvPr>
            <p:ph type="body" idx="1"/>
          </p:nvPr>
        </p:nvSpPr>
        <p:spPr>
          <a:xfrm>
            <a:off x="1303800" y="1533700"/>
            <a:ext cx="7030500" cy="254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400"/>
              <a:buFont typeface="Arial"/>
              <a:buNone/>
            </a:pPr>
            <a:r>
              <a:rPr lang="en" sz="2400">
                <a:solidFill>
                  <a:srgbClr val="FFFFFF"/>
                </a:solidFill>
              </a:rPr>
              <a:t>The RPE program is funded by the CDC and administered by the Delaware Office of Women’s Health under the direction of Karen McGloughlin in the Division of Public Health Bureau of Health Equity, Department of Health and Social Services. </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426"/>
        <p:cNvGrpSpPr/>
        <p:nvPr/>
      </p:nvGrpSpPr>
      <p:grpSpPr>
        <a:xfrm>
          <a:off x="0" y="0"/>
          <a:ext cx="0" cy="0"/>
          <a:chOff x="0" y="0"/>
          <a:chExt cx="0" cy="0"/>
        </a:xfrm>
      </p:grpSpPr>
      <p:sp>
        <p:nvSpPr>
          <p:cNvPr id="427" name="Google Shape;427;p3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 Steps: Rating Data 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431"/>
        <p:cNvGrpSpPr/>
        <p:nvPr/>
      </p:nvGrpSpPr>
      <p:grpSpPr>
        <a:xfrm>
          <a:off x="0" y="0"/>
          <a:ext cx="0" cy="0"/>
          <a:chOff x="0" y="0"/>
          <a:chExt cx="0" cy="0"/>
        </a:xfrm>
      </p:grpSpPr>
      <p:sp>
        <p:nvSpPr>
          <p:cNvPr id="432" name="Google Shape;432;p34"/>
          <p:cNvSpPr txBox="1"/>
          <p:nvPr/>
        </p:nvSpPr>
        <p:spPr>
          <a:xfrm>
            <a:off x="-84900" y="4789500"/>
            <a:ext cx="9228900" cy="4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433" name="Google Shape;433;p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Data Source Ratings</a:t>
            </a:r>
            <a:endParaRPr sz="4000">
              <a:solidFill>
                <a:srgbClr val="FFFFFF"/>
              </a:solidFill>
            </a:endParaRPr>
          </a:p>
        </p:txBody>
      </p:sp>
      <p:sp>
        <p:nvSpPr>
          <p:cNvPr id="434" name="Google Shape;434;p34"/>
          <p:cNvSpPr txBox="1">
            <a:spLocks noGrp="1"/>
          </p:cNvSpPr>
          <p:nvPr>
            <p:ph type="body" idx="1"/>
          </p:nvPr>
        </p:nvSpPr>
        <p:spPr>
          <a:xfrm>
            <a:off x="981025" y="1458275"/>
            <a:ext cx="7353300" cy="2541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FFFF"/>
              </a:buClr>
              <a:buSzPts val="2000"/>
              <a:buChar char="●"/>
            </a:pPr>
            <a:r>
              <a:rPr lang="en" sz="2000">
                <a:solidFill>
                  <a:srgbClr val="FFFFFF"/>
                </a:solidFill>
              </a:rPr>
              <a:t>Assign ratings based on ease of accessibility, whether they provide trend data, comprehensiveness/number of indicators included, and other factors</a:t>
            </a:r>
            <a:endParaRPr sz="2000">
              <a:solidFill>
                <a:srgbClr val="FFFFFF"/>
              </a:solidFill>
            </a:endParaRPr>
          </a:p>
          <a:p>
            <a:pPr marL="457200" lvl="0" indent="-355600" algn="l" rtl="0">
              <a:lnSpc>
                <a:spcPct val="100000"/>
              </a:lnSpc>
              <a:spcBef>
                <a:spcPts val="2000"/>
              </a:spcBef>
              <a:spcAft>
                <a:spcPts val="0"/>
              </a:spcAft>
              <a:buClr>
                <a:srgbClr val="FFFFFF"/>
              </a:buClr>
              <a:buSzPts val="2000"/>
              <a:buChar char="●"/>
            </a:pPr>
            <a:r>
              <a:rPr lang="en" sz="2000">
                <a:solidFill>
                  <a:srgbClr val="FFFFFF"/>
                </a:solidFill>
              </a:rPr>
              <a:t>Allows us to narrow down and filter based on different criteria</a:t>
            </a:r>
            <a:endParaRPr sz="2000">
              <a:solidFill>
                <a:srgbClr val="FFFFFF"/>
              </a:solidFill>
            </a:endParaRPr>
          </a:p>
          <a:p>
            <a:pPr marL="457200" lvl="0" indent="-355600" algn="l" rtl="0">
              <a:lnSpc>
                <a:spcPct val="100000"/>
              </a:lnSpc>
              <a:spcBef>
                <a:spcPts val="2000"/>
              </a:spcBef>
              <a:spcAft>
                <a:spcPts val="0"/>
              </a:spcAft>
              <a:buClr>
                <a:srgbClr val="FFFFFF"/>
              </a:buClr>
              <a:buSzPts val="2000"/>
              <a:buChar char="●"/>
            </a:pPr>
            <a:r>
              <a:rPr lang="en" sz="2000">
                <a:solidFill>
                  <a:srgbClr val="FFFFFF"/>
                </a:solidFill>
              </a:rPr>
              <a:t>Example: Identifying all data sources that include indicators at the outer two rings of the SEM and provide trend data</a:t>
            </a:r>
            <a:endParaRPr sz="2000">
              <a:solidFill>
                <a:srgbClr val="FFFFFF"/>
              </a:solidFill>
            </a:endParaRPr>
          </a:p>
          <a:p>
            <a:pPr marL="457200" lvl="0" indent="0" algn="l" rtl="0">
              <a:lnSpc>
                <a:spcPct val="100000"/>
              </a:lnSpc>
              <a:spcBef>
                <a:spcPts val="2000"/>
              </a:spcBef>
              <a:spcAft>
                <a:spcPts val="2000"/>
              </a:spcAft>
              <a:buNone/>
            </a:pP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438"/>
        <p:cNvGrpSpPr/>
        <p:nvPr/>
      </p:nvGrpSpPr>
      <p:grpSpPr>
        <a:xfrm>
          <a:off x="0" y="0"/>
          <a:ext cx="0" cy="0"/>
          <a:chOff x="0" y="0"/>
          <a:chExt cx="0" cy="0"/>
        </a:xfrm>
      </p:grpSpPr>
      <p:sp>
        <p:nvSpPr>
          <p:cNvPr id="439" name="Google Shape;439;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Thank you!</a:t>
            </a:r>
            <a:endParaRPr>
              <a:solidFill>
                <a:srgbClr val="FFFFFF"/>
              </a:solidFill>
            </a:endParaRPr>
          </a:p>
        </p:txBody>
      </p:sp>
      <p:sp>
        <p:nvSpPr>
          <p:cNvPr id="440" name="Google Shape;440;p35"/>
          <p:cNvSpPr txBox="1">
            <a:spLocks noGrp="1"/>
          </p:cNvSpPr>
          <p:nvPr>
            <p:ph type="body" idx="1"/>
          </p:nvPr>
        </p:nvSpPr>
        <p:spPr>
          <a:xfrm>
            <a:off x="5143725" y="377650"/>
            <a:ext cx="3371700" cy="3045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600" dirty="0">
                <a:solidFill>
                  <a:srgbClr val="FFFFFF"/>
                </a:solidFill>
              </a:rPr>
              <a:t>Brandie Pugh: </a:t>
            </a:r>
            <a:r>
              <a:rPr lang="en" sz="1600" u="sng" dirty="0">
                <a:solidFill>
                  <a:srgbClr val="FFFFFF"/>
                </a:solidFill>
                <a:highlight>
                  <a:srgbClr val="FFFF00"/>
                </a:highlight>
                <a:hlinkClick r:id="rId3"/>
              </a:rPr>
              <a:t>bpugh@udel.edu</a:t>
            </a:r>
            <a:r>
              <a:rPr lang="en" sz="1600" dirty="0">
                <a:solidFill>
                  <a:srgbClr val="FFFFFF"/>
                </a:solidFill>
                <a:highlight>
                  <a:srgbClr val="FFFF00"/>
                </a:highlight>
              </a:rPr>
              <a:t>  </a:t>
            </a:r>
            <a:endParaRPr sz="1600" dirty="0">
              <a:solidFill>
                <a:srgbClr val="FFFFFF"/>
              </a:solidFill>
              <a:highlight>
                <a:srgbClr val="FFFF00"/>
              </a:highlight>
            </a:endParaRPr>
          </a:p>
          <a:p>
            <a:pPr marL="0" lvl="0" indent="0" algn="r" rtl="0">
              <a:lnSpc>
                <a:spcPct val="115000"/>
              </a:lnSpc>
              <a:spcBef>
                <a:spcPts val="1000"/>
              </a:spcBef>
              <a:spcAft>
                <a:spcPts val="0"/>
              </a:spcAft>
              <a:buNone/>
            </a:pPr>
            <a:r>
              <a:rPr lang="en" sz="1600" dirty="0">
                <a:solidFill>
                  <a:srgbClr val="FFFFFF"/>
                </a:solidFill>
              </a:rPr>
              <a:t>Rachael Schilling: </a:t>
            </a:r>
            <a:r>
              <a:rPr lang="en" sz="1600" u="sng" dirty="0">
                <a:solidFill>
                  <a:srgbClr val="FFFFFF"/>
                </a:solidFill>
                <a:highlight>
                  <a:srgbClr val="FFFF00"/>
                </a:highlight>
                <a:hlinkClick r:id="rId4"/>
              </a:rPr>
              <a:t>schillra@udel.edu</a:t>
            </a:r>
            <a:endParaRPr sz="1600" dirty="0">
              <a:solidFill>
                <a:srgbClr val="FFFFFF"/>
              </a:solidFill>
              <a:highlight>
                <a:srgbClr val="FFFF00"/>
              </a:highlight>
            </a:endParaRPr>
          </a:p>
          <a:p>
            <a:pPr marL="0" lvl="0" indent="0" algn="r" rtl="0">
              <a:lnSpc>
                <a:spcPct val="115000"/>
              </a:lnSpc>
              <a:spcBef>
                <a:spcPts val="1000"/>
              </a:spcBef>
              <a:spcAft>
                <a:spcPts val="0"/>
              </a:spcAft>
              <a:buNone/>
            </a:pPr>
            <a:r>
              <a:rPr lang="en" sz="1600" dirty="0">
                <a:solidFill>
                  <a:srgbClr val="FFFFFF"/>
                </a:solidFill>
              </a:rPr>
              <a:t>Cheryl Ackerman: </a:t>
            </a:r>
            <a:r>
              <a:rPr lang="en" sz="1600" u="sng" dirty="0">
                <a:solidFill>
                  <a:srgbClr val="FFFFFF"/>
                </a:solidFill>
                <a:highlight>
                  <a:srgbClr val="FFFF00"/>
                </a:highlight>
                <a:hlinkClick r:id="rId5"/>
              </a:rPr>
              <a:t>cma@udel.edu</a:t>
            </a:r>
            <a:endParaRPr sz="1600" dirty="0">
              <a:solidFill>
                <a:srgbClr val="FFFFFF"/>
              </a:solidFill>
              <a:highlight>
                <a:srgbClr val="FFFF00"/>
              </a:highlight>
            </a:endParaRPr>
          </a:p>
          <a:p>
            <a:pPr marL="0" lvl="0" indent="0" algn="r" rtl="0">
              <a:lnSpc>
                <a:spcPct val="115000"/>
              </a:lnSpc>
              <a:spcBef>
                <a:spcPts val="1000"/>
              </a:spcBef>
              <a:spcAft>
                <a:spcPts val="0"/>
              </a:spcAft>
              <a:buNone/>
            </a:pPr>
            <a:r>
              <a:rPr lang="en" sz="1600" dirty="0">
                <a:solidFill>
                  <a:srgbClr val="FFFFFF"/>
                </a:solidFill>
              </a:rPr>
              <a:t>Sharon Merriman-</a:t>
            </a:r>
            <a:r>
              <a:rPr lang="en" sz="1600" dirty="0" err="1">
                <a:solidFill>
                  <a:srgbClr val="FFFFFF"/>
                </a:solidFill>
              </a:rPr>
              <a:t>Nai</a:t>
            </a:r>
            <a:r>
              <a:rPr lang="en" sz="1600" dirty="0">
                <a:solidFill>
                  <a:srgbClr val="FFFFFF"/>
                </a:solidFill>
              </a:rPr>
              <a:t>: </a:t>
            </a:r>
            <a:r>
              <a:rPr lang="en" sz="1600" u="sng" dirty="0">
                <a:solidFill>
                  <a:srgbClr val="FFFFFF"/>
                </a:solidFill>
                <a:highlight>
                  <a:srgbClr val="FFFF00"/>
                </a:highlight>
                <a:hlinkClick r:id="rId6"/>
              </a:rPr>
              <a:t>smnai@udel.edu</a:t>
            </a:r>
            <a:endParaRPr sz="1600" dirty="0">
              <a:solidFill>
                <a:srgbClr val="FFFFFF"/>
              </a:solidFill>
              <a:highlight>
                <a:srgbClr val="FFFF00"/>
              </a:highlight>
            </a:endParaRPr>
          </a:p>
          <a:p>
            <a:pPr marL="0" lvl="0" indent="0" algn="l" rtl="0">
              <a:spcBef>
                <a:spcPts val="1000"/>
              </a:spcBef>
              <a:spcAft>
                <a:spcPts val="1600"/>
              </a:spcAft>
              <a:buNone/>
            </a:pPr>
            <a:endParaRPr dirty="0"/>
          </a:p>
        </p:txBody>
      </p:sp>
      <p:pic>
        <p:nvPicPr>
          <p:cNvPr id="441" name="Google Shape;441;p35"/>
          <p:cNvPicPr preferRelativeResize="0"/>
          <p:nvPr/>
        </p:nvPicPr>
        <p:blipFill>
          <a:blip r:embed="rId7">
            <a:alphaModFix/>
          </a:blip>
          <a:stretch>
            <a:fillRect/>
          </a:stretch>
        </p:blipFill>
        <p:spPr>
          <a:xfrm>
            <a:off x="138575" y="3858450"/>
            <a:ext cx="1972525" cy="1124825"/>
          </a:xfrm>
          <a:prstGeom prst="rect">
            <a:avLst/>
          </a:prstGeom>
          <a:noFill/>
          <a:ln>
            <a:noFill/>
          </a:ln>
        </p:spPr>
      </p:pic>
      <p:pic>
        <p:nvPicPr>
          <p:cNvPr id="442" name="Google Shape;442;p35"/>
          <p:cNvPicPr preferRelativeResize="0"/>
          <p:nvPr/>
        </p:nvPicPr>
        <p:blipFill>
          <a:blip r:embed="rId8">
            <a:alphaModFix/>
          </a:blip>
          <a:stretch>
            <a:fillRect/>
          </a:stretch>
        </p:blipFill>
        <p:spPr>
          <a:xfrm>
            <a:off x="3839175" y="3858450"/>
            <a:ext cx="5118350" cy="92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00"/>
        <p:cNvGrpSpPr/>
        <p:nvPr/>
      </p:nvGrpSpPr>
      <p:grpSpPr>
        <a:xfrm>
          <a:off x="0" y="0"/>
          <a:ext cx="0" cy="0"/>
          <a:chOff x="0" y="0"/>
          <a:chExt cx="0" cy="0"/>
        </a:xfrm>
      </p:grpSpPr>
      <p:sp>
        <p:nvSpPr>
          <p:cNvPr id="301" name="Google Shape;301;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The Delaware RPE Program</a:t>
            </a:r>
            <a:endParaRPr sz="4000">
              <a:solidFill>
                <a:srgbClr val="FFFFFF"/>
              </a:solidFill>
            </a:endParaRPr>
          </a:p>
        </p:txBody>
      </p:sp>
      <p:sp>
        <p:nvSpPr>
          <p:cNvPr id="302" name="Google Shape;302;p16"/>
          <p:cNvSpPr txBox="1">
            <a:spLocks noGrp="1"/>
          </p:cNvSpPr>
          <p:nvPr>
            <p:ph type="body" idx="1"/>
          </p:nvPr>
        </p:nvSpPr>
        <p:spPr>
          <a:xfrm>
            <a:off x="1303800" y="1532850"/>
            <a:ext cx="7030500" cy="254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400"/>
              <a:buFont typeface="Arial"/>
              <a:buNone/>
            </a:pPr>
            <a:r>
              <a:rPr lang="en" sz="2400">
                <a:solidFill>
                  <a:srgbClr val="FFFFFF"/>
                </a:solidFill>
              </a:rPr>
              <a:t>The RPE Program coordinates with the Delaware DELTA Impact initiative to provide a cohesive approach to reduce sexual and intimate partner violence (SV/IPV). Both projects work in collaboration with one State Leadership Team.</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06"/>
        <p:cNvGrpSpPr/>
        <p:nvPr/>
      </p:nvGrpSpPr>
      <p:grpSpPr>
        <a:xfrm>
          <a:off x="0" y="0"/>
          <a:ext cx="0" cy="0"/>
          <a:chOff x="0" y="0"/>
          <a:chExt cx="0" cy="0"/>
        </a:xfrm>
      </p:grpSpPr>
      <p:sp>
        <p:nvSpPr>
          <p:cNvPr id="307" name="Google Shape;307;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The Delaware RPE Program</a:t>
            </a:r>
            <a:endParaRPr>
              <a:solidFill>
                <a:srgbClr val="FFFFFF"/>
              </a:solidFill>
            </a:endParaRPr>
          </a:p>
        </p:txBody>
      </p:sp>
      <p:sp>
        <p:nvSpPr>
          <p:cNvPr id="308" name="Google Shape;308;p17"/>
          <p:cNvSpPr txBox="1">
            <a:spLocks noGrp="1"/>
          </p:cNvSpPr>
          <p:nvPr>
            <p:ph type="body" idx="1"/>
          </p:nvPr>
        </p:nvSpPr>
        <p:spPr>
          <a:xfrm>
            <a:off x="1303800" y="1320575"/>
            <a:ext cx="7030500" cy="254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FFFFFF"/>
                </a:solidFill>
              </a:rPr>
              <a:t>Statewide priorities for the RPE and DELTA projects are intended to create community and societal change. Priority areas include fostering safety and well-being for youth, improving economic opportunity, and expanding the IPV/SV prevention infrastructure.</a:t>
            </a:r>
            <a:endParaRPr sz="2400">
              <a:solidFill>
                <a:srgbClr val="FFFFFF"/>
              </a:solidFill>
            </a:endParaRPr>
          </a:p>
          <a:p>
            <a:pPr marL="0" lvl="0" indent="0" algn="l" rtl="0">
              <a:lnSpc>
                <a:spcPct val="100000"/>
              </a:lnSpc>
              <a:spcBef>
                <a:spcPts val="0"/>
              </a:spcBef>
              <a:spcAft>
                <a:spcPts val="0"/>
              </a:spcAft>
              <a:buNone/>
            </a:pPr>
            <a:endParaRPr sz="1200">
              <a:solidFill>
                <a:srgbClr val="FFFFFF"/>
              </a:solidFill>
            </a:endParaRPr>
          </a:p>
          <a:p>
            <a:pPr marL="0" lvl="0" indent="0" algn="l" rtl="0">
              <a:lnSpc>
                <a:spcPct val="100000"/>
              </a:lnSpc>
              <a:spcBef>
                <a:spcPts val="0"/>
              </a:spcBef>
              <a:spcAft>
                <a:spcPts val="0"/>
              </a:spcAft>
              <a:buNone/>
            </a:pPr>
            <a:r>
              <a:rPr lang="en" sz="2400">
                <a:solidFill>
                  <a:srgbClr val="FFFFFF"/>
                </a:solidFill>
              </a:rPr>
              <a:t>The current RPE program will soon begin Year 2 of a 5-year funding cycle.</a:t>
            </a:r>
            <a:endParaRPr sz="2400">
              <a:solidFill>
                <a:srgbClr val="FFFFFF"/>
              </a:solidFill>
            </a:endParaRPr>
          </a:p>
          <a:p>
            <a:pPr marL="0" lvl="0" indent="0" algn="l" rtl="0">
              <a:lnSpc>
                <a:spcPct val="100000"/>
              </a:lnSpc>
              <a:spcBef>
                <a:spcPts val="0"/>
              </a:spcBef>
              <a:spcAft>
                <a:spcPts val="0"/>
              </a:spcAft>
              <a:buNone/>
            </a:pP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417675" y="62600"/>
            <a:ext cx="7856100" cy="6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FFFFF"/>
                </a:solidFill>
              </a:rPr>
              <a:t>Building Evaluation Capacity</a:t>
            </a:r>
            <a:endParaRPr sz="4000">
              <a:solidFill>
                <a:srgbClr val="FFFFFF"/>
              </a:solidFill>
            </a:endParaRPr>
          </a:p>
          <a:p>
            <a:pPr marL="0" lvl="0" indent="0" algn="l" rtl="0">
              <a:spcBef>
                <a:spcPts val="0"/>
              </a:spcBef>
              <a:spcAft>
                <a:spcPts val="0"/>
              </a:spcAft>
              <a:buNone/>
            </a:pPr>
            <a:endParaRPr/>
          </a:p>
        </p:txBody>
      </p:sp>
      <p:graphicFrame>
        <p:nvGraphicFramePr>
          <p:cNvPr id="314" name="Google Shape;314;p18"/>
          <p:cNvGraphicFramePr/>
          <p:nvPr/>
        </p:nvGraphicFramePr>
        <p:xfrm>
          <a:off x="204700" y="947725"/>
          <a:ext cx="8734575" cy="3882365"/>
        </p:xfrm>
        <a:graphic>
          <a:graphicData uri="http://schemas.openxmlformats.org/drawingml/2006/table">
            <a:tbl>
              <a:tblPr>
                <a:noFill/>
                <a:tableStyleId>{415CA4BB-68A8-4E6F-B9CC-789514A0A91B}</a:tableStyleId>
              </a:tblPr>
              <a:tblGrid>
                <a:gridCol w="1038550">
                  <a:extLst>
                    <a:ext uri="{9D8B030D-6E8A-4147-A177-3AD203B41FA5}">
                      <a16:colId xmlns:a16="http://schemas.microsoft.com/office/drawing/2014/main" val="20000"/>
                    </a:ext>
                  </a:extLst>
                </a:gridCol>
                <a:gridCol w="2647400">
                  <a:extLst>
                    <a:ext uri="{9D8B030D-6E8A-4147-A177-3AD203B41FA5}">
                      <a16:colId xmlns:a16="http://schemas.microsoft.com/office/drawing/2014/main" val="20001"/>
                    </a:ext>
                  </a:extLst>
                </a:gridCol>
                <a:gridCol w="5048625">
                  <a:extLst>
                    <a:ext uri="{9D8B030D-6E8A-4147-A177-3AD203B41FA5}">
                      <a16:colId xmlns:a16="http://schemas.microsoft.com/office/drawing/2014/main" val="20002"/>
                    </a:ext>
                  </a:extLst>
                </a:gridCol>
              </a:tblGrid>
              <a:tr h="690250">
                <a:tc>
                  <a:txBody>
                    <a:bodyPr/>
                    <a:lstStyle/>
                    <a:p>
                      <a:pPr marL="0" lvl="0" indent="0" algn="l" rtl="0">
                        <a:spcBef>
                          <a:spcPts val="0"/>
                        </a:spcBef>
                        <a:spcAft>
                          <a:spcPts val="0"/>
                        </a:spcAft>
                        <a:buNone/>
                      </a:pPr>
                      <a:r>
                        <a:rPr lang="en">
                          <a:latin typeface="Nunito"/>
                          <a:ea typeface="Nunito"/>
                          <a:cs typeface="Nunito"/>
                          <a:sym typeface="Nunito"/>
                        </a:rPr>
                        <a:t>PHASE I</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Conduct Indicator Selection Readiness</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Identify potential sexual violence outcomes indicators (SV) appropriate and feasible for evaluation</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51900">
                <a:tc>
                  <a:txBody>
                    <a:bodyPr/>
                    <a:lstStyle/>
                    <a:p>
                      <a:pPr marL="0" lvl="0" indent="0" algn="l" rtl="0">
                        <a:spcBef>
                          <a:spcPts val="0"/>
                        </a:spcBef>
                        <a:spcAft>
                          <a:spcPts val="0"/>
                        </a:spcAft>
                        <a:buNone/>
                      </a:pPr>
                      <a:r>
                        <a:rPr lang="en" b="1">
                          <a:solidFill>
                            <a:schemeClr val="accent5"/>
                          </a:solidFill>
                          <a:latin typeface="Nunito"/>
                          <a:ea typeface="Nunito"/>
                          <a:cs typeface="Nunito"/>
                          <a:sym typeface="Nunito"/>
                        </a:rPr>
                        <a:t>PHASE II</a:t>
                      </a:r>
                      <a:endParaRPr b="1">
                        <a:solidFill>
                          <a:schemeClr val="accent5"/>
                        </a:solidFill>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b="1">
                          <a:solidFill>
                            <a:schemeClr val="accent5"/>
                          </a:solidFill>
                          <a:latin typeface="Nunito"/>
                          <a:ea typeface="Nunito"/>
                          <a:cs typeface="Nunito"/>
                          <a:sym typeface="Nunito"/>
                        </a:rPr>
                        <a:t>Complete Indicators Selection Criteria </a:t>
                      </a:r>
                      <a:endParaRPr b="1">
                        <a:solidFill>
                          <a:schemeClr val="accent5"/>
                        </a:solidFill>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b="1">
                          <a:solidFill>
                            <a:schemeClr val="accent5"/>
                          </a:solidFill>
                          <a:latin typeface="Nunito"/>
                          <a:ea typeface="Nunito"/>
                          <a:cs typeface="Nunito"/>
                          <a:sym typeface="Nunito"/>
                        </a:rPr>
                        <a:t>Assess the appropriateness of select indicators to address State’s evaluation questions</a:t>
                      </a:r>
                      <a:endParaRPr b="1">
                        <a:solidFill>
                          <a:schemeClr val="accent5"/>
                        </a:solidFill>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046725">
                <a:tc>
                  <a:txBody>
                    <a:bodyPr/>
                    <a:lstStyle/>
                    <a:p>
                      <a:pPr marL="0" lvl="0" indent="0" algn="l" rtl="0">
                        <a:spcBef>
                          <a:spcPts val="0"/>
                        </a:spcBef>
                        <a:spcAft>
                          <a:spcPts val="0"/>
                        </a:spcAft>
                        <a:buNone/>
                      </a:pPr>
                      <a:r>
                        <a:rPr lang="en">
                          <a:latin typeface="Nunito"/>
                          <a:ea typeface="Nunito"/>
                          <a:cs typeface="Nunito"/>
                          <a:sym typeface="Nunito"/>
                        </a:rPr>
                        <a:t>PHASE III</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Develop Recommendations to Increase State-Level Monitoring of SV Indicators</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Recommendations to enhance data collection, systems, staffing, etc.</a:t>
                      </a:r>
                      <a:endParaRPr>
                        <a:latin typeface="Nunito"/>
                        <a:ea typeface="Nunito"/>
                        <a:cs typeface="Nunito"/>
                        <a:sym typeface="Nunito"/>
                      </a:endParaRPr>
                    </a:p>
                    <a:p>
                      <a:pPr marL="0" lvl="0" indent="0" algn="l" rtl="0">
                        <a:spcBef>
                          <a:spcPts val="0"/>
                        </a:spcBef>
                        <a:spcAft>
                          <a:spcPts val="0"/>
                        </a:spcAft>
                        <a:buNone/>
                      </a:pPr>
                      <a:endParaRPr sz="800">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Identify and incorporate new data sources, partnerships</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1403200">
                <a:tc>
                  <a:txBody>
                    <a:bodyPr/>
                    <a:lstStyle/>
                    <a:p>
                      <a:pPr marL="0" lvl="0" indent="0" algn="l" rtl="0">
                        <a:spcBef>
                          <a:spcPts val="0"/>
                        </a:spcBef>
                        <a:spcAft>
                          <a:spcPts val="0"/>
                        </a:spcAft>
                        <a:buNone/>
                      </a:pPr>
                      <a:r>
                        <a:rPr lang="en">
                          <a:latin typeface="Nunito"/>
                          <a:ea typeface="Nunito"/>
                          <a:cs typeface="Nunito"/>
                          <a:sym typeface="Nunito"/>
                        </a:rPr>
                        <a:t>PHASE IV</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Update State Evaluation to </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Include SV Outcomes Indicators</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Identify indicators to measure change to show impact at community/societal level</a:t>
                      </a:r>
                      <a:endParaRPr>
                        <a:latin typeface="Nunito"/>
                        <a:ea typeface="Nunito"/>
                        <a:cs typeface="Nunito"/>
                        <a:sym typeface="Nunito"/>
                      </a:endParaRPr>
                    </a:p>
                    <a:p>
                      <a:pPr marL="0" lvl="0" indent="0" algn="l" rtl="0">
                        <a:spcBef>
                          <a:spcPts val="0"/>
                        </a:spcBef>
                        <a:spcAft>
                          <a:spcPts val="0"/>
                        </a:spcAft>
                        <a:buNone/>
                      </a:pPr>
                      <a:endParaRPr sz="800">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Align evaluation outcomes and RPE programs using indicators</a:t>
                      </a:r>
                      <a:endParaRPr>
                        <a:latin typeface="Nunito"/>
                        <a:ea typeface="Nunito"/>
                        <a:cs typeface="Nunito"/>
                        <a:sym typeface="Nunito"/>
                      </a:endParaRPr>
                    </a:p>
                    <a:p>
                      <a:pPr marL="0" lvl="0" indent="0" algn="l" rtl="0">
                        <a:spcBef>
                          <a:spcPts val="0"/>
                        </a:spcBef>
                        <a:spcAft>
                          <a:spcPts val="0"/>
                        </a:spcAft>
                        <a:buNone/>
                      </a:pPr>
                      <a:endParaRPr sz="800">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Develop enhanced evaluation plan if capacity allows</a:t>
                      </a:r>
                      <a:endParaRPr>
                        <a:latin typeface="Nunito"/>
                        <a:ea typeface="Nunito"/>
                        <a:cs typeface="Nunito"/>
                        <a:sym typeface="Nuni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318"/>
        <p:cNvGrpSpPr/>
        <p:nvPr/>
      </p:nvGrpSpPr>
      <p:grpSpPr>
        <a:xfrm>
          <a:off x="0" y="0"/>
          <a:ext cx="0" cy="0"/>
          <a:chOff x="0" y="0"/>
          <a:chExt cx="0" cy="0"/>
        </a:xfrm>
      </p:grpSpPr>
      <p:sp>
        <p:nvSpPr>
          <p:cNvPr id="319" name="Google Shape;319;p19"/>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Rape Prevention and Education Evaluation:  Indicators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1303800" y="598575"/>
            <a:ext cx="72660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Goal: Identify indicators of sexual violence that can be tracked over time</a:t>
            </a:r>
            <a:endParaRPr sz="3000">
              <a:solidFill>
                <a:srgbClr val="FFFFFF"/>
              </a:solidFill>
            </a:endParaRPr>
          </a:p>
        </p:txBody>
      </p:sp>
      <p:sp>
        <p:nvSpPr>
          <p:cNvPr id="325" name="Google Shape;325;p2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FFFFFF"/>
              </a:buClr>
              <a:buSzPts val="2400"/>
              <a:buAutoNum type="arabicParenR"/>
            </a:pPr>
            <a:r>
              <a:rPr lang="en" sz="2400">
                <a:solidFill>
                  <a:srgbClr val="FFFFFF"/>
                </a:solidFill>
              </a:rPr>
              <a:t>Literature review and key informant interviews</a:t>
            </a:r>
            <a:endParaRPr sz="2400">
              <a:solidFill>
                <a:srgbClr val="FFFFFF"/>
              </a:solidFill>
            </a:endParaRPr>
          </a:p>
          <a:p>
            <a:pPr marL="457200" lvl="0" indent="-381000" algn="l" rtl="0">
              <a:lnSpc>
                <a:spcPct val="150000"/>
              </a:lnSpc>
              <a:spcBef>
                <a:spcPts val="0"/>
              </a:spcBef>
              <a:spcAft>
                <a:spcPts val="0"/>
              </a:spcAft>
              <a:buClr>
                <a:srgbClr val="FFFFFF"/>
              </a:buClr>
              <a:buSzPts val="2400"/>
              <a:buAutoNum type="arabicParenR"/>
            </a:pPr>
            <a:r>
              <a:rPr lang="en" sz="2400">
                <a:solidFill>
                  <a:srgbClr val="FFFFFF"/>
                </a:solidFill>
              </a:rPr>
              <a:t>Explore available and accessible data sources </a:t>
            </a:r>
            <a:endParaRPr sz="2400">
              <a:solidFill>
                <a:srgbClr val="FFFFFF"/>
              </a:solidFill>
            </a:endParaRPr>
          </a:p>
          <a:p>
            <a:pPr marL="457200" lvl="0" indent="-381000" algn="l" rtl="0">
              <a:lnSpc>
                <a:spcPct val="150000"/>
              </a:lnSpc>
              <a:spcBef>
                <a:spcPts val="0"/>
              </a:spcBef>
              <a:spcAft>
                <a:spcPts val="0"/>
              </a:spcAft>
              <a:buClr>
                <a:srgbClr val="FFFFFF"/>
              </a:buClr>
              <a:buSzPts val="2400"/>
              <a:buAutoNum type="arabicParenR"/>
            </a:pPr>
            <a:r>
              <a:rPr lang="en" sz="2400">
                <a:solidFill>
                  <a:srgbClr val="FFFFFF"/>
                </a:solidFill>
              </a:rPr>
              <a:t>Rate data sources</a:t>
            </a:r>
            <a:endParaRPr sz="2400">
              <a:solidFill>
                <a:srgbClr val="FFFFFF"/>
              </a:solidFill>
            </a:endParaRPr>
          </a:p>
          <a:p>
            <a:pPr marL="45720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Frameworks/Theoretical Background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1272850" y="1886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FFFFFF"/>
                </a:solidFill>
              </a:rPr>
              <a:t>Socioecological Framework</a:t>
            </a:r>
            <a:endParaRPr sz="4000">
              <a:solidFill>
                <a:srgbClr val="FFFFFF"/>
              </a:solidFill>
            </a:endParaRPr>
          </a:p>
        </p:txBody>
      </p:sp>
      <p:sp>
        <p:nvSpPr>
          <p:cNvPr id="336" name="Google Shape;336;p22"/>
          <p:cNvSpPr txBox="1">
            <a:spLocks noGrp="1"/>
          </p:cNvSpPr>
          <p:nvPr>
            <p:ph type="body" idx="1"/>
          </p:nvPr>
        </p:nvSpPr>
        <p:spPr>
          <a:xfrm>
            <a:off x="4154675" y="1148975"/>
            <a:ext cx="4913400" cy="36372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FFFF"/>
              </a:buClr>
              <a:buSzPts val="2000"/>
              <a:buChar char="●"/>
            </a:pPr>
            <a:r>
              <a:rPr lang="en" sz="2000">
                <a:solidFill>
                  <a:srgbClr val="FFFFFF"/>
                </a:solidFill>
              </a:rPr>
              <a:t>Individual level: Gender, age, health, individual-level risk and protective factors </a:t>
            </a:r>
            <a:endParaRPr sz="2000">
              <a:solidFill>
                <a:srgbClr val="FFFFFF"/>
              </a:solidFill>
            </a:endParaRPr>
          </a:p>
          <a:p>
            <a:pPr marL="457200" lvl="0" indent="-355600" algn="l" rtl="0">
              <a:lnSpc>
                <a:spcPct val="100000"/>
              </a:lnSpc>
              <a:spcBef>
                <a:spcPts val="0"/>
              </a:spcBef>
              <a:spcAft>
                <a:spcPts val="0"/>
              </a:spcAft>
              <a:buClr>
                <a:srgbClr val="FFFFFF"/>
              </a:buClr>
              <a:buSzPts val="2000"/>
              <a:buChar char="●"/>
            </a:pPr>
            <a:r>
              <a:rPr lang="en" sz="2000">
                <a:solidFill>
                  <a:srgbClr val="FFFFFF"/>
                </a:solidFill>
              </a:rPr>
              <a:t>Interpersonal level: Peers, family, romantic relationships, school or workplace</a:t>
            </a:r>
            <a:endParaRPr sz="2000">
              <a:solidFill>
                <a:srgbClr val="FFFFFF"/>
              </a:solidFill>
            </a:endParaRPr>
          </a:p>
          <a:p>
            <a:pPr marL="457200" lvl="0" indent="-355600" algn="l" rtl="0">
              <a:lnSpc>
                <a:spcPct val="100000"/>
              </a:lnSpc>
              <a:spcBef>
                <a:spcPts val="0"/>
              </a:spcBef>
              <a:spcAft>
                <a:spcPts val="0"/>
              </a:spcAft>
              <a:buClr>
                <a:srgbClr val="FFFFFF"/>
              </a:buClr>
              <a:buSzPts val="2000"/>
              <a:buChar char="●"/>
            </a:pPr>
            <a:r>
              <a:rPr lang="en" sz="2000">
                <a:solidFill>
                  <a:srgbClr val="FFFFFF"/>
                </a:solidFill>
              </a:rPr>
              <a:t>Community level: Neighborhood, education, violence in community, economic and employment options </a:t>
            </a:r>
            <a:endParaRPr sz="2000">
              <a:solidFill>
                <a:srgbClr val="FFFFFF"/>
              </a:solidFill>
            </a:endParaRPr>
          </a:p>
          <a:p>
            <a:pPr marL="457200" lvl="0" indent="-355600" algn="l" rtl="0">
              <a:lnSpc>
                <a:spcPct val="100000"/>
              </a:lnSpc>
              <a:spcBef>
                <a:spcPts val="0"/>
              </a:spcBef>
              <a:spcAft>
                <a:spcPts val="0"/>
              </a:spcAft>
              <a:buClr>
                <a:srgbClr val="FFFFFF"/>
              </a:buClr>
              <a:buSzPts val="2000"/>
              <a:buChar char="●"/>
            </a:pPr>
            <a:r>
              <a:rPr lang="en" sz="2000">
                <a:solidFill>
                  <a:srgbClr val="FFFFFF"/>
                </a:solidFill>
              </a:rPr>
              <a:t>Macro/Societal: Ideology, laws, policies, cultural norms </a:t>
            </a:r>
            <a:endParaRPr sz="2000">
              <a:solidFill>
                <a:srgbClr val="FFFFFF"/>
              </a:solidFill>
            </a:endParaRPr>
          </a:p>
        </p:txBody>
      </p:sp>
      <p:grpSp>
        <p:nvGrpSpPr>
          <p:cNvPr id="337" name="Google Shape;337;p22"/>
          <p:cNvGrpSpPr/>
          <p:nvPr/>
        </p:nvGrpSpPr>
        <p:grpSpPr>
          <a:xfrm>
            <a:off x="147150" y="1326807"/>
            <a:ext cx="3899174" cy="3637292"/>
            <a:chOff x="147150" y="1326807"/>
            <a:chExt cx="3899174" cy="3637292"/>
          </a:xfrm>
        </p:grpSpPr>
        <p:grpSp>
          <p:nvGrpSpPr>
            <p:cNvPr id="338" name="Google Shape;338;p22"/>
            <p:cNvGrpSpPr/>
            <p:nvPr/>
          </p:nvGrpSpPr>
          <p:grpSpPr>
            <a:xfrm>
              <a:off x="147150" y="1326807"/>
              <a:ext cx="3899174" cy="3637292"/>
              <a:chOff x="2182800" y="593425"/>
              <a:chExt cx="4778400" cy="4543775"/>
            </a:xfrm>
          </p:grpSpPr>
          <p:sp>
            <p:nvSpPr>
              <p:cNvPr id="339" name="Google Shape;339;p22"/>
              <p:cNvSpPr/>
              <p:nvPr/>
            </p:nvSpPr>
            <p:spPr>
              <a:xfrm>
                <a:off x="2182800" y="628800"/>
                <a:ext cx="4778400" cy="4508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2655288" y="1124115"/>
                <a:ext cx="3833400" cy="3665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3259950" y="1587450"/>
                <a:ext cx="2624100" cy="259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3836250" y="2122500"/>
                <a:ext cx="1471500" cy="15210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txBox="1"/>
              <p:nvPr/>
            </p:nvSpPr>
            <p:spPr>
              <a:xfrm>
                <a:off x="3836250" y="593425"/>
                <a:ext cx="23844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Macro/Societal</a:t>
                </a:r>
                <a:endParaRPr>
                  <a:latin typeface="Nunito"/>
                  <a:ea typeface="Nunito"/>
                  <a:cs typeface="Nunito"/>
                  <a:sym typeface="Nunito"/>
                </a:endParaRPr>
              </a:p>
            </p:txBody>
          </p:sp>
        </p:grpSp>
        <p:sp>
          <p:nvSpPr>
            <p:cNvPr id="344" name="Google Shape;344;p22"/>
            <p:cNvSpPr txBox="1"/>
            <p:nvPr/>
          </p:nvSpPr>
          <p:spPr>
            <a:xfrm>
              <a:off x="1496290" y="1781332"/>
              <a:ext cx="19458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Community</a:t>
              </a:r>
              <a:endParaRPr>
                <a:latin typeface="Nunito"/>
                <a:ea typeface="Nunito"/>
                <a:cs typeface="Nunito"/>
                <a:sym typeface="Nunito"/>
              </a:endParaRPr>
            </a:p>
          </p:txBody>
        </p:sp>
        <p:sp>
          <p:nvSpPr>
            <p:cNvPr id="345" name="Google Shape;345;p22"/>
            <p:cNvSpPr txBox="1"/>
            <p:nvPr/>
          </p:nvSpPr>
          <p:spPr>
            <a:xfrm>
              <a:off x="1492452" y="2206132"/>
              <a:ext cx="19458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Interpersonal</a:t>
              </a:r>
              <a:endParaRPr>
                <a:latin typeface="Nunito"/>
                <a:ea typeface="Nunito"/>
                <a:cs typeface="Nunito"/>
                <a:sym typeface="Nunito"/>
              </a:endParaRPr>
            </a:p>
          </p:txBody>
        </p:sp>
        <p:sp>
          <p:nvSpPr>
            <p:cNvPr id="346" name="Google Shape;346;p22"/>
            <p:cNvSpPr txBox="1"/>
            <p:nvPr/>
          </p:nvSpPr>
          <p:spPr>
            <a:xfrm>
              <a:off x="1648777" y="2933057"/>
              <a:ext cx="19458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Individual</a:t>
              </a:r>
              <a:endParaRPr>
                <a:latin typeface="Nunito"/>
                <a:ea typeface="Nunito"/>
                <a:cs typeface="Nunito"/>
                <a:sym typeface="Nunito"/>
              </a:endParaRPr>
            </a:p>
          </p:txBody>
        </p:sp>
      </p:gr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4378A7-717F-4C76-B236-B78D3345BEA8}"/>
</file>

<file path=customXml/itemProps2.xml><?xml version="1.0" encoding="utf-8"?>
<ds:datastoreItem xmlns:ds="http://schemas.openxmlformats.org/officeDocument/2006/customXml" ds:itemID="{5CC6B82A-D48F-48F2-8F99-C1817216804B}"/>
</file>

<file path=customXml/itemProps3.xml><?xml version="1.0" encoding="utf-8"?>
<ds:datastoreItem xmlns:ds="http://schemas.openxmlformats.org/officeDocument/2006/customXml" ds:itemID="{6B01054A-BB45-4FE9-AFD3-0010E87CE17E}"/>
</file>

<file path=docProps/app.xml><?xml version="1.0" encoding="utf-8"?>
<Properties xmlns="http://schemas.openxmlformats.org/officeDocument/2006/extended-properties" xmlns:vt="http://schemas.openxmlformats.org/officeDocument/2006/docPropsVTypes">
  <TotalTime>0</TotalTime>
  <Words>1069</Words>
  <Application>Microsoft Macintosh PowerPoint</Application>
  <PresentationFormat>On-screen Show (16:9)</PresentationFormat>
  <Paragraphs>144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Nunito</vt:lpstr>
      <vt:lpstr>Arial</vt:lpstr>
      <vt:lpstr>Maven Pro</vt:lpstr>
      <vt:lpstr>Garamond</vt:lpstr>
      <vt:lpstr>Momentum</vt:lpstr>
      <vt:lpstr>The Delaware Rape Prevention and Education Program (RPE):  Building Evaluation Capacity</vt:lpstr>
      <vt:lpstr>The Delaware RPE Program</vt:lpstr>
      <vt:lpstr>The Delaware RPE Program</vt:lpstr>
      <vt:lpstr>The Delaware RPE Program</vt:lpstr>
      <vt:lpstr>Building Evaluation Capacity </vt:lpstr>
      <vt:lpstr>Rape Prevention and Education Evaluation:  Indicators</vt:lpstr>
      <vt:lpstr>Goal: Identify indicators of sexual violence that can be tracked over time</vt:lpstr>
      <vt:lpstr>Frameworks/Theoretical Background</vt:lpstr>
      <vt:lpstr>Socioecological Framework</vt:lpstr>
      <vt:lpstr>Life Course</vt:lpstr>
      <vt:lpstr>Social Determinants of Health</vt:lpstr>
      <vt:lpstr>Indicators Informed by Literature and Key Informant Interviews</vt:lpstr>
      <vt:lpstr>Key Informant Interviews </vt:lpstr>
      <vt:lpstr>Indicators</vt:lpstr>
      <vt:lpstr>PowerPoint Presentation</vt:lpstr>
      <vt:lpstr>PowerPoint Presentation</vt:lpstr>
      <vt:lpstr>PowerPoint Presentation</vt:lpstr>
      <vt:lpstr>PowerPoint Presentation</vt:lpstr>
      <vt:lpstr>Questions for you</vt:lpstr>
      <vt:lpstr>Next Steps: Rating Data Sources</vt:lpstr>
      <vt:lpstr>Data Source Ratings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Delaware Rape Prevention and Education Program (RPE):  Building Evaluation Capacity</dc:title>
  <cp:lastModifiedBy>Merriman-Nai, Sharon</cp:lastModifiedBy>
  <cp:revision>1</cp:revision>
  <dcterms:modified xsi:type="dcterms:W3CDTF">2020-01-23T03:43:05Z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