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45"/>
  </p:notesMasterIdLst>
  <p:handoutMasterIdLst>
    <p:handoutMasterId r:id="rId46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2" r:id="rId8"/>
    <p:sldId id="334" r:id="rId9"/>
    <p:sldId id="335" r:id="rId10"/>
    <p:sldId id="336" r:id="rId11"/>
    <p:sldId id="269" r:id="rId12"/>
    <p:sldId id="265" r:id="rId13"/>
    <p:sldId id="340" r:id="rId14"/>
    <p:sldId id="287" r:id="rId15"/>
    <p:sldId id="271" r:id="rId16"/>
    <p:sldId id="280" r:id="rId17"/>
    <p:sldId id="272" r:id="rId18"/>
    <p:sldId id="337" r:id="rId19"/>
    <p:sldId id="341" r:id="rId20"/>
    <p:sldId id="273" r:id="rId21"/>
    <p:sldId id="281" r:id="rId22"/>
    <p:sldId id="342" r:id="rId23"/>
    <p:sldId id="274" r:id="rId24"/>
    <p:sldId id="346" r:id="rId25"/>
    <p:sldId id="275" r:id="rId26"/>
    <p:sldId id="345" r:id="rId27"/>
    <p:sldId id="261" r:id="rId28"/>
    <p:sldId id="343" r:id="rId29"/>
    <p:sldId id="282" r:id="rId30"/>
    <p:sldId id="284" r:id="rId31"/>
    <p:sldId id="339" r:id="rId32"/>
    <p:sldId id="276" r:id="rId33"/>
    <p:sldId id="283" r:id="rId34"/>
    <p:sldId id="277" r:id="rId35"/>
    <p:sldId id="347" r:id="rId36"/>
    <p:sldId id="278" r:id="rId37"/>
    <p:sldId id="285" r:id="rId38"/>
    <p:sldId id="290" r:id="rId39"/>
    <p:sldId id="286" r:id="rId40"/>
    <p:sldId id="279" r:id="rId41"/>
    <p:sldId id="267" r:id="rId42"/>
    <p:sldId id="348" r:id="rId43"/>
    <p:sldId id="26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kerman, Cheryl" initials="AC" lastIdx="3" clrIdx="0">
    <p:extLst>
      <p:ext uri="{19B8F6BF-5375-455C-9EA6-DF929625EA0E}">
        <p15:presenceInfo xmlns:p15="http://schemas.microsoft.com/office/powerpoint/2012/main" userId="S::cma@udel.edu::51119930-ec02-49e1-9af3-4bb7058e3d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85723"/>
    <a:srgbClr val="EB701D"/>
    <a:srgbClr val="F09354"/>
    <a:srgbClr val="2F5597"/>
    <a:srgbClr val="EF8D4A"/>
    <a:srgbClr val="708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87816" autoAdjust="0"/>
  </p:normalViewPr>
  <p:slideViewPr>
    <p:cSldViewPr snapToGrid="0" snapToObjects="1">
      <p:cViewPr varScale="1">
        <p:scale>
          <a:sx n="114" d="100"/>
          <a:sy n="114" d="100"/>
        </p:scale>
        <p:origin x="102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38977930758902"/>
          <c:y val="0.42887700764618758"/>
          <c:w val="0.80601711417819666"/>
          <c:h val="0.45221593295524043"/>
        </c:manualLayout>
      </c:layout>
      <c:lineChart>
        <c:grouping val="standard"/>
        <c:varyColors val="0"/>
        <c:ser>
          <c:idx val="0"/>
          <c:order val="0"/>
          <c:tx>
            <c:strRef>
              <c:f>Violence!$A$100</c:f>
              <c:strCache>
                <c:ptCount val="1"/>
                <c:pt idx="0">
                  <c:v>Students witnessed violence between adults at home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Violence!$B$99:$E$99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Violence!$B$100:$E$100</c:f>
              <c:numCache>
                <c:formatCode>0.0%</c:formatCode>
                <c:ptCount val="4"/>
                <c:pt idx="0">
                  <c:v>7.4999999999999997E-2</c:v>
                </c:pt>
                <c:pt idx="1">
                  <c:v>9.7000000000000003E-2</c:v>
                </c:pt>
                <c:pt idx="2">
                  <c:v>8.8999999999999996E-2</c:v>
                </c:pt>
                <c:pt idx="3">
                  <c:v>8.6999999999999994E-2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96-432B-9FF8-042ACE69EC71}"/>
            </c:ext>
          </c:extLst>
        </c:ser>
        <c:ser>
          <c:idx val="1"/>
          <c:order val="1"/>
          <c:tx>
            <c:strRef>
              <c:f>Violence!$A$101</c:f>
              <c:strCache>
                <c:ptCount val="1"/>
                <c:pt idx="0">
                  <c:v>Student violence is a problem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EB701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Violence!$B$99:$E$99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Violence!$B$101:$E$101</c:f>
              <c:numCache>
                <c:formatCode>0.0%</c:formatCode>
                <c:ptCount val="4"/>
                <c:pt idx="0">
                  <c:v>0.20399999999999999</c:v>
                </c:pt>
                <c:pt idx="1">
                  <c:v>0.219</c:v>
                </c:pt>
                <c:pt idx="2">
                  <c:v>0.182</c:v>
                </c:pt>
                <c:pt idx="3">
                  <c:v>0.23400000000000001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96-432B-9FF8-042ACE69EC71}"/>
            </c:ext>
          </c:extLst>
        </c:ser>
        <c:ser>
          <c:idx val="2"/>
          <c:order val="2"/>
          <c:tx>
            <c:strRef>
              <c:f>Violence!$A$102</c:f>
              <c:strCache>
                <c:ptCount val="1"/>
                <c:pt idx="0">
                  <c:v>Students see crime in their neighborhood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5043310857694511"/>
                  <c:y val="3.00024174609752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96-432B-9FF8-042ACE69EC71}"/>
                </c:ext>
              </c:extLst>
            </c:dLbl>
            <c:dLbl>
              <c:idx val="1"/>
              <c:layout>
                <c:manualLayout>
                  <c:x val="-8.2585088142717866E-2"/>
                  <c:y val="-5.1824319657411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96-432B-9FF8-042ACE69EC71}"/>
                </c:ext>
              </c:extLst>
            </c:dLbl>
            <c:dLbl>
              <c:idx val="2"/>
              <c:layout>
                <c:manualLayout>
                  <c:x val="-7.8594028117175085E-2"/>
                  <c:y val="4.5641567282159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96-432B-9FF8-042ACE69EC71}"/>
                </c:ext>
              </c:extLst>
            </c:dLbl>
            <c:dLbl>
              <c:idx val="3"/>
              <c:layout>
                <c:manualLayout>
                  <c:x val="-6.7549476574048934E-3"/>
                  <c:y val="9.09185967982072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96-432B-9FF8-042ACE69E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Violence!$B$99:$E$99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Violence!$B$102:$E$102</c:f>
              <c:numCache>
                <c:formatCode>0.0%</c:formatCode>
                <c:ptCount val="4"/>
                <c:pt idx="0">
                  <c:v>0.17799999999999999</c:v>
                </c:pt>
                <c:pt idx="1">
                  <c:v>0.15</c:v>
                </c:pt>
                <c:pt idx="2">
                  <c:v>0.14899999999999999</c:v>
                </c:pt>
                <c:pt idx="3">
                  <c:v>0.14699999999999999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96-432B-9FF8-042ACE69E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826671"/>
        <c:axId val="1943419775"/>
      </c:lineChart>
      <c:catAx>
        <c:axId val="100082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943419775"/>
        <c:crosses val="autoZero"/>
        <c:auto val="1"/>
        <c:lblAlgn val="ctr"/>
        <c:lblOffset val="100"/>
        <c:noMultiLvlLbl val="0"/>
      </c:catAx>
      <c:valAx>
        <c:axId val="1943419775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00826671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33615158737342"/>
          <c:y val="3.2030878267409559E-2"/>
          <c:w val="0.82044440924769457"/>
          <c:h val="0.33221770142779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53970010823002"/>
          <c:y val="0.41578261045491499"/>
          <c:w val="0.80505663104532466"/>
          <c:h val="0.4733535525939877"/>
        </c:manualLayout>
      </c:layout>
      <c:lineChart>
        <c:grouping val="standard"/>
        <c:varyColors val="0"/>
        <c:ser>
          <c:idx val="0"/>
          <c:order val="0"/>
          <c:tx>
            <c:strRef>
              <c:f>Violence!$A$81</c:f>
              <c:strCache>
                <c:ptCount val="1"/>
                <c:pt idx="0">
                  <c:v>Students witnessed violence between adults at home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532455174425035"/>
                  <c:y val="3.00024174609752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D1-44FF-9B97-DEC5E3A57AEC}"/>
                </c:ext>
              </c:extLst>
            </c:dLbl>
            <c:dLbl>
              <c:idx val="2"/>
              <c:layout>
                <c:manualLayout>
                  <c:x val="2.3446692008325084E-3"/>
                  <c:y val="2.1275095547267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1-44FF-9B97-DEC5E3A57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4472C4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Violence!$B$80:$D$80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Violence!$B$81:$D$81</c:f>
              <c:numCache>
                <c:formatCode>0.0%</c:formatCode>
                <c:ptCount val="3"/>
                <c:pt idx="0">
                  <c:v>7.8E-2</c:v>
                </c:pt>
                <c:pt idx="1">
                  <c:v>9.4E-2</c:v>
                </c:pt>
                <c:pt idx="2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D1-44FF-9B97-DEC5E3A57AEC}"/>
            </c:ext>
          </c:extLst>
        </c:ser>
        <c:ser>
          <c:idx val="1"/>
          <c:order val="1"/>
          <c:tx>
            <c:strRef>
              <c:f>Violence!$A$82</c:f>
              <c:strCache>
                <c:ptCount val="1"/>
                <c:pt idx="0">
                  <c:v>Students feel student violence is a problem in their school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5964240102171137"/>
                  <c:y val="-6.0916179337231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1-44FF-9B97-DEC5E3A57AEC}"/>
                </c:ext>
              </c:extLst>
            </c:dLbl>
            <c:dLbl>
              <c:idx val="1"/>
              <c:layout>
                <c:manualLayout>
                  <c:x val="-6.3856960408684549E-2"/>
                  <c:y val="4.873294346978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D1-44FF-9B97-DEC5E3A57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EB701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Violence!$B$80:$D$80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Violence!$B$82:$D$82</c:f>
              <c:numCache>
                <c:formatCode>0.0%</c:formatCode>
                <c:ptCount val="3"/>
                <c:pt idx="0">
                  <c:v>0.20499999999999999</c:v>
                </c:pt>
                <c:pt idx="1">
                  <c:v>0.17299999999999999</c:v>
                </c:pt>
                <c:pt idx="2">
                  <c:v>0.16500000000000001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8D1-44FF-9B97-DEC5E3A57AEC}"/>
            </c:ext>
          </c:extLst>
        </c:ser>
        <c:ser>
          <c:idx val="2"/>
          <c:order val="2"/>
          <c:tx>
            <c:strRef>
              <c:f>Violence!$A$83</c:f>
              <c:strCache>
                <c:ptCount val="1"/>
                <c:pt idx="0">
                  <c:v>Students see crime in their neighborhood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59642401021711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1-44FF-9B97-DEC5E3A57AEC}"/>
                </c:ext>
              </c:extLst>
            </c:dLbl>
            <c:dLbl>
              <c:idx val="1"/>
              <c:layout>
                <c:manualLayout>
                  <c:x val="-8.7803320561941248E-2"/>
                  <c:y val="-7.309941520467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D1-44FF-9B97-DEC5E3A57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Violence!$B$80:$D$80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Violence!$B$83:$D$83</c:f>
              <c:numCache>
                <c:formatCode>0.0%</c:formatCode>
                <c:ptCount val="3"/>
                <c:pt idx="0">
                  <c:v>0.13900000000000001</c:v>
                </c:pt>
                <c:pt idx="1">
                  <c:v>0.19</c:v>
                </c:pt>
                <c:pt idx="2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8D1-44FF-9B97-DEC5E3A57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930656"/>
        <c:axId val="531780032"/>
      </c:lineChart>
      <c:catAx>
        <c:axId val="5319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31780032"/>
        <c:crosses val="autoZero"/>
        <c:auto val="1"/>
        <c:lblAlgn val="ctr"/>
        <c:lblOffset val="100"/>
        <c:noMultiLvlLbl val="0"/>
      </c:catAx>
      <c:valAx>
        <c:axId val="531780032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3193065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67417193984259"/>
          <c:y val="3.9304362008053907E-2"/>
          <c:w val="0.82318427019611973"/>
          <c:h val="0.39340194415996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BA4700-9963-0A4A-AF40-547594FBB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1FED0-3E3E-1944-A6DF-FD087596B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BDA3-7226-EB42-BC08-809AA98C2D21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14DAF-12C3-4748-94A9-692E53E8E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C5208-27C5-1040-9FA4-70275394B8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2D45-3B53-BF49-9F9E-2DDDC26C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DF6F-541A-4065-A9B5-FE3D0EF1FD69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C464-C3FB-443E-816C-64F076360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64a2a12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764a2a12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indent="0" defTabSz="1219170">
              <a:buClr>
                <a:srgbClr val="FFFFFF"/>
              </a:buClr>
              <a:buSzPts val="1800"/>
              <a:buFont typeface="Nunito"/>
              <a:buNone/>
            </a:pPr>
            <a:r>
              <a:rPr lang="en-US" sz="1200" kern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Questions to SLT</a:t>
            </a:r>
          </a:p>
          <a:p>
            <a:pPr marL="152396" indent="0" defTabSz="1219170">
              <a:buClr>
                <a:srgbClr val="FFFFFF"/>
              </a:buClr>
              <a:buSzPts val="1800"/>
              <a:buFont typeface="Nunito"/>
              <a:buNone/>
            </a:pPr>
            <a:r>
              <a:rPr lang="en-US" sz="1200" kern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What indicators and data sources do you believe would be most valuable to the project?</a:t>
            </a:r>
          </a:p>
          <a:p>
            <a:pPr marL="152396" indent="0" defTabSz="1219170">
              <a:buClr>
                <a:srgbClr val="FFFFFF"/>
              </a:buClr>
              <a:buSzPts val="1800"/>
              <a:buFont typeface="Nunito"/>
              <a:buNone/>
            </a:pPr>
            <a:r>
              <a:rPr lang="en-US" sz="1200" kern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Do you see any gaps in the indicators or data sources?</a:t>
            </a:r>
          </a:p>
          <a:p>
            <a:pPr marL="152396" indent="0" defTabSz="1219170">
              <a:buClr>
                <a:srgbClr val="FFFFFF"/>
              </a:buClr>
              <a:buSzPts val="1800"/>
              <a:buFont typeface="Nunito"/>
              <a:buNone/>
            </a:pPr>
            <a:r>
              <a:rPr lang="en-US" sz="1200" kern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Do you know of any data sources we’re missing that we would be able to access?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41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5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from different sources seem contradictory.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Increased DV shelter use &amp; hotline use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Decrease DV police contacts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Amidst COVID quarantining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0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0C464-C3FB-443E-816C-64F076360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from different sources seem contradictory.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Batterer treatment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PFAs Awarded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Shelter Placements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5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lack self-report data for sexual violence among adults.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5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TDV is specifically</a:t>
            </a:r>
            <a:r>
              <a:rPr lang="en-US" baseline="0" dirty="0"/>
              <a:t> in the context of a dating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1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56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60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percentage of children receiving preventative healthcare is declining despite no decrease in the percentage of children without health insurance.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0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6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003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Teen mental health was worsening even before the pandemic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88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1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from different sources seem contradictory.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Batterer treatment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PFAs Awarded</a:t>
            </a:r>
          </a:p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Shelter Placements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4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3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354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6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question changed in 2018, so we couldn’t include earlier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30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 the drop off in school reported bullying from 2016/17 to 2017/18?</a:t>
            </a:r>
          </a:p>
          <a:p>
            <a:pPr marL="168275" marR="0" lvl="0" indent="-1682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Bullying reported by students is declining, but does not show the huge drop off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8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Not actually sure about which year of funding</a:t>
            </a:r>
            <a:r>
              <a:rPr lang="en-US" baseline="0" dirty="0"/>
              <a:t> we’re 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223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84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-no HS 2020 data</a:t>
            </a:r>
            <a:r>
              <a:rPr lang="en-US" baseline="0" dirty="0"/>
              <a:t> due to COVID </a:t>
            </a:r>
            <a:r>
              <a:rPr lang="en-US" baseline="0" dirty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50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84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Families at the poverty line spend most of their income on child-care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Single parents spend 1/3 to 2/3 of their income on child-care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47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49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01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34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Concentrated Disadvantage: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households in census tracts with a high level of</a:t>
            </a:r>
          </a:p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Percentage below poverty line </a:t>
            </a:r>
          </a:p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Receiving public assistance</a:t>
            </a:r>
          </a:p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Female-headed households </a:t>
            </a:r>
          </a:p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Unemployed</a:t>
            </a:r>
          </a:p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Younger than 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Concentrated disadvantage is rising, while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female-headed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homes in poverty in declining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65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08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Black women have the highest proportion of births to single women, followed by Hispanic women, then White women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Births to single women younger than 20 have been increasing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Relevance to childcare costs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Unclear definition of “single”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4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25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52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will be doing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59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will be doing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69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will be doing next.</a:t>
            </a:r>
          </a:p>
          <a:p>
            <a:r>
              <a:rPr lang="en-US" dirty="0"/>
              <a:t>Include CDHS logo</a:t>
            </a:r>
          </a:p>
          <a:p>
            <a:r>
              <a:rPr lang="en-US" dirty="0"/>
              <a:t>Details about funding for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0C464-C3FB-443E-816C-64F076360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3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5463" indent="0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ts val="2000"/>
              <a:buNone/>
            </a:pPr>
            <a:r>
              <a:rPr lang="en-US" dirty="0"/>
              <a:t>Socioecological</a:t>
            </a:r>
            <a:r>
              <a:rPr lang="en-US" baseline="0" dirty="0"/>
              <a:t> framework: </a:t>
            </a:r>
            <a:r>
              <a:rPr lang="en-US" sz="12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level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Gender, age, health, individual-level risk and protective factors </a:t>
            </a:r>
          </a:p>
          <a:p>
            <a:pPr marL="135463" indent="0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ts val="2000"/>
              <a:buNone/>
            </a:pPr>
            <a:r>
              <a:rPr lang="en-US" sz="12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Interpersonal level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Peers, family, romantic relationships, school or workplace</a:t>
            </a:r>
          </a:p>
          <a:p>
            <a:pPr marL="135463" indent="0">
              <a:lnSpc>
                <a:spcPct val="100000"/>
              </a:lnSpc>
              <a:spcAft>
                <a:spcPts val="2400"/>
              </a:spcAft>
              <a:buClr>
                <a:srgbClr val="FFFFFF"/>
              </a:buClr>
              <a:buSzPts val="2000"/>
              <a:buNone/>
            </a:pPr>
            <a:r>
              <a:rPr lang="en-US" sz="12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level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Neighborhood, education, violence in community, economic and employment options </a:t>
            </a:r>
          </a:p>
          <a:p>
            <a:pPr marL="135463" indent="0">
              <a:lnSpc>
                <a:spcPct val="100000"/>
              </a:lnSpc>
              <a:spcAft>
                <a:spcPts val="1600"/>
              </a:spcAft>
              <a:buClr>
                <a:srgbClr val="FFFFFF"/>
              </a:buClr>
              <a:buSzPts val="2000"/>
              <a:buNone/>
            </a:pPr>
            <a:r>
              <a:rPr lang="en-US" sz="12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Macro/Societal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Ideology, laws, policies, cultural norms </a:t>
            </a:r>
          </a:p>
          <a:p>
            <a:pPr marL="135463" indent="0">
              <a:lnSpc>
                <a:spcPct val="100000"/>
              </a:lnSpc>
              <a:spcAft>
                <a:spcPts val="1600"/>
              </a:spcAft>
              <a:buClr>
                <a:srgbClr val="FFFFFF"/>
              </a:buClr>
              <a:buSzPts val="2000"/>
              <a:buNone/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463" indent="0">
              <a:lnSpc>
                <a:spcPct val="100000"/>
              </a:lnSpc>
              <a:spcAft>
                <a:spcPts val="1600"/>
              </a:spcAft>
              <a:buClr>
                <a:srgbClr val="FFFFFF"/>
              </a:buClr>
              <a:buSzPts val="2000"/>
              <a:buNone/>
            </a:pP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Literature: </a:t>
            </a:r>
            <a:r>
              <a:rPr lang="en-US" sz="1400" dirty="0">
                <a:solidFill>
                  <a:srgbClr val="FFFFFF"/>
                </a:solidFill>
              </a:rPr>
              <a:t>Life Course</a:t>
            </a:r>
          </a:p>
          <a:p>
            <a:pPr indent="-47412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</a:pPr>
            <a:r>
              <a:rPr lang="en-US" sz="1200" dirty="0">
                <a:solidFill>
                  <a:srgbClr val="FFFFFF"/>
                </a:solidFill>
              </a:rPr>
              <a:t>Experiencing or witnessing childhood maltreatment increases the likelihood of future victimization or perpetration </a:t>
            </a:r>
          </a:p>
          <a:p>
            <a:pPr indent="-47412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</a:pPr>
            <a:r>
              <a:rPr lang="en-US" sz="1200" dirty="0">
                <a:solidFill>
                  <a:srgbClr val="FFFFFF"/>
                </a:solidFill>
              </a:rPr>
              <a:t>ACEs increase the prevalence of risk factors of sexual violence</a:t>
            </a:r>
          </a:p>
          <a:p>
            <a:pPr indent="-47412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</a:pPr>
            <a:endParaRPr lang="en-US" sz="1200" dirty="0">
              <a:solidFill>
                <a:srgbClr val="FFFFFF"/>
              </a:solidFill>
            </a:endParaRPr>
          </a:p>
          <a:p>
            <a:pPr marL="135464" indent="0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  <a:buNone/>
            </a:pPr>
            <a:r>
              <a:rPr lang="en-US" sz="1400" dirty="0">
                <a:solidFill>
                  <a:srgbClr val="FFFFFF"/>
                </a:solidFill>
              </a:rPr>
              <a:t>Social Determinants of Health</a:t>
            </a:r>
            <a:endParaRPr lang="en-US" sz="1200" dirty="0">
              <a:solidFill>
                <a:srgbClr val="FFFFFF"/>
              </a:solidFill>
            </a:endParaRPr>
          </a:p>
          <a:p>
            <a:pPr marL="609585" marR="0" lvl="0" indent="-474121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  <a:buFont typeface="Nunito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Biology, family life, socioeconomic status, neighborhood or </a:t>
            </a:r>
            <a:r>
              <a:rPr lang="en-US" sz="1200" dirty="0">
                <a:solidFill>
                  <a:srgbClr val="FFFFFF"/>
                </a:solidFill>
              </a:rPr>
              <a:t>community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 characteristics, larger societal structures, social stratification </a:t>
            </a:r>
          </a:p>
          <a:p>
            <a:pPr marL="609585" marR="0" lvl="0" indent="-474121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  <a:buFont typeface="Nunito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Racism, sexism, ableism, ageism, and other -isms strongly influence health </a:t>
            </a:r>
          </a:p>
          <a:p>
            <a:pPr marL="135464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  <a:buFont typeface="Nunito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/>
              <a:sym typeface="Nunito"/>
            </a:endParaRPr>
          </a:p>
          <a:p>
            <a:pPr marL="669925" indent="0">
              <a:lnSpc>
                <a:spcPct val="150000"/>
              </a:lnSpc>
              <a:buClr>
                <a:srgbClr val="FFFFFF"/>
              </a:buClr>
              <a:buSzPts val="2000"/>
              <a:buNone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Interviews: </a:t>
            </a:r>
            <a:r>
              <a:rPr lang="en-US" sz="1200" dirty="0">
                <a:solidFill>
                  <a:srgbClr val="FFFFFF"/>
                </a:solidFill>
              </a:rPr>
              <a:t>5 - IPV or TDV</a:t>
            </a:r>
          </a:p>
          <a:p>
            <a:pPr marL="669925" indent="0">
              <a:lnSpc>
                <a:spcPct val="150000"/>
              </a:lnSpc>
              <a:buClr>
                <a:srgbClr val="FFFFFF"/>
              </a:buClr>
              <a:buSzPts val="2000"/>
              <a:buNone/>
            </a:pPr>
            <a:r>
              <a:rPr lang="en-US" sz="1200" dirty="0">
                <a:solidFill>
                  <a:srgbClr val="FFFFFF"/>
                </a:solidFill>
              </a:rPr>
              <a:t>4 - Health in general or women’s</a:t>
            </a:r>
          </a:p>
          <a:p>
            <a:pPr marL="669925" indent="0">
              <a:lnSpc>
                <a:spcPct val="150000"/>
              </a:lnSpc>
              <a:buClr>
                <a:srgbClr val="FFFFFF"/>
              </a:buClr>
              <a:buSzPts val="2000"/>
              <a:buNone/>
            </a:pPr>
            <a:r>
              <a:rPr lang="en-US" sz="1200" dirty="0">
                <a:solidFill>
                  <a:srgbClr val="FFFFFF"/>
                </a:solidFill>
              </a:rPr>
              <a:t>3 - SV specifically</a:t>
            </a:r>
          </a:p>
          <a:p>
            <a:pPr marL="669925" indent="0">
              <a:lnSpc>
                <a:spcPct val="150000"/>
              </a:lnSpc>
              <a:buClr>
                <a:srgbClr val="FFFFFF"/>
              </a:buClr>
              <a:buSzPts val="2000"/>
              <a:buNone/>
            </a:pPr>
            <a:r>
              <a:rPr lang="en-US" sz="1200" dirty="0">
                <a:solidFill>
                  <a:srgbClr val="FFFFFF"/>
                </a:solidFill>
              </a:rPr>
              <a:t>4 - Violence prevention or response</a:t>
            </a:r>
          </a:p>
          <a:p>
            <a:pPr marL="669925" indent="0">
              <a:lnSpc>
                <a:spcPct val="150000"/>
              </a:lnSpc>
              <a:buClr>
                <a:srgbClr val="FFFFFF"/>
              </a:buClr>
              <a:buSzPts val="2000"/>
              <a:buNone/>
            </a:pPr>
            <a:r>
              <a:rPr lang="en-US" sz="1200" dirty="0">
                <a:solidFill>
                  <a:srgbClr val="FFFFFF"/>
                </a:solidFill>
              </a:rPr>
              <a:t>6 - Substance use and mental health </a:t>
            </a:r>
          </a:p>
          <a:p>
            <a:pPr marL="135464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FFFFFF"/>
              </a:buClr>
              <a:buSzPts val="2000"/>
              <a:buFont typeface="Nunito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/>
              <a:sym typeface="Nunito"/>
            </a:endParaRPr>
          </a:p>
          <a:p>
            <a:pPr marL="135463" indent="0">
              <a:lnSpc>
                <a:spcPct val="100000"/>
              </a:lnSpc>
              <a:spcAft>
                <a:spcPts val="1600"/>
              </a:spcAft>
              <a:buClr>
                <a:srgbClr val="FFFFFF"/>
              </a:buClr>
              <a:buSzPts val="2000"/>
              <a:buNone/>
            </a:pPr>
            <a:endParaRPr lang="en-US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19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84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76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source ratings</a:t>
            </a:r>
          </a:p>
          <a:p>
            <a:pPr indent="-474121">
              <a:lnSpc>
                <a:spcPct val="100000"/>
              </a:lnSpc>
              <a:buClr>
                <a:srgbClr val="FFFFFF"/>
              </a:buClr>
              <a:buSzPts val="2000"/>
            </a:pPr>
            <a:r>
              <a:rPr lang="en-US" sz="1200" dirty="0">
                <a:solidFill>
                  <a:srgbClr val="FFFFFF"/>
                </a:solidFill>
              </a:rPr>
              <a:t>Assign ratings based on ease of accessibility, whether they provide trend data, comprehensiveness/number of indicators included, and other factors</a:t>
            </a:r>
          </a:p>
          <a:p>
            <a:pPr indent="-474121">
              <a:lnSpc>
                <a:spcPct val="100000"/>
              </a:lnSpc>
              <a:spcBef>
                <a:spcPts val="2667"/>
              </a:spcBef>
              <a:buClr>
                <a:srgbClr val="FFFFFF"/>
              </a:buClr>
              <a:buSzPts val="2000"/>
            </a:pPr>
            <a:r>
              <a:rPr lang="en-US" sz="1200" dirty="0">
                <a:solidFill>
                  <a:srgbClr val="FFFFFF"/>
                </a:solidFill>
              </a:rPr>
              <a:t>Allows us to narrow down and filter based on different criteria</a:t>
            </a:r>
          </a:p>
          <a:p>
            <a:pPr indent="-474121">
              <a:lnSpc>
                <a:spcPct val="100000"/>
              </a:lnSpc>
              <a:spcBef>
                <a:spcPts val="2667"/>
              </a:spcBef>
              <a:buClr>
                <a:srgbClr val="FFFFFF"/>
              </a:buClr>
              <a:buSzPts val="2000"/>
            </a:pPr>
            <a:r>
              <a:rPr lang="en-US" sz="1200" dirty="0">
                <a:solidFill>
                  <a:srgbClr val="FFFFFF"/>
                </a:solidFill>
              </a:rPr>
              <a:t>Example: Identifying all data sources that include indicators at the outer two rings of the SEM and provide trend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96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6450a48b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6450a48b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3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6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8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90"/>
            <a:ext cx="3105107" cy="2929445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08" y="2235325"/>
            <a:ext cx="3025978" cy="2106069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8"/>
            <a:ext cx="3108960" cy="2926080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9" y="2195199"/>
            <a:ext cx="3059113" cy="22126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9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108960" cy="2926080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59" y="2200779"/>
            <a:ext cx="3059492" cy="219521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9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1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8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0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tiff"/><Relationship Id="rId4" Type="http://schemas.openxmlformats.org/officeDocument/2006/relationships/image" Target="../media/image6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11F8D4F-0F0F-4E68-80C6-05F8FC8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C88A4A2-49A3-4B71-89F7-FBB6CDF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4" name="Isosceles Triangle 39">
              <a:extLst>
                <a:ext uri="{FF2B5EF4-FFF2-40B4-BE49-F238E27FC236}">
                  <a16:creationId xmlns:a16="http://schemas.microsoft.com/office/drawing/2014/main" id="{D9655F80-B020-45DF-8854-E66FE5CE8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F147E35-2CC4-4188-845B-72F2A29C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89" name="Google Shape;289;p14"/>
          <p:cNvSpPr txBox="1">
            <a:spLocks noGrp="1"/>
          </p:cNvSpPr>
          <p:nvPr>
            <p:ph type="ctrTitle" idx="4294967295"/>
          </p:nvPr>
        </p:nvSpPr>
        <p:spPr>
          <a:xfrm>
            <a:off x="1759236" y="2305088"/>
            <a:ext cx="8679915" cy="1390028"/>
          </a:xfrm>
          <a:prstGeom prst="rect">
            <a:avLst/>
          </a:prstGeom>
        </p:spPr>
        <p:txBody>
          <a:bodyPr spcFirstLastPara="1" vert="horz" lIns="228600" tIns="228600" rIns="228600" bIns="0" rtlCol="0" anchor="b" anchorCtr="0">
            <a:normAutofit/>
          </a:bodyPr>
          <a:lstStyle/>
          <a:p>
            <a:pPr>
              <a:lnSpc>
                <a:spcPct val="100000"/>
              </a:lnSpc>
              <a:buClr>
                <a:srgbClr val="FEFEFE"/>
              </a:buClr>
              <a:buSzPts val="4000"/>
            </a:pPr>
            <a:r>
              <a:rPr lang="en-US" sz="3800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The Delaware Rape Prevention and Education Program (RPE):  Building Evaluation Capacity</a:t>
            </a:r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294967295"/>
          </p:nvPr>
        </p:nvSpPr>
        <p:spPr>
          <a:xfrm>
            <a:off x="1759237" y="4225764"/>
            <a:ext cx="8673427" cy="914624"/>
          </a:xfrm>
          <a:prstGeom prst="rect">
            <a:avLst/>
          </a:prstGeom>
        </p:spPr>
        <p:txBody>
          <a:bodyPr spcFirstLastPara="1" vert="horz" lIns="91440" tIns="0" rIns="91440" bIns="45720" rtlCol="0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  <a:sym typeface="Garamond"/>
              </a:rPr>
              <a:t>Presented to the Delaware SEOW July 29, 2021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A0ACEA-A848-4EDB-A05E-6945E59C6C7A}"/>
              </a:ext>
            </a:extLst>
          </p:cNvPr>
          <p:cNvSpPr txBox="1"/>
          <p:nvPr/>
        </p:nvSpPr>
        <p:spPr>
          <a:xfrm>
            <a:off x="1661532" y="1336934"/>
            <a:ext cx="883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University of Delaware Center for Drug and Health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1923665" y="257150"/>
            <a:ext cx="9784148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Indicators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801534-B043-4C65-9608-67CEAAC7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661" y="2521130"/>
            <a:ext cx="839525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Protective Environments</a:t>
            </a:r>
            <a:endParaRPr kumimoji="0" lang="en-US" altLang="en-US" sz="2000" b="0" i="0" u="sng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Healthcare - Children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Adverse Childhood Experiences (ACEs) &amp; Mental Health - Children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 &amp; Economic Factors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08F7F7-AF12-49EB-8CCB-53210898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249" y="4288161"/>
            <a:ext cx="496625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Women’s Financial Empowerment</a:t>
            </a:r>
            <a:endParaRPr kumimoji="0" lang="en-US" altLang="en-US" sz="2000" b="0" i="0" u="sng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Childcare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Healthcare - Women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 &amp; Mental Health - Adults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Poverty &amp; Economic Factors - Adults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 Use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CDE9C8-32BA-4A2A-A1B1-E2AD0C460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265" y="1063479"/>
            <a:ext cx="43799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endParaRPr kumimoji="0" lang="en-US" altLang="en-US" sz="1800" b="0" i="0" u="sng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Use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Victimization – Teens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46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03" y="2204552"/>
            <a:ext cx="3032397" cy="21680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865014"/>
          <a:ext cx="6891698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Reported Forcible Sex Offenses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Crime in Delaware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Domestic Violence Police Contacts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Crime in Delaware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22,587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2107478-C255-924C-856D-D16A63C1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07" y="3037662"/>
            <a:ext cx="1097280" cy="278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3DEA22-A659-7E4F-9659-DA34214CE60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9307" y="3759474"/>
            <a:ext cx="1097280" cy="21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8519B-822F-454A-85FD-C0BFD8EE5246}"/>
              </a:ext>
            </a:extLst>
          </p:cNvPr>
          <p:cNvSpPr txBox="1"/>
          <p:nvPr/>
        </p:nvSpPr>
        <p:spPr>
          <a:xfrm>
            <a:off x="665922" y="173579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Prevalence</a:t>
            </a:r>
          </a:p>
        </p:txBody>
      </p:sp>
    </p:spTree>
    <p:extLst>
      <p:ext uri="{BB962C8B-B14F-4D97-AF65-F5344CB8AC3E}">
        <p14:creationId xmlns:p14="http://schemas.microsoft.com/office/powerpoint/2010/main" val="67216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Violence Prevalence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BF89B-9B59-FE40-AF0B-4079D62BF9CB}"/>
              </a:ext>
            </a:extLst>
          </p:cNvPr>
          <p:cNvSpPr txBox="1"/>
          <p:nvPr/>
        </p:nvSpPr>
        <p:spPr>
          <a:xfrm>
            <a:off x="4339950" y="1294225"/>
            <a:ext cx="347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Reported Forcible Sex Offenses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19ECD-24C9-A44D-9A6B-25A605F260B8}"/>
              </a:ext>
            </a:extLst>
          </p:cNvPr>
          <p:cNvSpPr txBox="1"/>
          <p:nvPr/>
        </p:nvSpPr>
        <p:spPr>
          <a:xfrm>
            <a:off x="8285784" y="1294225"/>
            <a:ext cx="347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DV Police Contacts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2DB29-658B-D749-9505-26F91104D7C8}"/>
              </a:ext>
            </a:extLst>
          </p:cNvPr>
          <p:cNvSpPr txBox="1"/>
          <p:nvPr/>
        </p:nvSpPr>
        <p:spPr>
          <a:xfrm>
            <a:off x="785213" y="5572999"/>
            <a:ext cx="3759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Forcible Sex Offenses- Crime in Delaware Report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Police Contacts- DVCC Annual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Report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CACDC-11B7-E842-B5C9-A2F1D2A695DB}"/>
              </a:ext>
            </a:extLst>
          </p:cNvPr>
          <p:cNvSpPr txBox="1"/>
          <p:nvPr/>
        </p:nvSpPr>
        <p:spPr>
          <a:xfrm>
            <a:off x="785212" y="1757864"/>
            <a:ext cx="312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6" y="1663557"/>
            <a:ext cx="3501197" cy="2732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950" y="1663557"/>
            <a:ext cx="3501197" cy="27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3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5905"/>
            <a:ext cx="3045097" cy="221278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 Use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771709"/>
          <a:ext cx="6891698" cy="457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Domestic Violence Hotline Calls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DVCC 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3249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Protection from Abuse Orders Filed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DVCC 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Protection from Abuse Orders Awarded</a:t>
                      </a:r>
                    </a:p>
                    <a:p>
                      <a:r>
                        <a:rPr lang="en-US" sz="1000" dirty="0"/>
                        <a:t>     DVCC Annual Report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Individuals Housed in DV Shelters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DVCC Annual Reports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Batterer Treatment Commitments Served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DVCC 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24855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EADF716-40B1-7C4C-915E-82D2602F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48" y="1978107"/>
            <a:ext cx="1097280" cy="27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417285-EE76-5443-A669-285AC99B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308" y="2671196"/>
            <a:ext cx="1097280" cy="278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24627-191E-C94A-B948-8D517A8F7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748" y="3462918"/>
            <a:ext cx="1097280" cy="278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D1DCBA-CAFA-3A4A-80B5-11113F5D0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748" y="4140275"/>
            <a:ext cx="1097280" cy="278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958F5-96DF-7C43-89C2-B944627F0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508" y="4849096"/>
            <a:ext cx="1097280" cy="278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9217C-7936-4AB4-A92F-C8301AA621E4}"/>
              </a:ext>
            </a:extLst>
          </p:cNvPr>
          <p:cNvSpPr txBox="1"/>
          <p:nvPr/>
        </p:nvSpPr>
        <p:spPr>
          <a:xfrm>
            <a:off x="665922" y="173579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Prevalence</a:t>
            </a:r>
          </a:p>
        </p:txBody>
      </p:sp>
    </p:spTree>
    <p:extLst>
      <p:ext uri="{BB962C8B-B14F-4D97-AF65-F5344CB8AC3E}">
        <p14:creationId xmlns:p14="http://schemas.microsoft.com/office/powerpoint/2010/main" val="220457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3337B-6EE2-46FE-AB23-82EC98546482}"/>
              </a:ext>
            </a:extLst>
          </p:cNvPr>
          <p:cNvSpPr txBox="1"/>
          <p:nvPr/>
        </p:nvSpPr>
        <p:spPr>
          <a:xfrm>
            <a:off x="785214" y="1716195"/>
            <a:ext cx="312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 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BA3134-6A75-AD45-AF8E-9FA1C1A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59" y="2200779"/>
            <a:ext cx="3059492" cy="2195214"/>
          </a:xfrm>
        </p:spPr>
        <p:txBody>
          <a:bodyPr/>
          <a:lstStyle/>
          <a:p>
            <a:r>
              <a:rPr lang="en-US" dirty="0"/>
              <a:t>Interpersonal Violence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FCFB5-73AF-5A40-8975-C380910F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23" y="900565"/>
            <a:ext cx="3751337" cy="2471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538112-09B8-BE4A-8162-22876E38F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522" y="900564"/>
            <a:ext cx="3774073" cy="2471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0C4EEE-38A1-5940-A29C-DD52822CC3F3}"/>
              </a:ext>
            </a:extLst>
          </p:cNvPr>
          <p:cNvSpPr txBox="1"/>
          <p:nvPr/>
        </p:nvSpPr>
        <p:spPr>
          <a:xfrm>
            <a:off x="4471592" y="282757"/>
            <a:ext cx="35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Batterer Treatment Commitments 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9A6DD-3E6B-814E-BD9B-E83D2BED5F68}"/>
              </a:ext>
            </a:extLst>
          </p:cNvPr>
          <p:cNvSpPr txBox="1"/>
          <p:nvPr/>
        </p:nvSpPr>
        <p:spPr>
          <a:xfrm>
            <a:off x="8404960" y="531232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Individuals Housed in DV Shelters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8680F-1179-7A4A-BB61-E266B95E853D}"/>
              </a:ext>
            </a:extLst>
          </p:cNvPr>
          <p:cNvSpPr txBox="1"/>
          <p:nvPr/>
        </p:nvSpPr>
        <p:spPr>
          <a:xfrm>
            <a:off x="4251366" y="3589284"/>
            <a:ext cx="40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From Abuse Orders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E0B7D-0D3D-7449-9A0A-AA75A843EA43}"/>
              </a:ext>
            </a:extLst>
          </p:cNvPr>
          <p:cNvSpPr txBox="1"/>
          <p:nvPr/>
        </p:nvSpPr>
        <p:spPr>
          <a:xfrm>
            <a:off x="433770" y="5772503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DVCC Annual Report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98DD1-CCE8-423A-87DF-2353C211B660}"/>
              </a:ext>
            </a:extLst>
          </p:cNvPr>
          <p:cNvSpPr txBox="1"/>
          <p:nvPr/>
        </p:nvSpPr>
        <p:spPr>
          <a:xfrm>
            <a:off x="8419483" y="3602429"/>
            <a:ext cx="360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DV Hotline Calls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521" y="4008154"/>
            <a:ext cx="3751337" cy="244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407" y="4008154"/>
            <a:ext cx="3770287" cy="24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37" y="2200779"/>
            <a:ext cx="3139663" cy="21807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Teen Victimization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348176"/>
          <a:ext cx="6891698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Lifetime Sexual Assault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Youth Risk Behavior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Sexual Assault Last 12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Youth Risk Behavior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Sexual Assault by Partner</a:t>
                      </a:r>
                    </a:p>
                    <a:p>
                      <a:r>
                        <a:rPr lang="en-US" sz="1000" dirty="0"/>
                        <a:t>     Youth Risk Behavior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Physical Assault by Partner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Youth Risk Behavior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DAE05D3-CCEC-614D-AA4D-944E22588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94" y="2361737"/>
            <a:ext cx="1097280" cy="278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F97255-B966-3F40-901C-42D4856A7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94" y="3614616"/>
            <a:ext cx="1097280" cy="278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EAE4B1-AC24-D34C-ABB6-BE9DC0B5B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394" y="4072628"/>
            <a:ext cx="1097280" cy="27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258EAA-ACBA-4E0C-A93D-EAD73E0D2DF1}"/>
              </a:ext>
            </a:extLst>
          </p:cNvPr>
          <p:cNvSpPr txBox="1"/>
          <p:nvPr/>
        </p:nvSpPr>
        <p:spPr>
          <a:xfrm>
            <a:off x="794576" y="1725424"/>
            <a:ext cx="312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Prevalence</a:t>
            </a:r>
          </a:p>
        </p:txBody>
      </p:sp>
    </p:spTree>
    <p:extLst>
      <p:ext uri="{BB962C8B-B14F-4D97-AF65-F5344CB8AC3E}">
        <p14:creationId xmlns:p14="http://schemas.microsoft.com/office/powerpoint/2010/main" val="38762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Teen Sexual 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5E1B6-B2DE-984D-92C3-FD71BEEC0A1A}"/>
              </a:ext>
            </a:extLst>
          </p:cNvPr>
          <p:cNvSpPr txBox="1"/>
          <p:nvPr/>
        </p:nvSpPr>
        <p:spPr>
          <a:xfrm>
            <a:off x="845759" y="1743168"/>
            <a:ext cx="30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Teen Victimization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13" y="2007100"/>
            <a:ext cx="3674679" cy="2388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85" y="2011659"/>
            <a:ext cx="3674679" cy="2384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8680F-1179-7A4A-BB61-E266B95E853D}"/>
              </a:ext>
            </a:extLst>
          </p:cNvPr>
          <p:cNvSpPr txBox="1"/>
          <p:nvPr/>
        </p:nvSpPr>
        <p:spPr>
          <a:xfrm>
            <a:off x="8053955" y="1642327"/>
            <a:ext cx="40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Teen Dating Violence Past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Months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48680F-1179-7A4A-BB61-E266B95E853D}"/>
              </a:ext>
            </a:extLst>
          </p:cNvPr>
          <p:cNvSpPr txBox="1"/>
          <p:nvPr/>
        </p:nvSpPr>
        <p:spPr>
          <a:xfrm>
            <a:off x="4088784" y="1637768"/>
            <a:ext cx="40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Teen Sexual Violence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6DB7B-394F-D64F-BE7E-79E398BF12CB}"/>
              </a:ext>
            </a:extLst>
          </p:cNvPr>
          <p:cNvSpPr txBox="1"/>
          <p:nvPr/>
        </p:nvSpPr>
        <p:spPr>
          <a:xfrm>
            <a:off x="495904" y="5852258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Youth Risk Behavior Survey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9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32397" cy="217519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Healthcare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278605"/>
          <a:ext cx="6891698" cy="360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Received Mental Healthcare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Needed Mental Healthcare But Didn’t Receive 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Received Preventative Healthcare</a:t>
                      </a:r>
                    </a:p>
                    <a:p>
                      <a:r>
                        <a:rPr lang="en-US" sz="1000" dirty="0"/>
                        <a:t>     NSCH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-6.8%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Children w/o Health Insurance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KIDS COUNT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729AFCC-450C-4346-ACA1-B25D32C1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08" y="2302541"/>
            <a:ext cx="1097280" cy="27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8F4627-E1D4-E949-A71F-879A59F6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08" y="2896584"/>
            <a:ext cx="1097280" cy="278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D2241-861E-D542-994B-BECBC0325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608" y="3631095"/>
            <a:ext cx="1097280" cy="278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156114-AB8E-D641-8096-71AFCFC09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608" y="4352906"/>
            <a:ext cx="1097280" cy="27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19803-5900-4938-A60B-938614717A8D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97103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E3972-CFBB-0042-9489-EE7456A49324}"/>
              </a:ext>
            </a:extLst>
          </p:cNvPr>
          <p:cNvSpPr txBox="1"/>
          <p:nvPr/>
        </p:nvSpPr>
        <p:spPr>
          <a:xfrm>
            <a:off x="5416161" y="1350268"/>
            <a:ext cx="417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Mental Healthcare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5E1B6-B2DE-984D-92C3-FD71BEEC0A1A}"/>
              </a:ext>
            </a:extLst>
          </p:cNvPr>
          <p:cNvSpPr txBox="1"/>
          <p:nvPr/>
        </p:nvSpPr>
        <p:spPr>
          <a:xfrm>
            <a:off x="845759" y="1743168"/>
            <a:ext cx="30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to Health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0F39A-9302-F542-BDEB-3324E78B6080}"/>
              </a:ext>
            </a:extLst>
          </p:cNvPr>
          <p:cNvSpPr txBox="1"/>
          <p:nvPr/>
        </p:nvSpPr>
        <p:spPr>
          <a:xfrm>
            <a:off x="711593" y="5519819"/>
            <a:ext cx="375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Preventative Healthcare: National Survey of Children’s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161" y="1714725"/>
            <a:ext cx="4175504" cy="27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E3972-CFBB-0042-9489-EE7456A49324}"/>
              </a:ext>
            </a:extLst>
          </p:cNvPr>
          <p:cNvSpPr txBox="1"/>
          <p:nvPr/>
        </p:nvSpPr>
        <p:spPr>
          <a:xfrm>
            <a:off x="4554421" y="1280422"/>
            <a:ext cx="346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Receiving Preventative Healthcare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5E1B6-B2DE-984D-92C3-FD71BEEC0A1A}"/>
              </a:ext>
            </a:extLst>
          </p:cNvPr>
          <p:cNvSpPr txBox="1"/>
          <p:nvPr/>
        </p:nvSpPr>
        <p:spPr>
          <a:xfrm>
            <a:off x="845759" y="1743168"/>
            <a:ext cx="305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to Health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0F39A-9302-F542-BDEB-3324E78B6080}"/>
              </a:ext>
            </a:extLst>
          </p:cNvPr>
          <p:cNvSpPr txBox="1"/>
          <p:nvPr/>
        </p:nvSpPr>
        <p:spPr>
          <a:xfrm>
            <a:off x="711593" y="5519819"/>
            <a:ext cx="3759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Preventative Healthcare: National Survey of Children’s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Health Insurance: KIDS 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2A8E4-43E6-BC46-882A-AEF19458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296" y="1918666"/>
            <a:ext cx="3474720" cy="2451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3F66D-A54F-F443-8B74-68DE58054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11" y="1928566"/>
            <a:ext cx="3476213" cy="24674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DE55E3-FC2A-D440-9979-266002A3FF7D}"/>
              </a:ext>
            </a:extLst>
          </p:cNvPr>
          <p:cNvSpPr txBox="1"/>
          <p:nvPr/>
        </p:nvSpPr>
        <p:spPr>
          <a:xfrm>
            <a:off x="8279295" y="1549334"/>
            <a:ext cx="34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Without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316698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Delaware RPE Program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2956113" y="2125757"/>
            <a:ext cx="8203439" cy="3802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000" dirty="0"/>
              <a:t>The RPE program is funded by the CDC and administered by the Delaware Office of Women’s Health under the direction of Karen </a:t>
            </a:r>
            <a:r>
              <a:rPr lang="en-US" sz="2000" dirty="0" err="1"/>
              <a:t>McGloughlin</a:t>
            </a:r>
            <a:r>
              <a:rPr lang="en-US" sz="2000" dirty="0"/>
              <a:t> in the Division of Public Health Bureau of Health Equity, Department of Health and Social Services. </a:t>
            </a:r>
          </a:p>
          <a:p>
            <a:pPr marL="0" indent="-228600">
              <a:spcAft>
                <a:spcPts val="600"/>
              </a:spcAft>
              <a:buSzPct val="11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000" dirty="0"/>
              <a:t>The RPE Program coordinates with the Delaware DELTA Impact initiative to provide a cohesive approach to reduce sexual and intimate partner violence (SV/IPV). Both projects work in collaboration with one State Leadership Team.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83197" cy="21807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ACEs &amp; Mental Health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477388"/>
          <a:ext cx="6891698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Students Reporting 1 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SEOW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Students Reporting 2+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SEOW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Felt Sad or Helpless in the Last Two Weeks</a:t>
                      </a:r>
                    </a:p>
                    <a:p>
                      <a:r>
                        <a:rPr lang="en-US" sz="1000" dirty="0"/>
                        <a:t>     Youth Risk Behavior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Made a Plan to Commit Suicide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Youth Risk Behavior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FA7C199-669F-F744-B475-135ADD5A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694" y="2491804"/>
            <a:ext cx="1097280" cy="278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96A579-707D-334A-A6A1-D09D42C7B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08" y="2984922"/>
            <a:ext cx="1097280" cy="27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5C4D05-C320-2A45-A73E-7D28A004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94" y="3551995"/>
            <a:ext cx="1097280" cy="278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B92D02-E764-084F-B837-B0E47029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08" y="4194093"/>
            <a:ext cx="1097280" cy="278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9BF565-BC9D-494D-ABA9-BB61EA2DF21E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99894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F66D0-CE19-9041-A2C0-1BC62C4B4F4A}"/>
              </a:ext>
            </a:extLst>
          </p:cNvPr>
          <p:cNvSpPr txBox="1"/>
          <p:nvPr/>
        </p:nvSpPr>
        <p:spPr>
          <a:xfrm>
            <a:off x="775282" y="1731795"/>
            <a:ext cx="31299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ACEs &amp; Mental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CD777-6F44-C542-8122-07F0CCECB3F7}"/>
              </a:ext>
            </a:extLst>
          </p:cNvPr>
          <p:cNvSpPr txBox="1"/>
          <p:nvPr/>
        </p:nvSpPr>
        <p:spPr>
          <a:xfrm>
            <a:off x="5744817" y="1382966"/>
            <a:ext cx="420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Students Reporting 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F7A7A-6754-1D47-8975-480CC5E3AFD0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SEOW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18" y="1731796"/>
            <a:ext cx="4205281" cy="27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Depression in High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F66D0-CE19-9041-A2C0-1BC62C4B4F4A}"/>
              </a:ext>
            </a:extLst>
          </p:cNvPr>
          <p:cNvSpPr txBox="1"/>
          <p:nvPr/>
        </p:nvSpPr>
        <p:spPr>
          <a:xfrm>
            <a:off x="775282" y="1731795"/>
            <a:ext cx="31299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ACEs &amp; Mental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46F47-A2E7-884F-A06E-244D1983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78" y="1704327"/>
            <a:ext cx="3657600" cy="2783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7E3D2-9D96-B645-9430-3C784A0D1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655" y="1714120"/>
            <a:ext cx="3371195" cy="2783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9CD777-6F44-C542-8122-07F0CCECB3F7}"/>
              </a:ext>
            </a:extLst>
          </p:cNvPr>
          <p:cNvSpPr txBox="1"/>
          <p:nvPr/>
        </p:nvSpPr>
        <p:spPr>
          <a:xfrm>
            <a:off x="4363279" y="88758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past year, felt sad/hopeless almost every day for 2 weeks in a row that you stopped some usual activities.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1D18C-BAD6-C248-8719-258330924891}"/>
              </a:ext>
            </a:extLst>
          </p:cNvPr>
          <p:cNvSpPr txBox="1"/>
          <p:nvPr/>
        </p:nvSpPr>
        <p:spPr>
          <a:xfrm>
            <a:off x="8368376" y="1382966"/>
            <a:ext cx="3351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Made a Plan to Commit Suicide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F7A7A-6754-1D47-8975-480CC5E3AFD0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Youth Risk Behavior Survey</a:t>
            </a:r>
          </a:p>
        </p:txBody>
      </p:sp>
    </p:spTree>
    <p:extLst>
      <p:ext uri="{BB962C8B-B14F-4D97-AF65-F5344CB8AC3E}">
        <p14:creationId xmlns:p14="http://schemas.microsoft.com/office/powerpoint/2010/main" val="229922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83197" cy="22061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Poverty and Economic Factors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855074"/>
          <a:ext cx="6891698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Home Insecure in Last Month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Delaware School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Total Teen Births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Children in Poverty</a:t>
                      </a:r>
                    </a:p>
                    <a:p>
                      <a:r>
                        <a:rPr lang="en-US" sz="1000" dirty="0"/>
                        <a:t>     KIDS COUNT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86985D7-EB79-7140-87FF-1BACD6D3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08" y="2868973"/>
            <a:ext cx="1097280" cy="278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7F336-D107-0140-8495-635352D28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308" y="3387768"/>
            <a:ext cx="1097280" cy="278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07E663-26E1-044C-B397-539D3A68F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08" y="3844050"/>
            <a:ext cx="1097280" cy="278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C90069-94BB-48A6-A6F9-CDA97CB5178F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240903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3337B-6EE2-46FE-AB23-82EC98546482}"/>
              </a:ext>
            </a:extLst>
          </p:cNvPr>
          <p:cNvSpPr txBox="1"/>
          <p:nvPr/>
        </p:nvSpPr>
        <p:spPr>
          <a:xfrm>
            <a:off x="785214" y="1716195"/>
            <a:ext cx="312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Poverty &amp; Economic Factors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BA3134-6A75-AD45-AF8E-9FA1C1A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59" y="2200779"/>
            <a:ext cx="3059492" cy="21952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Poverty &amp; Teen Births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C4EEE-38A1-5940-A29C-DD52822CC3F3}"/>
              </a:ext>
            </a:extLst>
          </p:cNvPr>
          <p:cNvSpPr txBox="1"/>
          <p:nvPr/>
        </p:nvSpPr>
        <p:spPr>
          <a:xfrm>
            <a:off x="4471592" y="531232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Home Insecure in Last Month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9A6DD-3E6B-814E-BD9B-E83D2BED5F68}"/>
              </a:ext>
            </a:extLst>
          </p:cNvPr>
          <p:cNvSpPr txBox="1"/>
          <p:nvPr/>
        </p:nvSpPr>
        <p:spPr>
          <a:xfrm>
            <a:off x="8404960" y="531232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Teen Births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E0B7D-0D3D-7449-9A0A-AA75A843EA43}"/>
              </a:ext>
            </a:extLst>
          </p:cNvPr>
          <p:cNvSpPr txBox="1"/>
          <p:nvPr/>
        </p:nvSpPr>
        <p:spPr>
          <a:xfrm>
            <a:off x="433770" y="5772503"/>
            <a:ext cx="375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Home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insecurity: DSS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Teen Births/Children in Poverty- KIDS 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4F232-DFD9-42CB-BEC5-10F0FFD9EBD9}"/>
              </a:ext>
            </a:extLst>
          </p:cNvPr>
          <p:cNvSpPr txBox="1"/>
          <p:nvPr/>
        </p:nvSpPr>
        <p:spPr>
          <a:xfrm>
            <a:off x="4487520" y="3588699"/>
            <a:ext cx="350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in Poverty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972" y="900564"/>
            <a:ext cx="3511816" cy="2278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592" y="900564"/>
            <a:ext cx="3511817" cy="2278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520" y="3958031"/>
            <a:ext cx="3511816" cy="22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70497" cy="21412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944527"/>
          <a:ext cx="6891698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Protective Family Routines and Habits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America’s Health Rankings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2018-19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Supportive Neighborhoods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409A110-9C0D-FE4C-AE7E-E003BBAD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3112855"/>
            <a:ext cx="1097280" cy="27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6BE7A4-035F-1A4B-AE2D-2A640CCA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50" y="3692109"/>
            <a:ext cx="1097280" cy="27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80D9E-BA9B-423E-9BC4-31EDA76326E0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65931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Protective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F66D0-CE19-9041-A2C0-1BC62C4B4F4A}"/>
              </a:ext>
            </a:extLst>
          </p:cNvPr>
          <p:cNvSpPr txBox="1"/>
          <p:nvPr/>
        </p:nvSpPr>
        <p:spPr>
          <a:xfrm>
            <a:off x="775282" y="1731795"/>
            <a:ext cx="312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CD777-6F44-C542-8122-07F0CCECB3F7}"/>
              </a:ext>
            </a:extLst>
          </p:cNvPr>
          <p:cNvSpPr txBox="1"/>
          <p:nvPr/>
        </p:nvSpPr>
        <p:spPr>
          <a:xfrm>
            <a:off x="4445025" y="1601626"/>
            <a:ext cx="339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Protective Family Routings and Habits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1D18C-BAD6-C248-8719-258330924891}"/>
              </a:ext>
            </a:extLst>
          </p:cNvPr>
          <p:cNvSpPr txBox="1"/>
          <p:nvPr/>
        </p:nvSpPr>
        <p:spPr>
          <a:xfrm>
            <a:off x="8368376" y="1601626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Supportive Neighborhoods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F7A7A-6754-1D47-8975-480CC5E3AFD0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NSCH, American Health Rankings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467" y="1950455"/>
            <a:ext cx="3404507" cy="244877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29" y="1950456"/>
            <a:ext cx="3401568" cy="2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3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4108"/>
            <a:ext cx="3032397" cy="217802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771709"/>
          <a:ext cx="6891698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Bullying Perpetration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11.5%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Bullying Victimization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Bullying Incidents Reported by Schools</a:t>
                      </a:r>
                    </a:p>
                    <a:p>
                      <a:r>
                        <a:rPr lang="en-US" sz="1000" dirty="0"/>
                        <a:t>     Delaware Bullying Report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2014-19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Substantiated Bullying Incidents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Delaware Bullying Report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2014-19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High schoolers bullied in school previous 12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YRBS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24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Middle schoolers bullied in school 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YRBS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2013-19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54105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22C4180-FEFE-F549-BFB4-B6188B0B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08" y="2920548"/>
            <a:ext cx="1097280" cy="278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7CE4E2-47F2-6C49-8258-81FBAAF01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916" y="3645351"/>
            <a:ext cx="1097280" cy="278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48572D-3B58-674C-950C-361111A9E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916" y="4382136"/>
            <a:ext cx="1097280" cy="278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DD9A2E-957E-7E42-905E-5E50B142C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916" y="5099871"/>
            <a:ext cx="1097280" cy="27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44637-020B-4B87-AF85-C5879435E269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22474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Bullying Perpetration &amp; Victimization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F66D0-CE19-9041-A2C0-1BC62C4B4F4A}"/>
              </a:ext>
            </a:extLst>
          </p:cNvPr>
          <p:cNvSpPr txBox="1"/>
          <p:nvPr/>
        </p:nvSpPr>
        <p:spPr>
          <a:xfrm>
            <a:off x="775282" y="1731795"/>
            <a:ext cx="312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Violence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CD777-6F44-C542-8122-07F0CCECB3F7}"/>
              </a:ext>
            </a:extLst>
          </p:cNvPr>
          <p:cNvSpPr txBox="1"/>
          <p:nvPr/>
        </p:nvSpPr>
        <p:spPr>
          <a:xfrm>
            <a:off x="5727168" y="1571807"/>
            <a:ext cx="3960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Bullying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by Parents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F7A7A-6754-1D47-8975-480CC5E3AFD0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NSCH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69" y="1908766"/>
            <a:ext cx="3960953" cy="25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5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11F7F-6BBA-BA4A-877D-C90FC15D0A24}"/>
              </a:ext>
            </a:extLst>
          </p:cNvPr>
          <p:cNvSpPr txBox="1"/>
          <p:nvPr/>
        </p:nvSpPr>
        <p:spPr>
          <a:xfrm>
            <a:off x="4409971" y="444042"/>
            <a:ext cx="364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Bullying Reported by Schools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7E7A6-8CDB-B24A-9FB3-805F679F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969" y="825561"/>
            <a:ext cx="3383280" cy="2268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DD34C-992F-F941-997B-9CA0EF705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237" y="3892036"/>
            <a:ext cx="3383280" cy="2282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19732F-9394-5447-B934-1280B02536FE}"/>
              </a:ext>
            </a:extLst>
          </p:cNvPr>
          <p:cNvSpPr txBox="1"/>
          <p:nvPr/>
        </p:nvSpPr>
        <p:spPr>
          <a:xfrm>
            <a:off x="8484969" y="236020"/>
            <a:ext cx="33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Bullying in School Previous 12 Months Reported by High Schoolers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9FCD3-076A-DB45-97A5-37A4950432EA}"/>
              </a:ext>
            </a:extLst>
          </p:cNvPr>
          <p:cNvSpPr txBox="1"/>
          <p:nvPr/>
        </p:nvSpPr>
        <p:spPr>
          <a:xfrm>
            <a:off x="8569054" y="333607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Bullying in School Ever Reported by Middle Schoolers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F9CA28-0795-6B41-B1D6-495EF9BF3C6C}"/>
              </a:ext>
            </a:extLst>
          </p:cNvPr>
          <p:cNvSpPr txBox="1">
            <a:spLocks/>
          </p:cNvSpPr>
          <p:nvPr/>
        </p:nvSpPr>
        <p:spPr>
          <a:xfrm>
            <a:off x="749300" y="1622609"/>
            <a:ext cx="3124200" cy="66357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FE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Violence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A7A8C-2FFA-8F4C-ACB5-7C7D03B77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970" y="782596"/>
            <a:ext cx="3644553" cy="3109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B8AA7F-D97F-A14D-930C-73F0C8FD8CE3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Delaware Bullying Report, YRBS</a:t>
            </a:r>
          </a:p>
        </p:txBody>
      </p:sp>
    </p:spTree>
    <p:extLst>
      <p:ext uri="{BB962C8B-B14F-4D97-AF65-F5344CB8AC3E}">
        <p14:creationId xmlns:p14="http://schemas.microsoft.com/office/powerpoint/2010/main" val="319578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Delaware RPE Program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2880487" y="2119839"/>
            <a:ext cx="8203439" cy="3802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000" dirty="0"/>
              <a:t>Statewide priorities for the RPE and DELTA projects are intended to create community and societal change. Priority areas include fostering safety and well-being for youth, improving economic opportunity, and expanding the IPV/SV prevention infrastructure.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000" dirty="0"/>
              <a:t>The CDHS team’s main contribution is to create a process to track Delaware’s progress toward positive change over time. 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spcAft>
                <a:spcPts val="600"/>
              </a:spcAft>
              <a:buSzPct val="110000"/>
              <a:buNone/>
            </a:pPr>
            <a:r>
              <a:rPr lang="en-US" sz="2000" dirty="0"/>
              <a:t>The current RPE program is currently in year 4 of a 5-year funding cycle.</a:t>
            </a:r>
          </a:p>
          <a:p>
            <a:pPr marL="0" indent="0">
              <a:spcAft>
                <a:spcPts val="600"/>
              </a:spcAft>
              <a:buSzPct val="1100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149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26593"/>
            <a:ext cx="3032397" cy="211680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572929"/>
          <a:ext cx="6891698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saw violence b/w adults at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Delaware School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feel student violence is a problem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Delaware School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see crime in their neighborhood</a:t>
                      </a:r>
                    </a:p>
                    <a:p>
                      <a:r>
                        <a:rPr lang="en-US" sz="1000" dirty="0"/>
                        <a:t>     Delaware School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-5.7%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saw violence b/w adults at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Delaware School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feel student violence is a problem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Delaware School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24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graders see crime in their neighborhood</a:t>
                      </a:r>
                    </a:p>
                    <a:p>
                      <a:r>
                        <a:rPr lang="en-US" sz="1000" dirty="0"/>
                        <a:t>     Delaware School Survey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5410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76FA2EC-457F-D94F-B17C-658C8E24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08" y="1689763"/>
            <a:ext cx="1097280" cy="278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21C6BB-64B0-DC47-8682-60594359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608" y="2440333"/>
            <a:ext cx="1097280" cy="278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966E99-FD1F-C740-A0C4-436D8F087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608" y="3170583"/>
            <a:ext cx="1097280" cy="27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39C1A-397E-2C4B-8790-F65CA95B4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608" y="4637433"/>
            <a:ext cx="1097280" cy="278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CC76B9-7337-AB4C-B5F5-7AF93A6EC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698" y="3907183"/>
            <a:ext cx="1097280" cy="278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33C667-5FFE-4B4A-92D2-7E815AB9C2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888" y="5400703"/>
            <a:ext cx="1097280" cy="27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B51AEB-48DF-4F42-8FB1-659D35DD8069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6026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Family &amp; Community Violence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F66D0-CE19-9041-A2C0-1BC62C4B4F4A}"/>
              </a:ext>
            </a:extLst>
          </p:cNvPr>
          <p:cNvSpPr txBox="1"/>
          <p:nvPr/>
        </p:nvSpPr>
        <p:spPr>
          <a:xfrm>
            <a:off x="775282" y="1731795"/>
            <a:ext cx="312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Violence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11F7F-6BBA-BA4A-877D-C90FC15D0A24}"/>
              </a:ext>
            </a:extLst>
          </p:cNvPr>
          <p:cNvSpPr txBox="1"/>
          <p:nvPr/>
        </p:nvSpPr>
        <p:spPr>
          <a:xfrm>
            <a:off x="8187831" y="1159785"/>
            <a:ext cx="357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Violence in 11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Graders’ Lives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11F7F-6BBA-BA4A-877D-C90FC15D0A24}"/>
              </a:ext>
            </a:extLst>
          </p:cNvPr>
          <p:cNvSpPr txBox="1"/>
          <p:nvPr/>
        </p:nvSpPr>
        <p:spPr>
          <a:xfrm>
            <a:off x="4364331" y="1205952"/>
            <a:ext cx="351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Violence in 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Graders’ Lives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6DB7B-394F-D64F-BE7E-79E398BF12CB}"/>
              </a:ext>
            </a:extLst>
          </p:cNvPr>
          <p:cNvSpPr txBox="1"/>
          <p:nvPr/>
        </p:nvSpPr>
        <p:spPr>
          <a:xfrm>
            <a:off x="495904" y="5852258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Youth Risk Behavior Survey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B956C70-F18E-6446-8BEB-0539DB54A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403098"/>
              </p:ext>
            </p:extLst>
          </p:nvPr>
        </p:nvGraphicFramePr>
        <p:xfrm>
          <a:off x="4364330" y="1736983"/>
          <a:ext cx="3513578" cy="325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639D1DE-ABD9-6746-B144-1E3B689F7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928563"/>
              </p:ext>
            </p:extLst>
          </p:nvPr>
        </p:nvGraphicFramePr>
        <p:xfrm>
          <a:off x="8187830" y="1731795"/>
          <a:ext cx="3575192" cy="326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2358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57797" cy="220142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Childcare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189152"/>
          <a:ext cx="6891698" cy="384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Married with Infant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</a:t>
                      </a:r>
                      <a:r>
                        <a:rPr lang="en-US" sz="1000" dirty="0" err="1"/>
                        <a:t>ChildCare</a:t>
                      </a:r>
                      <a:r>
                        <a:rPr lang="en-US" sz="1000" dirty="0"/>
                        <a:t> 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Married with Two Children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  </a:t>
                      </a:r>
                      <a:r>
                        <a:rPr lang="en-US" sz="1050" dirty="0" err="1"/>
                        <a:t>ChildCare</a:t>
                      </a:r>
                      <a:r>
                        <a:rPr lang="en-US" sz="1050" dirty="0"/>
                        <a:t> 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Married with Two Children at the Poverty Line</a:t>
                      </a:r>
                    </a:p>
                    <a:p>
                      <a:r>
                        <a:rPr lang="en-US" sz="1000" dirty="0"/>
                        <a:t>     </a:t>
                      </a:r>
                      <a:r>
                        <a:rPr lang="en-US" sz="1000" dirty="0" err="1"/>
                        <a:t>ChildCare</a:t>
                      </a:r>
                      <a:r>
                        <a:rPr lang="en-US" sz="1000" dirty="0"/>
                        <a:t> Aware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Single Parent with Infant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</a:t>
                      </a:r>
                      <a:r>
                        <a:rPr lang="en-US" sz="1000" dirty="0" err="1"/>
                        <a:t>ChildCare</a:t>
                      </a:r>
                      <a:r>
                        <a:rPr lang="en-US" sz="1000" dirty="0"/>
                        <a:t> Aware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Single Parent with Two Children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</a:t>
                      </a:r>
                      <a:r>
                        <a:rPr lang="en-US" sz="1000" dirty="0" err="1"/>
                        <a:t>ChildCare</a:t>
                      </a:r>
                      <a:r>
                        <a:rPr lang="en-US" sz="1000" dirty="0"/>
                        <a:t> 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24855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7227637-6155-D041-BA26-17234F59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08" y="2231489"/>
            <a:ext cx="1097280" cy="27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F39D8A-2CD9-6342-8CCF-023591DA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94" y="2737363"/>
            <a:ext cx="1097280" cy="278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D9EE3E-8CB9-4944-A260-19753F987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694" y="3368265"/>
            <a:ext cx="1097280" cy="278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9A1B2A-AD63-DE48-A40D-49D1B526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308" y="3935820"/>
            <a:ext cx="1097280" cy="278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ACE425-D731-F046-8E05-C4928B366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694" y="4521353"/>
            <a:ext cx="1097280" cy="278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E3C471-5EF9-46B4-B643-21BC89B8C6C1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Women’s Financial Empowerment</a:t>
            </a:r>
          </a:p>
        </p:txBody>
      </p:sp>
    </p:spTree>
    <p:extLst>
      <p:ext uri="{BB962C8B-B14F-4D97-AF65-F5344CB8AC3E}">
        <p14:creationId xmlns:p14="http://schemas.microsoft.com/office/powerpoint/2010/main" val="1978265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Percent of Income Spent on Childcare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E37BA-F341-384F-B281-EA3A25B07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54" y="1704085"/>
            <a:ext cx="33528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B9940-7AB2-E74C-B8DD-0D080045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2" y="1689574"/>
            <a:ext cx="33528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DFD11B-2B73-1C41-BBB6-EE319852DF61}"/>
              </a:ext>
            </a:extLst>
          </p:cNvPr>
          <p:cNvSpPr txBox="1"/>
          <p:nvPr/>
        </p:nvSpPr>
        <p:spPr>
          <a:xfrm>
            <a:off x="4333461" y="1059676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Percent of Income Married Couples Spent on Center Child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A7C77-F577-294E-A94B-EDE414C8D932}"/>
              </a:ext>
            </a:extLst>
          </p:cNvPr>
          <p:cNvSpPr txBox="1"/>
          <p:nvPr/>
        </p:nvSpPr>
        <p:spPr>
          <a:xfrm>
            <a:off x="8318503" y="1063101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Percent of Income Single Parents Spent on Center Child 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108DF-C45B-8F4A-9E4C-C851DCE4D49E}"/>
              </a:ext>
            </a:extLst>
          </p:cNvPr>
          <p:cNvSpPr txBox="1"/>
          <p:nvPr/>
        </p:nvSpPr>
        <p:spPr>
          <a:xfrm>
            <a:off x="785213" y="6089834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ChildCare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86E57-25B6-41F9-93E2-524029C14FDF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to Child-Care</a:t>
            </a:r>
          </a:p>
        </p:txBody>
      </p:sp>
    </p:spTree>
    <p:extLst>
      <p:ext uri="{BB962C8B-B14F-4D97-AF65-F5344CB8AC3E}">
        <p14:creationId xmlns:p14="http://schemas.microsoft.com/office/powerpoint/2010/main" val="1776731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37" y="2195379"/>
            <a:ext cx="3139664" cy="219882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to Healthcare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646354"/>
          <a:ext cx="6891698" cy="287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Did Not Receive Pap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Behavioral Risk Factor Surveillance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2014-18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Women Unable to See a Doctor Due to Cost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Behavioral Risk Factor Surveillance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2014-18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Babies Who Had Well-Baby Checks</a:t>
                      </a:r>
                    </a:p>
                    <a:p>
                      <a:r>
                        <a:rPr lang="en-US" sz="1000" dirty="0"/>
                        <a:t>     America’s Health Rankings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87.4%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-5.8%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CF5FA1E-8A23-2D44-AE88-DDEAF2AC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694" y="2652132"/>
            <a:ext cx="1097280" cy="27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4F6CE-AEC3-DB42-9202-33478712B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94" y="3292789"/>
            <a:ext cx="1097280" cy="278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F5048A-CB39-574C-8435-8D20BC69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694" y="4028108"/>
            <a:ext cx="1097280" cy="278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27A6F7-2CD5-44D3-BDBF-A8CD6D8F093E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Women’s Financial Empowerment</a:t>
            </a:r>
          </a:p>
        </p:txBody>
      </p:sp>
    </p:spTree>
    <p:extLst>
      <p:ext uri="{BB962C8B-B14F-4D97-AF65-F5344CB8AC3E}">
        <p14:creationId xmlns:p14="http://schemas.microsoft.com/office/powerpoint/2010/main" val="261744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3337B-6EE2-46FE-AB23-82EC98546482}"/>
              </a:ext>
            </a:extLst>
          </p:cNvPr>
          <p:cNvSpPr txBox="1"/>
          <p:nvPr/>
        </p:nvSpPr>
        <p:spPr>
          <a:xfrm>
            <a:off x="785214" y="1716195"/>
            <a:ext cx="312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to Healthcare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BA3134-6A75-AD45-AF8E-9FA1C1A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59" y="2200779"/>
            <a:ext cx="3059492" cy="21952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Women’s &amp; Baby’s Healthcare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C4EEE-38A1-5940-A29C-DD52822CC3F3}"/>
              </a:ext>
            </a:extLst>
          </p:cNvPr>
          <p:cNvSpPr txBox="1"/>
          <p:nvPr/>
        </p:nvSpPr>
        <p:spPr>
          <a:xfrm>
            <a:off x="4308053" y="1687773"/>
            <a:ext cx="356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Babies Who Had Well-Baby Checks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E0B7D-0D3D-7449-9A0A-AA75A843EA43}"/>
              </a:ext>
            </a:extLst>
          </p:cNvPr>
          <p:cNvSpPr txBox="1"/>
          <p:nvPr/>
        </p:nvSpPr>
        <p:spPr>
          <a:xfrm>
            <a:off x="774782" y="5403171"/>
            <a:ext cx="3759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Well-Baby Checks: America’s Health Rankings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Access to Healthcare: BRFSS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4F232-DFD9-42CB-BEC5-10F0FFD9EBD9}"/>
              </a:ext>
            </a:extLst>
          </p:cNvPr>
          <p:cNvSpPr txBox="1"/>
          <p:nvPr/>
        </p:nvSpPr>
        <p:spPr>
          <a:xfrm>
            <a:off x="8076781" y="1675956"/>
            <a:ext cx="356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Healthcare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781" y="2057108"/>
            <a:ext cx="3566160" cy="2341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43" y="2057107"/>
            <a:ext cx="3566160" cy="23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1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0779"/>
            <a:ext cx="3045097" cy="218072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Poverty and Economic Factors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1387937"/>
          <a:ext cx="6891698" cy="332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Unemployment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3.9%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r>
                        <a:rPr lang="en-US" sz="1600" dirty="0"/>
                        <a:t>Concentrated Disadvantage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   America’s health Rankings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2017-20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Female-Headed Families in Poverty</a:t>
                      </a:r>
                    </a:p>
                    <a:p>
                      <a:r>
                        <a:rPr lang="en-US" sz="1000" dirty="0"/>
                        <a:t>     KIDS COUNT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Female High Schoolers Who Graduate Within Four Years</a:t>
                      </a:r>
                    </a:p>
                    <a:p>
                      <a:r>
                        <a:rPr lang="en-US" sz="800" dirty="0"/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2015-18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23701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73D993F-62A2-284D-8376-5B4279F7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694" y="2409805"/>
            <a:ext cx="1097280" cy="278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C781F3-638B-6D4C-8B55-CAD3B426F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694" y="2885320"/>
            <a:ext cx="1097280" cy="278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71B6B3-5F24-CF41-804E-E2D3620BA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694" y="3537329"/>
            <a:ext cx="1097280" cy="278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C8DB28-E0E8-4D41-A0A9-99F1012EB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694" y="4217954"/>
            <a:ext cx="1097280" cy="278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4823C-B8AA-40E4-ADFD-F4C93193D9F5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Women’s Financial Empowerment</a:t>
            </a:r>
          </a:p>
        </p:txBody>
      </p:sp>
    </p:spTree>
    <p:extLst>
      <p:ext uri="{BB962C8B-B14F-4D97-AF65-F5344CB8AC3E}">
        <p14:creationId xmlns:p14="http://schemas.microsoft.com/office/powerpoint/2010/main" val="1751396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Poverty &amp; Disadvantage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66E37-3D44-FE49-9BDE-30005EDE4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36" y="3882946"/>
            <a:ext cx="3474720" cy="2588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67F39-A9CA-054E-B5AF-C73EF8BD5F26}"/>
              </a:ext>
            </a:extLst>
          </p:cNvPr>
          <p:cNvSpPr txBox="1"/>
          <p:nvPr/>
        </p:nvSpPr>
        <p:spPr>
          <a:xfrm>
            <a:off x="4482158" y="207058"/>
            <a:ext cx="34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Concentrated Disadvantage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D02B2-8D07-1243-B6EC-36CCCAABF71C}"/>
              </a:ext>
            </a:extLst>
          </p:cNvPr>
          <p:cNvSpPr txBox="1"/>
          <p:nvPr/>
        </p:nvSpPr>
        <p:spPr>
          <a:xfrm>
            <a:off x="4462280" y="3532626"/>
            <a:ext cx="346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Female-Headed Homes in Poverty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A64F7-A151-B14D-96EA-10AAE8074273}"/>
              </a:ext>
            </a:extLst>
          </p:cNvPr>
          <p:cNvSpPr txBox="1"/>
          <p:nvPr/>
        </p:nvSpPr>
        <p:spPr>
          <a:xfrm>
            <a:off x="146051" y="5765269"/>
            <a:ext cx="4023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KIDS COUNT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Concentrated Disadvantage- America’s Health Rankings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956E2-CEDD-4FFC-AA94-B8D35BF35063}"/>
              </a:ext>
            </a:extLst>
          </p:cNvPr>
          <p:cNvSpPr txBox="1"/>
          <p:nvPr/>
        </p:nvSpPr>
        <p:spPr>
          <a:xfrm>
            <a:off x="665922" y="173579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Poverty &amp; Economic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2F43B-B282-45F4-A3A9-4896A1CDDED5}"/>
              </a:ext>
            </a:extLst>
          </p:cNvPr>
          <p:cNvSpPr txBox="1"/>
          <p:nvPr/>
        </p:nvSpPr>
        <p:spPr>
          <a:xfrm>
            <a:off x="8307326" y="207557"/>
            <a:ext cx="347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Unemployment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14E32-94E8-4DB7-9F55-E1DEEB6B4121}"/>
              </a:ext>
            </a:extLst>
          </p:cNvPr>
          <p:cNvSpPr txBox="1"/>
          <p:nvPr/>
        </p:nvSpPr>
        <p:spPr>
          <a:xfrm>
            <a:off x="8318560" y="3284226"/>
            <a:ext cx="346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High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Schoolers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who Graduate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Four Years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327" y="588237"/>
            <a:ext cx="3474720" cy="2498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636" y="588237"/>
            <a:ext cx="3474720" cy="249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328" y="3912395"/>
            <a:ext cx="3474720" cy="25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92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03" y="2204108"/>
            <a:ext cx="3032397" cy="217802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Births to Single Mothers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55472" y="712079"/>
          <a:ext cx="6891698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White mothers &lt;20 </a:t>
                      </a:r>
                      <a:r>
                        <a:rPr lang="en-US" sz="1600" dirty="0" err="1"/>
                        <a:t>yo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2011-17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  <a:tr h="300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Black mothers &lt;20 </a:t>
                      </a:r>
                      <a:r>
                        <a:rPr lang="en-US" sz="1600" dirty="0" err="1"/>
                        <a:t>yo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35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Hispanic mothers &lt;20 </a:t>
                      </a:r>
                      <a:r>
                        <a:rPr lang="en-US" sz="1600" dirty="0" err="1"/>
                        <a:t>yo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36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White mothers 20-24 </a:t>
                      </a:r>
                      <a:r>
                        <a:rPr lang="en-US" sz="1600" dirty="0" err="1"/>
                        <a:t>yo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9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Black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mothers 20-24 </a:t>
                      </a:r>
                      <a:r>
                        <a:rPr lang="en-US" sz="1600" dirty="0" err="1"/>
                        <a:t>yo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24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Hispanic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mothers 20-24 </a:t>
                      </a:r>
                      <a:r>
                        <a:rPr lang="en-US" sz="1600" dirty="0" err="1"/>
                        <a:t>yo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6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All White mothers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89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All Black mothers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59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All Hispanic mothers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     Kids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2011-17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54105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B3383BF-310E-4D67-B40E-B324E103CE60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Women’s Financial Empowerment</a:t>
            </a:r>
          </a:p>
        </p:txBody>
      </p:sp>
    </p:spTree>
    <p:extLst>
      <p:ext uri="{BB962C8B-B14F-4D97-AF65-F5344CB8AC3E}">
        <p14:creationId xmlns:p14="http://schemas.microsoft.com/office/powerpoint/2010/main" val="304168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Race, Ethnicity, &amp; Age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67F39-A9CA-054E-B5AF-C73EF8BD5F26}"/>
              </a:ext>
            </a:extLst>
          </p:cNvPr>
          <p:cNvSpPr txBox="1"/>
          <p:nvPr/>
        </p:nvSpPr>
        <p:spPr>
          <a:xfrm>
            <a:off x="4674112" y="323935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Births to Single Mothers &lt;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D02B2-8D07-1243-B6EC-36CCCAABF71C}"/>
              </a:ext>
            </a:extLst>
          </p:cNvPr>
          <p:cNvSpPr txBox="1"/>
          <p:nvPr/>
        </p:nvSpPr>
        <p:spPr>
          <a:xfrm>
            <a:off x="8458356" y="319418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Births to Single Mothers 20-24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5E8AB-F2B3-BC4D-9E08-A343A659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12" y="696999"/>
            <a:ext cx="3501196" cy="2450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6317B-D3C3-1D40-A98E-E58D72FA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338" y="688750"/>
            <a:ext cx="3505128" cy="2450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600716-7A51-7B4D-B3F1-5771F9FD6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697" y="3655106"/>
            <a:ext cx="3501196" cy="2450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7D7750-FCB3-BE47-AC9F-98E3D7294B73}"/>
              </a:ext>
            </a:extLst>
          </p:cNvPr>
          <p:cNvSpPr txBox="1"/>
          <p:nvPr/>
        </p:nvSpPr>
        <p:spPr>
          <a:xfrm>
            <a:off x="4688696" y="3298213"/>
            <a:ext cx="35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Births to Single Mothers Total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6A93F-B0E9-5247-83D6-5A64463D955F}"/>
              </a:ext>
            </a:extLst>
          </p:cNvPr>
          <p:cNvSpPr txBox="1"/>
          <p:nvPr/>
        </p:nvSpPr>
        <p:spPr>
          <a:xfrm>
            <a:off x="8458357" y="3655106"/>
            <a:ext cx="3518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Interpretation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 Of all women who gave birth in this age group, what proportion were single?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6DB7B-394F-D64F-BE7E-79E398BF12CB}"/>
              </a:ext>
            </a:extLst>
          </p:cNvPr>
          <p:cNvSpPr txBox="1"/>
          <p:nvPr/>
        </p:nvSpPr>
        <p:spPr>
          <a:xfrm>
            <a:off x="495904" y="5852258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KIDS 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3D75C-D52D-472E-9B77-E58E63EA24BD}"/>
              </a:ext>
            </a:extLst>
          </p:cNvPr>
          <p:cNvSpPr txBox="1"/>
          <p:nvPr/>
        </p:nvSpPr>
        <p:spPr>
          <a:xfrm>
            <a:off x="665922" y="173579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Births to Single Mothers</a:t>
            </a:r>
          </a:p>
        </p:txBody>
      </p:sp>
    </p:spTree>
    <p:extLst>
      <p:ext uri="{BB962C8B-B14F-4D97-AF65-F5344CB8AC3E}">
        <p14:creationId xmlns:p14="http://schemas.microsoft.com/office/powerpoint/2010/main" val="21340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55" name="Google Shape;314;p18"/>
          <p:cNvGraphicFramePr/>
          <p:nvPr/>
        </p:nvGraphicFramePr>
        <p:xfrm>
          <a:off x="2325584" y="442913"/>
          <a:ext cx="9585429" cy="591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2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2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PHASE I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Conduct Indicator Selection Readiness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Identify potential sexual violence outcomes indicators (SV) appropriate and feasible for evaluation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5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PHASE II</a:t>
                      </a:r>
                      <a:endParaRPr sz="1800" b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Complete Indicators Selection Criteria 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Assess the appropriateness of select indicators to address State’s evaluation questions</a:t>
                      </a:r>
                      <a:endParaRPr sz="1800" b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PHASE III</a:t>
                      </a:r>
                      <a:endParaRPr sz="1800" b="1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Develop Recommendations to Increase State-Level Monitoring of SV Indicators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Recommendations to enhance data collection, systems, staffing, etc.</a:t>
                      </a:r>
                      <a:endParaRPr sz="180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Identify and incorporate new data sources, partnerships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PHASE IV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Update State Evaluation to include SV Outcomes Indicators</a:t>
                      </a:r>
                      <a:endParaRPr sz="1800" b="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Identify indicators to measure change to show impact at community/societal level</a:t>
                      </a:r>
                      <a:endParaRPr sz="1800" b="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Align evaluation outcomes and RPE programs using indicators</a:t>
                      </a:r>
                      <a:endParaRPr sz="1800" b="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>
                          <a:sym typeface="Nunito"/>
                        </a:rPr>
                        <a:t>Develop enhanced evaluation plan if capacity allows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439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FD-943F-2A4D-9457-44F50B00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03" y="2200779"/>
            <a:ext cx="3095897" cy="219342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Substance Use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6A973F-2DE7-3645-B853-644C8DC27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096964"/>
              </p:ext>
            </p:extLst>
          </p:nvPr>
        </p:nvGraphicFramePr>
        <p:xfrm>
          <a:off x="4697898" y="1716298"/>
          <a:ext cx="689169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68">
                  <a:extLst>
                    <a:ext uri="{9D8B030D-6E8A-4147-A177-3AD203B41FA5}">
                      <a16:colId xmlns:a16="http://schemas.microsoft.com/office/drawing/2014/main" val="1069847876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998337339"/>
                    </a:ext>
                  </a:extLst>
                </a:gridCol>
                <a:gridCol w="1068510">
                  <a:extLst>
                    <a:ext uri="{9D8B030D-6E8A-4147-A177-3AD203B41FA5}">
                      <a16:colId xmlns:a16="http://schemas.microsoft.com/office/drawing/2014/main" val="588125562"/>
                    </a:ext>
                  </a:extLst>
                </a:gridCol>
                <a:gridCol w="949406">
                  <a:extLst>
                    <a:ext uri="{9D8B030D-6E8A-4147-A177-3AD203B41FA5}">
                      <a16:colId xmlns:a16="http://schemas.microsoft.com/office/drawing/2014/main" val="544359385"/>
                    </a:ext>
                  </a:extLst>
                </a:gridCol>
                <a:gridCol w="1011034">
                  <a:extLst>
                    <a:ext uri="{9D8B030D-6E8A-4147-A177-3AD203B41FA5}">
                      <a16:colId xmlns:a16="http://schemas.microsoft.com/office/drawing/2014/main" val="3999232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Last year value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Most recent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92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Binge Drinking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    Behavioral Risk Factor Surveillance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2016-18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5357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0B95C32-7AE5-F645-A4B1-A6B6A9DD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0" y="1842079"/>
            <a:ext cx="1097280" cy="27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00AA8-BBAB-43A8-8911-1E8387F0DBDF}"/>
              </a:ext>
            </a:extLst>
          </p:cNvPr>
          <p:cNvSpPr txBox="1"/>
          <p:nvPr/>
        </p:nvSpPr>
        <p:spPr>
          <a:xfrm>
            <a:off x="665922" y="1735799"/>
            <a:ext cx="3349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Women’s Financial Empowerment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387" y="3486803"/>
            <a:ext cx="3749040" cy="2461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76DB7B-394F-D64F-BE7E-79E398BF12CB}"/>
              </a:ext>
            </a:extLst>
          </p:cNvPr>
          <p:cNvSpPr txBox="1"/>
          <p:nvPr/>
        </p:nvSpPr>
        <p:spPr>
          <a:xfrm>
            <a:off x="902831" y="6096806"/>
            <a:ext cx="375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</a:t>
            </a:r>
            <a:r>
              <a:rPr lang="en-US" sz="1400" noProof="0" dirty="0">
                <a:solidFill>
                  <a:prstClr val="black"/>
                </a:solidFill>
                <a:latin typeface="Calibri Light" panose="020F0302020204030204"/>
              </a:rPr>
              <a:t>BRFSS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3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5" y="2349925"/>
            <a:ext cx="2935841" cy="245644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7BBF-86F8-44D4-8AF1-DA9DE9EA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8"/>
            <a:ext cx="6554001" cy="4742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measures…</a:t>
            </a:r>
          </a:p>
          <a:p>
            <a:pPr marL="395288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 your organization’s work?</a:t>
            </a:r>
          </a:p>
          <a:p>
            <a:pPr marL="395288" indent="0">
              <a:lnSpc>
                <a:spcPct val="10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change when your organization’s work is successful?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Model Development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are the measures directly or indirectly related to each other, particularly, measures of sexual violence?</a:t>
            </a:r>
          </a:p>
        </p:txBody>
      </p:sp>
    </p:spTree>
    <p:extLst>
      <p:ext uri="{BB962C8B-B14F-4D97-AF65-F5344CB8AC3E}">
        <p14:creationId xmlns:p14="http://schemas.microsoft.com/office/powerpoint/2010/main" val="240170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95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96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7FF52F0-41C1-43AB-A827-85DF6A06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144995-155B-424A-B9F4-F22B71B70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8209302C-6060-4E33-B0FF-231E14ABE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1B7CFB76-EC56-4AEC-9C98-2E090DE43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B477DDB4-CCA0-4087-A6A1-A2AAE5021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D6D89F34-3A58-4580-BD09-33277B5DE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B2323A6B-B80D-43C6-9C79-8A543993B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34BF7A9F-A77E-438F-B3C2-963039783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F5EE77F3-F65B-4C01-91EB-3F45576BF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E2A55C6C-6A64-4546-AA40-F2343C11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BBF96922-FB36-4155-A363-5AB6E60F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5BB8D0CC-3FD6-4257-9B8E-8F6B35BAA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59C16BD8-BDED-4F47-9EF4-B9F466D90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687913F5-87F7-499B-9C9A-DB7687145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C1FC0B82-88DF-42A3-9041-1037C9A7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1C083223-5759-48E1-B3AE-ADF4C165B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A283EA1D-83E3-4469-A48F-58ECE187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9C827C81-2FCC-48CE-947D-120E6924B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FDB65A24-1E0B-4AEF-8973-DCD5417FB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FD07639F-33B8-42B0-8353-70EFD44BA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4C2C74EF-6FD2-4E2D-84EA-33191D52C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9DB63B5-3AC2-4401-94EF-046358A66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0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1267362"/>
            <a:ext cx="8679915" cy="1985590"/>
          </a:xfrm>
        </p:spPr>
        <p:txBody>
          <a:bodyPr vert="horz" lIns="228600" tIns="228600" rIns="228600" bIns="0"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chemeClr val="tx1"/>
                </a:solidFill>
              </a:rPr>
              <a:t>Questions?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Comments?</a:t>
            </a:r>
          </a:p>
        </p:txBody>
      </p:sp>
      <p:sp>
        <p:nvSpPr>
          <p:cNvPr id="160" name="Isosceles Triangle 123">
            <a:extLst>
              <a:ext uri="{FF2B5EF4-FFF2-40B4-BE49-F238E27FC236}">
                <a16:creationId xmlns:a16="http://schemas.microsoft.com/office/drawing/2014/main" id="{5BF7DBAF-F0AA-4410-8A08-2579C8508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560849"/>
            <a:ext cx="407233" cy="35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1633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6042C-ED16-44C8-9A35-7D6C6D90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E011-DF3A-42F1-9E3E-25856B3CB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3240156"/>
            <a:ext cx="5427137" cy="2802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questions regarding today’s presentation please contact the RPE Indicator Project team leader: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Cheryl M. Ackerman – cma@udel.edu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RPE Indicator Project is also supported by CDHS team members: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Rachael Schilling – schillra@udel.edu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Sharon Merriman-Nai – smnai@udel.edu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Funded by the Centers for Disease Control and the Delaware Department of Public Health.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DCF4D-AC1E-4197-A171-9CC12747E8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98" y="579258"/>
            <a:ext cx="1978328" cy="21838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824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1: Indicator Selection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2880487" y="2179473"/>
            <a:ext cx="8527288" cy="3802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Frameworks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Socioecological Framework; Life-course; Social Determinants of Health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Conducted 22 Key Informant Interviews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Performed an Extensive Literature Review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Potential indicators and risk/protective factors of sexual violence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Focus on women’s financial empowerment and children’s protective environments</a:t>
            </a:r>
          </a:p>
        </p:txBody>
      </p:sp>
    </p:spTree>
    <p:extLst>
      <p:ext uri="{BB962C8B-B14F-4D97-AF65-F5344CB8AC3E}">
        <p14:creationId xmlns:p14="http://schemas.microsoft.com/office/powerpoint/2010/main" val="411248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0485" y="841375"/>
            <a:ext cx="7922453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Autofit/>
          </a:bodyPr>
          <a:lstStyle/>
          <a:p>
            <a:pPr marL="1490663" indent="-1490663"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2: Indicator Selection Refinement and Data Selection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2880487" y="2249046"/>
            <a:ext cx="8203439" cy="3802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SzPct val="110000"/>
              <a:buNone/>
            </a:pPr>
            <a:r>
              <a:rPr lang="en-US" sz="2200" u="sng" dirty="0"/>
              <a:t>Identify data and measures that are… 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r>
              <a:rPr lang="en-US" sz="2200" dirty="0"/>
              <a:t>Supported by literature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r>
              <a:rPr lang="en-US" sz="2200" dirty="0"/>
              <a:t>Collected over time (yearly or biennially) 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r>
              <a:rPr lang="en-US" sz="2200" dirty="0"/>
              <a:t>Reliable and trustworthy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r>
              <a:rPr lang="en-US" sz="2200" dirty="0"/>
              <a:t>Publically accessible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r>
              <a:rPr lang="en-US" sz="2200" dirty="0"/>
              <a:t>Helpful in providing an overall picture of Delaware’s progress toward preventing sexual violence at the community and societal levels</a:t>
            </a:r>
          </a:p>
          <a:p>
            <a:pPr marL="609585" lvl="1" indent="0">
              <a:spcBef>
                <a:spcPts val="600"/>
              </a:spcBef>
              <a:buSzPct val="110000"/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SzPct val="110000"/>
              <a:buNone/>
            </a:pPr>
            <a:r>
              <a:rPr lang="en-US" sz="2200" u="sng" dirty="0"/>
              <a:t>Create a system to track data over time</a:t>
            </a:r>
          </a:p>
          <a:p>
            <a:pPr marL="952485" lvl="1" indent="-342900">
              <a:lnSpc>
                <a:spcPct val="100000"/>
              </a:lnSpc>
              <a:buSzPct val="110000"/>
            </a:pPr>
            <a:endParaRPr lang="en-US" sz="2000" dirty="0"/>
          </a:p>
          <a:p>
            <a:pPr marL="952485" lvl="1" indent="-342900">
              <a:lnSpc>
                <a:spcPct val="100000"/>
              </a:lnSpc>
              <a:buSzPct val="110000"/>
            </a:pPr>
            <a:endParaRPr lang="en-US" dirty="0"/>
          </a:p>
          <a:p>
            <a:pPr marL="952485" lvl="1" indent="-342900">
              <a:lnSpc>
                <a:spcPct val="100000"/>
              </a:lnSpc>
              <a:buSzPct val="110000"/>
            </a:pPr>
            <a:endParaRPr lang="en-US" dirty="0"/>
          </a:p>
          <a:p>
            <a:pPr marL="342900" indent="-342900">
              <a:spcAft>
                <a:spcPts val="600"/>
              </a:spcAft>
              <a:buSzPct val="11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50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0485" y="841375"/>
            <a:ext cx="7746240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3: Pilot and Continue Refinement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2880487" y="2249046"/>
            <a:ext cx="8203439" cy="3802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Piloted the data collection process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Developed a data collection guide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110000"/>
              <a:buNone/>
            </a:pPr>
            <a:r>
              <a:rPr lang="en-US" sz="2000" u="sng" dirty="0"/>
              <a:t>Refined selected indicators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Swapped out indicators if sources or individual measures were no longer collected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Encountered </a:t>
            </a:r>
            <a:r>
              <a:rPr lang="en-US" sz="2000" dirty="0" err="1"/>
              <a:t>Covid</a:t>
            </a:r>
            <a:r>
              <a:rPr lang="en-US" sz="2000" dirty="0"/>
              <a:t>-related data gaps</a:t>
            </a:r>
          </a:p>
          <a:p>
            <a:pPr marL="6095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</a:pPr>
            <a:r>
              <a:rPr lang="en-US" sz="2000" dirty="0"/>
              <a:t>Found ways to display and interact with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4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2886069" y="72388"/>
            <a:ext cx="8316917" cy="1230570"/>
          </a:xfrm>
          <a:prstGeom prst="rect">
            <a:avLst/>
          </a:prstGeom>
        </p:spPr>
        <p:txBody>
          <a:bodyPr spcFirstLastPara="1" vert="horz" lIns="228600" tIns="228600" rIns="228600" bIns="228600" rtlCol="0" anchor="t" anchorCtr="0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3: Pilot and Continue Refinement</a:t>
            </a: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6207E04C-EE35-48FD-9401-819F3E1E3B6D}"/>
              </a:ext>
            </a:extLst>
          </p:cNvPr>
          <p:cNvGraphicFramePr>
            <a:graphicFrameLocks noGrp="1"/>
          </p:cNvGraphicFramePr>
          <p:nvPr/>
        </p:nvGraphicFramePr>
        <p:xfrm>
          <a:off x="2844149" y="927990"/>
          <a:ext cx="8328676" cy="5201920"/>
        </p:xfrm>
        <a:graphic>
          <a:graphicData uri="http://schemas.openxmlformats.org/drawingml/2006/table">
            <a:tbl>
              <a:tblPr firstRow="1" firstCol="1" bandRow="1"/>
              <a:tblGrid>
                <a:gridCol w="2483697">
                  <a:extLst>
                    <a:ext uri="{9D8B030D-6E8A-4147-A177-3AD203B41FA5}">
                      <a16:colId xmlns:a16="http://schemas.microsoft.com/office/drawing/2014/main" val="1169270511"/>
                    </a:ext>
                  </a:extLst>
                </a:gridCol>
                <a:gridCol w="1217167">
                  <a:extLst>
                    <a:ext uri="{9D8B030D-6E8A-4147-A177-3AD203B41FA5}">
                      <a16:colId xmlns:a16="http://schemas.microsoft.com/office/drawing/2014/main" val="3975615080"/>
                    </a:ext>
                  </a:extLst>
                </a:gridCol>
                <a:gridCol w="990090">
                  <a:extLst>
                    <a:ext uri="{9D8B030D-6E8A-4147-A177-3AD203B41FA5}">
                      <a16:colId xmlns:a16="http://schemas.microsoft.com/office/drawing/2014/main" val="3829752540"/>
                    </a:ext>
                  </a:extLst>
                </a:gridCol>
                <a:gridCol w="1123122">
                  <a:extLst>
                    <a:ext uri="{9D8B030D-6E8A-4147-A177-3AD203B41FA5}">
                      <a16:colId xmlns:a16="http://schemas.microsoft.com/office/drawing/2014/main" val="1049706620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3118056017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177330494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Refined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</a:t>
                      </a:r>
                      <a:endParaRPr lang="en-US" sz="1600" b="0" dirty="0"/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2100" b="1" dirty="0"/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9201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Sources*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0613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Indicators*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3147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5872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PREVALENCE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D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D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/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793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2248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7599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37052"/>
                  </a:ext>
                </a:extLst>
              </a:tr>
              <a:tr h="32512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PROTECTIVE ENVIRONMENTS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dirty="0"/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dirty="0"/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/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8569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56185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51526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8793"/>
                  </a:ext>
                </a:extLst>
              </a:tr>
              <a:tr h="32512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FINANCIAL EMPOWERMENT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/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b="0" dirty="0"/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3166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801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0783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7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6734" y="6315211"/>
            <a:ext cx="689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* Total sources and indicators account for overlap across topics</a:t>
            </a:r>
          </a:p>
        </p:txBody>
      </p:sp>
    </p:spTree>
    <p:extLst>
      <p:ext uri="{BB962C8B-B14F-4D97-AF65-F5344CB8AC3E}">
        <p14:creationId xmlns:p14="http://schemas.microsoft.com/office/powerpoint/2010/main" val="345756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roup 378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0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1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2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1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2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4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5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6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7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8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9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0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04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7" name="Rectangle 406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2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3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4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5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6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7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8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0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1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2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3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4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5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6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7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8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9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0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34" name="Isosceles Triangle 433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aphicFrame>
        <p:nvGraphicFramePr>
          <p:cNvPr id="55" name="Google Shape;314;p18"/>
          <p:cNvGraphicFramePr/>
          <p:nvPr/>
        </p:nvGraphicFramePr>
        <p:xfrm>
          <a:off x="2110446" y="442913"/>
          <a:ext cx="9973543" cy="591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4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72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PHASE I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Conduct Indicator Selection Readiness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Identify potential sexual violence outcomes indicators (SV) appropriate and feasible for evaluation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5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PHASE II</a:t>
                      </a:r>
                      <a:endParaRPr sz="1800" b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Complete Indicators Selection Criteria </a:t>
                      </a:r>
                      <a:endParaRPr sz="1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Assess the appropriateness of select indicators to address State’s evaluation questions</a:t>
                      </a:r>
                      <a:endParaRPr sz="1800" b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ym typeface="Nunito"/>
                        </a:rPr>
                        <a:t>PHASE III</a:t>
                      </a:r>
                      <a:endParaRPr sz="1800" b="1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Develop Recommendations to Increase State-Level Monitoring of SV Indicators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Recommendations to enhance data collection, systems, staffing, etc.</a:t>
                      </a:r>
                      <a:endParaRPr sz="180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ym typeface="Nunito"/>
                        </a:rPr>
                        <a:t>Identify and incorporate new data sources, partnerships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ym typeface="Nunito"/>
                        </a:rPr>
                        <a:t>PHASE IV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ym typeface="Nunito"/>
                        </a:rPr>
                        <a:t>Update State Evaluation to include SV Outcomes Indicators</a:t>
                      </a:r>
                      <a:endParaRPr sz="1800" b="1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ym typeface="Nunito"/>
                        </a:rPr>
                        <a:t>Identify indicators to measure change to show impact at community/societal level</a:t>
                      </a:r>
                      <a:endParaRPr sz="1800" b="1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ym typeface="Nunito"/>
                        </a:rPr>
                        <a:t>Align evaluation outcomes and RPE programs using indicators</a:t>
                      </a:r>
                      <a:endParaRPr sz="1800" b="1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ym typeface="Nunito"/>
                        </a:rPr>
                        <a:t>Develop enhanced evaluation plan if capacity allows</a:t>
                      </a:r>
                      <a:endParaRPr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080E10-BC3C-4594-8032-9B0F03967398}"/>
</file>

<file path=customXml/itemProps2.xml><?xml version="1.0" encoding="utf-8"?>
<ds:datastoreItem xmlns:ds="http://schemas.openxmlformats.org/officeDocument/2006/customXml" ds:itemID="{CE2E0828-CF5C-4CA6-97BC-5A48A9BB3D26}"/>
</file>

<file path=customXml/itemProps3.xml><?xml version="1.0" encoding="utf-8"?>
<ds:datastoreItem xmlns:ds="http://schemas.openxmlformats.org/officeDocument/2006/customXml" ds:itemID="{8EE3CDC3-791C-4AF8-A616-8306A94D19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28043</TotalTime>
  <Words>2883</Words>
  <Application>Microsoft Macintosh PowerPoint</Application>
  <PresentationFormat>Widescreen</PresentationFormat>
  <Paragraphs>802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Nunito</vt:lpstr>
      <vt:lpstr>Rockwell</vt:lpstr>
      <vt:lpstr>Wingdings</vt:lpstr>
      <vt:lpstr>Atlas</vt:lpstr>
      <vt:lpstr>The Delaware Rape Prevention and Education Program (RPE):  Building Evaluation Capacity</vt:lpstr>
      <vt:lpstr>The Delaware RPE Program</vt:lpstr>
      <vt:lpstr>The Delaware RPE Program</vt:lpstr>
      <vt:lpstr>PowerPoint Presentation</vt:lpstr>
      <vt:lpstr>Phase 1: Indicator Selection</vt:lpstr>
      <vt:lpstr>Phase 2: Indicator Selection Refinement and Data Selection</vt:lpstr>
      <vt:lpstr>Phase 3: Pilot and Continue Refinement</vt:lpstr>
      <vt:lpstr>Phase 3: Pilot and Continue Refinement</vt:lpstr>
      <vt:lpstr>PowerPoint Presentation</vt:lpstr>
      <vt:lpstr>Indicators</vt:lpstr>
      <vt:lpstr>Policing</vt:lpstr>
      <vt:lpstr>Domestic Violence Prevalence</vt:lpstr>
      <vt:lpstr>Resource Use</vt:lpstr>
      <vt:lpstr>Interpersonal Violence</vt:lpstr>
      <vt:lpstr>Teen Victimization</vt:lpstr>
      <vt:lpstr>Teen Sexual Violence</vt:lpstr>
      <vt:lpstr>Access to Healthcare</vt:lpstr>
      <vt:lpstr>Mental Health</vt:lpstr>
      <vt:lpstr>Physical Health</vt:lpstr>
      <vt:lpstr>ACEs &amp; Mental Health</vt:lpstr>
      <vt:lpstr>ACEs</vt:lpstr>
      <vt:lpstr>Depression in High School</vt:lpstr>
      <vt:lpstr>Poverty and Economic Factors</vt:lpstr>
      <vt:lpstr>Poverty &amp; Teen Births</vt:lpstr>
      <vt:lpstr>Safety</vt:lpstr>
      <vt:lpstr>Protective Environment</vt:lpstr>
      <vt:lpstr>Violence</vt:lpstr>
      <vt:lpstr>Bullying Perpetration &amp; Victimization</vt:lpstr>
      <vt:lpstr>Bullying</vt:lpstr>
      <vt:lpstr>Violence</vt:lpstr>
      <vt:lpstr>Family &amp; Community Violence</vt:lpstr>
      <vt:lpstr>Access to Childcare</vt:lpstr>
      <vt:lpstr>Percent of Income Spent on Childcare</vt:lpstr>
      <vt:lpstr>Access to Healthcare</vt:lpstr>
      <vt:lpstr>Women’s &amp; Baby’s Healthcare</vt:lpstr>
      <vt:lpstr>Poverty and Economic Factors</vt:lpstr>
      <vt:lpstr>Poverty &amp; Disadvantage</vt:lpstr>
      <vt:lpstr>Births to Single Mothers</vt:lpstr>
      <vt:lpstr>Race, Ethnicity, &amp; Age Differences</vt:lpstr>
      <vt:lpstr>Substance Use</vt:lpstr>
      <vt:lpstr>Next Steps</vt:lpstr>
      <vt:lpstr>Questions? Comments?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Schilling, Rachael</dc:creator>
  <cp:lastModifiedBy>Merriman-Nai, Sharon</cp:lastModifiedBy>
  <cp:revision>200</cp:revision>
  <dcterms:created xsi:type="dcterms:W3CDTF">2021-02-01T18:27:57Z</dcterms:created>
  <dcterms:modified xsi:type="dcterms:W3CDTF">2021-06-26T16:38:27Z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