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style15.xml" ContentType="application/vnd.ms-office.chartstyle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2.xml" ContentType="application/vnd.ms-office.chart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2.xml" ContentType="application/vnd.openxmlformats-officedocument.drawingml.chart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2.xml" ContentType="application/vnd.ms-office.chartcolorstyle+xml"/>
  <Override PartName="/ppt/theme/theme2.xml" ContentType="application/vnd.openxmlformats-officedocument.theme+xml"/>
  <Override PartName="/ppt/charts/style12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theme/theme1.xml" ContentType="application/vnd.openxmlformats-officedocument.theme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79" r:id="rId3"/>
    <p:sldId id="413" r:id="rId4"/>
    <p:sldId id="414" r:id="rId5"/>
    <p:sldId id="405" r:id="rId6"/>
    <p:sldId id="406" r:id="rId7"/>
    <p:sldId id="412" r:id="rId8"/>
    <p:sldId id="415" r:id="rId9"/>
    <p:sldId id="416" r:id="rId10"/>
    <p:sldId id="257" r:id="rId11"/>
    <p:sldId id="270" r:id="rId12"/>
    <p:sldId id="277" r:id="rId13"/>
    <p:sldId id="269" r:id="rId14"/>
    <p:sldId id="258" r:id="rId15"/>
    <p:sldId id="259" r:id="rId16"/>
    <p:sldId id="271" r:id="rId17"/>
    <p:sldId id="264" r:id="rId18"/>
    <p:sldId id="263" r:id="rId19"/>
    <p:sldId id="276" r:id="rId20"/>
    <p:sldId id="275" r:id="rId21"/>
    <p:sldId id="267" r:id="rId22"/>
    <p:sldId id="273" r:id="rId23"/>
    <p:sldId id="272" r:id="rId24"/>
    <p:sldId id="431" r:id="rId25"/>
    <p:sldId id="278" r:id="rId26"/>
    <p:sldId id="418" r:id="rId27"/>
    <p:sldId id="419" r:id="rId28"/>
    <p:sldId id="420" r:id="rId29"/>
    <p:sldId id="421" r:id="rId30"/>
    <p:sldId id="260" r:id="rId31"/>
    <p:sldId id="422" r:id="rId32"/>
    <p:sldId id="266" r:id="rId33"/>
    <p:sldId id="423" r:id="rId34"/>
    <p:sldId id="424" r:id="rId35"/>
    <p:sldId id="268" r:id="rId36"/>
    <p:sldId id="425" r:id="rId37"/>
    <p:sldId id="265" r:id="rId38"/>
    <p:sldId id="426" r:id="rId39"/>
    <p:sldId id="430" r:id="rId40"/>
    <p:sldId id="417" r:id="rId41"/>
    <p:sldId id="427" r:id="rId42"/>
    <p:sldId id="428" r:id="rId43"/>
    <p:sldId id="42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Rapp" initials="l" lastIdx="17" clrIdx="0">
    <p:extLst>
      <p:ext uri="{19B8F6BF-5375-455C-9EA6-DF929625EA0E}">
        <p15:presenceInfo xmlns:p15="http://schemas.microsoft.com/office/powerpoint/2012/main" userId="L Rapp" providerId="None"/>
      </p:ext>
    </p:extLst>
  </p:cmAuthor>
  <p:cmAuthor id="2" name="Rachel Ryding" initials="RR" lastIdx="8" clrIdx="1">
    <p:extLst>
      <p:ext uri="{19B8F6BF-5375-455C-9EA6-DF929625EA0E}">
        <p15:presenceInfo xmlns:p15="http://schemas.microsoft.com/office/powerpoint/2012/main" userId="275bea17449698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555"/>
    <a:srgbClr val="F8DDA6"/>
    <a:srgbClr val="FDF7D7"/>
    <a:srgbClr val="FBEEAB"/>
    <a:srgbClr val="ED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0897" autoAdjust="0"/>
  </p:normalViewPr>
  <p:slideViewPr>
    <p:cSldViewPr snapToGrid="0">
      <p:cViewPr varScale="1">
        <p:scale>
          <a:sx n="90" d="100"/>
          <a:sy n="90" d="100"/>
        </p:scale>
        <p:origin x="20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Thriving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1A-47B2-B1DD-89729B9EB865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4-4881-8EA4-D7357CDFCA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4-4881-8EA4-D7357CDFC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</a:t>
            </a:r>
            <a:r>
              <a:rPr lang="en-US" baseline="0" dirty="0"/>
              <a:t> Year Future</a:t>
            </a:r>
            <a:endParaRPr lang="en-US" dirty="0"/>
          </a:p>
        </c:rich>
      </c:tx>
      <c:layout>
        <c:manualLayout>
          <c:xMode val="edge"/>
          <c:yMode val="edge"/>
          <c:x val="0.35464866496751685"/>
          <c:y val="3.3778756669433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01948620058854E-2"/>
          <c:y val="0.18511826364436137"/>
          <c:w val="0.82032008765025477"/>
          <c:h val="0.680753880470785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D-401D-A51C-155EA5C635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D-401D-A51C-155EA5C635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8D-401D-A51C-155EA5C63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Students reporting they get support and encouragement from…</a:t>
            </a:r>
          </a:p>
        </c:rich>
      </c:tx>
      <c:layout>
        <c:manualLayout>
          <c:xMode val="edge"/>
          <c:yMode val="edge"/>
          <c:x val="8.0940606855961189E-2"/>
          <c:y val="5.162467551091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01948620058854E-2"/>
          <c:y val="0.20373115874361891"/>
          <c:w val="0.79759941939075796"/>
          <c:h val="0.681829401449601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 One</c:v>
                </c:pt>
                <c:pt idx="2">
                  <c:v>Parents</c:v>
                </c:pt>
                <c:pt idx="3">
                  <c:v>Teachers</c:v>
                </c:pt>
                <c:pt idx="4">
                  <c:v>Friends </c:v>
                </c:pt>
                <c:pt idx="5">
                  <c:v>Friends' Parents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%">
                  <c:v>0.42</c:v>
                </c:pt>
                <c:pt idx="2" formatCode="0%">
                  <c:v>0.1</c:v>
                </c:pt>
                <c:pt idx="3" formatCode="0%">
                  <c:v>0.09</c:v>
                </c:pt>
                <c:pt idx="4" formatCode="0%">
                  <c:v>0.12</c:v>
                </c:pt>
                <c:pt idx="5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7-4CC2-94A1-3604EDE97F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 One</c:v>
                </c:pt>
                <c:pt idx="2">
                  <c:v>Parents</c:v>
                </c:pt>
                <c:pt idx="3">
                  <c:v>Teachers</c:v>
                </c:pt>
                <c:pt idx="4">
                  <c:v>Friends </c:v>
                </c:pt>
                <c:pt idx="5">
                  <c:v>Friends' Parents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%">
                  <c:v>0.26</c:v>
                </c:pt>
                <c:pt idx="2" formatCode="0%">
                  <c:v>0.18</c:v>
                </c:pt>
                <c:pt idx="3" formatCode="0%">
                  <c:v>0.17</c:v>
                </c:pt>
                <c:pt idx="4" formatCode="0%">
                  <c:v>0.19</c:v>
                </c:pt>
                <c:pt idx="5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7-4CC2-94A1-3604EDE97F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 One</c:v>
                </c:pt>
                <c:pt idx="2">
                  <c:v>Parents</c:v>
                </c:pt>
                <c:pt idx="3">
                  <c:v>Teachers</c:v>
                </c:pt>
                <c:pt idx="4">
                  <c:v>Friends </c:v>
                </c:pt>
                <c:pt idx="5">
                  <c:v>Friends' Parents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 formatCode="0%">
                  <c:v>0.32</c:v>
                </c:pt>
                <c:pt idx="2" formatCode="0%">
                  <c:v>0.72</c:v>
                </c:pt>
                <c:pt idx="3" formatCode="0%">
                  <c:v>0.74</c:v>
                </c:pt>
                <c:pt idx="4" formatCode="0%">
                  <c:v>0.69</c:v>
                </c:pt>
                <c:pt idx="5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7-4CC2-94A1-3604EDE9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60721387099337"/>
          <c:y val="0.21892656356034113"/>
          <c:w val="0.13081702855324903"/>
          <c:h val="0.56788272210635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Did you hear or see violence between adults in your home in the past year?</a:t>
            </a:r>
          </a:p>
        </c:rich>
      </c:tx>
      <c:layout>
        <c:manualLayout>
          <c:xMode val="edge"/>
          <c:yMode val="edge"/>
          <c:x val="3.5745235856932248E-2"/>
          <c:y val="4.588860045414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92475284006691"/>
          <c:y val="0.2373732389515629"/>
          <c:w val="0.64650777046939656"/>
          <c:h val="0.620467851444689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heard or saw violence</c:v>
                </c:pt>
                <c:pt idx="1">
                  <c:v>No, did not hear or see violence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7-4CC2-94A1-3604EDE97F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heard or saw violence</c:v>
                </c:pt>
                <c:pt idx="1">
                  <c:v>No, did not hear or see violence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0.27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7-4CC2-94A1-3604EDE97F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heard or saw violence</c:v>
                </c:pt>
                <c:pt idx="1">
                  <c:v>No, did not hear or see violence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7-4CC2-94A1-3604EDE9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69115744354048"/>
          <c:y val="0.39166846389490789"/>
          <c:w val="0.19230884255645955"/>
          <c:h val="0.21798214364351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Were</a:t>
            </a:r>
            <a:r>
              <a:rPr lang="en-US" sz="2000" baseline="0" dirty="0"/>
              <a:t> you hit by an adult in the past year?</a:t>
            </a:r>
            <a:endParaRPr lang="en-US" sz="2000" dirty="0"/>
          </a:p>
        </c:rich>
      </c:tx>
      <c:layout>
        <c:manualLayout>
          <c:xMode val="edge"/>
          <c:yMode val="edge"/>
          <c:x val="0.14958656536161236"/>
          <c:y val="6.5964863152831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00487155014715"/>
          <c:y val="0.24597735153671482"/>
          <c:w val="0.82527290622763061"/>
          <c:h val="0.611863738859537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hit by an adult in the past year</c:v>
                </c:pt>
                <c:pt idx="1">
                  <c:v>Not hit by an adult in the past year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A-4FBF-A07C-F70B409F5D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hit by an adult in the past year</c:v>
                </c:pt>
                <c:pt idx="1">
                  <c:v>Not hit by an adult in the past year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A-4FBF-A07C-F70B409F5D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hit by an adult in the past year</c:v>
                </c:pt>
                <c:pt idx="1">
                  <c:v>Not hit by an adult in the past year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0.46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2A-4FBF-A07C-F70B409F5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Reported</a:t>
            </a:r>
            <a:r>
              <a:rPr lang="en-US" sz="2400" baseline="0" dirty="0"/>
              <a:t> past month alcohol use by student</a:t>
            </a:r>
            <a:endParaRPr lang="en-US" sz="2400" dirty="0"/>
          </a:p>
        </c:rich>
      </c:tx>
      <c:layout>
        <c:manualLayout>
          <c:xMode val="edge"/>
          <c:yMode val="edge"/>
          <c:x val="0.19261671836474986"/>
          <c:y val="4.8756637982527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01948620058854E-2"/>
          <c:y val="0.21233527132877084"/>
          <c:w val="0.79759941939075796"/>
          <c:h val="0.694520580427563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past month alcohol use</c:v>
                </c:pt>
                <c:pt idx="1">
                  <c:v>No past month alcohol use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7-4CC2-94A1-3604EDE97F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52-4F3C-BD67-A2C1537AAE9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52-4F3C-BD67-A2C1537AA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past month alcohol use</c:v>
                </c:pt>
                <c:pt idx="1">
                  <c:v>No past month alcohol use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0.32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7-4CC2-94A1-3604EDE97F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Yes, past month alcohol use</c:v>
                </c:pt>
                <c:pt idx="1">
                  <c:v>No past month alcohol use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0.46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7-4CC2-94A1-3604EDE9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98095124473072"/>
          <c:y val="0.31930787705378022"/>
          <c:w val="0.14892388451443569"/>
          <c:h val="0.40515501517011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Reported</a:t>
            </a:r>
            <a:r>
              <a:rPr lang="en-US" sz="2400" baseline="0" dirty="0"/>
              <a:t> past month marijuana use by student</a:t>
            </a:r>
            <a:endParaRPr lang="en-US" sz="2400" dirty="0"/>
          </a:p>
        </c:rich>
      </c:tx>
      <c:layout>
        <c:manualLayout>
          <c:xMode val="edge"/>
          <c:yMode val="edge"/>
          <c:x val="0.19261671836474986"/>
          <c:y val="4.8756637982527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01948620058854E-2"/>
          <c:y val="0.21233527132877084"/>
          <c:w val="0.79759941939075796"/>
          <c:h val="0.694520580427563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Sheet1!$A$8:$A$9</c:f>
              <c:strCache>
                <c:ptCount val="2"/>
                <c:pt idx="0">
                  <c:v>Yes, past month marijuana use</c:v>
                </c:pt>
                <c:pt idx="1">
                  <c:v>No past month marijuana use</c:v>
                </c:pt>
              </c:strCache>
            </c:strRef>
          </c:cat>
          <c:val>
            <c:numRef>
              <c:f>Sheet1!$B$8:$B$9</c:f>
              <c:numCache>
                <c:formatCode>0%</c:formatCode>
                <c:ptCount val="2"/>
                <c:pt idx="0">
                  <c:v>0.25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7-4CC2-94A1-3604EDE97F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Sheet1!$A$8:$A$9</c:f>
              <c:strCache>
                <c:ptCount val="2"/>
                <c:pt idx="0">
                  <c:v>Yes, past month marijuana use</c:v>
                </c:pt>
                <c:pt idx="1">
                  <c:v>No past month marijuana use</c:v>
                </c:pt>
              </c:strCache>
            </c:strRef>
          </c:cat>
          <c:val>
            <c:numRef>
              <c:f>Sheet1!$C$8:$C$9</c:f>
              <c:numCache>
                <c:formatCode>0%</c:formatCode>
                <c:ptCount val="2"/>
                <c:pt idx="0">
                  <c:v>0.28999999999999998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4-F747-B3EB-1BA65E7F9E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Sheet1!$A$8:$A$9</c:f>
              <c:strCache>
                <c:ptCount val="2"/>
                <c:pt idx="0">
                  <c:v>Yes, past month marijuana use</c:v>
                </c:pt>
                <c:pt idx="1">
                  <c:v>No past month marijuana use</c:v>
                </c:pt>
              </c:strCache>
            </c:strRef>
          </c:cat>
          <c:val>
            <c:numRef>
              <c:f>Sheet1!$D$8:$D$9</c:f>
              <c:numCache>
                <c:formatCode>0%</c:formatCode>
                <c:ptCount val="2"/>
                <c:pt idx="0">
                  <c:v>0.46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4-F747-B3EB-1BA65E7F9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98095124473072"/>
          <c:y val="0.31930787705378022"/>
          <c:w val="0.13797870436649964"/>
          <c:h val="0.25955016976749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11th Grade Delaware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Talked to me about the risks of using alcohol</c:v>
                </c:pt>
                <c:pt idx="1">
                  <c:v>Talked to me about the risks of using drugs</c:v>
                </c:pt>
                <c:pt idx="2">
                  <c:v>Told me not to drink alcohol</c:v>
                </c:pt>
                <c:pt idx="3">
                  <c:v>Told me not to use drugs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0.36</c:v>
                </c:pt>
                <c:pt idx="2">
                  <c:v>0.33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C-47D2-91D1-F3029100DA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158143"/>
        <c:axId val="613953199"/>
      </c:barChart>
      <c:catAx>
        <c:axId val="79315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53199"/>
        <c:crosses val="autoZero"/>
        <c:auto val="1"/>
        <c:lblAlgn val="ctr"/>
        <c:lblOffset val="100"/>
        <c:noMultiLvlLbl val="0"/>
      </c:catAx>
      <c:valAx>
        <c:axId val="6139531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9315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2225" cap="rnd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Feeling Safe in School*</c:v>
                </c:pt>
              </c:strCache>
            </c:strRef>
          </c:tx>
          <c:spPr>
            <a:solidFill>
              <a:srgbClr val="EEC35C"/>
            </a:solidFill>
            <a:ln>
              <a:solidFill>
                <a:srgbClr val="EEC35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5th Grade</c:v>
                </c:pt>
                <c:pt idx="1">
                  <c:v>8th Grade</c:v>
                </c:pt>
                <c:pt idx="2">
                  <c:v>11th Grade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0.94</c:v>
                </c:pt>
                <c:pt idx="1">
                  <c:v>0.74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3-4B8D-A4D8-6CE9E87C46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Feeling Safe in Neighborhood*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5th Grade</c:v>
                </c:pt>
                <c:pt idx="1">
                  <c:v>8th Grade</c:v>
                </c:pt>
                <c:pt idx="2">
                  <c:v>11th Grade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0.88</c:v>
                </c:pt>
                <c:pt idx="1">
                  <c:v>0.82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3-4B8D-A4D8-6CE9E87C46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139135"/>
        <c:axId val="672192191"/>
      </c:barChart>
      <c:catAx>
        <c:axId val="6151391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192191"/>
        <c:crosses val="autoZero"/>
        <c:auto val="1"/>
        <c:lblAlgn val="ctr"/>
        <c:lblOffset val="100"/>
        <c:noMultiLvlLbl val="0"/>
      </c:catAx>
      <c:valAx>
        <c:axId val="67219219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1513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Struggling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BEEAB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7-4C2B-BB1A-109534B2B392}"/>
              </c:ext>
            </c:extLst>
          </c:dPt>
          <c:dPt>
            <c:idx val="1"/>
            <c:bubble3D val="0"/>
            <c:spPr>
              <a:solidFill>
                <a:srgbClr val="F8DD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7-4C2B-BB1A-109534B2B39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7-4C2B-BB1A-109534B2B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Suffering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AB5555"/>
            </a:solidFill>
          </c:spPr>
          <c:dPt>
            <c:idx val="0"/>
            <c:bubble3D val="0"/>
            <c:spPr>
              <a:solidFill>
                <a:srgbClr val="AB55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F7-4E54-BFF0-86F4E35B90C7}"/>
              </c:ext>
            </c:extLst>
          </c:dPt>
          <c:dPt>
            <c:idx val="1"/>
            <c:bubble3D val="0"/>
            <c:spPr>
              <a:solidFill>
                <a:srgbClr val="EDDB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F7-4E54-BFF0-86F4E35B90C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F7-4E54-BFF0-86F4E35B9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7698443748583"/>
          <c:y val="3.1907179115300943E-2"/>
          <c:w val="0.75430336322631042"/>
          <c:h val="0.716580655844415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Delaware Adults</c:v>
                </c:pt>
                <c:pt idx="1">
                  <c:v>Delaware 8th Grade Students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0.55359999999999998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4-4528-81D0-4F4A09D3F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Delaware Adults</c:v>
                </c:pt>
                <c:pt idx="1">
                  <c:v>Delaware 8th Grade Students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0.42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4-4528-81D0-4F4A09D3F5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721951445646107E-16"/>
                  <c:y val="6.05779607498301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821123947517046E-2"/>
                      <c:h val="7.8245219347581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D84-4528-81D0-4F4A09D3F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Delaware Adults</c:v>
                </c:pt>
                <c:pt idx="1">
                  <c:v>Delaware 8th Grade Students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0.03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84-4528-81D0-4F4A09D3F5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2410504"/>
        <c:axId val="272411816"/>
      </c:barChart>
      <c:catAx>
        <c:axId val="272410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411816"/>
        <c:crosses val="autoZero"/>
        <c:auto val="1"/>
        <c:lblAlgn val="ctr"/>
        <c:lblOffset val="100"/>
        <c:noMultiLvlLbl val="0"/>
      </c:catAx>
      <c:valAx>
        <c:axId val="272411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41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Present:</a:t>
            </a:r>
            <a:r>
              <a:rPr lang="en-US" sz="2400" baseline="0" dirty="0"/>
              <a:t> Gender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present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53C-4EDD-98B7-983442F41C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53C-4EDD-98B7-983442F41CC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C-4EDD-98B7-983442F41C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8th Grade Students</c:v>
                </c:pt>
                <c:pt idx="1">
                  <c:v>Male Students</c:v>
                </c:pt>
                <c:pt idx="2">
                  <c:v>Female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7.09</c:v>
                </c:pt>
                <c:pt idx="1">
                  <c:v>7.57</c:v>
                </c:pt>
                <c:pt idx="2">
                  <c:v>6.68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E-4CD4-8530-6C045FEBB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65115528"/>
        <c:axId val="265115856"/>
      </c:barChart>
      <c:catAx>
        <c:axId val="2651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856"/>
        <c:crosses val="autoZero"/>
        <c:auto val="1"/>
        <c:lblAlgn val="ctr"/>
        <c:lblOffset val="100"/>
        <c:noMultiLvlLbl val="0"/>
      </c:catAx>
      <c:valAx>
        <c:axId val="26511585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5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5 Year Future</a:t>
            </a:r>
            <a:r>
              <a:rPr lang="en-US" sz="2400" baseline="0" dirty="0"/>
              <a:t>: Gender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5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B-486C-981E-C8065281B8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46B-486C-981E-C8065281B8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B-486C-981E-C8065281B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8th Grade Students</c:v>
                </c:pt>
                <c:pt idx="1">
                  <c:v>Male Students</c:v>
                </c:pt>
                <c:pt idx="2">
                  <c:v>Female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8.16</c:v>
                </c:pt>
                <c:pt idx="1">
                  <c:v>8.31</c:v>
                </c:pt>
                <c:pt idx="2">
                  <c:v>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B-486C-981E-C8065281B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65115528"/>
        <c:axId val="265115856"/>
      </c:barChart>
      <c:catAx>
        <c:axId val="2651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856"/>
        <c:crosses val="autoZero"/>
        <c:auto val="1"/>
        <c:lblAlgn val="ctr"/>
        <c:lblOffset val="100"/>
        <c:noMultiLvlLbl val="0"/>
      </c:catAx>
      <c:valAx>
        <c:axId val="26511585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5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Present: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present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C90-4E31-8481-B0303EAC0C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90-4E31-8481-B0303EAC0C9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90-4E31-8481-B0303EAC0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8th Grade Students</c:v>
                </c:pt>
                <c:pt idx="1">
                  <c:v>Black Students</c:v>
                </c:pt>
                <c:pt idx="2">
                  <c:v>White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7.09</c:v>
                </c:pt>
                <c:pt idx="1">
                  <c:v>7.26</c:v>
                </c:pt>
                <c:pt idx="2">
                  <c:v>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E-4CD4-8530-6C045FEBB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265115528"/>
        <c:axId val="265115856"/>
      </c:barChart>
      <c:catAx>
        <c:axId val="2651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856"/>
        <c:crosses val="autoZero"/>
        <c:auto val="1"/>
        <c:lblAlgn val="ctr"/>
        <c:lblOffset val="100"/>
        <c:noMultiLvlLbl val="0"/>
      </c:catAx>
      <c:valAx>
        <c:axId val="26511585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5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5 Year Future: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5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F-45F7-8B6B-6DD3125575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F-45F7-8B6B-6DD31255752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3F-45F7-8B6B-6DD31255752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BB75F71B-A144-45FB-9E12-122F85462D6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A3F-45F7-8B6B-6DD312557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8th Grade Students</c:v>
                </c:pt>
                <c:pt idx="1">
                  <c:v>Black Students</c:v>
                </c:pt>
                <c:pt idx="2">
                  <c:v>White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8.16</c:v>
                </c:pt>
                <c:pt idx="1">
                  <c:v>8.43</c:v>
                </c:pt>
                <c:pt idx="2">
                  <c:v>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3F-45F7-8B6B-6DD31255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265115528"/>
        <c:axId val="265115856"/>
      </c:barChart>
      <c:catAx>
        <c:axId val="26511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856"/>
        <c:crosses val="autoZero"/>
        <c:auto val="1"/>
        <c:lblAlgn val="ctr"/>
        <c:lblOffset val="100"/>
        <c:noMultiLvlLbl val="0"/>
      </c:catAx>
      <c:valAx>
        <c:axId val="265115856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1155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Present</a:t>
            </a:r>
          </a:p>
        </c:rich>
      </c:tx>
      <c:layout>
        <c:manualLayout>
          <c:xMode val="edge"/>
          <c:yMode val="edge"/>
          <c:x val="0.30934624192607929"/>
          <c:y val="3.0002189745459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001948620058854E-2"/>
          <c:y val="0.15426262428010584"/>
          <c:w val="0.59122106195031343"/>
          <c:h val="0.722384697780156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Suffering</c:v>
                </c:pt>
              </c:strCache>
            </c:strRef>
          </c:tx>
          <c:spPr>
            <a:solidFill>
              <a:srgbClr val="AB55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0-46A1-AFE9-57425AF490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Struggling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C0-46A1-AFE9-57425AF490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Thriving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0.47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C0-46A1-AFE9-57425AF49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994128"/>
        <c:axId val="476988552"/>
      </c:barChart>
      <c:catAx>
        <c:axId val="4769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88552"/>
        <c:crosses val="autoZero"/>
        <c:auto val="1"/>
        <c:lblAlgn val="ctr"/>
        <c:lblOffset val="100"/>
        <c:noMultiLvlLbl val="0"/>
      </c:catAx>
      <c:valAx>
        <c:axId val="47698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9941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03434600798124"/>
          <c:y val="0.14193627191263083"/>
          <c:w val="0.20021861635777266"/>
          <c:h val="0.56788272210635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E29DD-E576-4D95-8868-04992E1367C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AFE59B-114D-4B88-A21F-3D8A1B9C627B}">
      <dgm:prSet/>
      <dgm:spPr/>
      <dgm:t>
        <a:bodyPr/>
        <a:lstStyle/>
        <a:p>
          <a:r>
            <a:rPr lang="en-US" dirty="0"/>
            <a:t>Action Steps:</a:t>
          </a:r>
        </a:p>
      </dgm:t>
    </dgm:pt>
    <dgm:pt modelId="{97A236DB-6681-4E0C-8343-48A34EAE867B}" type="parTrans" cxnId="{612AD942-4B2D-41D9-9007-F3454D84F508}">
      <dgm:prSet/>
      <dgm:spPr/>
      <dgm:t>
        <a:bodyPr/>
        <a:lstStyle/>
        <a:p>
          <a:endParaRPr lang="en-US"/>
        </a:p>
      </dgm:t>
    </dgm:pt>
    <dgm:pt modelId="{7D639EB8-CBC7-4FCF-8AE6-2E84AE81EC87}" type="sibTrans" cxnId="{612AD942-4B2D-41D9-9007-F3454D84F508}">
      <dgm:prSet/>
      <dgm:spPr/>
      <dgm:t>
        <a:bodyPr/>
        <a:lstStyle/>
        <a:p>
          <a:endParaRPr lang="en-US"/>
        </a:p>
      </dgm:t>
    </dgm:pt>
    <dgm:pt modelId="{F9488427-E481-49DB-AA8A-25D4D7D93A38}">
      <dgm:prSet/>
      <dgm:spPr/>
      <dgm:t>
        <a:bodyPr/>
        <a:lstStyle/>
        <a:p>
          <a:r>
            <a:rPr lang="en-US" dirty="0"/>
            <a:t>What are the action steps you can take within your organizations to promote PCEs, protective factors, and resiliency? </a:t>
          </a:r>
        </a:p>
      </dgm:t>
    </dgm:pt>
    <dgm:pt modelId="{2F248CE1-B191-4502-9D9E-4B90E157C414}" type="parTrans" cxnId="{106565C0-17CB-4758-8F50-F206412034D5}">
      <dgm:prSet/>
      <dgm:spPr/>
      <dgm:t>
        <a:bodyPr/>
        <a:lstStyle/>
        <a:p>
          <a:endParaRPr lang="en-US"/>
        </a:p>
      </dgm:t>
    </dgm:pt>
    <dgm:pt modelId="{1179CD04-FD84-479F-9FFC-17A556E74766}" type="sibTrans" cxnId="{106565C0-17CB-4758-8F50-F206412034D5}">
      <dgm:prSet/>
      <dgm:spPr/>
      <dgm:t>
        <a:bodyPr/>
        <a:lstStyle/>
        <a:p>
          <a:endParaRPr lang="en-US"/>
        </a:p>
      </dgm:t>
    </dgm:pt>
    <dgm:pt modelId="{BAF375BC-49B6-C94D-B3A1-EF9B8D663577}" type="pres">
      <dgm:prSet presAssocID="{435E29DD-E576-4D95-8868-04992E1367C7}" presName="vert0" presStyleCnt="0">
        <dgm:presLayoutVars>
          <dgm:dir/>
          <dgm:animOne val="branch"/>
          <dgm:animLvl val="lvl"/>
        </dgm:presLayoutVars>
      </dgm:prSet>
      <dgm:spPr/>
    </dgm:pt>
    <dgm:pt modelId="{50B9D9CF-8CB9-214B-96BB-C7982061E29C}" type="pres">
      <dgm:prSet presAssocID="{7DAFE59B-114D-4B88-A21F-3D8A1B9C627B}" presName="thickLine" presStyleLbl="alignNode1" presStyleIdx="0" presStyleCnt="2"/>
      <dgm:spPr/>
    </dgm:pt>
    <dgm:pt modelId="{389D6E4D-E0DF-4E40-A879-0DFAD79F290B}" type="pres">
      <dgm:prSet presAssocID="{7DAFE59B-114D-4B88-A21F-3D8A1B9C627B}" presName="horz1" presStyleCnt="0"/>
      <dgm:spPr/>
    </dgm:pt>
    <dgm:pt modelId="{EE4EF578-66AD-9247-88FE-97AC6C0A1F04}" type="pres">
      <dgm:prSet presAssocID="{7DAFE59B-114D-4B88-A21F-3D8A1B9C627B}" presName="tx1" presStyleLbl="revTx" presStyleIdx="0" presStyleCnt="2"/>
      <dgm:spPr/>
    </dgm:pt>
    <dgm:pt modelId="{52A44DDB-C55B-1749-83F6-019084D55334}" type="pres">
      <dgm:prSet presAssocID="{7DAFE59B-114D-4B88-A21F-3D8A1B9C627B}" presName="vert1" presStyleCnt="0"/>
      <dgm:spPr/>
    </dgm:pt>
    <dgm:pt modelId="{DD32D4FA-EEDF-AE4B-88EF-8A6694CC29B2}" type="pres">
      <dgm:prSet presAssocID="{F9488427-E481-49DB-AA8A-25D4D7D93A38}" presName="thickLine" presStyleLbl="alignNode1" presStyleIdx="1" presStyleCnt="2"/>
      <dgm:spPr/>
    </dgm:pt>
    <dgm:pt modelId="{FDFC6C9C-1BD7-B545-A40E-5DDEF7338F02}" type="pres">
      <dgm:prSet presAssocID="{F9488427-E481-49DB-AA8A-25D4D7D93A38}" presName="horz1" presStyleCnt="0"/>
      <dgm:spPr/>
    </dgm:pt>
    <dgm:pt modelId="{FC691ED3-051F-2241-B8FA-EA6890AA7CAC}" type="pres">
      <dgm:prSet presAssocID="{F9488427-E481-49DB-AA8A-25D4D7D93A38}" presName="tx1" presStyleLbl="revTx" presStyleIdx="1" presStyleCnt="2" custScaleY="200000"/>
      <dgm:spPr/>
    </dgm:pt>
    <dgm:pt modelId="{EB387141-5B81-C740-B637-58B54D8F3196}" type="pres">
      <dgm:prSet presAssocID="{F9488427-E481-49DB-AA8A-25D4D7D93A38}" presName="vert1" presStyleCnt="0"/>
      <dgm:spPr/>
    </dgm:pt>
  </dgm:ptLst>
  <dgm:cxnLst>
    <dgm:cxn modelId="{EDD57E2A-FAB3-BA45-A41A-00E07980625A}" type="presOf" srcId="{7DAFE59B-114D-4B88-A21F-3D8A1B9C627B}" destId="{EE4EF578-66AD-9247-88FE-97AC6C0A1F04}" srcOrd="0" destOrd="0" presId="urn:microsoft.com/office/officeart/2008/layout/LinedList"/>
    <dgm:cxn modelId="{612AD942-4B2D-41D9-9007-F3454D84F508}" srcId="{435E29DD-E576-4D95-8868-04992E1367C7}" destId="{7DAFE59B-114D-4B88-A21F-3D8A1B9C627B}" srcOrd="0" destOrd="0" parTransId="{97A236DB-6681-4E0C-8343-48A34EAE867B}" sibTransId="{7D639EB8-CBC7-4FCF-8AE6-2E84AE81EC87}"/>
    <dgm:cxn modelId="{106565C0-17CB-4758-8F50-F206412034D5}" srcId="{435E29DD-E576-4D95-8868-04992E1367C7}" destId="{F9488427-E481-49DB-AA8A-25D4D7D93A38}" srcOrd="1" destOrd="0" parTransId="{2F248CE1-B191-4502-9D9E-4B90E157C414}" sibTransId="{1179CD04-FD84-479F-9FFC-17A556E74766}"/>
    <dgm:cxn modelId="{6AB160CD-A091-7844-AE77-0C7494649311}" type="presOf" srcId="{F9488427-E481-49DB-AA8A-25D4D7D93A38}" destId="{FC691ED3-051F-2241-B8FA-EA6890AA7CAC}" srcOrd="0" destOrd="0" presId="urn:microsoft.com/office/officeart/2008/layout/LinedList"/>
    <dgm:cxn modelId="{FE2EE1F9-F648-3248-B6AD-4CD1EBD253D8}" type="presOf" srcId="{435E29DD-E576-4D95-8868-04992E1367C7}" destId="{BAF375BC-49B6-C94D-B3A1-EF9B8D663577}" srcOrd="0" destOrd="0" presId="urn:microsoft.com/office/officeart/2008/layout/LinedList"/>
    <dgm:cxn modelId="{35E7F8C0-6EA0-244A-8C88-624AEFA03D7F}" type="presParOf" srcId="{BAF375BC-49B6-C94D-B3A1-EF9B8D663577}" destId="{50B9D9CF-8CB9-214B-96BB-C7982061E29C}" srcOrd="0" destOrd="0" presId="urn:microsoft.com/office/officeart/2008/layout/LinedList"/>
    <dgm:cxn modelId="{79D23577-EAAD-3544-8534-D100510E1B6B}" type="presParOf" srcId="{BAF375BC-49B6-C94D-B3A1-EF9B8D663577}" destId="{389D6E4D-E0DF-4E40-A879-0DFAD79F290B}" srcOrd="1" destOrd="0" presId="urn:microsoft.com/office/officeart/2008/layout/LinedList"/>
    <dgm:cxn modelId="{997CC20D-D30E-6E49-B46C-1A438C64B0D3}" type="presParOf" srcId="{389D6E4D-E0DF-4E40-A879-0DFAD79F290B}" destId="{EE4EF578-66AD-9247-88FE-97AC6C0A1F04}" srcOrd="0" destOrd="0" presId="urn:microsoft.com/office/officeart/2008/layout/LinedList"/>
    <dgm:cxn modelId="{2A549219-8CBB-9B4A-8F95-73C47DA7409C}" type="presParOf" srcId="{389D6E4D-E0DF-4E40-A879-0DFAD79F290B}" destId="{52A44DDB-C55B-1749-83F6-019084D55334}" srcOrd="1" destOrd="0" presId="urn:microsoft.com/office/officeart/2008/layout/LinedList"/>
    <dgm:cxn modelId="{4DE4DFB9-96D5-8A42-99F9-F6026EB94D6A}" type="presParOf" srcId="{BAF375BC-49B6-C94D-B3A1-EF9B8D663577}" destId="{DD32D4FA-EEDF-AE4B-88EF-8A6694CC29B2}" srcOrd="2" destOrd="0" presId="urn:microsoft.com/office/officeart/2008/layout/LinedList"/>
    <dgm:cxn modelId="{EA3CA9B1-1FBA-3A4C-A224-5BA367D03DDB}" type="presParOf" srcId="{BAF375BC-49B6-C94D-B3A1-EF9B8D663577}" destId="{FDFC6C9C-1BD7-B545-A40E-5DDEF7338F02}" srcOrd="3" destOrd="0" presId="urn:microsoft.com/office/officeart/2008/layout/LinedList"/>
    <dgm:cxn modelId="{83F74C4E-E082-804A-AF04-8AFB9F5E1CCA}" type="presParOf" srcId="{FDFC6C9C-1BD7-B545-A40E-5DDEF7338F02}" destId="{FC691ED3-051F-2241-B8FA-EA6890AA7CAC}" srcOrd="0" destOrd="0" presId="urn:microsoft.com/office/officeart/2008/layout/LinedList"/>
    <dgm:cxn modelId="{A15BFF61-277C-4D47-A44A-61EDE02F4C01}" type="presParOf" srcId="{FDFC6C9C-1BD7-B545-A40E-5DDEF7338F02}" destId="{EB387141-5B81-C740-B637-58B54D8F31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E29DD-E576-4D95-8868-04992E1367C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AFE59B-114D-4B88-A21F-3D8A1B9C627B}">
      <dgm:prSet/>
      <dgm:spPr/>
      <dgm:t>
        <a:bodyPr/>
        <a:lstStyle/>
        <a:p>
          <a:r>
            <a:rPr lang="en-US" dirty="0"/>
            <a:t>Member Updates</a:t>
          </a:r>
        </a:p>
      </dgm:t>
    </dgm:pt>
    <dgm:pt modelId="{97A236DB-6681-4E0C-8343-48A34EAE867B}" type="parTrans" cxnId="{612AD942-4B2D-41D9-9007-F3454D84F508}">
      <dgm:prSet/>
      <dgm:spPr/>
      <dgm:t>
        <a:bodyPr/>
        <a:lstStyle/>
        <a:p>
          <a:endParaRPr lang="en-US"/>
        </a:p>
      </dgm:t>
    </dgm:pt>
    <dgm:pt modelId="{7D639EB8-CBC7-4FCF-8AE6-2E84AE81EC87}" type="sibTrans" cxnId="{612AD942-4B2D-41D9-9007-F3454D84F508}">
      <dgm:prSet/>
      <dgm:spPr/>
      <dgm:t>
        <a:bodyPr/>
        <a:lstStyle/>
        <a:p>
          <a:endParaRPr lang="en-US"/>
        </a:p>
      </dgm:t>
    </dgm:pt>
    <dgm:pt modelId="{F9488427-E481-49DB-AA8A-25D4D7D93A38}">
      <dgm:prSet/>
      <dgm:spPr/>
      <dgm:t>
        <a:bodyPr/>
        <a:lstStyle/>
        <a:p>
          <a:endParaRPr lang="en-US" dirty="0"/>
        </a:p>
      </dgm:t>
    </dgm:pt>
    <dgm:pt modelId="{2F248CE1-B191-4502-9D9E-4B90E157C414}" type="parTrans" cxnId="{106565C0-17CB-4758-8F50-F206412034D5}">
      <dgm:prSet/>
      <dgm:spPr/>
      <dgm:t>
        <a:bodyPr/>
        <a:lstStyle/>
        <a:p>
          <a:endParaRPr lang="en-US"/>
        </a:p>
      </dgm:t>
    </dgm:pt>
    <dgm:pt modelId="{1179CD04-FD84-479F-9FFC-17A556E74766}" type="sibTrans" cxnId="{106565C0-17CB-4758-8F50-F206412034D5}">
      <dgm:prSet/>
      <dgm:spPr/>
      <dgm:t>
        <a:bodyPr/>
        <a:lstStyle/>
        <a:p>
          <a:endParaRPr lang="en-US"/>
        </a:p>
      </dgm:t>
    </dgm:pt>
    <dgm:pt modelId="{723C6390-A220-1A4D-80F2-FC3FFB27F964}" type="pres">
      <dgm:prSet presAssocID="{435E29DD-E576-4D95-8868-04992E1367C7}" presName="vert0" presStyleCnt="0">
        <dgm:presLayoutVars>
          <dgm:dir/>
          <dgm:animOne val="branch"/>
          <dgm:animLvl val="lvl"/>
        </dgm:presLayoutVars>
      </dgm:prSet>
      <dgm:spPr/>
    </dgm:pt>
    <dgm:pt modelId="{857985CB-A101-F243-AC92-6969D541BF9D}" type="pres">
      <dgm:prSet presAssocID="{7DAFE59B-114D-4B88-A21F-3D8A1B9C627B}" presName="thickLine" presStyleLbl="alignNode1" presStyleIdx="0" presStyleCnt="2"/>
      <dgm:spPr/>
    </dgm:pt>
    <dgm:pt modelId="{B4B6EECD-831F-4A4B-9EEF-DF55E9C9267E}" type="pres">
      <dgm:prSet presAssocID="{7DAFE59B-114D-4B88-A21F-3D8A1B9C627B}" presName="horz1" presStyleCnt="0"/>
      <dgm:spPr/>
    </dgm:pt>
    <dgm:pt modelId="{2DC4C5F6-22CD-504E-800C-EE78050701BF}" type="pres">
      <dgm:prSet presAssocID="{7DAFE59B-114D-4B88-A21F-3D8A1B9C627B}" presName="tx1" presStyleLbl="revTx" presStyleIdx="0" presStyleCnt="2"/>
      <dgm:spPr/>
    </dgm:pt>
    <dgm:pt modelId="{64A8F9E6-E3F1-4B4E-AF3F-1D697DB24D81}" type="pres">
      <dgm:prSet presAssocID="{7DAFE59B-114D-4B88-A21F-3D8A1B9C627B}" presName="vert1" presStyleCnt="0"/>
      <dgm:spPr/>
    </dgm:pt>
    <dgm:pt modelId="{7B5E121B-CAD0-864C-B253-14CB4AC9817C}" type="pres">
      <dgm:prSet presAssocID="{F9488427-E481-49DB-AA8A-25D4D7D93A38}" presName="thickLine" presStyleLbl="alignNode1" presStyleIdx="1" presStyleCnt="2"/>
      <dgm:spPr/>
    </dgm:pt>
    <dgm:pt modelId="{D34BA401-6D82-BB4B-BA79-CCF9F36E0FF8}" type="pres">
      <dgm:prSet presAssocID="{F9488427-E481-49DB-AA8A-25D4D7D93A38}" presName="horz1" presStyleCnt="0"/>
      <dgm:spPr/>
    </dgm:pt>
    <dgm:pt modelId="{3B21EF34-4FAE-5A48-8AD0-DD7DAE5264CE}" type="pres">
      <dgm:prSet presAssocID="{F9488427-E481-49DB-AA8A-25D4D7D93A38}" presName="tx1" presStyleLbl="revTx" presStyleIdx="1" presStyleCnt="2"/>
      <dgm:spPr/>
    </dgm:pt>
    <dgm:pt modelId="{852DEFE9-C693-FF4B-B7BF-FA5A4414B5F7}" type="pres">
      <dgm:prSet presAssocID="{F9488427-E481-49DB-AA8A-25D4D7D93A38}" presName="vert1" presStyleCnt="0"/>
      <dgm:spPr/>
    </dgm:pt>
  </dgm:ptLst>
  <dgm:cxnLst>
    <dgm:cxn modelId="{B4B7DB03-C38C-1644-899C-656E18E96D57}" type="presOf" srcId="{7DAFE59B-114D-4B88-A21F-3D8A1B9C627B}" destId="{2DC4C5F6-22CD-504E-800C-EE78050701BF}" srcOrd="0" destOrd="0" presId="urn:microsoft.com/office/officeart/2008/layout/LinedList"/>
    <dgm:cxn modelId="{612AD942-4B2D-41D9-9007-F3454D84F508}" srcId="{435E29DD-E576-4D95-8868-04992E1367C7}" destId="{7DAFE59B-114D-4B88-A21F-3D8A1B9C627B}" srcOrd="0" destOrd="0" parTransId="{97A236DB-6681-4E0C-8343-48A34EAE867B}" sibTransId="{7D639EB8-CBC7-4FCF-8AE6-2E84AE81EC87}"/>
    <dgm:cxn modelId="{076FC55D-EF20-9C4D-8FD2-CE87033F2457}" type="presOf" srcId="{435E29DD-E576-4D95-8868-04992E1367C7}" destId="{723C6390-A220-1A4D-80F2-FC3FFB27F964}" srcOrd="0" destOrd="0" presId="urn:microsoft.com/office/officeart/2008/layout/LinedList"/>
    <dgm:cxn modelId="{106565C0-17CB-4758-8F50-F206412034D5}" srcId="{435E29DD-E576-4D95-8868-04992E1367C7}" destId="{F9488427-E481-49DB-AA8A-25D4D7D93A38}" srcOrd="1" destOrd="0" parTransId="{2F248CE1-B191-4502-9D9E-4B90E157C414}" sibTransId="{1179CD04-FD84-479F-9FFC-17A556E74766}"/>
    <dgm:cxn modelId="{8D4707E1-5420-5840-9AA6-B22F42AD5B93}" type="presOf" srcId="{F9488427-E481-49DB-AA8A-25D4D7D93A38}" destId="{3B21EF34-4FAE-5A48-8AD0-DD7DAE5264CE}" srcOrd="0" destOrd="0" presId="urn:microsoft.com/office/officeart/2008/layout/LinedList"/>
    <dgm:cxn modelId="{A6683381-81FD-6049-986D-0E18B623EEC2}" type="presParOf" srcId="{723C6390-A220-1A4D-80F2-FC3FFB27F964}" destId="{857985CB-A101-F243-AC92-6969D541BF9D}" srcOrd="0" destOrd="0" presId="urn:microsoft.com/office/officeart/2008/layout/LinedList"/>
    <dgm:cxn modelId="{53237DE9-BF33-FB4F-AD23-F378FFF520C1}" type="presParOf" srcId="{723C6390-A220-1A4D-80F2-FC3FFB27F964}" destId="{B4B6EECD-831F-4A4B-9EEF-DF55E9C9267E}" srcOrd="1" destOrd="0" presId="urn:microsoft.com/office/officeart/2008/layout/LinedList"/>
    <dgm:cxn modelId="{2B025AA0-0180-D943-A052-E5BE2A8637DC}" type="presParOf" srcId="{B4B6EECD-831F-4A4B-9EEF-DF55E9C9267E}" destId="{2DC4C5F6-22CD-504E-800C-EE78050701BF}" srcOrd="0" destOrd="0" presId="urn:microsoft.com/office/officeart/2008/layout/LinedList"/>
    <dgm:cxn modelId="{752F6DF9-85CF-7345-827A-10189DC0E87F}" type="presParOf" srcId="{B4B6EECD-831F-4A4B-9EEF-DF55E9C9267E}" destId="{64A8F9E6-E3F1-4B4E-AF3F-1D697DB24D81}" srcOrd="1" destOrd="0" presId="urn:microsoft.com/office/officeart/2008/layout/LinedList"/>
    <dgm:cxn modelId="{0A6112BF-9915-CD46-98E0-AFC5BB4DCC6A}" type="presParOf" srcId="{723C6390-A220-1A4D-80F2-FC3FFB27F964}" destId="{7B5E121B-CAD0-864C-B253-14CB4AC9817C}" srcOrd="2" destOrd="0" presId="urn:microsoft.com/office/officeart/2008/layout/LinedList"/>
    <dgm:cxn modelId="{30791B92-91ED-FF4B-8D5F-D84132E62EEC}" type="presParOf" srcId="{723C6390-A220-1A4D-80F2-FC3FFB27F964}" destId="{D34BA401-6D82-BB4B-BA79-CCF9F36E0FF8}" srcOrd="3" destOrd="0" presId="urn:microsoft.com/office/officeart/2008/layout/LinedList"/>
    <dgm:cxn modelId="{804B6628-4876-724F-AE7D-1FA63FF1B617}" type="presParOf" srcId="{D34BA401-6D82-BB4B-BA79-CCF9F36E0FF8}" destId="{3B21EF34-4FAE-5A48-8AD0-DD7DAE5264CE}" srcOrd="0" destOrd="0" presId="urn:microsoft.com/office/officeart/2008/layout/LinedList"/>
    <dgm:cxn modelId="{C73F3CE2-56EC-6448-A4CF-FDBC865D430A}" type="presParOf" srcId="{D34BA401-6D82-BB4B-BA79-CCF9F36E0FF8}" destId="{852DEFE9-C693-FF4B-B7BF-FA5A4414B5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9D9CF-8CB9-214B-96BB-C7982061E29C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F578-66AD-9247-88FE-97AC6C0A1F04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Action Steps:</a:t>
          </a:r>
        </a:p>
      </dsp:txBody>
      <dsp:txXfrm>
        <a:off x="0" y="2758"/>
        <a:ext cx="6797675" cy="1881464"/>
      </dsp:txXfrm>
    </dsp:sp>
    <dsp:sp modelId="{DD32D4FA-EEDF-AE4B-88EF-8A6694CC29B2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91ED3-051F-2241-B8FA-EA6890AA7CAC}">
      <dsp:nvSpPr>
        <dsp:cNvPr id="0" name=""/>
        <dsp:cNvSpPr/>
      </dsp:nvSpPr>
      <dsp:spPr>
        <a:xfrm>
          <a:off x="0" y="1884223"/>
          <a:ext cx="6791036" cy="376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What are the action steps you can take within your organizations to promote PCEs, protective factors, and resiliency? </a:t>
          </a:r>
        </a:p>
      </dsp:txBody>
      <dsp:txXfrm>
        <a:off x="0" y="1884223"/>
        <a:ext cx="6791036" cy="3762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85CB-A101-F243-AC92-6969D541BF9D}">
      <dsp:nvSpPr>
        <dsp:cNvPr id="0" name=""/>
        <dsp:cNvSpPr/>
      </dsp:nvSpPr>
      <dsp:spPr>
        <a:xfrm>
          <a:off x="0" y="0"/>
          <a:ext cx="30848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C5F6-22CD-504E-800C-EE78050701BF}">
      <dsp:nvSpPr>
        <dsp:cNvPr id="0" name=""/>
        <dsp:cNvSpPr/>
      </dsp:nvSpPr>
      <dsp:spPr>
        <a:xfrm>
          <a:off x="0" y="0"/>
          <a:ext cx="3084844" cy="166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Member Updates</a:t>
          </a:r>
        </a:p>
      </dsp:txBody>
      <dsp:txXfrm>
        <a:off x="0" y="0"/>
        <a:ext cx="3084844" cy="1667759"/>
      </dsp:txXfrm>
    </dsp:sp>
    <dsp:sp modelId="{7B5E121B-CAD0-864C-B253-14CB4AC9817C}">
      <dsp:nvSpPr>
        <dsp:cNvPr id="0" name=""/>
        <dsp:cNvSpPr/>
      </dsp:nvSpPr>
      <dsp:spPr>
        <a:xfrm>
          <a:off x="0" y="1667759"/>
          <a:ext cx="308484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1EF34-4FAE-5A48-8AD0-DD7DAE5264CE}">
      <dsp:nvSpPr>
        <dsp:cNvPr id="0" name=""/>
        <dsp:cNvSpPr/>
      </dsp:nvSpPr>
      <dsp:spPr>
        <a:xfrm>
          <a:off x="0" y="1667759"/>
          <a:ext cx="3084844" cy="166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0" y="1667759"/>
        <a:ext cx="3084844" cy="166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0.30988</cdr:x>
      <cdr:y>0.3939</cdr:y>
    </cdr:from>
    <cdr:to>
      <cdr:x>0.74401</cdr:x>
      <cdr:y>0.6061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C22C23FB-B050-45FA-AB21-0D275DEEBE19}"/>
            </a:ext>
          </a:extLst>
        </cdr:cNvPr>
        <cdr:cNvSpPr txBox="1"/>
      </cdr:nvSpPr>
      <cdr:spPr>
        <a:xfrm xmlns:a="http://schemas.openxmlformats.org/drawingml/2006/main">
          <a:off x="985838" y="1714004"/>
          <a:ext cx="1381125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5400" dirty="0"/>
            <a:t>14%</a:t>
          </a:r>
        </a:p>
      </cdr:txBody>
    </cdr:sp>
  </cdr:relSizeAnchor>
  <cdr:relSizeAnchor xmlns:cdr="http://schemas.openxmlformats.org/drawingml/2006/chartDrawing">
    <cdr:from>
      <cdr:x>0.22605</cdr:x>
      <cdr:y>0.56987</cdr:y>
    </cdr:from>
    <cdr:to>
      <cdr:x>0.77395</cdr:x>
      <cdr:y>0.7184</cdr:y>
    </cdr:to>
    <cdr:sp macro="" textlink="">
      <cdr:nvSpPr>
        <cdr:cNvPr id="3" name="TextBox 18">
          <a:extLst xmlns:a="http://schemas.openxmlformats.org/drawingml/2006/main">
            <a:ext uri="{FF2B5EF4-FFF2-40B4-BE49-F238E27FC236}">
              <a16:creationId xmlns:a16="http://schemas.microsoft.com/office/drawing/2014/main" id="{77448C94-685E-492B-A133-9FD504D9C21E}"/>
            </a:ext>
          </a:extLst>
        </cdr:cNvPr>
        <cdr:cNvSpPr txBox="1"/>
      </cdr:nvSpPr>
      <cdr:spPr>
        <a:xfrm xmlns:a="http://schemas.openxmlformats.org/drawingml/2006/main">
          <a:off x="719137" y="2479676"/>
          <a:ext cx="174307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Of Delaware 8</a:t>
          </a:r>
          <a:r>
            <a:rPr lang="en-US" baseline="30000" dirty="0"/>
            <a:t>th</a:t>
          </a:r>
          <a:r>
            <a:rPr lang="en-US" dirty="0"/>
            <a:t> grade students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0.04664</cdr:x>
      <cdr:y>0.29749</cdr:y>
    </cdr:from>
    <cdr:to>
      <cdr:x>0.15481</cdr:x>
      <cdr:y>0.3649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26DACC-62D1-4872-91A3-A9482F2AB930}"/>
            </a:ext>
          </a:extLst>
        </cdr:cNvPr>
        <cdr:cNvSpPr txBox="1"/>
      </cdr:nvSpPr>
      <cdr:spPr>
        <a:xfrm xmlns:a="http://schemas.openxmlformats.org/drawingml/2006/main">
          <a:off x="490205" y="1302505"/>
          <a:ext cx="1136952" cy="29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</a:rPr>
            <a:t>(N= 3,425)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D918-5CA7-451C-9CA0-3FA370A5161A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2C889-D811-4FF0-ADC4-31EEBD6B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2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1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4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6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9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YRBS Middle school is a unique data set; not all states do a middle school YRBS. The 2019 was funded by the Kids Department block grant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YRBS middle school was a sample of approximately half of DE middle schools. Schools selected for the YRBS also had the DSS administered in the fall.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very successful administration in multiple ways: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Enough data was collected with the YRBS that it was able to be weighted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ended up working in our favor because it meant that there were enough 8</a:t>
            </a:r>
            <a:r>
              <a:rPr lang="en-US" baseline="30000" dirty="0"/>
              <a:t>th</a:t>
            </a:r>
            <a:r>
              <a:rPr lang="en-US" dirty="0"/>
              <a:t> grade DSS surveys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0EB2-105B-194F-81F9-8D9F0621D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5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0EB2-105B-194F-81F9-8D9F0621DC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Schools are discussing optional hybrid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0EB2-105B-194F-81F9-8D9F0621DC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3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2C889-D811-4FF0-ADC4-31EEBD6B3C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BC9B-A11D-4864-A8B7-7BADA0904CB7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CEC2-901C-4E7F-BF15-54A5B0D2CACC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DC91-5055-43AD-BA7E-2A6E6C9644B1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2C7D-919F-6C42-BFE8-2AA3B12A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475E5-CEAC-9A43-BE61-B5BCB4CF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EBDF-802C-41BB-86FA-796287E6BCB5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F9273-B019-1847-9C1F-F53F144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E5E7D-1980-4C45-A4BE-4C0A3AAF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0E98-94DC-4079-B1E1-EB5D876331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7B90C-8B46-FB49-A9D6-F15209AE6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0" y="6010203"/>
            <a:ext cx="1707023" cy="692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CB804-58DC-B146-8AD9-1A0E1C2935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37" y="5898343"/>
            <a:ext cx="1444238" cy="8209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30CFD9-6E7F-324E-B9AC-09262676EB4B}"/>
              </a:ext>
            </a:extLst>
          </p:cNvPr>
          <p:cNvCxnSpPr/>
          <p:nvPr userDrawn="1"/>
        </p:nvCxnSpPr>
        <p:spPr>
          <a:xfrm>
            <a:off x="0" y="5806268"/>
            <a:ext cx="12192000" cy="0"/>
          </a:xfrm>
          <a:prstGeom prst="line">
            <a:avLst/>
          </a:prstGeom>
          <a:ln w="38100">
            <a:solidFill>
              <a:srgbClr val="447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07D56C-48F6-7C45-85A4-6F2F52EB6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78696"/>
            <a:ext cx="5257800" cy="4104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8030BC-16C8-0B4B-A050-48E0FDE539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6420" y="1478695"/>
            <a:ext cx="5097379" cy="4104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42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2C7D-919F-6C42-BFE8-2AA3B12A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475E5-CEAC-9A43-BE61-B5BCB4CF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EBDF-802C-41BB-86FA-796287E6BCB5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F9273-B019-1847-9C1F-F53F1445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E5E7D-1980-4C45-A4BE-4C0A3AAF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0E98-94DC-4079-B1E1-EB5D876331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7B90C-8B46-FB49-A9D6-F15209AE6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0" y="6010203"/>
            <a:ext cx="1707023" cy="692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CB804-58DC-B146-8AD9-1A0E1C2935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37" y="5898343"/>
            <a:ext cx="1444238" cy="82093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30CFD9-6E7F-324E-B9AC-09262676EB4B}"/>
              </a:ext>
            </a:extLst>
          </p:cNvPr>
          <p:cNvCxnSpPr/>
          <p:nvPr userDrawn="1"/>
        </p:nvCxnSpPr>
        <p:spPr>
          <a:xfrm>
            <a:off x="0" y="5806268"/>
            <a:ext cx="12192000" cy="0"/>
          </a:xfrm>
          <a:prstGeom prst="line">
            <a:avLst/>
          </a:prstGeom>
          <a:ln w="38100">
            <a:solidFill>
              <a:srgbClr val="447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607D56C-48F6-7C45-85A4-6F2F52EB6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78696"/>
            <a:ext cx="10515600" cy="4104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95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1858-0B05-44B4-8CFA-6F14379F857B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0BA0-4055-40F6-8331-E408955C4C31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929-A144-405F-8AE9-6CA80A84A732}" type="datetime1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E287-CA46-4E82-B9F0-F4126C51592D}" type="datetime1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2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E168-5552-45C9-A442-F68772E80476}" type="datetime1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F97-F09B-4962-8DC5-903BCFC50853}" type="datetime1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4ED4BC-5BAE-47B2-A5D0-938D1FCA0BA2}" type="datetime1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1CD9-E0A8-4508-B5E5-037FCC426933}" type="datetime1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3BC889-4222-4144-8321-C27B46967394}" type="datetime1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D8138D-0357-46C1-A54E-AD3C5768C9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thank-you-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pediatrics/fullarticle/2749336" TargetMode="External"/><Relationship Id="rId2" Type="http://schemas.openxmlformats.org/officeDocument/2006/relationships/hyperlink" Target="https://pediatrics.aappublications.org/content/144/1/e20183766?deliveryName=DM76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abs/pii/S1054139X1000765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hs.udel.edu/seow/school-surveys/youth-risk-behavior-survey-(yrbs)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hs.udel.edu/seow/school-surveys/youth-risk-behavior-survey-(yrbs)" TargetMode="External"/><Relationship Id="rId2" Type="http://schemas.openxmlformats.org/officeDocument/2006/relationships/hyperlink" Target="https://www.cdhs.udel.edu/seow/school-surveys/delaware-school-survey-(dss)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hs.udel.edu/seow/school-surveys/delaware-school-survey-(dss)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hs.udel.edu/seow/school-surveys/delaware-school-survey-(dss)" TargetMode="External"/><Relationship Id="rId2" Type="http://schemas.openxmlformats.org/officeDocument/2006/relationships/hyperlink" Target="https://www.cdhs.udel.edu/seow/school-surveys/youth-risk-behavior-survey-(yrbs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violenceprevention/pdf/preventingACES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adohealth.2010.11.24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he-Center-for-Drug-and-Health-Studies-105267177658248" TargetMode="External"/><Relationship Id="rId2" Type="http://schemas.openxmlformats.org/officeDocument/2006/relationships/hyperlink" Target="https://www.cdhs.udel.edu/seow/what-is-seo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F9E4-96E8-4B2C-8232-EB9615836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7322"/>
            <a:ext cx="10058400" cy="148864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Welcome to the </a:t>
            </a:r>
            <a:br>
              <a:rPr lang="en-US" sz="5400" dirty="0"/>
            </a:br>
            <a:r>
              <a:rPr lang="en-US" sz="5400" dirty="0"/>
              <a:t>Delaware SEOW Summer Meeting!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98CB55-0947-4DA5-93EC-EE268B9D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532" y="5636871"/>
            <a:ext cx="2328595" cy="551296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8000" dirty="0"/>
              <a:t>July 28, 2020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277637-8903-460E-969C-E31485EE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2" y="5490102"/>
            <a:ext cx="3869148" cy="698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5818D-09B9-4B53-84AB-D69B3A4EE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46" y="5490102"/>
            <a:ext cx="1271189" cy="698065"/>
          </a:xfrm>
          <a:prstGeom prst="rect">
            <a:avLst/>
          </a:prstGeom>
        </p:spPr>
      </p:pic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F3C1D5AB-3CA0-4EB4-8B31-70F10FCF3A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1793" y="5425043"/>
            <a:ext cx="899746" cy="828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1CD43-CA44-CC42-8033-A24FB805CE9F}"/>
              </a:ext>
            </a:extLst>
          </p:cNvPr>
          <p:cNvSpPr txBox="1"/>
          <p:nvPr/>
        </p:nvSpPr>
        <p:spPr>
          <a:xfrm>
            <a:off x="626961" y="1779813"/>
            <a:ext cx="10938077" cy="33239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Please introduce yourself in the chat box and share your thoughts on the following:</a:t>
            </a:r>
          </a:p>
          <a:p>
            <a:pPr algn="ctr"/>
            <a:endParaRPr lang="en-US" sz="30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What strategies are helping you to stay resilient and to continue your prevention efforts during the COVID-19 pandemic?</a:t>
            </a:r>
          </a:p>
          <a:p>
            <a:pPr algn="ctr"/>
            <a:endParaRPr lang="en-US" sz="3000" b="1" dirty="0">
              <a:solidFill>
                <a:schemeClr val="bg1"/>
              </a:solidFill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</a:rPr>
              <a:t>Reminder: The workgroup session is being recorded.</a:t>
            </a:r>
          </a:p>
        </p:txBody>
      </p:sp>
    </p:spTree>
    <p:extLst>
      <p:ext uri="{BB962C8B-B14F-4D97-AF65-F5344CB8AC3E}">
        <p14:creationId xmlns:p14="http://schemas.microsoft.com/office/powerpoint/2010/main" val="364611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CFC0-3E42-473C-BBED-FFD7271C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Delaware School Survey: </a:t>
            </a:r>
            <a:br>
              <a:rPr lang="en-US" dirty="0"/>
            </a:br>
            <a:r>
              <a:rPr lang="en-US" dirty="0"/>
              <a:t>2020 Data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46FD7-FDA2-4998-BC0A-0C1A4FBD7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Delaware School Survey (DSS)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Delaware public school 8</a:t>
            </a:r>
            <a:r>
              <a:rPr lang="en-US" sz="2800" baseline="30000" dirty="0"/>
              <a:t>th</a:t>
            </a:r>
            <a:r>
              <a:rPr lang="en-US" sz="2800" dirty="0"/>
              <a:t> grade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Number of participants in the 8</a:t>
            </a:r>
            <a:r>
              <a:rPr lang="en-US" sz="2400" baseline="30000" dirty="0"/>
              <a:t>th</a:t>
            </a:r>
            <a:r>
              <a:rPr lang="en-US" sz="2400" dirty="0"/>
              <a:t> grade: over 3,500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Response rate for the Well-Being Index Questions: 90%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 domains of DSS Include: substance use, mental health, general health, social support, housing arrangement, and exposure to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Impact of COVID-19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&amp; 11</a:t>
            </a:r>
            <a:r>
              <a:rPr lang="en-US" sz="2400" baseline="30000" dirty="0"/>
              <a:t>th</a:t>
            </a:r>
            <a:r>
              <a:rPr lang="en-US" sz="2400" dirty="0"/>
              <a:t> grade administration halted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grade survey launched earlier in the school year and had robust participation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6A359-9479-45ED-800D-7E04B74D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2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CFC0-3E42-473C-BBED-FFD7271C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Delaware School Survey: </a:t>
            </a:r>
            <a:br>
              <a:rPr lang="en-US" dirty="0"/>
            </a:br>
            <a:r>
              <a:rPr lang="en-US" dirty="0"/>
              <a:t>2020 Data Notes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9EF9A9-6C36-4B41-AD0A-87F53160D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Inclusion of Well-Being Index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For the first time, Well-Being Index questions were added to the 5</a:t>
            </a:r>
            <a:r>
              <a:rPr lang="en-US" sz="2800" baseline="30000" dirty="0"/>
              <a:t>th</a:t>
            </a:r>
            <a:r>
              <a:rPr lang="en-US" sz="2800" dirty="0"/>
              <a:t>, 8</a:t>
            </a:r>
            <a:r>
              <a:rPr lang="en-US" sz="2800" baseline="30000" dirty="0"/>
              <a:t>th</a:t>
            </a:r>
            <a:r>
              <a:rPr lang="en-US" sz="2800" dirty="0"/>
              <a:t> and 11</a:t>
            </a:r>
            <a:r>
              <a:rPr lang="en-US" sz="2800" baseline="30000" dirty="0"/>
              <a:t>th</a:t>
            </a:r>
            <a:r>
              <a:rPr lang="en-US" sz="2800" dirty="0"/>
              <a:t> grade Delaware School Surveys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Tentative analysis included in this presentation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All frequencies are rounded up to the nearest whole percent and may occasionally exceed or be less than 100% when added up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Cantril’s Self-Anchoring Scale questions were added to the surveys, in addition to the emotional well-being question.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 which step of the ladder would you say you personally feel you stand at this time? (ladder-present)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 which step do you think you will stand about five years from now? (ladder-future)</a:t>
            </a:r>
          </a:p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6A359-9479-45ED-800D-7E04B74D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E045-985F-45EB-A878-3700FD13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947B-FBBF-4298-AB69-4EC25DC3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05" y="1957754"/>
            <a:ext cx="5346095" cy="43135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Measures people’s perception of their own well-being using Cantril’s ladder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Created from 2 simple questions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Administered 2.7 million times, highly validated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Delaware’s Division of Substance Abuse and Mental Health (DSAMH) is interested in using the Well-Being index on the Delaware School Survey to: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Understand well-being and equity in population segments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Monitor well-being of youth over time to understand whether well-being is improving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C0836-F376-445B-81A7-9BDE9746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Source: 2020 Delaware School Survey, 8th grade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89F79-194E-452B-86F2-7A7C58BFA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680" y="3523342"/>
            <a:ext cx="908733" cy="2566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BB45B-9A1B-4271-94A1-D03F9F5AE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365" y="2094582"/>
            <a:ext cx="5185533" cy="1329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F3675-A390-4FCA-A1C6-4F549F390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77" y="3716441"/>
            <a:ext cx="4612495" cy="1775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EEB6E9-3701-4DAF-9DBB-3CAC01FC4935}"/>
              </a:ext>
            </a:extLst>
          </p:cNvPr>
          <p:cNvSpPr/>
          <p:nvPr/>
        </p:nvSpPr>
        <p:spPr>
          <a:xfrm>
            <a:off x="6422077" y="1840523"/>
            <a:ext cx="5594663" cy="4430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1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DF54-933F-4577-8526-5D34845F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 Index:</a:t>
            </a:r>
            <a:br>
              <a:rPr lang="en-US" dirty="0"/>
            </a:br>
            <a:r>
              <a:rPr lang="en-US" dirty="0"/>
              <a:t>Thriving, Struggling, Suffering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BC46-FC4D-485F-8379-EF5CF935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05DB2-BE02-455D-AA97-AAEC2F157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159" y="2218307"/>
            <a:ext cx="1230491" cy="3821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9FC428-603B-458A-873C-CD54A6786C86}"/>
              </a:ext>
            </a:extLst>
          </p:cNvPr>
          <p:cNvSpPr txBox="1"/>
          <p:nvPr/>
        </p:nvSpPr>
        <p:spPr>
          <a:xfrm>
            <a:off x="5103704" y="2157610"/>
            <a:ext cx="129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Present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EB3DC-2F32-4B88-B4D8-53C0AF69A8DB}"/>
              </a:ext>
            </a:extLst>
          </p:cNvPr>
          <p:cNvSpPr txBox="1"/>
          <p:nvPr/>
        </p:nvSpPr>
        <p:spPr>
          <a:xfrm>
            <a:off x="8631167" y="2157610"/>
            <a:ext cx="246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Future (5 Years)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817586-19AA-4F2E-AE12-82CCD0352143}"/>
              </a:ext>
            </a:extLst>
          </p:cNvPr>
          <p:cNvSpPr/>
          <p:nvPr/>
        </p:nvSpPr>
        <p:spPr>
          <a:xfrm>
            <a:off x="8372649" y="4334269"/>
            <a:ext cx="2783029" cy="1198002"/>
          </a:xfrm>
          <a:prstGeom prst="rect">
            <a:avLst/>
          </a:prstGeom>
          <a:solidFill>
            <a:srgbClr val="AB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8DE9D-6C33-466C-A88E-2B68B83C49EC}"/>
              </a:ext>
            </a:extLst>
          </p:cNvPr>
          <p:cNvSpPr/>
          <p:nvPr/>
        </p:nvSpPr>
        <p:spPr>
          <a:xfrm>
            <a:off x="8372650" y="3364603"/>
            <a:ext cx="2783030" cy="8965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7FB84A-C763-42D1-B990-063020BF9F11}"/>
              </a:ext>
            </a:extLst>
          </p:cNvPr>
          <p:cNvSpPr/>
          <p:nvPr/>
        </p:nvSpPr>
        <p:spPr>
          <a:xfrm>
            <a:off x="8372649" y="2707644"/>
            <a:ext cx="2783031" cy="5928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163121-57AC-4ED7-B9C2-479D21EB0E7C}"/>
              </a:ext>
            </a:extLst>
          </p:cNvPr>
          <p:cNvSpPr/>
          <p:nvPr/>
        </p:nvSpPr>
        <p:spPr>
          <a:xfrm>
            <a:off x="4359129" y="2707644"/>
            <a:ext cx="2783031" cy="9194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9F233B-B218-4475-AD99-8B6149D8948D}"/>
              </a:ext>
            </a:extLst>
          </p:cNvPr>
          <p:cNvSpPr/>
          <p:nvPr/>
        </p:nvSpPr>
        <p:spPr>
          <a:xfrm>
            <a:off x="4359127" y="4334269"/>
            <a:ext cx="2783030" cy="1223088"/>
          </a:xfrm>
          <a:prstGeom prst="rect">
            <a:avLst/>
          </a:prstGeom>
          <a:solidFill>
            <a:srgbClr val="AB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7AF8E-2722-4879-B897-7FD4E8DF6691}"/>
              </a:ext>
            </a:extLst>
          </p:cNvPr>
          <p:cNvSpPr/>
          <p:nvPr/>
        </p:nvSpPr>
        <p:spPr>
          <a:xfrm>
            <a:off x="4359127" y="3712480"/>
            <a:ext cx="2783031" cy="5486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A35C4-F47C-40A2-8B38-09A42E724D59}"/>
              </a:ext>
            </a:extLst>
          </p:cNvPr>
          <p:cNvSpPr txBox="1"/>
          <p:nvPr/>
        </p:nvSpPr>
        <p:spPr>
          <a:xfrm>
            <a:off x="4875236" y="2956316"/>
            <a:ext cx="18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Thriving 7-10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76119-EE39-4E07-BE2D-087765F60A30}"/>
              </a:ext>
            </a:extLst>
          </p:cNvPr>
          <p:cNvSpPr txBox="1"/>
          <p:nvPr/>
        </p:nvSpPr>
        <p:spPr>
          <a:xfrm>
            <a:off x="4813432" y="3755966"/>
            <a:ext cx="189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Struggling 5-6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2CB283-B5E3-4C04-BA59-9E31FF53870E}"/>
              </a:ext>
            </a:extLst>
          </p:cNvPr>
          <p:cNvSpPr txBox="1"/>
          <p:nvPr/>
        </p:nvSpPr>
        <p:spPr>
          <a:xfrm>
            <a:off x="4875236" y="4652000"/>
            <a:ext cx="189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Suffering 0-4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D8DBAD-453D-467C-999E-257F974071B7}"/>
              </a:ext>
            </a:extLst>
          </p:cNvPr>
          <p:cNvSpPr txBox="1"/>
          <p:nvPr/>
        </p:nvSpPr>
        <p:spPr>
          <a:xfrm>
            <a:off x="8731008" y="3559001"/>
            <a:ext cx="189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Struggling 5-7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156FBA-7AD8-4F4A-8568-A6B56215883C}"/>
              </a:ext>
            </a:extLst>
          </p:cNvPr>
          <p:cNvSpPr txBox="1"/>
          <p:nvPr/>
        </p:nvSpPr>
        <p:spPr>
          <a:xfrm>
            <a:off x="8816846" y="4691031"/>
            <a:ext cx="189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Suffering 0-4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E49C54-7F64-45CF-B750-B85EA030AC55}"/>
              </a:ext>
            </a:extLst>
          </p:cNvPr>
          <p:cNvSpPr txBox="1"/>
          <p:nvPr/>
        </p:nvSpPr>
        <p:spPr>
          <a:xfrm>
            <a:off x="8771782" y="2780794"/>
            <a:ext cx="181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Thriving 8-10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36785-BBCD-4A63-813F-CCF11EC36413}"/>
              </a:ext>
            </a:extLst>
          </p:cNvPr>
          <p:cNvSpPr txBox="1"/>
          <p:nvPr/>
        </p:nvSpPr>
        <p:spPr>
          <a:xfrm>
            <a:off x="396547" y="2200970"/>
            <a:ext cx="390787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Cantril’s Self-Anchoring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Present and Future Scales vary slightly, as can be seen in this graphic.  Present categorizes “Thriving” as 7 to 10 and “Struggling” as 5 and 6.  These categories are slightly different from the Future scale, which has “Thriving” as 8 to 10 and “Struggling” as 5 to 7.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8C23-0257-464E-AB51-7E2788BD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Delaware 8</a:t>
            </a:r>
            <a:r>
              <a:rPr lang="en-US" baseline="30000" dirty="0"/>
              <a:t>th</a:t>
            </a:r>
            <a:r>
              <a:rPr lang="en-US" dirty="0"/>
              <a:t> grade students are Thriving? Struggling or Suffering? 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1A365A6-E783-4CFF-ADD2-DD8BA987D2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2082800"/>
          <a:ext cx="3181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6628EE2-1057-4EA5-B802-542560A6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Source: 2020 Delaware School Survey, 8th grade students (N=3425 STUDENTS)</a:t>
            </a:r>
          </a:p>
        </p:txBody>
      </p:sp>
      <p:graphicFrame>
        <p:nvGraphicFramePr>
          <p:cNvPr id="16" name="Content Placeholder 12">
            <a:extLst>
              <a:ext uri="{FF2B5EF4-FFF2-40B4-BE49-F238E27FC236}">
                <a16:creationId xmlns:a16="http://schemas.microsoft.com/office/drawing/2014/main" id="{D914B444-681D-4E7F-937D-C609BED23DA6}"/>
              </a:ext>
            </a:extLst>
          </p:cNvPr>
          <p:cNvGraphicFramePr>
            <a:graphicFrameLocks/>
          </p:cNvGraphicFramePr>
          <p:nvPr/>
        </p:nvGraphicFramePr>
        <p:xfrm>
          <a:off x="4602956" y="2082800"/>
          <a:ext cx="3181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12">
            <a:extLst>
              <a:ext uri="{FF2B5EF4-FFF2-40B4-BE49-F238E27FC236}">
                <a16:creationId xmlns:a16="http://schemas.microsoft.com/office/drawing/2014/main" id="{D25E299C-5DF0-4EF6-8163-C1B385143E63}"/>
              </a:ext>
            </a:extLst>
          </p:cNvPr>
          <p:cNvGraphicFramePr>
            <a:graphicFrameLocks/>
          </p:cNvGraphicFramePr>
          <p:nvPr/>
        </p:nvGraphicFramePr>
        <p:xfrm>
          <a:off x="8367713" y="2082800"/>
          <a:ext cx="3181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22C23FB-B050-45FA-AB21-0D275DEEBE19}"/>
              </a:ext>
            </a:extLst>
          </p:cNvPr>
          <p:cNvSpPr txBox="1"/>
          <p:nvPr/>
        </p:nvSpPr>
        <p:spPr>
          <a:xfrm>
            <a:off x="5503068" y="3796308"/>
            <a:ext cx="138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48C94-685E-492B-A133-9FD504D9C21E}"/>
              </a:ext>
            </a:extLst>
          </p:cNvPr>
          <p:cNvSpPr txBox="1"/>
          <p:nvPr/>
        </p:nvSpPr>
        <p:spPr>
          <a:xfrm>
            <a:off x="1557337" y="4567238"/>
            <a:ext cx="174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Delaware 8</a:t>
            </a:r>
            <a:r>
              <a:rPr lang="en-US" baseline="30000" dirty="0"/>
              <a:t>th</a:t>
            </a:r>
            <a:r>
              <a:rPr lang="en-US" dirty="0"/>
              <a:t> grade students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DE177-E1D3-4F54-952D-550262C9AA37}"/>
              </a:ext>
            </a:extLst>
          </p:cNvPr>
          <p:cNvSpPr txBox="1"/>
          <p:nvPr/>
        </p:nvSpPr>
        <p:spPr>
          <a:xfrm>
            <a:off x="1738312" y="3796308"/>
            <a:ext cx="138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67%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CE256-4DE2-4441-98A7-8BBEDE3E5397}"/>
              </a:ext>
            </a:extLst>
          </p:cNvPr>
          <p:cNvSpPr txBox="1"/>
          <p:nvPr/>
        </p:nvSpPr>
        <p:spPr>
          <a:xfrm>
            <a:off x="5322092" y="4572001"/>
            <a:ext cx="174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Delaware 8</a:t>
            </a:r>
            <a:r>
              <a:rPr lang="en-US" baseline="30000" dirty="0"/>
              <a:t>th</a:t>
            </a:r>
            <a:r>
              <a:rPr lang="en-US" dirty="0"/>
              <a:t> grade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7D866-46A5-DD4F-BBE8-8AC91D971C9B}"/>
              </a:ext>
            </a:extLst>
          </p:cNvPr>
          <p:cNvSpPr txBox="1"/>
          <p:nvPr/>
        </p:nvSpPr>
        <p:spPr>
          <a:xfrm>
            <a:off x="1811601" y="5269855"/>
            <a:ext cx="12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n=2,281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0CF2-7844-2140-905E-D1D9B5C5644A}"/>
              </a:ext>
            </a:extLst>
          </p:cNvPr>
          <p:cNvSpPr txBox="1"/>
          <p:nvPr/>
        </p:nvSpPr>
        <p:spPr>
          <a:xfrm>
            <a:off x="5576357" y="5272237"/>
            <a:ext cx="12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n=669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AFC35-7EDE-574B-9E4F-005A34490601}"/>
              </a:ext>
            </a:extLst>
          </p:cNvPr>
          <p:cNvSpPr txBox="1"/>
          <p:nvPr/>
        </p:nvSpPr>
        <p:spPr>
          <a:xfrm>
            <a:off x="9341115" y="5269855"/>
            <a:ext cx="123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n=475</a:t>
            </a:r>
          </a:p>
        </p:txBody>
      </p:sp>
    </p:spTree>
    <p:extLst>
      <p:ext uri="{BB962C8B-B14F-4D97-AF65-F5344CB8AC3E}">
        <p14:creationId xmlns:p14="http://schemas.microsoft.com/office/powerpoint/2010/main" val="12093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5A8261-2BDD-4DE0-8386-8E71F0B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 average Delaware 8</a:t>
            </a:r>
            <a:r>
              <a:rPr lang="en-US" baseline="30000" dirty="0"/>
              <a:t>th</a:t>
            </a:r>
            <a:r>
              <a:rPr lang="en-US" dirty="0"/>
              <a:t> grade classroom…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F41D-325E-4278-AC37-967431D8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Source: 2020 Delaware School Survey, 8th grade students (N=3425 STUDENTS)</a:t>
            </a:r>
          </a:p>
        </p:txBody>
      </p:sp>
      <p:pic>
        <p:nvPicPr>
          <p:cNvPr id="12" name="Graphic 11" descr="Man">
            <a:extLst>
              <a:ext uri="{FF2B5EF4-FFF2-40B4-BE49-F238E27FC236}">
                <a16:creationId xmlns:a16="http://schemas.microsoft.com/office/drawing/2014/main" id="{CE52676F-7306-401C-B758-C3D1C4E4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888" y="2433638"/>
            <a:ext cx="914400" cy="914400"/>
          </a:xfrm>
          <a:prstGeom prst="rect">
            <a:avLst/>
          </a:prstGeom>
        </p:spPr>
      </p:pic>
      <p:pic>
        <p:nvPicPr>
          <p:cNvPr id="13" name="Graphic 12" descr="Man">
            <a:extLst>
              <a:ext uri="{FF2B5EF4-FFF2-40B4-BE49-F238E27FC236}">
                <a16:creationId xmlns:a16="http://schemas.microsoft.com/office/drawing/2014/main" id="{06C54BF7-0967-4120-A4BE-11128970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9288" y="2440094"/>
            <a:ext cx="914400" cy="914400"/>
          </a:xfrm>
          <a:prstGeom prst="rect">
            <a:avLst/>
          </a:prstGeom>
        </p:spPr>
      </p:pic>
      <p:pic>
        <p:nvPicPr>
          <p:cNvPr id="14" name="Graphic 13" descr="Man">
            <a:extLst>
              <a:ext uri="{FF2B5EF4-FFF2-40B4-BE49-F238E27FC236}">
                <a16:creationId xmlns:a16="http://schemas.microsoft.com/office/drawing/2014/main" id="{E1E0B64E-E2B8-4BEC-BCDD-5FDFBB62A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427887"/>
            <a:ext cx="914400" cy="914400"/>
          </a:xfrm>
          <a:prstGeom prst="rect">
            <a:avLst/>
          </a:prstGeom>
        </p:spPr>
      </p:pic>
      <p:pic>
        <p:nvPicPr>
          <p:cNvPr id="15" name="Graphic 14" descr="Man">
            <a:extLst>
              <a:ext uri="{FF2B5EF4-FFF2-40B4-BE49-F238E27FC236}">
                <a16:creationId xmlns:a16="http://schemas.microsoft.com/office/drawing/2014/main" id="{F987D9C6-844B-4780-B968-578D1707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4739" y="2440094"/>
            <a:ext cx="914400" cy="914400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6E826934-A15B-465B-B309-B7128963B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2470" y="2427887"/>
            <a:ext cx="914400" cy="914400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2FA93C52-76A3-4D2D-A18C-E847F3EF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7797" y="3642344"/>
            <a:ext cx="914400" cy="914400"/>
          </a:xfrm>
          <a:prstGeom prst="rect">
            <a:avLst/>
          </a:prstGeom>
        </p:spPr>
      </p:pic>
      <p:pic>
        <p:nvPicPr>
          <p:cNvPr id="18" name="Graphic 17" descr="Man">
            <a:extLst>
              <a:ext uri="{FF2B5EF4-FFF2-40B4-BE49-F238E27FC236}">
                <a16:creationId xmlns:a16="http://schemas.microsoft.com/office/drawing/2014/main" id="{99B97686-5012-4AF4-B4E3-303DDE134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6056" y="3610506"/>
            <a:ext cx="914400" cy="914400"/>
          </a:xfrm>
          <a:prstGeom prst="rect">
            <a:avLst/>
          </a:prstGeom>
        </p:spPr>
      </p:pic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C4D81CA2-1816-4281-827C-3C2624C7A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2470" y="3608812"/>
            <a:ext cx="914400" cy="914400"/>
          </a:xfrm>
          <a:prstGeom prst="rect">
            <a:avLst/>
          </a:prstGeom>
        </p:spPr>
      </p:pic>
      <p:pic>
        <p:nvPicPr>
          <p:cNvPr id="20" name="Graphic 19" descr="Man">
            <a:extLst>
              <a:ext uri="{FF2B5EF4-FFF2-40B4-BE49-F238E27FC236}">
                <a16:creationId xmlns:a16="http://schemas.microsoft.com/office/drawing/2014/main" id="{68A250A6-5EEE-42D7-AF9A-5601B58E0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8549" y="4726094"/>
            <a:ext cx="914400" cy="914400"/>
          </a:xfrm>
          <a:prstGeom prst="rect">
            <a:avLst/>
          </a:prstGeom>
        </p:spPr>
      </p:pic>
      <p:pic>
        <p:nvPicPr>
          <p:cNvPr id="21" name="Graphic 20" descr="Man">
            <a:extLst>
              <a:ext uri="{FF2B5EF4-FFF2-40B4-BE49-F238E27FC236}">
                <a16:creationId xmlns:a16="http://schemas.microsoft.com/office/drawing/2014/main" id="{AF9B59B8-84D1-4217-BAB5-94E28298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6056" y="2438400"/>
            <a:ext cx="914400" cy="914400"/>
          </a:xfrm>
          <a:prstGeom prst="rect">
            <a:avLst/>
          </a:prstGeom>
        </p:spPr>
      </p:pic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9F0A9F48-022C-48A0-912B-EA6B739F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2090" y="3631460"/>
            <a:ext cx="914400" cy="914400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9453EE03-4F21-4D9C-9C1B-EAC0D2E23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6480" y="4719638"/>
            <a:ext cx="914400" cy="914400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06D0F27B-7176-41D8-A25E-9FF5A1B0E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4234" y="4705510"/>
            <a:ext cx="914400" cy="914400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E964F135-EBB2-4654-AEC8-65D71598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119" y="3621019"/>
            <a:ext cx="914400" cy="914400"/>
          </a:xfrm>
          <a:prstGeom prst="rect">
            <a:avLst/>
          </a:prstGeom>
        </p:spPr>
      </p:pic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50BC325B-39F2-4DE1-8909-E13ECE15A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9139" y="4726094"/>
            <a:ext cx="914400" cy="914400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DDF425BB-0AE2-4D6A-A7F6-742B79E0D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7329" y="2440094"/>
            <a:ext cx="914400" cy="914400"/>
          </a:xfrm>
          <a:prstGeom prst="rect">
            <a:avLst/>
          </a:prstGeom>
        </p:spPr>
      </p:pic>
      <p:pic>
        <p:nvPicPr>
          <p:cNvPr id="28" name="Graphic 27" descr="Man">
            <a:extLst>
              <a:ext uri="{FF2B5EF4-FFF2-40B4-BE49-F238E27FC236}">
                <a16:creationId xmlns:a16="http://schemas.microsoft.com/office/drawing/2014/main" id="{4910FBFA-E1C9-4E37-B20A-F35D00D7B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239" y="3608812"/>
            <a:ext cx="914400" cy="914400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72539590-D628-45E7-8D1D-67951BA3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198" y="4726094"/>
            <a:ext cx="914400" cy="914400"/>
          </a:xfrm>
          <a:prstGeom prst="rect">
            <a:avLst/>
          </a:prstGeom>
        </p:spPr>
      </p:pic>
      <p:pic>
        <p:nvPicPr>
          <p:cNvPr id="30" name="Graphic 29" descr="Man">
            <a:extLst>
              <a:ext uri="{FF2B5EF4-FFF2-40B4-BE49-F238E27FC236}">
                <a16:creationId xmlns:a16="http://schemas.microsoft.com/office/drawing/2014/main" id="{AB095A0A-955B-4941-8025-1F5748608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239" y="4719638"/>
            <a:ext cx="914400" cy="914400"/>
          </a:xfrm>
          <a:prstGeom prst="rect">
            <a:avLst/>
          </a:prstGeom>
        </p:spPr>
      </p:pic>
      <p:pic>
        <p:nvPicPr>
          <p:cNvPr id="31" name="Graphic 30" descr="Man">
            <a:extLst>
              <a:ext uri="{FF2B5EF4-FFF2-40B4-BE49-F238E27FC236}">
                <a16:creationId xmlns:a16="http://schemas.microsoft.com/office/drawing/2014/main" id="{78091EB4-090E-4913-8AE1-8AC97159E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273" y="3612411"/>
            <a:ext cx="914400" cy="914400"/>
          </a:xfrm>
          <a:prstGeom prst="rect">
            <a:avLst/>
          </a:prstGeom>
        </p:spPr>
      </p:pic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C307C7FA-C2A3-4CE5-8ABF-73379F865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888" y="4725935"/>
            <a:ext cx="914400" cy="914400"/>
          </a:xfrm>
          <a:prstGeom prst="rect">
            <a:avLst/>
          </a:prstGeom>
        </p:spPr>
      </p:pic>
      <p:pic>
        <p:nvPicPr>
          <p:cNvPr id="33" name="Graphic 32" descr="Man">
            <a:extLst>
              <a:ext uri="{FF2B5EF4-FFF2-40B4-BE49-F238E27FC236}">
                <a16:creationId xmlns:a16="http://schemas.microsoft.com/office/drawing/2014/main" id="{4A2D821F-0BEE-4358-ACE0-096127995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2852" y="3655892"/>
            <a:ext cx="914400" cy="914400"/>
          </a:xfrm>
          <a:prstGeom prst="rect">
            <a:avLst/>
          </a:prstGeom>
        </p:spPr>
      </p:pic>
      <p:pic>
        <p:nvPicPr>
          <p:cNvPr id="34" name="Graphic 33" descr="Man">
            <a:extLst>
              <a:ext uri="{FF2B5EF4-FFF2-40B4-BE49-F238E27FC236}">
                <a16:creationId xmlns:a16="http://schemas.microsoft.com/office/drawing/2014/main" id="{D64C8810-E259-419B-A4CD-5CFD93C26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2852" y="4715745"/>
            <a:ext cx="914400" cy="914400"/>
          </a:xfrm>
          <a:prstGeom prst="rect">
            <a:avLst/>
          </a:prstGeom>
        </p:spPr>
      </p:pic>
      <p:pic>
        <p:nvPicPr>
          <p:cNvPr id="35" name="Graphic 34" descr="Man">
            <a:extLst>
              <a:ext uri="{FF2B5EF4-FFF2-40B4-BE49-F238E27FC236}">
                <a16:creationId xmlns:a16="http://schemas.microsoft.com/office/drawing/2014/main" id="{6441C794-84EB-4099-9CA6-ACA5EBA3F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3655892"/>
            <a:ext cx="914400" cy="914400"/>
          </a:xfrm>
          <a:prstGeom prst="rect">
            <a:avLst/>
          </a:prstGeom>
        </p:spPr>
      </p:pic>
      <p:pic>
        <p:nvPicPr>
          <p:cNvPr id="36" name="Graphic 35" descr="Man">
            <a:extLst>
              <a:ext uri="{FF2B5EF4-FFF2-40B4-BE49-F238E27FC236}">
                <a16:creationId xmlns:a16="http://schemas.microsoft.com/office/drawing/2014/main" id="{DAF14450-97F5-4B69-B19A-F57B6BEAE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4716560"/>
            <a:ext cx="914400" cy="914400"/>
          </a:xfrm>
          <a:prstGeom prst="rect">
            <a:avLst/>
          </a:prstGeom>
        </p:spPr>
      </p:pic>
      <p:pic>
        <p:nvPicPr>
          <p:cNvPr id="37" name="Graphic 36" descr="Man">
            <a:extLst>
              <a:ext uri="{FF2B5EF4-FFF2-40B4-BE49-F238E27FC236}">
                <a16:creationId xmlns:a16="http://schemas.microsoft.com/office/drawing/2014/main" id="{E182CCC8-3710-4A8A-835E-DE2C85CC6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000" y="2424809"/>
            <a:ext cx="914400" cy="914400"/>
          </a:xfrm>
          <a:prstGeom prst="rect">
            <a:avLst/>
          </a:prstGeom>
        </p:spPr>
      </p:pic>
      <p:pic>
        <p:nvPicPr>
          <p:cNvPr id="38" name="Graphic 37" descr="Man">
            <a:extLst>
              <a:ext uri="{FF2B5EF4-FFF2-40B4-BE49-F238E27FC236}">
                <a16:creationId xmlns:a16="http://schemas.microsoft.com/office/drawing/2014/main" id="{026D4AE5-5FAC-4ACF-BBA0-8F64EF1EE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2852" y="2424809"/>
            <a:ext cx="914400" cy="914400"/>
          </a:xfrm>
          <a:prstGeom prst="rect">
            <a:avLst/>
          </a:prstGeom>
        </p:spPr>
      </p:pic>
      <p:pic>
        <p:nvPicPr>
          <p:cNvPr id="39" name="Graphic 38" descr="Man">
            <a:extLst>
              <a:ext uri="{FF2B5EF4-FFF2-40B4-BE49-F238E27FC236}">
                <a16:creationId xmlns:a16="http://schemas.microsoft.com/office/drawing/2014/main" id="{591F6026-2566-40A2-8373-F82A4FA79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1285" y="2440094"/>
            <a:ext cx="914400" cy="914400"/>
          </a:xfrm>
          <a:prstGeom prst="rect">
            <a:avLst/>
          </a:prstGeom>
        </p:spPr>
      </p:pic>
      <p:pic>
        <p:nvPicPr>
          <p:cNvPr id="40" name="Graphic 39" descr="Man">
            <a:extLst>
              <a:ext uri="{FF2B5EF4-FFF2-40B4-BE49-F238E27FC236}">
                <a16:creationId xmlns:a16="http://schemas.microsoft.com/office/drawing/2014/main" id="{2F8678CD-7D92-4DA7-BA10-04B6D05A7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1285" y="3656993"/>
            <a:ext cx="914400" cy="914400"/>
          </a:xfrm>
          <a:prstGeom prst="rect">
            <a:avLst/>
          </a:prstGeom>
        </p:spPr>
      </p:pic>
      <p:pic>
        <p:nvPicPr>
          <p:cNvPr id="41" name="Graphic 40" descr="Man">
            <a:extLst>
              <a:ext uri="{FF2B5EF4-FFF2-40B4-BE49-F238E27FC236}">
                <a16:creationId xmlns:a16="http://schemas.microsoft.com/office/drawing/2014/main" id="{8EC376B4-641E-4E82-B47E-79134CCDE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1285" y="4725935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EAE4067-BDD1-4ED5-86A9-B1FC07348685}"/>
              </a:ext>
            </a:extLst>
          </p:cNvPr>
          <p:cNvSpPr txBox="1"/>
          <p:nvPr/>
        </p:nvSpPr>
        <p:spPr>
          <a:xfrm>
            <a:off x="9706300" y="2708163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Thriving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E05B45-A932-46CF-A38B-B05A25B08820}"/>
              </a:ext>
            </a:extLst>
          </p:cNvPr>
          <p:cNvSpPr txBox="1"/>
          <p:nvPr/>
        </p:nvSpPr>
        <p:spPr>
          <a:xfrm>
            <a:off x="9737577" y="3539167"/>
            <a:ext cx="211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Struggling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21B50F-89EA-4E45-A8D3-3965CAF05ED0}"/>
              </a:ext>
            </a:extLst>
          </p:cNvPr>
          <p:cNvSpPr txBox="1"/>
          <p:nvPr/>
        </p:nvSpPr>
        <p:spPr>
          <a:xfrm>
            <a:off x="9737577" y="4483163"/>
            <a:ext cx="1912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AB5555"/>
                </a:solidFill>
              </a:rPr>
              <a:t>Suffering</a:t>
            </a: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0F4654D5-BCBE-DD4B-92D8-C30230391847}"/>
              </a:ext>
            </a:extLst>
          </p:cNvPr>
          <p:cNvSpPr txBox="1"/>
          <p:nvPr/>
        </p:nvSpPr>
        <p:spPr>
          <a:xfrm>
            <a:off x="9737577" y="3244024"/>
            <a:ext cx="1136909" cy="2951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(67%)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A995BB40-21DA-584B-8E50-C0F4B7C562C9}"/>
              </a:ext>
            </a:extLst>
          </p:cNvPr>
          <p:cNvSpPr txBox="1"/>
          <p:nvPr/>
        </p:nvSpPr>
        <p:spPr>
          <a:xfrm>
            <a:off x="9737577" y="4066012"/>
            <a:ext cx="1136909" cy="2951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(20%)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A681D21A-848B-2647-8CC3-CCE808FAFD40}"/>
              </a:ext>
            </a:extLst>
          </p:cNvPr>
          <p:cNvSpPr txBox="1"/>
          <p:nvPr/>
        </p:nvSpPr>
        <p:spPr>
          <a:xfrm>
            <a:off x="9737577" y="4981922"/>
            <a:ext cx="1136909" cy="2951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(14%)</a:t>
            </a:r>
          </a:p>
        </p:txBody>
      </p:sp>
    </p:spTree>
    <p:extLst>
      <p:ext uri="{BB962C8B-B14F-4D97-AF65-F5344CB8AC3E}">
        <p14:creationId xmlns:p14="http://schemas.microsoft.com/office/powerpoint/2010/main" val="960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4269-F4D6-45A1-AC0E-04582478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 8</a:t>
            </a:r>
            <a:r>
              <a:rPr lang="en-US" baseline="30000" dirty="0"/>
              <a:t>th</a:t>
            </a:r>
            <a:r>
              <a:rPr lang="en-US" dirty="0"/>
              <a:t> Grade compared to Delaware Adults*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0E0252-0A87-46F8-8832-05C69404BC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2896" y="1870075"/>
          <a:ext cx="10510384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43BBA-AEDB-497F-A8E2-A311A088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CAD19BA-5CF9-4674-95EB-D81BEC5EAF4B}"/>
              </a:ext>
            </a:extLst>
          </p:cNvPr>
          <p:cNvSpPr txBox="1"/>
          <p:nvPr/>
        </p:nvSpPr>
        <p:spPr>
          <a:xfrm>
            <a:off x="8919580" y="5607503"/>
            <a:ext cx="3206160" cy="6839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*Adult data source: Gallup National Health and Well-Being Index, 2017</a:t>
            </a:r>
          </a:p>
        </p:txBody>
      </p:sp>
    </p:spTree>
    <p:extLst>
      <p:ext uri="{BB962C8B-B14F-4D97-AF65-F5344CB8AC3E}">
        <p14:creationId xmlns:p14="http://schemas.microsoft.com/office/powerpoint/2010/main" val="340503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BF7AC5-7E7C-42A6-B862-55D1A8E5A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07" y="2040462"/>
            <a:ext cx="4429897" cy="42567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3E90C-9B0C-4955-A38D-C7BFCAAB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Differences in Mean Present Well-Being Index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5DE90-C2DF-4DEB-ADD9-4EAE86B1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6A1EEF-A0C3-4C71-AAD9-DF82B479CB68}"/>
              </a:ext>
            </a:extLst>
          </p:cNvPr>
          <p:cNvCxnSpPr>
            <a:cxnSpLocks/>
          </p:cNvCxnSpPr>
          <p:nvPr/>
        </p:nvCxnSpPr>
        <p:spPr>
          <a:xfrm>
            <a:off x="2398590" y="3314023"/>
            <a:ext cx="28479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46BB26-390D-4D92-A9DA-09DC125B5EFB}"/>
              </a:ext>
            </a:extLst>
          </p:cNvPr>
          <p:cNvCxnSpPr>
            <a:cxnSpLocks/>
          </p:cNvCxnSpPr>
          <p:nvPr/>
        </p:nvCxnSpPr>
        <p:spPr>
          <a:xfrm>
            <a:off x="2865701" y="2548337"/>
            <a:ext cx="2784190" cy="5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17E30-B1B3-47BD-BF35-A422DF770F9B}"/>
              </a:ext>
            </a:extLst>
          </p:cNvPr>
          <p:cNvCxnSpPr/>
          <p:nvPr/>
        </p:nvCxnSpPr>
        <p:spPr>
          <a:xfrm>
            <a:off x="3129170" y="5345367"/>
            <a:ext cx="26146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BA5EE2-91E7-4916-B40C-8FFFCD3D5627}"/>
              </a:ext>
            </a:extLst>
          </p:cNvPr>
          <p:cNvCxnSpPr/>
          <p:nvPr/>
        </p:nvCxnSpPr>
        <p:spPr>
          <a:xfrm>
            <a:off x="2961464" y="4382854"/>
            <a:ext cx="26146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77D926-0EC1-46EA-AC93-4441651AC2AE}"/>
              </a:ext>
            </a:extLst>
          </p:cNvPr>
          <p:cNvSpPr txBox="1"/>
          <p:nvPr/>
        </p:nvSpPr>
        <p:spPr>
          <a:xfrm>
            <a:off x="2409695" y="2896907"/>
            <a:ext cx="24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Castle County: 7.07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87A50-BFD0-4F8E-BD1D-BD1890500C67}"/>
              </a:ext>
            </a:extLst>
          </p:cNvPr>
          <p:cNvSpPr txBox="1"/>
          <p:nvPr/>
        </p:nvSpPr>
        <p:spPr>
          <a:xfrm>
            <a:off x="3299130" y="2179527"/>
            <a:ext cx="180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Wilmington: 7.67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4CC96-1283-4B7F-BDE9-1C9A9085B9C1}"/>
              </a:ext>
            </a:extLst>
          </p:cNvPr>
          <p:cNvSpPr txBox="1"/>
          <p:nvPr/>
        </p:nvSpPr>
        <p:spPr>
          <a:xfrm>
            <a:off x="3071799" y="4025314"/>
            <a:ext cx="18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Kent County: 6.81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C09B7F-2910-4D84-8B0E-879A1987AEBA}"/>
              </a:ext>
            </a:extLst>
          </p:cNvPr>
          <p:cNvSpPr txBox="1"/>
          <p:nvPr/>
        </p:nvSpPr>
        <p:spPr>
          <a:xfrm>
            <a:off x="3129170" y="4976035"/>
            <a:ext cx="204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Sussex County: 7.24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A875B-96A1-4E76-82B9-F3157C268B62}"/>
              </a:ext>
            </a:extLst>
          </p:cNvPr>
          <p:cNvCxnSpPr>
            <a:cxnSpLocks/>
          </p:cNvCxnSpPr>
          <p:nvPr/>
        </p:nvCxnSpPr>
        <p:spPr>
          <a:xfrm>
            <a:off x="5530474" y="3307535"/>
            <a:ext cx="2847975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03A514-5804-4BD2-BD6F-922FF40E4D57}"/>
              </a:ext>
            </a:extLst>
          </p:cNvPr>
          <p:cNvCxnSpPr/>
          <p:nvPr/>
        </p:nvCxnSpPr>
        <p:spPr>
          <a:xfrm>
            <a:off x="6472740" y="5358391"/>
            <a:ext cx="2614612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F6D4B0-0D3C-41B8-AF25-D0853C61DE02}"/>
              </a:ext>
            </a:extLst>
          </p:cNvPr>
          <p:cNvCxnSpPr/>
          <p:nvPr/>
        </p:nvCxnSpPr>
        <p:spPr>
          <a:xfrm>
            <a:off x="6001890" y="4382854"/>
            <a:ext cx="2614612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763AC8-BD85-43F2-9087-2B3B1559FF6E}"/>
              </a:ext>
            </a:extLst>
          </p:cNvPr>
          <p:cNvSpPr txBox="1"/>
          <p:nvPr/>
        </p:nvSpPr>
        <p:spPr>
          <a:xfrm>
            <a:off x="5828250" y="2910805"/>
            <a:ext cx="24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Castle County: 7.15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ACBF3-D0EC-48C0-B153-F676605DC960}"/>
              </a:ext>
            </a:extLst>
          </p:cNvPr>
          <p:cNvSpPr txBox="1"/>
          <p:nvPr/>
        </p:nvSpPr>
        <p:spPr>
          <a:xfrm>
            <a:off x="6333479" y="4013522"/>
            <a:ext cx="18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Kent County: 6.87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6DAFD5-5A2F-4756-A0C2-C86C31715CE0}"/>
              </a:ext>
            </a:extLst>
          </p:cNvPr>
          <p:cNvSpPr txBox="1"/>
          <p:nvPr/>
        </p:nvSpPr>
        <p:spPr>
          <a:xfrm>
            <a:off x="6706081" y="4977535"/>
            <a:ext cx="204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Sussex County: 7.47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573BE-34C0-42AA-9F73-4471FCD00F36}"/>
              </a:ext>
            </a:extLst>
          </p:cNvPr>
          <p:cNvSpPr txBox="1"/>
          <p:nvPr/>
        </p:nvSpPr>
        <p:spPr>
          <a:xfrm>
            <a:off x="1432771" y="1788465"/>
            <a:ext cx="431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Delaware 8</a:t>
            </a:r>
            <a:r>
              <a:rPr lang="en-US" b="1" baseline="30000" dirty="0"/>
              <a:t>th</a:t>
            </a:r>
            <a:r>
              <a:rPr lang="en-US" b="1" dirty="0"/>
              <a:t> Grade Mean Present Score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00EA07-76BD-4031-9839-28FB16E00E97}"/>
              </a:ext>
            </a:extLst>
          </p:cNvPr>
          <p:cNvSpPr txBox="1"/>
          <p:nvPr/>
        </p:nvSpPr>
        <p:spPr>
          <a:xfrm>
            <a:off x="5743782" y="1792867"/>
            <a:ext cx="431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Delaware Adult Mean Present Score*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D115A85E-A155-4091-AA75-2D542E89D4FB}"/>
              </a:ext>
            </a:extLst>
          </p:cNvPr>
          <p:cNvSpPr txBox="1"/>
          <p:nvPr/>
        </p:nvSpPr>
        <p:spPr>
          <a:xfrm>
            <a:off x="8984183" y="5607503"/>
            <a:ext cx="3207817" cy="6897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*Adult data source: Gallup National Health and Well-Being Index, 2017</a:t>
            </a:r>
          </a:p>
        </p:txBody>
      </p:sp>
    </p:spTree>
    <p:extLst>
      <p:ext uri="{BB962C8B-B14F-4D97-AF65-F5344CB8AC3E}">
        <p14:creationId xmlns:p14="http://schemas.microsoft.com/office/powerpoint/2010/main" val="401443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2ADA-2C40-4F27-8379-431CEC58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Gender Differences in Mean Present &amp; Future Well-Being Index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AB5DFC0-FC33-4D53-AFE3-46A17B96BD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8585" y="1825625"/>
          <a:ext cx="536665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F0FC-0085-441D-A589-E806BC5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9FBB7F67-B190-4E66-938A-FB9546D6FA2E}"/>
              </a:ext>
            </a:extLst>
          </p:cNvPr>
          <p:cNvGraphicFramePr>
            <a:graphicFrameLocks/>
          </p:cNvGraphicFramePr>
          <p:nvPr/>
        </p:nvGraphicFramePr>
        <p:xfrm>
          <a:off x="6509658" y="1825625"/>
          <a:ext cx="53666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9E034B-35F9-A24C-91CB-D1411E0FAB87}"/>
              </a:ext>
            </a:extLst>
          </p:cNvPr>
          <p:cNvSpPr txBox="1"/>
          <p:nvPr/>
        </p:nvSpPr>
        <p:spPr>
          <a:xfrm>
            <a:off x="1351721" y="6010597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(N=3,379)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F44EA-0869-174E-A74E-4118BE65F277}"/>
              </a:ext>
            </a:extLst>
          </p:cNvPr>
          <p:cNvSpPr txBox="1"/>
          <p:nvPr/>
        </p:nvSpPr>
        <p:spPr>
          <a:xfrm>
            <a:off x="3010964" y="6023074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(n=1,640)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EBC5E-5F85-1044-924B-F9DE7ECE7E79}"/>
              </a:ext>
            </a:extLst>
          </p:cNvPr>
          <p:cNvSpPr txBox="1"/>
          <p:nvPr/>
        </p:nvSpPr>
        <p:spPr>
          <a:xfrm>
            <a:off x="4670208" y="6010597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(n=1,739)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C7ABB-BDA0-6F41-9392-BC8C707476B1}"/>
              </a:ext>
            </a:extLst>
          </p:cNvPr>
          <p:cNvSpPr txBox="1"/>
          <p:nvPr/>
        </p:nvSpPr>
        <p:spPr>
          <a:xfrm>
            <a:off x="7255331" y="602307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(N=3,358)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7E72A-4CF9-6F48-8E23-B7B9A271F589}"/>
              </a:ext>
            </a:extLst>
          </p:cNvPr>
          <p:cNvSpPr txBox="1"/>
          <p:nvPr/>
        </p:nvSpPr>
        <p:spPr>
          <a:xfrm>
            <a:off x="8886297" y="6010597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(n=1,632)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10443071" y="6010596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(n=1,726)</a:t>
            </a:r>
          </a:p>
        </p:txBody>
      </p:sp>
    </p:spTree>
    <p:extLst>
      <p:ext uri="{BB962C8B-B14F-4D97-AF65-F5344CB8AC3E}">
        <p14:creationId xmlns:p14="http://schemas.microsoft.com/office/powerpoint/2010/main" val="287331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2ADA-2C40-4F27-8379-431CEC58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Race in Mean Present and Future Well-Being Index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AB5DFC0-FC33-4D53-AFE3-46A17B96BD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825625"/>
          <a:ext cx="482280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F0FC-0085-441D-A589-E806BC5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78A3D5DD-A7AC-4CDA-9AC1-96ADF1AC253A}"/>
              </a:ext>
            </a:extLst>
          </p:cNvPr>
          <p:cNvGraphicFramePr>
            <a:graphicFrameLocks/>
          </p:cNvGraphicFramePr>
          <p:nvPr/>
        </p:nvGraphicFramePr>
        <p:xfrm>
          <a:off x="6438209" y="1776986"/>
          <a:ext cx="4822804" cy="444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1457739" y="6023074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(N=2,984)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4333461" y="602307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(n=1,309)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2895600" y="602307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(n=663)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7063408" y="6034916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(N=2,965)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8501269" y="6023072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(n=657)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9939130" y="6023071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(n=1,302)</a:t>
            </a:r>
          </a:p>
        </p:txBody>
      </p:sp>
    </p:spTree>
    <p:extLst>
      <p:ext uri="{BB962C8B-B14F-4D97-AF65-F5344CB8AC3E}">
        <p14:creationId xmlns:p14="http://schemas.microsoft.com/office/powerpoint/2010/main" val="62182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998B0-3CDB-414B-BB46-2A97AE48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D3E6-6472-C241-A413-8DEB8A17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7" y="821548"/>
            <a:ext cx="6413663" cy="58207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1300" b="1" i="1" u="sng" dirty="0"/>
          </a:p>
          <a:p>
            <a:pPr marL="0" indent="0" algn="ctr">
              <a:buNone/>
            </a:pPr>
            <a:endParaRPr lang="en-US" sz="1300" b="1" i="1" dirty="0"/>
          </a:p>
          <a:p>
            <a:pPr marL="0" indent="0" algn="ctr">
              <a:buNone/>
            </a:pPr>
            <a:endParaRPr lang="en-US" sz="1300" b="1" i="1" dirty="0"/>
          </a:p>
          <a:p>
            <a:pPr marL="0" indent="0" algn="ctr">
              <a:buNone/>
            </a:pPr>
            <a:r>
              <a:rPr lang="en-US" sz="1300" b="1" i="1" dirty="0"/>
              <a:t>  </a:t>
            </a:r>
            <a:r>
              <a:rPr lang="en-US" b="1" i="1" dirty="0"/>
              <a:t>Welcome and Introductions</a:t>
            </a:r>
          </a:p>
          <a:p>
            <a:pPr algn="ctr"/>
            <a:r>
              <a:rPr lang="en-US" b="1" i="1" dirty="0"/>
              <a:t>4 Goals of the SEOW</a:t>
            </a:r>
          </a:p>
          <a:p>
            <a:pPr algn="ctr"/>
            <a:r>
              <a:rPr lang="en-US" b="1" i="1" dirty="0"/>
              <a:t>The SEOW and COVID-19 – Updates on the Delaware Youth Surveys </a:t>
            </a:r>
          </a:p>
          <a:p>
            <a:pPr algn="ctr"/>
            <a:r>
              <a:rPr lang="en-US" b="1" i="1" dirty="0"/>
              <a:t>(Rochelle Brittingham, CDHS)</a:t>
            </a:r>
          </a:p>
          <a:p>
            <a:pPr algn="ctr"/>
            <a:r>
              <a:rPr lang="en-US" b="1" i="1" dirty="0"/>
              <a:t>Breakout: How have your data needs, data collection strategies changed due to COVID?</a:t>
            </a:r>
          </a:p>
          <a:p>
            <a:pPr algn="ctr"/>
            <a:r>
              <a:rPr lang="en-US" b="1" i="1" dirty="0"/>
              <a:t>Delaware Youth: Well-Being Index  (Laura Rapp, CDHS and Dana </a:t>
            </a:r>
            <a:r>
              <a:rPr lang="en-US" b="1" i="1" dirty="0" err="1"/>
              <a:t>Carr</a:t>
            </a:r>
            <a:r>
              <a:rPr lang="en-US" b="1" i="1" dirty="0"/>
              <a:t>, DSAMH)</a:t>
            </a:r>
          </a:p>
          <a:p>
            <a:pPr algn="ctr"/>
            <a:r>
              <a:rPr lang="en-US" b="1" i="1" dirty="0"/>
              <a:t>Delaware Youth: Positive Childhood Experiences (MJ Scales, CDHS)</a:t>
            </a:r>
          </a:p>
          <a:p>
            <a:pPr algn="ctr"/>
            <a:r>
              <a:rPr lang="en-US" b="1" i="1" dirty="0"/>
              <a:t>Delaware Youth: Positive Childhood Experiences and Protective Factors (Teri Lawler, DOE)</a:t>
            </a:r>
          </a:p>
          <a:p>
            <a:pPr algn="ctr"/>
            <a:r>
              <a:rPr lang="en-US" b="1" i="1" dirty="0"/>
              <a:t>Action Steps: Member Discussion</a:t>
            </a:r>
          </a:p>
          <a:p>
            <a:pPr indent="0" algn="ctr">
              <a:buNone/>
            </a:pPr>
            <a:r>
              <a:rPr lang="en-US" b="1" i="1" dirty="0"/>
              <a:t>Member Updates </a:t>
            </a:r>
          </a:p>
          <a:p>
            <a:pPr indent="0" algn="ctr">
              <a:buNone/>
            </a:pPr>
            <a:r>
              <a:rPr lang="en-US" b="1" i="1" dirty="0"/>
              <a:t>SEOW Participant Survey</a:t>
            </a:r>
          </a:p>
          <a:p>
            <a:br>
              <a:rPr lang="en-US" sz="1300" b="1" i="1" u="sng" dirty="0"/>
            </a:br>
            <a:endParaRPr lang="en-US" sz="1300" dirty="0"/>
          </a:p>
          <a:p>
            <a:br>
              <a:rPr lang="en-US" sz="1300" dirty="0"/>
            </a:br>
            <a:endParaRPr lang="en-US" sz="1300" dirty="0"/>
          </a:p>
          <a:p>
            <a:endParaRPr lang="en-US" sz="1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F3EAF-99F0-2A48-8CCC-5010B84F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3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2ADA-2C40-4F27-8379-431CEC58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Disability Status Differences, Present &amp; Future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F0FC-0085-441D-A589-E806BC5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6BFD51A-8109-48D4-82E0-CAD7C11C3D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898" y="2278710"/>
          <a:ext cx="6198042" cy="373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2B3A968F-056E-4275-A9CC-071AE9144950}"/>
              </a:ext>
            </a:extLst>
          </p:cNvPr>
          <p:cNvGraphicFramePr>
            <a:graphicFrameLocks/>
          </p:cNvGraphicFramePr>
          <p:nvPr/>
        </p:nvGraphicFramePr>
        <p:xfrm>
          <a:off x="6993671" y="2154156"/>
          <a:ext cx="4822804" cy="386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1BACB9-3539-49E6-A6BC-7723F0FD579D}"/>
              </a:ext>
            </a:extLst>
          </p:cNvPr>
          <p:cNvSpPr txBox="1"/>
          <p:nvPr/>
        </p:nvSpPr>
        <p:spPr>
          <a:xfrm>
            <a:off x="1508060" y="1817045"/>
            <a:ext cx="970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Medically diagnosed with a physical, emotional and/or learning disability?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8864D28-75D4-4942-BAF0-CC16D524F769}"/>
              </a:ext>
            </a:extLst>
          </p:cNvPr>
          <p:cNvSpPr txBox="1"/>
          <p:nvPr/>
        </p:nvSpPr>
        <p:spPr>
          <a:xfrm>
            <a:off x="1577058" y="5941920"/>
            <a:ext cx="1136952" cy="295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(n=541)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E1229CD-439F-4749-BBD9-C53C0C31D72A}"/>
              </a:ext>
            </a:extLst>
          </p:cNvPr>
          <p:cNvSpPr txBox="1"/>
          <p:nvPr/>
        </p:nvSpPr>
        <p:spPr>
          <a:xfrm>
            <a:off x="3445374" y="5941920"/>
            <a:ext cx="1136952" cy="295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(n=2,806)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18DC7C6-2453-429E-8D8F-5B55D9A74C0F}"/>
              </a:ext>
            </a:extLst>
          </p:cNvPr>
          <p:cNvSpPr txBox="1"/>
          <p:nvPr/>
        </p:nvSpPr>
        <p:spPr>
          <a:xfrm>
            <a:off x="7951713" y="5941920"/>
            <a:ext cx="1136952" cy="295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(n=538)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235EEEB-ADE8-4C32-BB80-17F3FB0C108B}"/>
              </a:ext>
            </a:extLst>
          </p:cNvPr>
          <p:cNvSpPr txBox="1"/>
          <p:nvPr/>
        </p:nvSpPr>
        <p:spPr>
          <a:xfrm>
            <a:off x="9884094" y="5941920"/>
            <a:ext cx="1136952" cy="2951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(n=2,788)</a:t>
            </a:r>
          </a:p>
        </p:txBody>
      </p:sp>
    </p:spTree>
    <p:extLst>
      <p:ext uri="{BB962C8B-B14F-4D97-AF65-F5344CB8AC3E}">
        <p14:creationId xmlns:p14="http://schemas.microsoft.com/office/powerpoint/2010/main" val="142419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7098-E801-4173-BA4C-54645E81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Encouragement, Present Well-Being Index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65E850-5B98-4A40-9710-C48A1C39F9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737360"/>
          <a:ext cx="10058400" cy="442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BBAE6-9E16-4B8B-81B2-2E2522BE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1881808" y="6011586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(n=154)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5923720" y="5998120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(n=1,479)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8508989" y="5998118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(n=813)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7185326" y="5998119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(n=2,327)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4533337" y="6011586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(n=2,911)</a:t>
            </a:r>
          </a:p>
        </p:txBody>
      </p:sp>
    </p:spTree>
    <p:extLst>
      <p:ext uri="{BB962C8B-B14F-4D97-AF65-F5344CB8AC3E}">
        <p14:creationId xmlns:p14="http://schemas.microsoft.com/office/powerpoint/2010/main" val="391497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7098-E801-4173-BA4C-54645E81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Factor: Violence, Present Well-Being Index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65E850-5B98-4A40-9710-C48A1C39F9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3561" y="1737360"/>
          <a:ext cx="5851577" cy="442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BBAE6-9E16-4B8B-81B2-2E2522BE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18FE578-0470-476D-A1B0-B5BBF7ED0992}"/>
              </a:ext>
            </a:extLst>
          </p:cNvPr>
          <p:cNvGraphicFramePr>
            <a:graphicFrameLocks/>
          </p:cNvGraphicFramePr>
          <p:nvPr/>
        </p:nvGraphicFramePr>
        <p:xfrm>
          <a:off x="6851438" y="1737359"/>
          <a:ext cx="5110305" cy="442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2070801" y="602953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(n=730)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8183217" y="602953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(n=505)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4008784" y="602953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(n=2,657)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10274282" y="6029533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(n=2,880)</a:t>
            </a:r>
          </a:p>
        </p:txBody>
      </p:sp>
    </p:spTree>
    <p:extLst>
      <p:ext uri="{BB962C8B-B14F-4D97-AF65-F5344CB8AC3E}">
        <p14:creationId xmlns:p14="http://schemas.microsoft.com/office/powerpoint/2010/main" val="427214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7098-E801-4173-BA4C-54645E81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Factor: Alcohol Use, Present Well-Being Index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65E850-5B98-4A40-9710-C48A1C39F9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685677"/>
          <a:ext cx="10058400" cy="442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BBAE6-9E16-4B8B-81B2-2E2522BE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7182393" y="6029948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(n=3,104)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A9D4746-F5FF-3A41-811B-1A967154A8C6}"/>
              </a:ext>
            </a:extLst>
          </p:cNvPr>
          <p:cNvSpPr txBox="1"/>
          <p:nvPr/>
        </p:nvSpPr>
        <p:spPr>
          <a:xfrm>
            <a:off x="3209106" y="6029948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(n=232)</a:t>
            </a:r>
          </a:p>
        </p:txBody>
      </p:sp>
    </p:spTree>
    <p:extLst>
      <p:ext uri="{BB962C8B-B14F-4D97-AF65-F5344CB8AC3E}">
        <p14:creationId xmlns:p14="http://schemas.microsoft.com/office/powerpoint/2010/main" val="70559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7098-E801-4173-BA4C-54645E81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Factor: Marijuana Use, Present Well-Being Index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65E850-5B98-4A40-9710-C48A1C39F9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737360"/>
          <a:ext cx="10058400" cy="442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BBAE6-9E16-4B8B-81B2-2E2522BE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Source: 2020 Delaware School Survey, 8th grade students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6554BAC-4B77-F144-AD37-98497FD134E1}"/>
              </a:ext>
            </a:extLst>
          </p:cNvPr>
          <p:cNvSpPr txBox="1"/>
          <p:nvPr/>
        </p:nvSpPr>
        <p:spPr>
          <a:xfrm>
            <a:off x="7182393" y="6029948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(n=3,155)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9394CE5-365F-6345-BD28-6337B6FC1EF3}"/>
              </a:ext>
            </a:extLst>
          </p:cNvPr>
          <p:cNvSpPr txBox="1"/>
          <p:nvPr/>
        </p:nvSpPr>
        <p:spPr>
          <a:xfrm>
            <a:off x="3209106" y="6029948"/>
            <a:ext cx="954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(n=221)</a:t>
            </a:r>
          </a:p>
        </p:txBody>
      </p:sp>
    </p:spTree>
    <p:extLst>
      <p:ext uri="{BB962C8B-B14F-4D97-AF65-F5344CB8AC3E}">
        <p14:creationId xmlns:p14="http://schemas.microsoft.com/office/powerpoint/2010/main" val="370496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FCDB6-7E95-466F-BB52-D0553878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435AD-34D4-4531-AF05-76BAD3D707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4422018"/>
            <a:ext cx="10058400" cy="180014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Funding for this project has been provided by the Department for Health and Social Services, Division of Substance Abuse and Mental Health - State of Delaware through award SU-17-002 from the Substance Abuse and Mental Health Services Administration (SAMHSA).</a:t>
            </a:r>
          </a:p>
          <a:p>
            <a:endParaRPr lang="en-US" sz="2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US" sz="2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4C8ADD-B5B3-465D-86F0-C777B4399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77" y="5316803"/>
            <a:ext cx="4077490" cy="735654"/>
          </a:xfrm>
          <a:prstGeom prst="rect">
            <a:avLst/>
          </a:prstGeom>
        </p:spPr>
      </p:pic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2776EB8D-EC50-4D48-B2D8-7482FFFAAF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905" y="5210629"/>
            <a:ext cx="957476" cy="9688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269AE-8447-4B33-A427-A8904F6C1112}"/>
              </a:ext>
            </a:extLst>
          </p:cNvPr>
          <p:cNvSpPr txBox="1"/>
          <p:nvPr/>
        </p:nvSpPr>
        <p:spPr>
          <a:xfrm>
            <a:off x="1279020" y="2679490"/>
            <a:ext cx="3601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Laura Rapp, PhD</a:t>
            </a:r>
          </a:p>
          <a:p>
            <a:pPr algn="ctr"/>
            <a:r>
              <a:rPr lang="en-US" sz="2000" dirty="0"/>
              <a:t>lrapp@udel.edu</a:t>
            </a:r>
          </a:p>
          <a:p>
            <a:pPr algn="ctr"/>
            <a:r>
              <a:rPr lang="en-US" sz="2000" dirty="0"/>
              <a:t>Scientist</a:t>
            </a:r>
          </a:p>
          <a:p>
            <a:pPr algn="ctr"/>
            <a:r>
              <a:rPr lang="en-US" sz="2000" dirty="0"/>
              <a:t>Center for Drug &amp; Health Studies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D4980-A156-4ED0-A82B-79BE9FC34BCA}"/>
              </a:ext>
            </a:extLst>
          </p:cNvPr>
          <p:cNvSpPr txBox="1"/>
          <p:nvPr/>
        </p:nvSpPr>
        <p:spPr>
          <a:xfrm>
            <a:off x="6151334" y="2679490"/>
            <a:ext cx="4889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Dana </a:t>
            </a:r>
            <a:r>
              <a:rPr lang="en-US" sz="2000" dirty="0" err="1"/>
              <a:t>Carr</a:t>
            </a:r>
            <a:r>
              <a:rPr lang="en-US" sz="2000" dirty="0"/>
              <a:t>, MPH</a:t>
            </a:r>
          </a:p>
          <a:p>
            <a:pPr algn="ctr"/>
            <a:r>
              <a:rPr lang="en-US" sz="2000" dirty="0"/>
              <a:t>Dana.carr@Delaware.gov</a:t>
            </a:r>
          </a:p>
          <a:p>
            <a:pPr algn="ctr"/>
            <a:r>
              <a:rPr lang="en-US" sz="2000" dirty="0"/>
              <a:t>Senior Advisor for Prevention &amp; Health</a:t>
            </a:r>
          </a:p>
          <a:p>
            <a:pPr algn="ctr"/>
            <a:r>
              <a:rPr lang="en-US" sz="2000" dirty="0"/>
              <a:t>Division of Substance Abuse &amp; Mental Health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906C2A-B42B-4E43-8AF6-CC5EF1E50405}"/>
              </a:ext>
            </a:extLst>
          </p:cNvPr>
          <p:cNvCxnSpPr/>
          <p:nvPr/>
        </p:nvCxnSpPr>
        <p:spPr>
          <a:xfrm>
            <a:off x="795932" y="4240546"/>
            <a:ext cx="10905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38E61A-02A8-4582-8E7E-8AF5A6E605D3}"/>
              </a:ext>
            </a:extLst>
          </p:cNvPr>
          <p:cNvCxnSpPr/>
          <p:nvPr/>
        </p:nvCxnSpPr>
        <p:spPr>
          <a:xfrm>
            <a:off x="795932" y="2428723"/>
            <a:ext cx="10905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E0F00C-F2B7-4FE9-B33E-00DA140F3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30249" y="331204"/>
            <a:ext cx="5105390" cy="26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CAA71-1D00-254C-B6A9-4C5C2CEB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Positive Childhood Experiences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7E50F-02B8-D842-A917-698AC09F3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9699129" cy="1632760"/>
          </a:xfrm>
        </p:spPr>
        <p:txBody>
          <a:bodyPr>
            <a:noAutofit/>
          </a:bodyPr>
          <a:lstStyle/>
          <a:p>
            <a:pPr algn="r"/>
            <a:r>
              <a:rPr lang="en-US" sz="1600" b="1" dirty="0">
                <a:solidFill>
                  <a:srgbClr val="FFFFFF"/>
                </a:solidFill>
              </a:rPr>
              <a:t>state epidemiological outcomes workgroup</a:t>
            </a:r>
          </a:p>
          <a:p>
            <a:pPr algn="r"/>
            <a:r>
              <a:rPr lang="en-US" sz="1600" b="1" dirty="0">
                <a:solidFill>
                  <a:srgbClr val="FFFFFF"/>
                </a:solidFill>
              </a:rPr>
              <a:t>M. J. Scales, MPH, CPS</a:t>
            </a:r>
          </a:p>
          <a:p>
            <a:pPr algn="r"/>
            <a:r>
              <a:rPr lang="en-US" sz="1600" b="1" dirty="0">
                <a:solidFill>
                  <a:srgbClr val="FFFFFF"/>
                </a:solidFill>
              </a:rPr>
              <a:t>Aila Prieto, </a:t>
            </a:r>
            <a:r>
              <a:rPr lang="en-US" sz="1600" b="1" dirty="0" err="1">
                <a:solidFill>
                  <a:srgbClr val="FFFFFF"/>
                </a:solidFill>
              </a:rPr>
              <a:t>ba</a:t>
            </a:r>
            <a:r>
              <a:rPr lang="en-US" sz="1600" b="1" dirty="0">
                <a:solidFill>
                  <a:srgbClr val="FFFFFF"/>
                </a:solidFill>
              </a:rPr>
              <a:t>, bs</a:t>
            </a:r>
          </a:p>
          <a:p>
            <a:pPr algn="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July 28, 2020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F7DA5F-BF57-F448-A182-35BBA2C3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Epidemiological Outcomes Workgroup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AAE07-0882-A743-A02D-0685C655E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25653"/>
            <a:ext cx="10058400" cy="209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for this project has been provided by the Department for Health and Social Services, Division of Substance Abuse and Mental Health - State of Delaware through award SU-17-002 from the Substance Abuse and Mental Health Services Administration (SAMHSA).</a:t>
            </a:r>
          </a:p>
          <a:p>
            <a:pPr marL="0" indent="0" algn="ctr"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45F41-0998-C14C-A6E0-07D499C1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" name="Google Shape;92;p1">
            <a:extLst>
              <a:ext uri="{FF2B5EF4-FFF2-40B4-BE49-F238E27FC236}">
                <a16:creationId xmlns:a16="http://schemas.microsoft.com/office/drawing/2014/main" id="{EDDA28D0-9ECC-4CE9-811B-BDD4ADE4BD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6259" y="4445000"/>
            <a:ext cx="1320800" cy="124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 descr="dhsslogo">
            <a:extLst>
              <a:ext uri="{FF2B5EF4-FFF2-40B4-BE49-F238E27FC236}">
                <a16:creationId xmlns:a16="http://schemas.microsoft.com/office/drawing/2014/main" id="{9B6D8865-BD96-43EA-9B3B-D262D5FE14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1741" y="4445000"/>
            <a:ext cx="1320800" cy="1244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8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12D4-90F6-844D-A1EA-542FDB18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Childhood Experiences (PCE)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3E50-BDC9-FA4D-B9E1-F7155AAB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2971"/>
            <a:ext cx="11029615" cy="4284617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Positive childhood experiences are opportunities and advantages in childhood that increase the likelihood of healthy development. 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/>
            <a:r>
              <a:rPr lang="en-US" sz="2400" dirty="0"/>
              <a:t>PCEs are </a:t>
            </a:r>
            <a:r>
              <a:rPr lang="en-US" sz="2400" b="1" dirty="0"/>
              <a:t>NOT</a:t>
            </a:r>
            <a:r>
              <a:rPr lang="en-US" sz="2400" dirty="0"/>
              <a:t> the absence of Adverse Childhood Experiences (ACEs) but may mitigate the deleterious effects of ACEs.</a:t>
            </a:r>
          </a:p>
          <a:p>
            <a:pPr lvl="2"/>
            <a:r>
              <a:rPr lang="en-US" u="sng" dirty="0">
                <a:hlinkClick r:id="rId2"/>
              </a:rPr>
              <a:t>Adolescent Connectedness and Adult Health Outcomes, 2019</a:t>
            </a:r>
            <a:endParaRPr lang="en-US" dirty="0"/>
          </a:p>
          <a:p>
            <a:pPr lvl="2"/>
            <a:r>
              <a:rPr lang="en-US" u="sng" dirty="0">
                <a:hlinkClick r:id="rId3"/>
              </a:rPr>
              <a:t>Positive Childhood Experiences and Adult Mental and Relational Health in a Statewide Sample Associations Across Adverse Childhood Experiences Levels, 2019</a:t>
            </a:r>
            <a:endParaRPr lang="en-US" dirty="0"/>
          </a:p>
          <a:p>
            <a:pPr lvl="2"/>
            <a:r>
              <a:rPr lang="en-US" u="sng" dirty="0">
                <a:hlinkClick r:id="rId4"/>
              </a:rPr>
              <a:t>Positive Childhood Experiences and Positive Adult Functioning: Prosocial Continuity and the Role of Adolescent Substance Use, 2011</a:t>
            </a:r>
            <a:endParaRPr lang="en-US" dirty="0"/>
          </a:p>
          <a:p>
            <a:pPr marL="0" indent="0" fontAlgn="base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55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3ACD-62E8-604B-BBB0-7C9D15B3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PCE Score (Bethell et al., 2019)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6BE30-BA8D-CC46-A916-236405F81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140" y="2472612"/>
            <a:ext cx="7942546" cy="3939618"/>
          </a:xfrm>
        </p:spPr>
        <p:txBody>
          <a:bodyPr>
            <a:normAutofit/>
          </a:bodyPr>
          <a:lstStyle/>
          <a:p>
            <a:pPr lvl="1" fontAlgn="base"/>
            <a:r>
              <a:rPr lang="en-US" sz="2100" b="1" dirty="0"/>
              <a:t>Felt able to talk to their family about their feelings </a:t>
            </a:r>
          </a:p>
          <a:p>
            <a:pPr lvl="1" fontAlgn="base"/>
            <a:r>
              <a:rPr lang="en-US" sz="2100" b="1" dirty="0"/>
              <a:t>Felt their family stood by them during difficult times</a:t>
            </a:r>
          </a:p>
          <a:p>
            <a:pPr lvl="1" fontAlgn="base"/>
            <a:r>
              <a:rPr lang="en-US" sz="2100" b="1" dirty="0"/>
              <a:t>Enjoyed participating in community traditions </a:t>
            </a:r>
          </a:p>
          <a:p>
            <a:pPr lvl="1" fontAlgn="base"/>
            <a:r>
              <a:rPr lang="en-US" sz="2100" b="1" dirty="0"/>
              <a:t>Felt a sense of belonging in high school</a:t>
            </a:r>
          </a:p>
          <a:p>
            <a:pPr lvl="1" fontAlgn="base"/>
            <a:r>
              <a:rPr lang="en-US" sz="2100" b="1" dirty="0"/>
              <a:t>Felt support by friends </a:t>
            </a:r>
          </a:p>
          <a:p>
            <a:pPr lvl="1" fontAlgn="base"/>
            <a:r>
              <a:rPr lang="en-US" sz="2100" b="1" dirty="0"/>
              <a:t>Had at least two non-parent adults who took genuine interest in them </a:t>
            </a:r>
          </a:p>
          <a:p>
            <a:pPr lvl="1" fontAlgn="base"/>
            <a:r>
              <a:rPr lang="en-US" sz="2100" b="1" dirty="0"/>
              <a:t>Felt safe and protected by an adult in their home</a:t>
            </a:r>
            <a:br>
              <a:rPr lang="en-US" sz="2100" dirty="0"/>
            </a:br>
            <a:endParaRPr lang="en-US" sz="21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ADBEE7-7C09-6847-8408-B52327117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73" t="10266" r="4498" b="9400"/>
          <a:stretch/>
        </p:blipFill>
        <p:spPr>
          <a:xfrm>
            <a:off x="8458200" y="2655715"/>
            <a:ext cx="3535680" cy="24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65605-D6B7-9A43-8088-359FD1D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The 4 Goals of the SEOW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658A98-389A-EE4A-A349-3E232502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1" y="620720"/>
            <a:ext cx="3930811" cy="50869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D1FC6-352C-4C7D-825F-C4E2F6A8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1AFC2C-CD98-4478-AB71-1A864026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D3FCA-2F91-F344-9673-F9DFA58A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sz="900" kern="1200" cap="all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71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4CCF-6DE1-974B-9338-C4A6E783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036E-7DE8-9345-8005-B6C724953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313" y="2125133"/>
            <a:ext cx="5262559" cy="4104217"/>
          </a:xfrm>
        </p:spPr>
        <p:txBody>
          <a:bodyPr>
            <a:normAutofit/>
          </a:bodyPr>
          <a:lstStyle/>
          <a:p>
            <a:r>
              <a:rPr lang="en-US" sz="2200" dirty="0"/>
              <a:t>Characteristics and resources that may mitigate the effects of adversity and promote resilience at various levels</a:t>
            </a:r>
          </a:p>
          <a:p>
            <a:endParaRPr lang="en-US" sz="2200" dirty="0"/>
          </a:p>
          <a:p>
            <a:r>
              <a:rPr lang="en-US" sz="2200" dirty="0"/>
              <a:t>Protective factors and PCEs work in tandem to provide a positive environment for youth to flourish and promote a stable foundation for adulthood</a:t>
            </a:r>
          </a:p>
        </p:txBody>
      </p:sp>
      <p:pic>
        <p:nvPicPr>
          <p:cNvPr id="1026" name="Picture 2" descr="Playing Team Sports May Help Kids Ward off Depression, Study Finds ...">
            <a:extLst>
              <a:ext uri="{FF2B5EF4-FFF2-40B4-BE49-F238E27FC236}">
                <a16:creationId xmlns:a16="http://schemas.microsoft.com/office/drawing/2014/main" id="{5F252BB8-F72A-6D4E-85B1-773CF6FAAA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5" y="2192198"/>
            <a:ext cx="3091481" cy="20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66459-BF9A-4C4C-BB5F-F99BF913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765" y="4316986"/>
            <a:ext cx="2865649" cy="19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3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4C2E-12FC-344E-8052-9D6E87DB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600" dirty="0"/>
              <a:t>Delaware PCE Data: Youth</a:t>
            </a:r>
          </a:p>
        </p:txBody>
      </p:sp>
    </p:spTree>
    <p:extLst>
      <p:ext uri="{BB962C8B-B14F-4D97-AF65-F5344CB8AC3E}">
        <p14:creationId xmlns:p14="http://schemas.microsoft.com/office/powerpoint/2010/main" val="243957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C7B0-E279-A847-ACA2-431AE59A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286603"/>
            <a:ext cx="10694126" cy="1450757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8C2FC9-6C35-E94F-9E74-7C5C8172DD1A}"/>
              </a:ext>
            </a:extLst>
          </p:cNvPr>
          <p:cNvSpPr/>
          <p:nvPr/>
        </p:nvSpPr>
        <p:spPr>
          <a:xfrm>
            <a:off x="461554" y="2164558"/>
            <a:ext cx="2583180" cy="38356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441DFA-F63C-C347-AEEE-4A62BA0121BE}"/>
              </a:ext>
            </a:extLst>
          </p:cNvPr>
          <p:cNvSpPr/>
          <p:nvPr/>
        </p:nvSpPr>
        <p:spPr>
          <a:xfrm>
            <a:off x="9147266" y="2160681"/>
            <a:ext cx="2583180" cy="38356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CBA15-FF6E-BB4F-9476-16E388C41E55}"/>
              </a:ext>
            </a:extLst>
          </p:cNvPr>
          <p:cNvSpPr txBox="1"/>
          <p:nvPr/>
        </p:nvSpPr>
        <p:spPr>
          <a:xfrm>
            <a:off x="655864" y="2464742"/>
            <a:ext cx="2194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EEC35C"/>
                </a:solidFill>
              </a:rPr>
              <a:t>More than 63% of Delaware middle school students reported that they talk with their parents often or always about things that matter.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09FDF-CE64-F543-8838-FE986F3896ED}"/>
              </a:ext>
            </a:extLst>
          </p:cNvPr>
          <p:cNvSpPr txBox="1"/>
          <p:nvPr/>
        </p:nvSpPr>
        <p:spPr>
          <a:xfrm>
            <a:off x="9323478" y="2414869"/>
            <a:ext cx="22307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EEC35C"/>
                </a:solidFill>
              </a:rPr>
              <a:t>67% of Delaware middle school students reported that their parents often or always take interest in their activities.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CD015A-AEA0-4E5D-872E-FDDD088E97F2}"/>
              </a:ext>
            </a:extLst>
          </p:cNvPr>
          <p:cNvSpPr/>
          <p:nvPr/>
        </p:nvSpPr>
        <p:spPr>
          <a:xfrm>
            <a:off x="461554" y="6075165"/>
            <a:ext cx="8248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2017 Youth Risk Behavior Survey administered by University of Delaware Center for Drug and Health Studies. </a:t>
            </a:r>
            <a:r>
              <a:rPr lang="en-US" sz="800" i="1" dirty="0">
                <a:hlinkClick r:id="rId2"/>
              </a:rPr>
              <a:t>https://www.cdhs.udel.edu/seow/school-surveys/youth-risk-behavior-survey-(yrbs)</a:t>
            </a:r>
            <a:endParaRPr lang="en-US" sz="800" i="1" dirty="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7DA05C3F-2119-4F38-AFCC-748CE0272F63}"/>
              </a:ext>
            </a:extLst>
          </p:cNvPr>
          <p:cNvSpPr/>
          <p:nvPr/>
        </p:nvSpPr>
        <p:spPr>
          <a:xfrm>
            <a:off x="4804410" y="2164558"/>
            <a:ext cx="2583180" cy="38356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92661-ABB6-4D1C-896C-5AB8854855E8}"/>
              </a:ext>
            </a:extLst>
          </p:cNvPr>
          <p:cNvSpPr txBox="1"/>
          <p:nvPr/>
        </p:nvSpPr>
        <p:spPr>
          <a:xfrm>
            <a:off x="4998720" y="2464742"/>
            <a:ext cx="2194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EEC35C"/>
                </a:solidFill>
              </a:rPr>
              <a:t>72% of Delaware middle school students reported that their parents often or always listen when they talk.</a:t>
            </a:r>
          </a:p>
        </p:txBody>
      </p:sp>
    </p:spTree>
    <p:extLst>
      <p:ext uri="{BB962C8B-B14F-4D97-AF65-F5344CB8AC3E}">
        <p14:creationId xmlns:p14="http://schemas.microsoft.com/office/powerpoint/2010/main" val="3479352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0DA9-2843-794C-B81F-EFCE019B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86603"/>
            <a:ext cx="10574655" cy="1450757"/>
          </a:xfrm>
        </p:spPr>
        <p:txBody>
          <a:bodyPr/>
          <a:lstStyle/>
          <a:p>
            <a:r>
              <a:rPr lang="en-US" dirty="0"/>
              <a:t>Prevention Communication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6902F-6EA1-4168-822E-CFA0E23F108E}"/>
              </a:ext>
            </a:extLst>
          </p:cNvPr>
          <p:cNvSpPr/>
          <p:nvPr/>
        </p:nvSpPr>
        <p:spPr>
          <a:xfrm>
            <a:off x="1440108" y="5869095"/>
            <a:ext cx="3704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2019 Delaware School Survey administered by University of Delaware Center for Drug and Health Studies. </a:t>
            </a:r>
            <a:r>
              <a:rPr lang="en-US" sz="800" i="1" dirty="0">
                <a:hlinkClick r:id="rId2"/>
              </a:rPr>
              <a:t>https://www.cdhs.udel.edu/seow/school-surveys/delaware-school-survey-(dss)</a:t>
            </a:r>
            <a:endParaRPr lang="en-US" sz="8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C007-0DE5-444E-B9AA-963E13AD2A2A}"/>
              </a:ext>
            </a:extLst>
          </p:cNvPr>
          <p:cNvSpPr/>
          <p:nvPr/>
        </p:nvSpPr>
        <p:spPr>
          <a:xfrm>
            <a:off x="6785729" y="5863842"/>
            <a:ext cx="380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2017 Youth Risk Behavior Survey administered by University of Delaware Center for Drug and Health Studies. </a:t>
            </a:r>
            <a:r>
              <a:rPr lang="en-US" sz="800" i="1" dirty="0">
                <a:hlinkClick r:id="rId3"/>
              </a:rPr>
              <a:t>https://www.cdhs.udel.edu/seow/school-surveys/youth-risk-behavior-survey-(yrbs)</a:t>
            </a:r>
            <a:endParaRPr lang="en-US" sz="800" i="1" dirty="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B5A50C8C-75CD-4D5F-9E6C-9C5E518FAF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1249554"/>
              </p:ext>
            </p:extLst>
          </p:nvPr>
        </p:nvGraphicFramePr>
        <p:xfrm>
          <a:off x="581025" y="1986334"/>
          <a:ext cx="542290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3527A5F-1AE1-4D60-864C-68F34721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86334"/>
            <a:ext cx="4937760" cy="36418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94% of Delaware High School Students have talked with their parents, or other family adult, within the last 1-2 years about what they expect youth to do or not to do when it comes to sex.</a:t>
            </a:r>
          </a:p>
        </p:txBody>
      </p:sp>
    </p:spTree>
    <p:extLst>
      <p:ext uri="{BB962C8B-B14F-4D97-AF65-F5344CB8AC3E}">
        <p14:creationId xmlns:p14="http://schemas.microsoft.com/office/powerpoint/2010/main" val="244076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E8E2-FC67-B44B-8991-F81AD7E2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 Safe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43471-DE1F-471F-9BFE-B6DF79B3080A}"/>
              </a:ext>
            </a:extLst>
          </p:cNvPr>
          <p:cNvSpPr txBox="1"/>
          <p:nvPr/>
        </p:nvSpPr>
        <p:spPr>
          <a:xfrm>
            <a:off x="4167674" y="6078954"/>
            <a:ext cx="80243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2019 Delaware School Survey administered by University of Delaware Center for Drug and Health Studies. </a:t>
            </a:r>
            <a:r>
              <a:rPr lang="en-US" sz="800" i="1" dirty="0">
                <a:hlinkClick r:id="rId3"/>
              </a:rPr>
              <a:t>https://www.cdhs.udel.edu/seow/school-surveys/delaware-school-survey-(dss)</a:t>
            </a:r>
            <a:endParaRPr lang="en-US" sz="800" i="1" dirty="0"/>
          </a:p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C7498CD-4CC1-47D5-8835-FB2D60381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949322"/>
              </p:ext>
            </p:extLst>
          </p:nvPr>
        </p:nvGraphicFramePr>
        <p:xfrm>
          <a:off x="2032000" y="1933303"/>
          <a:ext cx="8128000" cy="376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5AA18F8-50B4-403B-8E90-AB4379337E60}"/>
              </a:ext>
            </a:extLst>
          </p:cNvPr>
          <p:cNvSpPr txBox="1"/>
          <p:nvPr/>
        </p:nvSpPr>
        <p:spPr>
          <a:xfrm>
            <a:off x="507791" y="5986348"/>
            <a:ext cx="586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*5</a:t>
            </a:r>
            <a:r>
              <a:rPr lang="en-US" sz="900" baseline="30000" dirty="0"/>
              <a:t>th</a:t>
            </a:r>
            <a:r>
              <a:rPr lang="en-US" sz="900" dirty="0"/>
              <a:t> Grade: Most of the Time (Yes/No)</a:t>
            </a:r>
          </a:p>
          <a:p>
            <a:r>
              <a:rPr lang="en-US" sz="900" dirty="0"/>
              <a:t>*8</a:t>
            </a:r>
            <a:r>
              <a:rPr lang="en-US" sz="900" baseline="30000" dirty="0"/>
              <a:t>th</a:t>
            </a:r>
            <a:r>
              <a:rPr lang="en-US" sz="900" dirty="0"/>
              <a:t> &amp; 11</a:t>
            </a:r>
            <a:r>
              <a:rPr lang="en-US" sz="900" baseline="30000" dirty="0"/>
              <a:t>th</a:t>
            </a:r>
            <a:r>
              <a:rPr lang="en-US" sz="900" dirty="0"/>
              <a:t> Grade: Often/Most of the Time (Scale)</a:t>
            </a:r>
          </a:p>
        </p:txBody>
      </p:sp>
    </p:spTree>
    <p:extLst>
      <p:ext uri="{BB962C8B-B14F-4D97-AF65-F5344CB8AC3E}">
        <p14:creationId xmlns:p14="http://schemas.microsoft.com/office/powerpoint/2010/main" val="184387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82C0-0050-0147-94D4-30635D0F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E1E8-21A8-D045-8E61-86A91A9D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Positive Childhood Experiences are those that encourage a sense of support, safety, and encouragement within a child.</a:t>
            </a:r>
          </a:p>
          <a:p>
            <a:endParaRPr lang="en-US" sz="2200" dirty="0"/>
          </a:p>
          <a:p>
            <a:r>
              <a:rPr lang="en-US" sz="2200" dirty="0"/>
              <a:t>PCEs and Protective factors work to improve whole child wellness and promote later adult wellness.</a:t>
            </a:r>
          </a:p>
          <a:p>
            <a:endParaRPr lang="en-US" sz="2200" dirty="0"/>
          </a:p>
          <a:p>
            <a:r>
              <a:rPr lang="en-US" sz="2200" dirty="0"/>
              <a:t>There is more work to be done…</a:t>
            </a:r>
          </a:p>
          <a:p>
            <a:pPr lvl="1"/>
            <a:r>
              <a:rPr lang="en-US" sz="2000" dirty="0"/>
              <a:t>Standardizing measurements</a:t>
            </a:r>
          </a:p>
          <a:p>
            <a:pPr lvl="1"/>
            <a:r>
              <a:rPr lang="en-US" sz="2000" dirty="0"/>
              <a:t>Replicating studies in diverse populations</a:t>
            </a:r>
          </a:p>
        </p:txBody>
      </p:sp>
    </p:spTree>
    <p:extLst>
      <p:ext uri="{BB962C8B-B14F-4D97-AF65-F5344CB8AC3E}">
        <p14:creationId xmlns:p14="http://schemas.microsoft.com/office/powerpoint/2010/main" val="2419603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07A4-6CFA-7146-8894-FFBDBAAB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55148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B069-B93C-F044-997D-6814121C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3239-D791-5649-9E46-9FA8E0A1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2017 Youth Risk Behavior Survey administered by University of Delaware Center for Drug and Health Studies. </a:t>
            </a:r>
            <a:r>
              <a:rPr lang="en-US" dirty="0">
                <a:hlinkClick r:id="rId2"/>
              </a:rPr>
              <a:t>https://www.cdhs.udel.edu/seow/school-surveys/youth-risk-behavior-survey-(yrbs)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2019 Delaware School Survey administered by University of Delaware Center for Drug and Health Studies. </a:t>
            </a:r>
            <a:r>
              <a:rPr lang="en-US" dirty="0">
                <a:hlinkClick r:id="rId3"/>
              </a:rPr>
              <a:t>https://www.cdhs.udel.edu/seow/school-surveys/delaware-school-survey-(dss)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Bethell, C., Jones, J., </a:t>
            </a:r>
            <a:r>
              <a:rPr lang="en-US" dirty="0" err="1"/>
              <a:t>Gombojav</a:t>
            </a:r>
            <a:r>
              <a:rPr lang="en-US" dirty="0"/>
              <a:t>, N., </a:t>
            </a:r>
            <a:r>
              <a:rPr lang="en-US" dirty="0" err="1"/>
              <a:t>Linkenbach</a:t>
            </a:r>
            <a:r>
              <a:rPr lang="en-US" dirty="0"/>
              <a:t>, J., &amp; Sege, R. (2019). Positive Childhood Experiences and Adult Mental and Relational Health in a Statewide Sample. </a:t>
            </a:r>
            <a:r>
              <a:rPr lang="en-US" i="1" dirty="0"/>
              <a:t>JAMA Pediatrics</a:t>
            </a:r>
            <a:r>
              <a:rPr lang="en-US" dirty="0"/>
              <a:t>, </a:t>
            </a:r>
            <a:r>
              <a:rPr lang="en-US" i="1" dirty="0"/>
              <a:t>173</a:t>
            </a:r>
            <a:r>
              <a:rPr lang="en-US" dirty="0"/>
              <a:t>(11), e193007. https://doi.org/10.1001/jamapediatrics.2019.3007</a:t>
            </a:r>
          </a:p>
          <a:p>
            <a:pPr marL="0" indent="0">
              <a:buNone/>
            </a:pPr>
            <a:r>
              <a:rPr lang="en-US" dirty="0"/>
              <a:t>Centers for Disease Control and Prevention (2019). </a:t>
            </a:r>
            <a:r>
              <a:rPr lang="en-US" dirty="0">
                <a:hlinkClick r:id="rId4"/>
              </a:rPr>
              <a:t>Preventing Adverse Childhood Experiences: Leveraging the Best Available Evidence</a:t>
            </a:r>
            <a:r>
              <a:rPr lang="en-US" dirty="0"/>
              <a:t>. Atlanta, GA: National Center for Injury Prevention and Control, Centers for Disease Control and Prevention.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9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B069-B93C-F044-997D-6814121C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3239-D791-5649-9E46-9FA8E0A1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Kosterman</a:t>
            </a:r>
            <a:r>
              <a:rPr lang="en-US" dirty="0"/>
              <a:t>, R., Mason, W. A., Haggerty, K. P., Hawkins, J. D., </a:t>
            </a:r>
            <a:r>
              <a:rPr lang="en-US" dirty="0" err="1"/>
              <a:t>Spoth</a:t>
            </a:r>
            <a:r>
              <a:rPr lang="en-US" dirty="0"/>
              <a:t>, R., &amp; Redmond, C. (2011). Positive Childhood Experiences and Positive Adult Functioning: Prosocial Continuity and the Role of Adolescent Substance Use. </a:t>
            </a:r>
            <a:r>
              <a:rPr lang="en-US" i="1" dirty="0"/>
              <a:t>Journal of Adolescent Health</a:t>
            </a:r>
            <a:r>
              <a:rPr lang="en-US" dirty="0"/>
              <a:t>, </a:t>
            </a:r>
            <a:r>
              <a:rPr lang="en-US" i="1" dirty="0"/>
              <a:t>49</a:t>
            </a:r>
            <a:r>
              <a:rPr lang="en-US" dirty="0"/>
              <a:t>(2), 180–186. </a:t>
            </a:r>
            <a:r>
              <a:rPr lang="en-US" dirty="0">
                <a:hlinkClick r:id="rId2"/>
              </a:rPr>
              <a:t>https://doi.org/10.1016/j.jadohealth.2010.11.244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Steiner, R. J., </a:t>
            </a:r>
            <a:r>
              <a:rPr lang="en-US" dirty="0" err="1"/>
              <a:t>Sheremenko</a:t>
            </a:r>
            <a:r>
              <a:rPr lang="en-US" dirty="0"/>
              <a:t>, G., </a:t>
            </a:r>
            <a:r>
              <a:rPr lang="en-US" dirty="0" err="1"/>
              <a:t>Lesesne</a:t>
            </a:r>
            <a:r>
              <a:rPr lang="en-US" dirty="0"/>
              <a:t>, C., </a:t>
            </a:r>
            <a:r>
              <a:rPr lang="en-US" dirty="0" err="1"/>
              <a:t>Dittus</a:t>
            </a:r>
            <a:r>
              <a:rPr lang="en-US" dirty="0"/>
              <a:t>, P. J., Sieving, R. E., &amp; </a:t>
            </a:r>
            <a:r>
              <a:rPr lang="en-US" dirty="0" err="1"/>
              <a:t>Ethier</a:t>
            </a:r>
            <a:r>
              <a:rPr lang="en-US" dirty="0"/>
              <a:t>, K. A. (2019). Adolescent Connectedness and Adult Health Outcomes. </a:t>
            </a:r>
            <a:r>
              <a:rPr lang="en-US" i="1" dirty="0"/>
              <a:t>Pediatrics</a:t>
            </a:r>
            <a:r>
              <a:rPr lang="en-US" dirty="0"/>
              <a:t>, </a:t>
            </a:r>
            <a:r>
              <a:rPr lang="en-US" i="1" dirty="0"/>
              <a:t>144</a:t>
            </a:r>
            <a:r>
              <a:rPr lang="en-US" dirty="0"/>
              <a:t>(1), e20183766. https://doi.org/10.1542/peds.2018-3766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76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2B3B-D15A-48D4-A202-4D6A601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4000" dirty="0"/>
              <a:t>Teri Brown Lawler, MA, LPCMH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7B267-1A40-4568-9FC9-15074D93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Education Associate for Trauma-Informed Practices and Social and Emotional Learning (DDOE)</a:t>
            </a:r>
          </a:p>
          <a:p>
            <a:r>
              <a:rPr lang="en-US" sz="2400" dirty="0"/>
              <a:t>Delaware School Psychologist of the Year, 2010</a:t>
            </a:r>
          </a:p>
          <a:p>
            <a:r>
              <a:rPr lang="en-US" sz="2400" dirty="0"/>
              <a:t>Founding Member of </a:t>
            </a:r>
          </a:p>
          <a:p>
            <a:pPr lvl="1"/>
            <a:r>
              <a:rPr lang="en-US" dirty="0"/>
              <a:t>Trauma Matters Delaware</a:t>
            </a:r>
          </a:p>
          <a:p>
            <a:pPr lvl="1"/>
            <a:r>
              <a:rPr lang="en-US" dirty="0"/>
              <a:t>Delaware’s Compassionate Schools Learning Collaborative</a:t>
            </a:r>
          </a:p>
          <a:p>
            <a:pPr lvl="1"/>
            <a:r>
              <a:rPr lang="en-US" dirty="0"/>
              <a:t>City of Wilmington’s Advisory Council for Youth Gun Violence Prevention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B2851-ACFB-4DC8-A64B-23047CA46D0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r="8281" b="1"/>
          <a:stretch/>
        </p:blipFill>
        <p:spPr bwMode="auto">
          <a:xfrm>
            <a:off x="8193023" y="640082"/>
            <a:ext cx="3359313" cy="557783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960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3D2C-0C03-8849-9AB8-B3C43D1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SEOW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97891-E5B6-CF4D-B0DB-ECDF8408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on the Delaware Youth Surveys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8BFF7-795B-C747-A05E-43BC94AB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</p:spTree>
    <p:extLst>
      <p:ext uri="{BB962C8B-B14F-4D97-AF65-F5344CB8AC3E}">
        <p14:creationId xmlns:p14="http://schemas.microsoft.com/office/powerpoint/2010/main" val="2522940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TextBox 2">
            <a:extLst>
              <a:ext uri="{FF2B5EF4-FFF2-40B4-BE49-F238E27FC236}">
                <a16:creationId xmlns:a16="http://schemas.microsoft.com/office/drawing/2014/main" id="{DD833641-555B-4639-8D07-DA7FD88DE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4614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350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44C3061-D558-447B-A988-09ECE1446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339771-9C8F-497E-8974-E09A86FEE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B54B0B-6CFB-4B92-A5DC-5DCD05B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TextBox 2">
            <a:extLst>
              <a:ext uri="{FF2B5EF4-FFF2-40B4-BE49-F238E27FC236}">
                <a16:creationId xmlns:a16="http://schemas.microsoft.com/office/drawing/2014/main" id="{DD833641-555B-4639-8D07-DA7FD88DE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857376"/>
              </p:ext>
            </p:extLst>
          </p:nvPr>
        </p:nvGraphicFramePr>
        <p:xfrm>
          <a:off x="492371" y="2653800"/>
          <a:ext cx="3084844" cy="333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743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67C5F-9AA3-3141-9667-F0468B91CA83}"/>
              </a:ext>
            </a:extLst>
          </p:cNvPr>
          <p:cNvSpPr txBox="1"/>
          <p:nvPr/>
        </p:nvSpPr>
        <p:spPr>
          <a:xfrm>
            <a:off x="5220928" y="965200"/>
            <a:ext cx="5999002" cy="458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Please remember to participate in the SEOW Satisfaction Survey!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200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7093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D72E8-9420-604E-A9AD-0A9A1E2C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E1C64-2DE1-B248-A041-09CE05213EFB}"/>
              </a:ext>
            </a:extLst>
          </p:cNvPr>
          <p:cNvSpPr txBox="1"/>
          <p:nvPr/>
        </p:nvSpPr>
        <p:spPr>
          <a:xfrm>
            <a:off x="2101776" y="1030147"/>
            <a:ext cx="82530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Please visit the </a:t>
            </a:r>
            <a:r>
              <a:rPr lang="en-US" sz="3200" dirty="0">
                <a:hlinkClick r:id="rId2"/>
              </a:rPr>
              <a:t>SEOW</a:t>
            </a:r>
            <a:r>
              <a:rPr lang="en-US" sz="3200" dirty="0"/>
              <a:t> online at: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https://www.cdhs.udel.edu/seow/what-is-seow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Like us on </a:t>
            </a:r>
            <a:r>
              <a:rPr lang="en-US" sz="3200" dirty="0">
                <a:hlinkClick r:id="rId3"/>
              </a:rPr>
              <a:t>Facebook</a:t>
            </a:r>
            <a:r>
              <a:rPr lang="en-US" sz="3200" dirty="0"/>
              <a:t> 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Follow us on Twitter </a:t>
            </a:r>
          </a:p>
          <a:p>
            <a:pPr algn="ctr"/>
            <a:r>
              <a:rPr lang="en-US" sz="3200" dirty="0"/>
              <a:t>@</a:t>
            </a:r>
            <a:r>
              <a:rPr lang="en-US" sz="3200" dirty="0" err="1"/>
              <a:t>CDHSDelaware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1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F879E2-CDA4-46E1-85B6-CC23D705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637"/>
          </a:xfrm>
        </p:spPr>
        <p:txBody>
          <a:bodyPr/>
          <a:lstStyle/>
          <a:p>
            <a:r>
              <a:rPr lang="en-US" dirty="0"/>
              <a:t>2019 -2020 Completed Surveys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F04BE1-466D-446D-BD44-23BB2EE6CE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3259"/>
            <a:ext cx="5257800" cy="3842306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Administered fall 2019 until March 2020</a:t>
            </a:r>
          </a:p>
          <a:p>
            <a:r>
              <a:rPr lang="en-US" sz="2000" dirty="0"/>
              <a:t>N = 3,799 students</a:t>
            </a:r>
          </a:p>
          <a:p>
            <a:r>
              <a:rPr lang="en-US" sz="2000" dirty="0"/>
              <a:t>County Breakdown:</a:t>
            </a:r>
          </a:p>
          <a:p>
            <a:pPr lvl="1"/>
            <a:r>
              <a:rPr lang="en-US" sz="1600" dirty="0"/>
              <a:t>New Castle: 72%</a:t>
            </a:r>
          </a:p>
          <a:p>
            <a:pPr lvl="1"/>
            <a:r>
              <a:rPr lang="en-US" sz="1600" dirty="0"/>
              <a:t>Kent County: 13%</a:t>
            </a:r>
          </a:p>
          <a:p>
            <a:pPr lvl="1"/>
            <a:r>
              <a:rPr lang="en-US" sz="1600" dirty="0"/>
              <a:t>Sussex County: 16%</a:t>
            </a:r>
          </a:p>
          <a:p>
            <a:r>
              <a:rPr lang="en-US" sz="2000" dirty="0"/>
              <a:t>Racial Breakdown:</a:t>
            </a:r>
          </a:p>
          <a:p>
            <a:pPr lvl="1"/>
            <a:r>
              <a:rPr lang="en-US" sz="1600" dirty="0"/>
              <a:t>Black: 23%</a:t>
            </a:r>
          </a:p>
          <a:p>
            <a:pPr lvl="1"/>
            <a:r>
              <a:rPr lang="en-US" sz="1600" dirty="0"/>
              <a:t>Hispanic: 28%</a:t>
            </a:r>
          </a:p>
          <a:p>
            <a:pPr lvl="1"/>
            <a:r>
              <a:rPr lang="en-US" sz="1600" dirty="0"/>
              <a:t>White: 42%</a:t>
            </a:r>
          </a:p>
          <a:p>
            <a:pPr lvl="1"/>
            <a:r>
              <a:rPr lang="en-US" sz="1600" dirty="0"/>
              <a:t>Other/Mixed: 6%</a:t>
            </a:r>
          </a:p>
          <a:p>
            <a:r>
              <a:rPr lang="en-US" sz="2000" dirty="0"/>
              <a:t>School Participation Rate:</a:t>
            </a:r>
          </a:p>
          <a:p>
            <a:pPr lvl="1"/>
            <a:r>
              <a:rPr lang="en-US" sz="1600" dirty="0"/>
              <a:t>56 Asked to participated</a:t>
            </a:r>
          </a:p>
          <a:p>
            <a:pPr lvl="1"/>
            <a:r>
              <a:rPr lang="en-US" sz="1600" dirty="0"/>
              <a:t>27 Participated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4882-6A88-5A4D-92A5-471843ADE23A}"/>
              </a:ext>
            </a:extLst>
          </p:cNvPr>
          <p:cNvSpPr txBox="1"/>
          <p:nvPr/>
        </p:nvSpPr>
        <p:spPr>
          <a:xfrm>
            <a:off x="838200" y="1323178"/>
            <a:ext cx="208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DSS 8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15DE5-E987-054B-84AC-2CB32AAF9CBC}"/>
              </a:ext>
            </a:extLst>
          </p:cNvPr>
          <p:cNvSpPr txBox="1"/>
          <p:nvPr/>
        </p:nvSpPr>
        <p:spPr>
          <a:xfrm>
            <a:off x="6453249" y="1323177"/>
            <a:ext cx="208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DSS 5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1E24A1-C8C5-E34A-8599-DD2146A5F607}"/>
              </a:ext>
            </a:extLst>
          </p:cNvPr>
          <p:cNvSpPr txBox="1"/>
          <p:nvPr/>
        </p:nvSpPr>
        <p:spPr>
          <a:xfrm>
            <a:off x="6453249" y="2663110"/>
            <a:ext cx="208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DSS 11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F64BF-3EDA-134A-8DE7-A05154D9CDE1}"/>
              </a:ext>
            </a:extLst>
          </p:cNvPr>
          <p:cNvSpPr txBox="1"/>
          <p:nvPr/>
        </p:nvSpPr>
        <p:spPr>
          <a:xfrm>
            <a:off x="6792686" y="193567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865C7-F2A1-8145-8626-8B7221D1E4C7}"/>
              </a:ext>
            </a:extLst>
          </p:cNvPr>
          <p:cNvSpPr txBox="1"/>
          <p:nvPr/>
        </p:nvSpPr>
        <p:spPr>
          <a:xfrm>
            <a:off x="6792685" y="34828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334</a:t>
            </a:r>
          </a:p>
        </p:txBody>
      </p:sp>
    </p:spTree>
    <p:extLst>
      <p:ext uri="{BB962C8B-B14F-4D97-AF65-F5344CB8AC3E}">
        <p14:creationId xmlns:p14="http://schemas.microsoft.com/office/powerpoint/2010/main" val="316571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F062EB-B4AD-7C46-A403-16B6E699DA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9" y="-1"/>
            <a:ext cx="7899928" cy="5786677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CDCD73C-F96C-46B2-AB29-DE9EFB82948E}"/>
              </a:ext>
            </a:extLst>
          </p:cNvPr>
          <p:cNvSpPr/>
          <p:nvPr/>
        </p:nvSpPr>
        <p:spPr>
          <a:xfrm>
            <a:off x="2162783" y="1600199"/>
            <a:ext cx="7866434" cy="1932709"/>
          </a:xfrm>
          <a:prstGeom prst="rect">
            <a:avLst/>
          </a:prstGeom>
          <a:solidFill>
            <a:srgbClr val="E71224">
              <a:alpha val="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89E-2A4C-EF49-9B1E-1F9AD43A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9C8B-FD0B-074B-82D2-392BBCD528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78696"/>
            <a:ext cx="5257800" cy="4350604"/>
          </a:xfrm>
        </p:spPr>
        <p:txBody>
          <a:bodyPr/>
          <a:lstStyle/>
          <a:p>
            <a:r>
              <a:rPr lang="en-US" dirty="0"/>
              <a:t>In-person</a:t>
            </a:r>
          </a:p>
          <a:p>
            <a:pPr lvl="1"/>
            <a:r>
              <a:rPr lang="en-US" dirty="0"/>
              <a:t>Visitor policies</a:t>
            </a:r>
          </a:p>
          <a:p>
            <a:pPr lvl="1"/>
            <a:r>
              <a:rPr lang="en-US" dirty="0"/>
              <a:t>Students in school</a:t>
            </a:r>
          </a:p>
          <a:p>
            <a:pPr lvl="1"/>
            <a:r>
              <a:rPr lang="en-US" dirty="0"/>
              <a:t>Personal protective equipment</a:t>
            </a:r>
          </a:p>
          <a:p>
            <a:pPr lvl="1"/>
            <a:r>
              <a:rPr lang="en-US" dirty="0"/>
              <a:t>All staff have a choice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Not been done before in DE</a:t>
            </a:r>
          </a:p>
          <a:p>
            <a:pPr lvl="1"/>
            <a:r>
              <a:rPr lang="en-US" dirty="0"/>
              <a:t>Researching literature</a:t>
            </a:r>
          </a:p>
          <a:p>
            <a:pPr lvl="1"/>
            <a:r>
              <a:rPr lang="en-US" dirty="0"/>
              <a:t>Discussions</a:t>
            </a:r>
          </a:p>
          <a:p>
            <a:pPr lvl="1"/>
            <a:r>
              <a:rPr lang="en-US" dirty="0"/>
              <a:t>Sampling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735CE-B4EA-9944-9F7E-A34BA6826516}"/>
              </a:ext>
            </a:extLst>
          </p:cNvPr>
          <p:cNvSpPr txBox="1"/>
          <p:nvPr/>
        </p:nvSpPr>
        <p:spPr>
          <a:xfrm>
            <a:off x="6096000" y="4117137"/>
            <a:ext cx="601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Please keep in mind, this is not an exhaustive list of scenarios, variables, or options.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571430-544A-3B46-8BD6-AB2BDBC26D51}"/>
              </a:ext>
            </a:extLst>
          </p:cNvPr>
          <p:cNvSpPr txBox="1">
            <a:spLocks/>
          </p:cNvSpPr>
          <p:nvPr/>
        </p:nvSpPr>
        <p:spPr>
          <a:xfrm>
            <a:off x="6096000" y="1730828"/>
            <a:ext cx="5257800" cy="407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Hybrid models</a:t>
            </a:r>
          </a:p>
          <a:p>
            <a:pPr lvl="1"/>
            <a:r>
              <a:rPr lang="en-US" dirty="0"/>
              <a:t>Not been done before in DE</a:t>
            </a:r>
          </a:p>
          <a:p>
            <a:pPr lvl="1"/>
            <a:r>
              <a:rPr lang="en-US" dirty="0"/>
              <a:t>Students in school on alternate days</a:t>
            </a:r>
          </a:p>
          <a:p>
            <a:pPr lvl="1"/>
            <a:r>
              <a:rPr lang="en-US" dirty="0"/>
              <a:t>May still require an online component</a:t>
            </a:r>
          </a:p>
        </p:txBody>
      </p:sp>
    </p:spTree>
    <p:extLst>
      <p:ext uri="{BB962C8B-B14F-4D97-AF65-F5344CB8AC3E}">
        <p14:creationId xmlns:p14="http://schemas.microsoft.com/office/powerpoint/2010/main" val="227294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8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42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3C935-C9DF-BB41-BF69-FA2C530B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3" y="965199"/>
            <a:ext cx="6966543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Breakout: 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have your data needs and collection strategies changed due to COVID-19?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6" name="Straight Connector 48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59782-2D4C-DC48-8570-FC1E8BB2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53690"/>
            <a:ext cx="505369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50" kern="1200" cap="all" baseline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F9E4-96E8-4B2C-8232-EB9615836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229962"/>
            <a:ext cx="10058400" cy="298514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Well-Being Index: </a:t>
            </a:r>
            <a:br>
              <a:rPr lang="en-US" dirty="0"/>
            </a:br>
            <a:r>
              <a:rPr lang="en-US" sz="6000" dirty="0"/>
              <a:t>Delaware 8th Grade Students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98CB55-0947-4DA5-93EC-EE268B9D4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Presented to Delaware’s state epidemiological outcomes workgroup (SEOW)</a:t>
            </a:r>
          </a:p>
          <a:p>
            <a:pPr algn="ctr"/>
            <a:r>
              <a:rPr lang="en-US" dirty="0"/>
              <a:t>July 28, 2020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277637-8903-460E-969C-E31485EE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2" y="5490102"/>
            <a:ext cx="3869148" cy="698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5818D-09B9-4B53-84AB-D69B3A4EE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46" y="5490102"/>
            <a:ext cx="1271189" cy="698065"/>
          </a:xfrm>
          <a:prstGeom prst="rect">
            <a:avLst/>
          </a:prstGeom>
        </p:spPr>
      </p:pic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F3C1D5AB-3CA0-4EB4-8B31-70F10FCF3A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1793" y="5425043"/>
            <a:ext cx="899746" cy="828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A04CE-8088-4893-B729-A82A6032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Source: 2020 Delaware School Survey, 8th grade students</a:t>
            </a:r>
          </a:p>
        </p:txBody>
      </p:sp>
    </p:spTree>
    <p:extLst>
      <p:ext uri="{BB962C8B-B14F-4D97-AF65-F5344CB8AC3E}">
        <p14:creationId xmlns:p14="http://schemas.microsoft.com/office/powerpoint/2010/main" val="12898972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C0DAD8"/>
      </a:accent1>
      <a:accent2>
        <a:srgbClr val="62A39F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AE14CC-7AD0-403E-BBB6-ABE2C24F8F38}"/>
</file>

<file path=customXml/itemProps2.xml><?xml version="1.0" encoding="utf-8"?>
<ds:datastoreItem xmlns:ds="http://schemas.openxmlformats.org/officeDocument/2006/customXml" ds:itemID="{45EE0FAB-5EEC-43DC-B2F3-BCD4CAD11841}"/>
</file>

<file path=customXml/itemProps3.xml><?xml version="1.0" encoding="utf-8"?>
<ds:datastoreItem xmlns:ds="http://schemas.openxmlformats.org/officeDocument/2006/customXml" ds:itemID="{FB8D24D9-E57E-473E-9F5D-97764C221630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2606</Words>
  <Application>Microsoft Macintosh PowerPoint</Application>
  <PresentationFormat>Widescreen</PresentationFormat>
  <Paragraphs>326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Retrospect</vt:lpstr>
      <vt:lpstr>Welcome to the  Delaware SEOW Summer Meeting!</vt:lpstr>
      <vt:lpstr>Agenda</vt:lpstr>
      <vt:lpstr>The 4 Goals of the SEOW</vt:lpstr>
      <vt:lpstr>The SEOW and COVID-19</vt:lpstr>
      <vt:lpstr>2019 -2020 Completed Surveys</vt:lpstr>
      <vt:lpstr>PowerPoint Presentation</vt:lpstr>
      <vt:lpstr>Administration Considerations</vt:lpstr>
      <vt:lpstr>Breakout:  How have your data needs and collection strategies changed due to COVID-19? </vt:lpstr>
      <vt:lpstr>Well-Being Index:  Delaware 8th Grade Students</vt:lpstr>
      <vt:lpstr>Delaware School Survey:  2020 Data Notes</vt:lpstr>
      <vt:lpstr>Delaware School Survey:  2020 Data Notes</vt:lpstr>
      <vt:lpstr>Well-Being Index</vt:lpstr>
      <vt:lpstr>Well-being Index: Thriving, Struggling, Suffering  </vt:lpstr>
      <vt:lpstr>How many Delaware 8th grade students are Thriving? Struggling or Suffering? </vt:lpstr>
      <vt:lpstr>In an average Delaware 8th grade classroom…</vt:lpstr>
      <vt:lpstr>Delaware 8th Grade compared to Delaware Adults*</vt:lpstr>
      <vt:lpstr>Geographic Differences in Mean Present Well-Being Index</vt:lpstr>
      <vt:lpstr>Gender Differences in Mean Present &amp; Future Well-Being Index</vt:lpstr>
      <vt:lpstr>Race in Mean Present and Future Well-Being Index</vt:lpstr>
      <vt:lpstr>Disability Status Differences, Present &amp; Future</vt:lpstr>
      <vt:lpstr>Support and Encouragement, Present Well-Being Index</vt:lpstr>
      <vt:lpstr>Risk Factor: Violence, Present Well-Being Index</vt:lpstr>
      <vt:lpstr>Risk Factor: Alcohol Use, Present Well-Being Index</vt:lpstr>
      <vt:lpstr>Risk Factor: Marijuana Use, Present Well-Being Index</vt:lpstr>
      <vt:lpstr>PowerPoint Presentation</vt:lpstr>
      <vt:lpstr>Positive Childhood Experiences</vt:lpstr>
      <vt:lpstr>State Epidemiological Outcomes Workgroup</vt:lpstr>
      <vt:lpstr>Positive Childhood Experiences (PCE)</vt:lpstr>
      <vt:lpstr>PCE Score (Bethell et al., 2019) </vt:lpstr>
      <vt:lpstr>Protective Factors</vt:lpstr>
      <vt:lpstr>Delaware PCE Data: Youth</vt:lpstr>
      <vt:lpstr>Communication</vt:lpstr>
      <vt:lpstr>Prevention Communication</vt:lpstr>
      <vt:lpstr>Feeling Safe</vt:lpstr>
      <vt:lpstr>Conclusion</vt:lpstr>
      <vt:lpstr>Questions?</vt:lpstr>
      <vt:lpstr>References</vt:lpstr>
      <vt:lpstr>References</vt:lpstr>
      <vt:lpstr>Teri Brown Lawler, MA, LPCMH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Delaware SEOW Summer Meeting!</dc:title>
  <dc:creator>Merriman-Nai, Sharon</dc:creator>
  <cp:lastModifiedBy>Merriman-Nai, Sharon</cp:lastModifiedBy>
  <cp:revision>9</cp:revision>
  <dcterms:created xsi:type="dcterms:W3CDTF">2020-07-27T19:27:37Z</dcterms:created>
  <dcterms:modified xsi:type="dcterms:W3CDTF">2020-08-06T20:16:45Z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