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18.xml" ContentType="application/vnd.openxmlformats-officedocument.presentationml.notesSlide+xml"/>
  <Override PartName="/ppt/notesSlides/notesSlide13.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14.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24.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7.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Authors.xml" ContentType="application/vnd.openxmlformats-officedocument.presentationml.commentAuthor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1.xml" ContentType="application/vnd.openxmlformats-officedocument.them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2.xml" ContentType="application/vnd.openxmlformats-officedocument.them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style9.xml" ContentType="application/vnd.ms-office.chartstyle+xml"/>
  <Override PartName="/ppt/charts/colors8.xml" ContentType="application/vnd.ms-office.chartcolorstyle+xml"/>
  <Override PartName="/ppt/charts/chart9.xml" ContentType="application/vnd.openxmlformats-officedocument.drawingml.chart+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73" r:id="rId3"/>
    <p:sldId id="264" r:id="rId4"/>
    <p:sldId id="260" r:id="rId5"/>
    <p:sldId id="261" r:id="rId6"/>
    <p:sldId id="259" r:id="rId7"/>
    <p:sldId id="300" r:id="rId8"/>
    <p:sldId id="287" r:id="rId9"/>
    <p:sldId id="296" r:id="rId10"/>
    <p:sldId id="297" r:id="rId11"/>
    <p:sldId id="285" r:id="rId12"/>
    <p:sldId id="286" r:id="rId13"/>
    <p:sldId id="288" r:id="rId14"/>
    <p:sldId id="268" r:id="rId15"/>
    <p:sldId id="276" r:id="rId16"/>
    <p:sldId id="272" r:id="rId17"/>
    <p:sldId id="269" r:id="rId18"/>
    <p:sldId id="301" r:id="rId19"/>
    <p:sldId id="303" r:id="rId20"/>
    <p:sldId id="281" r:id="rId21"/>
    <p:sldId id="282" r:id="rId22"/>
    <p:sldId id="302" r:id="rId23"/>
    <p:sldId id="278" r:id="rId24"/>
    <p:sldId id="279" r:id="rId25"/>
  </p:sldIdLst>
  <p:sldSz cx="9144000" cy="6858000" type="screen4x3"/>
  <p:notesSz cx="7102475" cy="93694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initials="l" lastIdx="17" clrIdx="0">
    <p:extLst>
      <p:ext uri="{19B8F6BF-5375-455C-9EA6-DF929625EA0E}">
        <p15:presenceInfo xmlns:p15="http://schemas.microsoft.com/office/powerpoint/2012/main" userId="lau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2" autoAdjust="0"/>
    <p:restoredTop sz="81069" autoAdjust="0"/>
  </p:normalViewPr>
  <p:slideViewPr>
    <p:cSldViewPr snapToGrid="0">
      <p:cViewPr varScale="1">
        <p:scale>
          <a:sx n="69" d="100"/>
          <a:sy n="69" d="100"/>
        </p:scale>
        <p:origin x="1788"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Users\sharonmerriman-nai\Desktop\wellness%20center%20use%20DSS%202019%2011th-2.xlsx"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High School Students that Report Feeling Sad or Hopeless almost Every Day for Two Weeks</a:t>
            </a:r>
          </a:p>
        </c:rich>
      </c:tx>
      <c:layout>
        <c:manualLayout>
          <c:xMode val="edge"/>
          <c:yMode val="edge"/>
          <c:x val="0.16206698409443676"/>
          <c:y val="1.4978104233576988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Sheet1!$A$2:$A$14</c:f>
              <c:strCache>
                <c:ptCount val="13"/>
                <c:pt idx="0">
                  <c:v>Total</c:v>
                </c:pt>
                <c:pt idx="2">
                  <c:v>Male</c:v>
                </c:pt>
                <c:pt idx="3">
                  <c:v>Female</c:v>
                </c:pt>
                <c:pt idx="5">
                  <c:v>9th</c:v>
                </c:pt>
                <c:pt idx="6">
                  <c:v>10th</c:v>
                </c:pt>
                <c:pt idx="7">
                  <c:v>11th</c:v>
                </c:pt>
                <c:pt idx="8">
                  <c:v>12th</c:v>
                </c:pt>
                <c:pt idx="10">
                  <c:v>Black</c:v>
                </c:pt>
                <c:pt idx="11">
                  <c:v>Hispanic/Latino</c:v>
                </c:pt>
                <c:pt idx="12">
                  <c:v>White</c:v>
                </c:pt>
              </c:strCache>
            </c:strRef>
          </c:cat>
          <c:val>
            <c:numRef>
              <c:f>Sheet1!$B$2:$B$14</c:f>
              <c:numCache>
                <c:formatCode>General</c:formatCode>
                <c:ptCount val="13"/>
                <c:pt idx="0" formatCode="0%">
                  <c:v>0.28000000000000003</c:v>
                </c:pt>
                <c:pt idx="2" formatCode="0%">
                  <c:v>0.18</c:v>
                </c:pt>
                <c:pt idx="3" formatCode="0%">
                  <c:v>0.37</c:v>
                </c:pt>
                <c:pt idx="5" formatCode="0%">
                  <c:v>0.25</c:v>
                </c:pt>
                <c:pt idx="6" formatCode="0%">
                  <c:v>0.31</c:v>
                </c:pt>
                <c:pt idx="7" formatCode="0%">
                  <c:v>0.28000000000000003</c:v>
                </c:pt>
                <c:pt idx="8" formatCode="0%">
                  <c:v>0.27</c:v>
                </c:pt>
                <c:pt idx="10" formatCode="0%">
                  <c:v>0.28999999999999998</c:v>
                </c:pt>
                <c:pt idx="11" formatCode="0%">
                  <c:v>0.28000000000000003</c:v>
                </c:pt>
                <c:pt idx="12" formatCode="0%">
                  <c:v>0.27</c:v>
                </c:pt>
              </c:numCache>
            </c:numRef>
          </c:val>
          <c:extLst>
            <c:ext xmlns:c16="http://schemas.microsoft.com/office/drawing/2014/chart" uri="{C3380CC4-5D6E-409C-BE32-E72D297353CC}">
              <c16:uniqueId val="{00000000-53A7-44BC-82A6-8B4C181EB612}"/>
            </c:ext>
          </c:extLst>
        </c:ser>
        <c:dLbls>
          <c:showLegendKey val="0"/>
          <c:showVal val="0"/>
          <c:showCatName val="0"/>
          <c:showSerName val="0"/>
          <c:showPercent val="0"/>
          <c:showBubbleSize val="0"/>
        </c:dLbls>
        <c:gapWidth val="100"/>
        <c:overlap val="-24"/>
        <c:axId val="542729384"/>
        <c:axId val="542728400"/>
      </c:barChart>
      <c:catAx>
        <c:axId val="54272938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542728400"/>
        <c:crosses val="autoZero"/>
        <c:auto val="1"/>
        <c:lblAlgn val="ctr"/>
        <c:lblOffset val="100"/>
        <c:noMultiLvlLbl val="0"/>
      </c:catAx>
      <c:valAx>
        <c:axId val="542728400"/>
        <c:scaling>
          <c:orientation val="minMax"/>
        </c:scaling>
        <c:delete val="1"/>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542729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dirty="0"/>
              <a:t>Bullying</a:t>
            </a:r>
            <a:r>
              <a:rPr lang="en-US" sz="2800" baseline="0" dirty="0"/>
              <a:t> and Past Month Substance Use</a:t>
            </a:r>
            <a:endParaRPr lang="en-US" sz="28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Have been bullied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Past 30 day Alcohol Use</c:v>
                </c:pt>
                <c:pt idx="1">
                  <c:v>Past 30 Day Cigarette use</c:v>
                </c:pt>
                <c:pt idx="2">
                  <c:v>Past 30 Day Marijuana Use</c:v>
                </c:pt>
                <c:pt idx="3">
                  <c:v>Past 30 Day Prescription Drug Use</c:v>
                </c:pt>
              </c:strCache>
            </c:strRef>
          </c:cat>
          <c:val>
            <c:numRef>
              <c:f>Sheet1!$B$2:$B$5</c:f>
              <c:numCache>
                <c:formatCode>0%</c:formatCode>
                <c:ptCount val="4"/>
                <c:pt idx="0">
                  <c:v>0.38</c:v>
                </c:pt>
                <c:pt idx="1">
                  <c:v>0.14000000000000001</c:v>
                </c:pt>
                <c:pt idx="2">
                  <c:v>0.3</c:v>
                </c:pt>
                <c:pt idx="3">
                  <c:v>0.13</c:v>
                </c:pt>
              </c:numCache>
            </c:numRef>
          </c:val>
          <c:extLst>
            <c:ext xmlns:c16="http://schemas.microsoft.com/office/drawing/2014/chart" uri="{C3380CC4-5D6E-409C-BE32-E72D297353CC}">
              <c16:uniqueId val="{00000000-9EFD-4B29-9C50-255CC5961C36}"/>
            </c:ext>
          </c:extLst>
        </c:ser>
        <c:ser>
          <c:idx val="1"/>
          <c:order val="1"/>
          <c:tx>
            <c:strRef>
              <c:f>Sheet1!$C$1</c:f>
              <c:strCache>
                <c:ptCount val="1"/>
                <c:pt idx="0">
                  <c:v>Have NOT been bullied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Past 30 day Alcohol Use</c:v>
                </c:pt>
                <c:pt idx="1">
                  <c:v>Past 30 Day Cigarette use</c:v>
                </c:pt>
                <c:pt idx="2">
                  <c:v>Past 30 Day Marijuana Use</c:v>
                </c:pt>
                <c:pt idx="3">
                  <c:v>Past 30 Day Prescription Drug Use</c:v>
                </c:pt>
              </c:strCache>
            </c:strRef>
          </c:cat>
          <c:val>
            <c:numRef>
              <c:f>Sheet1!$C$2:$C$5</c:f>
              <c:numCache>
                <c:formatCode>0%</c:formatCode>
                <c:ptCount val="4"/>
                <c:pt idx="0">
                  <c:v>0.27</c:v>
                </c:pt>
                <c:pt idx="1">
                  <c:v>0.05</c:v>
                </c:pt>
                <c:pt idx="2">
                  <c:v>0.23</c:v>
                </c:pt>
                <c:pt idx="3">
                  <c:v>0.05</c:v>
                </c:pt>
              </c:numCache>
            </c:numRef>
          </c:val>
          <c:extLst>
            <c:ext xmlns:c16="http://schemas.microsoft.com/office/drawing/2014/chart" uri="{C3380CC4-5D6E-409C-BE32-E72D297353CC}">
              <c16:uniqueId val="{00000001-9EFD-4B29-9C50-255CC5961C36}"/>
            </c:ext>
          </c:extLst>
        </c:ser>
        <c:dLbls>
          <c:showLegendKey val="0"/>
          <c:showVal val="0"/>
          <c:showCatName val="0"/>
          <c:showSerName val="0"/>
          <c:showPercent val="0"/>
          <c:showBubbleSize val="0"/>
        </c:dLbls>
        <c:gapWidth val="219"/>
        <c:overlap val="-27"/>
        <c:axId val="555298856"/>
        <c:axId val="555303448"/>
      </c:barChart>
      <c:catAx>
        <c:axId val="555298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55303448"/>
        <c:crosses val="autoZero"/>
        <c:auto val="1"/>
        <c:lblAlgn val="ctr"/>
        <c:lblOffset val="100"/>
        <c:noMultiLvlLbl val="0"/>
      </c:catAx>
      <c:valAx>
        <c:axId val="555303448"/>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55298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dirty="0"/>
              <a:t>Bullying and Past Year Mental Health </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Have been bullied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Depressed for Two Weeks</c:v>
                </c:pt>
                <c:pt idx="1">
                  <c:v>Self-Harm</c:v>
                </c:pt>
                <c:pt idx="2">
                  <c:v>Attempt Suicide</c:v>
                </c:pt>
              </c:strCache>
            </c:strRef>
          </c:cat>
          <c:val>
            <c:numRef>
              <c:f>Sheet1!$B$2:$B$4</c:f>
              <c:numCache>
                <c:formatCode>0%</c:formatCode>
                <c:ptCount val="3"/>
                <c:pt idx="0">
                  <c:v>0.55000000000000004</c:v>
                </c:pt>
                <c:pt idx="1">
                  <c:v>0.38</c:v>
                </c:pt>
                <c:pt idx="2">
                  <c:v>0.2</c:v>
                </c:pt>
              </c:numCache>
            </c:numRef>
          </c:val>
          <c:extLst>
            <c:ext xmlns:c16="http://schemas.microsoft.com/office/drawing/2014/chart" uri="{C3380CC4-5D6E-409C-BE32-E72D297353CC}">
              <c16:uniqueId val="{00000000-1A60-4B0D-9175-D671ED64AE8C}"/>
            </c:ext>
          </c:extLst>
        </c:ser>
        <c:ser>
          <c:idx val="1"/>
          <c:order val="1"/>
          <c:tx>
            <c:strRef>
              <c:f>Sheet1!$C$1</c:f>
              <c:strCache>
                <c:ptCount val="1"/>
                <c:pt idx="0">
                  <c:v>Have NOT been bullied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Depressed for Two Weeks</c:v>
                </c:pt>
                <c:pt idx="1">
                  <c:v>Self-Harm</c:v>
                </c:pt>
                <c:pt idx="2">
                  <c:v>Attempt Suicide</c:v>
                </c:pt>
              </c:strCache>
            </c:strRef>
          </c:cat>
          <c:val>
            <c:numRef>
              <c:f>Sheet1!$C$2:$C$4</c:f>
              <c:numCache>
                <c:formatCode>0%</c:formatCode>
                <c:ptCount val="3"/>
                <c:pt idx="0">
                  <c:v>0.23</c:v>
                </c:pt>
                <c:pt idx="1">
                  <c:v>0.1</c:v>
                </c:pt>
                <c:pt idx="2">
                  <c:v>0.04</c:v>
                </c:pt>
              </c:numCache>
            </c:numRef>
          </c:val>
          <c:extLst>
            <c:ext xmlns:c16="http://schemas.microsoft.com/office/drawing/2014/chart" uri="{C3380CC4-5D6E-409C-BE32-E72D297353CC}">
              <c16:uniqueId val="{00000001-1A60-4B0D-9175-D671ED64AE8C}"/>
            </c:ext>
          </c:extLst>
        </c:ser>
        <c:dLbls>
          <c:dLblPos val="outEnd"/>
          <c:showLegendKey val="0"/>
          <c:showVal val="1"/>
          <c:showCatName val="0"/>
          <c:showSerName val="0"/>
          <c:showPercent val="0"/>
          <c:showBubbleSize val="0"/>
        </c:dLbls>
        <c:gapWidth val="219"/>
        <c:overlap val="-27"/>
        <c:axId val="219221152"/>
        <c:axId val="219219512"/>
      </c:barChart>
      <c:catAx>
        <c:axId val="219221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19219512"/>
        <c:crosses val="autoZero"/>
        <c:auto val="1"/>
        <c:lblAlgn val="ctr"/>
        <c:lblOffset val="100"/>
        <c:noMultiLvlLbl val="0"/>
      </c:catAx>
      <c:valAx>
        <c:axId val="21921951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19221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How often do you </a:t>
            </a:r>
            <a:r>
              <a:rPr lang="en-US" sz="2400" u="sng" dirty="0"/>
              <a:t>GET HELP </a:t>
            </a:r>
            <a:r>
              <a:rPr lang="en-US" sz="2400" dirty="0"/>
              <a:t>when you feel </a:t>
            </a:r>
          </a:p>
          <a:p>
            <a:pPr>
              <a:defRPr sz="2400"/>
            </a:pPr>
            <a:r>
              <a:rPr lang="en-US" sz="2400" dirty="0"/>
              <a:t>sad, empty, hopeless, angry, or anxious?</a:t>
            </a:r>
          </a:p>
        </c:rich>
      </c:tx>
      <c:layout>
        <c:manualLayout>
          <c:xMode val="edge"/>
          <c:yMode val="edge"/>
          <c:x val="0.19199128683790814"/>
          <c:y val="2.8873592980720005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156739245503713"/>
          <c:y val="0.19470329748006079"/>
          <c:w val="0.32140606115247816"/>
          <c:h val="0.7250115794062042"/>
        </c:manualLayout>
      </c:layout>
      <c:pieChart>
        <c:varyColors val="1"/>
        <c:ser>
          <c:idx val="0"/>
          <c:order val="0"/>
          <c:tx>
            <c:strRef>
              <c:f>Sheet1!$B$1</c:f>
              <c:strCache>
                <c:ptCount val="1"/>
                <c:pt idx="0">
                  <c:v>How often do you get help when you feel sad, empty, hopeless, angry, or anxious?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601-4087-9F95-EDD207FDA2C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601-4087-9F95-EDD207FDA2C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601-4087-9F95-EDD207FDA2C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601-4087-9F95-EDD207FDA2C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601-4087-9F95-EDD207FDA2CF}"/>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Never</c:v>
                </c:pt>
                <c:pt idx="1">
                  <c:v>Rarely</c:v>
                </c:pt>
                <c:pt idx="2">
                  <c:v>Sometimes</c:v>
                </c:pt>
                <c:pt idx="3">
                  <c:v>Most of the Time</c:v>
                </c:pt>
                <c:pt idx="4">
                  <c:v>Always</c:v>
                </c:pt>
              </c:strCache>
            </c:strRef>
          </c:cat>
          <c:val>
            <c:numRef>
              <c:f>Sheet1!$B$2:$B$6</c:f>
              <c:numCache>
                <c:formatCode>0%</c:formatCode>
                <c:ptCount val="5"/>
                <c:pt idx="0">
                  <c:v>0.25</c:v>
                </c:pt>
                <c:pt idx="1">
                  <c:v>0.24</c:v>
                </c:pt>
                <c:pt idx="2">
                  <c:v>0.27</c:v>
                </c:pt>
                <c:pt idx="3">
                  <c:v>0.16</c:v>
                </c:pt>
                <c:pt idx="4">
                  <c:v>7.0000000000000007E-2</c:v>
                </c:pt>
              </c:numCache>
            </c:numRef>
          </c:val>
          <c:extLst>
            <c:ext xmlns:c16="http://schemas.microsoft.com/office/drawing/2014/chart" uri="{C3380CC4-5D6E-409C-BE32-E72D297353CC}">
              <c16:uniqueId val="{00000000-D2E0-4011-9CC5-DE294B350D4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5519793836398799"/>
          <c:y val="0.25090745952118765"/>
          <c:w val="0.30007487964343743"/>
          <c:h val="0.659246733234386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High School Students: Which of the Following People Give You Lots of Support and Encouragement? </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Sheet1!$A$2:$A$10</c:f>
              <c:strCache>
                <c:ptCount val="9"/>
                <c:pt idx="0">
                  <c:v>Parents</c:v>
                </c:pt>
                <c:pt idx="1">
                  <c:v>Friends</c:v>
                </c:pt>
                <c:pt idx="2">
                  <c:v>Siblings &amp; Other Relatives</c:v>
                </c:pt>
                <c:pt idx="3">
                  <c:v>Grandparents</c:v>
                </c:pt>
                <c:pt idx="4">
                  <c:v>Teachers</c:v>
                </c:pt>
                <c:pt idx="5">
                  <c:v>Friends' Parents</c:v>
                </c:pt>
                <c:pt idx="6">
                  <c:v>Neighborhood  Adults</c:v>
                </c:pt>
                <c:pt idx="7">
                  <c:v>School Adults</c:v>
                </c:pt>
                <c:pt idx="8">
                  <c:v>No One</c:v>
                </c:pt>
              </c:strCache>
            </c:strRef>
          </c:cat>
          <c:val>
            <c:numRef>
              <c:f>Sheet1!$B$2:$B$10</c:f>
              <c:numCache>
                <c:formatCode>0%</c:formatCode>
                <c:ptCount val="9"/>
                <c:pt idx="0">
                  <c:v>0.72</c:v>
                </c:pt>
                <c:pt idx="1">
                  <c:v>0.61</c:v>
                </c:pt>
                <c:pt idx="2">
                  <c:v>0.47</c:v>
                </c:pt>
                <c:pt idx="3">
                  <c:v>0.34</c:v>
                </c:pt>
                <c:pt idx="4">
                  <c:v>0.3</c:v>
                </c:pt>
                <c:pt idx="5">
                  <c:v>0.2</c:v>
                </c:pt>
                <c:pt idx="6">
                  <c:v>0.2</c:v>
                </c:pt>
                <c:pt idx="7">
                  <c:v>0.15</c:v>
                </c:pt>
                <c:pt idx="8">
                  <c:v>7.0000000000000007E-2</c:v>
                </c:pt>
              </c:numCache>
            </c:numRef>
          </c:val>
          <c:extLst>
            <c:ext xmlns:c16="http://schemas.microsoft.com/office/drawing/2014/chart" uri="{C3380CC4-5D6E-409C-BE32-E72D297353CC}">
              <c16:uniqueId val="{00000000-7149-4BCE-BE40-6939CF70AB9D}"/>
            </c:ext>
          </c:extLst>
        </c:ser>
        <c:dLbls>
          <c:dLblPos val="outEnd"/>
          <c:showLegendKey val="0"/>
          <c:showVal val="1"/>
          <c:showCatName val="0"/>
          <c:showSerName val="0"/>
          <c:showPercent val="0"/>
          <c:showBubbleSize val="0"/>
        </c:dLbls>
        <c:gapWidth val="100"/>
        <c:axId val="16823416"/>
        <c:axId val="16824072"/>
      </c:barChart>
      <c:catAx>
        <c:axId val="16823416"/>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6824072"/>
        <c:crosses val="autoZero"/>
        <c:auto val="1"/>
        <c:lblAlgn val="ctr"/>
        <c:lblOffset val="100"/>
        <c:noMultiLvlLbl val="0"/>
      </c:catAx>
      <c:valAx>
        <c:axId val="16824072"/>
        <c:scaling>
          <c:orientation val="minMax"/>
        </c:scaling>
        <c:delete val="0"/>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6823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solidFill>
                  <a:schemeClr val="tx1"/>
                </a:solidFill>
              </a:rPr>
              <a:t>Reasons for Wellness Center</a:t>
            </a:r>
            <a:r>
              <a:rPr lang="en-US" sz="1800" b="1" baseline="0" dirty="0">
                <a:solidFill>
                  <a:schemeClr val="tx1"/>
                </a:solidFill>
              </a:rPr>
              <a:t> Use</a:t>
            </a:r>
            <a:endParaRPr lang="en-US" sz="1800" b="1" dirty="0">
              <a:solidFill>
                <a:schemeClr val="tx1"/>
              </a:solidFill>
            </a:endParaRPr>
          </a:p>
        </c:rich>
      </c:tx>
      <c:layout>
        <c:manualLayout>
          <c:xMode val="edge"/>
          <c:yMode val="edge"/>
          <c:x val="0.30256478094139011"/>
          <c:y val="2.321449948328977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Sheet1!$B$3</c:f>
              <c:strCache>
                <c:ptCount val="1"/>
                <c:pt idx="0">
                  <c:v>Percentage</c:v>
                </c:pt>
              </c:strCache>
            </c:strRef>
          </c:tx>
          <c:spPr>
            <a:solidFill>
              <a:schemeClr val="accent1"/>
            </a:solidFill>
            <a:ln w="19050">
              <a:solidFill>
                <a:schemeClr val="lt1"/>
              </a:solidFill>
            </a:ln>
            <a:effectLst/>
          </c:spPr>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FB6C-DD4E-887F-70E74C5D03AE}"/>
              </c:ext>
            </c:extLst>
          </c:dPt>
          <c:dPt>
            <c:idx val="1"/>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3-FB6C-DD4E-887F-70E74C5D03AE}"/>
              </c:ext>
            </c:extLst>
          </c:dPt>
          <c:dPt>
            <c:idx val="2"/>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5-FB6C-DD4E-887F-70E74C5D03AE}"/>
              </c:ext>
            </c:extLst>
          </c:dPt>
          <c:dPt>
            <c:idx val="3"/>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7-FB6C-DD4E-887F-70E74C5D03AE}"/>
              </c:ext>
            </c:extLst>
          </c:dPt>
          <c:dPt>
            <c:idx val="4"/>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9-FB6C-DD4E-887F-70E74C5D03AE}"/>
              </c:ext>
            </c:extLst>
          </c:dPt>
          <c:dPt>
            <c:idx val="5"/>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B-FB6C-DD4E-887F-70E74C5D03AE}"/>
              </c:ext>
            </c:extLst>
          </c:dPt>
          <c:dPt>
            <c:idx val="6"/>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D-FB6C-DD4E-887F-70E74C5D03AE}"/>
              </c:ext>
            </c:extLst>
          </c:dPt>
          <c:dPt>
            <c:idx val="7"/>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F-FB6C-DD4E-887F-70E74C5D03AE}"/>
              </c:ext>
            </c:extLst>
          </c:dPt>
          <c:dPt>
            <c:idx val="8"/>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11-FB6C-DD4E-887F-70E74C5D03AE}"/>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Sheet1!$A$4:$A$12</c:f>
              <c:strCache>
                <c:ptCount val="9"/>
                <c:pt idx="0">
                  <c:v>Sports Physical </c:v>
                </c:pt>
                <c:pt idx="1">
                  <c:v>Emotional Counseling/Mental health</c:v>
                </c:pt>
                <c:pt idx="2">
                  <c:v>Reproductive Health - Contraceptive Use</c:v>
                </c:pt>
                <c:pt idx="3">
                  <c:v>Other physical health reason</c:v>
                </c:pt>
                <c:pt idx="4">
                  <c:v>STD Testing</c:v>
                </c:pt>
                <c:pt idx="5">
                  <c:v>Nutrition </c:v>
                </c:pt>
                <c:pt idx="6">
                  <c:v>Immunization</c:v>
                </c:pt>
                <c:pt idx="7">
                  <c:v>Pregnancy Testing</c:v>
                </c:pt>
                <c:pt idx="8">
                  <c:v>Information about ATOD</c:v>
                </c:pt>
              </c:strCache>
            </c:strRef>
          </c:cat>
          <c:val>
            <c:numRef>
              <c:f>Sheet1!$B$4:$B$12</c:f>
              <c:numCache>
                <c:formatCode>0.00%</c:formatCode>
                <c:ptCount val="9"/>
                <c:pt idx="0">
                  <c:v>0.316</c:v>
                </c:pt>
                <c:pt idx="1">
                  <c:v>0.104</c:v>
                </c:pt>
                <c:pt idx="2">
                  <c:v>9.2999999999999999E-2</c:v>
                </c:pt>
                <c:pt idx="3">
                  <c:v>6.8000000000000005E-2</c:v>
                </c:pt>
                <c:pt idx="4">
                  <c:v>5.8000000000000003E-2</c:v>
                </c:pt>
                <c:pt idx="5">
                  <c:v>5.8000000000000003E-2</c:v>
                </c:pt>
                <c:pt idx="6">
                  <c:v>4.3999999999999997E-2</c:v>
                </c:pt>
                <c:pt idx="7">
                  <c:v>4.3999999999999997E-2</c:v>
                </c:pt>
                <c:pt idx="8">
                  <c:v>5.0000000000000001E-3</c:v>
                </c:pt>
              </c:numCache>
            </c:numRef>
          </c:val>
          <c:extLst>
            <c:ext xmlns:c16="http://schemas.microsoft.com/office/drawing/2014/chart" uri="{C3380CC4-5D6E-409C-BE32-E72D297353CC}">
              <c16:uniqueId val="{00000012-FB6C-DD4E-887F-70E74C5D03AE}"/>
            </c:ext>
          </c:extLst>
        </c:ser>
        <c:dLbls>
          <c:showLegendKey val="0"/>
          <c:showVal val="0"/>
          <c:showCatName val="0"/>
          <c:showSerName val="0"/>
          <c:showPercent val="0"/>
          <c:showBubbleSize val="0"/>
        </c:dLbls>
        <c:gapWidth val="100"/>
        <c:axId val="345226528"/>
        <c:axId val="345225872"/>
      </c:barChart>
      <c:valAx>
        <c:axId val="34522587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5226528"/>
        <c:crosses val="autoZero"/>
        <c:crossBetween val="between"/>
      </c:valAx>
      <c:catAx>
        <c:axId val="34522652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4522587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dirty="0"/>
              <a:t>The Suicide-Gender Gap among High School Students (%)</a:t>
            </a:r>
          </a:p>
        </c:rich>
      </c:tx>
      <c:layout>
        <c:manualLayout>
          <c:xMode val="edge"/>
          <c:yMode val="edge"/>
          <c:x val="0.10005441919005632"/>
          <c:y val="6.456816859683514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Males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Attempted Suicide</c:v>
                </c:pt>
                <c:pt idx="1">
                  <c:v>Planned Suicide</c:v>
                </c:pt>
              </c:strCache>
            </c:strRef>
          </c:cat>
          <c:val>
            <c:numRef>
              <c:f>Sheet1!$B$2:$B$3</c:f>
              <c:numCache>
                <c:formatCode>General</c:formatCode>
                <c:ptCount val="2"/>
                <c:pt idx="0">
                  <c:v>4</c:v>
                </c:pt>
                <c:pt idx="1">
                  <c:v>8</c:v>
                </c:pt>
              </c:numCache>
            </c:numRef>
          </c:val>
          <c:extLst>
            <c:ext xmlns:c16="http://schemas.microsoft.com/office/drawing/2014/chart" uri="{C3380CC4-5D6E-409C-BE32-E72D297353CC}">
              <c16:uniqueId val="{00000000-2E80-42DF-AFD2-AF217C88F448}"/>
            </c:ext>
          </c:extLst>
        </c:ser>
        <c:ser>
          <c:idx val="1"/>
          <c:order val="1"/>
          <c:tx>
            <c:strRef>
              <c:f>Sheet1!$C$1</c:f>
              <c:strCache>
                <c:ptCount val="1"/>
                <c:pt idx="0">
                  <c:v>Females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Attempted Suicide</c:v>
                </c:pt>
                <c:pt idx="1">
                  <c:v>Planned Suicide</c:v>
                </c:pt>
              </c:strCache>
            </c:strRef>
          </c:cat>
          <c:val>
            <c:numRef>
              <c:f>Sheet1!$C$2:$C$3</c:f>
              <c:numCache>
                <c:formatCode>General</c:formatCode>
                <c:ptCount val="2"/>
                <c:pt idx="0">
                  <c:v>9</c:v>
                </c:pt>
                <c:pt idx="1">
                  <c:v>15</c:v>
                </c:pt>
              </c:numCache>
            </c:numRef>
          </c:val>
          <c:extLst>
            <c:ext xmlns:c16="http://schemas.microsoft.com/office/drawing/2014/chart" uri="{C3380CC4-5D6E-409C-BE32-E72D297353CC}">
              <c16:uniqueId val="{00000001-2E80-42DF-AFD2-AF217C88F448}"/>
            </c:ext>
          </c:extLst>
        </c:ser>
        <c:dLbls>
          <c:showLegendKey val="0"/>
          <c:showVal val="0"/>
          <c:showCatName val="0"/>
          <c:showSerName val="0"/>
          <c:showPercent val="0"/>
          <c:showBubbleSize val="0"/>
        </c:dLbls>
        <c:gapWidth val="182"/>
        <c:axId val="790340744"/>
        <c:axId val="790341072"/>
      </c:barChart>
      <c:catAx>
        <c:axId val="790340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90341072"/>
        <c:crosses val="autoZero"/>
        <c:auto val="1"/>
        <c:lblAlgn val="ctr"/>
        <c:lblOffset val="100"/>
        <c:noMultiLvlLbl val="0"/>
      </c:catAx>
      <c:valAx>
        <c:axId val="7903410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0340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dirty="0"/>
              <a:t>Disability among Delaware High School Students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5334337077187247"/>
          <c:y val="0.39339334319144442"/>
          <c:w val="0.45037031754414331"/>
          <c:h val="0.4453244134145285"/>
        </c:manualLayout>
      </c:layout>
      <c:pieChart>
        <c:varyColors val="1"/>
        <c:ser>
          <c:idx val="0"/>
          <c:order val="0"/>
          <c:tx>
            <c:strRef>
              <c:f>Sheet1!$B$1</c:f>
              <c:strCache>
                <c:ptCount val="1"/>
                <c:pt idx="0">
                  <c:v>Disbaility among Delware High School Students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6EB-4B76-880B-480DF1680CC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6EB-4B76-880B-480DF1680CC6}"/>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Disability</c:v>
                </c:pt>
                <c:pt idx="1">
                  <c:v>No Disability</c:v>
                </c:pt>
              </c:strCache>
            </c:strRef>
          </c:cat>
          <c:val>
            <c:numRef>
              <c:f>Sheet1!$B$2:$B$3</c:f>
              <c:numCache>
                <c:formatCode>0%</c:formatCode>
                <c:ptCount val="2"/>
                <c:pt idx="0">
                  <c:v>0.34</c:v>
                </c:pt>
                <c:pt idx="1">
                  <c:v>0.66</c:v>
                </c:pt>
              </c:numCache>
            </c:numRef>
          </c:val>
          <c:extLst>
            <c:ext xmlns:c16="http://schemas.microsoft.com/office/drawing/2014/chart" uri="{C3380CC4-5D6E-409C-BE32-E72D297353CC}">
              <c16:uniqueId val="{00000000-4999-41D2-BC95-F5C5B91C629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Protective Factors among High School Students with Disabilities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Self-reported or medical professional identified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Parents show they are proud of me</c:v>
                </c:pt>
                <c:pt idx="1">
                  <c:v>Parents take an interest in me</c:v>
                </c:pt>
                <c:pt idx="2">
                  <c:v>Parents listen to me when I talk</c:v>
                </c:pt>
              </c:strCache>
            </c:strRef>
          </c:cat>
          <c:val>
            <c:numRef>
              <c:f>Sheet1!$B$2:$B$4</c:f>
              <c:numCache>
                <c:formatCode>0%</c:formatCode>
                <c:ptCount val="3"/>
                <c:pt idx="0">
                  <c:v>0.43</c:v>
                </c:pt>
                <c:pt idx="1">
                  <c:v>0.46</c:v>
                </c:pt>
                <c:pt idx="2">
                  <c:v>0.37</c:v>
                </c:pt>
              </c:numCache>
            </c:numRef>
          </c:val>
          <c:extLst>
            <c:ext xmlns:c16="http://schemas.microsoft.com/office/drawing/2014/chart" uri="{C3380CC4-5D6E-409C-BE32-E72D297353CC}">
              <c16:uniqueId val="{00000000-61AE-4016-BFC4-37DEBE1420CE}"/>
            </c:ext>
          </c:extLst>
        </c:ser>
        <c:ser>
          <c:idx val="1"/>
          <c:order val="1"/>
          <c:tx>
            <c:strRef>
              <c:f>Sheet1!$C$1</c:f>
              <c:strCache>
                <c:ptCount val="1"/>
                <c:pt idx="0">
                  <c:v>None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Parents show they are proud of me</c:v>
                </c:pt>
                <c:pt idx="1">
                  <c:v>Parents take an interest in me</c:v>
                </c:pt>
                <c:pt idx="2">
                  <c:v>Parents listen to me when I talk</c:v>
                </c:pt>
              </c:strCache>
            </c:strRef>
          </c:cat>
          <c:val>
            <c:numRef>
              <c:f>Sheet1!$C$2:$C$4</c:f>
              <c:numCache>
                <c:formatCode>0%</c:formatCode>
                <c:ptCount val="3"/>
                <c:pt idx="0">
                  <c:v>0.63</c:v>
                </c:pt>
                <c:pt idx="1">
                  <c:v>0.69</c:v>
                </c:pt>
                <c:pt idx="2">
                  <c:v>0.64</c:v>
                </c:pt>
              </c:numCache>
            </c:numRef>
          </c:val>
          <c:extLst>
            <c:ext xmlns:c16="http://schemas.microsoft.com/office/drawing/2014/chart" uri="{C3380CC4-5D6E-409C-BE32-E72D297353CC}">
              <c16:uniqueId val="{00000001-61AE-4016-BFC4-37DEBE1420CE}"/>
            </c:ext>
          </c:extLst>
        </c:ser>
        <c:dLbls>
          <c:showLegendKey val="0"/>
          <c:showVal val="0"/>
          <c:showCatName val="0"/>
          <c:showSerName val="0"/>
          <c:showPercent val="0"/>
          <c:showBubbleSize val="0"/>
        </c:dLbls>
        <c:gapWidth val="219"/>
        <c:overlap val="-27"/>
        <c:axId val="465261416"/>
        <c:axId val="465265024"/>
      </c:barChart>
      <c:catAx>
        <c:axId val="46526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65265024"/>
        <c:crosses val="autoZero"/>
        <c:auto val="1"/>
        <c:lblAlgn val="ctr"/>
        <c:lblOffset val="100"/>
        <c:noMultiLvlLbl val="0"/>
      </c:catAx>
      <c:valAx>
        <c:axId val="46526502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65261416"/>
        <c:crosses val="autoZero"/>
        <c:crossBetween val="between"/>
      </c:valAx>
      <c:spPr>
        <a:noFill/>
        <a:ln>
          <a:noFill/>
        </a:ln>
        <a:effectLst/>
      </c:spPr>
    </c:plotArea>
    <c:legend>
      <c:legendPos val="b"/>
      <c:layout>
        <c:manualLayout>
          <c:xMode val="edge"/>
          <c:yMode val="edge"/>
          <c:x val="1.1859134338452627E-2"/>
          <c:y val="0.83848377064109836"/>
          <c:w val="0.98645265285863937"/>
          <c:h val="0.1440582847913122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High</a:t>
            </a:r>
            <a:r>
              <a:rPr lang="en-US" sz="2000" baseline="0" dirty="0"/>
              <a:t> School Students who Reported Feeling Sad or Hopeless for Two or More Weeks in the Past Year </a:t>
            </a:r>
          </a:p>
          <a:p>
            <a:pPr>
              <a:defRPr sz="2000"/>
            </a:pPr>
            <a:r>
              <a:rPr lang="en-US" sz="2000" baseline="0" dirty="0"/>
              <a:t>(by sexual orientation)</a:t>
            </a:r>
            <a:endParaRPr lang="en-US" sz="2000" dirty="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Heterosexual</c:v>
                </c:pt>
                <c:pt idx="1">
                  <c:v>Gay or Lesbian</c:v>
                </c:pt>
                <c:pt idx="2">
                  <c:v>Bisexual</c:v>
                </c:pt>
                <c:pt idx="3">
                  <c:v>Unsure</c:v>
                </c:pt>
                <c:pt idx="4">
                  <c:v>Statewide</c:v>
                </c:pt>
              </c:strCache>
            </c:strRef>
          </c:cat>
          <c:val>
            <c:numRef>
              <c:f>Sheet1!$B$2:$B$6</c:f>
              <c:numCache>
                <c:formatCode>0%</c:formatCode>
                <c:ptCount val="5"/>
                <c:pt idx="0">
                  <c:v>0.23</c:v>
                </c:pt>
                <c:pt idx="1">
                  <c:v>0.48</c:v>
                </c:pt>
                <c:pt idx="2">
                  <c:v>0.6</c:v>
                </c:pt>
                <c:pt idx="3">
                  <c:v>0.39</c:v>
                </c:pt>
                <c:pt idx="4">
                  <c:v>0.28000000000000003</c:v>
                </c:pt>
              </c:numCache>
            </c:numRef>
          </c:val>
          <c:extLst>
            <c:ext xmlns:c16="http://schemas.microsoft.com/office/drawing/2014/chart" uri="{C3380CC4-5D6E-409C-BE32-E72D297353CC}">
              <c16:uniqueId val="{00000000-E2C6-4573-849D-B0D360CFD7D8}"/>
            </c:ext>
          </c:extLst>
        </c:ser>
        <c:dLbls>
          <c:dLblPos val="outEnd"/>
          <c:showLegendKey val="0"/>
          <c:showVal val="1"/>
          <c:showCatName val="0"/>
          <c:showSerName val="0"/>
          <c:showPercent val="0"/>
          <c:showBubbleSize val="0"/>
        </c:dLbls>
        <c:gapWidth val="219"/>
        <c:overlap val="-27"/>
        <c:axId val="469070640"/>
        <c:axId val="469067688"/>
      </c:barChart>
      <c:catAx>
        <c:axId val="469070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9067688"/>
        <c:crosses val="autoZero"/>
        <c:auto val="1"/>
        <c:lblAlgn val="ctr"/>
        <c:lblOffset val="100"/>
        <c:noMultiLvlLbl val="0"/>
      </c:catAx>
      <c:valAx>
        <c:axId val="469067688"/>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69070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Aggregated ACEs and past month substance use</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5510707694439555E-2"/>
          <c:y val="0.10528300618617399"/>
          <c:w val="0.96685210820117284"/>
          <c:h val="0.51256653960671006"/>
        </c:manualLayout>
      </c:layout>
      <c:barChart>
        <c:barDir val="col"/>
        <c:grouping val="clustered"/>
        <c:varyColors val="0"/>
        <c:ser>
          <c:idx val="0"/>
          <c:order val="0"/>
          <c:tx>
            <c:strRef>
              <c:f>Sheet1!$B$1</c:f>
              <c:strCache>
                <c:ptCount val="1"/>
                <c:pt idx="0">
                  <c:v>0 ACEs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Past 30 Day Cigarette Use</c:v>
                </c:pt>
                <c:pt idx="1">
                  <c:v>Past 30 Day Alcohol Use</c:v>
                </c:pt>
                <c:pt idx="2">
                  <c:v>Past 30 Day Marijuana Use</c:v>
                </c:pt>
                <c:pt idx="3">
                  <c:v>Past 30 Day Prescription Pain Killer Use without a Prescription</c:v>
                </c:pt>
              </c:strCache>
            </c:strRef>
          </c:cat>
          <c:val>
            <c:numRef>
              <c:f>Sheet1!$B$2:$B$5</c:f>
              <c:numCache>
                <c:formatCode>0%</c:formatCode>
                <c:ptCount val="4"/>
                <c:pt idx="0">
                  <c:v>0.03</c:v>
                </c:pt>
                <c:pt idx="1">
                  <c:v>0.22</c:v>
                </c:pt>
                <c:pt idx="2">
                  <c:v>0.15</c:v>
                </c:pt>
                <c:pt idx="3">
                  <c:v>0.02</c:v>
                </c:pt>
              </c:numCache>
            </c:numRef>
          </c:val>
          <c:extLst>
            <c:ext xmlns:c16="http://schemas.microsoft.com/office/drawing/2014/chart" uri="{C3380CC4-5D6E-409C-BE32-E72D297353CC}">
              <c16:uniqueId val="{00000000-7129-47B7-AE0D-12C8EFD76811}"/>
            </c:ext>
          </c:extLst>
        </c:ser>
        <c:ser>
          <c:idx val="1"/>
          <c:order val="1"/>
          <c:tx>
            <c:strRef>
              <c:f>Sheet1!$C$1</c:f>
              <c:strCache>
                <c:ptCount val="1"/>
                <c:pt idx="0">
                  <c:v>1 ACE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Past 30 Day Cigarette Use</c:v>
                </c:pt>
                <c:pt idx="1">
                  <c:v>Past 30 Day Alcohol Use</c:v>
                </c:pt>
                <c:pt idx="2">
                  <c:v>Past 30 Day Marijuana Use</c:v>
                </c:pt>
                <c:pt idx="3">
                  <c:v>Past 30 Day Prescription Pain Killer Use without a Prescription</c:v>
                </c:pt>
              </c:strCache>
            </c:strRef>
          </c:cat>
          <c:val>
            <c:numRef>
              <c:f>Sheet1!$C$2:$C$5</c:f>
              <c:numCache>
                <c:formatCode>0%</c:formatCode>
                <c:ptCount val="4"/>
                <c:pt idx="0">
                  <c:v>0.06</c:v>
                </c:pt>
                <c:pt idx="1">
                  <c:v>0.33</c:v>
                </c:pt>
                <c:pt idx="2">
                  <c:v>0.31</c:v>
                </c:pt>
                <c:pt idx="3">
                  <c:v>0.05</c:v>
                </c:pt>
              </c:numCache>
            </c:numRef>
          </c:val>
          <c:extLst>
            <c:ext xmlns:c16="http://schemas.microsoft.com/office/drawing/2014/chart" uri="{C3380CC4-5D6E-409C-BE32-E72D297353CC}">
              <c16:uniqueId val="{00000001-7129-47B7-AE0D-12C8EFD76811}"/>
            </c:ext>
          </c:extLst>
        </c:ser>
        <c:ser>
          <c:idx val="2"/>
          <c:order val="2"/>
          <c:tx>
            <c:strRef>
              <c:f>Sheet1!$D$1</c:f>
              <c:strCache>
                <c:ptCount val="1"/>
                <c:pt idx="0">
                  <c:v>2 or more ACEs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Past 30 Day Cigarette Use</c:v>
                </c:pt>
                <c:pt idx="1">
                  <c:v>Past 30 Day Alcohol Use</c:v>
                </c:pt>
                <c:pt idx="2">
                  <c:v>Past 30 Day Marijuana Use</c:v>
                </c:pt>
                <c:pt idx="3">
                  <c:v>Past 30 Day Prescription Pain Killer Use without a Prescription</c:v>
                </c:pt>
              </c:strCache>
            </c:strRef>
          </c:cat>
          <c:val>
            <c:numRef>
              <c:f>Sheet1!$D$2:$D$5</c:f>
              <c:numCache>
                <c:formatCode>0%</c:formatCode>
                <c:ptCount val="4"/>
                <c:pt idx="0">
                  <c:v>0.17</c:v>
                </c:pt>
                <c:pt idx="1">
                  <c:v>0.45</c:v>
                </c:pt>
                <c:pt idx="2">
                  <c:v>0.43</c:v>
                </c:pt>
                <c:pt idx="3">
                  <c:v>0.17</c:v>
                </c:pt>
              </c:numCache>
            </c:numRef>
          </c:val>
          <c:extLst>
            <c:ext xmlns:c16="http://schemas.microsoft.com/office/drawing/2014/chart" uri="{C3380CC4-5D6E-409C-BE32-E72D297353CC}">
              <c16:uniqueId val="{00000002-7129-47B7-AE0D-12C8EFD76811}"/>
            </c:ext>
          </c:extLst>
        </c:ser>
        <c:dLbls>
          <c:dLblPos val="outEnd"/>
          <c:showLegendKey val="0"/>
          <c:showVal val="1"/>
          <c:showCatName val="0"/>
          <c:showSerName val="0"/>
          <c:showPercent val="0"/>
          <c:showBubbleSize val="0"/>
        </c:dLbls>
        <c:gapWidth val="219"/>
        <c:overlap val="-27"/>
        <c:axId val="-2024078424"/>
        <c:axId val="-2024074888"/>
      </c:barChart>
      <c:catAx>
        <c:axId val="-20240784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4074888"/>
        <c:crosses val="autoZero"/>
        <c:auto val="1"/>
        <c:lblAlgn val="ctr"/>
        <c:lblOffset val="100"/>
        <c:noMultiLvlLbl val="0"/>
      </c:catAx>
      <c:valAx>
        <c:axId val="-2024074888"/>
        <c:scaling>
          <c:orientation val="minMax"/>
        </c:scaling>
        <c:delete val="1"/>
        <c:axPos val="l"/>
        <c:numFmt formatCode="0%" sourceLinked="1"/>
        <c:majorTickMark val="out"/>
        <c:minorTickMark val="none"/>
        <c:tickLblPos val="nextTo"/>
        <c:crossAx val="-2024078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Parental Incarceration in the Past Year (%)?</a:t>
            </a:r>
          </a:p>
        </c:rich>
      </c:tx>
      <c:layout>
        <c:manualLayout>
          <c:xMode val="edge"/>
          <c:yMode val="edge"/>
          <c:x val="0.11829463500128974"/>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577868149399258"/>
          <c:y val="0.22106715472626248"/>
          <c:w val="0.65369657431148487"/>
          <c:h val="0.66271713745099647"/>
        </c:manualLayout>
      </c:layout>
      <c:pieChart>
        <c:varyColors val="1"/>
        <c:ser>
          <c:idx val="0"/>
          <c:order val="0"/>
          <c:tx>
            <c:strRef>
              <c:f>Sheet1!$B$1</c:f>
              <c:strCache>
                <c:ptCount val="1"/>
                <c:pt idx="0">
                  <c:v>Parental Incarceration in the Past Year?</c:v>
                </c:pt>
              </c:strCache>
            </c:strRef>
          </c:tx>
          <c:explosion val="2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CFF-4C16-98B0-0023FB2438E2}"/>
              </c:ext>
            </c:extLst>
          </c:dPt>
          <c:dPt>
            <c:idx val="1"/>
            <c:bubble3D val="0"/>
            <c:explosion val="4"/>
            <c:spPr>
              <a:solidFill>
                <a:schemeClr val="accent2"/>
              </a:solidFill>
              <a:ln w="19050">
                <a:solidFill>
                  <a:schemeClr val="lt1"/>
                </a:solidFill>
              </a:ln>
              <a:effectLst/>
            </c:spPr>
            <c:extLst>
              <c:ext xmlns:c16="http://schemas.microsoft.com/office/drawing/2014/chart" uri="{C3380CC4-5D6E-409C-BE32-E72D297353CC}">
                <c16:uniqueId val="{00000003-FCFF-4C16-98B0-0023FB2438E2}"/>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Yes</c:v>
                </c:pt>
                <c:pt idx="1">
                  <c:v>No incarcerated parent</c:v>
                </c:pt>
              </c:strCache>
            </c:strRef>
          </c:cat>
          <c:val>
            <c:numRef>
              <c:f>Sheet1!$B$2:$B$3</c:f>
              <c:numCache>
                <c:formatCode>General</c:formatCode>
                <c:ptCount val="2"/>
                <c:pt idx="0">
                  <c:v>8</c:v>
                </c:pt>
                <c:pt idx="1">
                  <c:v>92</c:v>
                </c:pt>
              </c:numCache>
            </c:numRef>
          </c:val>
          <c:extLst>
            <c:ext xmlns:c16="http://schemas.microsoft.com/office/drawing/2014/chart" uri="{C3380CC4-5D6E-409C-BE32-E72D297353CC}">
              <c16:uniqueId val="{00000004-FCFF-4C16-98B0-0023FB2438E2}"/>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8.0127801657255429E-2"/>
          <c:y val="0.79720042867241803"/>
          <c:w val="0.91908986902079226"/>
          <c:h val="0.1906469051229364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4282406717327123"/>
          <c:y val="2.775891361666514E-3"/>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3812294142439197"/>
          <c:y val="0.1568775977890812"/>
          <c:w val="0.46480952524611874"/>
          <c:h val="0.60242747591785184"/>
        </c:manualLayout>
      </c:layout>
      <c:pieChart>
        <c:varyColors val="1"/>
        <c:ser>
          <c:idx val="0"/>
          <c:order val="0"/>
          <c:tx>
            <c:strRef>
              <c:f>Sheet1!$B$1</c:f>
              <c:strCache>
                <c:ptCount val="1"/>
                <c:pt idx="0">
                  <c:v>I feel safe in my neighborhood…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426-624F-818C-9ED2D55D8A4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426-624F-818C-9ED2D55D8A4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426-624F-818C-9ED2D55D8A4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426-624F-818C-9ED2D55D8A4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426-624F-818C-9ED2D55D8A42}"/>
              </c:ext>
            </c:extLst>
          </c:dPt>
          <c:dLbls>
            <c:spPr>
              <a:solidFill>
                <a:schemeClr val="bg2"/>
              </a:solidFill>
              <a:ln>
                <a:noFill/>
              </a:ln>
              <a:effectLst/>
            </c:spPr>
            <c:txPr>
              <a:bodyPr rot="0" spcFirstLastPara="1" vertOverflow="ellipsis" vert="horz" wrap="square" lIns="38100" tIns="19050" rIns="38100" bIns="19050" anchor="t" anchorCtr="0">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Most of the time</c:v>
                </c:pt>
                <c:pt idx="1">
                  <c:v>Often</c:v>
                </c:pt>
                <c:pt idx="2">
                  <c:v>Some of the time</c:v>
                </c:pt>
                <c:pt idx="3">
                  <c:v>Not often</c:v>
                </c:pt>
                <c:pt idx="4">
                  <c:v>Never</c:v>
                </c:pt>
              </c:strCache>
            </c:strRef>
          </c:cat>
          <c:val>
            <c:numRef>
              <c:f>Sheet1!$B$2:$B$6</c:f>
              <c:numCache>
                <c:formatCode>0%</c:formatCode>
                <c:ptCount val="5"/>
                <c:pt idx="0">
                  <c:v>0.62</c:v>
                </c:pt>
                <c:pt idx="1">
                  <c:v>0.23</c:v>
                </c:pt>
                <c:pt idx="2">
                  <c:v>0.11</c:v>
                </c:pt>
                <c:pt idx="3">
                  <c:v>0.03</c:v>
                </c:pt>
                <c:pt idx="4">
                  <c:v>0.02</c:v>
                </c:pt>
              </c:numCache>
            </c:numRef>
          </c:val>
          <c:extLst>
            <c:ext xmlns:c16="http://schemas.microsoft.com/office/drawing/2014/chart" uri="{C3380CC4-5D6E-409C-BE32-E72D297353CC}">
              <c16:uniqueId val="{00000000-273E-4316-80D0-410587436825}"/>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8.6263370142911633E-2"/>
          <c:y val="0.77336343969770249"/>
          <c:w val="0.78281161699419799"/>
          <c:h val="0.2106088125268837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Past</a:t>
            </a:r>
            <a:r>
              <a:rPr lang="en-US" sz="2400" baseline="0" dirty="0"/>
              <a:t> month substance use and feelings towards school (%)</a:t>
            </a:r>
            <a:endParaRPr lang="en-US" sz="2400" dirty="0"/>
          </a:p>
        </c:rich>
      </c:tx>
      <c:layout>
        <c:manualLayout>
          <c:xMode val="edge"/>
          <c:yMode val="edge"/>
          <c:x val="6.8901687545334225E-2"/>
          <c:y val="7.8817839973305374E-3"/>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Don't care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Marijuana</c:v>
                </c:pt>
                <c:pt idx="1">
                  <c:v>Alcohol</c:v>
                </c:pt>
                <c:pt idx="2">
                  <c:v>Cigarettes</c:v>
                </c:pt>
                <c:pt idx="3">
                  <c:v>Prescription misuse</c:v>
                </c:pt>
              </c:strCache>
            </c:strRef>
          </c:cat>
          <c:val>
            <c:numRef>
              <c:f>Sheet1!$B$2:$B$5</c:f>
              <c:numCache>
                <c:formatCode>General</c:formatCode>
                <c:ptCount val="4"/>
                <c:pt idx="0">
                  <c:v>33</c:v>
                </c:pt>
                <c:pt idx="1">
                  <c:v>29</c:v>
                </c:pt>
                <c:pt idx="2">
                  <c:v>9</c:v>
                </c:pt>
                <c:pt idx="3">
                  <c:v>6</c:v>
                </c:pt>
              </c:numCache>
            </c:numRef>
          </c:val>
          <c:extLst>
            <c:ext xmlns:c16="http://schemas.microsoft.com/office/drawing/2014/chart" uri="{C3380CC4-5D6E-409C-BE32-E72D297353CC}">
              <c16:uniqueId val="{00000000-E6F7-4BFE-86B3-8ABBE9FFF294}"/>
            </c:ext>
          </c:extLst>
        </c:ser>
        <c:ser>
          <c:idx val="1"/>
          <c:order val="1"/>
          <c:tx>
            <c:strRef>
              <c:f>Sheet1!$C$1</c:f>
              <c:strCache>
                <c:ptCount val="1"/>
                <c:pt idx="0">
                  <c:v>Care about doing well in school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Marijuana</c:v>
                </c:pt>
                <c:pt idx="1">
                  <c:v>Alcohol</c:v>
                </c:pt>
                <c:pt idx="2">
                  <c:v>Cigarettes</c:v>
                </c:pt>
                <c:pt idx="3">
                  <c:v>Prescription misuse</c:v>
                </c:pt>
              </c:strCache>
            </c:strRef>
          </c:cat>
          <c:val>
            <c:numRef>
              <c:f>Sheet1!$C$2:$C$5</c:f>
              <c:numCache>
                <c:formatCode>General</c:formatCode>
                <c:ptCount val="4"/>
                <c:pt idx="0">
                  <c:v>21</c:v>
                </c:pt>
                <c:pt idx="1">
                  <c:v>21</c:v>
                </c:pt>
                <c:pt idx="2">
                  <c:v>2</c:v>
                </c:pt>
                <c:pt idx="3">
                  <c:v>3</c:v>
                </c:pt>
              </c:numCache>
            </c:numRef>
          </c:val>
          <c:extLst>
            <c:ext xmlns:c16="http://schemas.microsoft.com/office/drawing/2014/chart" uri="{C3380CC4-5D6E-409C-BE32-E72D297353CC}">
              <c16:uniqueId val="{00000001-E6F7-4BFE-86B3-8ABBE9FFF294}"/>
            </c:ext>
          </c:extLst>
        </c:ser>
        <c:dLbls>
          <c:dLblPos val="outEnd"/>
          <c:showLegendKey val="0"/>
          <c:showVal val="1"/>
          <c:showCatName val="0"/>
          <c:showSerName val="0"/>
          <c:showPercent val="0"/>
          <c:showBubbleSize val="0"/>
        </c:dLbls>
        <c:gapWidth val="219"/>
        <c:overlap val="-27"/>
        <c:axId val="801778536"/>
        <c:axId val="801779520"/>
      </c:barChart>
      <c:catAx>
        <c:axId val="801778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01779520"/>
        <c:crosses val="autoZero"/>
        <c:auto val="1"/>
        <c:lblAlgn val="ctr"/>
        <c:lblOffset val="100"/>
        <c:noMultiLvlLbl val="0"/>
      </c:catAx>
      <c:valAx>
        <c:axId val="801779520"/>
        <c:scaling>
          <c:orientation val="minMax"/>
        </c:scaling>
        <c:delete val="1"/>
        <c:axPos val="l"/>
        <c:numFmt formatCode="General" sourceLinked="1"/>
        <c:majorTickMark val="none"/>
        <c:minorTickMark val="none"/>
        <c:tickLblPos val="nextTo"/>
        <c:crossAx val="80177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61221166964831997"/>
          <c:y val="0.20088296764477753"/>
          <c:w val="0.33150541513934667"/>
          <c:h val="0.34699948599993613"/>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8B0EBC-9621-4DE6-8931-49312C148106}"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en-US"/>
        </a:p>
      </dgm:t>
    </dgm:pt>
    <dgm:pt modelId="{479919B7-C1A8-4EED-9453-18F4FB0FAB0D}">
      <dgm:prSet phldrT="[Text]" custT="1"/>
      <dgm:spPr/>
      <dgm:t>
        <a:bodyPr/>
        <a:lstStyle/>
        <a:p>
          <a:r>
            <a:rPr lang="en-US" sz="2400" dirty="0"/>
            <a:t>Think it is important to help friends (83%)</a:t>
          </a:r>
        </a:p>
      </dgm:t>
    </dgm:pt>
    <dgm:pt modelId="{7E976546-7D94-478F-A404-972BEF611DAC}" type="parTrans" cxnId="{6E15AB9E-7C7C-4FCC-B1D7-12C613A29E0C}">
      <dgm:prSet/>
      <dgm:spPr/>
      <dgm:t>
        <a:bodyPr/>
        <a:lstStyle/>
        <a:p>
          <a:endParaRPr lang="en-US" sz="2400"/>
        </a:p>
      </dgm:t>
    </dgm:pt>
    <dgm:pt modelId="{6607C578-17A9-4353-A3DF-1D1160711E02}" type="sibTrans" cxnId="{6E15AB9E-7C7C-4FCC-B1D7-12C613A29E0C}">
      <dgm:prSet/>
      <dgm:spPr/>
      <dgm:t>
        <a:bodyPr/>
        <a:lstStyle/>
        <a:p>
          <a:endParaRPr lang="en-US" sz="2400"/>
        </a:p>
      </dgm:t>
    </dgm:pt>
    <dgm:pt modelId="{4BAFE3D3-1055-49B1-843F-AB09FA4021C7}">
      <dgm:prSet custT="1"/>
      <dgm:spPr/>
      <dgm:t>
        <a:bodyPr/>
        <a:lstStyle/>
        <a:p>
          <a:r>
            <a:rPr lang="en-US" sz="2400" dirty="0"/>
            <a:t>Think it is important to help people, including strangers (70%)</a:t>
          </a:r>
        </a:p>
      </dgm:t>
    </dgm:pt>
    <dgm:pt modelId="{7FD99248-B6A5-4CD8-8F53-080B741C7E2E}" type="parTrans" cxnId="{0F50E411-A6DA-42FB-B971-917DD56C2006}">
      <dgm:prSet/>
      <dgm:spPr/>
      <dgm:t>
        <a:bodyPr/>
        <a:lstStyle/>
        <a:p>
          <a:endParaRPr lang="en-US" sz="2400"/>
        </a:p>
      </dgm:t>
    </dgm:pt>
    <dgm:pt modelId="{194E766B-FBFA-46CC-AC59-8DE1237262E3}" type="sibTrans" cxnId="{0F50E411-A6DA-42FB-B971-917DD56C2006}">
      <dgm:prSet/>
      <dgm:spPr/>
      <dgm:t>
        <a:bodyPr/>
        <a:lstStyle/>
        <a:p>
          <a:endParaRPr lang="en-US" sz="2400"/>
        </a:p>
      </dgm:t>
    </dgm:pt>
    <dgm:pt modelId="{186B102B-8486-4A9E-88B5-5314097E28DD}">
      <dgm:prSet custT="1"/>
      <dgm:spPr/>
      <dgm:t>
        <a:bodyPr/>
        <a:lstStyle/>
        <a:p>
          <a:r>
            <a:rPr lang="en-US" sz="2400" dirty="0"/>
            <a:t>Try to plan ahead to make good decisions (69%)</a:t>
          </a:r>
        </a:p>
      </dgm:t>
    </dgm:pt>
    <dgm:pt modelId="{0A40683F-3E34-4A1C-BD53-6BF4B0306A19}" type="parTrans" cxnId="{ABF79C16-57A3-4060-846C-055C422EE44F}">
      <dgm:prSet/>
      <dgm:spPr/>
      <dgm:t>
        <a:bodyPr/>
        <a:lstStyle/>
        <a:p>
          <a:endParaRPr lang="en-US" sz="2400"/>
        </a:p>
      </dgm:t>
    </dgm:pt>
    <dgm:pt modelId="{A9E45265-023B-4FA6-941A-F1BF18EE6742}" type="sibTrans" cxnId="{ABF79C16-57A3-4060-846C-055C422EE44F}">
      <dgm:prSet/>
      <dgm:spPr/>
      <dgm:t>
        <a:bodyPr/>
        <a:lstStyle/>
        <a:p>
          <a:endParaRPr lang="en-US" sz="2400"/>
        </a:p>
      </dgm:t>
    </dgm:pt>
    <dgm:pt modelId="{1386C272-9773-466C-95CB-BA547067443D}">
      <dgm:prSet custT="1"/>
      <dgm:spPr/>
      <dgm:t>
        <a:bodyPr/>
        <a:lstStyle/>
        <a:p>
          <a:r>
            <a:rPr lang="en-US" sz="2400" dirty="0"/>
            <a:t>Tell the truth, even when it isn’t easy (55%)</a:t>
          </a:r>
        </a:p>
      </dgm:t>
    </dgm:pt>
    <dgm:pt modelId="{267504ED-8603-43CA-9809-F8BD8CF2A1A0}" type="parTrans" cxnId="{9BDBE422-44F3-44C2-A9A0-A370A83A8790}">
      <dgm:prSet/>
      <dgm:spPr/>
      <dgm:t>
        <a:bodyPr/>
        <a:lstStyle/>
        <a:p>
          <a:endParaRPr lang="en-US" sz="2400"/>
        </a:p>
      </dgm:t>
    </dgm:pt>
    <dgm:pt modelId="{638D3656-F235-40B2-BD3D-4DA1A27D612D}" type="sibTrans" cxnId="{9BDBE422-44F3-44C2-A9A0-A370A83A8790}">
      <dgm:prSet/>
      <dgm:spPr/>
      <dgm:t>
        <a:bodyPr/>
        <a:lstStyle/>
        <a:p>
          <a:endParaRPr lang="en-US" sz="2400"/>
        </a:p>
      </dgm:t>
    </dgm:pt>
    <dgm:pt modelId="{72F6EE16-2F69-4E7A-A190-05B3B1E0A61B}">
      <dgm:prSet custT="1"/>
      <dgm:spPr/>
      <dgm:t>
        <a:bodyPr/>
        <a:lstStyle/>
        <a:p>
          <a:r>
            <a:rPr lang="en-US" sz="2400" dirty="0"/>
            <a:t>Feel that they have control over how their life is going often or most of the time (61%)</a:t>
          </a:r>
        </a:p>
      </dgm:t>
    </dgm:pt>
    <dgm:pt modelId="{E4E63240-CB43-49BB-B89F-AA7AA43751D2}" type="parTrans" cxnId="{64181E29-C08D-408C-9994-5FABADFB6023}">
      <dgm:prSet/>
      <dgm:spPr/>
      <dgm:t>
        <a:bodyPr/>
        <a:lstStyle/>
        <a:p>
          <a:endParaRPr lang="en-US" sz="2400"/>
        </a:p>
      </dgm:t>
    </dgm:pt>
    <dgm:pt modelId="{4E6E3803-F7AC-4E6A-9E10-124CBF359DBE}" type="sibTrans" cxnId="{64181E29-C08D-408C-9994-5FABADFB6023}">
      <dgm:prSet/>
      <dgm:spPr/>
      <dgm:t>
        <a:bodyPr/>
        <a:lstStyle/>
        <a:p>
          <a:endParaRPr lang="en-US" sz="2400"/>
        </a:p>
      </dgm:t>
    </dgm:pt>
    <dgm:pt modelId="{7F65B938-D031-48B5-8FE2-97FE1A081908}" type="pres">
      <dgm:prSet presAssocID="{038B0EBC-9621-4DE6-8931-49312C148106}" presName="linear" presStyleCnt="0">
        <dgm:presLayoutVars>
          <dgm:animLvl val="lvl"/>
          <dgm:resizeHandles val="exact"/>
        </dgm:presLayoutVars>
      </dgm:prSet>
      <dgm:spPr/>
    </dgm:pt>
    <dgm:pt modelId="{BEA72FC3-E451-4CBC-947C-47B89402E168}" type="pres">
      <dgm:prSet presAssocID="{479919B7-C1A8-4EED-9453-18F4FB0FAB0D}" presName="parentText" presStyleLbl="node1" presStyleIdx="0" presStyleCnt="5">
        <dgm:presLayoutVars>
          <dgm:chMax val="0"/>
          <dgm:bulletEnabled val="1"/>
        </dgm:presLayoutVars>
      </dgm:prSet>
      <dgm:spPr/>
    </dgm:pt>
    <dgm:pt modelId="{2A2B1665-3FD5-48A0-9020-900BA1403095}" type="pres">
      <dgm:prSet presAssocID="{6607C578-17A9-4353-A3DF-1D1160711E02}" presName="spacer" presStyleCnt="0"/>
      <dgm:spPr/>
    </dgm:pt>
    <dgm:pt modelId="{F0EEE59B-5F7E-4E96-88A8-09A97DAACE56}" type="pres">
      <dgm:prSet presAssocID="{4BAFE3D3-1055-49B1-843F-AB09FA4021C7}" presName="parentText" presStyleLbl="node1" presStyleIdx="1" presStyleCnt="5">
        <dgm:presLayoutVars>
          <dgm:chMax val="0"/>
          <dgm:bulletEnabled val="1"/>
        </dgm:presLayoutVars>
      </dgm:prSet>
      <dgm:spPr/>
    </dgm:pt>
    <dgm:pt modelId="{0578BD93-914C-4390-BAA1-4F4D2DBC5C49}" type="pres">
      <dgm:prSet presAssocID="{194E766B-FBFA-46CC-AC59-8DE1237262E3}" presName="spacer" presStyleCnt="0"/>
      <dgm:spPr/>
    </dgm:pt>
    <dgm:pt modelId="{05BCB658-415E-4439-91FE-55864EC02263}" type="pres">
      <dgm:prSet presAssocID="{186B102B-8486-4A9E-88B5-5314097E28DD}" presName="parentText" presStyleLbl="node1" presStyleIdx="2" presStyleCnt="5">
        <dgm:presLayoutVars>
          <dgm:chMax val="0"/>
          <dgm:bulletEnabled val="1"/>
        </dgm:presLayoutVars>
      </dgm:prSet>
      <dgm:spPr/>
    </dgm:pt>
    <dgm:pt modelId="{2CAE00F7-8498-443F-AE7F-AD1919C764B8}" type="pres">
      <dgm:prSet presAssocID="{A9E45265-023B-4FA6-941A-F1BF18EE6742}" presName="spacer" presStyleCnt="0"/>
      <dgm:spPr/>
    </dgm:pt>
    <dgm:pt modelId="{C172286A-20AB-4EE5-B3D9-89CBACD6D9B8}" type="pres">
      <dgm:prSet presAssocID="{1386C272-9773-466C-95CB-BA547067443D}" presName="parentText" presStyleLbl="node1" presStyleIdx="3" presStyleCnt="5">
        <dgm:presLayoutVars>
          <dgm:chMax val="0"/>
          <dgm:bulletEnabled val="1"/>
        </dgm:presLayoutVars>
      </dgm:prSet>
      <dgm:spPr/>
    </dgm:pt>
    <dgm:pt modelId="{D10B0B37-5893-4FDD-8A5D-981239702D3C}" type="pres">
      <dgm:prSet presAssocID="{638D3656-F235-40B2-BD3D-4DA1A27D612D}" presName="spacer" presStyleCnt="0"/>
      <dgm:spPr/>
    </dgm:pt>
    <dgm:pt modelId="{F02434DB-5817-493D-858A-6A53A0C1098B}" type="pres">
      <dgm:prSet presAssocID="{72F6EE16-2F69-4E7A-A190-05B3B1E0A61B}" presName="parentText" presStyleLbl="node1" presStyleIdx="4" presStyleCnt="5">
        <dgm:presLayoutVars>
          <dgm:chMax val="0"/>
          <dgm:bulletEnabled val="1"/>
        </dgm:presLayoutVars>
      </dgm:prSet>
      <dgm:spPr/>
    </dgm:pt>
  </dgm:ptLst>
  <dgm:cxnLst>
    <dgm:cxn modelId="{0F50E411-A6DA-42FB-B971-917DD56C2006}" srcId="{038B0EBC-9621-4DE6-8931-49312C148106}" destId="{4BAFE3D3-1055-49B1-843F-AB09FA4021C7}" srcOrd="1" destOrd="0" parTransId="{7FD99248-B6A5-4CD8-8F53-080B741C7E2E}" sibTransId="{194E766B-FBFA-46CC-AC59-8DE1237262E3}"/>
    <dgm:cxn modelId="{ABF79C16-57A3-4060-846C-055C422EE44F}" srcId="{038B0EBC-9621-4DE6-8931-49312C148106}" destId="{186B102B-8486-4A9E-88B5-5314097E28DD}" srcOrd="2" destOrd="0" parTransId="{0A40683F-3E34-4A1C-BD53-6BF4B0306A19}" sibTransId="{A9E45265-023B-4FA6-941A-F1BF18EE6742}"/>
    <dgm:cxn modelId="{9BDBE422-44F3-44C2-A9A0-A370A83A8790}" srcId="{038B0EBC-9621-4DE6-8931-49312C148106}" destId="{1386C272-9773-466C-95CB-BA547067443D}" srcOrd="3" destOrd="0" parTransId="{267504ED-8603-43CA-9809-F8BD8CF2A1A0}" sibTransId="{638D3656-F235-40B2-BD3D-4DA1A27D612D}"/>
    <dgm:cxn modelId="{64181E29-C08D-408C-9994-5FABADFB6023}" srcId="{038B0EBC-9621-4DE6-8931-49312C148106}" destId="{72F6EE16-2F69-4E7A-A190-05B3B1E0A61B}" srcOrd="4" destOrd="0" parTransId="{E4E63240-CB43-49BB-B89F-AA7AA43751D2}" sibTransId="{4E6E3803-F7AC-4E6A-9E10-124CBF359DBE}"/>
    <dgm:cxn modelId="{54A81E5F-B053-45DA-B17F-54C46F69D2B0}" type="presOf" srcId="{186B102B-8486-4A9E-88B5-5314097E28DD}" destId="{05BCB658-415E-4439-91FE-55864EC02263}" srcOrd="0" destOrd="0" presId="urn:microsoft.com/office/officeart/2005/8/layout/vList2"/>
    <dgm:cxn modelId="{70ABE762-77E0-4131-8AD9-392CCBCDC7DD}" type="presOf" srcId="{72F6EE16-2F69-4E7A-A190-05B3B1E0A61B}" destId="{F02434DB-5817-493D-858A-6A53A0C1098B}" srcOrd="0" destOrd="0" presId="urn:microsoft.com/office/officeart/2005/8/layout/vList2"/>
    <dgm:cxn modelId="{6B426C6D-2898-47F0-8B80-825A00F46BF3}" type="presOf" srcId="{479919B7-C1A8-4EED-9453-18F4FB0FAB0D}" destId="{BEA72FC3-E451-4CBC-947C-47B89402E168}" srcOrd="0" destOrd="0" presId="urn:microsoft.com/office/officeart/2005/8/layout/vList2"/>
    <dgm:cxn modelId="{6E15AB9E-7C7C-4FCC-B1D7-12C613A29E0C}" srcId="{038B0EBC-9621-4DE6-8931-49312C148106}" destId="{479919B7-C1A8-4EED-9453-18F4FB0FAB0D}" srcOrd="0" destOrd="0" parTransId="{7E976546-7D94-478F-A404-972BEF611DAC}" sibTransId="{6607C578-17A9-4353-A3DF-1D1160711E02}"/>
    <dgm:cxn modelId="{87DF49DF-3EF0-42C2-A7A4-D499880025C4}" type="presOf" srcId="{1386C272-9773-466C-95CB-BA547067443D}" destId="{C172286A-20AB-4EE5-B3D9-89CBACD6D9B8}" srcOrd="0" destOrd="0" presId="urn:microsoft.com/office/officeart/2005/8/layout/vList2"/>
    <dgm:cxn modelId="{322E3DF1-E1F3-4B3E-9784-B87D6533781F}" type="presOf" srcId="{4BAFE3D3-1055-49B1-843F-AB09FA4021C7}" destId="{F0EEE59B-5F7E-4E96-88A8-09A97DAACE56}" srcOrd="0" destOrd="0" presId="urn:microsoft.com/office/officeart/2005/8/layout/vList2"/>
    <dgm:cxn modelId="{CA4967F7-2FF0-4FFC-ABCE-634EA75AB3CF}" type="presOf" srcId="{038B0EBC-9621-4DE6-8931-49312C148106}" destId="{7F65B938-D031-48B5-8FE2-97FE1A081908}" srcOrd="0" destOrd="0" presId="urn:microsoft.com/office/officeart/2005/8/layout/vList2"/>
    <dgm:cxn modelId="{3F0A1504-BEE8-4162-AAC3-8B83598BD6CD}" type="presParOf" srcId="{7F65B938-D031-48B5-8FE2-97FE1A081908}" destId="{BEA72FC3-E451-4CBC-947C-47B89402E168}" srcOrd="0" destOrd="0" presId="urn:microsoft.com/office/officeart/2005/8/layout/vList2"/>
    <dgm:cxn modelId="{C06AB7E6-EFEF-4CE4-BC09-BD6C9ECB821C}" type="presParOf" srcId="{7F65B938-D031-48B5-8FE2-97FE1A081908}" destId="{2A2B1665-3FD5-48A0-9020-900BA1403095}" srcOrd="1" destOrd="0" presId="urn:microsoft.com/office/officeart/2005/8/layout/vList2"/>
    <dgm:cxn modelId="{120F9D52-932C-4CB2-A59B-75D29CF75DD0}" type="presParOf" srcId="{7F65B938-D031-48B5-8FE2-97FE1A081908}" destId="{F0EEE59B-5F7E-4E96-88A8-09A97DAACE56}" srcOrd="2" destOrd="0" presId="urn:microsoft.com/office/officeart/2005/8/layout/vList2"/>
    <dgm:cxn modelId="{F675495F-FB4D-48C1-9558-790BB41B4C3D}" type="presParOf" srcId="{7F65B938-D031-48B5-8FE2-97FE1A081908}" destId="{0578BD93-914C-4390-BAA1-4F4D2DBC5C49}" srcOrd="3" destOrd="0" presId="urn:microsoft.com/office/officeart/2005/8/layout/vList2"/>
    <dgm:cxn modelId="{8AEE87E1-B231-4750-BE40-32647F737E5E}" type="presParOf" srcId="{7F65B938-D031-48B5-8FE2-97FE1A081908}" destId="{05BCB658-415E-4439-91FE-55864EC02263}" srcOrd="4" destOrd="0" presId="urn:microsoft.com/office/officeart/2005/8/layout/vList2"/>
    <dgm:cxn modelId="{84B5A861-5769-4ACE-B723-94D94D6575AD}" type="presParOf" srcId="{7F65B938-D031-48B5-8FE2-97FE1A081908}" destId="{2CAE00F7-8498-443F-AE7F-AD1919C764B8}" srcOrd="5" destOrd="0" presId="urn:microsoft.com/office/officeart/2005/8/layout/vList2"/>
    <dgm:cxn modelId="{13D4C706-7FBA-4F2A-9CCA-FB7B4E9ABCD4}" type="presParOf" srcId="{7F65B938-D031-48B5-8FE2-97FE1A081908}" destId="{C172286A-20AB-4EE5-B3D9-89CBACD6D9B8}" srcOrd="6" destOrd="0" presId="urn:microsoft.com/office/officeart/2005/8/layout/vList2"/>
    <dgm:cxn modelId="{240C3D1E-8409-4C2D-8384-5ECDF7BF3263}" type="presParOf" srcId="{7F65B938-D031-48B5-8FE2-97FE1A081908}" destId="{D10B0B37-5893-4FDD-8A5D-981239702D3C}" srcOrd="7" destOrd="0" presId="urn:microsoft.com/office/officeart/2005/8/layout/vList2"/>
    <dgm:cxn modelId="{EF67A1A7-3CE6-4DC9-BE14-0099DE26AD83}" type="presParOf" srcId="{7F65B938-D031-48B5-8FE2-97FE1A081908}" destId="{F02434DB-5817-493D-858A-6A53A0C1098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A72FC3-E451-4CBC-947C-47B89402E168}">
      <dsp:nvSpPr>
        <dsp:cNvPr id="0" name=""/>
        <dsp:cNvSpPr/>
      </dsp:nvSpPr>
      <dsp:spPr>
        <a:xfrm>
          <a:off x="0" y="1560"/>
          <a:ext cx="8434321" cy="80580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Think it is important to help friends (83%)</a:t>
          </a:r>
        </a:p>
      </dsp:txBody>
      <dsp:txXfrm>
        <a:off x="39336" y="40896"/>
        <a:ext cx="8355649" cy="727131"/>
      </dsp:txXfrm>
    </dsp:sp>
    <dsp:sp modelId="{F0EEE59B-5F7E-4E96-88A8-09A97DAACE56}">
      <dsp:nvSpPr>
        <dsp:cNvPr id="0" name=""/>
        <dsp:cNvSpPr/>
      </dsp:nvSpPr>
      <dsp:spPr>
        <a:xfrm>
          <a:off x="0" y="819569"/>
          <a:ext cx="8434321" cy="80580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Think it is important to help people, including strangers (70%)</a:t>
          </a:r>
        </a:p>
      </dsp:txBody>
      <dsp:txXfrm>
        <a:off x="39336" y="858905"/>
        <a:ext cx="8355649" cy="727131"/>
      </dsp:txXfrm>
    </dsp:sp>
    <dsp:sp modelId="{05BCB658-415E-4439-91FE-55864EC02263}">
      <dsp:nvSpPr>
        <dsp:cNvPr id="0" name=""/>
        <dsp:cNvSpPr/>
      </dsp:nvSpPr>
      <dsp:spPr>
        <a:xfrm>
          <a:off x="0" y="1637579"/>
          <a:ext cx="8434321" cy="80580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Try to plan ahead to make good decisions (69%)</a:t>
          </a:r>
        </a:p>
      </dsp:txBody>
      <dsp:txXfrm>
        <a:off x="39336" y="1676915"/>
        <a:ext cx="8355649" cy="727131"/>
      </dsp:txXfrm>
    </dsp:sp>
    <dsp:sp modelId="{C172286A-20AB-4EE5-B3D9-89CBACD6D9B8}">
      <dsp:nvSpPr>
        <dsp:cNvPr id="0" name=""/>
        <dsp:cNvSpPr/>
      </dsp:nvSpPr>
      <dsp:spPr>
        <a:xfrm>
          <a:off x="0" y="2455588"/>
          <a:ext cx="8434321" cy="80580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Tell the truth, even when it isn’t easy (55%)</a:t>
          </a:r>
        </a:p>
      </dsp:txBody>
      <dsp:txXfrm>
        <a:off x="39336" y="2494924"/>
        <a:ext cx="8355649" cy="727131"/>
      </dsp:txXfrm>
    </dsp:sp>
    <dsp:sp modelId="{F02434DB-5817-493D-858A-6A53A0C1098B}">
      <dsp:nvSpPr>
        <dsp:cNvPr id="0" name=""/>
        <dsp:cNvSpPr/>
      </dsp:nvSpPr>
      <dsp:spPr>
        <a:xfrm>
          <a:off x="0" y="3273598"/>
          <a:ext cx="8434321" cy="805803"/>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Feel that they have control over how their life is going often or most of the time (61%)</a:t>
          </a:r>
        </a:p>
      </dsp:txBody>
      <dsp:txXfrm>
        <a:off x="39336" y="3312934"/>
        <a:ext cx="8355649" cy="72713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0098"/>
          </a:xfrm>
          <a:prstGeom prst="rect">
            <a:avLst/>
          </a:prstGeom>
        </p:spPr>
        <p:txBody>
          <a:bodyPr vert="horz" lIns="94119" tIns="47060" rIns="94119" bIns="47060" rtlCol="0"/>
          <a:lstStyle>
            <a:lvl1pPr algn="l">
              <a:defRPr sz="1200"/>
            </a:lvl1pPr>
          </a:lstStyle>
          <a:p>
            <a:endParaRPr lang="en-US" dirty="0"/>
          </a:p>
        </p:txBody>
      </p:sp>
      <p:sp>
        <p:nvSpPr>
          <p:cNvPr id="3" name="Date Placeholder 2"/>
          <p:cNvSpPr>
            <a:spLocks noGrp="1"/>
          </p:cNvSpPr>
          <p:nvPr>
            <p:ph type="dt" idx="1"/>
          </p:nvPr>
        </p:nvSpPr>
        <p:spPr>
          <a:xfrm>
            <a:off x="4023092" y="0"/>
            <a:ext cx="3077739" cy="470098"/>
          </a:xfrm>
          <a:prstGeom prst="rect">
            <a:avLst/>
          </a:prstGeom>
        </p:spPr>
        <p:txBody>
          <a:bodyPr vert="horz" lIns="94119" tIns="47060" rIns="94119" bIns="47060" rtlCol="0"/>
          <a:lstStyle>
            <a:lvl1pPr algn="r">
              <a:defRPr sz="1200"/>
            </a:lvl1pPr>
          </a:lstStyle>
          <a:p>
            <a:fld id="{FA62172E-F038-441F-A269-6FF0E7CD44B0}" type="datetimeFigureOut">
              <a:rPr lang="en-US" smtClean="0"/>
              <a:t>1/6/2020</a:t>
            </a:fld>
            <a:endParaRPr lang="en-US" dirty="0"/>
          </a:p>
        </p:txBody>
      </p:sp>
      <p:sp>
        <p:nvSpPr>
          <p:cNvPr id="4" name="Slide Image Placeholder 3"/>
          <p:cNvSpPr>
            <a:spLocks noGrp="1" noRot="1" noChangeAspect="1"/>
          </p:cNvSpPr>
          <p:nvPr>
            <p:ph type="sldImg" idx="2"/>
          </p:nvPr>
        </p:nvSpPr>
        <p:spPr>
          <a:xfrm>
            <a:off x="1443038" y="1171575"/>
            <a:ext cx="4216400" cy="3162300"/>
          </a:xfrm>
          <a:prstGeom prst="rect">
            <a:avLst/>
          </a:prstGeom>
          <a:noFill/>
          <a:ln w="12700">
            <a:solidFill>
              <a:prstClr val="black"/>
            </a:solidFill>
          </a:ln>
        </p:spPr>
        <p:txBody>
          <a:bodyPr vert="horz" lIns="94119" tIns="47060" rIns="94119" bIns="47060" rtlCol="0" anchor="ctr"/>
          <a:lstStyle/>
          <a:p>
            <a:endParaRPr lang="en-US" dirty="0"/>
          </a:p>
        </p:txBody>
      </p:sp>
      <p:sp>
        <p:nvSpPr>
          <p:cNvPr id="5" name="Notes Placeholder 4"/>
          <p:cNvSpPr>
            <a:spLocks noGrp="1"/>
          </p:cNvSpPr>
          <p:nvPr>
            <p:ph type="body" sz="quarter" idx="3"/>
          </p:nvPr>
        </p:nvSpPr>
        <p:spPr>
          <a:xfrm>
            <a:off x="710248" y="4509036"/>
            <a:ext cx="5681980" cy="3689211"/>
          </a:xfrm>
          <a:prstGeom prst="rect">
            <a:avLst/>
          </a:prstGeom>
        </p:spPr>
        <p:txBody>
          <a:bodyPr vert="horz" lIns="94119" tIns="47060" rIns="94119" bIns="4706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9328"/>
            <a:ext cx="3077739" cy="470097"/>
          </a:xfrm>
          <a:prstGeom prst="rect">
            <a:avLst/>
          </a:prstGeom>
        </p:spPr>
        <p:txBody>
          <a:bodyPr vert="horz" lIns="94119" tIns="47060" rIns="94119" bIns="4706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899328"/>
            <a:ext cx="3077739" cy="470097"/>
          </a:xfrm>
          <a:prstGeom prst="rect">
            <a:avLst/>
          </a:prstGeom>
        </p:spPr>
        <p:txBody>
          <a:bodyPr vert="horz" lIns="94119" tIns="47060" rIns="94119" bIns="47060" rtlCol="0" anchor="b"/>
          <a:lstStyle>
            <a:lvl1pPr algn="r">
              <a:defRPr sz="1200"/>
            </a:lvl1pPr>
          </a:lstStyle>
          <a:p>
            <a:fld id="{AE654C6B-9E77-444E-8A98-F88176CDCD12}" type="slidenum">
              <a:rPr lang="en-US" smtClean="0"/>
              <a:t>‹#›</a:t>
            </a:fld>
            <a:endParaRPr lang="en-US" dirty="0"/>
          </a:p>
        </p:txBody>
      </p:sp>
    </p:spTree>
    <p:extLst>
      <p:ext uri="{BB962C8B-B14F-4D97-AF65-F5344CB8AC3E}">
        <p14:creationId xmlns:p14="http://schemas.microsoft.com/office/powerpoint/2010/main" val="3250032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71575"/>
            <a:ext cx="421640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654C6B-9E77-444E-8A98-F88176CDCD12}" type="slidenum">
              <a:rPr lang="en-US" smtClean="0"/>
              <a:t>1</a:t>
            </a:fld>
            <a:endParaRPr lang="en-US" dirty="0"/>
          </a:p>
        </p:txBody>
      </p:sp>
    </p:spTree>
    <p:extLst>
      <p:ext uri="{BB962C8B-B14F-4D97-AF65-F5344CB8AC3E}">
        <p14:creationId xmlns:p14="http://schemas.microsoft.com/office/powerpoint/2010/main" val="2918240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703263"/>
            <a:ext cx="4683125" cy="35131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3643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71575"/>
            <a:ext cx="421640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654C6B-9E77-444E-8A98-F88176CDCD12}" type="slidenum">
              <a:rPr lang="en-US" smtClean="0"/>
              <a:t>11</a:t>
            </a:fld>
            <a:endParaRPr lang="en-US" dirty="0"/>
          </a:p>
        </p:txBody>
      </p:sp>
    </p:spTree>
    <p:extLst>
      <p:ext uri="{BB962C8B-B14F-4D97-AF65-F5344CB8AC3E}">
        <p14:creationId xmlns:p14="http://schemas.microsoft.com/office/powerpoint/2010/main" val="2088151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71575"/>
            <a:ext cx="421640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654C6B-9E77-444E-8A98-F88176CDCD12}" type="slidenum">
              <a:rPr lang="en-US" smtClean="0"/>
              <a:t>12</a:t>
            </a:fld>
            <a:endParaRPr lang="en-US" dirty="0"/>
          </a:p>
        </p:txBody>
      </p:sp>
    </p:spTree>
    <p:extLst>
      <p:ext uri="{BB962C8B-B14F-4D97-AF65-F5344CB8AC3E}">
        <p14:creationId xmlns:p14="http://schemas.microsoft.com/office/powerpoint/2010/main" val="4282516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71575"/>
            <a:ext cx="421640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654C6B-9E77-444E-8A98-F88176CDCD12}" type="slidenum">
              <a:rPr lang="en-US" smtClean="0"/>
              <a:t>13</a:t>
            </a:fld>
            <a:endParaRPr lang="en-US" dirty="0"/>
          </a:p>
        </p:txBody>
      </p:sp>
    </p:spTree>
    <p:extLst>
      <p:ext uri="{BB962C8B-B14F-4D97-AF65-F5344CB8AC3E}">
        <p14:creationId xmlns:p14="http://schemas.microsoft.com/office/powerpoint/2010/main" val="914500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71575"/>
            <a:ext cx="421640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654C6B-9E77-444E-8A98-F88176CDCD12}" type="slidenum">
              <a:rPr lang="en-US" smtClean="0"/>
              <a:t>14</a:t>
            </a:fld>
            <a:endParaRPr lang="en-US" dirty="0"/>
          </a:p>
        </p:txBody>
      </p:sp>
    </p:spTree>
    <p:extLst>
      <p:ext uri="{BB962C8B-B14F-4D97-AF65-F5344CB8AC3E}">
        <p14:creationId xmlns:p14="http://schemas.microsoft.com/office/powerpoint/2010/main" val="702728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71575"/>
            <a:ext cx="421640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654C6B-9E77-444E-8A98-F88176CDCD12}" type="slidenum">
              <a:rPr lang="en-US" smtClean="0"/>
              <a:t>15</a:t>
            </a:fld>
            <a:endParaRPr lang="en-US" dirty="0"/>
          </a:p>
        </p:txBody>
      </p:sp>
    </p:spTree>
    <p:extLst>
      <p:ext uri="{BB962C8B-B14F-4D97-AF65-F5344CB8AC3E}">
        <p14:creationId xmlns:p14="http://schemas.microsoft.com/office/powerpoint/2010/main" val="4089355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71575"/>
            <a:ext cx="4216400" cy="3162300"/>
          </a:xfrm>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5"/>
          </p:nvPr>
        </p:nvSpPr>
        <p:spPr/>
        <p:txBody>
          <a:bodyPr/>
          <a:lstStyle/>
          <a:p>
            <a:fld id="{AE654C6B-9E77-444E-8A98-F88176CDCD12}" type="slidenum">
              <a:rPr lang="en-US" smtClean="0"/>
              <a:t>16</a:t>
            </a:fld>
            <a:endParaRPr lang="en-US" dirty="0"/>
          </a:p>
        </p:txBody>
      </p:sp>
    </p:spTree>
    <p:extLst>
      <p:ext uri="{BB962C8B-B14F-4D97-AF65-F5344CB8AC3E}">
        <p14:creationId xmlns:p14="http://schemas.microsoft.com/office/powerpoint/2010/main" val="4091704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71575"/>
            <a:ext cx="421640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654C6B-9E77-444E-8A98-F88176CDCD12}" type="slidenum">
              <a:rPr lang="en-US" smtClean="0"/>
              <a:t>17</a:t>
            </a:fld>
            <a:endParaRPr lang="en-US" dirty="0"/>
          </a:p>
        </p:txBody>
      </p:sp>
    </p:spTree>
    <p:extLst>
      <p:ext uri="{BB962C8B-B14F-4D97-AF65-F5344CB8AC3E}">
        <p14:creationId xmlns:p14="http://schemas.microsoft.com/office/powerpoint/2010/main" val="975530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71575"/>
            <a:ext cx="421640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654C6B-9E77-444E-8A98-F88176CDCD12}" type="slidenum">
              <a:rPr lang="en-US" smtClean="0"/>
              <a:t>18</a:t>
            </a:fld>
            <a:endParaRPr lang="en-US" dirty="0"/>
          </a:p>
        </p:txBody>
      </p:sp>
    </p:spTree>
    <p:extLst>
      <p:ext uri="{BB962C8B-B14F-4D97-AF65-F5344CB8AC3E}">
        <p14:creationId xmlns:p14="http://schemas.microsoft.com/office/powerpoint/2010/main" val="3011326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71575"/>
            <a:ext cx="421640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654C6B-9E77-444E-8A98-F88176CDCD12}" type="slidenum">
              <a:rPr lang="en-US" smtClean="0"/>
              <a:t>19</a:t>
            </a:fld>
            <a:endParaRPr lang="en-US" dirty="0"/>
          </a:p>
        </p:txBody>
      </p:sp>
    </p:spTree>
    <p:extLst>
      <p:ext uri="{BB962C8B-B14F-4D97-AF65-F5344CB8AC3E}">
        <p14:creationId xmlns:p14="http://schemas.microsoft.com/office/powerpoint/2010/main" val="2431627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71575"/>
            <a:ext cx="4216400" cy="3162300"/>
          </a:xfrm>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fld id="{AE654C6B-9E77-444E-8A98-F88176CDCD12}" type="slidenum">
              <a:rPr lang="en-US" smtClean="0"/>
              <a:t>2</a:t>
            </a:fld>
            <a:endParaRPr lang="en-US" dirty="0"/>
          </a:p>
        </p:txBody>
      </p:sp>
    </p:spTree>
    <p:extLst>
      <p:ext uri="{BB962C8B-B14F-4D97-AF65-F5344CB8AC3E}">
        <p14:creationId xmlns:p14="http://schemas.microsoft.com/office/powerpoint/2010/main" val="1237577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71575"/>
            <a:ext cx="421640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654C6B-9E77-444E-8A98-F88176CDCD12}" type="slidenum">
              <a:rPr lang="en-US" smtClean="0"/>
              <a:t>20</a:t>
            </a:fld>
            <a:endParaRPr lang="en-US" dirty="0"/>
          </a:p>
        </p:txBody>
      </p:sp>
    </p:spTree>
    <p:extLst>
      <p:ext uri="{BB962C8B-B14F-4D97-AF65-F5344CB8AC3E}">
        <p14:creationId xmlns:p14="http://schemas.microsoft.com/office/powerpoint/2010/main" val="1704460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71575"/>
            <a:ext cx="421640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654C6B-9E77-444E-8A98-F88176CDCD12}" type="slidenum">
              <a:rPr lang="en-US" smtClean="0"/>
              <a:t>21</a:t>
            </a:fld>
            <a:endParaRPr lang="en-US" dirty="0"/>
          </a:p>
        </p:txBody>
      </p:sp>
    </p:spTree>
    <p:extLst>
      <p:ext uri="{BB962C8B-B14F-4D97-AF65-F5344CB8AC3E}">
        <p14:creationId xmlns:p14="http://schemas.microsoft.com/office/powerpoint/2010/main" val="1637826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71575"/>
            <a:ext cx="421640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654C6B-9E77-444E-8A98-F88176CDCD12}" type="slidenum">
              <a:rPr lang="en-US" smtClean="0"/>
              <a:t>22</a:t>
            </a:fld>
            <a:endParaRPr lang="en-US" dirty="0"/>
          </a:p>
        </p:txBody>
      </p:sp>
    </p:spTree>
    <p:extLst>
      <p:ext uri="{BB962C8B-B14F-4D97-AF65-F5344CB8AC3E}">
        <p14:creationId xmlns:p14="http://schemas.microsoft.com/office/powerpoint/2010/main" val="2229849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71575"/>
            <a:ext cx="421640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654C6B-9E77-444E-8A98-F88176CDCD12}" type="slidenum">
              <a:rPr lang="en-US" smtClean="0"/>
              <a:t>23</a:t>
            </a:fld>
            <a:endParaRPr lang="en-US" dirty="0"/>
          </a:p>
        </p:txBody>
      </p:sp>
    </p:spTree>
    <p:extLst>
      <p:ext uri="{BB962C8B-B14F-4D97-AF65-F5344CB8AC3E}">
        <p14:creationId xmlns:p14="http://schemas.microsoft.com/office/powerpoint/2010/main" val="3519391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71575"/>
            <a:ext cx="421640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654C6B-9E77-444E-8A98-F88176CDCD12}" type="slidenum">
              <a:rPr lang="en-US" smtClean="0"/>
              <a:t>24</a:t>
            </a:fld>
            <a:endParaRPr lang="en-US" dirty="0"/>
          </a:p>
        </p:txBody>
      </p:sp>
    </p:spTree>
    <p:extLst>
      <p:ext uri="{BB962C8B-B14F-4D97-AF65-F5344CB8AC3E}">
        <p14:creationId xmlns:p14="http://schemas.microsoft.com/office/powerpoint/2010/main" val="1756917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71575"/>
            <a:ext cx="4216400" cy="3162300"/>
          </a:xfrm>
        </p:spPr>
      </p:sp>
      <p:sp>
        <p:nvSpPr>
          <p:cNvPr id="3" name="Notes Placeholder 2"/>
          <p:cNvSpPr>
            <a:spLocks noGrp="1"/>
          </p:cNvSpPr>
          <p:nvPr>
            <p:ph type="body" idx="1"/>
          </p:nvPr>
        </p:nvSpPr>
        <p:spPr/>
        <p:txBody>
          <a:bodyPr/>
          <a:lstStyle/>
          <a:p>
            <a:pPr defTabSz="941192">
              <a:defRPr/>
            </a:pPr>
            <a:endParaRPr lang="en-US" dirty="0"/>
          </a:p>
        </p:txBody>
      </p:sp>
      <p:sp>
        <p:nvSpPr>
          <p:cNvPr id="4" name="Slide Number Placeholder 3"/>
          <p:cNvSpPr>
            <a:spLocks noGrp="1"/>
          </p:cNvSpPr>
          <p:nvPr>
            <p:ph type="sldNum" sz="quarter" idx="5"/>
          </p:nvPr>
        </p:nvSpPr>
        <p:spPr/>
        <p:txBody>
          <a:bodyPr/>
          <a:lstStyle/>
          <a:p>
            <a:fld id="{AE654C6B-9E77-444E-8A98-F88176CDCD12}" type="slidenum">
              <a:rPr lang="en-US" smtClean="0"/>
              <a:t>3</a:t>
            </a:fld>
            <a:endParaRPr lang="en-US" dirty="0"/>
          </a:p>
        </p:txBody>
      </p:sp>
    </p:spTree>
    <p:extLst>
      <p:ext uri="{BB962C8B-B14F-4D97-AF65-F5344CB8AC3E}">
        <p14:creationId xmlns:p14="http://schemas.microsoft.com/office/powerpoint/2010/main" val="673478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71575"/>
            <a:ext cx="4216400" cy="3162300"/>
          </a:xfrm>
        </p:spPr>
      </p:sp>
      <p:sp>
        <p:nvSpPr>
          <p:cNvPr id="3" name="Notes Placeholder 2"/>
          <p:cNvSpPr>
            <a:spLocks noGrp="1"/>
          </p:cNvSpPr>
          <p:nvPr>
            <p:ph type="body" idx="1"/>
          </p:nvPr>
        </p:nvSpPr>
        <p:spPr/>
        <p:txBody>
          <a:bodyPr/>
          <a:lstStyle/>
          <a:p>
            <a:pPr defTabSz="941192">
              <a:defRPr/>
            </a:pPr>
            <a:endParaRPr lang="en-US" dirty="0"/>
          </a:p>
        </p:txBody>
      </p:sp>
      <p:sp>
        <p:nvSpPr>
          <p:cNvPr id="4" name="Slide Number Placeholder 3"/>
          <p:cNvSpPr>
            <a:spLocks noGrp="1"/>
          </p:cNvSpPr>
          <p:nvPr>
            <p:ph type="sldNum" sz="quarter" idx="5"/>
          </p:nvPr>
        </p:nvSpPr>
        <p:spPr/>
        <p:txBody>
          <a:bodyPr/>
          <a:lstStyle/>
          <a:p>
            <a:fld id="{AE654C6B-9E77-444E-8A98-F88176CDCD12}" type="slidenum">
              <a:rPr lang="en-US" smtClean="0"/>
              <a:t>4</a:t>
            </a:fld>
            <a:endParaRPr lang="en-US" dirty="0"/>
          </a:p>
        </p:txBody>
      </p:sp>
    </p:spTree>
    <p:extLst>
      <p:ext uri="{BB962C8B-B14F-4D97-AF65-F5344CB8AC3E}">
        <p14:creationId xmlns:p14="http://schemas.microsoft.com/office/powerpoint/2010/main" val="1127480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71575"/>
            <a:ext cx="421640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654C6B-9E77-444E-8A98-F88176CDCD12}" type="slidenum">
              <a:rPr lang="en-US" smtClean="0"/>
              <a:t>5</a:t>
            </a:fld>
            <a:endParaRPr lang="en-US" dirty="0"/>
          </a:p>
        </p:txBody>
      </p:sp>
    </p:spTree>
    <p:extLst>
      <p:ext uri="{BB962C8B-B14F-4D97-AF65-F5344CB8AC3E}">
        <p14:creationId xmlns:p14="http://schemas.microsoft.com/office/powerpoint/2010/main" val="3075743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71575"/>
            <a:ext cx="421640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654C6B-9E77-444E-8A98-F88176CDCD12}" type="slidenum">
              <a:rPr lang="en-US" smtClean="0"/>
              <a:t>6</a:t>
            </a:fld>
            <a:endParaRPr lang="en-US" dirty="0"/>
          </a:p>
        </p:txBody>
      </p:sp>
    </p:spTree>
    <p:extLst>
      <p:ext uri="{BB962C8B-B14F-4D97-AF65-F5344CB8AC3E}">
        <p14:creationId xmlns:p14="http://schemas.microsoft.com/office/powerpoint/2010/main" val="526229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71575"/>
            <a:ext cx="421640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654C6B-9E77-444E-8A98-F88176CDCD12}" type="slidenum">
              <a:rPr lang="en-US" smtClean="0"/>
              <a:t>7</a:t>
            </a:fld>
            <a:endParaRPr lang="en-US" dirty="0"/>
          </a:p>
        </p:txBody>
      </p:sp>
    </p:spTree>
    <p:extLst>
      <p:ext uri="{BB962C8B-B14F-4D97-AF65-F5344CB8AC3E}">
        <p14:creationId xmlns:p14="http://schemas.microsoft.com/office/powerpoint/2010/main" val="3702433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71575"/>
            <a:ext cx="421640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654C6B-9E77-444E-8A98-F88176CDCD12}" type="slidenum">
              <a:rPr lang="en-US" smtClean="0"/>
              <a:t>8</a:t>
            </a:fld>
            <a:endParaRPr lang="en-US" dirty="0"/>
          </a:p>
        </p:txBody>
      </p:sp>
    </p:spTree>
    <p:extLst>
      <p:ext uri="{BB962C8B-B14F-4D97-AF65-F5344CB8AC3E}">
        <p14:creationId xmlns:p14="http://schemas.microsoft.com/office/powerpoint/2010/main" val="410137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703263"/>
            <a:ext cx="4683125" cy="35131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3265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B98EC0-C831-4FB4-97FF-908F3BDDFEE3}" type="datetimeFigureOut">
              <a:rPr lang="en-US" smtClean="0"/>
              <a:t>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D4193F-27B5-4BBB-A17D-B3DCA9483E31}" type="slidenum">
              <a:rPr lang="en-US" smtClean="0"/>
              <a:t>‹#›</a:t>
            </a:fld>
            <a:endParaRPr lang="en-US" dirty="0"/>
          </a:p>
        </p:txBody>
      </p:sp>
    </p:spTree>
    <p:extLst>
      <p:ext uri="{BB962C8B-B14F-4D97-AF65-F5344CB8AC3E}">
        <p14:creationId xmlns:p14="http://schemas.microsoft.com/office/powerpoint/2010/main" val="910752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B98EC0-C831-4FB4-97FF-908F3BDDFEE3}" type="datetimeFigureOut">
              <a:rPr lang="en-US" smtClean="0"/>
              <a:t>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D4193F-27B5-4BBB-A17D-B3DCA9483E31}" type="slidenum">
              <a:rPr lang="en-US" smtClean="0"/>
              <a:t>‹#›</a:t>
            </a:fld>
            <a:endParaRPr lang="en-US" dirty="0"/>
          </a:p>
        </p:txBody>
      </p:sp>
    </p:spTree>
    <p:extLst>
      <p:ext uri="{BB962C8B-B14F-4D97-AF65-F5344CB8AC3E}">
        <p14:creationId xmlns:p14="http://schemas.microsoft.com/office/powerpoint/2010/main" val="3031861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B98EC0-C831-4FB4-97FF-908F3BDDFEE3}" type="datetimeFigureOut">
              <a:rPr lang="en-US" smtClean="0"/>
              <a:t>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D4193F-27B5-4BBB-A17D-B3DCA9483E31}" type="slidenum">
              <a:rPr lang="en-US" smtClean="0"/>
              <a:t>‹#›</a:t>
            </a:fld>
            <a:endParaRPr lang="en-US" dirty="0"/>
          </a:p>
        </p:txBody>
      </p:sp>
    </p:spTree>
    <p:extLst>
      <p:ext uri="{BB962C8B-B14F-4D97-AF65-F5344CB8AC3E}">
        <p14:creationId xmlns:p14="http://schemas.microsoft.com/office/powerpoint/2010/main" val="3295625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B98EC0-C831-4FB4-97FF-908F3BDDFEE3}" type="datetimeFigureOut">
              <a:rPr lang="en-US" smtClean="0"/>
              <a:t>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D4193F-27B5-4BBB-A17D-B3DCA9483E31}" type="slidenum">
              <a:rPr lang="en-US" smtClean="0"/>
              <a:t>‹#›</a:t>
            </a:fld>
            <a:endParaRPr lang="en-US" dirty="0"/>
          </a:p>
        </p:txBody>
      </p:sp>
    </p:spTree>
    <p:extLst>
      <p:ext uri="{BB962C8B-B14F-4D97-AF65-F5344CB8AC3E}">
        <p14:creationId xmlns:p14="http://schemas.microsoft.com/office/powerpoint/2010/main" val="3784841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B98EC0-C831-4FB4-97FF-908F3BDDFEE3}" type="datetimeFigureOut">
              <a:rPr lang="en-US" smtClean="0"/>
              <a:t>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D4193F-27B5-4BBB-A17D-B3DCA9483E31}" type="slidenum">
              <a:rPr lang="en-US" smtClean="0"/>
              <a:t>‹#›</a:t>
            </a:fld>
            <a:endParaRPr lang="en-US" dirty="0"/>
          </a:p>
        </p:txBody>
      </p:sp>
    </p:spTree>
    <p:extLst>
      <p:ext uri="{BB962C8B-B14F-4D97-AF65-F5344CB8AC3E}">
        <p14:creationId xmlns:p14="http://schemas.microsoft.com/office/powerpoint/2010/main" val="1740448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B98EC0-C831-4FB4-97FF-908F3BDDFEE3}" type="datetimeFigureOut">
              <a:rPr lang="en-US" smtClean="0"/>
              <a:t>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D4193F-27B5-4BBB-A17D-B3DCA9483E31}" type="slidenum">
              <a:rPr lang="en-US" smtClean="0"/>
              <a:t>‹#›</a:t>
            </a:fld>
            <a:endParaRPr lang="en-US" dirty="0"/>
          </a:p>
        </p:txBody>
      </p:sp>
    </p:spTree>
    <p:extLst>
      <p:ext uri="{BB962C8B-B14F-4D97-AF65-F5344CB8AC3E}">
        <p14:creationId xmlns:p14="http://schemas.microsoft.com/office/powerpoint/2010/main" val="466986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B98EC0-C831-4FB4-97FF-908F3BDDFEE3}" type="datetimeFigureOut">
              <a:rPr lang="en-US" smtClean="0"/>
              <a:t>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ED4193F-27B5-4BBB-A17D-B3DCA9483E31}" type="slidenum">
              <a:rPr lang="en-US" smtClean="0"/>
              <a:t>‹#›</a:t>
            </a:fld>
            <a:endParaRPr lang="en-US" dirty="0"/>
          </a:p>
        </p:txBody>
      </p:sp>
    </p:spTree>
    <p:extLst>
      <p:ext uri="{BB962C8B-B14F-4D97-AF65-F5344CB8AC3E}">
        <p14:creationId xmlns:p14="http://schemas.microsoft.com/office/powerpoint/2010/main" val="2473073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B98EC0-C831-4FB4-97FF-908F3BDDFEE3}" type="datetimeFigureOut">
              <a:rPr lang="en-US" smtClean="0"/>
              <a:t>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ED4193F-27B5-4BBB-A17D-B3DCA9483E31}" type="slidenum">
              <a:rPr lang="en-US" smtClean="0"/>
              <a:t>‹#›</a:t>
            </a:fld>
            <a:endParaRPr lang="en-US" dirty="0"/>
          </a:p>
        </p:txBody>
      </p:sp>
    </p:spTree>
    <p:extLst>
      <p:ext uri="{BB962C8B-B14F-4D97-AF65-F5344CB8AC3E}">
        <p14:creationId xmlns:p14="http://schemas.microsoft.com/office/powerpoint/2010/main" val="3669921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B98EC0-C831-4FB4-97FF-908F3BDDFEE3}" type="datetimeFigureOut">
              <a:rPr lang="en-US" smtClean="0"/>
              <a:t>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ED4193F-27B5-4BBB-A17D-B3DCA9483E31}" type="slidenum">
              <a:rPr lang="en-US" smtClean="0"/>
              <a:t>‹#›</a:t>
            </a:fld>
            <a:endParaRPr lang="en-US" dirty="0"/>
          </a:p>
        </p:txBody>
      </p:sp>
    </p:spTree>
    <p:extLst>
      <p:ext uri="{BB962C8B-B14F-4D97-AF65-F5344CB8AC3E}">
        <p14:creationId xmlns:p14="http://schemas.microsoft.com/office/powerpoint/2010/main" val="3606120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B98EC0-C831-4FB4-97FF-908F3BDDFEE3}" type="datetimeFigureOut">
              <a:rPr lang="en-US" smtClean="0"/>
              <a:t>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D4193F-27B5-4BBB-A17D-B3DCA9483E31}" type="slidenum">
              <a:rPr lang="en-US" smtClean="0"/>
              <a:t>‹#›</a:t>
            </a:fld>
            <a:endParaRPr lang="en-US" dirty="0"/>
          </a:p>
        </p:txBody>
      </p:sp>
    </p:spTree>
    <p:extLst>
      <p:ext uri="{BB962C8B-B14F-4D97-AF65-F5344CB8AC3E}">
        <p14:creationId xmlns:p14="http://schemas.microsoft.com/office/powerpoint/2010/main" val="370537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B98EC0-C831-4FB4-97FF-908F3BDDFEE3}" type="datetimeFigureOut">
              <a:rPr lang="en-US" smtClean="0"/>
              <a:t>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D4193F-27B5-4BBB-A17D-B3DCA9483E31}" type="slidenum">
              <a:rPr lang="en-US" smtClean="0"/>
              <a:t>‹#›</a:t>
            </a:fld>
            <a:endParaRPr lang="en-US" dirty="0"/>
          </a:p>
        </p:txBody>
      </p:sp>
    </p:spTree>
    <p:extLst>
      <p:ext uri="{BB962C8B-B14F-4D97-AF65-F5344CB8AC3E}">
        <p14:creationId xmlns:p14="http://schemas.microsoft.com/office/powerpoint/2010/main" val="1095917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98EC0-C831-4FB4-97FF-908F3BDDFEE3}" type="datetimeFigureOut">
              <a:rPr lang="en-US" smtClean="0"/>
              <a:t>1/6/2020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D4193F-27B5-4BBB-A17D-B3DCA9483E31}" type="slidenum">
              <a:rPr lang="en-US" smtClean="0"/>
              <a:t>‹#›</a:t>
            </a:fld>
            <a:endParaRPr lang="en-US" dirty="0"/>
          </a:p>
        </p:txBody>
      </p:sp>
    </p:spTree>
    <p:extLst>
      <p:ext uri="{BB962C8B-B14F-4D97-AF65-F5344CB8AC3E}">
        <p14:creationId xmlns:p14="http://schemas.microsoft.com/office/powerpoint/2010/main" val="3584845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cdhs.udel.edu/seow/what-is-seow"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5C2AD2E-E906-4A6D-A777-7CECBA1C9E40}"/>
              </a:ext>
            </a:extLst>
          </p:cNvPr>
          <p:cNvSpPr/>
          <p:nvPr/>
        </p:nvSpPr>
        <p:spPr>
          <a:xfrm>
            <a:off x="0" y="1411941"/>
            <a:ext cx="9144000" cy="2190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itle 1">
            <a:extLst>
              <a:ext uri="{FF2B5EF4-FFF2-40B4-BE49-F238E27FC236}">
                <a16:creationId xmlns:a16="http://schemas.microsoft.com/office/drawing/2014/main" id="{7AFE7213-B00C-4ED1-94E2-1A45091750A2}"/>
              </a:ext>
            </a:extLst>
          </p:cNvPr>
          <p:cNvSpPr>
            <a:spLocks noGrp="1"/>
          </p:cNvSpPr>
          <p:nvPr>
            <p:ph type="ctrTitle"/>
          </p:nvPr>
        </p:nvSpPr>
        <p:spPr>
          <a:xfrm>
            <a:off x="753036" y="899462"/>
            <a:ext cx="7772400" cy="2387600"/>
          </a:xfrm>
        </p:spPr>
        <p:txBody>
          <a:bodyPr>
            <a:normAutofit/>
          </a:bodyPr>
          <a:lstStyle/>
          <a:p>
            <a:r>
              <a:rPr lang="en-US" sz="49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Data Overview of Risks and Assets of Delaware Youth</a:t>
            </a:r>
          </a:p>
        </p:txBody>
      </p:sp>
      <p:sp>
        <p:nvSpPr>
          <p:cNvPr id="3" name="Subtitle 2">
            <a:extLst>
              <a:ext uri="{FF2B5EF4-FFF2-40B4-BE49-F238E27FC236}">
                <a16:creationId xmlns:a16="http://schemas.microsoft.com/office/drawing/2014/main" id="{F2F6B47D-475C-41EE-B93F-87E9AB2AFF75}"/>
              </a:ext>
            </a:extLst>
          </p:cNvPr>
          <p:cNvSpPr>
            <a:spLocks noGrp="1"/>
          </p:cNvSpPr>
          <p:nvPr>
            <p:ph type="subTitle" idx="1"/>
          </p:nvPr>
        </p:nvSpPr>
        <p:spPr>
          <a:xfrm>
            <a:off x="1210236" y="3885812"/>
            <a:ext cx="6858000" cy="1238903"/>
          </a:xfrm>
        </p:spPr>
        <p:txBody>
          <a:bodyPr/>
          <a:lstStyle/>
          <a:p>
            <a:r>
              <a:rPr lang="en-US" dirty="0"/>
              <a:t>Building a Continuum of Behavioral Health Support in Delaware High Schools</a:t>
            </a:r>
          </a:p>
          <a:p>
            <a:r>
              <a:rPr lang="en-US" dirty="0"/>
              <a:t>January 7, 2020</a:t>
            </a:r>
          </a:p>
        </p:txBody>
      </p:sp>
      <p:pic>
        <p:nvPicPr>
          <p:cNvPr id="4" name="Picture 3">
            <a:extLst>
              <a:ext uri="{FF2B5EF4-FFF2-40B4-BE49-F238E27FC236}">
                <a16:creationId xmlns:a16="http://schemas.microsoft.com/office/drawing/2014/main" id="{E4D496E1-17C6-4D9F-A817-61CA37DD7DDD}"/>
              </a:ext>
            </a:extLst>
          </p:cNvPr>
          <p:cNvPicPr>
            <a:picLocks noChangeAspect="1"/>
          </p:cNvPicPr>
          <p:nvPr/>
        </p:nvPicPr>
        <p:blipFill>
          <a:blip r:embed="rId3"/>
          <a:stretch>
            <a:fillRect/>
          </a:stretch>
        </p:blipFill>
        <p:spPr>
          <a:xfrm>
            <a:off x="6946194" y="5359685"/>
            <a:ext cx="1461614" cy="897136"/>
          </a:xfrm>
          <a:prstGeom prst="rect">
            <a:avLst/>
          </a:prstGeom>
        </p:spPr>
      </p:pic>
      <p:pic>
        <p:nvPicPr>
          <p:cNvPr id="1026" name="Picture 2" descr="https://lh6.googleusercontent.com/kZYKKkU3bhx7mzfpRc8qnSO8sI95W2uIlFtbRWczd1yqG_-zhAfktnsRx-HGJXf3qP04Lo6oQLrJf4DpnTz07jjsL-uV7pmBU5Bw0MElhTcA6ipIuHFJ7x-Hw7OcyHNDRgOsr_pP">
            <a:extLst>
              <a:ext uri="{FF2B5EF4-FFF2-40B4-BE49-F238E27FC236}">
                <a16:creationId xmlns:a16="http://schemas.microsoft.com/office/drawing/2014/main" id="{BCCD0347-B423-4FFF-9E66-AF106014E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77" y="5534993"/>
            <a:ext cx="4098023" cy="7706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37E697C-61CF-EA4C-A49D-CA401124DE0C}"/>
              </a:ext>
            </a:extLst>
          </p:cNvPr>
          <p:cNvPicPr>
            <a:picLocks noChangeAspect="1"/>
          </p:cNvPicPr>
          <p:nvPr/>
        </p:nvPicPr>
        <p:blipFill>
          <a:blip r:embed="rId5"/>
          <a:stretch>
            <a:fillRect/>
          </a:stretch>
        </p:blipFill>
        <p:spPr>
          <a:xfrm>
            <a:off x="5079722" y="5408490"/>
            <a:ext cx="921220" cy="897136"/>
          </a:xfrm>
          <a:prstGeom prst="rect">
            <a:avLst/>
          </a:prstGeom>
        </p:spPr>
      </p:pic>
    </p:spTree>
    <p:extLst>
      <p:ext uri="{BB962C8B-B14F-4D97-AF65-F5344CB8AC3E}">
        <p14:creationId xmlns:p14="http://schemas.microsoft.com/office/powerpoint/2010/main" val="2561613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036BAE-9231-48CD-B2F6-0064ADD8C7AB}"/>
              </a:ext>
            </a:extLst>
          </p:cNvPr>
          <p:cNvSpPr/>
          <p:nvPr/>
        </p:nvSpPr>
        <p:spPr>
          <a:xfrm>
            <a:off x="0" y="0"/>
            <a:ext cx="9144000" cy="1591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131454" y="298442"/>
            <a:ext cx="7886700" cy="994172"/>
          </a:xfrm>
        </p:spPr>
        <p:txBody>
          <a:bodyPr>
            <a:normAutofit/>
          </a:bodyPr>
          <a:lstStyle/>
          <a:p>
            <a:r>
              <a:rPr lang="en-US" sz="3200" dirty="0">
                <a:solidFill>
                  <a:schemeClr val="bg1"/>
                </a:solidFill>
                <a:latin typeface="+mn-lt"/>
              </a:rPr>
              <a:t>Asset and Risk Disparities:</a:t>
            </a:r>
            <a:br>
              <a:rPr lang="en-US" sz="3200" dirty="0">
                <a:solidFill>
                  <a:schemeClr val="bg1"/>
                </a:solidFill>
                <a:latin typeface="+mn-lt"/>
              </a:rPr>
            </a:br>
            <a:r>
              <a:rPr lang="en-US" sz="3200" dirty="0">
                <a:solidFill>
                  <a:schemeClr val="bg1"/>
                </a:solidFill>
                <a:latin typeface="+mn-lt"/>
              </a:rPr>
              <a:t>Mental Health</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93030769"/>
              </p:ext>
            </p:extLst>
          </p:nvPr>
        </p:nvGraphicFramePr>
        <p:xfrm>
          <a:off x="322385" y="1832260"/>
          <a:ext cx="8366497" cy="4194881"/>
        </p:xfrm>
        <a:graphic>
          <a:graphicData uri="http://schemas.openxmlformats.org/drawingml/2006/table">
            <a:tbl>
              <a:tblPr firstRow="1" firstCol="1" bandRow="1">
                <a:tableStyleId>{B301B821-A1FF-4177-AEE7-76D212191A09}</a:tableStyleId>
              </a:tblPr>
              <a:tblGrid>
                <a:gridCol w="4858911">
                  <a:extLst>
                    <a:ext uri="{9D8B030D-6E8A-4147-A177-3AD203B41FA5}">
                      <a16:colId xmlns:a16="http://schemas.microsoft.com/office/drawing/2014/main" val="1992942727"/>
                    </a:ext>
                  </a:extLst>
                </a:gridCol>
                <a:gridCol w="3507586">
                  <a:extLst>
                    <a:ext uri="{9D8B030D-6E8A-4147-A177-3AD203B41FA5}">
                      <a16:colId xmlns:a16="http://schemas.microsoft.com/office/drawing/2014/main" val="3582162388"/>
                    </a:ext>
                  </a:extLst>
                </a:gridCol>
              </a:tblGrid>
              <a:tr h="1164387">
                <a:tc>
                  <a:txBody>
                    <a:bodyPr/>
                    <a:lstStyle/>
                    <a:p>
                      <a:pPr marL="0" marR="0" algn="l">
                        <a:lnSpc>
                          <a:spcPct val="107000"/>
                        </a:lnSpc>
                        <a:spcBef>
                          <a:spcPts val="0"/>
                        </a:spcBef>
                        <a:spcAft>
                          <a:spcPts val="0"/>
                        </a:spcAft>
                      </a:pPr>
                      <a:r>
                        <a:rPr lang="en-US" sz="1800" dirty="0">
                          <a:effectLst/>
                        </a:rPr>
                        <a:t>Population</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800" dirty="0">
                          <a:effectLst/>
                        </a:rPr>
                        <a:t>Percent reporting feeling sad or hopeless for past 14 days (2017 High School YRBS)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81784558"/>
                  </a:ext>
                </a:extLst>
              </a:tr>
              <a:tr h="376508">
                <a:tc>
                  <a:txBody>
                    <a:bodyPr/>
                    <a:lstStyle/>
                    <a:p>
                      <a:pPr marL="0" marR="0">
                        <a:lnSpc>
                          <a:spcPct val="107000"/>
                        </a:lnSpc>
                        <a:spcBef>
                          <a:spcPts val="0"/>
                        </a:spcBef>
                        <a:spcAft>
                          <a:spcPts val="0"/>
                        </a:spcAft>
                      </a:pPr>
                      <a:r>
                        <a:rPr lang="en-US" sz="1800" dirty="0">
                          <a:effectLst/>
                        </a:rPr>
                        <a:t>Total Population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28%</a:t>
                      </a:r>
                      <a:endParaRPr lang="en-US"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4889853"/>
                  </a:ext>
                </a:extLst>
              </a:tr>
              <a:tr h="428100">
                <a:tc>
                  <a:txBody>
                    <a:bodyPr/>
                    <a:lstStyle/>
                    <a:p>
                      <a:pPr marL="0" marR="0">
                        <a:lnSpc>
                          <a:spcPct val="107000"/>
                        </a:lnSpc>
                        <a:spcBef>
                          <a:spcPts val="0"/>
                        </a:spcBef>
                        <a:spcAft>
                          <a:spcPts val="0"/>
                        </a:spcAft>
                      </a:pPr>
                      <a:r>
                        <a:rPr lang="en-US" sz="1800" dirty="0">
                          <a:effectLst/>
                        </a:rPr>
                        <a:t>Youth with two or more Adverse Childhood Experiences</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46%</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9844955"/>
                  </a:ext>
                </a:extLst>
              </a:tr>
              <a:tr h="376508">
                <a:tc>
                  <a:txBody>
                    <a:bodyPr/>
                    <a:lstStyle/>
                    <a:p>
                      <a:pPr marL="0" marR="0">
                        <a:lnSpc>
                          <a:spcPct val="107000"/>
                        </a:lnSpc>
                        <a:spcBef>
                          <a:spcPts val="0"/>
                        </a:spcBef>
                        <a:spcAft>
                          <a:spcPts val="0"/>
                        </a:spcAft>
                      </a:pPr>
                      <a:r>
                        <a:rPr lang="en-US" sz="1800" dirty="0">
                          <a:effectLst/>
                        </a:rPr>
                        <a:t>Youth with Incarcerated Parents</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32%</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9763498"/>
                  </a:ext>
                </a:extLst>
              </a:tr>
              <a:tr h="376508">
                <a:tc>
                  <a:txBody>
                    <a:bodyPr/>
                    <a:lstStyle/>
                    <a:p>
                      <a:pPr marL="0" marR="0">
                        <a:lnSpc>
                          <a:spcPct val="107000"/>
                        </a:lnSpc>
                        <a:spcBef>
                          <a:spcPts val="0"/>
                        </a:spcBef>
                        <a:spcAft>
                          <a:spcPts val="0"/>
                        </a:spcAft>
                      </a:pPr>
                      <a:r>
                        <a:rPr lang="en-US" sz="1800" dirty="0">
                          <a:effectLst/>
                        </a:rPr>
                        <a:t>LGBQ Youth</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53%</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1584508"/>
                  </a:ext>
                </a:extLst>
              </a:tr>
              <a:tr h="376508">
                <a:tc>
                  <a:txBody>
                    <a:bodyPr/>
                    <a:lstStyle/>
                    <a:p>
                      <a:pPr marL="0" marR="0">
                        <a:lnSpc>
                          <a:spcPct val="107000"/>
                        </a:lnSpc>
                        <a:spcBef>
                          <a:spcPts val="0"/>
                        </a:spcBef>
                        <a:spcAft>
                          <a:spcPts val="0"/>
                        </a:spcAft>
                      </a:pPr>
                      <a:r>
                        <a:rPr lang="en-US" sz="1800" dirty="0">
                          <a:effectLst/>
                        </a:rPr>
                        <a:t>Youth with Disabilities*</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50%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7675897"/>
                  </a:ext>
                </a:extLst>
              </a:tr>
              <a:tr h="425642">
                <a:tc>
                  <a:txBody>
                    <a:bodyPr/>
                    <a:lstStyle/>
                    <a:p>
                      <a:pPr marL="0" marR="0">
                        <a:lnSpc>
                          <a:spcPct val="107000"/>
                        </a:lnSpc>
                        <a:spcBef>
                          <a:spcPts val="0"/>
                        </a:spcBef>
                        <a:spcAft>
                          <a:spcPts val="0"/>
                        </a:spcAft>
                      </a:pPr>
                      <a:r>
                        <a:rPr lang="en-US" sz="1800" dirty="0">
                          <a:effectLst/>
                        </a:rPr>
                        <a:t>Youth Diagnosed with ADD/ADHD, Anxiety or Depression</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49%</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9119431"/>
                  </a:ext>
                </a:extLst>
              </a:tr>
              <a:tr h="376508">
                <a:tc>
                  <a:txBody>
                    <a:bodyPr/>
                    <a:lstStyle/>
                    <a:p>
                      <a:pPr marL="0" marR="0">
                        <a:lnSpc>
                          <a:spcPct val="107000"/>
                        </a:lnSpc>
                        <a:spcBef>
                          <a:spcPts val="0"/>
                        </a:spcBef>
                        <a:spcAft>
                          <a:spcPts val="0"/>
                        </a:spcAft>
                      </a:pPr>
                      <a:r>
                        <a:rPr lang="en-US" sz="1800" dirty="0">
                          <a:effectLst/>
                        </a:rPr>
                        <a:t>Bullying Victim</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50%</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7909804"/>
                  </a:ext>
                </a:extLst>
              </a:tr>
            </a:tbl>
          </a:graphicData>
        </a:graphic>
      </p:graphicFrame>
      <p:sp>
        <p:nvSpPr>
          <p:cNvPr id="6" name="Rectangle 5">
            <a:extLst>
              <a:ext uri="{FF2B5EF4-FFF2-40B4-BE49-F238E27FC236}">
                <a16:creationId xmlns:a16="http://schemas.microsoft.com/office/drawing/2014/main" id="{696CEA6F-C10B-4C82-A51F-9B3C6D16AD66}"/>
              </a:ext>
            </a:extLst>
          </p:cNvPr>
          <p:cNvSpPr/>
          <p:nvPr/>
        </p:nvSpPr>
        <p:spPr>
          <a:xfrm>
            <a:off x="0" y="6363142"/>
            <a:ext cx="9144000" cy="48223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rPr>
              <a:t>*Youth with disabilities includes both self-reported disabilities as well as those who indicate that they have been diagnosed with a disability.    </a:t>
            </a:r>
          </a:p>
          <a:p>
            <a:pPr algn="ctr"/>
            <a:r>
              <a:rPr lang="en-US" sz="1050" dirty="0">
                <a:solidFill>
                  <a:schemeClr val="bg1"/>
                </a:solidFill>
              </a:rPr>
              <a:t>**Prescription painkiller use is non-medical use of opioid painkiller medicines. </a:t>
            </a:r>
          </a:p>
          <a:p>
            <a:pPr algn="ctr"/>
            <a:r>
              <a:rPr lang="en-US" sz="1050" dirty="0"/>
              <a:t>Source: 2017 Delaware High School Youth Risk Behavior Survey</a:t>
            </a:r>
          </a:p>
        </p:txBody>
      </p:sp>
    </p:spTree>
    <p:extLst>
      <p:ext uri="{BB962C8B-B14F-4D97-AF65-F5344CB8AC3E}">
        <p14:creationId xmlns:p14="http://schemas.microsoft.com/office/powerpoint/2010/main" val="4145952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3E2CA91-16B9-4F13-945D-F6906CC931BC}"/>
              </a:ext>
            </a:extLst>
          </p:cNvPr>
          <p:cNvSpPr/>
          <p:nvPr/>
        </p:nvSpPr>
        <p:spPr>
          <a:xfrm>
            <a:off x="0" y="1"/>
            <a:ext cx="9144000" cy="1591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299685F4-3A3A-4F2C-B184-94498762A9E5}"/>
              </a:ext>
            </a:extLst>
          </p:cNvPr>
          <p:cNvSpPr>
            <a:spLocks noGrp="1"/>
          </p:cNvSpPr>
          <p:nvPr>
            <p:ph type="title"/>
          </p:nvPr>
        </p:nvSpPr>
        <p:spPr>
          <a:xfrm>
            <a:off x="155072" y="298443"/>
            <a:ext cx="7886700" cy="994172"/>
          </a:xfrm>
        </p:spPr>
        <p:txBody>
          <a:bodyPr>
            <a:normAutofit/>
          </a:bodyPr>
          <a:lstStyle/>
          <a:p>
            <a:r>
              <a:rPr lang="en-US" sz="3200" dirty="0">
                <a:solidFill>
                  <a:schemeClr val="bg1"/>
                </a:solidFill>
                <a:latin typeface="+mn-lt"/>
              </a:rPr>
              <a:t>Youth at Disproportionate Risk:</a:t>
            </a:r>
            <a:br>
              <a:rPr lang="en-US" sz="3200" dirty="0">
                <a:solidFill>
                  <a:schemeClr val="bg1"/>
                </a:solidFill>
                <a:latin typeface="+mn-lt"/>
              </a:rPr>
            </a:br>
            <a:r>
              <a:rPr lang="en-US" sz="3200" dirty="0">
                <a:solidFill>
                  <a:schemeClr val="bg1"/>
                </a:solidFill>
                <a:latin typeface="+mn-lt"/>
              </a:rPr>
              <a:t>Youth with a Disability</a:t>
            </a:r>
          </a:p>
        </p:txBody>
      </p:sp>
      <p:graphicFrame>
        <p:nvGraphicFramePr>
          <p:cNvPr id="7" name="Content Placeholder 6">
            <a:extLst>
              <a:ext uri="{FF2B5EF4-FFF2-40B4-BE49-F238E27FC236}">
                <a16:creationId xmlns:a16="http://schemas.microsoft.com/office/drawing/2014/main" id="{DFD84C66-F086-4CEB-B67C-E915CA7CEE31}"/>
              </a:ext>
            </a:extLst>
          </p:cNvPr>
          <p:cNvGraphicFramePr>
            <a:graphicFrameLocks noGrp="1"/>
          </p:cNvGraphicFramePr>
          <p:nvPr>
            <p:ph sz="half" idx="1"/>
            <p:extLst>
              <p:ext uri="{D42A27DB-BD31-4B8C-83A1-F6EECF244321}">
                <p14:modId xmlns:p14="http://schemas.microsoft.com/office/powerpoint/2010/main" val="3151599165"/>
              </p:ext>
            </p:extLst>
          </p:nvPr>
        </p:nvGraphicFramePr>
        <p:xfrm>
          <a:off x="268421" y="1719789"/>
          <a:ext cx="3253154" cy="32900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5">
            <a:extLst>
              <a:ext uri="{FF2B5EF4-FFF2-40B4-BE49-F238E27FC236}">
                <a16:creationId xmlns:a16="http://schemas.microsoft.com/office/drawing/2014/main" id="{F35E4818-E5F7-4B77-8D60-D4607DA1BB34}"/>
              </a:ext>
            </a:extLst>
          </p:cNvPr>
          <p:cNvGraphicFramePr>
            <a:graphicFrameLocks noGrp="1"/>
          </p:cNvGraphicFramePr>
          <p:nvPr>
            <p:ph sz="half" idx="2"/>
            <p:extLst>
              <p:ext uri="{D42A27DB-BD31-4B8C-83A1-F6EECF244321}">
                <p14:modId xmlns:p14="http://schemas.microsoft.com/office/powerpoint/2010/main" val="1319719095"/>
              </p:ext>
            </p:extLst>
          </p:nvPr>
        </p:nvGraphicFramePr>
        <p:xfrm>
          <a:off x="3952144" y="2004648"/>
          <a:ext cx="4994631" cy="4364775"/>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2EDF5AD-B8A5-49ED-8122-14D8C660CC6B}"/>
              </a:ext>
            </a:extLst>
          </p:cNvPr>
          <p:cNvSpPr/>
          <p:nvPr/>
        </p:nvSpPr>
        <p:spPr>
          <a:xfrm>
            <a:off x="-8792" y="6549823"/>
            <a:ext cx="9144000" cy="30817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Source: 2017 Delaware High School Youth Risk Behavior Survey</a:t>
            </a:r>
          </a:p>
        </p:txBody>
      </p:sp>
      <p:sp>
        <p:nvSpPr>
          <p:cNvPr id="8" name="TextBox 7">
            <a:extLst>
              <a:ext uri="{FF2B5EF4-FFF2-40B4-BE49-F238E27FC236}">
                <a16:creationId xmlns:a16="http://schemas.microsoft.com/office/drawing/2014/main" id="{E8EBABAF-30A7-4375-B573-E60442D3B254}"/>
              </a:ext>
            </a:extLst>
          </p:cNvPr>
          <p:cNvSpPr txBox="1"/>
          <p:nvPr/>
        </p:nvSpPr>
        <p:spPr>
          <a:xfrm>
            <a:off x="360218" y="5169094"/>
            <a:ext cx="3308465" cy="1200329"/>
          </a:xfrm>
          <a:prstGeom prst="rect">
            <a:avLst/>
          </a:prstGeom>
          <a:noFill/>
          <a:ln>
            <a:solidFill>
              <a:schemeClr val="tx1"/>
            </a:solidFill>
          </a:ln>
        </p:spPr>
        <p:txBody>
          <a:bodyPr wrap="square" rtlCol="0">
            <a:spAutoFit/>
          </a:bodyPr>
          <a:lstStyle/>
          <a:p>
            <a:r>
              <a:rPr lang="en-US" sz="2400" dirty="0"/>
              <a:t>34% of high school students = a little over 14,000 students.</a:t>
            </a:r>
          </a:p>
        </p:txBody>
      </p:sp>
    </p:spTree>
    <p:extLst>
      <p:ext uri="{BB962C8B-B14F-4D97-AF65-F5344CB8AC3E}">
        <p14:creationId xmlns:p14="http://schemas.microsoft.com/office/powerpoint/2010/main" val="1409344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707FC45-F1FF-464B-AA73-DBDF6E6C892D}"/>
              </a:ext>
            </a:extLst>
          </p:cNvPr>
          <p:cNvSpPr/>
          <p:nvPr/>
        </p:nvSpPr>
        <p:spPr>
          <a:xfrm>
            <a:off x="0" y="1"/>
            <a:ext cx="9144000" cy="1591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C7497238-19BA-41C7-A169-F5365F420FD5}"/>
              </a:ext>
            </a:extLst>
          </p:cNvPr>
          <p:cNvSpPr>
            <a:spLocks noGrp="1"/>
          </p:cNvSpPr>
          <p:nvPr>
            <p:ph type="title"/>
          </p:nvPr>
        </p:nvSpPr>
        <p:spPr>
          <a:xfrm>
            <a:off x="168261" y="304320"/>
            <a:ext cx="7886700" cy="994172"/>
          </a:xfrm>
        </p:spPr>
        <p:txBody>
          <a:bodyPr>
            <a:normAutofit/>
          </a:bodyPr>
          <a:lstStyle/>
          <a:p>
            <a:r>
              <a:rPr lang="en-US" sz="3200" dirty="0">
                <a:solidFill>
                  <a:schemeClr val="bg1"/>
                </a:solidFill>
                <a:latin typeface="+mn-lt"/>
              </a:rPr>
              <a:t>Youth at Disproportionate Risk:</a:t>
            </a:r>
            <a:br>
              <a:rPr lang="en-US" sz="3200" dirty="0">
                <a:solidFill>
                  <a:schemeClr val="bg1"/>
                </a:solidFill>
                <a:latin typeface="+mn-lt"/>
              </a:rPr>
            </a:br>
            <a:r>
              <a:rPr lang="en-US" sz="3200" dirty="0">
                <a:solidFill>
                  <a:schemeClr val="bg1"/>
                </a:solidFill>
                <a:latin typeface="+mn-lt"/>
              </a:rPr>
              <a:t>Lesbian, Gay, Bisexual or Questioning Youth</a:t>
            </a:r>
            <a:endParaRPr lang="en-US" sz="3200" dirty="0"/>
          </a:p>
        </p:txBody>
      </p:sp>
      <p:graphicFrame>
        <p:nvGraphicFramePr>
          <p:cNvPr id="4" name="Content Placeholder 3">
            <a:extLst>
              <a:ext uri="{FF2B5EF4-FFF2-40B4-BE49-F238E27FC236}">
                <a16:creationId xmlns:a16="http://schemas.microsoft.com/office/drawing/2014/main" id="{0891B85E-3627-45BE-8402-65CCF375F5F1}"/>
              </a:ext>
            </a:extLst>
          </p:cNvPr>
          <p:cNvGraphicFramePr>
            <a:graphicFrameLocks noGrp="1"/>
          </p:cNvGraphicFramePr>
          <p:nvPr>
            <p:ph sz="half" idx="1"/>
            <p:extLst>
              <p:ext uri="{D42A27DB-BD31-4B8C-83A1-F6EECF244321}">
                <p14:modId xmlns:p14="http://schemas.microsoft.com/office/powerpoint/2010/main" val="834278584"/>
              </p:ext>
            </p:extLst>
          </p:nvPr>
        </p:nvGraphicFramePr>
        <p:xfrm>
          <a:off x="492662" y="2702612"/>
          <a:ext cx="2731443" cy="2392386"/>
        </p:xfrm>
        <a:graphic>
          <a:graphicData uri="http://schemas.openxmlformats.org/drawingml/2006/table">
            <a:tbl>
              <a:tblPr firstRow="1" bandRow="1">
                <a:tableStyleId>{69CF1AB2-1976-4502-BF36-3FF5EA218861}</a:tableStyleId>
              </a:tblPr>
              <a:tblGrid>
                <a:gridCol w="1376612">
                  <a:extLst>
                    <a:ext uri="{9D8B030D-6E8A-4147-A177-3AD203B41FA5}">
                      <a16:colId xmlns:a16="http://schemas.microsoft.com/office/drawing/2014/main" val="3977764708"/>
                    </a:ext>
                  </a:extLst>
                </a:gridCol>
                <a:gridCol w="1354831">
                  <a:extLst>
                    <a:ext uri="{9D8B030D-6E8A-4147-A177-3AD203B41FA5}">
                      <a16:colId xmlns:a16="http://schemas.microsoft.com/office/drawing/2014/main" val="2567131688"/>
                    </a:ext>
                  </a:extLst>
                </a:gridCol>
              </a:tblGrid>
              <a:tr h="591722">
                <a:tc>
                  <a:txBody>
                    <a:bodyPr/>
                    <a:lstStyle/>
                    <a:p>
                      <a:pPr algn="ctr"/>
                      <a:r>
                        <a:rPr lang="en-US" sz="1800" b="0" dirty="0"/>
                        <a:t>Heterosexual</a:t>
                      </a:r>
                    </a:p>
                  </a:txBody>
                  <a:tcPr marL="68580" marR="68580" marT="34290" marB="34290"/>
                </a:tc>
                <a:tc>
                  <a:txBody>
                    <a:bodyPr/>
                    <a:lstStyle/>
                    <a:p>
                      <a:pPr algn="ctr"/>
                      <a:r>
                        <a:rPr lang="en-US" sz="1800" b="0" dirty="0"/>
                        <a:t>86%</a:t>
                      </a:r>
                    </a:p>
                  </a:txBody>
                  <a:tcPr marL="68580" marR="68580" marT="34290" marB="34290"/>
                </a:tc>
                <a:extLst>
                  <a:ext uri="{0D108BD9-81ED-4DB2-BD59-A6C34878D82A}">
                    <a16:rowId xmlns:a16="http://schemas.microsoft.com/office/drawing/2014/main" val="501840090"/>
                  </a:ext>
                </a:extLst>
              </a:tr>
              <a:tr h="617220">
                <a:tc>
                  <a:txBody>
                    <a:bodyPr/>
                    <a:lstStyle/>
                    <a:p>
                      <a:pPr algn="ctr"/>
                      <a:r>
                        <a:rPr lang="en-US" sz="1800" dirty="0"/>
                        <a:t>Gay or Lesbian</a:t>
                      </a:r>
                    </a:p>
                  </a:txBody>
                  <a:tcPr marL="68580" marR="68580" marT="34290" marB="34290"/>
                </a:tc>
                <a:tc>
                  <a:txBody>
                    <a:bodyPr/>
                    <a:lstStyle/>
                    <a:p>
                      <a:pPr algn="ctr"/>
                      <a:r>
                        <a:rPr lang="en-US" sz="1800" dirty="0"/>
                        <a:t>3%</a:t>
                      </a:r>
                    </a:p>
                  </a:txBody>
                  <a:tcPr marL="68580" marR="68580" marT="34290" marB="34290"/>
                </a:tc>
                <a:extLst>
                  <a:ext uri="{0D108BD9-81ED-4DB2-BD59-A6C34878D82A}">
                    <a16:rowId xmlns:a16="http://schemas.microsoft.com/office/drawing/2014/main" val="693678561"/>
                  </a:ext>
                </a:extLst>
              </a:tr>
              <a:tr h="591722">
                <a:tc>
                  <a:txBody>
                    <a:bodyPr/>
                    <a:lstStyle/>
                    <a:p>
                      <a:pPr algn="ctr"/>
                      <a:r>
                        <a:rPr lang="en-US" sz="1800" dirty="0"/>
                        <a:t>Bisexual</a:t>
                      </a:r>
                    </a:p>
                  </a:txBody>
                  <a:tcPr marL="68580" marR="68580" marT="34290" marB="34290"/>
                </a:tc>
                <a:tc>
                  <a:txBody>
                    <a:bodyPr/>
                    <a:lstStyle/>
                    <a:p>
                      <a:pPr algn="ctr"/>
                      <a:r>
                        <a:rPr lang="en-US" sz="1800" dirty="0"/>
                        <a:t>8%</a:t>
                      </a:r>
                    </a:p>
                  </a:txBody>
                  <a:tcPr marL="68580" marR="68580" marT="34290" marB="34290"/>
                </a:tc>
                <a:extLst>
                  <a:ext uri="{0D108BD9-81ED-4DB2-BD59-A6C34878D82A}">
                    <a16:rowId xmlns:a16="http://schemas.microsoft.com/office/drawing/2014/main" val="2822339419"/>
                  </a:ext>
                </a:extLst>
              </a:tr>
              <a:tr h="591722">
                <a:tc>
                  <a:txBody>
                    <a:bodyPr/>
                    <a:lstStyle/>
                    <a:p>
                      <a:pPr algn="ctr"/>
                      <a:r>
                        <a:rPr lang="en-US" sz="1800" dirty="0"/>
                        <a:t>Unsure</a:t>
                      </a:r>
                    </a:p>
                  </a:txBody>
                  <a:tcPr marL="68580" marR="68580" marT="34290" marB="34290"/>
                </a:tc>
                <a:tc>
                  <a:txBody>
                    <a:bodyPr/>
                    <a:lstStyle/>
                    <a:p>
                      <a:pPr algn="ctr"/>
                      <a:r>
                        <a:rPr lang="en-US" sz="1800" dirty="0"/>
                        <a:t>3%</a:t>
                      </a:r>
                    </a:p>
                  </a:txBody>
                  <a:tcPr marL="68580" marR="68580" marT="34290" marB="34290"/>
                </a:tc>
                <a:extLst>
                  <a:ext uri="{0D108BD9-81ED-4DB2-BD59-A6C34878D82A}">
                    <a16:rowId xmlns:a16="http://schemas.microsoft.com/office/drawing/2014/main" val="2655684830"/>
                  </a:ext>
                </a:extLst>
              </a:tr>
            </a:tbl>
          </a:graphicData>
        </a:graphic>
      </p:graphicFrame>
      <p:graphicFrame>
        <p:nvGraphicFramePr>
          <p:cNvPr id="9" name="Content Placeholder 8">
            <a:extLst>
              <a:ext uri="{FF2B5EF4-FFF2-40B4-BE49-F238E27FC236}">
                <a16:creationId xmlns:a16="http://schemas.microsoft.com/office/drawing/2014/main" id="{EF3DA870-E86F-4F77-BA32-7BDE5AD9F090}"/>
              </a:ext>
            </a:extLst>
          </p:cNvPr>
          <p:cNvGraphicFramePr>
            <a:graphicFrameLocks noGrp="1"/>
          </p:cNvGraphicFramePr>
          <p:nvPr>
            <p:ph sz="half" idx="2"/>
            <p:extLst>
              <p:ext uri="{D42A27DB-BD31-4B8C-83A1-F6EECF244321}">
                <p14:modId xmlns:p14="http://schemas.microsoft.com/office/powerpoint/2010/main" val="2876195181"/>
              </p:ext>
            </p:extLst>
          </p:nvPr>
        </p:nvGraphicFramePr>
        <p:xfrm>
          <a:off x="3662083" y="1673225"/>
          <a:ext cx="5141260" cy="4794429"/>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5B33B262-0D6C-4AC4-9F15-3B4C3BDE12D7}"/>
              </a:ext>
            </a:extLst>
          </p:cNvPr>
          <p:cNvSpPr/>
          <p:nvPr/>
        </p:nvSpPr>
        <p:spPr>
          <a:xfrm>
            <a:off x="0" y="6549823"/>
            <a:ext cx="9144000" cy="30817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Source: 2017 Delaware High School Youth Risk Behavior Survey</a:t>
            </a:r>
          </a:p>
        </p:txBody>
      </p:sp>
    </p:spTree>
    <p:extLst>
      <p:ext uri="{BB962C8B-B14F-4D97-AF65-F5344CB8AC3E}">
        <p14:creationId xmlns:p14="http://schemas.microsoft.com/office/powerpoint/2010/main" val="3944208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2B6932-89D9-413A-A8E8-2930F5BCC8D7}"/>
              </a:ext>
            </a:extLst>
          </p:cNvPr>
          <p:cNvSpPr/>
          <p:nvPr/>
        </p:nvSpPr>
        <p:spPr>
          <a:xfrm>
            <a:off x="0" y="0"/>
            <a:ext cx="9144000" cy="1591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37F58EE4-60D2-4037-B5FC-2C0FBC85A7DD}"/>
              </a:ext>
            </a:extLst>
          </p:cNvPr>
          <p:cNvSpPr>
            <a:spLocks noGrp="1"/>
          </p:cNvSpPr>
          <p:nvPr>
            <p:ph type="title"/>
          </p:nvPr>
        </p:nvSpPr>
        <p:spPr>
          <a:xfrm>
            <a:off x="146539" y="298442"/>
            <a:ext cx="7886700" cy="994172"/>
          </a:xfrm>
        </p:spPr>
        <p:txBody>
          <a:bodyPr>
            <a:normAutofit/>
          </a:bodyPr>
          <a:lstStyle/>
          <a:p>
            <a:r>
              <a:rPr lang="en-US" sz="3200" dirty="0">
                <a:solidFill>
                  <a:schemeClr val="bg1"/>
                </a:solidFill>
                <a:latin typeface="+mn-lt"/>
              </a:rPr>
              <a:t>Youth at Disproportionate Risks:</a:t>
            </a:r>
            <a:br>
              <a:rPr lang="en-US" sz="3200" dirty="0">
                <a:solidFill>
                  <a:schemeClr val="bg1"/>
                </a:solidFill>
                <a:latin typeface="+mn-lt"/>
              </a:rPr>
            </a:br>
            <a:r>
              <a:rPr lang="en-US" sz="3200" dirty="0">
                <a:solidFill>
                  <a:schemeClr val="bg1"/>
                </a:solidFill>
                <a:latin typeface="+mn-lt"/>
              </a:rPr>
              <a:t>Adverse Childhood Experiences (ACES)</a:t>
            </a:r>
          </a:p>
        </p:txBody>
      </p:sp>
      <p:graphicFrame>
        <p:nvGraphicFramePr>
          <p:cNvPr id="9" name="Content Placeholder 8">
            <a:extLst>
              <a:ext uri="{FF2B5EF4-FFF2-40B4-BE49-F238E27FC236}">
                <a16:creationId xmlns:a16="http://schemas.microsoft.com/office/drawing/2014/main" id="{EEB0782E-C67A-4BC4-99FC-63476DEE756F}"/>
              </a:ext>
            </a:extLst>
          </p:cNvPr>
          <p:cNvGraphicFramePr>
            <a:graphicFrameLocks noGrp="1"/>
          </p:cNvGraphicFramePr>
          <p:nvPr>
            <p:ph idx="1"/>
            <p:extLst>
              <p:ext uri="{D42A27DB-BD31-4B8C-83A1-F6EECF244321}">
                <p14:modId xmlns:p14="http://schemas.microsoft.com/office/powerpoint/2010/main" val="1275657106"/>
              </p:ext>
            </p:extLst>
          </p:nvPr>
        </p:nvGraphicFramePr>
        <p:xfrm>
          <a:off x="2156012" y="1698812"/>
          <a:ext cx="6871447" cy="4459941"/>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42C38B5A-6F60-4FD1-8768-07DE18DC8DB2}"/>
              </a:ext>
            </a:extLst>
          </p:cNvPr>
          <p:cNvSpPr/>
          <p:nvPr/>
        </p:nvSpPr>
        <p:spPr>
          <a:xfrm>
            <a:off x="0" y="6158753"/>
            <a:ext cx="9144000" cy="69924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mj-lt"/>
                <a:cs typeface="Times New Roman" panose="02020603050405020304" pitchFamily="18" charset="0"/>
              </a:rPr>
              <a:t>Notes: Students who confirmed experiencing any of the events above such as homelessness, incarcerated parent, fighting, being threatened, being bullied, or teen dating violence or sexual violence, were placed in either “1 ACE” or “2 or More ACEs” category depending on the number of different experiences they reported. </a:t>
            </a:r>
            <a:endParaRPr lang="en-US" sz="1050" dirty="0">
              <a:latin typeface="+mj-lt"/>
            </a:endParaRPr>
          </a:p>
          <a:p>
            <a:pPr algn="ctr"/>
            <a:r>
              <a:rPr lang="en-US" sz="1050" dirty="0">
                <a:latin typeface="+mj-lt"/>
              </a:rPr>
              <a:t>Source: 2017 Delaware High School Youth Risk Behavior Survey</a:t>
            </a:r>
          </a:p>
        </p:txBody>
      </p:sp>
      <p:graphicFrame>
        <p:nvGraphicFramePr>
          <p:cNvPr id="6" name="Table 5">
            <a:extLst>
              <a:ext uri="{FF2B5EF4-FFF2-40B4-BE49-F238E27FC236}">
                <a16:creationId xmlns:a16="http://schemas.microsoft.com/office/drawing/2014/main" id="{69AC9E8A-19A4-40EC-8E4A-6DA01FE55404}"/>
              </a:ext>
            </a:extLst>
          </p:cNvPr>
          <p:cNvGraphicFramePr>
            <a:graphicFrameLocks noGrp="1"/>
          </p:cNvGraphicFramePr>
          <p:nvPr>
            <p:extLst>
              <p:ext uri="{D42A27DB-BD31-4B8C-83A1-F6EECF244321}">
                <p14:modId xmlns:p14="http://schemas.microsoft.com/office/powerpoint/2010/main" val="148049114"/>
              </p:ext>
            </p:extLst>
          </p:nvPr>
        </p:nvGraphicFramePr>
        <p:xfrm>
          <a:off x="321425" y="1761713"/>
          <a:ext cx="2074028" cy="2821635"/>
        </p:xfrm>
        <a:graphic>
          <a:graphicData uri="http://schemas.openxmlformats.org/drawingml/2006/table">
            <a:tbl>
              <a:tblPr firstRow="1" bandRow="1">
                <a:tableStyleId>{5C22544A-7EE6-4342-B048-85BDC9FD1C3A}</a:tableStyleId>
              </a:tblPr>
              <a:tblGrid>
                <a:gridCol w="1037014">
                  <a:extLst>
                    <a:ext uri="{9D8B030D-6E8A-4147-A177-3AD203B41FA5}">
                      <a16:colId xmlns:a16="http://schemas.microsoft.com/office/drawing/2014/main" val="2503142665"/>
                    </a:ext>
                  </a:extLst>
                </a:gridCol>
                <a:gridCol w="1037014">
                  <a:extLst>
                    <a:ext uri="{9D8B030D-6E8A-4147-A177-3AD203B41FA5}">
                      <a16:colId xmlns:a16="http://schemas.microsoft.com/office/drawing/2014/main" val="4145549612"/>
                    </a:ext>
                  </a:extLst>
                </a:gridCol>
              </a:tblGrid>
              <a:tr h="720865">
                <a:tc gridSpan="2">
                  <a:txBody>
                    <a:bodyPr/>
                    <a:lstStyle/>
                    <a:p>
                      <a:pPr algn="ctr"/>
                      <a:r>
                        <a:rPr lang="en-US" sz="1500" dirty="0"/>
                        <a:t>% of High School Students that Report ACEs</a:t>
                      </a:r>
                    </a:p>
                  </a:txBody>
                  <a:tcPr marL="68580" marR="68580" marT="34290" marB="34290" anchor="ctr"/>
                </a:tc>
                <a:tc hMerge="1">
                  <a:txBody>
                    <a:bodyPr/>
                    <a:lstStyle/>
                    <a:p>
                      <a:endParaRPr lang="en-US" dirty="0"/>
                    </a:p>
                  </a:txBody>
                  <a:tcPr/>
                </a:tc>
                <a:extLst>
                  <a:ext uri="{0D108BD9-81ED-4DB2-BD59-A6C34878D82A}">
                    <a16:rowId xmlns:a16="http://schemas.microsoft.com/office/drawing/2014/main" val="81689010"/>
                  </a:ext>
                </a:extLst>
              </a:tr>
              <a:tr h="689085">
                <a:tc>
                  <a:txBody>
                    <a:bodyPr/>
                    <a:lstStyle/>
                    <a:p>
                      <a:pPr algn="ctr"/>
                      <a:r>
                        <a:rPr lang="en-US" sz="1800" dirty="0"/>
                        <a:t>0 ACEs</a:t>
                      </a:r>
                    </a:p>
                  </a:txBody>
                  <a:tcPr marL="68580" marR="68580" marT="34290" marB="34290" anchor="ctr"/>
                </a:tc>
                <a:tc>
                  <a:txBody>
                    <a:bodyPr/>
                    <a:lstStyle/>
                    <a:p>
                      <a:pPr algn="ctr"/>
                      <a:r>
                        <a:rPr lang="en-US" sz="1800" dirty="0"/>
                        <a:t>57%</a:t>
                      </a:r>
                    </a:p>
                  </a:txBody>
                  <a:tcPr marL="68580" marR="68580" marT="34290" marB="34290" anchor="ctr"/>
                </a:tc>
                <a:extLst>
                  <a:ext uri="{0D108BD9-81ED-4DB2-BD59-A6C34878D82A}">
                    <a16:rowId xmlns:a16="http://schemas.microsoft.com/office/drawing/2014/main" val="3431212860"/>
                  </a:ext>
                </a:extLst>
              </a:tr>
              <a:tr h="689085">
                <a:tc>
                  <a:txBody>
                    <a:bodyPr/>
                    <a:lstStyle/>
                    <a:p>
                      <a:pPr algn="ctr"/>
                      <a:r>
                        <a:rPr lang="en-US" sz="1800" dirty="0"/>
                        <a:t>1 ACE</a:t>
                      </a:r>
                    </a:p>
                  </a:txBody>
                  <a:tcPr marL="68580" marR="68580" marT="34290" marB="34290" anchor="ctr"/>
                </a:tc>
                <a:tc>
                  <a:txBody>
                    <a:bodyPr/>
                    <a:lstStyle/>
                    <a:p>
                      <a:pPr algn="ctr"/>
                      <a:r>
                        <a:rPr lang="en-US" sz="1800" dirty="0"/>
                        <a:t>23%</a:t>
                      </a:r>
                    </a:p>
                  </a:txBody>
                  <a:tcPr marL="68580" marR="68580" marT="34290" marB="34290" anchor="ctr"/>
                </a:tc>
                <a:extLst>
                  <a:ext uri="{0D108BD9-81ED-4DB2-BD59-A6C34878D82A}">
                    <a16:rowId xmlns:a16="http://schemas.microsoft.com/office/drawing/2014/main" val="252802352"/>
                  </a:ext>
                </a:extLst>
              </a:tr>
              <a:tr h="689085">
                <a:tc>
                  <a:txBody>
                    <a:bodyPr/>
                    <a:lstStyle/>
                    <a:p>
                      <a:pPr algn="ctr"/>
                      <a:r>
                        <a:rPr lang="en-US" sz="1800" dirty="0"/>
                        <a:t>2 or more </a:t>
                      </a:r>
                    </a:p>
                  </a:txBody>
                  <a:tcPr marL="68580" marR="68580" marT="34290" marB="34290" anchor="ctr"/>
                </a:tc>
                <a:tc>
                  <a:txBody>
                    <a:bodyPr/>
                    <a:lstStyle/>
                    <a:p>
                      <a:pPr algn="ctr"/>
                      <a:r>
                        <a:rPr lang="en-US" sz="1800" dirty="0"/>
                        <a:t>20%</a:t>
                      </a:r>
                    </a:p>
                  </a:txBody>
                  <a:tcPr marL="68580" marR="68580" marT="34290" marB="34290" anchor="ctr"/>
                </a:tc>
                <a:extLst>
                  <a:ext uri="{0D108BD9-81ED-4DB2-BD59-A6C34878D82A}">
                    <a16:rowId xmlns:a16="http://schemas.microsoft.com/office/drawing/2014/main" val="2502893633"/>
                  </a:ext>
                </a:extLst>
              </a:tr>
            </a:tbl>
          </a:graphicData>
        </a:graphic>
      </p:graphicFrame>
      <p:sp>
        <p:nvSpPr>
          <p:cNvPr id="7" name="TextBox 6">
            <a:extLst>
              <a:ext uri="{FF2B5EF4-FFF2-40B4-BE49-F238E27FC236}">
                <a16:creationId xmlns:a16="http://schemas.microsoft.com/office/drawing/2014/main" id="{E537B295-0CC1-4E1A-910B-80559BE67352}"/>
              </a:ext>
            </a:extLst>
          </p:cNvPr>
          <p:cNvSpPr txBox="1"/>
          <p:nvPr/>
        </p:nvSpPr>
        <p:spPr>
          <a:xfrm>
            <a:off x="353331" y="4727558"/>
            <a:ext cx="2010215" cy="1323439"/>
          </a:xfrm>
          <a:prstGeom prst="rect">
            <a:avLst/>
          </a:prstGeom>
          <a:noFill/>
          <a:ln>
            <a:solidFill>
              <a:schemeClr val="tx1"/>
            </a:solidFill>
          </a:ln>
        </p:spPr>
        <p:txBody>
          <a:bodyPr wrap="square" rtlCol="0">
            <a:spAutoFit/>
          </a:bodyPr>
          <a:lstStyle/>
          <a:p>
            <a:r>
              <a:rPr lang="en-US" sz="2000" dirty="0"/>
              <a:t>About 18,000 students report experiencing one or more ACE.</a:t>
            </a:r>
          </a:p>
        </p:txBody>
      </p:sp>
    </p:spTree>
    <p:extLst>
      <p:ext uri="{BB962C8B-B14F-4D97-AF65-F5344CB8AC3E}">
        <p14:creationId xmlns:p14="http://schemas.microsoft.com/office/powerpoint/2010/main" val="1823777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F1026D-7324-4B89-8583-89D868A39F10}"/>
              </a:ext>
            </a:extLst>
          </p:cNvPr>
          <p:cNvSpPr/>
          <p:nvPr/>
        </p:nvSpPr>
        <p:spPr>
          <a:xfrm>
            <a:off x="0" y="0"/>
            <a:ext cx="9144000" cy="1591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5E0D5770-E283-4A82-B8CD-D7F5E7612F97}"/>
              </a:ext>
            </a:extLst>
          </p:cNvPr>
          <p:cNvSpPr txBox="1"/>
          <p:nvPr/>
        </p:nvSpPr>
        <p:spPr>
          <a:xfrm>
            <a:off x="268078" y="300282"/>
            <a:ext cx="3081741" cy="1077218"/>
          </a:xfrm>
          <a:prstGeom prst="rect">
            <a:avLst/>
          </a:prstGeom>
          <a:noFill/>
        </p:spPr>
        <p:txBody>
          <a:bodyPr wrap="none" rtlCol="0">
            <a:spAutoFit/>
          </a:bodyPr>
          <a:lstStyle/>
          <a:p>
            <a:r>
              <a:rPr lang="en-US" sz="3200" dirty="0">
                <a:solidFill>
                  <a:schemeClr val="bg1"/>
                </a:solidFill>
              </a:rPr>
              <a:t>Risks and Assets: </a:t>
            </a:r>
          </a:p>
          <a:p>
            <a:r>
              <a:rPr lang="en-US" sz="3200" dirty="0">
                <a:solidFill>
                  <a:schemeClr val="bg1"/>
                </a:solidFill>
              </a:rPr>
              <a:t>Family</a:t>
            </a:r>
          </a:p>
        </p:txBody>
      </p:sp>
      <p:pic>
        <p:nvPicPr>
          <p:cNvPr id="2" name="Picture 1">
            <a:extLst>
              <a:ext uri="{FF2B5EF4-FFF2-40B4-BE49-F238E27FC236}">
                <a16:creationId xmlns:a16="http://schemas.microsoft.com/office/drawing/2014/main" id="{BC74DC7D-8364-436B-B603-3A6B4B631F7A}"/>
              </a:ext>
            </a:extLst>
          </p:cNvPr>
          <p:cNvPicPr>
            <a:picLocks noChangeAspect="1"/>
          </p:cNvPicPr>
          <p:nvPr/>
        </p:nvPicPr>
        <p:blipFill>
          <a:blip r:embed="rId3"/>
          <a:stretch>
            <a:fillRect/>
          </a:stretch>
        </p:blipFill>
        <p:spPr>
          <a:xfrm>
            <a:off x="3290107" y="1793628"/>
            <a:ext cx="5710229" cy="3235510"/>
          </a:xfrm>
          <a:prstGeom prst="rect">
            <a:avLst/>
          </a:prstGeom>
        </p:spPr>
      </p:pic>
      <p:sp>
        <p:nvSpPr>
          <p:cNvPr id="8" name="TextBox 7">
            <a:extLst>
              <a:ext uri="{FF2B5EF4-FFF2-40B4-BE49-F238E27FC236}">
                <a16:creationId xmlns:a16="http://schemas.microsoft.com/office/drawing/2014/main" id="{0977ECD8-D62F-49E7-A669-D77113D82A8E}"/>
              </a:ext>
            </a:extLst>
          </p:cNvPr>
          <p:cNvSpPr txBox="1"/>
          <p:nvPr/>
        </p:nvSpPr>
        <p:spPr>
          <a:xfrm>
            <a:off x="337013" y="5231710"/>
            <a:ext cx="8717339" cy="923330"/>
          </a:xfrm>
          <a:prstGeom prst="rect">
            <a:avLst/>
          </a:prstGeom>
          <a:noFill/>
        </p:spPr>
        <p:txBody>
          <a:bodyPr wrap="square" rtlCol="0">
            <a:spAutoFit/>
          </a:bodyPr>
          <a:lstStyle/>
          <a:p>
            <a:r>
              <a:rPr lang="en-US" dirty="0"/>
              <a:t>Students with incarcerated parents report feeling sad or hopeless, engaging in self-harm, and attempting suicide more than twice as frequently as students without incarcerated parents. </a:t>
            </a:r>
          </a:p>
        </p:txBody>
      </p:sp>
      <p:sp>
        <p:nvSpPr>
          <p:cNvPr id="9" name="Rectangle 8">
            <a:extLst>
              <a:ext uri="{FF2B5EF4-FFF2-40B4-BE49-F238E27FC236}">
                <a16:creationId xmlns:a16="http://schemas.microsoft.com/office/drawing/2014/main" id="{D1547A77-ACC3-46FF-B400-77512A5CF2DE}"/>
              </a:ext>
            </a:extLst>
          </p:cNvPr>
          <p:cNvSpPr/>
          <p:nvPr/>
        </p:nvSpPr>
        <p:spPr>
          <a:xfrm>
            <a:off x="0" y="6549824"/>
            <a:ext cx="9144000" cy="30817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Source: 2017 Delaware High School Youth Risk Behavior Survey</a:t>
            </a:r>
          </a:p>
        </p:txBody>
      </p:sp>
      <p:graphicFrame>
        <p:nvGraphicFramePr>
          <p:cNvPr id="10" name="Chart 9">
            <a:extLst>
              <a:ext uri="{FF2B5EF4-FFF2-40B4-BE49-F238E27FC236}">
                <a16:creationId xmlns:a16="http://schemas.microsoft.com/office/drawing/2014/main" id="{CE40535C-522D-4A26-A353-2AC2002B6C5C}"/>
              </a:ext>
            </a:extLst>
          </p:cNvPr>
          <p:cNvGraphicFramePr/>
          <p:nvPr>
            <p:extLst>
              <p:ext uri="{D42A27DB-BD31-4B8C-83A1-F6EECF244321}">
                <p14:modId xmlns:p14="http://schemas.microsoft.com/office/powerpoint/2010/main" val="2248909686"/>
              </p:ext>
            </p:extLst>
          </p:nvPr>
        </p:nvGraphicFramePr>
        <p:xfrm>
          <a:off x="268078" y="1914510"/>
          <a:ext cx="2830010" cy="299374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61198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F1026D-7324-4B89-8583-89D868A39F10}"/>
              </a:ext>
            </a:extLst>
          </p:cNvPr>
          <p:cNvSpPr/>
          <p:nvPr/>
        </p:nvSpPr>
        <p:spPr>
          <a:xfrm>
            <a:off x="0" y="9671"/>
            <a:ext cx="9144000" cy="1591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5E0D5770-E283-4A82-B8CD-D7F5E7612F97}"/>
              </a:ext>
            </a:extLst>
          </p:cNvPr>
          <p:cNvSpPr txBox="1"/>
          <p:nvPr/>
        </p:nvSpPr>
        <p:spPr>
          <a:xfrm>
            <a:off x="144690" y="2076"/>
            <a:ext cx="8166677" cy="1569660"/>
          </a:xfrm>
          <a:prstGeom prst="rect">
            <a:avLst/>
          </a:prstGeom>
          <a:noFill/>
        </p:spPr>
        <p:txBody>
          <a:bodyPr wrap="square" rtlCol="0">
            <a:spAutoFit/>
          </a:bodyPr>
          <a:lstStyle/>
          <a:p>
            <a:r>
              <a:rPr lang="en-US" sz="3200" dirty="0">
                <a:solidFill>
                  <a:schemeClr val="bg1"/>
                </a:solidFill>
              </a:rPr>
              <a:t>Shared Risk: </a:t>
            </a:r>
          </a:p>
          <a:p>
            <a:r>
              <a:rPr lang="en-US" sz="3200" dirty="0">
                <a:solidFill>
                  <a:schemeClr val="bg1"/>
                </a:solidFill>
              </a:rPr>
              <a:t>Substance Use, Mental Health Concerns, and Sexual Risk Behaviors</a:t>
            </a:r>
          </a:p>
        </p:txBody>
      </p:sp>
      <p:pic>
        <p:nvPicPr>
          <p:cNvPr id="2" name="Picture 1">
            <a:extLst>
              <a:ext uri="{FF2B5EF4-FFF2-40B4-BE49-F238E27FC236}">
                <a16:creationId xmlns:a16="http://schemas.microsoft.com/office/drawing/2014/main" id="{CCB07E95-0405-1D4A-B9AB-43384D834A72}"/>
              </a:ext>
            </a:extLst>
          </p:cNvPr>
          <p:cNvPicPr>
            <a:picLocks noChangeAspect="1"/>
          </p:cNvPicPr>
          <p:nvPr/>
        </p:nvPicPr>
        <p:blipFill>
          <a:blip r:embed="rId3"/>
          <a:stretch>
            <a:fillRect/>
          </a:stretch>
        </p:blipFill>
        <p:spPr>
          <a:xfrm>
            <a:off x="2296111" y="1862173"/>
            <a:ext cx="3863837" cy="3863837"/>
          </a:xfrm>
          <a:prstGeom prst="rect">
            <a:avLst/>
          </a:prstGeom>
        </p:spPr>
      </p:pic>
      <p:sp>
        <p:nvSpPr>
          <p:cNvPr id="5" name="TextBox 4">
            <a:extLst>
              <a:ext uri="{FF2B5EF4-FFF2-40B4-BE49-F238E27FC236}">
                <a16:creationId xmlns:a16="http://schemas.microsoft.com/office/drawing/2014/main" id="{376EA1A8-8A5B-46D7-8134-C67A94D292F7}"/>
              </a:ext>
            </a:extLst>
          </p:cNvPr>
          <p:cNvSpPr txBox="1"/>
          <p:nvPr/>
        </p:nvSpPr>
        <p:spPr>
          <a:xfrm>
            <a:off x="5991323" y="1970127"/>
            <a:ext cx="2390433" cy="1077218"/>
          </a:xfrm>
          <a:prstGeom prst="rect">
            <a:avLst/>
          </a:prstGeom>
          <a:noFill/>
          <a:ln>
            <a:solidFill>
              <a:schemeClr val="tx1"/>
            </a:solidFill>
          </a:ln>
        </p:spPr>
        <p:txBody>
          <a:bodyPr wrap="square" rtlCol="0">
            <a:spAutoFit/>
          </a:bodyPr>
          <a:lstStyle/>
          <a:p>
            <a:pPr lvl="0">
              <a:defRPr/>
            </a:pPr>
            <a:r>
              <a:rPr lang="en-US" sz="1600" dirty="0"/>
              <a:t>24% of all students reported both substance use and risky sexual behavior.</a:t>
            </a:r>
          </a:p>
        </p:txBody>
      </p:sp>
      <p:sp>
        <p:nvSpPr>
          <p:cNvPr id="6" name="TextBox 5">
            <a:extLst>
              <a:ext uri="{FF2B5EF4-FFF2-40B4-BE49-F238E27FC236}">
                <a16:creationId xmlns:a16="http://schemas.microsoft.com/office/drawing/2014/main" id="{57C78A67-6744-4095-AD45-31DAD7167C6F}"/>
              </a:ext>
            </a:extLst>
          </p:cNvPr>
          <p:cNvSpPr txBox="1"/>
          <p:nvPr/>
        </p:nvSpPr>
        <p:spPr>
          <a:xfrm>
            <a:off x="4029635" y="3776105"/>
            <a:ext cx="842806" cy="415498"/>
          </a:xfrm>
          <a:prstGeom prst="rect">
            <a:avLst/>
          </a:prstGeom>
          <a:noFill/>
        </p:spPr>
        <p:txBody>
          <a:bodyPr wrap="square" rtlCol="0">
            <a:spAutoFit/>
          </a:bodyPr>
          <a:lstStyle/>
          <a:p>
            <a:r>
              <a:rPr lang="en-US" sz="2100" dirty="0">
                <a:solidFill>
                  <a:schemeClr val="bg1"/>
                </a:solidFill>
              </a:rPr>
              <a:t>12%</a:t>
            </a:r>
          </a:p>
        </p:txBody>
      </p:sp>
      <p:sp>
        <p:nvSpPr>
          <p:cNvPr id="8" name="TextBox 7">
            <a:extLst>
              <a:ext uri="{FF2B5EF4-FFF2-40B4-BE49-F238E27FC236}">
                <a16:creationId xmlns:a16="http://schemas.microsoft.com/office/drawing/2014/main" id="{27ACDCAA-F03A-4859-A6A7-62D3E9199AD6}"/>
              </a:ext>
            </a:extLst>
          </p:cNvPr>
          <p:cNvSpPr txBox="1"/>
          <p:nvPr/>
        </p:nvSpPr>
        <p:spPr>
          <a:xfrm>
            <a:off x="280355" y="2068855"/>
            <a:ext cx="1863339" cy="1569660"/>
          </a:xfrm>
          <a:prstGeom prst="rect">
            <a:avLst/>
          </a:prstGeom>
          <a:noFill/>
          <a:ln>
            <a:solidFill>
              <a:schemeClr val="tx1"/>
            </a:solidFill>
          </a:ln>
        </p:spPr>
        <p:txBody>
          <a:bodyPr wrap="square" rtlCol="0">
            <a:spAutoFit/>
          </a:bodyPr>
          <a:lstStyle/>
          <a:p>
            <a:r>
              <a:rPr lang="en-US" sz="1600" dirty="0"/>
              <a:t>64% of all students (approx. 26,000 students) reported at least one of these risky behaviors/concerns.</a:t>
            </a:r>
          </a:p>
        </p:txBody>
      </p:sp>
      <p:sp>
        <p:nvSpPr>
          <p:cNvPr id="9" name="TextBox 8">
            <a:extLst>
              <a:ext uri="{FF2B5EF4-FFF2-40B4-BE49-F238E27FC236}">
                <a16:creationId xmlns:a16="http://schemas.microsoft.com/office/drawing/2014/main" id="{87C60460-B73D-4C47-9910-F7FDD4917AD3}"/>
              </a:ext>
            </a:extLst>
          </p:cNvPr>
          <p:cNvSpPr txBox="1"/>
          <p:nvPr/>
        </p:nvSpPr>
        <p:spPr>
          <a:xfrm>
            <a:off x="139123" y="4110964"/>
            <a:ext cx="2374712" cy="1077218"/>
          </a:xfrm>
          <a:prstGeom prst="rect">
            <a:avLst/>
          </a:prstGeom>
          <a:noFill/>
          <a:ln>
            <a:solidFill>
              <a:schemeClr val="tx1"/>
            </a:solidFill>
          </a:ln>
        </p:spPr>
        <p:txBody>
          <a:bodyPr wrap="square" rtlCol="0">
            <a:spAutoFit/>
          </a:bodyPr>
          <a:lstStyle/>
          <a:p>
            <a:r>
              <a:rPr lang="en-US" sz="1600" dirty="0"/>
              <a:t>18% of all students reported both substance use and a mental health concern.</a:t>
            </a:r>
          </a:p>
        </p:txBody>
      </p:sp>
      <p:sp>
        <p:nvSpPr>
          <p:cNvPr id="10" name="TextBox 9">
            <a:extLst>
              <a:ext uri="{FF2B5EF4-FFF2-40B4-BE49-F238E27FC236}">
                <a16:creationId xmlns:a16="http://schemas.microsoft.com/office/drawing/2014/main" id="{4249B86A-3065-4C60-86C6-38AAA2C9233A}"/>
              </a:ext>
            </a:extLst>
          </p:cNvPr>
          <p:cNvSpPr txBox="1"/>
          <p:nvPr/>
        </p:nvSpPr>
        <p:spPr>
          <a:xfrm>
            <a:off x="6409465" y="3199024"/>
            <a:ext cx="2560437" cy="1077218"/>
          </a:xfrm>
          <a:prstGeom prst="rect">
            <a:avLst/>
          </a:prstGeom>
          <a:noFill/>
          <a:ln>
            <a:solidFill>
              <a:schemeClr val="tx1"/>
            </a:solidFill>
          </a:ln>
        </p:spPr>
        <p:txBody>
          <a:bodyPr wrap="square" rtlCol="0">
            <a:spAutoFit/>
          </a:bodyPr>
          <a:lstStyle/>
          <a:p>
            <a:r>
              <a:rPr lang="en-US" sz="1600" dirty="0"/>
              <a:t>16% of all students reported both a mental health concern and risky sexual behavior.</a:t>
            </a:r>
          </a:p>
        </p:txBody>
      </p:sp>
      <p:sp>
        <p:nvSpPr>
          <p:cNvPr id="11" name="TextBox 10">
            <a:extLst>
              <a:ext uri="{FF2B5EF4-FFF2-40B4-BE49-F238E27FC236}">
                <a16:creationId xmlns:a16="http://schemas.microsoft.com/office/drawing/2014/main" id="{86ED7E11-3E97-40B8-89B6-CF8AD8BD7243}"/>
              </a:ext>
            </a:extLst>
          </p:cNvPr>
          <p:cNvSpPr txBox="1"/>
          <p:nvPr/>
        </p:nvSpPr>
        <p:spPr>
          <a:xfrm>
            <a:off x="6040429" y="4588227"/>
            <a:ext cx="2929475" cy="1077218"/>
          </a:xfrm>
          <a:prstGeom prst="rect">
            <a:avLst/>
          </a:prstGeom>
          <a:noFill/>
          <a:ln>
            <a:solidFill>
              <a:schemeClr val="tx1"/>
            </a:solidFill>
          </a:ln>
        </p:spPr>
        <p:txBody>
          <a:bodyPr wrap="square" rtlCol="0">
            <a:spAutoFit/>
          </a:bodyPr>
          <a:lstStyle/>
          <a:p>
            <a:r>
              <a:rPr lang="en-US" sz="1600" dirty="0"/>
              <a:t>12% of all students reported substance use, a mental health concern, and risky sexual behavior.  </a:t>
            </a:r>
          </a:p>
        </p:txBody>
      </p:sp>
      <p:sp>
        <p:nvSpPr>
          <p:cNvPr id="12" name="Rectangle 11">
            <a:extLst>
              <a:ext uri="{FF2B5EF4-FFF2-40B4-BE49-F238E27FC236}">
                <a16:creationId xmlns:a16="http://schemas.microsoft.com/office/drawing/2014/main" id="{7CF70660-9BE4-468E-A3C4-C998DD89B39D}"/>
              </a:ext>
            </a:extLst>
          </p:cNvPr>
          <p:cNvSpPr/>
          <p:nvPr/>
        </p:nvSpPr>
        <p:spPr>
          <a:xfrm>
            <a:off x="0" y="6540153"/>
            <a:ext cx="9144000" cy="30817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Source: 2017 Delaware High School Youth Risk Behavior Survey</a:t>
            </a:r>
          </a:p>
        </p:txBody>
      </p:sp>
    </p:spTree>
    <p:extLst>
      <p:ext uri="{BB962C8B-B14F-4D97-AF65-F5344CB8AC3E}">
        <p14:creationId xmlns:p14="http://schemas.microsoft.com/office/powerpoint/2010/main" val="1612606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F1026D-7324-4B89-8583-89D868A39F10}"/>
              </a:ext>
            </a:extLst>
          </p:cNvPr>
          <p:cNvSpPr/>
          <p:nvPr/>
        </p:nvSpPr>
        <p:spPr>
          <a:xfrm>
            <a:off x="0" y="6874"/>
            <a:ext cx="9144000" cy="1591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5E0D5770-E283-4A82-B8CD-D7F5E7612F97}"/>
              </a:ext>
            </a:extLst>
          </p:cNvPr>
          <p:cNvSpPr txBox="1"/>
          <p:nvPr/>
        </p:nvSpPr>
        <p:spPr>
          <a:xfrm>
            <a:off x="229223" y="263793"/>
            <a:ext cx="3081741" cy="1077218"/>
          </a:xfrm>
          <a:prstGeom prst="rect">
            <a:avLst/>
          </a:prstGeom>
          <a:noFill/>
        </p:spPr>
        <p:txBody>
          <a:bodyPr wrap="none" rtlCol="0">
            <a:spAutoFit/>
          </a:bodyPr>
          <a:lstStyle/>
          <a:p>
            <a:r>
              <a:rPr lang="en-US" sz="3200" dirty="0">
                <a:solidFill>
                  <a:schemeClr val="bg1"/>
                </a:solidFill>
              </a:rPr>
              <a:t>Risks and Assets: </a:t>
            </a:r>
          </a:p>
          <a:p>
            <a:r>
              <a:rPr lang="en-US" sz="3200" dirty="0">
                <a:solidFill>
                  <a:schemeClr val="bg1"/>
                </a:solidFill>
              </a:rPr>
              <a:t>Community</a:t>
            </a:r>
          </a:p>
        </p:txBody>
      </p:sp>
      <p:graphicFrame>
        <p:nvGraphicFramePr>
          <p:cNvPr id="9" name="Chart 8">
            <a:extLst>
              <a:ext uri="{FF2B5EF4-FFF2-40B4-BE49-F238E27FC236}">
                <a16:creationId xmlns:a16="http://schemas.microsoft.com/office/drawing/2014/main" id="{BA8C502B-4A9A-4E89-AF51-64197CDF3B46}"/>
              </a:ext>
            </a:extLst>
          </p:cNvPr>
          <p:cNvGraphicFramePr/>
          <p:nvPr>
            <p:extLst>
              <p:ext uri="{D42A27DB-BD31-4B8C-83A1-F6EECF244321}">
                <p14:modId xmlns:p14="http://schemas.microsoft.com/office/powerpoint/2010/main" val="3383102503"/>
              </p:ext>
            </p:extLst>
          </p:nvPr>
        </p:nvGraphicFramePr>
        <p:xfrm>
          <a:off x="40852" y="1703294"/>
          <a:ext cx="5601871" cy="45751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Table 16">
            <a:extLst>
              <a:ext uri="{FF2B5EF4-FFF2-40B4-BE49-F238E27FC236}">
                <a16:creationId xmlns:a16="http://schemas.microsoft.com/office/drawing/2014/main" id="{2953A13A-E994-428F-B4E7-DEF974BF900A}"/>
              </a:ext>
            </a:extLst>
          </p:cNvPr>
          <p:cNvGraphicFramePr>
            <a:graphicFrameLocks noGrp="1"/>
          </p:cNvGraphicFramePr>
          <p:nvPr>
            <p:extLst>
              <p:ext uri="{D42A27DB-BD31-4B8C-83A1-F6EECF244321}">
                <p14:modId xmlns:p14="http://schemas.microsoft.com/office/powerpoint/2010/main" val="2056628716"/>
              </p:ext>
            </p:extLst>
          </p:nvPr>
        </p:nvGraphicFramePr>
        <p:xfrm>
          <a:off x="5229612" y="2150627"/>
          <a:ext cx="3431433" cy="3257554"/>
        </p:xfrm>
        <a:graphic>
          <a:graphicData uri="http://schemas.openxmlformats.org/drawingml/2006/table">
            <a:tbl>
              <a:tblPr firstRow="1" bandRow="1">
                <a:tableStyleId>{5C22544A-7EE6-4342-B048-85BDC9FD1C3A}</a:tableStyleId>
              </a:tblPr>
              <a:tblGrid>
                <a:gridCol w="2118325">
                  <a:extLst>
                    <a:ext uri="{9D8B030D-6E8A-4147-A177-3AD203B41FA5}">
                      <a16:colId xmlns:a16="http://schemas.microsoft.com/office/drawing/2014/main" val="3907686311"/>
                    </a:ext>
                  </a:extLst>
                </a:gridCol>
                <a:gridCol w="1313108">
                  <a:extLst>
                    <a:ext uri="{9D8B030D-6E8A-4147-A177-3AD203B41FA5}">
                      <a16:colId xmlns:a16="http://schemas.microsoft.com/office/drawing/2014/main" val="3758375773"/>
                    </a:ext>
                  </a:extLst>
                </a:gridCol>
              </a:tblGrid>
              <a:tr h="1096929">
                <a:tc>
                  <a:txBody>
                    <a:bodyPr/>
                    <a:lstStyle/>
                    <a:p>
                      <a:r>
                        <a:rPr lang="en-US" sz="1800" dirty="0"/>
                        <a:t>Frequency of Feeling Safe</a:t>
                      </a:r>
                    </a:p>
                  </a:txBody>
                  <a:tcPr marL="68580" marR="68580" marT="34290" marB="34290" anchor="ctr"/>
                </a:tc>
                <a:tc>
                  <a:txBody>
                    <a:bodyPr/>
                    <a:lstStyle/>
                    <a:p>
                      <a:r>
                        <a:rPr lang="en-US" sz="1800" dirty="0"/>
                        <a:t>Past month prescription drug misuse</a:t>
                      </a:r>
                    </a:p>
                  </a:txBody>
                  <a:tcPr marL="68580" marR="68580" marT="34290" marB="34290" anchor="ctr"/>
                </a:tc>
                <a:extLst>
                  <a:ext uri="{0D108BD9-81ED-4DB2-BD59-A6C34878D82A}">
                    <a16:rowId xmlns:a16="http://schemas.microsoft.com/office/drawing/2014/main" val="1130681585"/>
                  </a:ext>
                </a:extLst>
              </a:tr>
              <a:tr h="432125">
                <a:tc>
                  <a:txBody>
                    <a:bodyPr/>
                    <a:lstStyle/>
                    <a:p>
                      <a:r>
                        <a:rPr lang="en-US" sz="1800" dirty="0"/>
                        <a:t>Most of the time</a:t>
                      </a:r>
                    </a:p>
                  </a:txBody>
                  <a:tcPr marL="68580" marR="68580" marT="34290" marB="34290"/>
                </a:tc>
                <a:tc>
                  <a:txBody>
                    <a:bodyPr/>
                    <a:lstStyle/>
                    <a:p>
                      <a:r>
                        <a:rPr lang="en-US" sz="1800" dirty="0"/>
                        <a:t>3%</a:t>
                      </a:r>
                    </a:p>
                  </a:txBody>
                  <a:tcPr marL="68580" marR="68580" marT="34290" marB="34290"/>
                </a:tc>
                <a:extLst>
                  <a:ext uri="{0D108BD9-81ED-4DB2-BD59-A6C34878D82A}">
                    <a16:rowId xmlns:a16="http://schemas.microsoft.com/office/drawing/2014/main" val="3332048373"/>
                  </a:ext>
                </a:extLst>
              </a:tr>
              <a:tr h="432125">
                <a:tc>
                  <a:txBody>
                    <a:bodyPr/>
                    <a:lstStyle/>
                    <a:p>
                      <a:r>
                        <a:rPr lang="en-US" sz="1800" dirty="0"/>
                        <a:t>Often</a:t>
                      </a:r>
                    </a:p>
                  </a:txBody>
                  <a:tcPr marL="68580" marR="68580" marT="34290" marB="34290"/>
                </a:tc>
                <a:tc>
                  <a:txBody>
                    <a:bodyPr/>
                    <a:lstStyle/>
                    <a:p>
                      <a:r>
                        <a:rPr lang="en-US" sz="1800" dirty="0"/>
                        <a:t>3%</a:t>
                      </a:r>
                    </a:p>
                  </a:txBody>
                  <a:tcPr marL="68580" marR="68580" marT="34290" marB="34290"/>
                </a:tc>
                <a:extLst>
                  <a:ext uri="{0D108BD9-81ED-4DB2-BD59-A6C34878D82A}">
                    <a16:rowId xmlns:a16="http://schemas.microsoft.com/office/drawing/2014/main" val="3175139932"/>
                  </a:ext>
                </a:extLst>
              </a:tr>
              <a:tr h="432125">
                <a:tc>
                  <a:txBody>
                    <a:bodyPr/>
                    <a:lstStyle/>
                    <a:p>
                      <a:r>
                        <a:rPr lang="en-US" sz="1800" dirty="0"/>
                        <a:t>Some of the time </a:t>
                      </a:r>
                    </a:p>
                  </a:txBody>
                  <a:tcPr marL="68580" marR="68580" marT="34290" marB="34290"/>
                </a:tc>
                <a:tc>
                  <a:txBody>
                    <a:bodyPr/>
                    <a:lstStyle/>
                    <a:p>
                      <a:r>
                        <a:rPr lang="en-US" sz="1800" dirty="0"/>
                        <a:t>5%</a:t>
                      </a:r>
                    </a:p>
                  </a:txBody>
                  <a:tcPr marL="68580" marR="68580" marT="34290" marB="34290"/>
                </a:tc>
                <a:extLst>
                  <a:ext uri="{0D108BD9-81ED-4DB2-BD59-A6C34878D82A}">
                    <a16:rowId xmlns:a16="http://schemas.microsoft.com/office/drawing/2014/main" val="553470797"/>
                  </a:ext>
                </a:extLst>
              </a:tr>
              <a:tr h="432125">
                <a:tc>
                  <a:txBody>
                    <a:bodyPr/>
                    <a:lstStyle/>
                    <a:p>
                      <a:r>
                        <a:rPr lang="en-US" sz="1800" dirty="0"/>
                        <a:t>Not often</a:t>
                      </a:r>
                    </a:p>
                  </a:txBody>
                  <a:tcPr marL="68580" marR="68580" marT="34290" marB="34290"/>
                </a:tc>
                <a:tc>
                  <a:txBody>
                    <a:bodyPr/>
                    <a:lstStyle/>
                    <a:p>
                      <a:r>
                        <a:rPr lang="en-US" sz="1800" dirty="0"/>
                        <a:t>7%</a:t>
                      </a:r>
                    </a:p>
                  </a:txBody>
                  <a:tcPr marL="68580" marR="68580" marT="34290" marB="34290"/>
                </a:tc>
                <a:extLst>
                  <a:ext uri="{0D108BD9-81ED-4DB2-BD59-A6C34878D82A}">
                    <a16:rowId xmlns:a16="http://schemas.microsoft.com/office/drawing/2014/main" val="1957793874"/>
                  </a:ext>
                </a:extLst>
              </a:tr>
              <a:tr h="432125">
                <a:tc>
                  <a:txBody>
                    <a:bodyPr/>
                    <a:lstStyle/>
                    <a:p>
                      <a:r>
                        <a:rPr lang="en-US" sz="1800" dirty="0"/>
                        <a:t>Never</a:t>
                      </a:r>
                    </a:p>
                  </a:txBody>
                  <a:tcPr marL="68580" marR="68580" marT="34290" marB="34290"/>
                </a:tc>
                <a:tc>
                  <a:txBody>
                    <a:bodyPr/>
                    <a:lstStyle/>
                    <a:p>
                      <a:r>
                        <a:rPr lang="en-US" sz="1800" dirty="0"/>
                        <a:t>11%</a:t>
                      </a:r>
                    </a:p>
                  </a:txBody>
                  <a:tcPr marL="68580" marR="68580" marT="34290" marB="34290"/>
                </a:tc>
                <a:extLst>
                  <a:ext uri="{0D108BD9-81ED-4DB2-BD59-A6C34878D82A}">
                    <a16:rowId xmlns:a16="http://schemas.microsoft.com/office/drawing/2014/main" val="1813470339"/>
                  </a:ext>
                </a:extLst>
              </a:tr>
            </a:tbl>
          </a:graphicData>
        </a:graphic>
      </p:graphicFrame>
      <p:pic>
        <p:nvPicPr>
          <p:cNvPr id="18" name="Picture 17">
            <a:extLst>
              <a:ext uri="{FF2B5EF4-FFF2-40B4-BE49-F238E27FC236}">
                <a16:creationId xmlns:a16="http://schemas.microsoft.com/office/drawing/2014/main" id="{CEB389F7-2E18-4221-A4A5-81185019F6D3}"/>
              </a:ext>
            </a:extLst>
          </p:cNvPr>
          <p:cNvPicPr>
            <a:picLocks noChangeAspect="1"/>
          </p:cNvPicPr>
          <p:nvPr/>
        </p:nvPicPr>
        <p:blipFill>
          <a:blip r:embed="rId4"/>
          <a:stretch>
            <a:fillRect/>
          </a:stretch>
        </p:blipFill>
        <p:spPr>
          <a:xfrm>
            <a:off x="0" y="6535320"/>
            <a:ext cx="9144000" cy="315152"/>
          </a:xfrm>
          <a:prstGeom prst="rect">
            <a:avLst/>
          </a:prstGeom>
        </p:spPr>
      </p:pic>
    </p:spTree>
    <p:extLst>
      <p:ext uri="{BB962C8B-B14F-4D97-AF65-F5344CB8AC3E}">
        <p14:creationId xmlns:p14="http://schemas.microsoft.com/office/powerpoint/2010/main" val="1984244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F1026D-7324-4B89-8583-89D868A39F10}"/>
              </a:ext>
            </a:extLst>
          </p:cNvPr>
          <p:cNvSpPr/>
          <p:nvPr/>
        </p:nvSpPr>
        <p:spPr>
          <a:xfrm>
            <a:off x="0" y="-11787"/>
            <a:ext cx="9144000" cy="1591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5E0D5770-E283-4A82-B8CD-D7F5E7612F97}"/>
              </a:ext>
            </a:extLst>
          </p:cNvPr>
          <p:cNvSpPr txBox="1"/>
          <p:nvPr/>
        </p:nvSpPr>
        <p:spPr>
          <a:xfrm>
            <a:off x="257043" y="147264"/>
            <a:ext cx="3081741" cy="1077218"/>
          </a:xfrm>
          <a:prstGeom prst="rect">
            <a:avLst/>
          </a:prstGeom>
          <a:noFill/>
        </p:spPr>
        <p:txBody>
          <a:bodyPr wrap="none" rtlCol="0">
            <a:spAutoFit/>
          </a:bodyPr>
          <a:lstStyle/>
          <a:p>
            <a:r>
              <a:rPr lang="en-US" sz="3200" dirty="0">
                <a:solidFill>
                  <a:schemeClr val="bg1"/>
                </a:solidFill>
              </a:rPr>
              <a:t>Risks and Assets: </a:t>
            </a:r>
          </a:p>
          <a:p>
            <a:r>
              <a:rPr lang="en-US" sz="3200" dirty="0">
                <a:solidFill>
                  <a:schemeClr val="bg1"/>
                </a:solidFill>
              </a:rPr>
              <a:t>School</a:t>
            </a:r>
          </a:p>
        </p:txBody>
      </p:sp>
      <p:sp>
        <p:nvSpPr>
          <p:cNvPr id="2" name="TextBox 1">
            <a:extLst>
              <a:ext uri="{FF2B5EF4-FFF2-40B4-BE49-F238E27FC236}">
                <a16:creationId xmlns:a16="http://schemas.microsoft.com/office/drawing/2014/main" id="{71508E7A-08B9-474D-8CE7-E99F65961AC3}"/>
              </a:ext>
            </a:extLst>
          </p:cNvPr>
          <p:cNvSpPr txBox="1"/>
          <p:nvPr/>
        </p:nvSpPr>
        <p:spPr>
          <a:xfrm>
            <a:off x="381001" y="2480754"/>
            <a:ext cx="2001716" cy="2677656"/>
          </a:xfrm>
          <a:prstGeom prst="rect">
            <a:avLst/>
          </a:prstGeom>
          <a:noFill/>
        </p:spPr>
        <p:txBody>
          <a:bodyPr wrap="square" rtlCol="0">
            <a:spAutoFit/>
          </a:bodyPr>
          <a:lstStyle/>
          <a:p>
            <a:r>
              <a:rPr lang="en-US" sz="2400" i="1" dirty="0"/>
              <a:t>Approximately 86% of surveyed 11</a:t>
            </a:r>
            <a:r>
              <a:rPr lang="en-US" sz="2400" i="1" baseline="30000" dirty="0"/>
              <a:t>th</a:t>
            </a:r>
            <a:r>
              <a:rPr lang="en-US" sz="2400" i="1" dirty="0"/>
              <a:t> graders report that they care about doing well in school. </a:t>
            </a:r>
          </a:p>
        </p:txBody>
      </p:sp>
      <p:graphicFrame>
        <p:nvGraphicFramePr>
          <p:cNvPr id="7" name="Chart 6">
            <a:extLst>
              <a:ext uri="{FF2B5EF4-FFF2-40B4-BE49-F238E27FC236}">
                <a16:creationId xmlns:a16="http://schemas.microsoft.com/office/drawing/2014/main" id="{3222309E-862B-4AFA-B5E1-AE9CD4D4CEF8}"/>
              </a:ext>
            </a:extLst>
          </p:cNvPr>
          <p:cNvGraphicFramePr/>
          <p:nvPr>
            <p:extLst>
              <p:ext uri="{D42A27DB-BD31-4B8C-83A1-F6EECF244321}">
                <p14:modId xmlns:p14="http://schemas.microsoft.com/office/powerpoint/2010/main" val="1477114779"/>
              </p:ext>
            </p:extLst>
          </p:nvPr>
        </p:nvGraphicFramePr>
        <p:xfrm>
          <a:off x="2738717" y="1613949"/>
          <a:ext cx="6405283" cy="485408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23443F79-62A6-4AC6-904D-1EDAF3F4E23A}"/>
              </a:ext>
            </a:extLst>
          </p:cNvPr>
          <p:cNvSpPr/>
          <p:nvPr/>
        </p:nvSpPr>
        <p:spPr>
          <a:xfrm>
            <a:off x="0" y="6557811"/>
            <a:ext cx="9144000" cy="300189"/>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a:extLst>
              <a:ext uri="{FF2B5EF4-FFF2-40B4-BE49-F238E27FC236}">
                <a16:creationId xmlns:a16="http://schemas.microsoft.com/office/drawing/2014/main" id="{CF8633CF-206B-44A2-BFF6-0415BDBB2096}"/>
              </a:ext>
            </a:extLst>
          </p:cNvPr>
          <p:cNvSpPr txBox="1"/>
          <p:nvPr/>
        </p:nvSpPr>
        <p:spPr>
          <a:xfrm>
            <a:off x="3033102" y="6592491"/>
            <a:ext cx="2844048" cy="253916"/>
          </a:xfrm>
          <a:prstGeom prst="rect">
            <a:avLst/>
          </a:prstGeom>
          <a:noFill/>
        </p:spPr>
        <p:txBody>
          <a:bodyPr wrap="none" rtlCol="0">
            <a:spAutoFit/>
          </a:bodyPr>
          <a:lstStyle/>
          <a:p>
            <a:r>
              <a:rPr lang="en-US" sz="1050" dirty="0">
                <a:solidFill>
                  <a:schemeClr val="bg1"/>
                </a:solidFill>
              </a:rPr>
              <a:t>Source: 2018 Delaware Secondary School Survey</a:t>
            </a:r>
          </a:p>
        </p:txBody>
      </p:sp>
    </p:spTree>
    <p:extLst>
      <p:ext uri="{BB962C8B-B14F-4D97-AF65-F5344CB8AC3E}">
        <p14:creationId xmlns:p14="http://schemas.microsoft.com/office/powerpoint/2010/main" val="3909889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F1026D-7324-4B89-8583-89D868A39F10}"/>
              </a:ext>
            </a:extLst>
          </p:cNvPr>
          <p:cNvSpPr/>
          <p:nvPr/>
        </p:nvSpPr>
        <p:spPr>
          <a:xfrm>
            <a:off x="0" y="0"/>
            <a:ext cx="9144000" cy="1591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5E0D5770-E283-4A82-B8CD-D7F5E7612F97}"/>
              </a:ext>
            </a:extLst>
          </p:cNvPr>
          <p:cNvSpPr txBox="1"/>
          <p:nvPr/>
        </p:nvSpPr>
        <p:spPr>
          <a:xfrm>
            <a:off x="223915" y="256919"/>
            <a:ext cx="3081741" cy="1077218"/>
          </a:xfrm>
          <a:prstGeom prst="rect">
            <a:avLst/>
          </a:prstGeom>
          <a:noFill/>
        </p:spPr>
        <p:txBody>
          <a:bodyPr wrap="none" rtlCol="0">
            <a:spAutoFit/>
          </a:bodyPr>
          <a:lstStyle/>
          <a:p>
            <a:r>
              <a:rPr lang="en-US" sz="3200" dirty="0">
                <a:solidFill>
                  <a:schemeClr val="bg1"/>
                </a:solidFill>
              </a:rPr>
              <a:t>Risks and Assets: </a:t>
            </a:r>
          </a:p>
          <a:p>
            <a:r>
              <a:rPr lang="en-US" sz="3200" dirty="0">
                <a:solidFill>
                  <a:schemeClr val="bg1"/>
                </a:solidFill>
              </a:rPr>
              <a:t>School</a:t>
            </a:r>
          </a:p>
        </p:txBody>
      </p:sp>
      <p:sp>
        <p:nvSpPr>
          <p:cNvPr id="6" name="Rectangle 5">
            <a:extLst>
              <a:ext uri="{FF2B5EF4-FFF2-40B4-BE49-F238E27FC236}">
                <a16:creationId xmlns:a16="http://schemas.microsoft.com/office/drawing/2014/main" id="{7EBA0858-77CE-4FBE-A1EA-0585A3D86C74}"/>
              </a:ext>
            </a:extLst>
          </p:cNvPr>
          <p:cNvSpPr/>
          <p:nvPr/>
        </p:nvSpPr>
        <p:spPr>
          <a:xfrm>
            <a:off x="0" y="6536802"/>
            <a:ext cx="9144000" cy="32119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a:extLst>
              <a:ext uri="{FF2B5EF4-FFF2-40B4-BE49-F238E27FC236}">
                <a16:creationId xmlns:a16="http://schemas.microsoft.com/office/drawing/2014/main" id="{DB3ED787-2727-4ED4-89C9-ABB55789479E}"/>
              </a:ext>
            </a:extLst>
          </p:cNvPr>
          <p:cNvSpPr txBox="1"/>
          <p:nvPr/>
        </p:nvSpPr>
        <p:spPr>
          <a:xfrm>
            <a:off x="2684080" y="6570443"/>
            <a:ext cx="7404904" cy="253916"/>
          </a:xfrm>
          <a:prstGeom prst="rect">
            <a:avLst/>
          </a:prstGeom>
          <a:noFill/>
        </p:spPr>
        <p:txBody>
          <a:bodyPr wrap="square" rtlCol="0">
            <a:spAutoFit/>
          </a:bodyPr>
          <a:lstStyle/>
          <a:p>
            <a:r>
              <a:rPr lang="en-US" sz="1050" dirty="0">
                <a:solidFill>
                  <a:schemeClr val="bg1"/>
                </a:solidFill>
              </a:rPr>
              <a:t>Source: 2017 Delaware High School Youth Risk Behavior Survey</a:t>
            </a:r>
          </a:p>
        </p:txBody>
      </p:sp>
      <p:graphicFrame>
        <p:nvGraphicFramePr>
          <p:cNvPr id="9" name="Chart 8">
            <a:extLst>
              <a:ext uri="{FF2B5EF4-FFF2-40B4-BE49-F238E27FC236}">
                <a16:creationId xmlns:a16="http://schemas.microsoft.com/office/drawing/2014/main" id="{070B529A-5509-4C0E-B4EF-1568DAB3E9CA}"/>
              </a:ext>
            </a:extLst>
          </p:cNvPr>
          <p:cNvGraphicFramePr/>
          <p:nvPr>
            <p:extLst>
              <p:ext uri="{D42A27DB-BD31-4B8C-83A1-F6EECF244321}">
                <p14:modId xmlns:p14="http://schemas.microsoft.com/office/powerpoint/2010/main" val="2397650060"/>
              </p:ext>
            </p:extLst>
          </p:nvPr>
        </p:nvGraphicFramePr>
        <p:xfrm>
          <a:off x="422032" y="1806388"/>
          <a:ext cx="8207619" cy="44734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85003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F1026D-7324-4B89-8583-89D868A39F10}"/>
              </a:ext>
            </a:extLst>
          </p:cNvPr>
          <p:cNvSpPr/>
          <p:nvPr/>
        </p:nvSpPr>
        <p:spPr>
          <a:xfrm>
            <a:off x="0" y="0"/>
            <a:ext cx="9144000" cy="1591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5E0D5770-E283-4A82-B8CD-D7F5E7612F97}"/>
              </a:ext>
            </a:extLst>
          </p:cNvPr>
          <p:cNvSpPr txBox="1"/>
          <p:nvPr/>
        </p:nvSpPr>
        <p:spPr>
          <a:xfrm>
            <a:off x="258479" y="275120"/>
            <a:ext cx="3525773" cy="1077218"/>
          </a:xfrm>
          <a:prstGeom prst="rect">
            <a:avLst/>
          </a:prstGeom>
          <a:noFill/>
        </p:spPr>
        <p:txBody>
          <a:bodyPr wrap="none" rtlCol="0">
            <a:spAutoFit/>
          </a:bodyPr>
          <a:lstStyle/>
          <a:p>
            <a:r>
              <a:rPr lang="en-US" sz="3200" dirty="0">
                <a:solidFill>
                  <a:schemeClr val="bg1"/>
                </a:solidFill>
              </a:rPr>
              <a:t>Risks and Assets: </a:t>
            </a:r>
          </a:p>
          <a:p>
            <a:r>
              <a:rPr lang="en-US" sz="3200" dirty="0">
                <a:solidFill>
                  <a:schemeClr val="bg1"/>
                </a:solidFill>
              </a:rPr>
              <a:t>School Environment</a:t>
            </a:r>
          </a:p>
        </p:txBody>
      </p:sp>
      <p:sp>
        <p:nvSpPr>
          <p:cNvPr id="5" name="Rectangle 4">
            <a:extLst>
              <a:ext uri="{FF2B5EF4-FFF2-40B4-BE49-F238E27FC236}">
                <a16:creationId xmlns:a16="http://schemas.microsoft.com/office/drawing/2014/main" id="{534334F3-21A9-4784-89DE-4874C3FFCB6D}"/>
              </a:ext>
            </a:extLst>
          </p:cNvPr>
          <p:cNvSpPr/>
          <p:nvPr/>
        </p:nvSpPr>
        <p:spPr>
          <a:xfrm>
            <a:off x="0" y="6534617"/>
            <a:ext cx="9144000" cy="32119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Box 5">
            <a:extLst>
              <a:ext uri="{FF2B5EF4-FFF2-40B4-BE49-F238E27FC236}">
                <a16:creationId xmlns:a16="http://schemas.microsoft.com/office/drawing/2014/main" id="{01A293DC-BC97-4FC8-B955-60A99EDE348B}"/>
              </a:ext>
            </a:extLst>
          </p:cNvPr>
          <p:cNvSpPr txBox="1"/>
          <p:nvPr/>
        </p:nvSpPr>
        <p:spPr>
          <a:xfrm>
            <a:off x="2717159" y="6579802"/>
            <a:ext cx="7404904" cy="253916"/>
          </a:xfrm>
          <a:prstGeom prst="rect">
            <a:avLst/>
          </a:prstGeom>
          <a:noFill/>
        </p:spPr>
        <p:txBody>
          <a:bodyPr wrap="square" rtlCol="0">
            <a:spAutoFit/>
          </a:bodyPr>
          <a:lstStyle/>
          <a:p>
            <a:r>
              <a:rPr lang="en-US" sz="1050" dirty="0">
                <a:solidFill>
                  <a:schemeClr val="bg1"/>
                </a:solidFill>
              </a:rPr>
              <a:t>Source: 2017 Delaware High School Youth Risk Behavior Survey</a:t>
            </a:r>
          </a:p>
        </p:txBody>
      </p:sp>
      <p:graphicFrame>
        <p:nvGraphicFramePr>
          <p:cNvPr id="9" name="Chart 8">
            <a:extLst>
              <a:ext uri="{FF2B5EF4-FFF2-40B4-BE49-F238E27FC236}">
                <a16:creationId xmlns:a16="http://schemas.microsoft.com/office/drawing/2014/main" id="{1918BFC9-DF09-4B68-A8B1-31ECDF6D3AEA}"/>
              </a:ext>
            </a:extLst>
          </p:cNvPr>
          <p:cNvGraphicFramePr/>
          <p:nvPr>
            <p:extLst>
              <p:ext uri="{D42A27DB-BD31-4B8C-83A1-F6EECF244321}">
                <p14:modId xmlns:p14="http://schemas.microsoft.com/office/powerpoint/2010/main" val="1178037160"/>
              </p:ext>
            </p:extLst>
          </p:nvPr>
        </p:nvGraphicFramePr>
        <p:xfrm>
          <a:off x="320920" y="1820843"/>
          <a:ext cx="8374673" cy="43916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3508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709759-A9D5-4702-8B35-2EB2F9880F4F}"/>
              </a:ext>
            </a:extLst>
          </p:cNvPr>
          <p:cNvPicPr>
            <a:picLocks noChangeAspect="1"/>
          </p:cNvPicPr>
          <p:nvPr/>
        </p:nvPicPr>
        <p:blipFill>
          <a:blip r:embed="rId3"/>
          <a:stretch>
            <a:fillRect/>
          </a:stretch>
        </p:blipFill>
        <p:spPr>
          <a:xfrm>
            <a:off x="739899" y="4152959"/>
            <a:ext cx="7931269" cy="1916657"/>
          </a:xfrm>
          <a:prstGeom prst="rect">
            <a:avLst/>
          </a:prstGeom>
        </p:spPr>
      </p:pic>
      <p:sp>
        <p:nvSpPr>
          <p:cNvPr id="5" name="Rectangle 4">
            <a:extLst>
              <a:ext uri="{FF2B5EF4-FFF2-40B4-BE49-F238E27FC236}">
                <a16:creationId xmlns:a16="http://schemas.microsoft.com/office/drawing/2014/main" id="{B1D0D6CA-2B75-4F02-8ED7-57E8C85381C3}"/>
              </a:ext>
            </a:extLst>
          </p:cNvPr>
          <p:cNvSpPr/>
          <p:nvPr/>
        </p:nvSpPr>
        <p:spPr>
          <a:xfrm>
            <a:off x="0" y="1"/>
            <a:ext cx="9144000" cy="1592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Box 5">
            <a:extLst>
              <a:ext uri="{FF2B5EF4-FFF2-40B4-BE49-F238E27FC236}">
                <a16:creationId xmlns:a16="http://schemas.microsoft.com/office/drawing/2014/main" id="{585EB365-168C-4C14-AF0F-95AE1CCFF697}"/>
              </a:ext>
            </a:extLst>
          </p:cNvPr>
          <p:cNvSpPr txBox="1"/>
          <p:nvPr/>
        </p:nvSpPr>
        <p:spPr>
          <a:xfrm rot="10800000" flipH="1" flipV="1">
            <a:off x="146779" y="249776"/>
            <a:ext cx="6537151" cy="1077218"/>
          </a:xfrm>
          <a:prstGeom prst="rect">
            <a:avLst/>
          </a:prstGeom>
          <a:noFill/>
        </p:spPr>
        <p:txBody>
          <a:bodyPr wrap="square" rtlCol="0">
            <a:spAutoFit/>
          </a:bodyPr>
          <a:lstStyle/>
          <a:p>
            <a:r>
              <a:rPr lang="en-US" sz="3200" dirty="0">
                <a:solidFill>
                  <a:schemeClr val="bg1"/>
                </a:solidFill>
              </a:rPr>
              <a:t>What school survey data do we have for Delaware students?</a:t>
            </a:r>
          </a:p>
        </p:txBody>
      </p:sp>
      <p:sp>
        <p:nvSpPr>
          <p:cNvPr id="24" name="TextBox 23">
            <a:extLst>
              <a:ext uri="{FF2B5EF4-FFF2-40B4-BE49-F238E27FC236}">
                <a16:creationId xmlns:a16="http://schemas.microsoft.com/office/drawing/2014/main" id="{C539B1EC-2F38-4A90-B3FA-D68D30497D3A}"/>
              </a:ext>
            </a:extLst>
          </p:cNvPr>
          <p:cNvSpPr txBox="1"/>
          <p:nvPr/>
        </p:nvSpPr>
        <p:spPr>
          <a:xfrm>
            <a:off x="97511" y="3530823"/>
            <a:ext cx="4904774" cy="507831"/>
          </a:xfrm>
          <a:prstGeom prst="rect">
            <a:avLst/>
          </a:prstGeom>
          <a:noFill/>
        </p:spPr>
        <p:txBody>
          <a:bodyPr wrap="square" rtlCol="0">
            <a:spAutoFit/>
          </a:bodyPr>
          <a:lstStyle/>
          <a:p>
            <a:pPr algn="ctr"/>
            <a:r>
              <a:rPr lang="en-US" sz="2700" b="1" dirty="0"/>
              <a:t>Major domains covered:</a:t>
            </a:r>
          </a:p>
        </p:txBody>
      </p:sp>
      <p:sp>
        <p:nvSpPr>
          <p:cNvPr id="34" name="TextBox 33">
            <a:extLst>
              <a:ext uri="{FF2B5EF4-FFF2-40B4-BE49-F238E27FC236}">
                <a16:creationId xmlns:a16="http://schemas.microsoft.com/office/drawing/2014/main" id="{15EB387B-BDB7-488B-B0C4-22820F6AA5A8}"/>
              </a:ext>
            </a:extLst>
          </p:cNvPr>
          <p:cNvSpPr txBox="1"/>
          <p:nvPr/>
        </p:nvSpPr>
        <p:spPr>
          <a:xfrm>
            <a:off x="771275" y="1691858"/>
            <a:ext cx="6415268" cy="1838965"/>
          </a:xfrm>
          <a:prstGeom prst="rect">
            <a:avLst/>
          </a:prstGeom>
          <a:noFill/>
        </p:spPr>
        <p:txBody>
          <a:bodyPr wrap="square" rtlCol="0">
            <a:spAutoFit/>
          </a:bodyPr>
          <a:lstStyle/>
          <a:p>
            <a:pPr marL="214308" indent="-214308">
              <a:buFont typeface="Arial" panose="020B0604020202020204" pitchFamily="34" charset="0"/>
              <a:buChar char="•"/>
            </a:pPr>
            <a:r>
              <a:rPr lang="en-US" b="1" dirty="0"/>
              <a:t>Delaware Secondary School Survey</a:t>
            </a:r>
          </a:p>
          <a:p>
            <a:pPr marL="557199" lvl="1" indent="-214308">
              <a:buFont typeface="Arial" panose="020B0604020202020204" pitchFamily="34" charset="0"/>
              <a:buChar char="•"/>
            </a:pPr>
            <a:r>
              <a:rPr lang="en-US" sz="1600" dirty="0"/>
              <a:t>Administered annually</a:t>
            </a:r>
          </a:p>
          <a:p>
            <a:pPr marL="557199" lvl="1" indent="-214308">
              <a:buFont typeface="Arial" panose="020B0604020202020204" pitchFamily="34" charset="0"/>
              <a:buChar char="•"/>
            </a:pPr>
            <a:r>
              <a:rPr lang="en-US" sz="1600" dirty="0"/>
              <a:t>5</a:t>
            </a:r>
            <a:r>
              <a:rPr lang="en-US" sz="1600" baseline="30000" dirty="0"/>
              <a:t>th</a:t>
            </a:r>
            <a:r>
              <a:rPr lang="en-US" sz="1600" dirty="0"/>
              <a:t>, 8</a:t>
            </a:r>
            <a:r>
              <a:rPr lang="en-US" sz="1600" baseline="30000" dirty="0"/>
              <a:t>th</a:t>
            </a:r>
            <a:r>
              <a:rPr lang="en-US" sz="1600" dirty="0"/>
              <a:t>, and 11</a:t>
            </a:r>
            <a:r>
              <a:rPr lang="en-US" sz="1600" baseline="30000" dirty="0"/>
              <a:t>th</a:t>
            </a:r>
            <a:r>
              <a:rPr lang="en-US" sz="1600" dirty="0"/>
              <a:t> grade students</a:t>
            </a:r>
          </a:p>
          <a:p>
            <a:pPr marL="214308" indent="-214308">
              <a:buFont typeface="Arial" panose="020B0604020202020204" pitchFamily="34" charset="0"/>
              <a:buChar char="•"/>
            </a:pPr>
            <a:r>
              <a:rPr lang="en-US" b="1" dirty="0"/>
              <a:t>Youth Risk Behavior Survey</a:t>
            </a:r>
          </a:p>
          <a:p>
            <a:pPr marL="557199" lvl="1" indent="-214308">
              <a:buFont typeface="Arial" panose="020B0604020202020204" pitchFamily="34" charset="0"/>
              <a:buChar char="•"/>
            </a:pPr>
            <a:r>
              <a:rPr lang="en-US" sz="1600" dirty="0"/>
              <a:t>Administered biannually (odd-numbered years)</a:t>
            </a:r>
          </a:p>
          <a:p>
            <a:pPr marL="557199" lvl="1" indent="-214308">
              <a:buFont typeface="Arial" panose="020B0604020202020204" pitchFamily="34" charset="0"/>
              <a:buChar char="•"/>
            </a:pPr>
            <a:r>
              <a:rPr lang="en-US" sz="1600" dirty="0"/>
              <a:t>Middle and high school students</a:t>
            </a:r>
          </a:p>
          <a:p>
            <a:pPr marL="557199" lvl="1" indent="-214308">
              <a:buFont typeface="Arial" panose="020B0604020202020204" pitchFamily="34" charset="0"/>
              <a:buChar char="•"/>
            </a:pPr>
            <a:endParaRPr lang="en-US" sz="1350" dirty="0"/>
          </a:p>
        </p:txBody>
      </p:sp>
    </p:spTree>
    <p:extLst>
      <p:ext uri="{BB962C8B-B14F-4D97-AF65-F5344CB8AC3E}">
        <p14:creationId xmlns:p14="http://schemas.microsoft.com/office/powerpoint/2010/main" val="2818554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F1026D-7324-4B89-8583-89D868A39F10}"/>
              </a:ext>
            </a:extLst>
          </p:cNvPr>
          <p:cNvSpPr/>
          <p:nvPr/>
        </p:nvSpPr>
        <p:spPr>
          <a:xfrm>
            <a:off x="0" y="0"/>
            <a:ext cx="9144000" cy="1591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5E0D5770-E283-4A82-B8CD-D7F5E7612F97}"/>
              </a:ext>
            </a:extLst>
          </p:cNvPr>
          <p:cNvSpPr txBox="1"/>
          <p:nvPr/>
        </p:nvSpPr>
        <p:spPr>
          <a:xfrm>
            <a:off x="282131" y="252528"/>
            <a:ext cx="7112976" cy="1077218"/>
          </a:xfrm>
          <a:prstGeom prst="rect">
            <a:avLst/>
          </a:prstGeom>
          <a:noFill/>
        </p:spPr>
        <p:txBody>
          <a:bodyPr wrap="square" rtlCol="0">
            <a:spAutoFit/>
          </a:bodyPr>
          <a:lstStyle/>
          <a:p>
            <a:r>
              <a:rPr lang="en-US" sz="3200" dirty="0">
                <a:solidFill>
                  <a:schemeClr val="bg1"/>
                </a:solidFill>
              </a:rPr>
              <a:t>Risks and Assets:</a:t>
            </a:r>
          </a:p>
          <a:p>
            <a:r>
              <a:rPr lang="en-US" sz="3200" dirty="0">
                <a:solidFill>
                  <a:schemeClr val="bg1"/>
                </a:solidFill>
              </a:rPr>
              <a:t>Individual/Peer</a:t>
            </a:r>
          </a:p>
        </p:txBody>
      </p:sp>
      <p:sp>
        <p:nvSpPr>
          <p:cNvPr id="9" name="Rectangle 8">
            <a:extLst>
              <a:ext uri="{FF2B5EF4-FFF2-40B4-BE49-F238E27FC236}">
                <a16:creationId xmlns:a16="http://schemas.microsoft.com/office/drawing/2014/main" id="{76BDB225-843F-4587-81DD-E9B0D74C6B2B}"/>
              </a:ext>
            </a:extLst>
          </p:cNvPr>
          <p:cNvSpPr/>
          <p:nvPr/>
        </p:nvSpPr>
        <p:spPr>
          <a:xfrm>
            <a:off x="0" y="6549824"/>
            <a:ext cx="9144000" cy="30817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Source: 2019 Secondary Delaware School Survey</a:t>
            </a:r>
          </a:p>
        </p:txBody>
      </p:sp>
      <p:graphicFrame>
        <p:nvGraphicFramePr>
          <p:cNvPr id="2" name="Content Placeholder 1">
            <a:extLst>
              <a:ext uri="{FF2B5EF4-FFF2-40B4-BE49-F238E27FC236}">
                <a16:creationId xmlns:a16="http://schemas.microsoft.com/office/drawing/2014/main" id="{C63248E7-1DDC-4A8A-8C4C-B922DCAC266B}"/>
              </a:ext>
            </a:extLst>
          </p:cNvPr>
          <p:cNvGraphicFramePr>
            <a:graphicFrameLocks noGrp="1"/>
          </p:cNvGraphicFramePr>
          <p:nvPr>
            <p:ph idx="1"/>
            <p:extLst>
              <p:ext uri="{D42A27DB-BD31-4B8C-83A1-F6EECF244321}">
                <p14:modId xmlns:p14="http://schemas.microsoft.com/office/powerpoint/2010/main" val="2096950397"/>
              </p:ext>
            </p:extLst>
          </p:nvPr>
        </p:nvGraphicFramePr>
        <p:xfrm>
          <a:off x="354839" y="2288462"/>
          <a:ext cx="8434321" cy="4080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45C8088-0B7F-43F7-BCE9-0FF21E5452DC}"/>
              </a:ext>
            </a:extLst>
          </p:cNvPr>
          <p:cNvSpPr txBox="1"/>
          <p:nvPr/>
        </p:nvSpPr>
        <p:spPr>
          <a:xfrm>
            <a:off x="354839" y="1708926"/>
            <a:ext cx="2740494" cy="523220"/>
          </a:xfrm>
          <a:prstGeom prst="rect">
            <a:avLst/>
          </a:prstGeom>
          <a:noFill/>
        </p:spPr>
        <p:txBody>
          <a:bodyPr wrap="none" rtlCol="0">
            <a:spAutoFit/>
          </a:bodyPr>
          <a:lstStyle/>
          <a:p>
            <a:r>
              <a:rPr lang="en-US" sz="2800" dirty="0"/>
              <a:t>Most Students…..</a:t>
            </a:r>
          </a:p>
        </p:txBody>
      </p:sp>
    </p:spTree>
    <p:extLst>
      <p:ext uri="{BB962C8B-B14F-4D97-AF65-F5344CB8AC3E}">
        <p14:creationId xmlns:p14="http://schemas.microsoft.com/office/powerpoint/2010/main" val="3844629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F1026D-7324-4B89-8583-89D868A39F10}"/>
              </a:ext>
            </a:extLst>
          </p:cNvPr>
          <p:cNvSpPr/>
          <p:nvPr/>
        </p:nvSpPr>
        <p:spPr>
          <a:xfrm>
            <a:off x="0" y="0"/>
            <a:ext cx="9144000" cy="1591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5E0D5770-E283-4A82-B8CD-D7F5E7612F97}"/>
              </a:ext>
            </a:extLst>
          </p:cNvPr>
          <p:cNvSpPr txBox="1"/>
          <p:nvPr/>
        </p:nvSpPr>
        <p:spPr>
          <a:xfrm>
            <a:off x="188001" y="313772"/>
            <a:ext cx="7112976" cy="1077218"/>
          </a:xfrm>
          <a:prstGeom prst="rect">
            <a:avLst/>
          </a:prstGeom>
          <a:noFill/>
        </p:spPr>
        <p:txBody>
          <a:bodyPr wrap="square" rtlCol="0">
            <a:spAutoFit/>
          </a:bodyPr>
          <a:lstStyle/>
          <a:p>
            <a:r>
              <a:rPr lang="en-US" sz="3200" dirty="0">
                <a:solidFill>
                  <a:schemeClr val="bg1"/>
                </a:solidFill>
              </a:rPr>
              <a:t>Risks and Assets:</a:t>
            </a:r>
          </a:p>
          <a:p>
            <a:r>
              <a:rPr lang="en-US" sz="3200" dirty="0">
                <a:solidFill>
                  <a:schemeClr val="bg1"/>
                </a:solidFill>
              </a:rPr>
              <a:t>Seeking Help</a:t>
            </a:r>
          </a:p>
        </p:txBody>
      </p:sp>
      <p:sp>
        <p:nvSpPr>
          <p:cNvPr id="9" name="Rectangle 8">
            <a:extLst>
              <a:ext uri="{FF2B5EF4-FFF2-40B4-BE49-F238E27FC236}">
                <a16:creationId xmlns:a16="http://schemas.microsoft.com/office/drawing/2014/main" id="{76BDB225-843F-4587-81DD-E9B0D74C6B2B}"/>
              </a:ext>
            </a:extLst>
          </p:cNvPr>
          <p:cNvSpPr/>
          <p:nvPr/>
        </p:nvSpPr>
        <p:spPr>
          <a:xfrm>
            <a:off x="0" y="6549824"/>
            <a:ext cx="9144000" cy="30817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Source: 2019 Secondary Delaware School Survey, 11</a:t>
            </a:r>
            <a:r>
              <a:rPr lang="en-US" sz="1050" baseline="30000" dirty="0"/>
              <a:t>th</a:t>
            </a:r>
            <a:r>
              <a:rPr lang="en-US" sz="1050" dirty="0"/>
              <a:t>  grade students</a:t>
            </a:r>
          </a:p>
        </p:txBody>
      </p:sp>
      <p:graphicFrame>
        <p:nvGraphicFramePr>
          <p:cNvPr id="7" name="Content Placeholder 6">
            <a:extLst>
              <a:ext uri="{FF2B5EF4-FFF2-40B4-BE49-F238E27FC236}">
                <a16:creationId xmlns:a16="http://schemas.microsoft.com/office/drawing/2014/main" id="{35D10876-1C25-4246-AB58-49B240B917F8}"/>
              </a:ext>
            </a:extLst>
          </p:cNvPr>
          <p:cNvGraphicFramePr>
            <a:graphicFrameLocks noGrp="1"/>
          </p:cNvGraphicFramePr>
          <p:nvPr>
            <p:ph sz="half" idx="1"/>
            <p:extLst>
              <p:ext uri="{D42A27DB-BD31-4B8C-83A1-F6EECF244321}">
                <p14:modId xmlns:p14="http://schemas.microsoft.com/office/powerpoint/2010/main" val="2513635161"/>
              </p:ext>
            </p:extLst>
          </p:nvPr>
        </p:nvGraphicFramePr>
        <p:xfrm>
          <a:off x="340660" y="1704762"/>
          <a:ext cx="8504314" cy="46449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10461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F1026D-7324-4B89-8583-89D868A39F10}"/>
              </a:ext>
            </a:extLst>
          </p:cNvPr>
          <p:cNvSpPr/>
          <p:nvPr/>
        </p:nvSpPr>
        <p:spPr>
          <a:xfrm>
            <a:off x="0" y="0"/>
            <a:ext cx="9144000" cy="1591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5E0D5770-E283-4A82-B8CD-D7F5E7612F97}"/>
              </a:ext>
            </a:extLst>
          </p:cNvPr>
          <p:cNvSpPr txBox="1"/>
          <p:nvPr/>
        </p:nvSpPr>
        <p:spPr>
          <a:xfrm>
            <a:off x="264202" y="322671"/>
            <a:ext cx="7112976" cy="1077218"/>
          </a:xfrm>
          <a:prstGeom prst="rect">
            <a:avLst/>
          </a:prstGeom>
          <a:noFill/>
        </p:spPr>
        <p:txBody>
          <a:bodyPr wrap="square" rtlCol="0">
            <a:spAutoFit/>
          </a:bodyPr>
          <a:lstStyle/>
          <a:p>
            <a:r>
              <a:rPr lang="en-US" sz="3200" dirty="0">
                <a:solidFill>
                  <a:schemeClr val="bg1"/>
                </a:solidFill>
              </a:rPr>
              <a:t>Risks and Assets:</a:t>
            </a:r>
          </a:p>
          <a:p>
            <a:r>
              <a:rPr lang="en-US" sz="3200" dirty="0">
                <a:solidFill>
                  <a:schemeClr val="bg1"/>
                </a:solidFill>
              </a:rPr>
              <a:t>Sources of Support and Encouragement</a:t>
            </a:r>
          </a:p>
        </p:txBody>
      </p:sp>
      <p:sp>
        <p:nvSpPr>
          <p:cNvPr id="9" name="Rectangle 8">
            <a:extLst>
              <a:ext uri="{FF2B5EF4-FFF2-40B4-BE49-F238E27FC236}">
                <a16:creationId xmlns:a16="http://schemas.microsoft.com/office/drawing/2014/main" id="{76BDB225-843F-4587-81DD-E9B0D74C6B2B}"/>
              </a:ext>
            </a:extLst>
          </p:cNvPr>
          <p:cNvSpPr/>
          <p:nvPr/>
        </p:nvSpPr>
        <p:spPr>
          <a:xfrm>
            <a:off x="0" y="6549824"/>
            <a:ext cx="9144000" cy="30817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Source: 2017 Delaware High School Youth Risk Behavior Survey</a:t>
            </a:r>
          </a:p>
        </p:txBody>
      </p:sp>
      <p:graphicFrame>
        <p:nvGraphicFramePr>
          <p:cNvPr id="7" name="Chart 6">
            <a:extLst>
              <a:ext uri="{FF2B5EF4-FFF2-40B4-BE49-F238E27FC236}">
                <a16:creationId xmlns:a16="http://schemas.microsoft.com/office/drawing/2014/main" id="{DA87D4B7-2706-481F-8749-FE2B0B875961}"/>
              </a:ext>
            </a:extLst>
          </p:cNvPr>
          <p:cNvGraphicFramePr/>
          <p:nvPr>
            <p:extLst>
              <p:ext uri="{D42A27DB-BD31-4B8C-83A1-F6EECF244321}">
                <p14:modId xmlns:p14="http://schemas.microsoft.com/office/powerpoint/2010/main" val="3266899058"/>
              </p:ext>
            </p:extLst>
          </p:nvPr>
        </p:nvGraphicFramePr>
        <p:xfrm>
          <a:off x="359019" y="1783976"/>
          <a:ext cx="8395016" cy="45406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508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F1026D-7324-4B89-8583-89D868A39F10}"/>
              </a:ext>
            </a:extLst>
          </p:cNvPr>
          <p:cNvSpPr/>
          <p:nvPr/>
        </p:nvSpPr>
        <p:spPr>
          <a:xfrm>
            <a:off x="0" y="1974"/>
            <a:ext cx="9144000" cy="1591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5E0D5770-E283-4A82-B8CD-D7F5E7612F97}"/>
              </a:ext>
            </a:extLst>
          </p:cNvPr>
          <p:cNvSpPr txBox="1"/>
          <p:nvPr/>
        </p:nvSpPr>
        <p:spPr>
          <a:xfrm>
            <a:off x="272563" y="318638"/>
            <a:ext cx="8314034" cy="1077218"/>
          </a:xfrm>
          <a:prstGeom prst="rect">
            <a:avLst/>
          </a:prstGeom>
          <a:noFill/>
        </p:spPr>
        <p:txBody>
          <a:bodyPr wrap="square" rtlCol="0">
            <a:spAutoFit/>
          </a:bodyPr>
          <a:lstStyle/>
          <a:p>
            <a:r>
              <a:rPr lang="en-US" sz="3200" dirty="0">
                <a:solidFill>
                  <a:schemeClr val="bg1"/>
                </a:solidFill>
              </a:rPr>
              <a:t>Risks and Assets: School Wellness Center Use - Delaware 11</a:t>
            </a:r>
            <a:r>
              <a:rPr lang="en-US" sz="3200" baseline="30000" dirty="0">
                <a:solidFill>
                  <a:schemeClr val="bg1"/>
                </a:solidFill>
              </a:rPr>
              <a:t>th</a:t>
            </a:r>
            <a:r>
              <a:rPr lang="en-US" sz="3200" dirty="0">
                <a:solidFill>
                  <a:schemeClr val="bg1"/>
                </a:solidFill>
              </a:rPr>
              <a:t> Grade Students</a:t>
            </a:r>
          </a:p>
        </p:txBody>
      </p:sp>
      <p:sp>
        <p:nvSpPr>
          <p:cNvPr id="6" name="TextBox 5">
            <a:extLst>
              <a:ext uri="{FF2B5EF4-FFF2-40B4-BE49-F238E27FC236}">
                <a16:creationId xmlns:a16="http://schemas.microsoft.com/office/drawing/2014/main" id="{88531B8F-A36D-BF45-9EA7-61E90C1BCDD3}"/>
              </a:ext>
            </a:extLst>
          </p:cNvPr>
          <p:cNvSpPr txBox="1"/>
          <p:nvPr/>
        </p:nvSpPr>
        <p:spPr>
          <a:xfrm>
            <a:off x="290623" y="1712520"/>
            <a:ext cx="8692664" cy="646331"/>
          </a:xfrm>
          <a:prstGeom prst="rect">
            <a:avLst/>
          </a:prstGeom>
          <a:solidFill>
            <a:schemeClr val="bg2"/>
          </a:solidFill>
        </p:spPr>
        <p:txBody>
          <a:bodyPr wrap="square" rtlCol="0">
            <a:spAutoFit/>
          </a:bodyPr>
          <a:lstStyle/>
          <a:p>
            <a:r>
              <a:rPr lang="en-US" dirty="0"/>
              <a:t>According to the 2019 Delaware Secondary School Survey, 51% of 11</a:t>
            </a:r>
            <a:r>
              <a:rPr lang="en-US" baseline="30000" dirty="0"/>
              <a:t>th</a:t>
            </a:r>
            <a:r>
              <a:rPr lang="en-US" dirty="0"/>
              <a:t> graders reported using school wellness centers. </a:t>
            </a:r>
          </a:p>
        </p:txBody>
      </p:sp>
      <p:graphicFrame>
        <p:nvGraphicFramePr>
          <p:cNvPr id="10" name="Chart 9">
            <a:extLst>
              <a:ext uri="{FF2B5EF4-FFF2-40B4-BE49-F238E27FC236}">
                <a16:creationId xmlns:a16="http://schemas.microsoft.com/office/drawing/2014/main" id="{C2F2AFA5-B1FE-2943-9979-CE9ECA445AC1}"/>
              </a:ext>
            </a:extLst>
          </p:cNvPr>
          <p:cNvGraphicFramePr>
            <a:graphicFrameLocks/>
          </p:cNvGraphicFramePr>
          <p:nvPr>
            <p:extLst>
              <p:ext uri="{D42A27DB-BD31-4B8C-83A1-F6EECF244321}">
                <p14:modId xmlns:p14="http://schemas.microsoft.com/office/powerpoint/2010/main" val="3424907495"/>
              </p:ext>
            </p:extLst>
          </p:nvPr>
        </p:nvGraphicFramePr>
        <p:xfrm>
          <a:off x="290622" y="2478341"/>
          <a:ext cx="8493159" cy="3693672"/>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03ABD6A7-D924-4BB8-946B-14695880D9C7}"/>
              </a:ext>
            </a:extLst>
          </p:cNvPr>
          <p:cNvSpPr/>
          <p:nvPr/>
        </p:nvSpPr>
        <p:spPr>
          <a:xfrm>
            <a:off x="0" y="6539362"/>
            <a:ext cx="9144000" cy="30817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Source: 2019 Secondary Delaware School Survey</a:t>
            </a:r>
          </a:p>
        </p:txBody>
      </p:sp>
    </p:spTree>
    <p:extLst>
      <p:ext uri="{BB962C8B-B14F-4D97-AF65-F5344CB8AC3E}">
        <p14:creationId xmlns:p14="http://schemas.microsoft.com/office/powerpoint/2010/main" val="700296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F1026D-7324-4B89-8583-89D868A39F10}"/>
              </a:ext>
            </a:extLst>
          </p:cNvPr>
          <p:cNvSpPr/>
          <p:nvPr/>
        </p:nvSpPr>
        <p:spPr>
          <a:xfrm>
            <a:off x="0" y="0"/>
            <a:ext cx="9144000" cy="1591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5E0D5770-E283-4A82-B8CD-D7F5E7612F97}"/>
              </a:ext>
            </a:extLst>
          </p:cNvPr>
          <p:cNvSpPr txBox="1"/>
          <p:nvPr/>
        </p:nvSpPr>
        <p:spPr>
          <a:xfrm>
            <a:off x="3096820" y="446359"/>
            <a:ext cx="2950359" cy="830997"/>
          </a:xfrm>
          <a:prstGeom prst="rect">
            <a:avLst/>
          </a:prstGeom>
          <a:noFill/>
        </p:spPr>
        <p:txBody>
          <a:bodyPr wrap="none" rtlCol="0">
            <a:spAutoFit/>
          </a:bodyPr>
          <a:lstStyle/>
          <a:p>
            <a:pPr algn="ctr"/>
            <a:r>
              <a:rPr lang="en-US" sz="4800" dirty="0">
                <a:solidFill>
                  <a:schemeClr val="bg1"/>
                </a:solidFill>
              </a:rPr>
              <a:t>Thank You!</a:t>
            </a:r>
          </a:p>
        </p:txBody>
      </p:sp>
      <p:sp>
        <p:nvSpPr>
          <p:cNvPr id="6" name="TextBox 5">
            <a:extLst>
              <a:ext uri="{FF2B5EF4-FFF2-40B4-BE49-F238E27FC236}">
                <a16:creationId xmlns:a16="http://schemas.microsoft.com/office/drawing/2014/main" id="{88531B8F-A36D-BF45-9EA7-61E90C1BCDD3}"/>
              </a:ext>
            </a:extLst>
          </p:cNvPr>
          <p:cNvSpPr txBox="1"/>
          <p:nvPr/>
        </p:nvSpPr>
        <p:spPr>
          <a:xfrm>
            <a:off x="442101" y="2082484"/>
            <a:ext cx="8259795" cy="4239622"/>
          </a:xfrm>
          <a:prstGeom prst="rect">
            <a:avLst/>
          </a:prstGeom>
          <a:solidFill>
            <a:schemeClr val="bg2"/>
          </a:solidFill>
        </p:spPr>
        <p:txBody>
          <a:bodyPr wrap="square" rtlCol="0">
            <a:spAutoFit/>
          </a:bodyPr>
          <a:lstStyle/>
          <a:p>
            <a:pPr algn="ctr"/>
            <a:r>
              <a:rPr lang="en-US" sz="1600" b="1" dirty="0"/>
              <a:t>This presentation was prepared for </a:t>
            </a:r>
          </a:p>
          <a:p>
            <a:pPr algn="ctr"/>
            <a:r>
              <a:rPr lang="en-US" sz="1600" b="1" dirty="0"/>
              <a:t>Director Elizabeth Romero and the Delaware Division of Substance Abuse and Mental Health</a:t>
            </a:r>
            <a:endParaRPr lang="en-US" sz="1600" dirty="0"/>
          </a:p>
          <a:p>
            <a:pPr algn="ctr"/>
            <a:r>
              <a:rPr lang="en-US" sz="1600" b="1" dirty="0"/>
              <a:t> </a:t>
            </a:r>
          </a:p>
          <a:p>
            <a:pPr algn="ctr"/>
            <a:r>
              <a:rPr lang="en-US" sz="1600" b="1" dirty="0"/>
              <a:t>by the State Epidemiological Outcomes Workgroup (SEOW) Facilitator Team </a:t>
            </a:r>
          </a:p>
          <a:p>
            <a:pPr algn="ctr"/>
            <a:r>
              <a:rPr lang="en-US" sz="1600" b="1" dirty="0"/>
              <a:t>at the University of Delaware Center for Drug and Health Studies</a:t>
            </a:r>
            <a:endParaRPr lang="en-US" sz="1600" dirty="0"/>
          </a:p>
          <a:p>
            <a:pPr algn="ctr"/>
            <a:r>
              <a:rPr lang="en-US" sz="1600" b="1" i="1" dirty="0"/>
              <a:t> </a:t>
            </a:r>
            <a:endParaRPr lang="en-US" sz="1600" dirty="0"/>
          </a:p>
          <a:p>
            <a:pPr algn="ctr"/>
            <a:r>
              <a:rPr lang="en-US" sz="1600" b="1" dirty="0"/>
              <a:t>with funding from the </a:t>
            </a:r>
            <a:endParaRPr lang="en-US" sz="1600" dirty="0"/>
          </a:p>
          <a:p>
            <a:pPr algn="ctr"/>
            <a:r>
              <a:rPr lang="en-US" sz="1600" b="1" dirty="0"/>
              <a:t>Strategic Prevention Framework - Partnerships for Success Program. </a:t>
            </a:r>
          </a:p>
          <a:p>
            <a:pPr algn="ctr"/>
            <a:endParaRPr lang="en-US" sz="1600" b="1" dirty="0"/>
          </a:p>
          <a:p>
            <a:pPr algn="ctr"/>
            <a:r>
              <a:rPr lang="en-US" sz="1600" b="1" dirty="0"/>
              <a:t>For questions, please contact:</a:t>
            </a:r>
          </a:p>
          <a:p>
            <a:pPr algn="ctr"/>
            <a:endParaRPr lang="en-US" sz="1600" b="1" dirty="0"/>
          </a:p>
          <a:p>
            <a:pPr algn="ctr"/>
            <a:r>
              <a:rPr lang="en-US" sz="1600" b="1" dirty="0"/>
              <a:t>Laura Rapp, PhD</a:t>
            </a:r>
          </a:p>
          <a:p>
            <a:pPr algn="ctr"/>
            <a:r>
              <a:rPr lang="en-US" sz="1600" b="1" dirty="0"/>
              <a:t>lrapp@udel.edu </a:t>
            </a:r>
          </a:p>
          <a:p>
            <a:pPr algn="ctr"/>
            <a:endParaRPr lang="en-US" sz="1600" b="1" dirty="0"/>
          </a:p>
          <a:p>
            <a:pPr algn="ctr"/>
            <a:r>
              <a:rPr lang="en-US" sz="1600" b="1" dirty="0"/>
              <a:t>Learn more about the SEOW at:</a:t>
            </a:r>
          </a:p>
          <a:p>
            <a:pPr algn="ctr"/>
            <a:r>
              <a:rPr lang="en-US" sz="1600" dirty="0">
                <a:hlinkClick r:id="rId3"/>
              </a:rPr>
              <a:t>https://www.cdhs.udel.edu/seow/what-is-seow</a:t>
            </a:r>
            <a:endParaRPr lang="en-US" sz="1600" dirty="0"/>
          </a:p>
          <a:p>
            <a:pPr algn="ctr"/>
            <a:endParaRPr lang="en-US" sz="1350" dirty="0"/>
          </a:p>
        </p:txBody>
      </p:sp>
    </p:spTree>
    <p:extLst>
      <p:ext uri="{BB962C8B-B14F-4D97-AF65-F5344CB8AC3E}">
        <p14:creationId xmlns:p14="http://schemas.microsoft.com/office/powerpoint/2010/main" val="3238997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AC9683-6C3B-4443-B6C4-69779ED7F34D}"/>
              </a:ext>
            </a:extLst>
          </p:cNvPr>
          <p:cNvSpPr/>
          <p:nvPr/>
        </p:nvSpPr>
        <p:spPr>
          <a:xfrm>
            <a:off x="0" y="0"/>
            <a:ext cx="9144000" cy="1592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 name="Picture 1">
            <a:extLst>
              <a:ext uri="{FF2B5EF4-FFF2-40B4-BE49-F238E27FC236}">
                <a16:creationId xmlns:a16="http://schemas.microsoft.com/office/drawing/2014/main" id="{C0D55840-39B5-4C06-B8D8-30CF26803170}"/>
              </a:ext>
            </a:extLst>
          </p:cNvPr>
          <p:cNvPicPr>
            <a:picLocks noChangeAspect="1"/>
          </p:cNvPicPr>
          <p:nvPr/>
        </p:nvPicPr>
        <p:blipFill>
          <a:blip r:embed="rId3"/>
          <a:stretch>
            <a:fillRect/>
          </a:stretch>
        </p:blipFill>
        <p:spPr>
          <a:xfrm>
            <a:off x="295754" y="1760998"/>
            <a:ext cx="6820153" cy="4710141"/>
          </a:xfrm>
          <a:prstGeom prst="rect">
            <a:avLst/>
          </a:prstGeom>
        </p:spPr>
      </p:pic>
      <p:sp>
        <p:nvSpPr>
          <p:cNvPr id="5" name="TextBox 4">
            <a:extLst>
              <a:ext uri="{FF2B5EF4-FFF2-40B4-BE49-F238E27FC236}">
                <a16:creationId xmlns:a16="http://schemas.microsoft.com/office/drawing/2014/main" id="{F1ED9510-0AEC-4520-A087-08193BD92744}"/>
              </a:ext>
            </a:extLst>
          </p:cNvPr>
          <p:cNvSpPr txBox="1"/>
          <p:nvPr/>
        </p:nvSpPr>
        <p:spPr>
          <a:xfrm>
            <a:off x="219555" y="503984"/>
            <a:ext cx="7763516" cy="584775"/>
          </a:xfrm>
          <a:prstGeom prst="rect">
            <a:avLst/>
          </a:prstGeom>
          <a:noFill/>
        </p:spPr>
        <p:txBody>
          <a:bodyPr wrap="square" rtlCol="0">
            <a:spAutoFit/>
          </a:bodyPr>
          <a:lstStyle/>
          <a:p>
            <a:r>
              <a:rPr lang="en-US" sz="3200" dirty="0">
                <a:solidFill>
                  <a:schemeClr val="bg1"/>
                </a:solidFill>
              </a:rPr>
              <a:t>What is well-being? How do we measure it?</a:t>
            </a:r>
          </a:p>
        </p:txBody>
      </p:sp>
      <p:pic>
        <p:nvPicPr>
          <p:cNvPr id="6" name="Picture 5">
            <a:extLst>
              <a:ext uri="{FF2B5EF4-FFF2-40B4-BE49-F238E27FC236}">
                <a16:creationId xmlns:a16="http://schemas.microsoft.com/office/drawing/2014/main" id="{6F0F3B34-9A52-4C11-915A-B9BF8DA9AAA6}"/>
              </a:ext>
            </a:extLst>
          </p:cNvPr>
          <p:cNvPicPr>
            <a:picLocks noChangeAspect="1"/>
          </p:cNvPicPr>
          <p:nvPr/>
        </p:nvPicPr>
        <p:blipFill>
          <a:blip r:embed="rId4"/>
          <a:stretch>
            <a:fillRect/>
          </a:stretch>
        </p:blipFill>
        <p:spPr>
          <a:xfrm>
            <a:off x="7260164" y="2298748"/>
            <a:ext cx="1257300" cy="3993356"/>
          </a:xfrm>
          <a:prstGeom prst="rect">
            <a:avLst/>
          </a:prstGeom>
        </p:spPr>
      </p:pic>
    </p:spTree>
    <p:extLst>
      <p:ext uri="{BB962C8B-B14F-4D97-AF65-F5344CB8AC3E}">
        <p14:creationId xmlns:p14="http://schemas.microsoft.com/office/powerpoint/2010/main" val="1278993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39EDDA5-110E-44C3-8CC1-FD5CC35E2DDF}"/>
              </a:ext>
            </a:extLst>
          </p:cNvPr>
          <p:cNvSpPr/>
          <p:nvPr/>
        </p:nvSpPr>
        <p:spPr>
          <a:xfrm>
            <a:off x="0" y="1"/>
            <a:ext cx="9144000" cy="1592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Oval 14">
            <a:extLst>
              <a:ext uri="{FF2B5EF4-FFF2-40B4-BE49-F238E27FC236}">
                <a16:creationId xmlns:a16="http://schemas.microsoft.com/office/drawing/2014/main" id="{40DDBE91-2296-4B2A-8A03-07E24B336174}"/>
              </a:ext>
            </a:extLst>
          </p:cNvPr>
          <p:cNvSpPr/>
          <p:nvPr/>
        </p:nvSpPr>
        <p:spPr>
          <a:xfrm>
            <a:off x="2916822" y="2755626"/>
            <a:ext cx="3738314" cy="246432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a:extLst>
              <a:ext uri="{FF2B5EF4-FFF2-40B4-BE49-F238E27FC236}">
                <a16:creationId xmlns:a16="http://schemas.microsoft.com/office/drawing/2014/main" id="{61176008-CEEE-43BC-8FB8-77BBDE24C316}"/>
              </a:ext>
            </a:extLst>
          </p:cNvPr>
          <p:cNvSpPr txBox="1"/>
          <p:nvPr/>
        </p:nvSpPr>
        <p:spPr>
          <a:xfrm>
            <a:off x="245031" y="290894"/>
            <a:ext cx="6888036" cy="1077218"/>
          </a:xfrm>
          <a:prstGeom prst="rect">
            <a:avLst/>
          </a:prstGeom>
          <a:noFill/>
        </p:spPr>
        <p:txBody>
          <a:bodyPr wrap="square" rtlCol="0">
            <a:spAutoFit/>
          </a:bodyPr>
          <a:lstStyle/>
          <a:p>
            <a:r>
              <a:rPr lang="en-US" sz="3200" dirty="0">
                <a:solidFill>
                  <a:schemeClr val="bg1"/>
                </a:solidFill>
              </a:rPr>
              <a:t>Are our youth suffering, struggling, or thriving?</a:t>
            </a:r>
          </a:p>
        </p:txBody>
      </p:sp>
      <p:sp>
        <p:nvSpPr>
          <p:cNvPr id="6" name="TextBox 5">
            <a:extLst>
              <a:ext uri="{FF2B5EF4-FFF2-40B4-BE49-F238E27FC236}">
                <a16:creationId xmlns:a16="http://schemas.microsoft.com/office/drawing/2014/main" id="{3FD6FCA2-FCAC-4040-BEE1-8AAD10AEF0C7}"/>
              </a:ext>
            </a:extLst>
          </p:cNvPr>
          <p:cNvSpPr txBox="1"/>
          <p:nvPr/>
        </p:nvSpPr>
        <p:spPr>
          <a:xfrm>
            <a:off x="3313429" y="3157549"/>
            <a:ext cx="2916821" cy="1569660"/>
          </a:xfrm>
          <a:prstGeom prst="rect">
            <a:avLst/>
          </a:prstGeom>
          <a:noFill/>
        </p:spPr>
        <p:txBody>
          <a:bodyPr wrap="square" rtlCol="0">
            <a:spAutoFit/>
          </a:bodyPr>
          <a:lstStyle/>
          <a:p>
            <a:pPr algn="ctr"/>
            <a:r>
              <a:rPr lang="en-US" sz="2400" b="1" dirty="0"/>
              <a:t>Child well-being occurs in the context of families, schools, and communities.</a:t>
            </a:r>
          </a:p>
        </p:txBody>
      </p:sp>
      <p:pic>
        <p:nvPicPr>
          <p:cNvPr id="8" name="Graphic 7" descr="Man with kid">
            <a:extLst>
              <a:ext uri="{FF2B5EF4-FFF2-40B4-BE49-F238E27FC236}">
                <a16:creationId xmlns:a16="http://schemas.microsoft.com/office/drawing/2014/main" id="{B6E2C760-8592-447E-BFE0-9AE95A8050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47267" y="1883638"/>
            <a:ext cx="1708701" cy="1708701"/>
          </a:xfrm>
          <a:prstGeom prst="rect">
            <a:avLst/>
          </a:prstGeom>
        </p:spPr>
      </p:pic>
      <p:pic>
        <p:nvPicPr>
          <p:cNvPr id="10" name="Graphic 9" descr="Classroom">
            <a:extLst>
              <a:ext uri="{FF2B5EF4-FFF2-40B4-BE49-F238E27FC236}">
                <a16:creationId xmlns:a16="http://schemas.microsoft.com/office/drawing/2014/main" id="{67735C2C-796C-4F18-B513-EF4ED5AEF5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2527" y="1999593"/>
            <a:ext cx="1592743" cy="1592743"/>
          </a:xfrm>
          <a:prstGeom prst="rect">
            <a:avLst/>
          </a:prstGeom>
        </p:spPr>
      </p:pic>
      <p:pic>
        <p:nvPicPr>
          <p:cNvPr id="12" name="Graphic 11" descr="Head with gears">
            <a:extLst>
              <a:ext uri="{FF2B5EF4-FFF2-40B4-BE49-F238E27FC236}">
                <a16:creationId xmlns:a16="http://schemas.microsoft.com/office/drawing/2014/main" id="{CD8C0B70-2301-4D17-99A2-56BAB40459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44604" y="4220373"/>
            <a:ext cx="1568808" cy="1568808"/>
          </a:xfrm>
          <a:prstGeom prst="rect">
            <a:avLst/>
          </a:prstGeom>
        </p:spPr>
      </p:pic>
      <p:pic>
        <p:nvPicPr>
          <p:cNvPr id="14" name="Graphic 13" descr="Suburban scene">
            <a:extLst>
              <a:ext uri="{FF2B5EF4-FFF2-40B4-BE49-F238E27FC236}">
                <a16:creationId xmlns:a16="http://schemas.microsoft.com/office/drawing/2014/main" id="{955091AA-8EFC-415A-8B73-BAA74550FC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5859" y="4340619"/>
            <a:ext cx="1448562" cy="1448562"/>
          </a:xfrm>
          <a:prstGeom prst="rect">
            <a:avLst/>
          </a:prstGeom>
        </p:spPr>
      </p:pic>
    </p:spTree>
    <p:extLst>
      <p:ext uri="{BB962C8B-B14F-4D97-AF65-F5344CB8AC3E}">
        <p14:creationId xmlns:p14="http://schemas.microsoft.com/office/powerpoint/2010/main" val="102941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0B8EB5-41CD-4E42-A3FD-008878E7EC07}"/>
              </a:ext>
            </a:extLst>
          </p:cNvPr>
          <p:cNvSpPr/>
          <p:nvPr/>
        </p:nvSpPr>
        <p:spPr>
          <a:xfrm>
            <a:off x="8965" y="0"/>
            <a:ext cx="9135035" cy="1592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What do we know about overall youth substance use?</a:t>
            </a:r>
          </a:p>
        </p:txBody>
      </p:sp>
      <p:pic>
        <p:nvPicPr>
          <p:cNvPr id="5" name="Picture 4">
            <a:extLst>
              <a:ext uri="{FF2B5EF4-FFF2-40B4-BE49-F238E27FC236}">
                <a16:creationId xmlns:a16="http://schemas.microsoft.com/office/drawing/2014/main" id="{B3B20ADD-9CF4-4410-852A-6CCFC6CB2408}"/>
              </a:ext>
            </a:extLst>
          </p:cNvPr>
          <p:cNvPicPr>
            <a:picLocks noChangeAspect="1"/>
          </p:cNvPicPr>
          <p:nvPr/>
        </p:nvPicPr>
        <p:blipFill>
          <a:blip r:embed="rId3"/>
          <a:stretch>
            <a:fillRect/>
          </a:stretch>
        </p:blipFill>
        <p:spPr>
          <a:xfrm>
            <a:off x="503106" y="1835176"/>
            <a:ext cx="3715866" cy="3865387"/>
          </a:xfrm>
          <a:prstGeom prst="rect">
            <a:avLst/>
          </a:prstGeom>
        </p:spPr>
      </p:pic>
      <p:graphicFrame>
        <p:nvGraphicFramePr>
          <p:cNvPr id="6" name="Table 5">
            <a:extLst>
              <a:ext uri="{FF2B5EF4-FFF2-40B4-BE49-F238E27FC236}">
                <a16:creationId xmlns:a16="http://schemas.microsoft.com/office/drawing/2014/main" id="{0878A21A-224F-48E9-A79B-0D2F2A96A9C0}"/>
              </a:ext>
            </a:extLst>
          </p:cNvPr>
          <p:cNvGraphicFramePr>
            <a:graphicFrameLocks noGrp="1"/>
          </p:cNvGraphicFramePr>
          <p:nvPr>
            <p:extLst>
              <p:ext uri="{D42A27DB-BD31-4B8C-83A1-F6EECF244321}">
                <p14:modId xmlns:p14="http://schemas.microsoft.com/office/powerpoint/2010/main" val="2422361705"/>
              </p:ext>
            </p:extLst>
          </p:nvPr>
        </p:nvGraphicFramePr>
        <p:xfrm>
          <a:off x="4722079" y="3422489"/>
          <a:ext cx="4041720" cy="2804160"/>
        </p:xfrm>
        <a:graphic>
          <a:graphicData uri="http://schemas.openxmlformats.org/drawingml/2006/table">
            <a:tbl>
              <a:tblPr firstRow="1" firstCol="1" bandRow="1">
                <a:tableStyleId>{69CF1AB2-1976-4502-BF36-3FF5EA218861}</a:tableStyleId>
              </a:tblPr>
              <a:tblGrid>
                <a:gridCol w="2289788">
                  <a:extLst>
                    <a:ext uri="{9D8B030D-6E8A-4147-A177-3AD203B41FA5}">
                      <a16:colId xmlns:a16="http://schemas.microsoft.com/office/drawing/2014/main" val="611086746"/>
                    </a:ext>
                  </a:extLst>
                </a:gridCol>
                <a:gridCol w="1751932">
                  <a:extLst>
                    <a:ext uri="{9D8B030D-6E8A-4147-A177-3AD203B41FA5}">
                      <a16:colId xmlns:a16="http://schemas.microsoft.com/office/drawing/2014/main" val="2342688900"/>
                    </a:ext>
                  </a:extLst>
                </a:gridCol>
              </a:tblGrid>
              <a:tr h="640080">
                <a:tc>
                  <a:txBody>
                    <a:bodyPr/>
                    <a:lstStyle/>
                    <a:p>
                      <a:pPr algn="l">
                        <a:spcAft>
                          <a:spcPts val="0"/>
                        </a:spcAft>
                      </a:pPr>
                      <a:r>
                        <a:rPr lang="en-US" sz="2400" dirty="0">
                          <a:effectLst/>
                        </a:rPr>
                        <a:t> Substance</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nchor="ctr"/>
                </a:tc>
                <a:tc>
                  <a:txBody>
                    <a:bodyPr/>
                    <a:lstStyle/>
                    <a:p>
                      <a:pPr algn="l">
                        <a:spcAft>
                          <a:spcPts val="0"/>
                        </a:spcAft>
                      </a:pPr>
                      <a:r>
                        <a:rPr lang="en-US" sz="2400" dirty="0">
                          <a:effectLst/>
                        </a:rPr>
                        <a:t>% reporting past year use</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nchor="ctr"/>
                </a:tc>
                <a:extLst>
                  <a:ext uri="{0D108BD9-81ED-4DB2-BD59-A6C34878D82A}">
                    <a16:rowId xmlns:a16="http://schemas.microsoft.com/office/drawing/2014/main" val="822010605"/>
                  </a:ext>
                </a:extLst>
              </a:tr>
              <a:tr h="228600">
                <a:tc>
                  <a:txBody>
                    <a:bodyPr/>
                    <a:lstStyle/>
                    <a:p>
                      <a:pPr algn="l">
                        <a:spcAft>
                          <a:spcPts val="0"/>
                        </a:spcAft>
                      </a:pPr>
                      <a:r>
                        <a:rPr lang="en-US" sz="1600" dirty="0">
                          <a:effectLst/>
                        </a:rPr>
                        <a:t>Alcohol</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sz="1600" dirty="0">
                          <a:effectLst/>
                        </a:rPr>
                        <a:t>45%</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val="3597788399"/>
                  </a:ext>
                </a:extLst>
              </a:tr>
              <a:tr h="228600">
                <a:tc>
                  <a:txBody>
                    <a:bodyPr/>
                    <a:lstStyle/>
                    <a:p>
                      <a:pPr algn="l">
                        <a:spcAft>
                          <a:spcPts val="0"/>
                        </a:spcAft>
                      </a:pPr>
                      <a:r>
                        <a:rPr lang="en-US" sz="1600" dirty="0">
                          <a:effectLst/>
                        </a:rPr>
                        <a:t>Marijuana</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sz="1600" dirty="0">
                          <a:effectLst/>
                        </a:rPr>
                        <a:t>34%</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val="3350873257"/>
                  </a:ext>
                </a:extLst>
              </a:tr>
              <a:tr h="228600">
                <a:tc>
                  <a:txBody>
                    <a:bodyPr/>
                    <a:lstStyle/>
                    <a:p>
                      <a:pPr algn="l">
                        <a:spcAft>
                          <a:spcPts val="0"/>
                        </a:spcAft>
                      </a:pPr>
                      <a:r>
                        <a:rPr lang="en-US" sz="1600" dirty="0">
                          <a:effectLst/>
                        </a:rPr>
                        <a:t>E-cigarette/Vape</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sz="1600" dirty="0">
                          <a:effectLst/>
                        </a:rPr>
                        <a:t>17%</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val="2429671951"/>
                  </a:ext>
                </a:extLst>
              </a:tr>
              <a:tr h="228600">
                <a:tc>
                  <a:txBody>
                    <a:bodyPr/>
                    <a:lstStyle/>
                    <a:p>
                      <a:pPr algn="l">
                        <a:spcAft>
                          <a:spcPts val="0"/>
                        </a:spcAft>
                      </a:pPr>
                      <a:r>
                        <a:rPr lang="en-US" sz="1600" dirty="0">
                          <a:effectLst/>
                        </a:rPr>
                        <a:t>Cigarettes</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sz="1600" dirty="0">
                          <a:effectLst/>
                        </a:rPr>
                        <a:t>7%</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val="58401957"/>
                  </a:ext>
                </a:extLst>
              </a:tr>
              <a:tr h="228600">
                <a:tc>
                  <a:txBody>
                    <a:bodyPr/>
                    <a:lstStyle/>
                    <a:p>
                      <a:pPr algn="l">
                        <a:spcAft>
                          <a:spcPts val="0"/>
                        </a:spcAft>
                      </a:pPr>
                      <a:r>
                        <a:rPr lang="en-US" sz="1600" dirty="0">
                          <a:effectLst/>
                        </a:rPr>
                        <a:t>At least one other drug</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sz="1600" dirty="0">
                          <a:effectLst/>
                        </a:rPr>
                        <a:t>12%</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val="333003248"/>
                  </a:ext>
                </a:extLst>
              </a:tr>
              <a:tr h="228600">
                <a:tc>
                  <a:txBody>
                    <a:bodyPr/>
                    <a:lstStyle/>
                    <a:p>
                      <a:pPr algn="l">
                        <a:spcAft>
                          <a:spcPts val="0"/>
                        </a:spcAft>
                      </a:pPr>
                      <a:r>
                        <a:rPr lang="en-US" sz="1600" dirty="0">
                          <a:effectLst/>
                        </a:rPr>
                        <a:t>All of the above categories</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tc>
                  <a:txBody>
                    <a:bodyPr/>
                    <a:lstStyle/>
                    <a:p>
                      <a:pPr algn="ctr">
                        <a:spcAft>
                          <a:spcPts val="0"/>
                        </a:spcAft>
                      </a:pPr>
                      <a:r>
                        <a:rPr lang="en-US" sz="1600" dirty="0">
                          <a:effectLst/>
                        </a:rPr>
                        <a:t>2%</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val="2371779048"/>
                  </a:ext>
                </a:extLst>
              </a:tr>
            </a:tbl>
          </a:graphicData>
        </a:graphic>
      </p:graphicFrame>
      <p:sp>
        <p:nvSpPr>
          <p:cNvPr id="7" name="TextBox 6">
            <a:extLst>
              <a:ext uri="{FF2B5EF4-FFF2-40B4-BE49-F238E27FC236}">
                <a16:creationId xmlns:a16="http://schemas.microsoft.com/office/drawing/2014/main" id="{0E79B097-1933-4C09-90A4-FA091D752B14}"/>
              </a:ext>
            </a:extLst>
          </p:cNvPr>
          <p:cNvSpPr txBox="1"/>
          <p:nvPr/>
        </p:nvSpPr>
        <p:spPr>
          <a:xfrm>
            <a:off x="4816341" y="1999785"/>
            <a:ext cx="3853196" cy="1015663"/>
          </a:xfrm>
          <a:prstGeom prst="rect">
            <a:avLst/>
          </a:prstGeom>
          <a:noFill/>
        </p:spPr>
        <p:txBody>
          <a:bodyPr wrap="square" rtlCol="0">
            <a:spAutoFit/>
          </a:bodyPr>
          <a:lstStyle/>
          <a:p>
            <a:pPr algn="ctr"/>
            <a:r>
              <a:rPr lang="en-US" sz="2000" dirty="0"/>
              <a:t>This Venn diagram represents the past year substance use patterns of 11</a:t>
            </a:r>
            <a:r>
              <a:rPr lang="en-US" sz="2000" baseline="30000" dirty="0"/>
              <a:t>th</a:t>
            </a:r>
            <a:r>
              <a:rPr lang="en-US" sz="2000" dirty="0"/>
              <a:t> grade students in Delaware. </a:t>
            </a:r>
          </a:p>
        </p:txBody>
      </p:sp>
      <p:sp>
        <p:nvSpPr>
          <p:cNvPr id="8" name="Rectangle 7">
            <a:extLst>
              <a:ext uri="{FF2B5EF4-FFF2-40B4-BE49-F238E27FC236}">
                <a16:creationId xmlns:a16="http://schemas.microsoft.com/office/drawing/2014/main" id="{79D345D6-9666-4F4D-8518-58E27F01DEC8}"/>
              </a:ext>
            </a:extLst>
          </p:cNvPr>
          <p:cNvSpPr/>
          <p:nvPr/>
        </p:nvSpPr>
        <p:spPr>
          <a:xfrm>
            <a:off x="0" y="6577349"/>
            <a:ext cx="9144000" cy="300189"/>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ABE465AD-545B-4984-90D0-587FF57CE4AF}"/>
              </a:ext>
            </a:extLst>
          </p:cNvPr>
          <p:cNvSpPr txBox="1"/>
          <p:nvPr/>
        </p:nvSpPr>
        <p:spPr>
          <a:xfrm>
            <a:off x="3262983" y="6577349"/>
            <a:ext cx="4140843" cy="253916"/>
          </a:xfrm>
          <a:prstGeom prst="rect">
            <a:avLst/>
          </a:prstGeom>
          <a:noFill/>
        </p:spPr>
        <p:txBody>
          <a:bodyPr wrap="square" rtlCol="0">
            <a:spAutoFit/>
          </a:bodyPr>
          <a:lstStyle/>
          <a:p>
            <a:r>
              <a:rPr lang="en-US" sz="1050" dirty="0">
                <a:solidFill>
                  <a:schemeClr val="bg1"/>
                </a:solidFill>
              </a:rPr>
              <a:t>Source: 2018 Delaware Secondary School Survey</a:t>
            </a:r>
          </a:p>
        </p:txBody>
      </p:sp>
    </p:spTree>
    <p:extLst>
      <p:ext uri="{BB962C8B-B14F-4D97-AF65-F5344CB8AC3E}">
        <p14:creationId xmlns:p14="http://schemas.microsoft.com/office/powerpoint/2010/main" val="1838736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F2A45-B46D-40C3-AB01-47F835E3A288}"/>
              </a:ext>
            </a:extLst>
          </p:cNvPr>
          <p:cNvPicPr>
            <a:picLocks noChangeAspect="1"/>
          </p:cNvPicPr>
          <p:nvPr/>
        </p:nvPicPr>
        <p:blipFill>
          <a:blip r:embed="rId3"/>
          <a:stretch>
            <a:fillRect/>
          </a:stretch>
        </p:blipFill>
        <p:spPr>
          <a:xfrm>
            <a:off x="439271" y="188259"/>
            <a:ext cx="8387800" cy="6481482"/>
          </a:xfrm>
          <a:prstGeom prst="rect">
            <a:avLst/>
          </a:prstGeom>
        </p:spPr>
      </p:pic>
    </p:spTree>
    <p:extLst>
      <p:ext uri="{BB962C8B-B14F-4D97-AF65-F5344CB8AC3E}">
        <p14:creationId xmlns:p14="http://schemas.microsoft.com/office/powerpoint/2010/main" val="2507203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FC0D09-FFDB-45A8-9A62-AD016D99F9EE}"/>
              </a:ext>
            </a:extLst>
          </p:cNvPr>
          <p:cNvSpPr/>
          <p:nvPr/>
        </p:nvSpPr>
        <p:spPr>
          <a:xfrm>
            <a:off x="0" y="-1433"/>
            <a:ext cx="9144000" cy="1591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Rectangle 2">
            <a:extLst>
              <a:ext uri="{FF2B5EF4-FFF2-40B4-BE49-F238E27FC236}">
                <a16:creationId xmlns:a16="http://schemas.microsoft.com/office/drawing/2014/main" id="{2CC6E983-E8A0-4304-8D3F-D74C8A836D69}"/>
              </a:ext>
            </a:extLst>
          </p:cNvPr>
          <p:cNvSpPr/>
          <p:nvPr/>
        </p:nvSpPr>
        <p:spPr>
          <a:xfrm>
            <a:off x="200531" y="491494"/>
            <a:ext cx="8550797" cy="535531"/>
          </a:xfrm>
          <a:prstGeom prst="rect">
            <a:avLst/>
          </a:prstGeom>
          <a:ln>
            <a:noFill/>
          </a:ln>
        </p:spPr>
        <p:txBody>
          <a:bodyPr wrap="square">
            <a:spAutoFit/>
          </a:bodyPr>
          <a:lstStyle/>
          <a:p>
            <a:pPr>
              <a:lnSpc>
                <a:spcPct val="90000"/>
              </a:lnSpc>
              <a:spcBef>
                <a:spcPct val="0"/>
              </a:spcBef>
              <a:spcAft>
                <a:spcPts val="450"/>
              </a:spcAft>
            </a:pPr>
            <a:r>
              <a:rPr lang="en-US" sz="3200" dirty="0">
                <a:solidFill>
                  <a:schemeClr val="bg1"/>
                </a:solidFill>
              </a:rPr>
              <a:t>What do we know about overall mental health?</a:t>
            </a:r>
          </a:p>
        </p:txBody>
      </p:sp>
      <p:sp>
        <p:nvSpPr>
          <p:cNvPr id="14" name="Rectangle 13">
            <a:extLst>
              <a:ext uri="{FF2B5EF4-FFF2-40B4-BE49-F238E27FC236}">
                <a16:creationId xmlns:a16="http://schemas.microsoft.com/office/drawing/2014/main" id="{0150E12D-84E2-40F2-A34D-3F0F7425CAA3}"/>
              </a:ext>
            </a:extLst>
          </p:cNvPr>
          <p:cNvSpPr/>
          <p:nvPr/>
        </p:nvSpPr>
        <p:spPr>
          <a:xfrm>
            <a:off x="0" y="6557811"/>
            <a:ext cx="9144000" cy="3001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TextBox 14">
            <a:extLst>
              <a:ext uri="{FF2B5EF4-FFF2-40B4-BE49-F238E27FC236}">
                <a16:creationId xmlns:a16="http://schemas.microsoft.com/office/drawing/2014/main" id="{4E15D7E9-10C0-48B2-B3E4-76F0C631D546}"/>
              </a:ext>
            </a:extLst>
          </p:cNvPr>
          <p:cNvSpPr txBox="1"/>
          <p:nvPr/>
        </p:nvSpPr>
        <p:spPr>
          <a:xfrm>
            <a:off x="2692561" y="6585696"/>
            <a:ext cx="3758878" cy="253916"/>
          </a:xfrm>
          <a:prstGeom prst="rect">
            <a:avLst/>
          </a:prstGeom>
          <a:noFill/>
          <a:ln>
            <a:noFill/>
          </a:ln>
        </p:spPr>
        <p:txBody>
          <a:bodyPr wrap="square" rtlCol="0">
            <a:spAutoFit/>
          </a:bodyPr>
          <a:lstStyle/>
          <a:p>
            <a:r>
              <a:rPr lang="en-US" sz="1050" dirty="0">
                <a:solidFill>
                  <a:schemeClr val="bg1"/>
                </a:solidFill>
              </a:rPr>
              <a:t>Source: 2017 Delaware High School Youth Risk Behavior Survey</a:t>
            </a:r>
          </a:p>
        </p:txBody>
      </p:sp>
      <p:graphicFrame>
        <p:nvGraphicFramePr>
          <p:cNvPr id="19" name="Chart 18">
            <a:extLst>
              <a:ext uri="{FF2B5EF4-FFF2-40B4-BE49-F238E27FC236}">
                <a16:creationId xmlns:a16="http://schemas.microsoft.com/office/drawing/2014/main" id="{CDA07F9F-A566-4F07-AA83-FB6B25543F97}"/>
              </a:ext>
            </a:extLst>
          </p:cNvPr>
          <p:cNvGraphicFramePr/>
          <p:nvPr>
            <p:extLst>
              <p:ext uri="{D42A27DB-BD31-4B8C-83A1-F6EECF244321}">
                <p14:modId xmlns:p14="http://schemas.microsoft.com/office/powerpoint/2010/main" val="1060587310"/>
              </p:ext>
            </p:extLst>
          </p:nvPr>
        </p:nvGraphicFramePr>
        <p:xfrm>
          <a:off x="1928552" y="1694330"/>
          <a:ext cx="6686529" cy="478715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CDD3977-D0E3-4920-B61C-CCFDEC721DA7}"/>
              </a:ext>
            </a:extLst>
          </p:cNvPr>
          <p:cNvSpPr txBox="1"/>
          <p:nvPr/>
        </p:nvSpPr>
        <p:spPr>
          <a:xfrm>
            <a:off x="310342" y="2467036"/>
            <a:ext cx="1535083" cy="2677656"/>
          </a:xfrm>
          <a:prstGeom prst="rect">
            <a:avLst/>
          </a:prstGeom>
          <a:noFill/>
          <a:ln>
            <a:solidFill>
              <a:schemeClr val="tx1"/>
            </a:solidFill>
          </a:ln>
        </p:spPr>
        <p:txBody>
          <a:bodyPr wrap="square" rtlCol="0">
            <a:spAutoFit/>
          </a:bodyPr>
          <a:lstStyle/>
          <a:p>
            <a:r>
              <a:rPr lang="en-US" sz="2400" dirty="0"/>
              <a:t>28% of high school students = about 11,700 students.</a:t>
            </a:r>
          </a:p>
        </p:txBody>
      </p:sp>
    </p:spTree>
    <p:extLst>
      <p:ext uri="{BB962C8B-B14F-4D97-AF65-F5344CB8AC3E}">
        <p14:creationId xmlns:p14="http://schemas.microsoft.com/office/powerpoint/2010/main" val="1656843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8C6DA9-98A0-4F62-A977-9221BB43B9A0}"/>
              </a:ext>
            </a:extLst>
          </p:cNvPr>
          <p:cNvSpPr/>
          <p:nvPr/>
        </p:nvSpPr>
        <p:spPr>
          <a:xfrm>
            <a:off x="5878545" y="1839079"/>
            <a:ext cx="3012311" cy="15910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D40676EA-D397-47A9-A62A-7F6BCFC2E139}"/>
              </a:ext>
            </a:extLst>
          </p:cNvPr>
          <p:cNvSpPr/>
          <p:nvPr/>
        </p:nvSpPr>
        <p:spPr>
          <a:xfrm>
            <a:off x="5856052" y="3769192"/>
            <a:ext cx="3012311" cy="21968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a:extLst>
              <a:ext uri="{FF2B5EF4-FFF2-40B4-BE49-F238E27FC236}">
                <a16:creationId xmlns:a16="http://schemas.microsoft.com/office/drawing/2014/main" id="{C2FC0D09-FFDB-45A8-9A62-AD016D99F9EE}"/>
              </a:ext>
            </a:extLst>
          </p:cNvPr>
          <p:cNvSpPr/>
          <p:nvPr/>
        </p:nvSpPr>
        <p:spPr>
          <a:xfrm>
            <a:off x="0" y="-26219"/>
            <a:ext cx="9144000" cy="1591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Rectangle 2">
            <a:extLst>
              <a:ext uri="{FF2B5EF4-FFF2-40B4-BE49-F238E27FC236}">
                <a16:creationId xmlns:a16="http://schemas.microsoft.com/office/drawing/2014/main" id="{2CC6E983-E8A0-4304-8D3F-D74C8A836D69}"/>
              </a:ext>
            </a:extLst>
          </p:cNvPr>
          <p:cNvSpPr/>
          <p:nvPr/>
        </p:nvSpPr>
        <p:spPr>
          <a:xfrm>
            <a:off x="182515" y="591210"/>
            <a:ext cx="8550797" cy="535531"/>
          </a:xfrm>
          <a:prstGeom prst="rect">
            <a:avLst/>
          </a:prstGeom>
          <a:ln>
            <a:noFill/>
          </a:ln>
        </p:spPr>
        <p:txBody>
          <a:bodyPr wrap="square">
            <a:spAutoFit/>
          </a:bodyPr>
          <a:lstStyle/>
          <a:p>
            <a:pPr>
              <a:lnSpc>
                <a:spcPct val="90000"/>
              </a:lnSpc>
              <a:spcBef>
                <a:spcPct val="0"/>
              </a:spcBef>
              <a:spcAft>
                <a:spcPts val="450"/>
              </a:spcAft>
            </a:pPr>
            <a:r>
              <a:rPr lang="en-US" sz="3200" dirty="0">
                <a:solidFill>
                  <a:schemeClr val="bg1"/>
                </a:solidFill>
              </a:rPr>
              <a:t>What do we know about overall mental health?</a:t>
            </a:r>
          </a:p>
        </p:txBody>
      </p:sp>
      <p:sp>
        <p:nvSpPr>
          <p:cNvPr id="5" name="TextBox 4">
            <a:extLst>
              <a:ext uri="{FF2B5EF4-FFF2-40B4-BE49-F238E27FC236}">
                <a16:creationId xmlns:a16="http://schemas.microsoft.com/office/drawing/2014/main" id="{4D84F923-FE6C-4566-869A-2BCA4514E696}"/>
              </a:ext>
            </a:extLst>
          </p:cNvPr>
          <p:cNvSpPr txBox="1"/>
          <p:nvPr/>
        </p:nvSpPr>
        <p:spPr>
          <a:xfrm>
            <a:off x="5918804" y="2121682"/>
            <a:ext cx="3012311" cy="1200329"/>
          </a:xfrm>
          <a:prstGeom prst="rect">
            <a:avLst/>
          </a:prstGeom>
          <a:noFill/>
          <a:ln>
            <a:noFill/>
          </a:ln>
        </p:spPr>
        <p:txBody>
          <a:bodyPr wrap="square" rtlCol="0">
            <a:spAutoFit/>
          </a:bodyPr>
          <a:lstStyle/>
          <a:p>
            <a:r>
              <a:rPr lang="en-US" dirty="0"/>
              <a:t>Nearly 14% of high school students report purposely hurting or cutting themselves in the past year. </a:t>
            </a:r>
          </a:p>
        </p:txBody>
      </p:sp>
      <p:sp>
        <p:nvSpPr>
          <p:cNvPr id="6" name="TextBox 5">
            <a:extLst>
              <a:ext uri="{FF2B5EF4-FFF2-40B4-BE49-F238E27FC236}">
                <a16:creationId xmlns:a16="http://schemas.microsoft.com/office/drawing/2014/main" id="{EE08B96F-E181-4932-A801-934C6BB96B10}"/>
              </a:ext>
            </a:extLst>
          </p:cNvPr>
          <p:cNvSpPr txBox="1"/>
          <p:nvPr/>
        </p:nvSpPr>
        <p:spPr>
          <a:xfrm>
            <a:off x="5918804" y="3814329"/>
            <a:ext cx="3012311" cy="2031325"/>
          </a:xfrm>
          <a:prstGeom prst="rect">
            <a:avLst/>
          </a:prstGeom>
          <a:noFill/>
          <a:ln>
            <a:noFill/>
          </a:ln>
        </p:spPr>
        <p:txBody>
          <a:bodyPr wrap="square" rtlCol="0">
            <a:spAutoFit/>
          </a:bodyPr>
          <a:lstStyle/>
          <a:p>
            <a:r>
              <a:rPr lang="en-US" dirty="0"/>
              <a:t>Trends in suicidal thoughts, plans, and attempts among Delaware students have remained relatively stable, neither decreasing or increasing substantially in the last decade.</a:t>
            </a:r>
          </a:p>
        </p:txBody>
      </p:sp>
      <p:graphicFrame>
        <p:nvGraphicFramePr>
          <p:cNvPr id="10" name="Chart 9">
            <a:extLst>
              <a:ext uri="{FF2B5EF4-FFF2-40B4-BE49-F238E27FC236}">
                <a16:creationId xmlns:a16="http://schemas.microsoft.com/office/drawing/2014/main" id="{D424D3BE-B557-4C6B-87A3-E824600DFD5F}"/>
              </a:ext>
            </a:extLst>
          </p:cNvPr>
          <p:cNvGraphicFramePr/>
          <p:nvPr>
            <p:extLst>
              <p:ext uri="{D42A27DB-BD31-4B8C-83A1-F6EECF244321}">
                <p14:modId xmlns:p14="http://schemas.microsoft.com/office/powerpoint/2010/main" val="3579876639"/>
              </p:ext>
            </p:extLst>
          </p:nvPr>
        </p:nvGraphicFramePr>
        <p:xfrm>
          <a:off x="134501" y="1671918"/>
          <a:ext cx="5451677" cy="4500282"/>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0150E12D-84E2-40F2-A34D-3F0F7425CAA3}"/>
              </a:ext>
            </a:extLst>
          </p:cNvPr>
          <p:cNvSpPr/>
          <p:nvPr/>
        </p:nvSpPr>
        <p:spPr>
          <a:xfrm>
            <a:off x="0" y="6557811"/>
            <a:ext cx="9144000" cy="3001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TextBox 14">
            <a:extLst>
              <a:ext uri="{FF2B5EF4-FFF2-40B4-BE49-F238E27FC236}">
                <a16:creationId xmlns:a16="http://schemas.microsoft.com/office/drawing/2014/main" id="{4E15D7E9-10C0-48B2-B3E4-76F0C631D546}"/>
              </a:ext>
            </a:extLst>
          </p:cNvPr>
          <p:cNvSpPr txBox="1"/>
          <p:nvPr/>
        </p:nvSpPr>
        <p:spPr>
          <a:xfrm>
            <a:off x="2795288" y="6597452"/>
            <a:ext cx="3758878" cy="253916"/>
          </a:xfrm>
          <a:prstGeom prst="rect">
            <a:avLst/>
          </a:prstGeom>
          <a:noFill/>
          <a:ln>
            <a:noFill/>
          </a:ln>
        </p:spPr>
        <p:txBody>
          <a:bodyPr wrap="square" rtlCol="0">
            <a:spAutoFit/>
          </a:bodyPr>
          <a:lstStyle/>
          <a:p>
            <a:r>
              <a:rPr lang="en-US" sz="1050" dirty="0">
                <a:solidFill>
                  <a:schemeClr val="bg1"/>
                </a:solidFill>
              </a:rPr>
              <a:t>Source: 2017 Delaware High School Youth Risk Behavior Survey</a:t>
            </a:r>
          </a:p>
        </p:txBody>
      </p:sp>
    </p:spTree>
    <p:extLst>
      <p:ext uri="{BB962C8B-B14F-4D97-AF65-F5344CB8AC3E}">
        <p14:creationId xmlns:p14="http://schemas.microsoft.com/office/powerpoint/2010/main" val="2836443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2FCF04-C312-426C-B8A3-DA1A058F928F}"/>
              </a:ext>
            </a:extLst>
          </p:cNvPr>
          <p:cNvSpPr/>
          <p:nvPr/>
        </p:nvSpPr>
        <p:spPr>
          <a:xfrm>
            <a:off x="0" y="0"/>
            <a:ext cx="9144000" cy="1591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166795" y="298442"/>
            <a:ext cx="7886700" cy="994172"/>
          </a:xfrm>
        </p:spPr>
        <p:txBody>
          <a:bodyPr>
            <a:normAutofit/>
          </a:bodyPr>
          <a:lstStyle/>
          <a:p>
            <a:r>
              <a:rPr lang="en-US" sz="3200" dirty="0">
                <a:solidFill>
                  <a:schemeClr val="bg1"/>
                </a:solidFill>
                <a:latin typeface="+mn-lt"/>
              </a:rPr>
              <a:t>Asset and Risk Disparities:</a:t>
            </a:r>
            <a:br>
              <a:rPr lang="en-US" sz="3200" dirty="0">
                <a:solidFill>
                  <a:schemeClr val="bg1"/>
                </a:solidFill>
                <a:latin typeface="+mn-lt"/>
              </a:rPr>
            </a:br>
            <a:r>
              <a:rPr lang="en-US" sz="3200" dirty="0">
                <a:solidFill>
                  <a:schemeClr val="bg1"/>
                </a:solidFill>
                <a:latin typeface="+mn-lt"/>
              </a:rPr>
              <a:t>Substance Use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24632181"/>
              </p:ext>
            </p:extLst>
          </p:nvPr>
        </p:nvGraphicFramePr>
        <p:xfrm>
          <a:off x="246529" y="1721134"/>
          <a:ext cx="8433772" cy="4338917"/>
        </p:xfrm>
        <a:graphic>
          <a:graphicData uri="http://schemas.openxmlformats.org/drawingml/2006/table">
            <a:tbl>
              <a:tblPr firstRow="1" firstCol="1" bandRow="1">
                <a:tableStyleId>{B301B821-A1FF-4177-AEE7-76D212191A09}</a:tableStyleId>
              </a:tblPr>
              <a:tblGrid>
                <a:gridCol w="3829596">
                  <a:extLst>
                    <a:ext uri="{9D8B030D-6E8A-4147-A177-3AD203B41FA5}">
                      <a16:colId xmlns:a16="http://schemas.microsoft.com/office/drawing/2014/main" val="174263992"/>
                    </a:ext>
                  </a:extLst>
                </a:gridCol>
                <a:gridCol w="2044094">
                  <a:extLst>
                    <a:ext uri="{9D8B030D-6E8A-4147-A177-3AD203B41FA5}">
                      <a16:colId xmlns:a16="http://schemas.microsoft.com/office/drawing/2014/main" val="2161160387"/>
                    </a:ext>
                  </a:extLst>
                </a:gridCol>
                <a:gridCol w="2560082">
                  <a:extLst>
                    <a:ext uri="{9D8B030D-6E8A-4147-A177-3AD203B41FA5}">
                      <a16:colId xmlns:a16="http://schemas.microsoft.com/office/drawing/2014/main" val="3535314661"/>
                    </a:ext>
                  </a:extLst>
                </a:gridCol>
              </a:tblGrid>
              <a:tr h="939519">
                <a:tc>
                  <a:txBody>
                    <a:bodyPr/>
                    <a:lstStyle/>
                    <a:p>
                      <a:pPr marL="0" marR="0" algn="l">
                        <a:lnSpc>
                          <a:spcPct val="107000"/>
                        </a:lnSpc>
                        <a:spcBef>
                          <a:spcPts val="0"/>
                        </a:spcBef>
                        <a:spcAft>
                          <a:spcPts val="0"/>
                        </a:spcAft>
                      </a:pPr>
                      <a:r>
                        <a:rPr lang="en-US" sz="1800" dirty="0">
                          <a:effectLst/>
                        </a:rPr>
                        <a:t>Population</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800" dirty="0">
                          <a:effectLst/>
                        </a:rPr>
                        <a:t>Percent reporting past month alcohol use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800" dirty="0">
                          <a:effectLst/>
                        </a:rPr>
                        <a:t>Percent reporting past month prescription pain medicine misuse**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1146914"/>
                  </a:ext>
                </a:extLst>
              </a:tr>
              <a:tr h="399440">
                <a:tc>
                  <a:txBody>
                    <a:bodyPr/>
                    <a:lstStyle/>
                    <a:p>
                      <a:pPr marL="0" marR="0">
                        <a:lnSpc>
                          <a:spcPct val="107000"/>
                        </a:lnSpc>
                        <a:spcBef>
                          <a:spcPts val="0"/>
                        </a:spcBef>
                        <a:spcAft>
                          <a:spcPts val="0"/>
                        </a:spcAft>
                      </a:pPr>
                      <a:r>
                        <a:rPr lang="en-US" sz="1800" dirty="0">
                          <a:effectLst/>
                        </a:rPr>
                        <a:t>Total Population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29%</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 6%</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19642815"/>
                  </a:ext>
                </a:extLst>
              </a:tr>
              <a:tr h="701099">
                <a:tc>
                  <a:txBody>
                    <a:bodyPr/>
                    <a:lstStyle/>
                    <a:p>
                      <a:pPr marL="0" marR="0">
                        <a:lnSpc>
                          <a:spcPct val="107000"/>
                        </a:lnSpc>
                        <a:spcBef>
                          <a:spcPts val="0"/>
                        </a:spcBef>
                        <a:spcAft>
                          <a:spcPts val="0"/>
                        </a:spcAft>
                      </a:pPr>
                      <a:r>
                        <a:rPr lang="en-US" sz="1800" dirty="0">
                          <a:effectLst/>
                        </a:rPr>
                        <a:t>Youth with two or more Adverse Childhood Experiences</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45%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17%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6618485"/>
                  </a:ext>
                </a:extLst>
              </a:tr>
              <a:tr h="399440">
                <a:tc>
                  <a:txBody>
                    <a:bodyPr/>
                    <a:lstStyle/>
                    <a:p>
                      <a:pPr marL="0" marR="0">
                        <a:lnSpc>
                          <a:spcPct val="107000"/>
                        </a:lnSpc>
                        <a:spcBef>
                          <a:spcPts val="0"/>
                        </a:spcBef>
                        <a:spcAft>
                          <a:spcPts val="0"/>
                        </a:spcAft>
                      </a:pPr>
                      <a:r>
                        <a:rPr lang="en-US" sz="1800" dirty="0">
                          <a:effectLst/>
                        </a:rPr>
                        <a:t>Youth with Incarcerated Parents</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48%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15%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17826136"/>
                  </a:ext>
                </a:extLst>
              </a:tr>
              <a:tr h="399440">
                <a:tc>
                  <a:txBody>
                    <a:bodyPr/>
                    <a:lstStyle/>
                    <a:p>
                      <a:pPr marL="0" marR="0">
                        <a:lnSpc>
                          <a:spcPct val="107000"/>
                        </a:lnSpc>
                        <a:spcBef>
                          <a:spcPts val="0"/>
                        </a:spcBef>
                        <a:spcAft>
                          <a:spcPts val="0"/>
                        </a:spcAft>
                      </a:pPr>
                      <a:r>
                        <a:rPr lang="en-US" sz="1800" dirty="0">
                          <a:effectLst/>
                        </a:rPr>
                        <a:t>LGBQ Youth</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31%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11%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8112874"/>
                  </a:ext>
                </a:extLst>
              </a:tr>
              <a:tr h="399440">
                <a:tc>
                  <a:txBody>
                    <a:bodyPr/>
                    <a:lstStyle/>
                    <a:p>
                      <a:pPr marL="0" marR="0">
                        <a:lnSpc>
                          <a:spcPct val="107000"/>
                        </a:lnSpc>
                        <a:spcBef>
                          <a:spcPts val="0"/>
                        </a:spcBef>
                        <a:spcAft>
                          <a:spcPts val="0"/>
                        </a:spcAft>
                      </a:pPr>
                      <a:r>
                        <a:rPr lang="en-US" sz="1800" dirty="0">
                          <a:effectLst/>
                        </a:rPr>
                        <a:t>Youth with Disabilities*</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33%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11%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60091717"/>
                  </a:ext>
                </a:extLst>
              </a:tr>
              <a:tr h="701099">
                <a:tc>
                  <a:txBody>
                    <a:bodyPr/>
                    <a:lstStyle/>
                    <a:p>
                      <a:pPr marL="0" marR="0">
                        <a:lnSpc>
                          <a:spcPct val="107000"/>
                        </a:lnSpc>
                        <a:spcBef>
                          <a:spcPts val="0"/>
                        </a:spcBef>
                        <a:spcAft>
                          <a:spcPts val="0"/>
                        </a:spcAft>
                      </a:pPr>
                      <a:r>
                        <a:rPr lang="en-US" sz="1800" dirty="0">
                          <a:effectLst/>
                        </a:rPr>
                        <a:t>Youth Diagnosed with ADD/ADHD, Anxiety or Depression</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36%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408082"/>
                  </a:ext>
                </a:extLst>
              </a:tr>
              <a:tr h="399440">
                <a:tc>
                  <a:txBody>
                    <a:bodyPr/>
                    <a:lstStyle/>
                    <a:p>
                      <a:pPr marL="0" marR="0">
                        <a:lnSpc>
                          <a:spcPct val="107000"/>
                        </a:lnSpc>
                        <a:spcBef>
                          <a:spcPts val="0"/>
                        </a:spcBef>
                        <a:spcAft>
                          <a:spcPts val="0"/>
                        </a:spcAft>
                      </a:pPr>
                      <a:r>
                        <a:rPr lang="en-US" sz="1800" dirty="0">
                          <a:effectLst/>
                        </a:rPr>
                        <a:t>Bullying Victim</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40%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dirty="0">
                          <a:effectLst/>
                        </a:rPr>
                        <a:t>11%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7823868"/>
                  </a:ext>
                </a:extLst>
              </a:tr>
            </a:tbl>
          </a:graphicData>
        </a:graphic>
      </p:graphicFrame>
      <p:sp>
        <p:nvSpPr>
          <p:cNvPr id="8" name="Rectangle 7">
            <a:extLst>
              <a:ext uri="{FF2B5EF4-FFF2-40B4-BE49-F238E27FC236}">
                <a16:creationId xmlns:a16="http://schemas.microsoft.com/office/drawing/2014/main" id="{FB5921D3-B804-46B8-94A1-8F423012AFA6}"/>
              </a:ext>
            </a:extLst>
          </p:cNvPr>
          <p:cNvSpPr/>
          <p:nvPr/>
        </p:nvSpPr>
        <p:spPr>
          <a:xfrm>
            <a:off x="0" y="6190129"/>
            <a:ext cx="9144000" cy="66787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1"/>
                </a:solidFill>
              </a:rPr>
              <a:t>*Youth with disabilities includes both self-reported disabilities as well as those who indicate that they have been diagnosed with a disability.    </a:t>
            </a:r>
          </a:p>
          <a:p>
            <a:pPr algn="ctr"/>
            <a:r>
              <a:rPr lang="en-US" sz="1050" dirty="0">
                <a:solidFill>
                  <a:schemeClr val="bg1"/>
                </a:solidFill>
              </a:rPr>
              <a:t>**Prescription pain medicine use is  use without a doctors prescription or differently then how a doctors told you to use it.</a:t>
            </a:r>
          </a:p>
          <a:p>
            <a:pPr algn="ctr"/>
            <a:r>
              <a:rPr lang="en-US" sz="1050" dirty="0"/>
              <a:t>Source: 2017 Delaware High School Youth Risk Behavior Survey</a:t>
            </a:r>
          </a:p>
        </p:txBody>
      </p:sp>
    </p:spTree>
    <p:extLst>
      <p:ext uri="{BB962C8B-B14F-4D97-AF65-F5344CB8AC3E}">
        <p14:creationId xmlns:p14="http://schemas.microsoft.com/office/powerpoint/2010/main" val="32192976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474D6A93773D4A91F20C1DBBB27D24" ma:contentTypeVersion="1" ma:contentTypeDescription="Create a new document." ma:contentTypeScope="" ma:versionID="f1525ed06d7092246183ec63352e845d">
  <xsd:schema xmlns:xsd="http://www.w3.org/2001/XMLSchema" xmlns:xs="http://www.w3.org/2001/XMLSchema" xmlns:p="http://schemas.microsoft.com/office/2006/metadata/properties" xmlns:ns1="http://schemas.microsoft.com/sharepoint/v3" targetNamespace="http://schemas.microsoft.com/office/2006/metadata/properties" ma:root="true" ma:fieldsID="4dcce58c87e9fcebab8021569449a8d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9EC91F6C-C46D-4D39-9F0F-3B3DE2745D83}"/>
</file>

<file path=customXml/itemProps2.xml><?xml version="1.0" encoding="utf-8"?>
<ds:datastoreItem xmlns:ds="http://schemas.openxmlformats.org/officeDocument/2006/customXml" ds:itemID="{CC8504E1-3A13-4F78-9C48-61EC36437AE0}"/>
</file>

<file path=customXml/itemProps3.xml><?xml version="1.0" encoding="utf-8"?>
<ds:datastoreItem xmlns:ds="http://schemas.openxmlformats.org/officeDocument/2006/customXml" ds:itemID="{1744A568-43D9-41C8-992A-A95CA322BEF6}"/>
</file>

<file path=docProps/app.xml><?xml version="1.0" encoding="utf-8"?>
<Properties xmlns="http://schemas.openxmlformats.org/officeDocument/2006/extended-properties" xmlns:vt="http://schemas.openxmlformats.org/officeDocument/2006/docPropsVTypes">
  <Template>Office Theme</Template>
  <TotalTime>1653</TotalTime>
  <Words>1289</Words>
  <Application>Microsoft Office PowerPoint</Application>
  <PresentationFormat>On-screen Show (4:3)</PresentationFormat>
  <Paragraphs>220</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Data Overview of Risks and Assets of Delaware Youth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Asset and Risk Disparities: Substance Use</vt:lpstr>
      <vt:lpstr>Asset and Risk Disparities: Mental Health</vt:lpstr>
      <vt:lpstr>Youth at Disproportionate Risk: Youth with a Disability</vt:lpstr>
      <vt:lpstr>Youth at Disproportionate Risk: Lesbian, Gay, Bisexual or Questioning Youth</vt:lpstr>
      <vt:lpstr>Youth at Disproportionate Risks: Adverse Childhood Experiences (ACES)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Ryding</dc:creator>
  <cp:lastModifiedBy>laura</cp:lastModifiedBy>
  <cp:revision>115</cp:revision>
  <cp:lastPrinted>2020-01-03T20:40:33Z</cp:lastPrinted>
  <dcterms:created xsi:type="dcterms:W3CDTF">2019-12-11T20:09:32Z</dcterms:created>
  <dcterms:modified xsi:type="dcterms:W3CDTF">2020-01-06T21:14:01Z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0x01010070474D6A93773D4A91F20C1DBBB27D24</vt:lpwstr>
  </property>
</Properties>
</file>