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57" r:id="rId7"/>
    <p:sldId id="258" r:id="rId8"/>
    <p:sldId id="262" r:id="rId9"/>
    <p:sldId id="261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2" r:id="rId19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130" d="100"/>
          <a:sy n="130" d="100"/>
        </p:scale>
        <p:origin x="132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During</a:t>
            </a:r>
            <a:r>
              <a:rPr lang="en-US" sz="1100" baseline="0" dirty="0"/>
              <a:t> the past 12 months, did you ever feel so sad or hopeless almost every day for two weeks or more in a row that you stopped doing some usual activities? (%)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FF1-45E6-9EAF-30591CA4B6E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FF1-45E6-9EAF-30591CA4B6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FF1-45E6-9EAF-30591CA4B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Sussex County</c:v>
                </c:pt>
                <c:pt idx="1">
                  <c:v>Delaware</c:v>
                </c:pt>
                <c:pt idx="2">
                  <c:v>National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30.6</c:v>
                </c:pt>
                <c:pt idx="1">
                  <c:v>27.6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1-45E6-9EAF-30591CA4B6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43769423"/>
        <c:axId val="946406287"/>
      </c:barChart>
      <c:catAx>
        <c:axId val="94376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406287"/>
        <c:crosses val="autoZero"/>
        <c:auto val="1"/>
        <c:lblAlgn val="ctr"/>
        <c:lblOffset val="100"/>
        <c:noMultiLvlLbl val="0"/>
      </c:catAx>
      <c:valAx>
        <c:axId val="9464062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3769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Sussex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121593291404611E-2"/>
          <c:y val="0.20837589376915219"/>
          <c:w val="0.90775681341719072"/>
          <c:h val="0.67433392582821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FF1-45E6-9EAF-30591CA4B6E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FF1-45E6-9EAF-30591CA4B6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FF1-45E6-9EAF-30591CA4B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</c:v>
                </c:pt>
                <c:pt idx="1">
                  <c:v>Once</c:v>
                </c:pt>
                <c:pt idx="2">
                  <c:v>2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83.4</c:v>
                </c:pt>
                <c:pt idx="1">
                  <c:v>4.5999999999999996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1-45E6-9EAF-30591CA4B6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43769423"/>
        <c:axId val="946406287"/>
      </c:barChart>
      <c:catAx>
        <c:axId val="94376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406287"/>
        <c:crosses val="autoZero"/>
        <c:auto val="1"/>
        <c:lblAlgn val="ctr"/>
        <c:lblOffset val="100"/>
        <c:noMultiLvlLbl val="0"/>
      </c:catAx>
      <c:valAx>
        <c:axId val="9464062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3769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Delaware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</c:v>
                </c:pt>
                <c:pt idx="1">
                  <c:v>Once</c:v>
                </c:pt>
                <c:pt idx="2">
                  <c:v>2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86.5</c:v>
                </c:pt>
                <c:pt idx="1">
                  <c:v>4.0999999999999996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E-4702-B12D-738E244E53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2339103"/>
        <c:axId val="1131183951"/>
      </c:barChart>
      <c:catAx>
        <c:axId val="842339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183951"/>
        <c:crosses val="autoZero"/>
        <c:auto val="1"/>
        <c:lblAlgn val="ctr"/>
        <c:lblOffset val="100"/>
        <c:noMultiLvlLbl val="0"/>
      </c:catAx>
      <c:valAx>
        <c:axId val="11311839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42339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Sussex County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Seriously Considered</c:v>
                </c:pt>
                <c:pt idx="1">
                  <c:v>Plan</c:v>
                </c:pt>
                <c:pt idx="2">
                  <c:v>Attempt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16.5</c:v>
                </c:pt>
                <c:pt idx="1">
                  <c:v>13.5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F-4436-BECB-612A3F4FAB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Delaware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Seriously Considered</c:v>
                </c:pt>
                <c:pt idx="1">
                  <c:v>Plan</c:v>
                </c:pt>
                <c:pt idx="2">
                  <c:v>Attempt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12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F-4436-BECB-612A3F4FAB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3132223"/>
        <c:axId val="1131184367"/>
      </c:barChart>
      <c:catAx>
        <c:axId val="113313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184367"/>
        <c:crosses val="autoZero"/>
        <c:auto val="1"/>
        <c:lblAlgn val="ctr"/>
        <c:lblOffset val="100"/>
        <c:noMultiLvlLbl val="0"/>
      </c:catAx>
      <c:valAx>
        <c:axId val="11311843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313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0.95349</cdr:y>
    </cdr:from>
    <cdr:to>
      <cdr:x>0.41358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9559070-7EC6-4E20-939F-1A644FE7EA92}"/>
            </a:ext>
          </a:extLst>
        </cdr:cNvPr>
        <cdr:cNvSpPr txBox="1"/>
      </cdr:nvSpPr>
      <cdr:spPr>
        <a:xfrm xmlns:a="http://schemas.openxmlformats.org/drawingml/2006/main">
          <a:off x="0" y="3276600"/>
          <a:ext cx="25527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0.95349</cdr:y>
    </cdr:from>
    <cdr:to>
      <cdr:x>0.41358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9559070-7EC6-4E20-939F-1A644FE7EA92}"/>
            </a:ext>
          </a:extLst>
        </cdr:cNvPr>
        <cdr:cNvSpPr txBox="1"/>
      </cdr:nvSpPr>
      <cdr:spPr>
        <a:xfrm xmlns:a="http://schemas.openxmlformats.org/drawingml/2006/main">
          <a:off x="0" y="3276600"/>
          <a:ext cx="25527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0D7B25-ACE0-FE4A-BEC5-FD704410E4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4350" y="10477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bg1"/>
                </a:solidFill>
              </a:defRPr>
            </a:lvl2pPr>
            <a:lvl3pPr marL="685800" indent="0" algn="ctr">
              <a:buNone/>
              <a:defRPr>
                <a:solidFill>
                  <a:schemeClr val="bg1"/>
                </a:solidFill>
              </a:defRPr>
            </a:lvl3pPr>
            <a:lvl4pPr marL="1028700" indent="0" algn="ctr">
              <a:buNone/>
              <a:defRPr>
                <a:solidFill>
                  <a:schemeClr val="bg1"/>
                </a:solidFill>
              </a:defRPr>
            </a:lvl4pPr>
            <a:lvl5pPr marL="13716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3D918E-2A9B-6747-A03F-B30194E3F2D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28700" y="2343150"/>
            <a:ext cx="485775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751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1330"/>
            <a:ext cx="4114800" cy="363616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E6B13-39B8-4D40-9CBD-E590BDBDE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BC86925-5A9A-6740-9E5C-7BCBAD061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143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BFB1A0-763F-9649-80AF-54626BA9BE4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2900" y="15430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1145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01411"/>
            <a:ext cx="2256235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0"/>
            <a:ext cx="3833813" cy="3581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500">
                <a:solidFill>
                  <a:srgbClr val="006096"/>
                </a:solidFill>
              </a:defRPr>
            </a:lvl4pPr>
            <a:lvl5pPr>
              <a:defRPr sz="1500">
                <a:solidFill>
                  <a:srgbClr val="00609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04950"/>
            <a:ext cx="2256235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72999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DF9DA6D-F7E2-B140-9CC9-B05B13746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7B3572-B2F7-8540-88ED-83EBB8D790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hs.udel.edu/seow/school-surveys/youth-risk-behavior-survey-(yrbs)" TargetMode="External"/><Relationship Id="rId2" Type="http://schemas.openxmlformats.org/officeDocument/2006/relationships/hyperlink" Target="https://www.cdhs.udel.edu/seow/school-surveys/delaware-school-survey-(dss)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69930-C6C2-CB4E-A310-52603A59C77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Youth Behavioral Health Data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1316-866A-7E4A-B776-DCF1424CD5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2343150"/>
            <a:ext cx="6019800" cy="1295400"/>
          </a:xfrm>
        </p:spPr>
        <p:txBody>
          <a:bodyPr/>
          <a:lstStyle/>
          <a:p>
            <a:r>
              <a:rPr lang="en-US" dirty="0"/>
              <a:t>State Epidemiological Outcomes Workgroup</a:t>
            </a:r>
          </a:p>
          <a:p>
            <a:r>
              <a:rPr lang="en-US" dirty="0"/>
              <a:t>University of Delaware Center for Drug and Health Studies</a:t>
            </a:r>
          </a:p>
          <a:p>
            <a:r>
              <a:rPr lang="en-US" dirty="0"/>
              <a:t>November 20,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1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12D1-410A-4C6B-A569-AED1C2766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3B6DB-BE42-42B3-A6C0-CDBC0907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Year Suicidal Ideation: </a:t>
            </a:r>
            <a:br>
              <a:rPr lang="en-US" dirty="0"/>
            </a:br>
            <a:r>
              <a:rPr lang="en-US" dirty="0"/>
              <a:t>High School Students (%)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9C028-AC43-4B77-A872-D57E38B1697C}"/>
              </a:ext>
            </a:extLst>
          </p:cNvPr>
          <p:cNvSpPr txBox="1"/>
          <p:nvPr/>
        </p:nvSpPr>
        <p:spPr>
          <a:xfrm>
            <a:off x="347382" y="4203601"/>
            <a:ext cx="6053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Source: </a:t>
            </a:r>
            <a:r>
              <a:rPr lang="en-US" sz="7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YRBS: High School. University of Delaware</a:t>
            </a:r>
            <a:endParaRPr lang="en-US" sz="700" i="1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440FC0E-4E45-4A3B-85AE-1574824CD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901649"/>
              </p:ext>
            </p:extLst>
          </p:nvPr>
        </p:nvGraphicFramePr>
        <p:xfrm>
          <a:off x="342900" y="1543050"/>
          <a:ext cx="6172200" cy="265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074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12D1-410A-4C6B-A569-AED1C2766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3B6DB-BE42-42B3-A6C0-CDBC09076C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14350"/>
            <a:ext cx="6172200" cy="742950"/>
          </a:xfrm>
        </p:spPr>
        <p:txBody>
          <a:bodyPr/>
          <a:lstStyle/>
          <a:p>
            <a:r>
              <a:rPr lang="en-US" dirty="0"/>
              <a:t>Self Harm: </a:t>
            </a:r>
            <a:br>
              <a:rPr lang="en-US" dirty="0"/>
            </a:br>
            <a:r>
              <a:rPr lang="en-US" dirty="0"/>
              <a:t>Delaware Middle School Students (%)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9C028-AC43-4B77-A872-D57E38B1697C}"/>
              </a:ext>
            </a:extLst>
          </p:cNvPr>
          <p:cNvSpPr txBox="1"/>
          <p:nvPr/>
        </p:nvSpPr>
        <p:spPr>
          <a:xfrm>
            <a:off x="347382" y="4203601"/>
            <a:ext cx="6053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Source: </a:t>
            </a:r>
            <a:r>
              <a:rPr lang="en-US" sz="7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(2019). YRBS: High School. University of Delaware</a:t>
            </a:r>
            <a:endParaRPr lang="en-US" sz="7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C3505A-8596-46E4-BB70-F90E73285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54"/>
            <a:ext cx="6858000" cy="434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5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6DC9D-9DC5-4E00-ACB0-B5BDB0AEA8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A26A8-0E9B-4BDB-A534-D2614AEE8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4096"/>
            <a:ext cx="6400800" cy="4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0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382C00-4470-4EE3-92A7-D540C8146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82599"/>
            <a:ext cx="5791199" cy="41783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78843A-EFD1-4424-98A6-F863A48523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43462" y="4767262"/>
            <a:ext cx="1543050" cy="273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D5524B65-BD56-BC42-A8D4-F7B262BC0E77}" type="slidenum">
              <a:rPr lang="en-US" sz="13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03641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4A33CF-EDBC-4895-B0FF-E3263A9C1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3350"/>
            <a:ext cx="5257799" cy="45275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9ACA05-BA27-4CD3-9987-EF11A75CB2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43462" y="4767262"/>
            <a:ext cx="1543050" cy="273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D5524B65-BD56-BC42-A8D4-F7B262BC0E77}" type="slidenum">
              <a:rPr lang="en-US" sz="13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21012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7850358-299E-45CA-94BD-BDE840B8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5" y="2800349"/>
            <a:ext cx="5829300" cy="838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For questions about this presentation or the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seow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: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M. J. Scales, MPH, CPS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mjscales@udel.edu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A8B3481-237C-40C1-86D1-FA22D2D8A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rgbClr val="006096"/>
                </a:solidFill>
                <a:effectLst/>
                <a:uLnTx/>
                <a:uFillTx/>
                <a:latin typeface="Calibri"/>
                <a:ea typeface="Geneva" pitchFamily="-65" charset="-128"/>
                <a:cs typeface="Calibri"/>
              </a:rPr>
              <a:t>Thank you!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5D4BB-43AC-4854-8276-1DE7D0015C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24B65-BD56-BC42-A8D4-F7B262BC0E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A0D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DF">
                  <a:lumMod val="50000"/>
                </a:srgbClr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0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45F41-0998-C14C-A6E0-07D499C1E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ED70C6-FDCB-5747-9A21-CEFC4DDC4D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096"/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6096"/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Epidemiological Outcomes Workgroup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AAE07-0882-A743-A02D-0685C655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Funding for this project has been provided by the Delaware Department for Health and Social Services, Division of </a:t>
            </a:r>
            <a:r>
              <a:rPr lang="en-US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Substance Abuse </a:t>
            </a:r>
            <a:r>
              <a:rPr lang="en-US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Mental Health through the Substance Abuse and Mental Health Services Administration (SAMHSA).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Google Shape;91;p1" descr="dhsslogo">
            <a:extLst>
              <a:ext uri="{FF2B5EF4-FFF2-40B4-BE49-F238E27FC236}">
                <a16:creationId xmlns:a16="http://schemas.microsoft.com/office/drawing/2014/main" id="{9B6D8865-BD96-43EA-9B3B-D262D5FE14D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83306" y="3333750"/>
            <a:ext cx="990600" cy="933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48FE4C-03C0-46B2-B037-EF5CA919A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59" y="3333750"/>
            <a:ext cx="1705265" cy="9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1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1950"/>
            <a:ext cx="6172200" cy="609005"/>
          </a:xfrm>
        </p:spPr>
        <p:txBody>
          <a:bodyPr/>
          <a:lstStyle/>
          <a:p>
            <a:pPr algn="ctr"/>
            <a:r>
              <a:rPr lang="en-US" sz="2200" dirty="0"/>
              <a:t>State Epidemiological Outcomes Workgroup (SEOW)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B4A57F2-6860-4A83-872C-890F9580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57301"/>
            <a:ext cx="6172200" cy="29368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Goals of the SEOW: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build monitoring and surveillance systems to identify, analyze, and profile data from state and local sources;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identify, share, and analyze data;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create data-guided products that inform prevention planning and policies;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train agencies and communities in understanding, using, and presenting data effectively.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45F41-0998-C14C-A6E0-07D499C1E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70E53-017A-4EA9-B34E-6CB51C0F543E}"/>
              </a:ext>
            </a:extLst>
          </p:cNvPr>
          <p:cNvSpPr txBox="1"/>
          <p:nvPr/>
        </p:nvSpPr>
        <p:spPr>
          <a:xfrm>
            <a:off x="1852893" y="4234697"/>
            <a:ext cx="3328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https://www.cdhs.udel.edu/seow/what-is-seow</a:t>
            </a:r>
          </a:p>
        </p:txBody>
      </p:sp>
    </p:spTree>
    <p:extLst>
      <p:ext uri="{BB962C8B-B14F-4D97-AF65-F5344CB8AC3E}">
        <p14:creationId xmlns:p14="http://schemas.microsoft.com/office/powerpoint/2010/main" val="357992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02910-F10F-F645-A324-8C36C93D1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A4EE42A-73F0-426B-84BA-C7089931A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14" y="209550"/>
            <a:ext cx="3166886" cy="41148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F4796BE-EEF1-4E34-BC26-83E801C7912E}"/>
              </a:ext>
            </a:extLst>
          </p:cNvPr>
          <p:cNvSpPr txBox="1"/>
          <p:nvPr/>
        </p:nvSpPr>
        <p:spPr>
          <a:xfrm>
            <a:off x="3937747" y="210671"/>
            <a:ext cx="259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Some of the ways that the SEOW supports organizations and decisionmakers…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</a:rPr>
              <a:t>Technical Assistance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</a:rPr>
              <a:t>Data Presentations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</a:rPr>
              <a:t>Data Products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</a:rPr>
              <a:t>School Survey Data Dissemination &amp;  Analyses (CDHS)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BDB410-7D43-48F2-9EC9-BD87F4D6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08133"/>
            <a:ext cx="6172200" cy="533400"/>
          </a:xfrm>
        </p:spPr>
        <p:txBody>
          <a:bodyPr/>
          <a:lstStyle/>
          <a:p>
            <a:r>
              <a:rPr lang="en-US" dirty="0"/>
              <a:t>Data: School Surveys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FD0E9FF-6F04-45F3-B7D9-523AAD73D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797067"/>
              </p:ext>
            </p:extLst>
          </p:nvPr>
        </p:nvGraphicFramePr>
        <p:xfrm>
          <a:off x="342900" y="1008380"/>
          <a:ext cx="6172200" cy="33616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9005434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38668922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384509741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3848325800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3513786544"/>
                    </a:ext>
                  </a:extLst>
                </a:gridCol>
              </a:tblGrid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Instrument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 of Data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Geographic Level 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185348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Delaware School Survey</a:t>
                      </a:r>
                    </a:p>
                    <a:p>
                      <a:pPr algn="ctr"/>
                      <a:endParaRPr lang="en-US" dirty="0"/>
                    </a:p>
                    <a:p>
                      <a:r>
                        <a:rPr lang="en-US" sz="800" dirty="0">
                          <a:hlinkClick r:id="rId2"/>
                        </a:rPr>
                        <a:t>https://www.cdhs.udel.edu/seow/school-surveys/delaware-school-survey-(dss)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, 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, &amp; 11</a:t>
                      </a:r>
                      <a:r>
                        <a:rPr lang="en-US" baseline="30000" dirty="0"/>
                        <a:t>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State, County, Zip Code, District*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Health, Risk &amp; Protective Factors,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29058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Youth Risk Behavior Survey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l"/>
                      <a:r>
                        <a:rPr lang="en-US" sz="800" dirty="0">
                          <a:hlinkClick r:id="rId3"/>
                        </a:rPr>
                        <a:t>https://www.cdhs.udel.edu/seow/school-surveys/youth-risk-behavior-survey-(yrbs)</a:t>
                      </a:r>
                      <a:endParaRPr lang="en-US" sz="800" dirty="0"/>
                    </a:p>
                    <a:p>
                      <a:pPr algn="l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Two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 &amp; High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State,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Risk Behaviors, Reproductive Health, Nutrition &amp; Physical Activity,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0292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F05E7A-AC9E-4863-8E40-4B9271ABED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24B65-BD56-BC42-A8D4-F7B262BC0E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A0D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DF">
                  <a:lumMod val="50000"/>
                </a:srgbClr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C6835-EB0C-467B-B61A-7490239FEB4E}"/>
              </a:ext>
            </a:extLst>
          </p:cNvPr>
          <p:cNvSpPr txBox="1"/>
          <p:nvPr/>
        </p:nvSpPr>
        <p:spPr>
          <a:xfrm>
            <a:off x="209550" y="4353223"/>
            <a:ext cx="4838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Geneva" charset="0"/>
              </a:rPr>
              <a:t>*Requires additional permission.</a:t>
            </a:r>
          </a:p>
        </p:txBody>
      </p:sp>
    </p:spTree>
    <p:extLst>
      <p:ext uri="{BB962C8B-B14F-4D97-AF65-F5344CB8AC3E}">
        <p14:creationId xmlns:p14="http://schemas.microsoft.com/office/powerpoint/2010/main" val="271522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686CB-4466-4295-8C19-7983E46C5B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521455-E474-4DAF-997B-C1A60D139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49"/>
            <a:ext cx="6858000" cy="509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0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12D1-410A-4C6B-A569-AED1C2766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3B6DB-BE42-42B3-A6C0-CDBC0907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85750"/>
            <a:ext cx="6172200" cy="685800"/>
          </a:xfrm>
        </p:spPr>
        <p:txBody>
          <a:bodyPr/>
          <a:lstStyle/>
          <a:p>
            <a:r>
              <a:rPr lang="en-US" dirty="0"/>
              <a:t>Feeling Sad/Hopeless: </a:t>
            </a:r>
            <a:br>
              <a:rPr lang="en-US" dirty="0"/>
            </a:br>
            <a:r>
              <a:rPr lang="en-US" dirty="0"/>
              <a:t>High School Students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DA432DF-798A-40E8-8FA1-483F98E01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06976"/>
              </p:ext>
            </p:extLst>
          </p:nvPr>
        </p:nvGraphicFramePr>
        <p:xfrm>
          <a:off x="342900" y="1047750"/>
          <a:ext cx="6172200" cy="314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BF9C028-AC43-4B77-A872-D57E38B1697C}"/>
              </a:ext>
            </a:extLst>
          </p:cNvPr>
          <p:cNvSpPr txBox="1"/>
          <p:nvPr/>
        </p:nvSpPr>
        <p:spPr>
          <a:xfrm>
            <a:off x="347382" y="4203601"/>
            <a:ext cx="6053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Sources: </a:t>
            </a:r>
            <a:r>
              <a:rPr lang="en-US" sz="7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YRBS: High School. University of Delaware.; </a:t>
            </a:r>
            <a:r>
              <a:rPr lang="en-US" sz="700" b="0" i="1" dirty="0">
                <a:solidFill>
                  <a:srgbClr val="000000"/>
                </a:solidFill>
                <a:effectLst/>
                <a:latin typeface="Open Sans"/>
              </a:rPr>
              <a:t>Centers for Disease Control and Prevention. [2017] Youth Risk Behavior Survey Data. Available at: www.cdc.gov/yrbs</a:t>
            </a:r>
            <a:endParaRPr lang="en-US" sz="700" i="1" dirty="0"/>
          </a:p>
        </p:txBody>
      </p:sp>
    </p:spTree>
    <p:extLst>
      <p:ext uri="{BB962C8B-B14F-4D97-AF65-F5344CB8AC3E}">
        <p14:creationId xmlns:p14="http://schemas.microsoft.com/office/powerpoint/2010/main" val="47660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B3B6DB-BE42-42B3-A6C0-CDBC0907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85750"/>
            <a:ext cx="6172200" cy="663575"/>
          </a:xfrm>
        </p:spPr>
        <p:txBody>
          <a:bodyPr/>
          <a:lstStyle/>
          <a:p>
            <a:r>
              <a:rPr lang="en-US" dirty="0"/>
              <a:t>Past Year Self Harm: High School Students (%)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DA432DF-798A-40E8-8FA1-483F98E018D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9113166"/>
              </p:ext>
            </p:extLst>
          </p:nvPr>
        </p:nvGraphicFramePr>
        <p:xfrm>
          <a:off x="342900" y="1085850"/>
          <a:ext cx="3028950" cy="310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EFE606FF-2504-4320-9AEB-B7AD5D1EDF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7983017"/>
              </p:ext>
            </p:extLst>
          </p:nvPr>
        </p:nvGraphicFramePr>
        <p:xfrm>
          <a:off x="3486150" y="1085850"/>
          <a:ext cx="3028950" cy="310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12D1-410A-4C6B-A569-AED1C2766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9C028-AC43-4B77-A872-D57E38B1697C}"/>
              </a:ext>
            </a:extLst>
          </p:cNvPr>
          <p:cNvSpPr txBox="1"/>
          <p:nvPr/>
        </p:nvSpPr>
        <p:spPr>
          <a:xfrm>
            <a:off x="347382" y="4203601"/>
            <a:ext cx="6053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Source: </a:t>
            </a:r>
            <a:r>
              <a:rPr lang="en-US" sz="7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YRBS: High School. University of Delaware</a:t>
            </a:r>
            <a:endParaRPr lang="en-US" sz="700" i="1" dirty="0"/>
          </a:p>
        </p:txBody>
      </p:sp>
    </p:spTree>
    <p:extLst>
      <p:ext uri="{BB962C8B-B14F-4D97-AF65-F5344CB8AC3E}">
        <p14:creationId xmlns:p14="http://schemas.microsoft.com/office/powerpoint/2010/main" val="28398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12D1-410A-4C6B-A569-AED1C27669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3B6DB-BE42-42B3-A6C0-CDBC09076C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14350"/>
            <a:ext cx="6172200" cy="742950"/>
          </a:xfrm>
        </p:spPr>
        <p:txBody>
          <a:bodyPr/>
          <a:lstStyle/>
          <a:p>
            <a:r>
              <a:rPr lang="en-US" dirty="0"/>
              <a:t>Self Harm: </a:t>
            </a:r>
            <a:br>
              <a:rPr lang="en-US" dirty="0"/>
            </a:br>
            <a:r>
              <a:rPr lang="en-US" dirty="0"/>
              <a:t>Delaware Middle School Students (%)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9C028-AC43-4B77-A872-D57E38B1697C}"/>
              </a:ext>
            </a:extLst>
          </p:cNvPr>
          <p:cNvSpPr txBox="1"/>
          <p:nvPr/>
        </p:nvSpPr>
        <p:spPr>
          <a:xfrm>
            <a:off x="347382" y="4203601"/>
            <a:ext cx="6053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Source: </a:t>
            </a:r>
            <a:r>
              <a:rPr lang="en-US" sz="7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(2019). YRBS: High School. University of Delaware</a:t>
            </a:r>
            <a:endParaRPr lang="en-US" sz="700" i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52A9A57-0783-4BE8-870B-C05F4DB9D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023"/>
            <a:ext cx="6858000" cy="439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4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F90E26-FFB2-4FDF-94FC-3D6677F97D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175FB3-3FE2-4AED-9AFB-A6DE1C13F1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3D87E3-D145-4343-A8C5-977538FB1D29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508</Words>
  <Application>Microsoft Office PowerPoint</Application>
  <PresentationFormat>Custom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Helvetica Neue</vt:lpstr>
      <vt:lpstr>Open Sans</vt:lpstr>
      <vt:lpstr>Secondary</vt:lpstr>
      <vt:lpstr>Office Theme</vt:lpstr>
      <vt:lpstr>PowerPoint Presentation</vt:lpstr>
      <vt:lpstr>State Epidemiological Outcomes Workgroup</vt:lpstr>
      <vt:lpstr>State Epidemiological Outcomes Workgroup (SEOW)</vt:lpstr>
      <vt:lpstr>PowerPoint Presentation</vt:lpstr>
      <vt:lpstr>Data: School Surveys</vt:lpstr>
      <vt:lpstr>PowerPoint Presentation</vt:lpstr>
      <vt:lpstr>Feeling Sad/Hopeless:  High School Students</vt:lpstr>
      <vt:lpstr>Past Year Self Harm: High School Students (%)</vt:lpstr>
      <vt:lpstr>Self Harm:  Delaware Middle School Students (%)</vt:lpstr>
      <vt:lpstr>Past Year Suicidal Ideation:  High School Students (%)</vt:lpstr>
      <vt:lpstr>Self Harm:  Delaware Middle School Students (%)</vt:lpstr>
      <vt:lpstr>PowerPoint Presentation</vt:lpstr>
      <vt:lpstr>PowerPoint Presentation</vt:lpstr>
      <vt:lpstr>PowerPoint Presentation</vt:lpstr>
      <vt:lpstr>For questions about this presentation or the seow:  M. J. Scales, MPH, CPS mjscales@udel.edu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Scales, Meisje</dc:creator>
  <cp:lastModifiedBy>Scales, Meisje</cp:lastModifiedBy>
  <cp:revision>4</cp:revision>
  <dcterms:created xsi:type="dcterms:W3CDTF">2020-11-19T01:38:48Z</dcterms:created>
  <dcterms:modified xsi:type="dcterms:W3CDTF">2021-02-25T13:40:09Z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  <property fmtid="{D5CDD505-2E9C-101B-9397-08002B2CF9AE}" pid="3" name="_MarkAsFinal">
    <vt:bool>true</vt:bool>
  </property>
</Properties>
</file>