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9" r:id="rId6"/>
    <p:sldId id="260" r:id="rId7"/>
    <p:sldId id="261" r:id="rId8"/>
    <p:sldId id="262" r:id="rId9"/>
    <p:sldId id="263" r:id="rId10"/>
    <p:sldId id="266" r:id="rId11"/>
    <p:sldId id="264" r:id="rId12"/>
    <p:sldId id="265" r:id="rId13"/>
    <p:sldId id="268" r:id="rId14"/>
    <p:sldId id="269" r:id="rId15"/>
    <p:sldId id="270" r:id="rId16"/>
    <p:sldId id="271" r:id="rId17"/>
    <p:sldId id="273" r:id="rId18"/>
    <p:sldId id="272" r:id="rId19"/>
  </p:sldIdLst>
  <p:sldSz cx="6858000" cy="514350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66"/>
    <p:restoredTop sz="94678"/>
  </p:normalViewPr>
  <p:slideViewPr>
    <p:cSldViewPr snapToObjects="1">
      <p:cViewPr varScale="1">
        <p:scale>
          <a:sx n="132" d="100"/>
          <a:sy n="132" d="100"/>
        </p:scale>
        <p:origin x="792" y="96"/>
      </p:cViewPr>
      <p:guideLst>
        <p:guide orient="horz" pos="16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u="none" strike="noStrike" baseline="0" dirty="0"/>
              <a:t>During the past 30 days, how often did you go hungry because there was not enough food in your home? (%)</a:t>
            </a:r>
            <a:endParaRPr lang="en-US" sz="1400" dirty="0"/>
          </a:p>
        </c:rich>
      </c:tx>
      <c:layout>
        <c:manualLayout>
          <c:xMode val="edge"/>
          <c:yMode val="edge"/>
          <c:x val="0.13008230452674896"/>
          <c:y val="2.120890774125132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2633744855967079E-2"/>
          <c:y val="0.27375387797311274"/>
          <c:w val="0.95473251028806583"/>
          <c:h val="0.558466887605957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64.099999999999994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EF2-400D-B2CB-198366326A8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Rarely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20.3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EF2-400D-B2CB-198366326A8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EF2-400D-B2CB-198366326A8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Most of the Time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EF2-400D-B2CB-198366326A8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Always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Sheet1!$F$2</c:f>
              <c:numCache>
                <c:formatCode>General</c:formatCode>
                <c:ptCount val="1"/>
                <c:pt idx="0">
                  <c:v>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EF2-400D-B2CB-198366326A8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33875695"/>
        <c:axId val="1193441759"/>
      </c:barChart>
      <c:catAx>
        <c:axId val="11338756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93441759"/>
        <c:crosses val="autoZero"/>
        <c:auto val="1"/>
        <c:lblAlgn val="ctr"/>
        <c:lblOffset val="100"/>
        <c:noMultiLvlLbl val="0"/>
      </c:catAx>
      <c:valAx>
        <c:axId val="119344175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338756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dirty="0"/>
              <a:t>Hours of Sleep on an Average School</a:t>
            </a:r>
            <a:r>
              <a:rPr lang="en-US" sz="1000" b="1" baseline="0" dirty="0"/>
              <a:t> Night (%)</a:t>
            </a:r>
            <a:endParaRPr lang="en-US" sz="1000" b="1" dirty="0"/>
          </a:p>
        </c:rich>
      </c:tx>
      <c:layout>
        <c:manualLayout>
          <c:xMode val="edge"/>
          <c:yMode val="edge"/>
          <c:x val="0.11078591591145447"/>
          <c:y val="2.74442588015214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4 or less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8.4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F2C-49A6-AEAA-5EA859FAFD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5 to 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63.6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F2C-49A6-AEAA-5EA859FAFD2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8 or 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26.1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F2C-49A6-AEAA-5EA859FAFD2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10 or more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F2C-49A6-AEAA-5EA859FAFD2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84584895"/>
        <c:axId val="1144552847"/>
      </c:barChart>
      <c:catAx>
        <c:axId val="118458489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44552847"/>
        <c:crosses val="autoZero"/>
        <c:auto val="1"/>
        <c:lblAlgn val="ctr"/>
        <c:lblOffset val="100"/>
        <c:noMultiLvlLbl val="0"/>
      </c:catAx>
      <c:valAx>
        <c:axId val="1144552847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1845848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6096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b="1" dirty="0"/>
              <a:t>60 Mins. of Daily Physical Activity in the Past 7 Days (%)</a:t>
            </a:r>
          </a:p>
          <a:p>
            <a:pPr>
              <a:defRPr/>
            </a:pPr>
            <a:endParaRPr lang="en-US" sz="1000" b="1" dirty="0"/>
          </a:p>
        </c:rich>
      </c:tx>
      <c:layout>
        <c:manualLayout>
          <c:xMode val="edge"/>
          <c:yMode val="edge"/>
          <c:x val="0.1391508608593737"/>
          <c:y val="2.74442588015214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60 minutes of Daily Physical Activity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3D5-4BF7-BDEB-C48765A1663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3D5-4BF7-BDEB-C48765A1663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3D5-4BF7-BDEB-C48765A1663E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3D5-4BF7-BDEB-C48765A1663E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3D5-4BF7-BDEB-C48765A1663E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3D5-4BF7-BDEB-C48765A1663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5"/>
                <c:pt idx="0">
                  <c:v>0</c:v>
                </c:pt>
                <c:pt idx="1">
                  <c:v>1 day</c:v>
                </c:pt>
                <c:pt idx="2">
                  <c:v>2 days</c:v>
                </c:pt>
                <c:pt idx="3">
                  <c:v>3 days</c:v>
                </c:pt>
                <c:pt idx="4">
                  <c:v>4 or more days</c:v>
                </c:pt>
              </c:strCache>
            </c:strRef>
          </c:cat>
          <c:val>
            <c:numRef>
              <c:f>Sheet1!$B$2:$B$7</c:f>
              <c:numCache>
                <c:formatCode>0.0</c:formatCode>
                <c:ptCount val="6"/>
                <c:pt idx="0">
                  <c:v>16</c:v>
                </c:pt>
                <c:pt idx="1">
                  <c:v>4.9000000000000004</c:v>
                </c:pt>
                <c:pt idx="2">
                  <c:v>8.1999999999999993</c:v>
                </c:pt>
                <c:pt idx="3">
                  <c:v>14.2</c:v>
                </c:pt>
                <c:pt idx="4">
                  <c:v>56.7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72-48A6-83F8-E5C413D86C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5"/>
        <c:delete val="1"/>
      </c:legendEntry>
      <c:layout>
        <c:manualLayout>
          <c:xMode val="edge"/>
          <c:yMode val="edge"/>
          <c:x val="3.4845408474884029E-2"/>
          <c:y val="0.77636674749877277"/>
          <c:w val="0.9051519503458294"/>
          <c:h val="0.2007630368332926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rgbClr val="006096"/>
      </a:solidFill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000" dirty="0"/>
              <a:t>During</a:t>
            </a:r>
            <a:r>
              <a:rPr lang="en-US" sz="1000" baseline="0" dirty="0"/>
              <a:t> the past 12 months did you ever feel so sad or hopeless almost every day for two weeks or more in a row that you stopped doing some usual activities? (%)</a:t>
            </a:r>
            <a:endParaRPr lang="en-US" sz="10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2633744855967079E-2"/>
          <c:y val="0.18779053429186018"/>
          <c:w val="0.95473251028806583"/>
          <c:h val="0.57354241072569068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 School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Sheet1!$A$2:$A$8</c:f>
              <c:numCache>
                <c:formatCode>General</c:formatCode>
                <c:ptCount val="7"/>
                <c:pt idx="0">
                  <c:v>2005</c:v>
                </c:pt>
                <c:pt idx="1">
                  <c:v>2007</c:v>
                </c:pt>
                <c:pt idx="2">
                  <c:v>2009</c:v>
                </c:pt>
                <c:pt idx="3">
                  <c:v>2011</c:v>
                </c:pt>
                <c:pt idx="4">
                  <c:v>2013</c:v>
                </c:pt>
                <c:pt idx="5">
                  <c:v>2015</c:v>
                </c:pt>
                <c:pt idx="6">
                  <c:v>2017</c:v>
                </c:pt>
              </c:numCache>
            </c:numRef>
          </c:cat>
          <c:val>
            <c:numRef>
              <c:f>Sheet1!$B$2:$B$8</c:f>
              <c:numCache>
                <c:formatCode>General</c:formatCode>
                <c:ptCount val="7"/>
                <c:pt idx="0">
                  <c:v>27.7</c:v>
                </c:pt>
                <c:pt idx="1">
                  <c:v>24.2</c:v>
                </c:pt>
                <c:pt idx="2">
                  <c:v>27.3</c:v>
                </c:pt>
                <c:pt idx="3">
                  <c:v>21.9</c:v>
                </c:pt>
                <c:pt idx="4">
                  <c:v>19.5</c:v>
                </c:pt>
                <c:pt idx="5">
                  <c:v>24.1</c:v>
                </c:pt>
                <c:pt idx="6">
                  <c:v>30.6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0F-4CF6-86C8-52B62BB677F0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1367553983"/>
        <c:axId val="1133183455"/>
      </c:lineChart>
      <c:catAx>
        <c:axId val="136755398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33183455"/>
        <c:crosses val="autoZero"/>
        <c:auto val="1"/>
        <c:lblAlgn val="ctr"/>
        <c:lblOffset val="100"/>
        <c:noMultiLvlLbl val="0"/>
      </c:catAx>
      <c:valAx>
        <c:axId val="113318345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367553983"/>
        <c:crosses val="autoZero"/>
        <c:crossBetween val="between"/>
      </c:valAx>
      <c:spPr>
        <a:noFill/>
        <a:ln>
          <a:solidFill>
            <a:srgbClr val="006096"/>
          </a:solidFill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A5CB7454-15C1-A944-AC37-5542B6D3ECE9}" type="datetime1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6CAD9EFA-3E97-9B4D-8EE7-720657CEF6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8779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1210EC45-414C-6A4E-BBBD-A09AEA33A371}" type="datetime1">
              <a:rPr lang="en-US"/>
              <a:pPr>
                <a:defRPr/>
              </a:pPr>
              <a:t>2/25/2021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-112" charset="0"/>
                <a:ea typeface="Geneva" pitchFamily="37" charset="-128"/>
                <a:cs typeface="Geneva" pitchFamily="3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pPr>
              <a:defRPr/>
            </a:pPr>
            <a:fld id="{CFE6EDC6-DD80-2D48-A9E8-763FB51E6E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0406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Geneva" pitchFamily="-65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pitchFamily="-65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-128"/>
        <a:cs typeface="ヒラギノ角ゴ Pro W3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F0D7B25-ACE0-FE4A-BEC5-FD704410E447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514350" y="1047750"/>
            <a:ext cx="5829300" cy="1066800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342900" indent="0" algn="ctr">
              <a:buNone/>
              <a:defRPr>
                <a:solidFill>
                  <a:schemeClr val="bg1"/>
                </a:solidFill>
              </a:defRPr>
            </a:lvl2pPr>
            <a:lvl3pPr marL="685800" indent="0" algn="ctr">
              <a:buNone/>
              <a:defRPr>
                <a:solidFill>
                  <a:schemeClr val="bg1"/>
                </a:solidFill>
              </a:defRPr>
            </a:lvl3pPr>
            <a:lvl4pPr marL="1028700" indent="0" algn="ctr">
              <a:buNone/>
              <a:defRPr>
                <a:solidFill>
                  <a:schemeClr val="bg1"/>
                </a:solidFill>
              </a:defRPr>
            </a:lvl4pPr>
            <a:lvl5pPr marL="1371600" indent="0" algn="ctr">
              <a:buNone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3B3D918E-2A9B-6747-A03F-B30194E3F2D9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028700" y="2343150"/>
            <a:ext cx="4857750" cy="12954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B0F0"/>
                </a:solidFill>
              </a:defRPr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</a:lstStyle>
          <a:p>
            <a:pPr lvl="0"/>
            <a:r>
              <a:rPr lang="en-US" dirty="0"/>
              <a:t>Click to edit Master subtitle styles</a:t>
            </a:r>
          </a:p>
        </p:txBody>
      </p:sp>
    </p:spTree>
    <p:extLst>
      <p:ext uri="{BB962C8B-B14F-4D97-AF65-F5344CB8AC3E}">
        <p14:creationId xmlns:p14="http://schemas.microsoft.com/office/powerpoint/2010/main" val="2751539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459581"/>
            <a:ext cx="1885950" cy="664369"/>
          </a:xfrm>
          <a:prstGeom prst="rect">
            <a:avLst/>
          </a:prstGeom>
        </p:spPr>
        <p:txBody>
          <a:bodyPr anchor="b"/>
          <a:lstStyle>
            <a:lvl1pPr algn="l">
              <a:defRPr sz="15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451330"/>
            <a:ext cx="4114800" cy="363616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0" y="1200151"/>
            <a:ext cx="188595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solidFill>
                  <a:srgbClr val="00609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4742D8B-8594-4B44-80B0-BECC0F075DC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18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76250"/>
            <a:ext cx="6172200" cy="742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1504951"/>
            <a:ext cx="6172200" cy="2651125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C6F69E68-A1F7-A441-8DC9-1255D615ACC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0190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4964198" y="515938"/>
            <a:ext cx="1543050" cy="357981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</a:t>
            </a:r>
            <a:br>
              <a:rPr lang="en-US" dirty="0"/>
            </a:br>
            <a:r>
              <a:rPr lang="en-US" dirty="0"/>
              <a:t>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515938"/>
            <a:ext cx="4514850" cy="357981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5146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8FD8FFC6-973B-2442-BCAF-B040FDE7B89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1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44E6B13-39B8-4D40-9CBD-E590BDBDE0D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rgbClr val="006096"/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7BC86925-5A9A-6740-9E5C-7BCBAD061A1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514350"/>
            <a:ext cx="61722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7BFB1A0-763F-9649-80AF-54626BA9BE47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342900" y="1543051"/>
            <a:ext cx="61722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0018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14350"/>
            <a:ext cx="6172200" cy="742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1543051"/>
            <a:ext cx="6172200" cy="2651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  <a:lvl2pPr>
              <a:defRPr>
                <a:solidFill>
                  <a:srgbClr val="006096"/>
                </a:solidFill>
              </a:defRPr>
            </a:lvl2pPr>
            <a:lvl3pPr>
              <a:defRPr>
                <a:solidFill>
                  <a:srgbClr val="006096"/>
                </a:solidFill>
              </a:defRPr>
            </a:lvl3pPr>
            <a:lvl4pPr>
              <a:defRPr>
                <a:solidFill>
                  <a:srgbClr val="006096"/>
                </a:solidFill>
              </a:defRPr>
            </a:lvl4pPr>
            <a:lvl5pPr>
              <a:defRPr>
                <a:solidFill>
                  <a:srgbClr val="0060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591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2477691"/>
            <a:ext cx="5829300" cy="1021556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2400" b="1" cap="all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1352550"/>
            <a:ext cx="58293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B8643EE7-E1E3-6A41-AED4-ADD0882BF97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86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14350"/>
            <a:ext cx="6172200" cy="742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085851"/>
            <a:ext cx="3028950" cy="3108722"/>
          </a:xfrm>
          <a:prstGeom prst="rect">
            <a:avLst/>
          </a:prstGeom>
        </p:spPr>
        <p:txBody>
          <a:bodyPr/>
          <a:lstStyle>
            <a:lvl1pPr>
              <a:defRPr sz="2100">
                <a:solidFill>
                  <a:srgbClr val="006096"/>
                </a:solidFill>
              </a:defRPr>
            </a:lvl1pPr>
            <a:lvl2pPr>
              <a:defRPr sz="1800">
                <a:solidFill>
                  <a:srgbClr val="006096"/>
                </a:solidFill>
              </a:defRPr>
            </a:lvl2pPr>
            <a:lvl3pPr>
              <a:defRPr sz="1500">
                <a:solidFill>
                  <a:srgbClr val="006096"/>
                </a:solidFill>
              </a:defRPr>
            </a:lvl3pPr>
            <a:lvl4pPr>
              <a:defRPr sz="1350">
                <a:solidFill>
                  <a:srgbClr val="006096"/>
                </a:solidFill>
              </a:defRPr>
            </a:lvl4pPr>
            <a:lvl5pPr>
              <a:defRPr sz="1350">
                <a:solidFill>
                  <a:srgbClr val="00609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085851"/>
            <a:ext cx="3028950" cy="3108722"/>
          </a:xfrm>
          <a:prstGeom prst="rect">
            <a:avLst/>
          </a:prstGeom>
        </p:spPr>
        <p:txBody>
          <a:bodyPr/>
          <a:lstStyle>
            <a:lvl1pPr>
              <a:defRPr sz="2100">
                <a:solidFill>
                  <a:srgbClr val="006096"/>
                </a:solidFill>
              </a:defRPr>
            </a:lvl1pPr>
            <a:lvl2pPr>
              <a:defRPr sz="1800">
                <a:solidFill>
                  <a:srgbClr val="006096"/>
                </a:solidFill>
              </a:defRPr>
            </a:lvl2pPr>
            <a:lvl3pPr>
              <a:defRPr sz="1500">
                <a:solidFill>
                  <a:srgbClr val="006096"/>
                </a:solidFill>
              </a:defRPr>
            </a:lvl3pPr>
            <a:lvl4pPr>
              <a:defRPr sz="1350">
                <a:solidFill>
                  <a:srgbClr val="006096"/>
                </a:solidFill>
              </a:defRPr>
            </a:lvl4pPr>
            <a:lvl5pPr>
              <a:defRPr sz="1350">
                <a:solidFill>
                  <a:srgbClr val="006096"/>
                </a:solidFill>
              </a:defRPr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2F8EF95E-660F-6F48-9B3C-B3F93E20AC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98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514350"/>
            <a:ext cx="3030141" cy="77390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rgbClr val="00609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1288255"/>
            <a:ext cx="3030141" cy="296346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6096"/>
                </a:solidFill>
              </a:defRPr>
            </a:lvl1pPr>
            <a:lvl2pPr>
              <a:defRPr sz="1500">
                <a:solidFill>
                  <a:srgbClr val="006096"/>
                </a:solidFill>
              </a:defRPr>
            </a:lvl2pPr>
            <a:lvl3pPr>
              <a:defRPr sz="1350">
                <a:solidFill>
                  <a:srgbClr val="006096"/>
                </a:solidFill>
              </a:defRPr>
            </a:lvl3pPr>
            <a:lvl4pPr>
              <a:defRPr sz="1200">
                <a:solidFill>
                  <a:srgbClr val="006096"/>
                </a:solidFill>
              </a:defRPr>
            </a:lvl4pPr>
            <a:lvl5pPr>
              <a:defRPr sz="1200">
                <a:solidFill>
                  <a:srgbClr val="00609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514350"/>
            <a:ext cx="3031331" cy="77390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>
                <a:solidFill>
                  <a:srgbClr val="006096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1288255"/>
            <a:ext cx="3031331" cy="2963466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rgbClr val="006096"/>
                </a:solidFill>
              </a:defRPr>
            </a:lvl1pPr>
            <a:lvl2pPr>
              <a:defRPr sz="1500">
                <a:solidFill>
                  <a:srgbClr val="006096"/>
                </a:solidFill>
              </a:defRPr>
            </a:lvl2pPr>
            <a:lvl3pPr>
              <a:defRPr sz="1350">
                <a:solidFill>
                  <a:srgbClr val="006096"/>
                </a:solidFill>
              </a:defRPr>
            </a:lvl3pPr>
            <a:lvl4pPr>
              <a:defRPr sz="1200">
                <a:solidFill>
                  <a:srgbClr val="006096"/>
                </a:solidFill>
              </a:defRPr>
            </a:lvl4pPr>
            <a:lvl5pPr>
              <a:defRPr sz="1200">
                <a:solidFill>
                  <a:srgbClr val="006096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0"/>
          </p:nvPr>
        </p:nvSpPr>
        <p:spPr>
          <a:xfrm>
            <a:off x="262890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57A9B1A9-890C-8B44-BE90-7CB4395EE4D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604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14350"/>
            <a:ext cx="6172200" cy="7429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2628900" y="4781551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388F1A38-2662-714D-BA55-F0640804B7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44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2511450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D5524B65-BD56-BC42-A8D4-F7B262BC0E7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038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501411"/>
            <a:ext cx="2256235" cy="871538"/>
          </a:xfrm>
          <a:prstGeom prst="rect">
            <a:avLst/>
          </a:prstGeom>
        </p:spPr>
        <p:txBody>
          <a:bodyPr anchor="b"/>
          <a:lstStyle>
            <a:lvl1pPr algn="l">
              <a:defRPr sz="1500" b="1">
                <a:solidFill>
                  <a:srgbClr val="006096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514350"/>
            <a:ext cx="3833813" cy="3581401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006096"/>
                </a:solidFill>
              </a:defRPr>
            </a:lvl1pPr>
            <a:lvl2pPr>
              <a:defRPr sz="2100">
                <a:solidFill>
                  <a:srgbClr val="006096"/>
                </a:solidFill>
              </a:defRPr>
            </a:lvl2pPr>
            <a:lvl3pPr>
              <a:defRPr sz="1800">
                <a:solidFill>
                  <a:srgbClr val="006096"/>
                </a:solidFill>
              </a:defRPr>
            </a:lvl3pPr>
            <a:lvl4pPr>
              <a:defRPr sz="1500">
                <a:solidFill>
                  <a:srgbClr val="006096"/>
                </a:solidFill>
              </a:defRPr>
            </a:lvl4pPr>
            <a:lvl5pPr>
              <a:defRPr sz="1500">
                <a:solidFill>
                  <a:srgbClr val="006096"/>
                </a:solidFill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1504950"/>
            <a:ext cx="2256235" cy="2590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50">
                <a:solidFill>
                  <a:srgbClr val="006096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2672999" y="4767264"/>
            <a:ext cx="1600200" cy="274637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0C045864-67DE-844A-AC03-EBD93572A56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3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FDF9DA6D-F7E2-B140-9CC9-B05B13746E4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590550"/>
            <a:ext cx="6172200" cy="74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BD7B3572-B2F7-8540-88ED-83EBB8D790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1619251"/>
            <a:ext cx="6172200" cy="265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0" r:id="rId1"/>
    <p:sldLayoutId id="2147483869" r:id="rId2"/>
    <p:sldLayoutId id="2147483870" r:id="rId3"/>
    <p:sldLayoutId id="2147483871" r:id="rId4"/>
    <p:sldLayoutId id="2147483872" r:id="rId5"/>
    <p:sldLayoutId id="2147483873" r:id="rId6"/>
    <p:sldLayoutId id="2147483874" r:id="rId7"/>
    <p:sldLayoutId id="2147483875" r:id="rId8"/>
    <p:sldLayoutId id="2147483876" r:id="rId9"/>
    <p:sldLayoutId id="2147483877" r:id="rId10"/>
    <p:sldLayoutId id="2147483878" r:id="rId11"/>
    <p:sldLayoutId id="2147483879" r:id="rId12"/>
  </p:sldLayoutIdLst>
  <p:hf hdr="0" ftr="0" dt="0"/>
  <p:txStyles>
    <p:titleStyle>
      <a:lvl1pPr algn="ctr" defTabSz="342900" rtl="0" eaLnBrk="0" fontAlgn="base" hangingPunct="0">
        <a:spcBef>
          <a:spcPct val="0"/>
        </a:spcBef>
        <a:spcAft>
          <a:spcPct val="0"/>
        </a:spcAft>
        <a:defRPr sz="2400"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2pPr>
      <a:lvl3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3pPr>
      <a:lvl4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4pPr>
      <a:lvl5pPr algn="ctr" defTabSz="342900" rtl="0" eaLnBrk="0" fontAlgn="base" hangingPunct="0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5pPr>
      <a:lvl6pPr marL="3429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6pPr>
      <a:lvl7pPr marL="6858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7pPr>
      <a:lvl8pPr marL="10287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8pPr>
      <a:lvl9pPr marL="1371600" algn="ctr" defTabSz="342900" rtl="0" fontAlgn="base">
        <a:spcBef>
          <a:spcPct val="0"/>
        </a:spcBef>
        <a:spcAft>
          <a:spcPct val="0"/>
        </a:spcAft>
        <a:defRPr sz="2400">
          <a:solidFill>
            <a:schemeClr val="tx1"/>
          </a:solidFill>
          <a:latin typeface="Helvetica Neue" pitchFamily="-65" charset="0"/>
          <a:ea typeface="Geneva" pitchFamily="-65" charset="-128"/>
          <a:cs typeface="Geneva" pitchFamily="-65" charset="-128"/>
        </a:defRPr>
      </a:lvl9pPr>
    </p:titleStyle>
    <p:bodyStyle>
      <a:lvl1pPr marL="257175" indent="-257175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1pPr>
      <a:lvl2pPr marL="557213" indent="-214313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Geneva" pitchFamily="-65" charset="-128"/>
          <a:cs typeface="Calibri"/>
        </a:defRPr>
      </a:lvl2pPr>
      <a:lvl3pPr marL="8572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3pPr>
      <a:lvl4pPr marL="12001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bg1"/>
          </a:solidFill>
          <a:latin typeface="Calibri"/>
          <a:ea typeface="ヒラギノ角ゴ Pro W3" charset="-128"/>
          <a:cs typeface="Calibri"/>
        </a:defRPr>
      </a:lvl4pPr>
      <a:lvl5pPr marL="1543050" indent="-171450" algn="l" defTabSz="3429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2"/>
          </a:solidFill>
          <a:latin typeface="Calibri"/>
          <a:ea typeface="ヒラギノ角ゴ Pro W3" charset="-128"/>
          <a:cs typeface="Calibri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dhs.udel.edu/seow/school-surveys/youth-risk-behavior-survey-(yrbs)" TargetMode="External"/><Relationship Id="rId2" Type="http://schemas.openxmlformats.org/officeDocument/2006/relationships/hyperlink" Target="https://www.cdhs.udel.edu/seow/school-surveys/delaware-school-survey-(dss)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13769930-C6C2-CB4E-A310-52603A59C772}"/>
              </a:ext>
            </a:extLst>
          </p:cNvPr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/>
              <a:t>Youth Health Data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31316-866A-7E4A-B776-DCF1424CD51C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685800" y="2343150"/>
            <a:ext cx="5715000" cy="1295400"/>
          </a:xfrm>
        </p:spPr>
        <p:txBody>
          <a:bodyPr/>
          <a:lstStyle/>
          <a:p>
            <a:r>
              <a:rPr lang="en-US" dirty="0"/>
              <a:t>State Epidemiological Outcomes Workgroup</a:t>
            </a:r>
          </a:p>
          <a:p>
            <a:r>
              <a:rPr lang="en-US" dirty="0"/>
              <a:t>University of Delaware Center for Drug and Health Studies</a:t>
            </a:r>
          </a:p>
          <a:p>
            <a:r>
              <a:rPr lang="en-US" dirty="0"/>
              <a:t>November 18, 2020</a:t>
            </a:r>
          </a:p>
        </p:txBody>
      </p:sp>
    </p:spTree>
    <p:extLst>
      <p:ext uri="{BB962C8B-B14F-4D97-AF65-F5344CB8AC3E}">
        <p14:creationId xmlns:p14="http://schemas.microsoft.com/office/powerpoint/2010/main" val="28450167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F20B69-F3B7-4EE4-A678-D3ED19B74D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5D99C0-3B53-46DC-A1C7-8F15D2F83F1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285751"/>
            <a:ext cx="6172200" cy="373379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7EC7B04-EE6B-4DC8-B9B0-CA24B06BFE12}"/>
              </a:ext>
            </a:extLst>
          </p:cNvPr>
          <p:cNvSpPr txBox="1"/>
          <p:nvPr/>
        </p:nvSpPr>
        <p:spPr>
          <a:xfrm>
            <a:off x="324971" y="4182668"/>
            <a:ext cx="556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CDHS. (2020). </a:t>
            </a:r>
            <a:r>
              <a:rPr lang="en-US" sz="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DSS: Secondary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University of Delaware.</a:t>
            </a:r>
            <a:br>
              <a:rPr lang="en-US" sz="800" b="0" dirty="0">
                <a:effectLst/>
              </a:rPr>
            </a:b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CDHS. (2020). </a:t>
            </a:r>
            <a:r>
              <a:rPr lang="en-US" sz="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DSS: 5</a:t>
            </a:r>
            <a:r>
              <a:rPr lang="en-US" sz="800" b="0" i="1" u="none" strike="noStrike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</a:t>
            </a:r>
            <a:r>
              <a:rPr lang="en-US" sz="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Grade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University of Delaware. </a:t>
            </a:r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563129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F20B69-F3B7-4EE4-A678-D3ED19B74D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EC7B04-EE6B-4DC8-B9B0-CA24B06BFE12}"/>
              </a:ext>
            </a:extLst>
          </p:cNvPr>
          <p:cNvSpPr txBox="1"/>
          <p:nvPr/>
        </p:nvSpPr>
        <p:spPr>
          <a:xfrm>
            <a:off x="324971" y="4182668"/>
            <a:ext cx="556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CDHS. (2020). </a:t>
            </a:r>
            <a:r>
              <a:rPr lang="en-US" sz="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DSS: Secondary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University of Delaware.</a:t>
            </a:r>
            <a:br>
              <a:rPr lang="en-US" sz="800" b="0" dirty="0">
                <a:effectLst/>
              </a:rPr>
            </a:b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CDHS. (2020). </a:t>
            </a:r>
            <a:r>
              <a:rPr lang="en-US" sz="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DSS: 5</a:t>
            </a:r>
            <a:r>
              <a:rPr lang="en-US" sz="800" b="0" i="1" u="none" strike="noStrike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</a:t>
            </a:r>
            <a:r>
              <a:rPr lang="en-US" sz="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Grade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University of Delaware. </a:t>
            </a:r>
            <a:endParaRPr lang="en-US" sz="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9AD1431-E625-4C2E-B6E0-AE2CF6CA3C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971" y="285750"/>
            <a:ext cx="6228229" cy="365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862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F20B69-F3B7-4EE4-A678-D3ED19B74D7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7EC7B04-EE6B-4DC8-B9B0-CA24B06BFE12}"/>
              </a:ext>
            </a:extLst>
          </p:cNvPr>
          <p:cNvSpPr txBox="1"/>
          <p:nvPr/>
        </p:nvSpPr>
        <p:spPr>
          <a:xfrm>
            <a:off x="324971" y="4182668"/>
            <a:ext cx="556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CDHS. (2020). </a:t>
            </a:r>
            <a:r>
              <a:rPr lang="en-US" sz="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DSS: Secondary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University of Delaware.</a:t>
            </a:r>
            <a:br>
              <a:rPr lang="en-US" sz="800" b="0" dirty="0">
                <a:effectLst/>
              </a:rPr>
            </a:b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CDHS. (2020). </a:t>
            </a:r>
            <a:r>
              <a:rPr lang="en-US" sz="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DSS: 5</a:t>
            </a:r>
            <a:r>
              <a:rPr lang="en-US" sz="800" b="0" i="1" u="none" strike="noStrike" baseline="3000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</a:t>
            </a:r>
            <a:r>
              <a:rPr lang="en-US" sz="8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Grade</a:t>
            </a:r>
            <a:r>
              <a:rPr lang="en-US" sz="8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University of Delaware. </a:t>
            </a:r>
            <a:endParaRPr lang="en-US" sz="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EA4832-1EDE-4635-9643-4B0FE265575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" y="361950"/>
            <a:ext cx="6400800" cy="365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1870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E25EABD-39B6-4AB4-BF1D-ADBC7F413D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24B65-BD56-BC42-A8D4-F7B262BC0E77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71C21FE-5DCB-4C94-A54A-6C3BD8E48C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850" y="0"/>
            <a:ext cx="5105400" cy="44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837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BD753F-B5A6-4E54-9C6C-41D8CB3691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01B66-40F4-40BF-9940-38DD9C352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Emotional Health: </a:t>
            </a:r>
            <a:br>
              <a:rPr lang="en-US" dirty="0"/>
            </a:br>
            <a:r>
              <a:rPr lang="en-US" dirty="0"/>
              <a:t>Sussex County High School Students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174EAE-751D-4692-8BA7-FB95EFFC6666}"/>
              </a:ext>
            </a:extLst>
          </p:cNvPr>
          <p:cNvSpPr txBox="1"/>
          <p:nvPr/>
        </p:nvSpPr>
        <p:spPr>
          <a:xfrm>
            <a:off x="304800" y="4355538"/>
            <a:ext cx="42291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CDHS. (2017). </a:t>
            </a:r>
            <a:r>
              <a:rPr lang="en-US" sz="6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YRBS: High School</a:t>
            </a:r>
            <a:r>
              <a:rPr lang="en-US" sz="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University of Delaware. </a:t>
            </a:r>
            <a:endParaRPr lang="en-US" sz="600" dirty="0"/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8CC6EE9F-5E51-448C-B507-1272B82829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272780"/>
              </p:ext>
            </p:extLst>
          </p:nvPr>
        </p:nvGraphicFramePr>
        <p:xfrm>
          <a:off x="342900" y="1257300"/>
          <a:ext cx="6172200" cy="2935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60922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07850358-299E-45CA-94BD-BDE840B8D5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735" y="2800349"/>
            <a:ext cx="5829300" cy="838201"/>
          </a:xfrm>
        </p:spPr>
        <p:txBody>
          <a:bodyPr>
            <a:normAutofit fontScale="90000"/>
          </a:bodyPr>
          <a:lstStyle/>
          <a:p>
            <a:pPr algn="ctr"/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For questions about this presentation or the </a:t>
            </a:r>
            <a:r>
              <a:rPr lang="en-US" sz="1800" dirty="0" err="1">
                <a:solidFill>
                  <a:schemeClr val="bg1">
                    <a:lumMod val="50000"/>
                  </a:schemeClr>
                </a:solidFill>
              </a:rPr>
              <a:t>seow</a:t>
            </a: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:</a:t>
            </a:r>
            <a:br>
              <a:rPr lang="en-US" sz="1800" dirty="0">
                <a:solidFill>
                  <a:schemeClr val="bg1">
                    <a:lumMod val="50000"/>
                  </a:schemeClr>
                </a:solidFill>
              </a:rPr>
            </a:br>
            <a:br>
              <a:rPr lang="en-US" sz="18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M. J. Scales, MPH, CPS</a:t>
            </a:r>
            <a:br>
              <a:rPr lang="en-US" sz="180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sz="1800" dirty="0">
                <a:solidFill>
                  <a:schemeClr val="bg1">
                    <a:lumMod val="50000"/>
                  </a:schemeClr>
                </a:solidFill>
              </a:rPr>
              <a:t>mjscales@udel.edu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A8B3481-237C-40C1-86D1-FA22D2D8AA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en-US" sz="3200" b="1" i="0" u="none" strike="noStrike" kern="1200" cap="all" spc="0" normalizeH="0" baseline="0" noProof="0" dirty="0">
                <a:ln>
                  <a:noFill/>
                </a:ln>
                <a:solidFill>
                  <a:srgbClr val="006096"/>
                </a:solidFill>
                <a:effectLst/>
                <a:uLnTx/>
                <a:uFillTx/>
                <a:latin typeface="Calibri"/>
                <a:ea typeface="Geneva" pitchFamily="-65" charset="-128"/>
                <a:cs typeface="Calibri"/>
              </a:rPr>
              <a:t>Thank you!</a:t>
            </a:r>
            <a:endParaRPr lang="en-US" sz="18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65D4BB-43AC-4854-8276-1DE7D0015C5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524B65-BD56-BC42-A8D4-F7B262BC0E77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902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745F41-0998-C14C-A6E0-07D499C1EA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ED70C6-FDCB-5747-9A21-CEFC4DDC4D7F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6096"/>
                </a:solidFill>
                <a:effectLst/>
                <a:uLnTx/>
                <a:uFillTx/>
                <a:latin typeface="Arial" charset="0"/>
                <a:ea typeface="Geneva" charset="0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6096"/>
              </a:solidFill>
              <a:effectLst/>
              <a:uLnTx/>
              <a:uFillTx/>
              <a:latin typeface="Arial" charset="0"/>
              <a:ea typeface="Geneva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3F7DA5F-BF57-F448-A182-35BBA2C30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 Epidemiological Outcomes Workgroup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A2AAE07-0882-A743-A02D-0685C655E7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Funding for this project has been provided by the Delaware Department for Health and Social Services, Division of </a:t>
            </a:r>
            <a:r>
              <a:rPr lang="en-US" i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Substance Abuse </a:t>
            </a:r>
            <a:r>
              <a:rPr lang="en-US" i="1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and Mental Health through the Substance Abuse and Mental Health Services Administration (SAMHSA).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" name="Google Shape;91;p1" descr="dhsslogo">
            <a:extLst>
              <a:ext uri="{FF2B5EF4-FFF2-40B4-BE49-F238E27FC236}">
                <a16:creationId xmlns:a16="http://schemas.microsoft.com/office/drawing/2014/main" id="{9B6D8865-BD96-43EA-9B3B-D262D5FE14D3}"/>
              </a:ext>
            </a:extLst>
          </p:cNvPr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5383306" y="3333750"/>
            <a:ext cx="990600" cy="93326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C48FE4C-03C0-46B2-B037-EF5CA919A6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959" y="3333750"/>
            <a:ext cx="1705265" cy="976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412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3F7DA5F-BF57-F448-A182-35BBA2C30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85750"/>
            <a:ext cx="6172200" cy="762000"/>
          </a:xfrm>
        </p:spPr>
        <p:txBody>
          <a:bodyPr/>
          <a:lstStyle/>
          <a:p>
            <a:pPr algn="ctr"/>
            <a:r>
              <a:rPr lang="en-US" sz="2200" dirty="0"/>
              <a:t>State Epidemiological Outcomes Workgroup (SEOW)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AB4A57F2-6860-4A83-872C-890F9580F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1257301"/>
            <a:ext cx="6172200" cy="2936876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Goals of the SEOW: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464646"/>
                </a:solidFill>
                <a:effectLst/>
                <a:latin typeface="Secondary"/>
              </a:rPr>
              <a:t>To build monitoring and surveillance systems to identify, analyze, and profile data from state and local sources;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464646"/>
                </a:solidFill>
                <a:effectLst/>
                <a:latin typeface="Secondary"/>
              </a:rPr>
              <a:t>To identify, share, and analyze data;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464646"/>
                </a:solidFill>
                <a:effectLst/>
                <a:latin typeface="Secondary"/>
              </a:rPr>
              <a:t>To create data-guided products that inform prevention planning and policies;</a:t>
            </a:r>
          </a:p>
          <a:p>
            <a:pPr algn="l" fontAlgn="base">
              <a:buFont typeface="+mj-lt"/>
              <a:buAutoNum type="arabicPeriod"/>
            </a:pPr>
            <a:r>
              <a:rPr lang="en-US" b="0" i="0" dirty="0">
                <a:solidFill>
                  <a:srgbClr val="464646"/>
                </a:solidFill>
                <a:effectLst/>
                <a:latin typeface="Secondary"/>
              </a:rPr>
              <a:t>To train agencies and communities in understanding, using, and presenting data effectively.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93745F41-0998-C14C-A6E0-07D499C1EAE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7ED70C6-FDCB-5747-9A21-CEFC4DDC4D7F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A0DF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Geneva" charset="0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A0DF">
                  <a:lumMod val="50000"/>
                </a:srgbClr>
              </a:solidFill>
              <a:effectLst/>
              <a:uLnTx/>
              <a:uFillTx/>
              <a:latin typeface="Arial" charset="0"/>
              <a:ea typeface="Geneva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D70E53-017A-4EA9-B34E-6CB51C0F543E}"/>
              </a:ext>
            </a:extLst>
          </p:cNvPr>
          <p:cNvSpPr txBox="1"/>
          <p:nvPr/>
        </p:nvSpPr>
        <p:spPr>
          <a:xfrm>
            <a:off x="1852893" y="4234697"/>
            <a:ext cx="33287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Geneva" charset="0"/>
              </a:rPr>
              <a:t>https://www.cdhs.udel.edu/seow/what-is-seow</a:t>
            </a:r>
          </a:p>
        </p:txBody>
      </p:sp>
    </p:spTree>
    <p:extLst>
      <p:ext uri="{BB962C8B-B14F-4D97-AF65-F5344CB8AC3E}">
        <p14:creationId xmlns:p14="http://schemas.microsoft.com/office/powerpoint/2010/main" val="1203156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602910-F10F-F645-A324-8C36C93D1C8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4742D8B-8594-4B44-80B0-BECC0F075DC4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A0DF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Geneva" charset="0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A0DF">
                  <a:lumMod val="50000"/>
                </a:srgbClr>
              </a:solidFill>
              <a:effectLst/>
              <a:uLnTx/>
              <a:uFillTx/>
              <a:latin typeface="Arial" charset="0"/>
              <a:ea typeface="Geneva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F4796BE-EEF1-4E34-BC26-83E801C7912E}"/>
              </a:ext>
            </a:extLst>
          </p:cNvPr>
          <p:cNvSpPr txBox="1"/>
          <p:nvPr/>
        </p:nvSpPr>
        <p:spPr>
          <a:xfrm>
            <a:off x="3937747" y="134568"/>
            <a:ext cx="25908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Geneva" charset="0"/>
              </a:rPr>
              <a:t>Some of the ways that the SEOW supports organizations and decisionmakers…</a:t>
            </a:r>
          </a:p>
          <a:p>
            <a:pPr marL="285750" marR="0" lvl="0" indent="-285750" algn="l" defTabSz="4572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Geneva" charset="0"/>
              </a:rPr>
              <a:t>Technical Assistance</a:t>
            </a:r>
          </a:p>
          <a:p>
            <a:pPr marL="285750" marR="0" lvl="0" indent="-285750" algn="l" defTabSz="4572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Geneva" charset="0"/>
              </a:rPr>
              <a:t>Data Presentations</a:t>
            </a:r>
          </a:p>
          <a:p>
            <a:pPr marL="285750" marR="0" lvl="0" indent="-285750" algn="l" defTabSz="4572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Geneva" charset="0"/>
              </a:rPr>
              <a:t>Data Products</a:t>
            </a:r>
          </a:p>
          <a:p>
            <a:pPr marL="285750" marR="0" lvl="0" indent="-285750" algn="l" defTabSz="4572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Courier New" panose="02070309020205020404" pitchFamily="49" charset="0"/>
              <a:buChar char="o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charset="0"/>
                <a:ea typeface="Geneva" charset="0"/>
              </a:rPr>
              <a:t>School Survey Data Dissemination &amp;  Analyses (CDHS) </a:t>
            </a:r>
          </a:p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Geneva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266CA58-DE2C-4414-BFCF-9C461C8523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8077" y="133350"/>
            <a:ext cx="3276600" cy="423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839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9BDB410-7D43-48F2-9EC9-BD87F4D6F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08133"/>
            <a:ext cx="6172200" cy="533400"/>
          </a:xfrm>
        </p:spPr>
        <p:txBody>
          <a:bodyPr/>
          <a:lstStyle/>
          <a:p>
            <a:r>
              <a:rPr lang="en-US" dirty="0"/>
              <a:t>Data: School Surveys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BFD0E9FF-6F04-45F3-B7D9-523AAD73D0B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5774067"/>
              </p:ext>
            </p:extLst>
          </p:nvPr>
        </p:nvGraphicFramePr>
        <p:xfrm>
          <a:off x="342900" y="1008380"/>
          <a:ext cx="6172200" cy="3361690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1409700">
                  <a:extLst>
                    <a:ext uri="{9D8B030D-6E8A-4147-A177-3AD203B41FA5}">
                      <a16:colId xmlns:a16="http://schemas.microsoft.com/office/drawing/2014/main" val="900543458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138668922"/>
                    </a:ext>
                  </a:extLst>
                </a:gridCol>
                <a:gridCol w="998220">
                  <a:extLst>
                    <a:ext uri="{9D8B030D-6E8A-4147-A177-3AD203B41FA5}">
                      <a16:colId xmlns:a16="http://schemas.microsoft.com/office/drawing/2014/main" val="3845097411"/>
                    </a:ext>
                  </a:extLst>
                </a:gridCol>
                <a:gridCol w="1234440">
                  <a:extLst>
                    <a:ext uri="{9D8B030D-6E8A-4147-A177-3AD203B41FA5}">
                      <a16:colId xmlns:a16="http://schemas.microsoft.com/office/drawing/2014/main" val="3848325800"/>
                    </a:ext>
                  </a:extLst>
                </a:gridCol>
                <a:gridCol w="1234440">
                  <a:extLst>
                    <a:ext uri="{9D8B030D-6E8A-4147-A177-3AD203B41FA5}">
                      <a16:colId xmlns:a16="http://schemas.microsoft.com/office/drawing/2014/main" val="3513786544"/>
                    </a:ext>
                  </a:extLst>
                </a:gridCol>
              </a:tblGrid>
              <a:tr h="7175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Instrument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Frequency of Data Collection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Grades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Geographic Level Availability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Topics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6185348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Delaware School Survey</a:t>
                      </a:r>
                    </a:p>
                    <a:p>
                      <a:pPr algn="ctr"/>
                      <a:endParaRPr lang="en-US" dirty="0"/>
                    </a:p>
                    <a:p>
                      <a:r>
                        <a:rPr lang="en-US" sz="800" dirty="0">
                          <a:hlinkClick r:id="rId2"/>
                        </a:rPr>
                        <a:t>https://www.cdhs.udel.edu/seow/school-surveys/delaware-school-survey-(dss)</a:t>
                      </a:r>
                      <a:endParaRPr lang="en-US" sz="800" dirty="0"/>
                    </a:p>
                    <a:p>
                      <a:endParaRPr lang="en-US" sz="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Annually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, 8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, &amp; 11</a:t>
                      </a:r>
                      <a:r>
                        <a:rPr lang="en-US" baseline="30000" dirty="0"/>
                        <a:t>th 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State, County, Zip Code, District*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Mental Health, Risk &amp; Protective Factors, etc.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68929058"/>
                  </a:ext>
                </a:extLst>
              </a:tr>
              <a:tr h="71755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Youth Risk Behavior Survey</a:t>
                      </a:r>
                    </a:p>
                    <a:p>
                      <a:pPr algn="ctr"/>
                      <a:endParaRPr lang="en-US" dirty="0"/>
                    </a:p>
                    <a:p>
                      <a:pPr algn="l"/>
                      <a:r>
                        <a:rPr lang="en-US" sz="800" dirty="0">
                          <a:hlinkClick r:id="rId3"/>
                        </a:rPr>
                        <a:t>https://www.cdhs.udel.edu/seow/school-surveys/youth-risk-behavior-survey-(yrbs)</a:t>
                      </a:r>
                      <a:endParaRPr lang="en-US" sz="800" dirty="0"/>
                    </a:p>
                    <a:p>
                      <a:pPr algn="l"/>
                      <a:endParaRPr 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Every Two Years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Middle &amp; High School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State, County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Risk Behaviors, Reproductive Health, Nutrition &amp; Physical Activity, etc.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6702928"/>
                  </a:ext>
                </a:extLst>
              </a:tr>
            </a:tbl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51F05E7A-AC9E-4863-8E40-4B9271ABED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5524B65-BD56-BC42-A8D4-F7B262BC0E77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srgbClr val="00A0DF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Geneva" charset="0"/>
              </a:rPr>
              <a:pPr marL="0" marR="0" lvl="0" indent="0" algn="ct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00A0DF">
                  <a:lumMod val="50000"/>
                </a:srgbClr>
              </a:solidFill>
              <a:effectLst/>
              <a:uLnTx/>
              <a:uFillTx/>
              <a:latin typeface="Arial" charset="0"/>
              <a:ea typeface="Geneva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72C6835-EB0C-467B-B61A-7490239FEB4E}"/>
              </a:ext>
            </a:extLst>
          </p:cNvPr>
          <p:cNvSpPr txBox="1"/>
          <p:nvPr/>
        </p:nvSpPr>
        <p:spPr>
          <a:xfrm>
            <a:off x="209550" y="4353223"/>
            <a:ext cx="48387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Geneva" charset="0"/>
              </a:rPr>
              <a:t>*Requires additional permission.</a:t>
            </a:r>
          </a:p>
        </p:txBody>
      </p:sp>
    </p:spTree>
    <p:extLst>
      <p:ext uri="{BB962C8B-B14F-4D97-AF65-F5344CB8AC3E}">
        <p14:creationId xmlns:p14="http://schemas.microsoft.com/office/powerpoint/2010/main" val="2715223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BD753F-B5A6-4E54-9C6C-41D8CB3691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01B66-40F4-40BF-9940-38DD9C352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Nutrition: Sussex County High School Students</a:t>
            </a:r>
          </a:p>
        </p:txBody>
      </p:sp>
      <p:graphicFrame>
        <p:nvGraphicFramePr>
          <p:cNvPr id="27" name="Table 27">
            <a:extLst>
              <a:ext uri="{FF2B5EF4-FFF2-40B4-BE49-F238E27FC236}">
                <a16:creationId xmlns:a16="http://schemas.microsoft.com/office/drawing/2014/main" id="{59186BFE-E0FB-4655-8956-420E37F4E0C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685194"/>
              </p:ext>
            </p:extLst>
          </p:nvPr>
        </p:nvGraphicFramePr>
        <p:xfrm>
          <a:off x="228600" y="1276350"/>
          <a:ext cx="6400800" cy="2667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>
                  <a:extLst>
                    <a:ext uri="{9D8B030D-6E8A-4147-A177-3AD203B41FA5}">
                      <a16:colId xmlns:a16="http://schemas.microsoft.com/office/drawing/2014/main" val="1158824449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012140547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3403934218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387828879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728021169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946936426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1491924303"/>
                    </a:ext>
                  </a:extLst>
                </a:gridCol>
                <a:gridCol w="800100">
                  <a:extLst>
                    <a:ext uri="{9D8B030D-6E8A-4147-A177-3AD203B41FA5}">
                      <a16:colId xmlns:a16="http://schemas.microsoft.com/office/drawing/2014/main" val="2336908303"/>
                    </a:ext>
                  </a:extLst>
                </a:gridCol>
              </a:tblGrid>
              <a:tr h="1160832">
                <a:tc>
                  <a:txBody>
                    <a:bodyPr/>
                    <a:lstStyle/>
                    <a:p>
                      <a:r>
                        <a:rPr lang="en-US" dirty="0"/>
                        <a:t>In the past 7 days…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None (0)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1-3 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4-6 times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 or more</a:t>
                      </a:r>
                    </a:p>
                    <a:p>
                      <a:pPr algn="ctr"/>
                      <a:r>
                        <a:rPr lang="en-US" dirty="0"/>
                        <a:t>/day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225201"/>
                  </a:ext>
                </a:extLst>
              </a:tr>
              <a:tr h="753084">
                <a:tc>
                  <a:txBody>
                    <a:bodyPr/>
                    <a:lstStyle/>
                    <a:p>
                      <a:r>
                        <a:rPr lang="en-US" sz="900" dirty="0"/>
                        <a:t>Fruit Consumption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6.7%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23.9%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25.1%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19.2%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5.7%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8036009"/>
                  </a:ext>
                </a:extLst>
              </a:tr>
              <a:tr h="753084">
                <a:tc>
                  <a:txBody>
                    <a:bodyPr/>
                    <a:lstStyle/>
                    <a:p>
                      <a:r>
                        <a:rPr lang="en-US" sz="900" dirty="0"/>
                        <a:t>Vegetable/Salad Consumption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10.6%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28.5%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highlight>
                            <a:srgbClr val="FFFF00"/>
                          </a:highlight>
                        </a:rPr>
                        <a:t>24.5%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14.0%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12.4%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9650526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80174EAE-751D-4692-8BA7-FB95EFFC6666}"/>
              </a:ext>
            </a:extLst>
          </p:cNvPr>
          <p:cNvSpPr txBox="1"/>
          <p:nvPr/>
        </p:nvSpPr>
        <p:spPr>
          <a:xfrm>
            <a:off x="304800" y="4355538"/>
            <a:ext cx="42291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CDHS. (2017). </a:t>
            </a:r>
            <a:r>
              <a:rPr lang="en-US" sz="6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YRBS: High School</a:t>
            </a:r>
            <a:r>
              <a:rPr lang="en-US" sz="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University of Delaware. 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1427585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BD753F-B5A6-4E54-9C6C-41D8CB3691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6E01B66-40F4-40BF-9940-38DD9C352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222812"/>
            <a:ext cx="6172200" cy="739775"/>
          </a:xfrm>
        </p:spPr>
        <p:txBody>
          <a:bodyPr/>
          <a:lstStyle/>
          <a:p>
            <a:r>
              <a:rPr lang="en-US" dirty="0"/>
              <a:t>Nutrition: Sussex County High School Students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174EAE-751D-4692-8BA7-FB95EFFC6666}"/>
              </a:ext>
            </a:extLst>
          </p:cNvPr>
          <p:cNvSpPr txBox="1"/>
          <p:nvPr/>
        </p:nvSpPr>
        <p:spPr>
          <a:xfrm>
            <a:off x="304800" y="4355538"/>
            <a:ext cx="42291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CDHS. (2017). </a:t>
            </a:r>
            <a:r>
              <a:rPr lang="en-US" sz="6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YRBS: High School</a:t>
            </a:r>
            <a:r>
              <a:rPr lang="en-US" sz="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University of Delaware. </a:t>
            </a:r>
            <a:endParaRPr lang="en-US" sz="600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D383D83-BEA5-4C08-BF57-079223E315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8285118"/>
              </p:ext>
            </p:extLst>
          </p:nvPr>
        </p:nvGraphicFramePr>
        <p:xfrm>
          <a:off x="342900" y="962588"/>
          <a:ext cx="6172200" cy="3231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835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6E01B66-40F4-40BF-9940-38DD9C352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 Activity &amp; Sleep: </a:t>
            </a:r>
            <a:br>
              <a:rPr lang="en-US" dirty="0"/>
            </a:br>
            <a:r>
              <a:rPr lang="en-US" dirty="0"/>
              <a:t>Sussex County High School Students</a:t>
            </a: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AEFC12EF-2F47-4A84-9534-C9F2825F24AF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79529732"/>
              </p:ext>
            </p:extLst>
          </p:nvPr>
        </p:nvGraphicFramePr>
        <p:xfrm>
          <a:off x="3486150" y="1417638"/>
          <a:ext cx="3028950" cy="2776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BD753F-B5A6-4E54-9C6C-41D8CB36912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ED70C6-FDCB-5747-9A21-CEFC4DDC4D7F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0174EAE-751D-4692-8BA7-FB95EFFC6666}"/>
              </a:ext>
            </a:extLst>
          </p:cNvPr>
          <p:cNvSpPr txBox="1"/>
          <p:nvPr/>
        </p:nvSpPr>
        <p:spPr>
          <a:xfrm>
            <a:off x="304800" y="4355538"/>
            <a:ext cx="422910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CDHS. (2017). </a:t>
            </a:r>
            <a:r>
              <a:rPr lang="en-US" sz="600" b="0" i="1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YRBS: High School</a:t>
            </a:r>
            <a:r>
              <a:rPr lang="en-US" sz="6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. University of Delaware. </a:t>
            </a:r>
            <a:endParaRPr lang="en-US" sz="600" dirty="0"/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A27E84C1-6AEA-4B0B-8C4E-BECB19FDE91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21536293"/>
              </p:ext>
            </p:extLst>
          </p:nvPr>
        </p:nvGraphicFramePr>
        <p:xfrm>
          <a:off x="342900" y="1417638"/>
          <a:ext cx="3028950" cy="2776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73630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EEAD9B-C63A-4180-BCCD-2034166C9B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rgbClr val="006096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How often do you wear a seat belt when riding in a car driven by someone else?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Always: 62.9%</a:t>
            </a:r>
          </a:p>
          <a:p>
            <a:pPr marL="0" indent="0">
              <a:buNone/>
            </a:pPr>
            <a:r>
              <a:rPr lang="en-US" sz="1800" dirty="0"/>
              <a:t>Most of the Time: 25.3%</a:t>
            </a:r>
          </a:p>
          <a:p>
            <a:pPr marL="0" indent="0">
              <a:buNone/>
            </a:pPr>
            <a:r>
              <a:rPr lang="en-US" sz="1800" dirty="0"/>
              <a:t>Sometimes: 6.5%</a:t>
            </a:r>
          </a:p>
          <a:p>
            <a:pPr marL="0" indent="0">
              <a:buNone/>
            </a:pPr>
            <a:r>
              <a:rPr lang="en-US" sz="1800" dirty="0"/>
              <a:t>Rarely: 3%</a:t>
            </a:r>
          </a:p>
          <a:p>
            <a:pPr marL="0" indent="0">
              <a:buNone/>
            </a:pPr>
            <a:r>
              <a:rPr lang="en-US" sz="1800" dirty="0"/>
              <a:t>Never: 2.3%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9FBD48-72D4-4FFA-B207-0C88B960FA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rgbClr val="006096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800" dirty="0"/>
              <a:t>During the past 30 days, on how many days did you text or e-mail while driving a car or other vehicle?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B4986A-EC5C-4D78-89A6-F4CF17A81D9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8EF95E-660F-6F48-9B3C-B3F93E20ACE1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21C1A6-BB31-407B-A3C1-DC8564F2B6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361950"/>
            <a:ext cx="6172200" cy="586977"/>
          </a:xfrm>
        </p:spPr>
        <p:txBody>
          <a:bodyPr/>
          <a:lstStyle/>
          <a:p>
            <a:r>
              <a:rPr lang="en-US" dirty="0"/>
              <a:t>In the Car: Sussex County High School Students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E68014-2CFE-476E-BD07-C780A99C523E}"/>
              </a:ext>
            </a:extLst>
          </p:cNvPr>
          <p:cNvSpPr txBox="1"/>
          <p:nvPr/>
        </p:nvSpPr>
        <p:spPr>
          <a:xfrm>
            <a:off x="342900" y="4239164"/>
            <a:ext cx="3429000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Geneva" charset="0"/>
              </a:rPr>
              <a:t>CDHS. (2017). </a:t>
            </a:r>
            <a:r>
              <a:rPr kumimoji="0" lang="en-US" sz="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Geneva" charset="0"/>
              </a:rPr>
              <a:t>YRBS: High School</a:t>
            </a:r>
            <a:r>
              <a:rPr kumimoji="0" lang="en-US" sz="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Geneva" charset="0"/>
              </a:rPr>
              <a:t>. University of Delaware.</a:t>
            </a:r>
            <a:endParaRPr lang="en-US" dirty="0"/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2C1BA201-800D-40DF-8E82-4DEC40774E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4748526"/>
              </p:ext>
            </p:extLst>
          </p:nvPr>
        </p:nvGraphicFramePr>
        <p:xfrm>
          <a:off x="3552825" y="2353460"/>
          <a:ext cx="2895600" cy="15898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5200">
                  <a:extLst>
                    <a:ext uri="{9D8B030D-6E8A-4147-A177-3AD203B41FA5}">
                      <a16:colId xmlns:a16="http://schemas.microsoft.com/office/drawing/2014/main" val="1711726933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1004686512"/>
                    </a:ext>
                  </a:extLst>
                </a:gridCol>
                <a:gridCol w="965200">
                  <a:extLst>
                    <a:ext uri="{9D8B030D-6E8A-4147-A177-3AD203B41FA5}">
                      <a16:colId xmlns:a16="http://schemas.microsoft.com/office/drawing/2014/main" val="2895691948"/>
                    </a:ext>
                  </a:extLst>
                </a:gridCol>
              </a:tblGrid>
              <a:tr h="295081">
                <a:tc>
                  <a:txBody>
                    <a:bodyPr/>
                    <a:lstStyle/>
                    <a:p>
                      <a:endParaRPr lang="en-US" sz="1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16-17 y. o.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18 or older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2339649"/>
                  </a:ext>
                </a:extLst>
              </a:tr>
              <a:tr h="283633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Do not drive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24.6%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20.4%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0942312"/>
                  </a:ext>
                </a:extLst>
              </a:tr>
              <a:tr h="321508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0 days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44.5%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16.3%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1813483"/>
                  </a:ext>
                </a:extLst>
              </a:tr>
              <a:tr h="322185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1-19 days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19%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49.8%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7179466"/>
                  </a:ext>
                </a:extLst>
              </a:tr>
              <a:tr h="367483">
                <a:tc>
                  <a:txBody>
                    <a:bodyPr/>
                    <a:lstStyle/>
                    <a:p>
                      <a:r>
                        <a:rPr lang="en-US" sz="1000" b="1" dirty="0">
                          <a:solidFill>
                            <a:schemeClr val="tx1"/>
                          </a:solidFill>
                        </a:rPr>
                        <a:t>20-30 days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11.8%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solidFill>
                            <a:schemeClr val="tx1"/>
                          </a:solidFill>
                        </a:rPr>
                        <a:t>13.7%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5997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9418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D Primary and Secondary">
      <a:dk1>
        <a:sysClr val="windowText" lastClr="000000"/>
      </a:dk1>
      <a:lt1>
        <a:sysClr val="window" lastClr="FFFFFF"/>
      </a:lt1>
      <a:dk2>
        <a:srgbClr val="00539F"/>
      </a:dk2>
      <a:lt2>
        <a:srgbClr val="EEECE1"/>
      </a:lt2>
      <a:accent1>
        <a:srgbClr val="4F81BD"/>
      </a:accent1>
      <a:accent2>
        <a:srgbClr val="AF1E2D"/>
      </a:accent2>
      <a:accent3>
        <a:srgbClr val="BED600"/>
      </a:accent3>
      <a:accent4>
        <a:srgbClr val="5A8E22"/>
      </a:accent4>
      <a:accent5>
        <a:srgbClr val="00A0DF"/>
      </a:accent5>
      <a:accent6>
        <a:srgbClr val="EF8200"/>
      </a:accent6>
      <a:hlink>
        <a:srgbClr val="00539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474D6A93773D4A91F20C1DBBB27D24" ma:contentTypeVersion="1" ma:contentTypeDescription="Create a new document." ma:contentTypeScope="" ma:versionID="f1525ed06d7092246183ec63352e845d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dcce58c87e9fcebab8021569449a8d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B1FC1C3-0580-4049-88D7-A44C2D6CFAA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9ECCA9E-B875-4CAB-A559-17755C15A83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63627E-0439-4D44-88BA-0F167DC94B7A}">
  <ds:schemaRefs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http://purl.org/dc/terms/"/>
    <ds:schemaRef ds:uri="http://schemas.microsoft.com/office/infopath/2007/PartnerControls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1344</TotalTime>
  <Words>756</Words>
  <Application>Microsoft Office PowerPoint</Application>
  <PresentationFormat>Custom</PresentationFormat>
  <Paragraphs>122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Courier New</vt:lpstr>
      <vt:lpstr>Helvetica Neue</vt:lpstr>
      <vt:lpstr>Secondary</vt:lpstr>
      <vt:lpstr>Office Theme</vt:lpstr>
      <vt:lpstr>PowerPoint Presentation</vt:lpstr>
      <vt:lpstr>State Epidemiological Outcomes Workgroup</vt:lpstr>
      <vt:lpstr>State Epidemiological Outcomes Workgroup (SEOW)</vt:lpstr>
      <vt:lpstr>PowerPoint Presentation</vt:lpstr>
      <vt:lpstr>Data: School Surveys</vt:lpstr>
      <vt:lpstr>Nutrition: Sussex County High School Students</vt:lpstr>
      <vt:lpstr>Nutrition: Sussex County High School Students</vt:lpstr>
      <vt:lpstr>Physical Activity &amp; Sleep:  Sussex County High School Students</vt:lpstr>
      <vt:lpstr>In the Car: Sussex County High School Students </vt:lpstr>
      <vt:lpstr>PowerPoint Presentation</vt:lpstr>
      <vt:lpstr>PowerPoint Presentation</vt:lpstr>
      <vt:lpstr>PowerPoint Presentation</vt:lpstr>
      <vt:lpstr>PowerPoint Presentation</vt:lpstr>
      <vt:lpstr>Emotional Health:  Sussex County High School Students</vt:lpstr>
      <vt:lpstr>For questions about this presentation or the seow:  M. J. Scales, MPH, CPS mjscales@udel.edu</vt:lpstr>
    </vt:vector>
  </TitlesOfParts>
  <Company>University of Delaware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Gail Armstrong</dc:creator>
  <cp:lastModifiedBy>Scales, Meisje</cp:lastModifiedBy>
  <cp:revision>101</cp:revision>
  <dcterms:created xsi:type="dcterms:W3CDTF">2014-12-16T17:00:44Z</dcterms:created>
  <dcterms:modified xsi:type="dcterms:W3CDTF">2021-02-25T13:40:39Z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0x01010070474D6A93773D4A91F20C1DBBB27D24</vt:lpwstr>
  </property>
  <property fmtid="{D5CDD505-2E9C-101B-9397-08002B2CF9AE}" pid="3" name="_MarkAsFinal">
    <vt:bool>true</vt:bool>
  </property>
</Properties>
</file>