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Masters/notesMaster1.xml" ContentType="application/vnd.openxmlformats-officedocument.presentationml.notes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1" r:id="rId2"/>
    <p:sldId id="256" r:id="rId3"/>
    <p:sldId id="258" r:id="rId4"/>
    <p:sldId id="257" r:id="rId5"/>
    <p:sldId id="259" r:id="rId6"/>
    <p:sldId id="270" r:id="rId7"/>
    <p:sldId id="264" r:id="rId8"/>
    <p:sldId id="260" r:id="rId9"/>
    <p:sldId id="266" r:id="rId10"/>
    <p:sldId id="267" r:id="rId11"/>
    <p:sldId id="265" r:id="rId12"/>
    <p:sldId id="268" r:id="rId13"/>
    <p:sldId id="269" r:id="rId14"/>
    <p:sldId id="262" r:id="rId15"/>
    <p:sldId id="263" r:id="rId16"/>
    <p:sldId id="274" r:id="rId17"/>
    <p:sldId id="271" r:id="rId18"/>
    <p:sldId id="273" r:id="rId19"/>
    <p:sldId id="272"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0" autoAdjust="0"/>
    <p:restoredTop sz="94651" autoAdjust="0"/>
  </p:normalViewPr>
  <p:slideViewPr>
    <p:cSldViewPr snapToGrid="0" showGuides="1">
      <p:cViewPr>
        <p:scale>
          <a:sx n="106" d="100"/>
          <a:sy n="106" d="100"/>
        </p:scale>
        <p:origin x="53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5" d="100"/>
          <a:sy n="125" d="100"/>
        </p:scale>
        <p:origin x="348" y="138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ysClr val="windowText" lastClr="000000">
                    <a:lumMod val="65000"/>
                    <a:lumOff val="35000"/>
                  </a:sysClr>
                </a:solidFill>
                <a:latin typeface="+mn-lt"/>
                <a:ea typeface="+mn-ea"/>
                <a:cs typeface="+mn-cs"/>
              </a:defRPr>
            </a:pPr>
            <a:r>
              <a:rPr lang="en-US" sz="2400" b="1" dirty="0">
                <a:solidFill>
                  <a:schemeClr val="tx1"/>
                </a:solidFill>
                <a:effectLst/>
              </a:rPr>
              <a:t>Substance Use Among High School Students with Disabilities (Aggregated)</a:t>
            </a:r>
          </a:p>
        </c:rich>
      </c:tx>
      <c:layout>
        <c:manualLayout>
          <c:xMode val="edge"/>
          <c:yMode val="edge"/>
          <c:x val="0.116912477286493"/>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Self-identified or medical professional-identified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Past Month Alcohol Use</c:v>
                </c:pt>
                <c:pt idx="1">
                  <c:v>Past Month Binge Drinking</c:v>
                </c:pt>
                <c:pt idx="2">
                  <c:v>Past Month Marijuana Use</c:v>
                </c:pt>
                <c:pt idx="3">
                  <c:v>Past Month Rx Pain Killer Use</c:v>
                </c:pt>
                <c:pt idx="4">
                  <c:v>Past Month Cigarette Use</c:v>
                </c:pt>
                <c:pt idx="5">
                  <c:v>Past Month Vaping </c:v>
                </c:pt>
              </c:strCache>
            </c:strRef>
          </c:cat>
          <c:val>
            <c:numRef>
              <c:f>Sheet1!$B$2:$B$7</c:f>
              <c:numCache>
                <c:formatCode>0%</c:formatCode>
                <c:ptCount val="6"/>
                <c:pt idx="0">
                  <c:v>0.32600000000000001</c:v>
                </c:pt>
                <c:pt idx="1">
                  <c:v>0.187</c:v>
                </c:pt>
                <c:pt idx="2">
                  <c:v>0.36</c:v>
                </c:pt>
                <c:pt idx="3">
                  <c:v>0.11</c:v>
                </c:pt>
                <c:pt idx="4">
                  <c:v>0.11</c:v>
                </c:pt>
                <c:pt idx="5">
                  <c:v>0.182</c:v>
                </c:pt>
              </c:numCache>
            </c:numRef>
          </c:val>
          <c:extLst>
            <c:ext xmlns:c16="http://schemas.microsoft.com/office/drawing/2014/chart" uri="{C3380CC4-5D6E-409C-BE32-E72D297353CC}">
              <c16:uniqueId val="{00000000-1322-40CD-80F3-A99900FC30DD}"/>
            </c:ext>
          </c:extLst>
        </c:ser>
        <c:ser>
          <c:idx val="1"/>
          <c:order val="1"/>
          <c:tx>
            <c:strRef>
              <c:f>Sheet1!$C$1</c:f>
              <c:strCache>
                <c:ptCount val="1"/>
                <c:pt idx="0">
                  <c:v>None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Past Month Alcohol Use</c:v>
                </c:pt>
                <c:pt idx="1">
                  <c:v>Past Month Binge Drinking</c:v>
                </c:pt>
                <c:pt idx="2">
                  <c:v>Past Month Marijuana Use</c:v>
                </c:pt>
                <c:pt idx="3">
                  <c:v>Past Month Rx Pain Killer Use</c:v>
                </c:pt>
                <c:pt idx="4">
                  <c:v>Past Month Cigarette Use</c:v>
                </c:pt>
                <c:pt idx="5">
                  <c:v>Past Month Vaping </c:v>
                </c:pt>
              </c:strCache>
            </c:strRef>
          </c:cat>
          <c:val>
            <c:numRef>
              <c:f>Sheet1!$C$2:$C$7</c:f>
              <c:numCache>
                <c:formatCode>0%</c:formatCode>
                <c:ptCount val="6"/>
                <c:pt idx="0">
                  <c:v>0.28299999999999997</c:v>
                </c:pt>
                <c:pt idx="1">
                  <c:v>0.152</c:v>
                </c:pt>
                <c:pt idx="2">
                  <c:v>0.216</c:v>
                </c:pt>
                <c:pt idx="3">
                  <c:v>3.1E-2</c:v>
                </c:pt>
                <c:pt idx="4">
                  <c:v>4.9000000000000002E-2</c:v>
                </c:pt>
                <c:pt idx="5">
                  <c:v>0.12</c:v>
                </c:pt>
              </c:numCache>
            </c:numRef>
          </c:val>
          <c:extLst>
            <c:ext xmlns:c16="http://schemas.microsoft.com/office/drawing/2014/chart" uri="{C3380CC4-5D6E-409C-BE32-E72D297353CC}">
              <c16:uniqueId val="{00000001-1322-40CD-80F3-A99900FC30DD}"/>
            </c:ext>
          </c:extLst>
        </c:ser>
        <c:dLbls>
          <c:dLblPos val="outEnd"/>
          <c:showLegendKey val="0"/>
          <c:showVal val="1"/>
          <c:showCatName val="0"/>
          <c:showSerName val="0"/>
          <c:showPercent val="0"/>
          <c:showBubbleSize val="0"/>
        </c:dLbls>
        <c:gapWidth val="219"/>
        <c:overlap val="-27"/>
        <c:axId val="165558496"/>
        <c:axId val="165559056"/>
      </c:barChart>
      <c:catAx>
        <c:axId val="16555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5559056"/>
        <c:crosses val="autoZero"/>
        <c:auto val="1"/>
        <c:lblAlgn val="ctr"/>
        <c:lblOffset val="100"/>
        <c:noMultiLvlLbl val="0"/>
      </c:catAx>
      <c:valAx>
        <c:axId val="165559056"/>
        <c:scaling>
          <c:orientation val="minMax"/>
        </c:scaling>
        <c:delete val="1"/>
        <c:axPos val="l"/>
        <c:numFmt formatCode="0%" sourceLinked="1"/>
        <c:majorTickMark val="none"/>
        <c:minorTickMark val="none"/>
        <c:tickLblPos val="nextTo"/>
        <c:crossAx val="1655584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2400" b="1" i="0" u="none" strike="noStrike" baseline="0" dirty="0">
                <a:solidFill>
                  <a:schemeClr val="tx1"/>
                </a:solidFill>
                <a:effectLst/>
              </a:rPr>
              <a:t>Mental Health among High School Students with Disabilities (Aggregated)</a:t>
            </a:r>
            <a:endParaRPr lang="en-US" sz="2400" b="1" dirty="0">
              <a:solidFill>
                <a:schemeClr val="tx1"/>
              </a:solidFill>
            </a:endParaRPr>
          </a:p>
        </c:rich>
      </c:tx>
      <c:layout>
        <c:manualLayout>
          <c:xMode val="edge"/>
          <c:yMode val="edge"/>
          <c:x val="0.123034188034188"/>
          <c:y val="9.4562647754137096E-3"/>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Self-identified or medical professional-identified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Sad or hopeless for 2 weeks</c:v>
                </c:pt>
                <c:pt idx="1">
                  <c:v>Self harm</c:v>
                </c:pt>
                <c:pt idx="2">
                  <c:v>Plan a suicide </c:v>
                </c:pt>
                <c:pt idx="3">
                  <c:v>Attempt a suicide</c:v>
                </c:pt>
              </c:strCache>
            </c:strRef>
          </c:cat>
          <c:val>
            <c:numRef>
              <c:f>Sheet1!$B$2:$B$5</c:f>
              <c:numCache>
                <c:formatCode>0%</c:formatCode>
                <c:ptCount val="4"/>
                <c:pt idx="0">
                  <c:v>0.496</c:v>
                </c:pt>
                <c:pt idx="1">
                  <c:v>0.27900000000000003</c:v>
                </c:pt>
                <c:pt idx="2">
                  <c:v>0.23400000000000001</c:v>
                </c:pt>
                <c:pt idx="3">
                  <c:v>0.13400000000000001</c:v>
                </c:pt>
              </c:numCache>
            </c:numRef>
          </c:val>
          <c:extLst>
            <c:ext xmlns:c16="http://schemas.microsoft.com/office/drawing/2014/chart" uri="{C3380CC4-5D6E-409C-BE32-E72D297353CC}">
              <c16:uniqueId val="{00000000-5F1B-4431-889B-ECB8999F0961}"/>
            </c:ext>
          </c:extLst>
        </c:ser>
        <c:ser>
          <c:idx val="1"/>
          <c:order val="1"/>
          <c:tx>
            <c:strRef>
              <c:f>Sheet1!$C$1</c:f>
              <c:strCache>
                <c:ptCount val="1"/>
                <c:pt idx="0">
                  <c:v>None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Sad or hopeless for 2 weeks</c:v>
                </c:pt>
                <c:pt idx="1">
                  <c:v>Self harm</c:v>
                </c:pt>
                <c:pt idx="2">
                  <c:v>Plan a suicide </c:v>
                </c:pt>
                <c:pt idx="3">
                  <c:v>Attempt a suicide</c:v>
                </c:pt>
              </c:strCache>
            </c:strRef>
          </c:cat>
          <c:val>
            <c:numRef>
              <c:f>Sheet1!$C$2:$C$5</c:f>
              <c:numCache>
                <c:formatCode>0%</c:formatCode>
                <c:ptCount val="4"/>
                <c:pt idx="0">
                  <c:v>0.16200000000000001</c:v>
                </c:pt>
                <c:pt idx="1">
                  <c:v>6.0999999999999999E-2</c:v>
                </c:pt>
                <c:pt idx="2">
                  <c:v>6.0999999999999999E-2</c:v>
                </c:pt>
                <c:pt idx="3">
                  <c:v>3.1E-2</c:v>
                </c:pt>
              </c:numCache>
            </c:numRef>
          </c:val>
          <c:extLst>
            <c:ext xmlns:c16="http://schemas.microsoft.com/office/drawing/2014/chart" uri="{C3380CC4-5D6E-409C-BE32-E72D297353CC}">
              <c16:uniqueId val="{00000001-5F1B-4431-889B-ECB8999F0961}"/>
            </c:ext>
          </c:extLst>
        </c:ser>
        <c:dLbls>
          <c:dLblPos val="outEnd"/>
          <c:showLegendKey val="0"/>
          <c:showVal val="1"/>
          <c:showCatName val="0"/>
          <c:showSerName val="0"/>
          <c:showPercent val="0"/>
          <c:showBubbleSize val="0"/>
        </c:dLbls>
        <c:gapWidth val="219"/>
        <c:overlap val="-27"/>
        <c:axId val="167743424"/>
        <c:axId val="167743984"/>
      </c:barChart>
      <c:catAx>
        <c:axId val="16774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7743984"/>
        <c:crosses val="autoZero"/>
        <c:auto val="1"/>
        <c:lblAlgn val="ctr"/>
        <c:lblOffset val="100"/>
        <c:noMultiLvlLbl val="0"/>
      </c:catAx>
      <c:valAx>
        <c:axId val="167743984"/>
        <c:scaling>
          <c:orientation val="minMax"/>
        </c:scaling>
        <c:delete val="1"/>
        <c:axPos val="l"/>
        <c:numFmt formatCode="0%" sourceLinked="1"/>
        <c:majorTickMark val="none"/>
        <c:minorTickMark val="none"/>
        <c:tickLblPos val="nextTo"/>
        <c:crossAx val="167743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BAC561-FCEE-46C7-B47E-DEC1E2E6CE0C}" type="datetimeFigureOut">
              <a:rPr lang="en-US" smtClean="0"/>
              <a:t>1/7/2020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2565EAB-D439-47CA-98B0-DDD09BA71BE0}" type="slidenum">
              <a:rPr lang="en-US" smtClean="0"/>
              <a:t>‹#›</a:t>
            </a:fld>
            <a:endParaRPr lang="en-US" dirty="0"/>
          </a:p>
        </p:txBody>
      </p:sp>
    </p:spTree>
    <p:extLst>
      <p:ext uri="{BB962C8B-B14F-4D97-AF65-F5344CB8AC3E}">
        <p14:creationId xmlns:p14="http://schemas.microsoft.com/office/powerpoint/2010/main" val="102134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Disability Chapter in the annual report</a:t>
            </a:r>
          </a:p>
          <a:p>
            <a:r>
              <a:rPr lang="en-US" dirty="0" smtClean="0"/>
              <a:t>Gap Report</a:t>
            </a:r>
          </a:p>
          <a:p>
            <a:r>
              <a:rPr lang="en-US" dirty="0" smtClean="0"/>
              <a:t>Poster presentation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a:t>
            </a:fld>
            <a:endParaRPr lang="en-US" dirty="0"/>
          </a:p>
        </p:txBody>
      </p:sp>
    </p:spTree>
    <p:extLst>
      <p:ext uri="{BB962C8B-B14F-4D97-AF65-F5344CB8AC3E}">
        <p14:creationId xmlns:p14="http://schemas.microsoft.com/office/powerpoint/2010/main" val="2532364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Bullying </a:t>
            </a:r>
          </a:p>
          <a:p>
            <a:endParaRPr lang="en-US" dirty="0"/>
          </a:p>
          <a:p>
            <a:r>
              <a:rPr lang="en-US" dirty="0" smtClean="0"/>
              <a:t>Sexual health </a:t>
            </a:r>
          </a:p>
          <a:p>
            <a:endParaRPr lang="en-US" dirty="0"/>
          </a:p>
          <a:p>
            <a:r>
              <a:rPr lang="en-US" dirty="0" smtClean="0"/>
              <a:t>Protective health factors</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10</a:t>
            </a:fld>
            <a:endParaRPr lang="en-US" dirty="0"/>
          </a:p>
        </p:txBody>
      </p:sp>
    </p:spTree>
    <p:extLst>
      <p:ext uri="{BB962C8B-B14F-4D97-AF65-F5344CB8AC3E}">
        <p14:creationId xmlns:p14="http://schemas.microsoft.com/office/powerpoint/2010/main" val="3353428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Diagnostic overshadowing </a:t>
            </a:r>
          </a:p>
          <a:p>
            <a:endParaRPr lang="en-US" dirty="0"/>
          </a:p>
          <a:p>
            <a:r>
              <a:rPr lang="en-US" dirty="0" smtClean="0"/>
              <a:t>Down’s syndrome and depression / Autism and anxiety </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11</a:t>
            </a:fld>
            <a:endParaRPr lang="en-US" dirty="0"/>
          </a:p>
        </p:txBody>
      </p:sp>
    </p:spTree>
    <p:extLst>
      <p:ext uri="{BB962C8B-B14F-4D97-AF65-F5344CB8AC3E}">
        <p14:creationId xmlns:p14="http://schemas.microsoft.com/office/powerpoint/2010/main" val="268305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12</a:t>
            </a:fld>
            <a:endParaRPr lang="en-US" dirty="0"/>
          </a:p>
        </p:txBody>
      </p:sp>
    </p:spTree>
    <p:extLst>
      <p:ext uri="{BB962C8B-B14F-4D97-AF65-F5344CB8AC3E}">
        <p14:creationId xmlns:p14="http://schemas.microsoft.com/office/powerpoint/2010/main" val="700399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13</a:t>
            </a:fld>
            <a:endParaRPr lang="en-US" dirty="0"/>
          </a:p>
        </p:txBody>
      </p:sp>
    </p:spTree>
    <p:extLst>
      <p:ext uri="{BB962C8B-B14F-4D97-AF65-F5344CB8AC3E}">
        <p14:creationId xmlns:p14="http://schemas.microsoft.com/office/powerpoint/2010/main" val="3258274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14</a:t>
            </a:fld>
            <a:endParaRPr lang="en-US" dirty="0"/>
          </a:p>
        </p:txBody>
      </p:sp>
    </p:spTree>
    <p:extLst>
      <p:ext uri="{BB962C8B-B14F-4D97-AF65-F5344CB8AC3E}">
        <p14:creationId xmlns:p14="http://schemas.microsoft.com/office/powerpoint/2010/main" val="1752686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15</a:t>
            </a:fld>
            <a:endParaRPr lang="en-US" dirty="0"/>
          </a:p>
        </p:txBody>
      </p:sp>
    </p:spTree>
    <p:extLst>
      <p:ext uri="{BB962C8B-B14F-4D97-AF65-F5344CB8AC3E}">
        <p14:creationId xmlns:p14="http://schemas.microsoft.com/office/powerpoint/2010/main" val="2574442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16</a:t>
            </a:fld>
            <a:endParaRPr lang="en-US" dirty="0"/>
          </a:p>
        </p:txBody>
      </p:sp>
    </p:spTree>
    <p:extLst>
      <p:ext uri="{BB962C8B-B14F-4D97-AF65-F5344CB8AC3E}">
        <p14:creationId xmlns:p14="http://schemas.microsoft.com/office/powerpoint/2010/main" val="11165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17</a:t>
            </a:fld>
            <a:endParaRPr lang="en-US" dirty="0"/>
          </a:p>
        </p:txBody>
      </p:sp>
    </p:spTree>
    <p:extLst>
      <p:ext uri="{BB962C8B-B14F-4D97-AF65-F5344CB8AC3E}">
        <p14:creationId xmlns:p14="http://schemas.microsoft.com/office/powerpoint/2010/main" val="1960136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18</a:t>
            </a:fld>
            <a:endParaRPr lang="en-US" dirty="0"/>
          </a:p>
        </p:txBody>
      </p:sp>
    </p:spTree>
    <p:extLst>
      <p:ext uri="{BB962C8B-B14F-4D97-AF65-F5344CB8AC3E}">
        <p14:creationId xmlns:p14="http://schemas.microsoft.com/office/powerpoint/2010/main" val="6530140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4538" y="1154113"/>
            <a:ext cx="5559425" cy="3127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19</a:t>
            </a:fld>
            <a:endParaRPr lang="en-US" dirty="0"/>
          </a:p>
        </p:txBody>
      </p:sp>
    </p:spTree>
    <p:extLst>
      <p:ext uri="{BB962C8B-B14F-4D97-AF65-F5344CB8AC3E}">
        <p14:creationId xmlns:p14="http://schemas.microsoft.com/office/powerpoint/2010/main" val="2642584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Hard to count group </a:t>
            </a:r>
          </a:p>
          <a:p>
            <a:endParaRPr lang="en-US" dirty="0"/>
          </a:p>
          <a:p>
            <a:r>
              <a:rPr lang="en-US" dirty="0" smtClean="0"/>
              <a:t>Often invisible, also diverse, complex</a:t>
            </a:r>
          </a:p>
          <a:p>
            <a:endParaRPr lang="en-US" dirty="0"/>
          </a:p>
          <a:p>
            <a:r>
              <a:rPr lang="en-US" dirty="0" smtClean="0"/>
              <a:t>Limited information indicates that disparities exist </a:t>
            </a:r>
          </a:p>
          <a:p>
            <a:endParaRPr lang="en-US" dirty="0"/>
          </a:p>
          <a:p>
            <a:r>
              <a:rPr lang="en-US" dirty="0" smtClean="0"/>
              <a:t>Share what we know and </a:t>
            </a:r>
          </a:p>
          <a:p>
            <a:endParaRPr lang="en-US" dirty="0"/>
          </a:p>
          <a:p>
            <a:r>
              <a:rPr lang="en-US" dirty="0" smtClean="0"/>
              <a:t>Action </a:t>
            </a:r>
            <a:r>
              <a:rPr lang="en-US" dirty="0"/>
              <a:t>to take to address disparities</a:t>
            </a:r>
          </a:p>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2</a:t>
            </a:fld>
            <a:endParaRPr lang="en-US" dirty="0"/>
          </a:p>
        </p:txBody>
      </p:sp>
    </p:spTree>
    <p:extLst>
      <p:ext uri="{BB962C8B-B14F-4D97-AF65-F5344CB8AC3E}">
        <p14:creationId xmlns:p14="http://schemas.microsoft.com/office/powerpoint/2010/main" val="160182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shifting way to define disability </a:t>
            </a:r>
          </a:p>
          <a:p>
            <a:endParaRPr lang="en-US" dirty="0"/>
          </a:p>
          <a:p>
            <a:r>
              <a:rPr lang="en-US" dirty="0" smtClean="0"/>
              <a:t>65 federal of definitions </a:t>
            </a:r>
          </a:p>
          <a:p>
            <a:endParaRPr lang="en-US" dirty="0"/>
          </a:p>
          <a:p>
            <a:r>
              <a:rPr lang="en-US" dirty="0" smtClean="0"/>
              <a:t>Function is the essence </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3</a:t>
            </a:fld>
            <a:endParaRPr lang="en-US" dirty="0"/>
          </a:p>
        </p:txBody>
      </p:sp>
    </p:spTree>
    <p:extLst>
      <p:ext uri="{BB962C8B-B14F-4D97-AF65-F5344CB8AC3E}">
        <p14:creationId xmlns:p14="http://schemas.microsoft.com/office/powerpoint/2010/main" val="2739642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prevalent than you would think</a:t>
            </a:r>
          </a:p>
          <a:p>
            <a:endParaRPr lang="en-US" dirty="0"/>
          </a:p>
          <a:p>
            <a:r>
              <a:rPr lang="en-US" dirty="0" smtClean="0"/>
              <a:t>Different data systems report somewhat differently </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4</a:t>
            </a:fld>
            <a:endParaRPr lang="en-US" dirty="0"/>
          </a:p>
        </p:txBody>
      </p:sp>
    </p:spTree>
    <p:extLst>
      <p:ext uri="{BB962C8B-B14F-4D97-AF65-F5344CB8AC3E}">
        <p14:creationId xmlns:p14="http://schemas.microsoft.com/office/powerpoint/2010/main" val="2770815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Chronic pain may impact likelihood of PwD getting opioid prescription</a:t>
            </a:r>
          </a:p>
          <a:p>
            <a:endParaRPr lang="en-US" dirty="0"/>
          </a:p>
          <a:p>
            <a:r>
              <a:rPr lang="en-US" dirty="0" smtClean="0"/>
              <a:t>Prescription, illicit </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5</a:t>
            </a:fld>
            <a:endParaRPr lang="en-US" dirty="0"/>
          </a:p>
        </p:txBody>
      </p:sp>
    </p:spTree>
    <p:extLst>
      <p:ext uri="{BB962C8B-B14F-4D97-AF65-F5344CB8AC3E}">
        <p14:creationId xmlns:p14="http://schemas.microsoft.com/office/powerpoint/2010/main" val="348673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Accessibility </a:t>
            </a:r>
            <a:r>
              <a:rPr lang="en-US" dirty="0" smtClean="0"/>
              <a:t>– Communication, Transportation</a:t>
            </a:r>
            <a:endParaRPr lang="en-US" dirty="0"/>
          </a:p>
          <a:p>
            <a:endParaRPr lang="en-US" dirty="0" smtClean="0"/>
          </a:p>
          <a:p>
            <a:endParaRPr lang="en-US" dirty="0"/>
          </a:p>
          <a:p>
            <a:r>
              <a:rPr lang="en-US" dirty="0" smtClean="0"/>
              <a:t>Provider cultural competence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6</a:t>
            </a:fld>
            <a:endParaRPr lang="en-US" dirty="0"/>
          </a:p>
        </p:txBody>
      </p:sp>
    </p:spTree>
    <p:extLst>
      <p:ext uri="{BB962C8B-B14F-4D97-AF65-F5344CB8AC3E}">
        <p14:creationId xmlns:p14="http://schemas.microsoft.com/office/powerpoint/2010/main" val="3833093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more info about youth because indicators were added to school surveys. </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7</a:t>
            </a:fld>
            <a:endParaRPr lang="en-US" dirty="0"/>
          </a:p>
        </p:txBody>
      </p:sp>
    </p:spTree>
    <p:extLst>
      <p:ext uri="{BB962C8B-B14F-4D97-AF65-F5344CB8AC3E}">
        <p14:creationId xmlns:p14="http://schemas.microsoft.com/office/powerpoint/2010/main" val="473432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8</a:t>
            </a:fld>
            <a:endParaRPr lang="en-US" dirty="0"/>
          </a:p>
        </p:txBody>
      </p:sp>
    </p:spTree>
    <p:extLst>
      <p:ext uri="{BB962C8B-B14F-4D97-AF65-F5344CB8AC3E}">
        <p14:creationId xmlns:p14="http://schemas.microsoft.com/office/powerpoint/2010/main" val="135451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4530" y="4573785"/>
            <a:ext cx="5608320" cy="3660458"/>
          </a:xfrm>
        </p:spPr>
        <p:txBody>
          <a:bodyPr/>
          <a:lstStyle/>
          <a:p>
            <a:r>
              <a:rPr lang="en-US" dirty="0" smtClean="0"/>
              <a:t>Report has info on middle school as well</a:t>
            </a:r>
            <a:endParaRPr lang="en-US" dirty="0"/>
          </a:p>
          <a:p>
            <a:endParaRPr lang="en-US" dirty="0" smtClean="0"/>
          </a:p>
          <a:p>
            <a:r>
              <a:rPr lang="en-US" dirty="0" smtClean="0"/>
              <a:t>Disparities seen even at 5</a:t>
            </a:r>
            <a:r>
              <a:rPr lang="en-US" baseline="30000" dirty="0" smtClean="0"/>
              <a:t>th</a:t>
            </a:r>
            <a:r>
              <a:rPr lang="en-US" dirty="0" smtClean="0"/>
              <a:t> grade</a:t>
            </a:r>
            <a:endParaRPr lang="en-US" dirty="0"/>
          </a:p>
        </p:txBody>
      </p:sp>
      <p:sp>
        <p:nvSpPr>
          <p:cNvPr id="4" name="Slide Number Placeholder 3"/>
          <p:cNvSpPr>
            <a:spLocks noGrp="1"/>
          </p:cNvSpPr>
          <p:nvPr>
            <p:ph type="sldNum" sz="quarter" idx="10"/>
          </p:nvPr>
        </p:nvSpPr>
        <p:spPr/>
        <p:txBody>
          <a:bodyPr/>
          <a:lstStyle/>
          <a:p>
            <a:fld id="{A2565EAB-D439-47CA-98B0-DDD09BA71BE0}" type="slidenum">
              <a:rPr lang="en-US" smtClean="0"/>
              <a:t>9</a:t>
            </a:fld>
            <a:endParaRPr lang="en-US" dirty="0"/>
          </a:p>
        </p:txBody>
      </p:sp>
    </p:spTree>
    <p:extLst>
      <p:ext uri="{BB962C8B-B14F-4D97-AF65-F5344CB8AC3E}">
        <p14:creationId xmlns:p14="http://schemas.microsoft.com/office/powerpoint/2010/main" val="4107252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6400800"/>
            <a:ext cx="12188825" cy="457200"/>
          </a:xfrm>
          <a:prstGeom prst="rect">
            <a:avLst/>
          </a:prstGeom>
          <a:solidFill>
            <a:srgbClr val="00539F"/>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5" y="6317690"/>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2DFC7-08E6-47A5-B3BA-7CE69076A47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2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390405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152647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266258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C2DFC7-08E6-47A5-B3BA-7CE69076A47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113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288746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395025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288222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159153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94330D5-E6FA-4E1B-B3DF-C6CBF62E8E4E}" type="datetimeFigureOut">
              <a:rPr lang="en-US" smtClean="0"/>
              <a:t>1/7/2020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BC2DFC7-08E6-47A5-B3BA-7CE69076A47F}" type="slidenum">
              <a:rPr lang="en-US" smtClean="0"/>
              <a:t>‹#›</a:t>
            </a:fld>
            <a:endParaRPr lang="en-US" dirty="0"/>
          </a:p>
        </p:txBody>
      </p:sp>
    </p:spTree>
    <p:extLst>
      <p:ext uri="{BB962C8B-B14F-4D97-AF65-F5344CB8AC3E}">
        <p14:creationId xmlns:p14="http://schemas.microsoft.com/office/powerpoint/2010/main" val="1962917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94330D5-E6FA-4E1B-B3DF-C6CBF62E8E4E}" type="datetimeFigureOut">
              <a:rPr lang="en-US" smtClean="0"/>
              <a:t>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C2DFC7-08E6-47A5-B3BA-7CE69076A47F}" type="slidenum">
              <a:rPr lang="en-US" smtClean="0"/>
              <a:t>‹#›</a:t>
            </a:fld>
            <a:endParaRPr lang="en-US" dirty="0"/>
          </a:p>
        </p:txBody>
      </p:sp>
    </p:spTree>
    <p:extLst>
      <p:ext uri="{BB962C8B-B14F-4D97-AF65-F5344CB8AC3E}">
        <p14:creationId xmlns:p14="http://schemas.microsoft.com/office/powerpoint/2010/main" val="418136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94330D5-E6FA-4E1B-B3DF-C6CBF62E8E4E}" type="datetimeFigureOut">
              <a:rPr lang="en-US" smtClean="0"/>
              <a:t>1/7/2020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BC2DFC7-08E6-47A5-B3BA-7CE69076A47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243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ore.samhsa.gov/system/files/pep19-02-00-002_0.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hyperlink" Target="https://www.cdhs.udel.edu/content-sub-site/Documents/Disability%20report%20FINAL_12_6_19.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hss.delaware.gov/dhss/inclusion/files/pm70inclusionpolicy.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dhss.delaware.gov/dhss/inclusion/index.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hs.udel.edu/seow"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3.svg"/><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670048"/>
          </a:xfrm>
        </p:spPr>
        <p:txBody>
          <a:bodyPr>
            <a:normAutofit/>
          </a:bodyPr>
          <a:lstStyle/>
          <a:p>
            <a:r>
              <a:rPr lang="en-US" sz="5400" b="1" dirty="0">
                <a:solidFill>
                  <a:srgbClr val="00539F"/>
                </a:solidFill>
                <a:latin typeface="Garamond" panose="02020404030301010803" pitchFamily="18" charset="0"/>
              </a:rPr>
              <a:t>Behavioral Health Disparities </a:t>
            </a:r>
            <a:br>
              <a:rPr lang="en-US" sz="5400" b="1" dirty="0">
                <a:solidFill>
                  <a:srgbClr val="00539F"/>
                </a:solidFill>
                <a:latin typeface="Garamond" panose="02020404030301010803" pitchFamily="18" charset="0"/>
              </a:rPr>
            </a:br>
            <a:r>
              <a:rPr lang="en-US" sz="5400" b="1" dirty="0">
                <a:solidFill>
                  <a:srgbClr val="00539F"/>
                </a:solidFill>
                <a:latin typeface="Garamond" panose="02020404030301010803" pitchFamily="18" charset="0"/>
              </a:rPr>
              <a:t>among People with Disabilities</a:t>
            </a:r>
          </a:p>
        </p:txBody>
      </p:sp>
      <p:sp>
        <p:nvSpPr>
          <p:cNvPr id="3" name="Subtitle 2"/>
          <p:cNvSpPr>
            <a:spLocks noGrp="1"/>
          </p:cNvSpPr>
          <p:nvPr>
            <p:ph type="subTitle" idx="1"/>
          </p:nvPr>
        </p:nvSpPr>
        <p:spPr/>
        <p:txBody>
          <a:bodyPr>
            <a:normAutofit fontScale="85000" lnSpcReduction="20000"/>
          </a:bodyPr>
          <a:lstStyle/>
          <a:p>
            <a:endParaRPr lang="en-US" dirty="0"/>
          </a:p>
          <a:p>
            <a:r>
              <a:rPr lang="en-US" dirty="0"/>
              <a:t>Delaware State Epidemiological Outcomes Workgroup </a:t>
            </a:r>
          </a:p>
          <a:p>
            <a:r>
              <a:rPr lang="en-US" dirty="0"/>
              <a:t>January 8, 2020</a:t>
            </a:r>
          </a:p>
        </p:txBody>
      </p:sp>
    </p:spTree>
    <p:extLst>
      <p:ext uri="{BB962C8B-B14F-4D97-AF65-F5344CB8AC3E}">
        <p14:creationId xmlns:p14="http://schemas.microsoft.com/office/powerpoint/2010/main" val="3868442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B5D32C-F19E-4E0D-8DAF-ACDD8C7F9320}"/>
              </a:ext>
            </a:extLst>
          </p:cNvPr>
          <p:cNvSpPr>
            <a:spLocks noGrp="1"/>
          </p:cNvSpPr>
          <p:nvPr>
            <p:ph type="title"/>
          </p:nvPr>
        </p:nvSpPr>
        <p:spPr>
          <a:xfrm>
            <a:off x="1096963" y="287338"/>
            <a:ext cx="10058400" cy="1449387"/>
          </a:xfrm>
        </p:spPr>
        <p:txBody>
          <a:bodyPr/>
          <a:lstStyle/>
          <a:p>
            <a:r>
              <a:rPr lang="en-US" dirty="0"/>
              <a:t>What we know about Delaware</a:t>
            </a:r>
          </a:p>
        </p:txBody>
      </p:sp>
      <p:graphicFrame>
        <p:nvGraphicFramePr>
          <p:cNvPr id="5" name="Content Placeholder 4">
            <a:extLst>
              <a:ext uri="{FF2B5EF4-FFF2-40B4-BE49-F238E27FC236}">
                <a16:creationId xmlns:a16="http://schemas.microsoft.com/office/drawing/2014/main" id="{E735F4FC-0DA3-427D-A8AA-878E98F81AB6}"/>
              </a:ext>
            </a:extLst>
          </p:cNvPr>
          <p:cNvGraphicFramePr>
            <a:graphicFrameLocks noGrp="1"/>
          </p:cNvGraphicFramePr>
          <p:nvPr>
            <p:ph idx="1"/>
            <p:extLst>
              <p:ext uri="{D42A27DB-BD31-4B8C-83A1-F6EECF244321}">
                <p14:modId xmlns:p14="http://schemas.microsoft.com/office/powerpoint/2010/main" val="2755404763"/>
              </p:ext>
            </p:extLst>
          </p:nvPr>
        </p:nvGraphicFramePr>
        <p:xfrm>
          <a:off x="1096963" y="1846263"/>
          <a:ext cx="10058400" cy="4022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613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1B58E-3B65-4A01-A276-975AB2CF8A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AAC67C3-831B-4AB1-A259-DFB839CAFAF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0981" y="1135285"/>
            <a:ext cx="3328859" cy="4100858"/>
          </a:xfrm>
        </p:spPr>
        <p:txBody>
          <a:bodyPr anchor="ctr">
            <a:normAutofit/>
          </a:bodyPr>
          <a:lstStyle/>
          <a:p>
            <a:r>
              <a:rPr lang="en-US" sz="5400" dirty="0">
                <a:solidFill>
                  <a:srgbClr val="FFFFFF"/>
                </a:solidFill>
              </a:rPr>
              <a:t>Factors Influencing Equity </a:t>
            </a:r>
          </a:p>
        </p:txBody>
      </p:sp>
      <p:sp>
        <p:nvSpPr>
          <p:cNvPr id="14" name="Rectangle 13">
            <a:extLst>
              <a:ext uri="{FF2B5EF4-FFF2-40B4-BE49-F238E27FC236}">
                <a16:creationId xmlns:a16="http://schemas.microsoft.com/office/drawing/2014/main" id="{054B3F04-9EAC-45C0-B3CE-0387EEA10A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Content Placeholder 4">
            <a:extLst>
              <a:ext uri="{FF2B5EF4-FFF2-40B4-BE49-F238E27FC236}">
                <a16:creationId xmlns:a16="http://schemas.microsoft.com/office/drawing/2014/main" id="{68354AFA-0DC9-46FA-89B6-4F5208DC76F5}"/>
              </a:ext>
            </a:extLst>
          </p:cNvPr>
          <p:cNvSpPr>
            <a:spLocks noGrp="1"/>
          </p:cNvSpPr>
          <p:nvPr>
            <p:ph idx="1"/>
          </p:nvPr>
        </p:nvSpPr>
        <p:spPr>
          <a:xfrm>
            <a:off x="4513664" y="605896"/>
            <a:ext cx="6642015" cy="5646208"/>
          </a:xfrm>
        </p:spPr>
        <p:txBody>
          <a:bodyPr anchor="ctr">
            <a:normAutofit/>
          </a:bodyPr>
          <a:lstStyle/>
          <a:p>
            <a:pPr marL="290513" indent="-290513">
              <a:buClr>
                <a:srgbClr val="00539F"/>
              </a:buClr>
              <a:buFont typeface="Wingdings" panose="05000000000000000000" pitchFamily="2" charset="2"/>
              <a:buChar char="§"/>
            </a:pPr>
            <a:r>
              <a:rPr lang="en-US" sz="3600" dirty="0"/>
              <a:t>Practitioner </a:t>
            </a:r>
            <a:r>
              <a:rPr lang="en-US" sz="3600" dirty="0" smtClean="0"/>
              <a:t>cultural competency </a:t>
            </a:r>
            <a:endParaRPr lang="en-US" sz="3600" dirty="0"/>
          </a:p>
          <a:p>
            <a:pPr marL="290513" indent="-290513">
              <a:buClr>
                <a:srgbClr val="00539F"/>
              </a:buClr>
              <a:buFont typeface="Wingdings" panose="05000000000000000000" pitchFamily="2" charset="2"/>
              <a:buChar char="§"/>
            </a:pPr>
            <a:r>
              <a:rPr lang="en-US" sz="3600" dirty="0"/>
              <a:t>Communication barriers</a:t>
            </a:r>
          </a:p>
          <a:p>
            <a:pPr marL="290513" indent="-290513">
              <a:buClr>
                <a:srgbClr val="00539F"/>
              </a:buClr>
              <a:buFont typeface="Wingdings" panose="05000000000000000000" pitchFamily="2" charset="2"/>
              <a:buChar char="§"/>
            </a:pPr>
            <a:r>
              <a:rPr lang="en-US" sz="3600" dirty="0"/>
              <a:t>Accessibility</a:t>
            </a:r>
          </a:p>
          <a:p>
            <a:pPr marL="290513" indent="-290513">
              <a:buClr>
                <a:srgbClr val="00539F"/>
              </a:buClr>
              <a:buFont typeface="Wingdings" panose="05000000000000000000" pitchFamily="2" charset="2"/>
              <a:buChar char="§"/>
            </a:pPr>
            <a:r>
              <a:rPr lang="en-US" sz="3600" dirty="0"/>
              <a:t>Insurance </a:t>
            </a:r>
            <a:r>
              <a:rPr lang="en-US" sz="3600" dirty="0" smtClean="0"/>
              <a:t>coverage</a:t>
            </a:r>
          </a:p>
          <a:p>
            <a:pPr marL="290513" indent="-290513">
              <a:buClr>
                <a:srgbClr val="00539F"/>
              </a:buClr>
              <a:buFont typeface="Wingdings" panose="05000000000000000000" pitchFamily="2" charset="2"/>
              <a:buChar char="§"/>
            </a:pPr>
            <a:r>
              <a:rPr lang="en-US" sz="3600" dirty="0" smtClean="0"/>
              <a:t>Diagnostic overshadowing</a:t>
            </a:r>
            <a:endParaRPr lang="en-US" sz="3600" dirty="0"/>
          </a:p>
        </p:txBody>
      </p:sp>
    </p:spTree>
    <p:extLst>
      <p:ext uri="{BB962C8B-B14F-4D97-AF65-F5344CB8AC3E}">
        <p14:creationId xmlns:p14="http://schemas.microsoft.com/office/powerpoint/2010/main" val="165344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CC0F7-BAC9-4ADD-B40E-2D25B75184A7}"/>
              </a:ext>
            </a:extLst>
          </p:cNvPr>
          <p:cNvSpPr>
            <a:spLocks noGrp="1"/>
          </p:cNvSpPr>
          <p:nvPr>
            <p:ph type="title"/>
          </p:nvPr>
        </p:nvSpPr>
        <p:spPr/>
        <p:txBody>
          <a:bodyPr>
            <a:normAutofit/>
          </a:bodyPr>
          <a:lstStyle/>
          <a:p>
            <a:r>
              <a:rPr lang="en-US" sz="4000" dirty="0"/>
              <a:t>Implications for Practitioners and Policy Makers</a:t>
            </a:r>
          </a:p>
        </p:txBody>
      </p:sp>
      <p:sp>
        <p:nvSpPr>
          <p:cNvPr id="3" name="Content Placeholder 2">
            <a:extLst>
              <a:ext uri="{FF2B5EF4-FFF2-40B4-BE49-F238E27FC236}">
                <a16:creationId xmlns:a16="http://schemas.microsoft.com/office/drawing/2014/main" id="{78FF4EC8-2BB1-49E7-AC18-524EF124528C}"/>
              </a:ext>
            </a:extLst>
          </p:cNvPr>
          <p:cNvSpPr>
            <a:spLocks noGrp="1"/>
          </p:cNvSpPr>
          <p:nvPr>
            <p:ph idx="1"/>
          </p:nvPr>
        </p:nvSpPr>
        <p:spPr/>
        <p:txBody>
          <a:bodyPr>
            <a:normAutofit/>
          </a:bodyPr>
          <a:lstStyle/>
          <a:p>
            <a:pPr marL="346075" indent="-346075">
              <a:buClr>
                <a:srgbClr val="00539F"/>
              </a:buClr>
              <a:buFont typeface="Wingdings" panose="05000000000000000000" pitchFamily="2" charset="2"/>
              <a:buChar char="§"/>
            </a:pPr>
            <a:r>
              <a:rPr lang="en-US" sz="2800" dirty="0"/>
              <a:t>Public health surveillance systems require routine data collection and identification of the target population. </a:t>
            </a:r>
          </a:p>
          <a:p>
            <a:pPr marL="346075" indent="-346075">
              <a:buClr>
                <a:srgbClr val="00539F"/>
              </a:buClr>
              <a:buFont typeface="Wingdings" panose="05000000000000000000" pitchFamily="2" charset="2"/>
              <a:buChar char="§"/>
            </a:pPr>
            <a:r>
              <a:rPr lang="en-US" sz="2800" dirty="0"/>
              <a:t>Targeted and accessible evidence-based public health promotion and disease prevention programs can impact health disparities experienced by people with disabilities. </a:t>
            </a:r>
          </a:p>
          <a:p>
            <a:pPr marL="346075" indent="-346075">
              <a:buClr>
                <a:srgbClr val="00539F"/>
              </a:buClr>
              <a:buFont typeface="Wingdings" panose="05000000000000000000" pitchFamily="2" charset="2"/>
              <a:buChar char="§"/>
            </a:pPr>
            <a:r>
              <a:rPr lang="en-US" sz="2800" dirty="0"/>
              <a:t>Enhanced accessibility in service delivery will impact outcomes. </a:t>
            </a:r>
          </a:p>
          <a:p>
            <a:pPr marL="346075" indent="-346075">
              <a:buClr>
                <a:srgbClr val="00539F"/>
              </a:buClr>
              <a:buFont typeface="Wingdings" panose="05000000000000000000" pitchFamily="2" charset="2"/>
              <a:buChar char="§"/>
            </a:pPr>
            <a:r>
              <a:rPr lang="en-US" sz="2800" dirty="0"/>
              <a:t>Comprehensive health policy is in place in Delaware to promote equity for people with disabilities.</a:t>
            </a:r>
          </a:p>
        </p:txBody>
      </p:sp>
    </p:spTree>
    <p:extLst>
      <p:ext uri="{BB962C8B-B14F-4D97-AF65-F5344CB8AC3E}">
        <p14:creationId xmlns:p14="http://schemas.microsoft.com/office/powerpoint/2010/main" val="3606814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A5C2-6E1A-44F8-94BD-3E7BD51E70F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E01F6AC3-EBAE-4014-9D9D-9B8ECB0B8A32}"/>
              </a:ext>
            </a:extLst>
          </p:cNvPr>
          <p:cNvSpPr>
            <a:spLocks noGrp="1"/>
          </p:cNvSpPr>
          <p:nvPr>
            <p:ph idx="1"/>
          </p:nvPr>
        </p:nvSpPr>
        <p:spPr/>
        <p:txBody>
          <a:bodyPr/>
          <a:lstStyle/>
          <a:p>
            <a:pPr marL="400050" indent="-400050">
              <a:buClr>
                <a:srgbClr val="00539F"/>
              </a:buClr>
              <a:buFont typeface="Wingdings" panose="05000000000000000000" pitchFamily="2" charset="2"/>
              <a:buChar char="§"/>
            </a:pPr>
            <a:r>
              <a:rPr lang="en-US" sz="3600" dirty="0"/>
              <a:t>Identify and pursue opportunities to improve data collection</a:t>
            </a:r>
          </a:p>
          <a:p>
            <a:pPr marL="400050" indent="-400050">
              <a:buClr>
                <a:srgbClr val="00539F"/>
              </a:buClr>
              <a:buFont typeface="Wingdings" panose="05000000000000000000" pitchFamily="2" charset="2"/>
              <a:buChar char="§"/>
            </a:pPr>
            <a:r>
              <a:rPr lang="en-US" sz="3600" dirty="0" smtClean="0"/>
              <a:t>Leverage existing policies </a:t>
            </a:r>
            <a:r>
              <a:rPr lang="en-US" sz="3600" dirty="0"/>
              <a:t>to promote equity</a:t>
            </a:r>
          </a:p>
          <a:p>
            <a:pPr marL="400050" indent="-400050">
              <a:buClr>
                <a:srgbClr val="00539F"/>
              </a:buClr>
              <a:buFont typeface="Wingdings" panose="05000000000000000000" pitchFamily="2" charset="2"/>
              <a:buChar char="§"/>
            </a:pPr>
            <a:r>
              <a:rPr lang="en-US" sz="3600" dirty="0"/>
              <a:t>Share </a:t>
            </a:r>
            <a:r>
              <a:rPr lang="en-US" sz="3600" dirty="0" smtClean="0"/>
              <a:t>available resources </a:t>
            </a:r>
            <a:r>
              <a:rPr lang="en-US" sz="3600" dirty="0"/>
              <a:t>to improve education and accessibility  </a:t>
            </a:r>
          </a:p>
        </p:txBody>
      </p:sp>
    </p:spTree>
    <p:extLst>
      <p:ext uri="{BB962C8B-B14F-4D97-AF65-F5344CB8AC3E}">
        <p14:creationId xmlns:p14="http://schemas.microsoft.com/office/powerpoint/2010/main" val="401395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765F-C350-4BD9-82B9-2737F10A92A5}"/>
              </a:ext>
            </a:extLst>
          </p:cNvPr>
          <p:cNvSpPr>
            <a:spLocks noGrp="1"/>
          </p:cNvSpPr>
          <p:nvPr>
            <p:ph type="title"/>
          </p:nvPr>
        </p:nvSpPr>
        <p:spPr>
          <a:xfrm>
            <a:off x="690563" y="-129991"/>
            <a:ext cx="10810874" cy="1770797"/>
          </a:xfrm>
        </p:spPr>
        <p:txBody>
          <a:bodyPr>
            <a:normAutofit/>
          </a:bodyPr>
          <a:lstStyle/>
          <a:p>
            <a:r>
              <a:rPr lang="en-US" sz="3600" dirty="0"/>
              <a:t>SAMHSA Advisory: Mental and Substance Use Disorder Treatment for People With Physical and Cognitive Disabilities </a:t>
            </a:r>
          </a:p>
        </p:txBody>
      </p:sp>
      <p:sp>
        <p:nvSpPr>
          <p:cNvPr id="3" name="Content Placeholder 2">
            <a:extLst>
              <a:ext uri="{FF2B5EF4-FFF2-40B4-BE49-F238E27FC236}">
                <a16:creationId xmlns:a16="http://schemas.microsoft.com/office/drawing/2014/main" id="{0043EECA-D2F1-4A27-867A-00A954581F3D}"/>
              </a:ext>
            </a:extLst>
          </p:cNvPr>
          <p:cNvSpPr>
            <a:spLocks noGrp="1"/>
          </p:cNvSpPr>
          <p:nvPr>
            <p:ph idx="1"/>
          </p:nvPr>
        </p:nvSpPr>
        <p:spPr>
          <a:xfrm>
            <a:off x="904876" y="1906894"/>
            <a:ext cx="9191624" cy="5360179"/>
          </a:xfrm>
        </p:spPr>
        <p:txBody>
          <a:bodyPr>
            <a:noAutofit/>
          </a:bodyPr>
          <a:lstStyle/>
          <a:p>
            <a:pPr marL="173038" indent="-173038">
              <a:lnSpc>
                <a:spcPct val="110000"/>
              </a:lnSpc>
              <a:buClr>
                <a:srgbClr val="00539F"/>
              </a:buClr>
              <a:buFont typeface="Wingdings" panose="05000000000000000000" pitchFamily="2" charset="2"/>
              <a:buChar char="§"/>
            </a:pPr>
            <a:r>
              <a:rPr lang="en-US" dirty="0"/>
              <a:t>People with physical and cognitive disabilities have a higher prevalence of SMI and SUD, as well as lower treatment rates for both conditions</a:t>
            </a:r>
          </a:p>
          <a:p>
            <a:pPr marL="173038" indent="-173038">
              <a:lnSpc>
                <a:spcPct val="110000"/>
              </a:lnSpc>
              <a:buClr>
                <a:srgbClr val="00539F"/>
              </a:buClr>
              <a:buFont typeface="Wingdings" panose="05000000000000000000" pitchFamily="2" charset="2"/>
              <a:buChar char="§"/>
            </a:pPr>
            <a:r>
              <a:rPr lang="en-US" dirty="0"/>
              <a:t>Mental and substance use disorder treatment providers may underestimate the barriers of accessibility to their programs.</a:t>
            </a:r>
          </a:p>
          <a:p>
            <a:pPr marL="173038" indent="-173038">
              <a:lnSpc>
                <a:spcPct val="110000"/>
              </a:lnSpc>
              <a:buClr>
                <a:srgbClr val="00539F"/>
              </a:buClr>
              <a:buFont typeface="Wingdings" panose="05000000000000000000" pitchFamily="2" charset="2"/>
              <a:buChar char="§"/>
            </a:pPr>
            <a:r>
              <a:rPr lang="en-US" dirty="0"/>
              <a:t>Physical and cognitive disabilities are not always obvious. </a:t>
            </a:r>
          </a:p>
          <a:p>
            <a:pPr marL="173038" indent="-173038">
              <a:lnSpc>
                <a:spcPct val="110000"/>
              </a:lnSpc>
              <a:buClr>
                <a:srgbClr val="00539F"/>
              </a:buClr>
              <a:buFont typeface="Wingdings" panose="05000000000000000000" pitchFamily="2" charset="2"/>
              <a:buChar char="§"/>
            </a:pPr>
            <a:r>
              <a:rPr lang="en-US" dirty="0"/>
              <a:t>Behaviors associated with some cognitive disabilities may falsely be mistaken for willful nonadherence or lack of motivation. </a:t>
            </a:r>
          </a:p>
          <a:p>
            <a:pPr marL="173038" indent="-173038">
              <a:lnSpc>
                <a:spcPct val="110000"/>
              </a:lnSpc>
              <a:buClr>
                <a:srgbClr val="00539F"/>
              </a:buClr>
              <a:buFont typeface="Wingdings" panose="05000000000000000000" pitchFamily="2" charset="2"/>
              <a:buChar char="§"/>
            </a:pPr>
            <a:r>
              <a:rPr lang="en-US" dirty="0"/>
              <a:t>Providers should inform each client of the program’s ability to meet a range of access needs.</a:t>
            </a:r>
          </a:p>
          <a:p>
            <a:pPr marL="0" indent="0">
              <a:lnSpc>
                <a:spcPct val="110000"/>
              </a:lnSpc>
              <a:buClr>
                <a:srgbClr val="00539F"/>
              </a:buClr>
              <a:buNone/>
            </a:pPr>
            <a:r>
              <a:rPr lang="en-US" dirty="0">
                <a:hlinkClick r:id="rId3"/>
              </a:rPr>
              <a:t>https://store.samhsa.gov/system/files/pep19-02-00-002_0.pdf</a:t>
            </a:r>
            <a:endParaRPr lang="en-US" dirty="0"/>
          </a:p>
        </p:txBody>
      </p:sp>
      <p:pic>
        <p:nvPicPr>
          <p:cNvPr id="1026" name="Picture 2" descr="Mental and Substance Use Disorder Treatment for People With Physical and Cognitive Disabilities">
            <a:extLst>
              <a:ext uri="{FF2B5EF4-FFF2-40B4-BE49-F238E27FC236}">
                <a16:creationId xmlns:a16="http://schemas.microsoft.com/office/drawing/2014/main" id="{72E70877-7A4D-4BE8-8328-93D06D5787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6500" y="1998188"/>
            <a:ext cx="161925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088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592A-BBD7-44EE-BE0E-4BD86222138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FB7D05D-C9FE-4F1C-8C7C-1A4794E470E1}"/>
              </a:ext>
            </a:extLst>
          </p:cNvPr>
          <p:cNvSpPr>
            <a:spLocks noGrp="1"/>
          </p:cNvSpPr>
          <p:nvPr>
            <p:ph idx="1"/>
          </p:nvPr>
        </p:nvSpPr>
        <p:spPr>
          <a:xfrm>
            <a:off x="1097279" y="1845734"/>
            <a:ext cx="10457411" cy="4023360"/>
          </a:xfrm>
        </p:spPr>
        <p:txBody>
          <a:bodyPr/>
          <a:lstStyle/>
          <a:p>
            <a:endParaRPr lang="en-US" dirty="0"/>
          </a:p>
          <a:p>
            <a:r>
              <a:rPr lang="en-US" sz="3200" dirty="0"/>
              <a:t>Behavioral Health Disparities among People with Disabilities</a:t>
            </a:r>
          </a:p>
          <a:p>
            <a:r>
              <a:rPr lang="en-US" sz="3200" dirty="0"/>
              <a:t>Full report is available online at  </a:t>
            </a:r>
            <a:r>
              <a:rPr lang="en-US" sz="3200" dirty="0">
                <a:hlinkClick r:id="rId3"/>
              </a:rPr>
              <a:t>https://www.cdhs.udel.edu/content-sub-site/Documents/Disability%20report%20FINAL_12_6_19.pdf</a:t>
            </a:r>
            <a:endParaRPr lang="en-US" sz="3200" dirty="0"/>
          </a:p>
          <a:p>
            <a:endParaRPr lang="en-US" sz="1800" dirty="0"/>
          </a:p>
        </p:txBody>
      </p:sp>
    </p:spTree>
    <p:extLst>
      <p:ext uri="{BB962C8B-B14F-4D97-AF65-F5344CB8AC3E}">
        <p14:creationId xmlns:p14="http://schemas.microsoft.com/office/powerpoint/2010/main" val="2331863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592A-BBD7-44EE-BE0E-4BD86222138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FB7D05D-C9FE-4F1C-8C7C-1A4794E470E1}"/>
              </a:ext>
            </a:extLst>
          </p:cNvPr>
          <p:cNvSpPr>
            <a:spLocks noGrp="1"/>
          </p:cNvSpPr>
          <p:nvPr>
            <p:ph idx="1"/>
          </p:nvPr>
        </p:nvSpPr>
        <p:spPr>
          <a:xfrm>
            <a:off x="1097279" y="1845734"/>
            <a:ext cx="10457411" cy="4023360"/>
          </a:xfrm>
        </p:spPr>
        <p:txBody>
          <a:bodyPr/>
          <a:lstStyle/>
          <a:p>
            <a:endParaRPr lang="en-US" dirty="0"/>
          </a:p>
          <a:p>
            <a:r>
              <a:rPr lang="en-US" sz="3200" dirty="0" smtClean="0"/>
              <a:t>DHSS Inclusion Policy Memorandum Number 70</a:t>
            </a:r>
          </a:p>
          <a:p>
            <a:r>
              <a:rPr lang="en-US" sz="3200" dirty="0">
                <a:hlinkClick r:id="rId3"/>
              </a:rPr>
              <a:t>https://dhss.delaware.gov/dhss/inclusion/files/pm70inclusionpolicy.pdf</a:t>
            </a:r>
            <a:endParaRPr lang="en-US" sz="3200" dirty="0" smtClean="0"/>
          </a:p>
          <a:p>
            <a:endParaRPr lang="en-US" sz="3200" dirty="0"/>
          </a:p>
          <a:p>
            <a:r>
              <a:rPr lang="en-US" sz="3200" dirty="0" smtClean="0"/>
              <a:t>DHSS </a:t>
            </a:r>
            <a:r>
              <a:rPr lang="en-US" sz="3200" dirty="0"/>
              <a:t>Inclusion Policy Resources </a:t>
            </a:r>
            <a:br>
              <a:rPr lang="en-US" sz="3200" dirty="0"/>
            </a:br>
            <a:r>
              <a:rPr lang="en-US" sz="3200" dirty="0">
                <a:hlinkClick r:id="rId4"/>
              </a:rPr>
              <a:t>https://dhss.delaware.gov/dhss/inclusion/index.html</a:t>
            </a:r>
            <a:endParaRPr lang="en-US" sz="3200" dirty="0"/>
          </a:p>
          <a:p>
            <a:endParaRPr lang="en-US" sz="1800" dirty="0"/>
          </a:p>
        </p:txBody>
      </p:sp>
    </p:spTree>
    <p:extLst>
      <p:ext uri="{BB962C8B-B14F-4D97-AF65-F5344CB8AC3E}">
        <p14:creationId xmlns:p14="http://schemas.microsoft.com/office/powerpoint/2010/main" val="4207611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9823"/>
            <a:ext cx="10058400" cy="1450757"/>
          </a:xfrm>
        </p:spPr>
        <p:txBody>
          <a:bodyPr/>
          <a:lstStyle/>
          <a:p>
            <a:r>
              <a:rPr lang="en-US" dirty="0" smtClean="0"/>
              <a:t>Citations</a:t>
            </a:r>
            <a:endParaRPr lang="en-US" dirty="0"/>
          </a:p>
        </p:txBody>
      </p:sp>
      <p:sp>
        <p:nvSpPr>
          <p:cNvPr id="3" name="Content Placeholder 2"/>
          <p:cNvSpPr>
            <a:spLocks noGrp="1"/>
          </p:cNvSpPr>
          <p:nvPr>
            <p:ph idx="1"/>
          </p:nvPr>
        </p:nvSpPr>
        <p:spPr>
          <a:xfrm>
            <a:off x="1097280" y="1845734"/>
            <a:ext cx="10415166" cy="5184794"/>
          </a:xfrm>
        </p:spPr>
        <p:txBody>
          <a:bodyPr>
            <a:normAutofit/>
          </a:bodyPr>
          <a:lstStyle/>
          <a:p>
            <a:pPr marL="225425" indent="-225425">
              <a:lnSpc>
                <a:spcPct val="100000"/>
              </a:lnSpc>
              <a:spcBef>
                <a:spcPts val="600"/>
              </a:spcBef>
              <a:spcAft>
                <a:spcPts val="0"/>
              </a:spcAft>
              <a:buClrTx/>
              <a:buFont typeface="+mj-lt"/>
              <a:buAutoNum type="arabicPeriod"/>
            </a:pPr>
            <a:r>
              <a:rPr lang="en-US" sz="1400" dirty="0" smtClean="0">
                <a:solidFill>
                  <a:schemeClr val="tx1"/>
                </a:solidFill>
              </a:rPr>
              <a:t>Behavioral </a:t>
            </a:r>
            <a:r>
              <a:rPr lang="en-US" sz="1400" dirty="0">
                <a:solidFill>
                  <a:schemeClr val="tx1"/>
                </a:solidFill>
              </a:rPr>
              <a:t>Risk Factor Surveillance Survey, </a:t>
            </a:r>
            <a:r>
              <a:rPr lang="en-US" sz="1400" dirty="0" smtClean="0">
                <a:solidFill>
                  <a:schemeClr val="tx1"/>
                </a:solidFill>
              </a:rPr>
              <a:t>2017</a:t>
            </a:r>
          </a:p>
          <a:p>
            <a:pPr marL="225425" indent="-225425">
              <a:lnSpc>
                <a:spcPct val="100000"/>
              </a:lnSpc>
              <a:spcBef>
                <a:spcPts val="600"/>
              </a:spcBef>
              <a:spcAft>
                <a:spcPts val="0"/>
              </a:spcAft>
              <a:buClrTx/>
              <a:buFont typeface="+mj-lt"/>
              <a:buAutoNum type="arabicPeriod"/>
            </a:pPr>
            <a:r>
              <a:rPr lang="en-US" sz="1400" dirty="0" smtClean="0">
                <a:solidFill>
                  <a:schemeClr val="tx1"/>
                </a:solidFill>
              </a:rPr>
              <a:t>National </a:t>
            </a:r>
            <a:r>
              <a:rPr lang="en-US" sz="1400" dirty="0">
                <a:solidFill>
                  <a:schemeClr val="tx1"/>
                </a:solidFill>
              </a:rPr>
              <a:t>Survey of Children’s Health , </a:t>
            </a:r>
            <a:r>
              <a:rPr lang="en-US" sz="1400" dirty="0" smtClean="0">
                <a:solidFill>
                  <a:schemeClr val="tx1"/>
                </a:solidFill>
              </a:rPr>
              <a:t>2017</a:t>
            </a:r>
          </a:p>
          <a:p>
            <a:pPr marL="225425" indent="-225425">
              <a:lnSpc>
                <a:spcPct val="100000"/>
              </a:lnSpc>
              <a:spcBef>
                <a:spcPts val="600"/>
              </a:spcBef>
              <a:spcAft>
                <a:spcPts val="0"/>
              </a:spcAft>
              <a:buClrTx/>
              <a:buFont typeface="+mj-lt"/>
              <a:buAutoNum type="arabicPeriod"/>
            </a:pPr>
            <a:r>
              <a:rPr lang="en-US" sz="1400" dirty="0">
                <a:solidFill>
                  <a:schemeClr val="tx1"/>
                </a:solidFill>
              </a:rPr>
              <a:t>Glazier, Raymond R.; Kling, Ryan N. (2013) Recent trends in substance abuse among persons with disabilities compared to that of persons without disabilities, Disability and Health Journal, 6:2, </a:t>
            </a:r>
            <a:r>
              <a:rPr lang="en-US" sz="1400" dirty="0" smtClean="0">
                <a:solidFill>
                  <a:schemeClr val="tx1"/>
                </a:solidFill>
              </a:rPr>
              <a:t>107-115</a:t>
            </a:r>
          </a:p>
          <a:p>
            <a:pPr marL="225425" indent="-225425">
              <a:lnSpc>
                <a:spcPct val="100000"/>
              </a:lnSpc>
              <a:spcBef>
                <a:spcPts val="600"/>
              </a:spcBef>
              <a:spcAft>
                <a:spcPts val="0"/>
              </a:spcAft>
              <a:buClrTx/>
              <a:buFont typeface="+mj-lt"/>
              <a:buAutoNum type="arabicPeriod"/>
            </a:pPr>
            <a:r>
              <a:rPr lang="en-US" sz="1400" dirty="0">
                <a:solidFill>
                  <a:schemeClr val="tx1"/>
                </a:solidFill>
              </a:rPr>
              <a:t>Hong, </a:t>
            </a:r>
            <a:r>
              <a:rPr lang="en-US" sz="1400" dirty="0" smtClean="0">
                <a:solidFill>
                  <a:schemeClr val="tx1"/>
                </a:solidFill>
              </a:rPr>
              <a:t>Y., </a:t>
            </a:r>
            <a:r>
              <a:rPr lang="en-US" sz="1400" dirty="0">
                <a:solidFill>
                  <a:schemeClr val="tx1"/>
                </a:solidFill>
              </a:rPr>
              <a:t>Geraci</a:t>
            </a:r>
            <a:r>
              <a:rPr lang="en-US" sz="1400" dirty="0">
                <a:solidFill>
                  <a:schemeClr val="tx1"/>
                </a:solidFill>
              </a:rPr>
              <a:t>, M., Turk, M. A., Love, B. L., McDermott, S. (2019). Opioid prescribing patterns for adults with longstanding disability and inflammatory conditions compared to other users, using a nationally representative sample.  Archives of Physical Medicine and Rehabilitation, </a:t>
            </a:r>
            <a:r>
              <a:rPr lang="en-US" sz="1400" dirty="0" smtClean="0">
                <a:solidFill>
                  <a:schemeClr val="tx1"/>
                </a:solidFill>
              </a:rPr>
              <a:t>100</a:t>
            </a:r>
          </a:p>
          <a:p>
            <a:pPr marL="225425" indent="-225425">
              <a:lnSpc>
                <a:spcPct val="100000"/>
              </a:lnSpc>
              <a:spcBef>
                <a:spcPts val="600"/>
              </a:spcBef>
              <a:spcAft>
                <a:spcPts val="0"/>
              </a:spcAft>
              <a:buClrTx/>
              <a:buFont typeface="+mj-lt"/>
              <a:buAutoNum type="arabicPeriod"/>
            </a:pPr>
            <a:r>
              <a:rPr lang="en-US" sz="1400" dirty="0"/>
              <a:t>Ford, J. A., Hinojosa, M. S., Nicholson, H. L. (2018). Disability status and prescription drug misuse among U.S. adults. Addictive Behaviors, 85 </a:t>
            </a:r>
            <a:endParaRPr lang="en-US" sz="1400" dirty="0" smtClean="0"/>
          </a:p>
          <a:p>
            <a:pPr marL="225425" indent="-225425">
              <a:lnSpc>
                <a:spcPct val="100000"/>
              </a:lnSpc>
              <a:spcBef>
                <a:spcPts val="600"/>
              </a:spcBef>
              <a:spcAft>
                <a:spcPts val="0"/>
              </a:spcAft>
              <a:buClrTx/>
              <a:buFont typeface="+mj-lt"/>
              <a:buAutoNum type="arabicPeriod"/>
            </a:pPr>
            <a:r>
              <a:rPr lang="en-US" sz="1400" dirty="0" smtClean="0">
                <a:solidFill>
                  <a:schemeClr val="tx1"/>
                </a:solidFill>
              </a:rPr>
              <a:t>Lauer</a:t>
            </a:r>
            <a:r>
              <a:rPr lang="en-US" sz="1400" dirty="0">
                <a:solidFill>
                  <a:schemeClr val="tx1"/>
                </a:solidFill>
              </a:rPr>
              <a:t>, E.A., </a:t>
            </a:r>
            <a:r>
              <a:rPr lang="en-US" sz="1400" dirty="0">
                <a:solidFill>
                  <a:schemeClr val="tx1"/>
                </a:solidFill>
              </a:rPr>
              <a:t>Henly</a:t>
            </a:r>
            <a:r>
              <a:rPr lang="en-US" sz="1400" dirty="0">
                <a:solidFill>
                  <a:schemeClr val="tx1"/>
                </a:solidFill>
              </a:rPr>
              <a:t>, M., and </a:t>
            </a:r>
            <a:r>
              <a:rPr lang="en-US" sz="1400" dirty="0">
                <a:solidFill>
                  <a:schemeClr val="tx1"/>
                </a:solidFill>
              </a:rPr>
              <a:t>Brucker</a:t>
            </a:r>
            <a:r>
              <a:rPr lang="en-US" sz="1400" dirty="0">
                <a:solidFill>
                  <a:schemeClr val="tx1"/>
                </a:solidFill>
              </a:rPr>
              <a:t>, D.L. (2019). Prescription opioid behaviors among adults with and without disabilities - United States, 2015-2016. Disability and Health Journal, 12(3): </a:t>
            </a:r>
            <a:r>
              <a:rPr lang="en-US" sz="1400" dirty="0" smtClean="0">
                <a:solidFill>
                  <a:schemeClr val="tx1"/>
                </a:solidFill>
              </a:rPr>
              <a:t>519-22</a:t>
            </a:r>
          </a:p>
          <a:p>
            <a:pPr marL="225425" indent="-225425">
              <a:lnSpc>
                <a:spcPct val="100000"/>
              </a:lnSpc>
              <a:spcBef>
                <a:spcPts val="600"/>
              </a:spcBef>
              <a:spcAft>
                <a:spcPts val="0"/>
              </a:spcAft>
              <a:buClrTx/>
              <a:buFont typeface="+mj-lt"/>
              <a:buAutoNum type="arabicPeriod"/>
            </a:pPr>
            <a:r>
              <a:rPr lang="en-US" sz="1400" dirty="0">
                <a:solidFill>
                  <a:schemeClr val="tx1"/>
                </a:solidFill>
              </a:rPr>
              <a:t>Song, Z. (2017). Mortality quadrupled among opioid-driven hospitalizations, notably within lower-income and disabled white populations. Health Affairs, 36, </a:t>
            </a:r>
            <a:r>
              <a:rPr lang="en-US" sz="1400" dirty="0" smtClean="0">
                <a:solidFill>
                  <a:schemeClr val="tx1"/>
                </a:solidFill>
              </a:rPr>
              <a:t>12</a:t>
            </a:r>
          </a:p>
          <a:p>
            <a:pPr marL="225425" indent="-225425">
              <a:lnSpc>
                <a:spcPct val="100000"/>
              </a:lnSpc>
              <a:spcBef>
                <a:spcPts val="600"/>
              </a:spcBef>
              <a:spcAft>
                <a:spcPts val="0"/>
              </a:spcAft>
              <a:buClrTx/>
              <a:buFont typeface="+mj-lt"/>
              <a:buAutoNum type="arabicPeriod"/>
            </a:pPr>
            <a:r>
              <a:rPr lang="en-US" sz="1400" dirty="0" smtClean="0"/>
              <a:t>Slayter</a:t>
            </a:r>
            <a:r>
              <a:rPr lang="en-US" sz="1400" dirty="0"/>
              <a:t>, E. (</a:t>
            </a:r>
            <a:r>
              <a:rPr lang="en-US" sz="1400" i="1" dirty="0"/>
              <a:t>2010</a:t>
            </a:r>
            <a:r>
              <a:rPr lang="en-US" sz="1400" dirty="0"/>
              <a:t>) Medicaid-covered alcohol and drug treatment use among people with intellectual disabilities: Evidence of disparities. </a:t>
            </a:r>
            <a:r>
              <a:rPr lang="en-US" sz="1400" i="1" dirty="0"/>
              <a:t>Intellectual and Developmental Disabilities</a:t>
            </a:r>
            <a:r>
              <a:rPr lang="en-US" sz="1400" dirty="0"/>
              <a:t>, Vol. 48: 5, pp. </a:t>
            </a:r>
            <a:r>
              <a:rPr lang="en-US" sz="1400" dirty="0" smtClean="0"/>
              <a:t>361-374</a:t>
            </a:r>
          </a:p>
          <a:p>
            <a:pPr marL="225425" indent="-225425">
              <a:lnSpc>
                <a:spcPct val="100000"/>
              </a:lnSpc>
              <a:spcBef>
                <a:spcPts val="600"/>
              </a:spcBef>
              <a:spcAft>
                <a:spcPts val="0"/>
              </a:spcAft>
              <a:buClrTx/>
              <a:buFont typeface="+mj-lt"/>
              <a:buAutoNum type="arabicPeriod"/>
            </a:pPr>
            <a:r>
              <a:rPr lang="en-US" sz="1400" dirty="0" smtClean="0"/>
              <a:t>West</a:t>
            </a:r>
            <a:r>
              <a:rPr lang="en-US" sz="1400" dirty="0"/>
              <a:t>, S. L.,. Graham, C. W., </a:t>
            </a:r>
            <a:r>
              <a:rPr lang="en-US" sz="1400" dirty="0"/>
              <a:t>Cifu</a:t>
            </a:r>
            <a:r>
              <a:rPr lang="en-US" sz="1400" dirty="0"/>
              <a:t>, D. X. (2009) Rates of alcohol/other drug treatment denials to persons with physical disabilities: Accessibility concerns, </a:t>
            </a:r>
            <a:r>
              <a:rPr lang="en-US" sz="1400" i="1" dirty="0"/>
              <a:t>Alcoholism Treatment Quarterly</a:t>
            </a:r>
            <a:r>
              <a:rPr lang="en-US" sz="1400" dirty="0"/>
              <a:t>, 27:3, 305-316; 3. </a:t>
            </a:r>
            <a:endParaRPr lang="en-US" sz="1400" dirty="0">
              <a:solidFill>
                <a:schemeClr val="tx1"/>
              </a:solidFill>
            </a:endParaRPr>
          </a:p>
          <a:p>
            <a:pPr marL="457200" indent="-457200">
              <a:buClrTx/>
              <a:buFont typeface="+mj-lt"/>
              <a:buAutoNum type="arabicPeriod"/>
            </a:pPr>
            <a:endParaRPr lang="en-US" sz="1400" u="sng" dirty="0">
              <a:solidFill>
                <a:schemeClr val="tx1"/>
              </a:solidFill>
            </a:endParaRPr>
          </a:p>
          <a:p>
            <a:pPr marL="457200" indent="-457200">
              <a:buClr>
                <a:srgbClr val="00539F"/>
              </a:buClr>
              <a:buFont typeface="+mj-lt"/>
              <a:buAutoNum type="arabicPeriod"/>
            </a:pPr>
            <a:endParaRPr lang="en-US" sz="1400" dirty="0"/>
          </a:p>
        </p:txBody>
      </p:sp>
    </p:spTree>
    <p:extLst>
      <p:ext uri="{BB962C8B-B14F-4D97-AF65-F5344CB8AC3E}">
        <p14:creationId xmlns:p14="http://schemas.microsoft.com/office/powerpoint/2010/main" val="1288535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807174" cy="1450757"/>
          </a:xfrm>
        </p:spPr>
        <p:txBody>
          <a:bodyPr/>
          <a:lstStyle/>
          <a:p>
            <a:r>
              <a:rPr lang="en-US" dirty="0" smtClean="0"/>
              <a:t>State Epidemiological Outcomes Workgroup</a:t>
            </a:r>
            <a:endParaRPr lang="en-US" dirty="0"/>
          </a:p>
        </p:txBody>
      </p:sp>
      <p:sp>
        <p:nvSpPr>
          <p:cNvPr id="3" name="Content Placeholder 2"/>
          <p:cNvSpPr>
            <a:spLocks noGrp="1"/>
          </p:cNvSpPr>
          <p:nvPr>
            <p:ph idx="1"/>
          </p:nvPr>
        </p:nvSpPr>
        <p:spPr>
          <a:xfrm>
            <a:off x="1066800" y="2233923"/>
            <a:ext cx="10058400" cy="4023360"/>
          </a:xfrm>
        </p:spPr>
        <p:txBody>
          <a:bodyPr>
            <a:normAutofit/>
          </a:bodyPr>
          <a:lstStyle/>
          <a:p>
            <a:r>
              <a:rPr lang="en-US" sz="4000" dirty="0" smtClean="0"/>
              <a:t>SEOW website</a:t>
            </a:r>
          </a:p>
          <a:p>
            <a:r>
              <a:rPr lang="en-US" sz="4000" dirty="0">
                <a:hlinkClick r:id="rId3"/>
              </a:rPr>
              <a:t>https://</a:t>
            </a:r>
            <a:r>
              <a:rPr lang="en-US" sz="4000" dirty="0" smtClean="0">
                <a:hlinkClick r:id="rId3"/>
              </a:rPr>
              <a:t>www.cdhs.udel.edu/seow</a:t>
            </a:r>
            <a:endParaRPr lang="en-US" sz="4000" dirty="0"/>
          </a:p>
        </p:txBody>
      </p:sp>
    </p:spTree>
    <p:extLst>
      <p:ext uri="{BB962C8B-B14F-4D97-AF65-F5344CB8AC3E}">
        <p14:creationId xmlns:p14="http://schemas.microsoft.com/office/powerpoint/2010/main" val="3208281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a:t>Funding for this project has been provided by the Department for Health and Social Services, Division of Substance Abuse and Mental Health-State of Delaware through Award SP020704 to the Division of Substance Abuse and Mental Health, Delaware Health and Social Services, from the Center for Substance Abuse </a:t>
            </a:r>
            <a:r>
              <a:rPr lang="en-US" sz="2400" dirty="0" smtClean="0"/>
              <a:t>Prevention </a:t>
            </a:r>
            <a:r>
              <a:rPr lang="en-US" sz="2400" dirty="0"/>
              <a:t>S</a:t>
            </a:r>
            <a:r>
              <a:rPr lang="en-US" sz="2400" dirty="0" smtClean="0"/>
              <a:t>ubstance </a:t>
            </a:r>
            <a:r>
              <a:rPr lang="en-US" sz="2400" dirty="0"/>
              <a:t>Abuse and Mental Health Services Administration (SAMHSA). </a:t>
            </a:r>
          </a:p>
          <a:p>
            <a:endParaRPr lang="en-US" dirty="0"/>
          </a:p>
        </p:txBody>
      </p:sp>
      <p:sp>
        <p:nvSpPr>
          <p:cNvPr id="4" name="Rectangle 1"/>
          <p:cNvSpPr>
            <a:spLocks noChangeArrowheads="1"/>
          </p:cNvSpPr>
          <p:nvPr/>
        </p:nvSpPr>
        <p:spPr bwMode="auto">
          <a:xfrm>
            <a:off x="967105" y="-13354125"/>
            <a:ext cx="4544394" cy="27484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endParaRPr kumimoji="0" lang="en-US" altLang="en-US" sz="21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endParaRPr kumimoji="0" lang="en-US" altLang="en-US" sz="52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14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endParaRPr kumimoji="0" lang="en-US" altLang="en-US" sz="14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14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endParaRPr kumimoji="0" lang="en-US" altLang="en-US" sz="147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pic>
        <p:nvPicPr>
          <p:cNvPr id="2050" name="Picture 2" descr="https://lh4.googleusercontent.com/KufJIcoSSgGFh-S0mMdKsyQL3niz0ApR-DRb9KYniTHd8xWqUrQuglNh8t8Z--IL6SBGXEitVOJRuxwDFk52KBQGeSaPQivJVxXwK-mxu8chWsHO5xt-qHMr0e4TD0wWOP89swn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11694" y="5146582"/>
            <a:ext cx="1134723" cy="112539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ttps://lh3.googleusercontent.com/fILir612z9Any3QlNb4tI18WhhsHpKE-nHcP9pmTgRPntcRLCX97D6I0YIPG8fX8W9AopuUkcIfVaMbvrVyU3IzHqUIZ4a6D6ZNXA9Zsb9Aoo7fGlKnFkDLV3XA7Yttz2yLFRoI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3269" y="5376018"/>
            <a:ext cx="3696179" cy="6665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lh4.googleusercontent.com/xxSOzZAihIMi9V7lRDmtNLqs0ziRwYbfLp7H_QgDrte2gi02fvs6wWfMMmT6ycUp7YY_1ldTmruwitN6PepHQHjDfkFNEnApaiQ7eUag2EuljhnI149Rt0446w15AZUkRNJLnPa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76965" y="5272592"/>
            <a:ext cx="1533733" cy="873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06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125" y="1537267"/>
            <a:ext cx="9211026" cy="4036811"/>
          </a:xfrm>
          <a:prstGeom prst="rect">
            <a:avLst/>
          </a:prstGeom>
          <a:noFill/>
        </p:spPr>
        <p:txBody>
          <a:bodyPr wrap="square" rtlCol="0">
            <a:spAutoFit/>
          </a:bodyPr>
          <a:lstStyle/>
          <a:p>
            <a:pPr>
              <a:lnSpc>
                <a:spcPct val="120000"/>
              </a:lnSpc>
            </a:pPr>
            <a:r>
              <a:rPr lang="en-US" sz="3600" i="1" dirty="0"/>
              <a:t>Adults and youth with disabilities, compared to those without disabilities, </a:t>
            </a:r>
            <a:r>
              <a:rPr lang="en-US" sz="3600" b="1" i="1" dirty="0"/>
              <a:t>disproportionately</a:t>
            </a:r>
            <a:r>
              <a:rPr lang="en-US" sz="3600" i="1" dirty="0"/>
              <a:t>: </a:t>
            </a:r>
          </a:p>
          <a:p>
            <a:pPr marL="571500" indent="-571500">
              <a:lnSpc>
                <a:spcPct val="120000"/>
              </a:lnSpc>
              <a:buFont typeface="Arial" panose="020B0604020202020204" pitchFamily="34" charset="0"/>
              <a:buChar char="•"/>
            </a:pPr>
            <a:r>
              <a:rPr lang="en-US" sz="3600" i="1" dirty="0"/>
              <a:t>use tobacco and other substances, </a:t>
            </a:r>
          </a:p>
          <a:p>
            <a:pPr marL="571500" indent="-571500">
              <a:lnSpc>
                <a:spcPct val="120000"/>
              </a:lnSpc>
              <a:buFont typeface="Arial" panose="020B0604020202020204" pitchFamily="34" charset="0"/>
              <a:buChar char="•"/>
            </a:pPr>
            <a:r>
              <a:rPr lang="en-US" sz="3600" i="1" dirty="0"/>
              <a:t>experience behavioral health conditions, and</a:t>
            </a:r>
          </a:p>
          <a:p>
            <a:pPr marL="571500" indent="-571500">
              <a:lnSpc>
                <a:spcPct val="120000"/>
              </a:lnSpc>
              <a:buFont typeface="Arial" panose="020B0604020202020204" pitchFamily="34" charset="0"/>
              <a:buChar char="•"/>
            </a:pPr>
            <a:r>
              <a:rPr lang="en-US" sz="3600" i="1" dirty="0"/>
              <a:t>confront barriers accessing behavioral health treatment. </a:t>
            </a:r>
          </a:p>
        </p:txBody>
      </p:sp>
      <p:sp>
        <p:nvSpPr>
          <p:cNvPr id="2" name="TextBox 1">
            <a:extLst>
              <a:ext uri="{FF2B5EF4-FFF2-40B4-BE49-F238E27FC236}">
                <a16:creationId xmlns:a16="http://schemas.microsoft.com/office/drawing/2014/main" id="{E7759541-5081-4C49-AC78-C941B659A0BE}"/>
              </a:ext>
            </a:extLst>
          </p:cNvPr>
          <p:cNvSpPr txBox="1"/>
          <p:nvPr/>
        </p:nvSpPr>
        <p:spPr>
          <a:xfrm>
            <a:off x="1000125" y="619125"/>
            <a:ext cx="2888676" cy="707886"/>
          </a:xfrm>
          <a:prstGeom prst="rect">
            <a:avLst/>
          </a:prstGeom>
          <a:noFill/>
        </p:spPr>
        <p:txBody>
          <a:bodyPr wrap="none" rtlCol="0">
            <a:spAutoFit/>
          </a:bodyPr>
          <a:lstStyle/>
          <a:p>
            <a:r>
              <a:rPr lang="en-US" sz="4000" dirty="0">
                <a:latin typeface="Garamond" panose="02020404030301010803" pitchFamily="18" charset="0"/>
              </a:rPr>
              <a:t>The Big Idea </a:t>
            </a:r>
          </a:p>
        </p:txBody>
      </p:sp>
    </p:spTree>
    <p:extLst>
      <p:ext uri="{BB962C8B-B14F-4D97-AF65-F5344CB8AC3E}">
        <p14:creationId xmlns:p14="http://schemas.microsoft.com/office/powerpoint/2010/main" val="44131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09625" y="306335"/>
            <a:ext cx="10058400" cy="1068387"/>
          </a:xfrm>
        </p:spPr>
        <p:txBody>
          <a:bodyPr/>
          <a:lstStyle/>
          <a:p>
            <a:r>
              <a:rPr lang="en-US" dirty="0">
                <a:latin typeface="Garamond" panose="02020404030301010803" pitchFamily="18" charset="0"/>
              </a:rPr>
              <a:t>Disability Defined</a:t>
            </a:r>
          </a:p>
        </p:txBody>
      </p:sp>
      <p:sp>
        <p:nvSpPr>
          <p:cNvPr id="3" name="Content Placeholder 2"/>
          <p:cNvSpPr>
            <a:spLocks noGrp="1"/>
          </p:cNvSpPr>
          <p:nvPr>
            <p:ph idx="4294967295"/>
          </p:nvPr>
        </p:nvSpPr>
        <p:spPr>
          <a:xfrm>
            <a:off x="809625" y="1681961"/>
            <a:ext cx="10058400" cy="4022725"/>
          </a:xfrm>
        </p:spPr>
        <p:txBody>
          <a:bodyPr/>
          <a:lstStyle/>
          <a:p>
            <a:r>
              <a:rPr lang="en-US" sz="2800" dirty="0"/>
              <a:t>Functioning in daily life is the essence of the current approach to classifying disability. Data collection standards issued by the U.S. Department of Health and Human Services identify six areas of difficulty in functioning when defining disability status.</a:t>
            </a:r>
          </a:p>
          <a:p>
            <a:endParaRPr lang="en-US" dirty="0"/>
          </a:p>
        </p:txBody>
      </p:sp>
      <p:sp>
        <p:nvSpPr>
          <p:cNvPr id="4" name="Rectangle 3"/>
          <p:cNvSpPr/>
          <p:nvPr/>
        </p:nvSpPr>
        <p:spPr>
          <a:xfrm>
            <a:off x="1352550" y="3606830"/>
            <a:ext cx="10167257" cy="4524315"/>
          </a:xfrm>
          <a:prstGeom prst="rect">
            <a:avLst/>
          </a:prstGeom>
        </p:spPr>
        <p:txBody>
          <a:bodyPr wrap="square" numCol="2">
            <a:spAutoFit/>
          </a:bodyPr>
          <a:lstStyle/>
          <a:p>
            <a:r>
              <a:rPr lang="en-US" sz="2800" dirty="0"/>
              <a:t>Vision</a:t>
            </a:r>
          </a:p>
          <a:p>
            <a:r>
              <a:rPr lang="en-US" sz="2800" dirty="0"/>
              <a:t>  </a:t>
            </a:r>
          </a:p>
          <a:p>
            <a:r>
              <a:rPr lang="en-US" sz="2800" dirty="0"/>
              <a:t>Hearing</a:t>
            </a:r>
          </a:p>
          <a:p>
            <a:endParaRPr lang="en-US" sz="2800" dirty="0"/>
          </a:p>
          <a:p>
            <a:r>
              <a:rPr lang="en-US" sz="2800" dirty="0"/>
              <a:t>Cognitive</a:t>
            </a:r>
          </a:p>
          <a:p>
            <a:endParaRPr lang="en-US" sz="2800" dirty="0"/>
          </a:p>
          <a:p>
            <a:endParaRPr lang="en-US" sz="2800" dirty="0"/>
          </a:p>
          <a:p>
            <a:endParaRPr lang="en-US" sz="2800" dirty="0"/>
          </a:p>
          <a:p>
            <a:endParaRPr lang="en-US" sz="2800" dirty="0"/>
          </a:p>
          <a:p>
            <a:endParaRPr lang="en-US" sz="2800" dirty="0"/>
          </a:p>
          <a:p>
            <a:r>
              <a:rPr lang="en-US" sz="2800" dirty="0"/>
              <a:t>Ambulatory</a:t>
            </a:r>
          </a:p>
          <a:p>
            <a:endParaRPr lang="en-US" sz="2800" dirty="0"/>
          </a:p>
          <a:p>
            <a:r>
              <a:rPr lang="en-US" sz="2800" dirty="0"/>
              <a:t>Self-care</a:t>
            </a:r>
          </a:p>
          <a:p>
            <a:endParaRPr lang="en-US" sz="2800" dirty="0"/>
          </a:p>
          <a:p>
            <a:r>
              <a:rPr lang="en-US" sz="2800" dirty="0"/>
              <a:t>Independent Living</a:t>
            </a:r>
          </a:p>
        </p:txBody>
      </p:sp>
      <p:pic>
        <p:nvPicPr>
          <p:cNvPr id="5" name="Graphic 6" descr="Eye">
            <a:extLst>
              <a:ext uri="{FF2B5EF4-FFF2-40B4-BE49-F238E27FC236}">
                <a16:creationId xmlns:a16="http://schemas.microsoft.com/office/drawing/2014/main" id="{FFBB255D-1338-4A45-AD4C-5C24E6519BD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982846" y="3498456"/>
            <a:ext cx="803477" cy="803477"/>
          </a:xfrm>
          <a:prstGeom prst="rect">
            <a:avLst/>
          </a:prstGeom>
        </p:spPr>
      </p:pic>
      <p:pic>
        <p:nvPicPr>
          <p:cNvPr id="6" name="Graphic 1026" descr="Brain in head">
            <a:extLst>
              <a:ext uri="{FF2B5EF4-FFF2-40B4-BE49-F238E27FC236}">
                <a16:creationId xmlns:a16="http://schemas.microsoft.com/office/drawing/2014/main" id="{65791719-280D-4C69-A20C-9346B8D2F7C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2976182" y="5214537"/>
            <a:ext cx="1069576" cy="1069576"/>
          </a:xfrm>
          <a:prstGeom prst="rect">
            <a:avLst/>
          </a:prstGeom>
        </p:spPr>
      </p:pic>
      <p:pic>
        <p:nvPicPr>
          <p:cNvPr id="7" name="Graphic 1028" descr="Walk">
            <a:extLst>
              <a:ext uri="{FF2B5EF4-FFF2-40B4-BE49-F238E27FC236}">
                <a16:creationId xmlns:a16="http://schemas.microsoft.com/office/drawing/2014/main" id="{0E6D2764-874C-4CEC-83DE-B145D3631C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8430232" y="3299591"/>
            <a:ext cx="959689" cy="959689"/>
          </a:xfrm>
          <a:prstGeom prst="rect">
            <a:avLst/>
          </a:prstGeom>
        </p:spPr>
      </p:pic>
      <p:pic>
        <p:nvPicPr>
          <p:cNvPr id="8" name="Picture 7"/>
          <p:cNvPicPr/>
          <p:nvPr/>
        </p:nvPicPr>
        <p:blipFill>
          <a:blip r:embed="rId9" cstate="print">
            <a:extLst>
              <a:ext uri="{28A0092B-C50C-407E-A947-70E740481C1C}">
                <a14:useLocalDpi xmlns:a14="http://schemas.microsoft.com/office/drawing/2010/main" val="0"/>
              </a:ext>
            </a:extLst>
          </a:blip>
          <a:stretch>
            <a:fillRect/>
          </a:stretch>
        </p:blipFill>
        <p:spPr>
          <a:xfrm>
            <a:off x="2982846" y="4297879"/>
            <a:ext cx="1062912" cy="874932"/>
          </a:xfrm>
          <a:prstGeom prst="rect">
            <a:avLst/>
          </a:prstGeom>
        </p:spPr>
      </p:pic>
      <p:pic>
        <p:nvPicPr>
          <p:cNvPr id="9" name="Picture 8"/>
          <p:cNvPicPr/>
          <p:nvPr/>
        </p:nvPicPr>
        <p:blipFill>
          <a:blip r:embed="rId10" cstate="print">
            <a:extLst>
              <a:ext uri="{28A0092B-C50C-407E-A947-70E740481C1C}">
                <a14:useLocalDpi xmlns:a14="http://schemas.microsoft.com/office/drawing/2010/main" val="0"/>
              </a:ext>
            </a:extLst>
          </a:blip>
          <a:stretch>
            <a:fillRect/>
          </a:stretch>
        </p:blipFill>
        <p:spPr>
          <a:xfrm>
            <a:off x="8278531" y="4255501"/>
            <a:ext cx="1059473" cy="959688"/>
          </a:xfrm>
          <a:prstGeom prst="rect">
            <a:avLst/>
          </a:prstGeom>
        </p:spPr>
      </p:pic>
      <p:pic>
        <p:nvPicPr>
          <p:cNvPr id="10" name="Picture 9"/>
          <p:cNvPicPr/>
          <p:nvPr/>
        </p:nvPicPr>
        <p:blipFill>
          <a:blip r:embed="rId11" cstate="print">
            <a:extLst>
              <a:ext uri="{28A0092B-C50C-407E-A947-70E740481C1C}">
                <a14:useLocalDpi xmlns:a14="http://schemas.microsoft.com/office/drawing/2010/main" val="0"/>
              </a:ext>
            </a:extLst>
          </a:blip>
          <a:stretch>
            <a:fillRect/>
          </a:stretch>
        </p:blipFill>
        <p:spPr>
          <a:xfrm>
            <a:off x="9571104" y="5172811"/>
            <a:ext cx="971680" cy="830837"/>
          </a:xfrm>
          <a:prstGeom prst="rect">
            <a:avLst/>
          </a:prstGeom>
        </p:spPr>
      </p:pic>
    </p:spTree>
    <p:extLst>
      <p:ext uri="{BB962C8B-B14F-4D97-AF65-F5344CB8AC3E}">
        <p14:creationId xmlns:p14="http://schemas.microsoft.com/office/powerpoint/2010/main" val="330435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2493" y="1289786"/>
            <a:ext cx="7432307" cy="3785652"/>
          </a:xfrm>
          <a:prstGeom prst="rect">
            <a:avLst/>
          </a:prstGeom>
        </p:spPr>
        <p:txBody>
          <a:bodyPr wrap="square">
            <a:spAutoFit/>
          </a:bodyPr>
          <a:lstStyle/>
          <a:p>
            <a:pPr marL="457200" indent="-457200">
              <a:lnSpc>
                <a:spcPct val="150000"/>
              </a:lnSpc>
              <a:buFont typeface="Arial" panose="020B0604020202020204" pitchFamily="34" charset="0"/>
              <a:buChar char="•"/>
            </a:pPr>
            <a:r>
              <a:rPr lang="en-US" sz="4000" dirty="0"/>
              <a:t>Nearly 1 in 3 adults in Delaware report having a disability.</a:t>
            </a:r>
            <a:r>
              <a:rPr lang="en-US" sz="2800" baseline="50000" dirty="0"/>
              <a:t>1</a:t>
            </a:r>
          </a:p>
          <a:p>
            <a:pPr marL="457200" indent="-457200">
              <a:lnSpc>
                <a:spcPct val="150000"/>
              </a:lnSpc>
              <a:buFont typeface="Arial" panose="020B0604020202020204" pitchFamily="34" charset="0"/>
              <a:buChar char="•"/>
            </a:pPr>
            <a:r>
              <a:rPr lang="en-US" sz="4000" dirty="0"/>
              <a:t>1 in 4 children in Delaware have at least one functional difficulty.</a:t>
            </a:r>
            <a:r>
              <a:rPr lang="en-US" sz="2800" baseline="50000" dirty="0"/>
              <a:t>2</a:t>
            </a:r>
          </a:p>
        </p:txBody>
      </p:sp>
      <p:sp>
        <p:nvSpPr>
          <p:cNvPr id="3" name="Title 2"/>
          <p:cNvSpPr>
            <a:spLocks noGrp="1"/>
          </p:cNvSpPr>
          <p:nvPr>
            <p:ph type="title"/>
          </p:nvPr>
        </p:nvSpPr>
        <p:spPr/>
        <p:txBody>
          <a:bodyPr>
            <a:normAutofit/>
          </a:bodyPr>
          <a:lstStyle/>
          <a:p>
            <a:r>
              <a:rPr lang="en-US" sz="5400" dirty="0">
                <a:latin typeface="Garamond" panose="02020404030301010803" pitchFamily="18" charset="0"/>
              </a:rPr>
              <a:t>Disability Prevalence</a:t>
            </a:r>
          </a:p>
        </p:txBody>
      </p:sp>
      <p:sp>
        <p:nvSpPr>
          <p:cNvPr id="4" name="TextBox 3">
            <a:extLst>
              <a:ext uri="{FF2B5EF4-FFF2-40B4-BE49-F238E27FC236}">
                <a16:creationId xmlns:a16="http://schemas.microsoft.com/office/drawing/2014/main" id="{FBAFD6C6-0821-458E-9D04-ED2788E59B3B}"/>
              </a:ext>
            </a:extLst>
          </p:cNvPr>
          <p:cNvSpPr txBox="1"/>
          <p:nvPr/>
        </p:nvSpPr>
        <p:spPr>
          <a:xfrm>
            <a:off x="4673512" y="5870133"/>
            <a:ext cx="6690268" cy="340734"/>
          </a:xfrm>
          <a:prstGeom prst="rect">
            <a:avLst/>
          </a:prstGeom>
          <a:noFill/>
        </p:spPr>
        <p:txBody>
          <a:bodyPr wrap="square" rtlCol="0">
            <a:spAutoFit/>
          </a:bodyPr>
          <a:lstStyle/>
          <a:p>
            <a:pPr>
              <a:lnSpc>
                <a:spcPct val="150000"/>
              </a:lnSpc>
            </a:pPr>
            <a:r>
              <a:rPr lang="en-US" sz="1200" i="1" dirty="0">
                <a:solidFill>
                  <a:schemeClr val="bg1">
                    <a:lumMod val="50000"/>
                  </a:schemeClr>
                </a:solidFill>
              </a:rPr>
              <a:t>1. Behavioral Risk Factor Surveillance Survey, 2017; 2. National Survey of Children’s Health , 2017</a:t>
            </a:r>
            <a:endParaRPr lang="en-US" u="sng" dirty="0">
              <a:solidFill>
                <a:schemeClr val="accent5">
                  <a:lumMod val="50000"/>
                </a:schemeClr>
              </a:solidFill>
            </a:endParaRPr>
          </a:p>
        </p:txBody>
      </p:sp>
    </p:spTree>
    <p:extLst>
      <p:ext uri="{BB962C8B-B14F-4D97-AF65-F5344CB8AC3E}">
        <p14:creationId xmlns:p14="http://schemas.microsoft.com/office/powerpoint/2010/main" val="398558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r>
              <a:rPr lang="en-US" dirty="0"/>
              <a:t>What research tells us - SUD</a:t>
            </a:r>
          </a:p>
        </p:txBody>
      </p:sp>
      <p:sp>
        <p:nvSpPr>
          <p:cNvPr id="3" name="Content Placeholder 2"/>
          <p:cNvSpPr>
            <a:spLocks noGrp="1"/>
          </p:cNvSpPr>
          <p:nvPr>
            <p:ph idx="1"/>
          </p:nvPr>
        </p:nvSpPr>
        <p:spPr>
          <a:xfrm>
            <a:off x="1066799" y="1818025"/>
            <a:ext cx="10604741" cy="4023360"/>
          </a:xfrm>
        </p:spPr>
        <p:txBody>
          <a:bodyPr>
            <a:noAutofit/>
          </a:bodyPr>
          <a:lstStyle/>
          <a:p>
            <a:pPr marL="290513" indent="-290513">
              <a:lnSpc>
                <a:spcPct val="100000"/>
              </a:lnSpc>
              <a:buClr>
                <a:srgbClr val="00539F"/>
              </a:buClr>
              <a:buFont typeface="Wingdings" panose="05000000000000000000" pitchFamily="2" charset="2"/>
              <a:buChar char="§"/>
            </a:pPr>
            <a:r>
              <a:rPr lang="en-US" sz="3200" dirty="0"/>
              <a:t>Prevalence of overall substance use, with the exception of alcohol, is higher for people with disabilities than for people without </a:t>
            </a:r>
            <a:r>
              <a:rPr lang="en-US" sz="3200" dirty="0" smtClean="0"/>
              <a:t>disabilities.</a:t>
            </a:r>
            <a:r>
              <a:rPr lang="en-US" sz="2800" baseline="50000" dirty="0" smtClean="0"/>
              <a:t>3</a:t>
            </a:r>
            <a:endParaRPr lang="en-US" sz="2800" baseline="50000" dirty="0"/>
          </a:p>
          <a:p>
            <a:pPr marL="290513" indent="-290513">
              <a:lnSpc>
                <a:spcPct val="100000"/>
              </a:lnSpc>
              <a:buClr>
                <a:srgbClr val="00539F"/>
              </a:buClr>
              <a:buFont typeface="Wingdings" panose="05000000000000000000" pitchFamily="2" charset="2"/>
              <a:buChar char="§"/>
            </a:pPr>
            <a:r>
              <a:rPr lang="en-US" sz="3200" dirty="0"/>
              <a:t>Higher rates of opioid prescribing for people with </a:t>
            </a:r>
            <a:r>
              <a:rPr lang="en-US" sz="3200" dirty="0" smtClean="0"/>
              <a:t>disabilities. </a:t>
            </a:r>
            <a:r>
              <a:rPr lang="en-US" sz="2800" baseline="50000" dirty="0" smtClean="0"/>
              <a:t>4</a:t>
            </a:r>
            <a:endParaRPr lang="en-US" sz="3200" dirty="0"/>
          </a:p>
          <a:p>
            <a:pPr marL="290513" indent="-290513">
              <a:lnSpc>
                <a:spcPct val="100000"/>
              </a:lnSpc>
              <a:buClr>
                <a:srgbClr val="00539F"/>
              </a:buClr>
              <a:buFont typeface="Wingdings" panose="05000000000000000000" pitchFamily="2" charset="2"/>
              <a:buChar char="§"/>
            </a:pPr>
            <a:r>
              <a:rPr lang="en-US" sz="3200" dirty="0"/>
              <a:t>Higher rates of opioid and other prescription drug </a:t>
            </a:r>
            <a:r>
              <a:rPr lang="en-US" sz="3200" dirty="0" smtClean="0"/>
              <a:t>misuse,</a:t>
            </a:r>
            <a:r>
              <a:rPr lang="en-US" sz="2800" baseline="50000" dirty="0" smtClean="0"/>
              <a:t>5</a:t>
            </a:r>
            <a:r>
              <a:rPr lang="en-US" sz="3200" dirty="0" smtClean="0"/>
              <a:t> opioid </a:t>
            </a:r>
            <a:r>
              <a:rPr lang="en-US" sz="3200" dirty="0"/>
              <a:t>use </a:t>
            </a:r>
            <a:r>
              <a:rPr lang="en-US" sz="3200" dirty="0" smtClean="0"/>
              <a:t>disorders,</a:t>
            </a:r>
            <a:r>
              <a:rPr lang="en-US" sz="2800" baseline="50000" dirty="0" smtClean="0"/>
              <a:t>6</a:t>
            </a:r>
            <a:r>
              <a:rPr lang="en-US" sz="3200" dirty="0" smtClean="0"/>
              <a:t> and </a:t>
            </a:r>
            <a:r>
              <a:rPr lang="en-US" sz="3200" dirty="0"/>
              <a:t>fatal </a:t>
            </a:r>
            <a:r>
              <a:rPr lang="en-US" sz="3200" dirty="0" smtClean="0"/>
              <a:t>overdoses.</a:t>
            </a:r>
            <a:r>
              <a:rPr lang="en-US" sz="2800" baseline="50000" dirty="0" smtClean="0"/>
              <a:t>7</a:t>
            </a:r>
            <a:endParaRPr lang="en-US" sz="3200" dirty="0"/>
          </a:p>
        </p:txBody>
      </p:sp>
    </p:spTree>
    <p:extLst>
      <p:ext uri="{BB962C8B-B14F-4D97-AF65-F5344CB8AC3E}">
        <p14:creationId xmlns:p14="http://schemas.microsoft.com/office/powerpoint/2010/main" val="368445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research tells us - SUD</a:t>
            </a:r>
          </a:p>
        </p:txBody>
      </p:sp>
      <p:sp>
        <p:nvSpPr>
          <p:cNvPr id="3" name="Content Placeholder 2"/>
          <p:cNvSpPr>
            <a:spLocks noGrp="1"/>
          </p:cNvSpPr>
          <p:nvPr>
            <p:ph idx="1"/>
          </p:nvPr>
        </p:nvSpPr>
        <p:spPr>
          <a:xfrm>
            <a:off x="1097280" y="1923372"/>
            <a:ext cx="9806509" cy="4023360"/>
          </a:xfrm>
        </p:spPr>
        <p:txBody>
          <a:bodyPr>
            <a:normAutofit/>
          </a:bodyPr>
          <a:lstStyle/>
          <a:p>
            <a:pPr marL="396875" indent="-396875">
              <a:lnSpc>
                <a:spcPct val="150000"/>
              </a:lnSpc>
              <a:buClr>
                <a:srgbClr val="00539F"/>
              </a:buClr>
              <a:buFont typeface="Wingdings" panose="05000000000000000000" pitchFamily="2" charset="2"/>
              <a:buChar char="§"/>
            </a:pPr>
            <a:r>
              <a:rPr lang="en-US" sz="3200" dirty="0" smtClean="0"/>
              <a:t>People </a:t>
            </a:r>
            <a:r>
              <a:rPr lang="en-US" sz="3200" dirty="0"/>
              <a:t>with disabilities are less likely to receive substance abuse treatment than adults without </a:t>
            </a:r>
            <a:r>
              <a:rPr lang="en-US" sz="3200" dirty="0" smtClean="0"/>
              <a:t>disabilities.</a:t>
            </a:r>
            <a:r>
              <a:rPr lang="en-US" sz="2800" baseline="50000" dirty="0" smtClean="0"/>
              <a:t>8,9</a:t>
            </a:r>
            <a:r>
              <a:rPr lang="en-US" sz="3200" dirty="0" smtClean="0"/>
              <a:t> </a:t>
            </a:r>
            <a:endParaRPr lang="en-US" sz="3200" dirty="0"/>
          </a:p>
          <a:p>
            <a:pPr marL="396875" indent="-396875"/>
            <a:endParaRPr lang="en-US" sz="3200" dirty="0"/>
          </a:p>
        </p:txBody>
      </p:sp>
    </p:spTree>
    <p:extLst>
      <p:ext uri="{BB962C8B-B14F-4D97-AF65-F5344CB8AC3E}">
        <p14:creationId xmlns:p14="http://schemas.microsoft.com/office/powerpoint/2010/main" val="55677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r>
              <a:rPr lang="en-US" dirty="0"/>
              <a:t>What research tells us – Mental Health</a:t>
            </a:r>
          </a:p>
        </p:txBody>
      </p:sp>
      <p:sp>
        <p:nvSpPr>
          <p:cNvPr id="3" name="Content Placeholder 2"/>
          <p:cNvSpPr>
            <a:spLocks noGrp="1"/>
          </p:cNvSpPr>
          <p:nvPr>
            <p:ph idx="1"/>
          </p:nvPr>
        </p:nvSpPr>
        <p:spPr>
          <a:xfrm>
            <a:off x="1066800" y="1818025"/>
            <a:ext cx="10058400" cy="4023360"/>
          </a:xfrm>
        </p:spPr>
        <p:txBody>
          <a:bodyPr>
            <a:noAutofit/>
          </a:bodyPr>
          <a:lstStyle/>
          <a:p>
            <a:pPr marL="290513" indent="-290513">
              <a:lnSpc>
                <a:spcPct val="150000"/>
              </a:lnSpc>
              <a:buClr>
                <a:srgbClr val="00539F"/>
              </a:buClr>
              <a:buFont typeface="Wingdings" panose="05000000000000000000" pitchFamily="2" charset="2"/>
              <a:buChar char="§"/>
            </a:pPr>
            <a:r>
              <a:rPr lang="en-US" sz="3200" dirty="0"/>
              <a:t>People with disabilities report higher rates of depression.</a:t>
            </a:r>
          </a:p>
          <a:p>
            <a:pPr marL="290513" indent="-290513">
              <a:lnSpc>
                <a:spcPct val="150000"/>
              </a:lnSpc>
              <a:buClr>
                <a:srgbClr val="00539F"/>
              </a:buClr>
              <a:buFont typeface="Wingdings" panose="05000000000000000000" pitchFamily="2" charset="2"/>
              <a:buChar char="§"/>
            </a:pPr>
            <a:r>
              <a:rPr lang="en-US" sz="3200" dirty="0"/>
              <a:t>More likely to report experiencing 14 or more mentally unhealthy days in the past 30 days than those without disabilities (CDC, Disability and Health Data System).</a:t>
            </a:r>
          </a:p>
        </p:txBody>
      </p:sp>
    </p:spTree>
    <p:extLst>
      <p:ext uri="{BB962C8B-B14F-4D97-AF65-F5344CB8AC3E}">
        <p14:creationId xmlns:p14="http://schemas.microsoft.com/office/powerpoint/2010/main" val="3615152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04709"/>
            <a:ext cx="10058400" cy="1450757"/>
          </a:xfrm>
        </p:spPr>
        <p:txBody>
          <a:bodyPr/>
          <a:lstStyle/>
          <a:p>
            <a:r>
              <a:rPr lang="en-US" dirty="0"/>
              <a:t>What we know about Delaware</a:t>
            </a:r>
          </a:p>
        </p:txBody>
      </p:sp>
      <p:graphicFrame>
        <p:nvGraphicFramePr>
          <p:cNvPr id="4" name="Content Placeholder 3">
            <a:extLst>
              <a:ext uri="{FF2B5EF4-FFF2-40B4-BE49-F238E27FC236}">
                <a16:creationId xmlns:a16="http://schemas.microsoft.com/office/drawing/2014/main" id="{AEC9EAF2-DFC6-42F2-9E8B-9A95FCDE9EA2}"/>
              </a:ext>
            </a:extLst>
          </p:cNvPr>
          <p:cNvGraphicFramePr>
            <a:graphicFrameLocks noGrp="1"/>
          </p:cNvGraphicFramePr>
          <p:nvPr>
            <p:ph idx="1"/>
            <p:extLst>
              <p:ext uri="{D42A27DB-BD31-4B8C-83A1-F6EECF244321}">
                <p14:modId xmlns:p14="http://schemas.microsoft.com/office/powerpoint/2010/main" val="342019544"/>
              </p:ext>
            </p:extLst>
          </p:nvPr>
        </p:nvGraphicFramePr>
        <p:xfrm>
          <a:off x="1097280" y="1966819"/>
          <a:ext cx="10623665" cy="4042855"/>
        </p:xfrm>
        <a:graphic>
          <a:graphicData uri="http://schemas.openxmlformats.org/drawingml/2006/table">
            <a:tbl>
              <a:tblPr firstRow="1" firstCol="1" bandRow="1">
                <a:tableStyleId>{5C22544A-7EE6-4342-B048-85BDC9FD1C3A}</a:tableStyleId>
              </a:tblPr>
              <a:tblGrid>
                <a:gridCol w="3779520">
                  <a:extLst>
                    <a:ext uri="{9D8B030D-6E8A-4147-A177-3AD203B41FA5}">
                      <a16:colId xmlns:a16="http://schemas.microsoft.com/office/drawing/2014/main" val="3969321977"/>
                    </a:ext>
                  </a:extLst>
                </a:gridCol>
                <a:gridCol w="3463636">
                  <a:extLst>
                    <a:ext uri="{9D8B030D-6E8A-4147-A177-3AD203B41FA5}">
                      <a16:colId xmlns:a16="http://schemas.microsoft.com/office/drawing/2014/main" val="3438132438"/>
                    </a:ext>
                  </a:extLst>
                </a:gridCol>
                <a:gridCol w="3380509">
                  <a:extLst>
                    <a:ext uri="{9D8B030D-6E8A-4147-A177-3AD203B41FA5}">
                      <a16:colId xmlns:a16="http://schemas.microsoft.com/office/drawing/2014/main" val="1380224406"/>
                    </a:ext>
                  </a:extLst>
                </a:gridCol>
              </a:tblGrid>
              <a:tr h="811894">
                <a:tc gridSpan="3">
                  <a:txBody>
                    <a:bodyPr/>
                    <a:lstStyle/>
                    <a:p>
                      <a:pPr marL="0" marR="0">
                        <a:lnSpc>
                          <a:spcPct val="200000"/>
                        </a:lnSpc>
                        <a:spcBef>
                          <a:spcPts val="0"/>
                        </a:spcBef>
                        <a:spcAft>
                          <a:spcPts val="0"/>
                        </a:spcAft>
                      </a:pPr>
                      <a:r>
                        <a:rPr lang="en-US" sz="2800" dirty="0">
                          <a:solidFill>
                            <a:schemeClr val="tx1"/>
                          </a:solidFill>
                          <a:effectLst/>
                        </a:rPr>
                        <a:t>Disparities by Disability Status (Delaware, percentages, BRFSS)</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895785334"/>
                  </a:ext>
                </a:extLst>
              </a:tr>
              <a:tr h="601951">
                <a:tc>
                  <a:txBody>
                    <a:bodyPr/>
                    <a:lstStyle/>
                    <a:p>
                      <a:pPr marL="0" marR="0">
                        <a:lnSpc>
                          <a:spcPct val="200000"/>
                        </a:lnSpc>
                        <a:spcBef>
                          <a:spcPts val="0"/>
                        </a:spcBef>
                        <a:spcAft>
                          <a:spcPts val="0"/>
                        </a:spcAft>
                      </a:pPr>
                      <a:r>
                        <a:rPr lang="en-US" sz="2400" dirty="0">
                          <a:solidFill>
                            <a:schemeClr val="tx1"/>
                          </a:solidFill>
                          <a:effectLst/>
                        </a:rPr>
                        <a:t>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i="1" dirty="0">
                          <a:solidFill>
                            <a:schemeClr val="tx1"/>
                          </a:solidFill>
                          <a:effectLst/>
                        </a:rPr>
                        <a:t>Adults with Disability</a:t>
                      </a:r>
                      <a:endParaRPr lang="en-US" sz="2400" i="1" dirty="0"/>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2400" i="1" dirty="0">
                          <a:solidFill>
                            <a:schemeClr val="tx1"/>
                          </a:solidFill>
                          <a:effectLst/>
                        </a:rPr>
                        <a:t>Adults without Disability</a:t>
                      </a:r>
                      <a:endParaRPr lang="en-US"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0430781"/>
                  </a:ext>
                </a:extLst>
              </a:tr>
              <a:tr h="768787">
                <a:tc>
                  <a:txBody>
                    <a:bodyPr/>
                    <a:lstStyle/>
                    <a:p>
                      <a:pPr marL="0" marR="0">
                        <a:lnSpc>
                          <a:spcPct val="200000"/>
                        </a:lnSpc>
                        <a:spcBef>
                          <a:spcPts val="0"/>
                        </a:spcBef>
                        <a:spcAft>
                          <a:spcPts val="0"/>
                        </a:spcAft>
                      </a:pPr>
                      <a:r>
                        <a:rPr lang="en-US" sz="2800" b="0" dirty="0">
                          <a:solidFill>
                            <a:schemeClr val="tx1"/>
                          </a:solidFill>
                          <a:effectLst/>
                        </a:rPr>
                        <a:t>Current Smoker</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2800" b="0" dirty="0">
                          <a:solidFill>
                            <a:schemeClr val="tx1"/>
                          </a:solidFill>
                          <a:effectLst/>
                        </a:rPr>
                        <a:t>29.8</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2800" b="0" dirty="0">
                          <a:solidFill>
                            <a:schemeClr val="tx1"/>
                          </a:solidFill>
                          <a:effectLst/>
                        </a:rPr>
                        <a:t>13.3</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3184153"/>
                  </a:ext>
                </a:extLst>
              </a:tr>
              <a:tr h="682277">
                <a:tc>
                  <a:txBody>
                    <a:bodyPr/>
                    <a:lstStyle/>
                    <a:p>
                      <a:pPr marL="0" marR="0">
                        <a:lnSpc>
                          <a:spcPct val="200000"/>
                        </a:lnSpc>
                        <a:spcBef>
                          <a:spcPts val="0"/>
                        </a:spcBef>
                        <a:spcAft>
                          <a:spcPts val="0"/>
                        </a:spcAft>
                      </a:pPr>
                      <a:r>
                        <a:rPr lang="en-US" sz="2800" b="0" dirty="0">
                          <a:solidFill>
                            <a:schemeClr val="tx1"/>
                          </a:solidFill>
                          <a:effectLst/>
                        </a:rPr>
                        <a:t>Current E-Cigarette Use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2800" b="0" dirty="0">
                          <a:solidFill>
                            <a:schemeClr val="tx1"/>
                          </a:solidFill>
                          <a:effectLst/>
                        </a:rPr>
                        <a:t>10.4</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0" dirty="0">
                          <a:solidFill>
                            <a:schemeClr val="tx1"/>
                          </a:solidFill>
                          <a:effectLst/>
                        </a:rPr>
                        <a:t>3.6</a:t>
                      </a:r>
                      <a:endParaRPr lang="en-US" sz="2800" b="0" dirty="0">
                        <a:solidFill>
                          <a:schemeClr val="tx1"/>
                        </a:solidFil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772142"/>
                  </a:ext>
                </a:extLst>
              </a:tr>
              <a:tr h="768787">
                <a:tc>
                  <a:txBody>
                    <a:bodyPr/>
                    <a:lstStyle/>
                    <a:p>
                      <a:pPr marL="0" marR="0">
                        <a:lnSpc>
                          <a:spcPct val="200000"/>
                        </a:lnSpc>
                        <a:spcBef>
                          <a:spcPts val="0"/>
                        </a:spcBef>
                        <a:spcAft>
                          <a:spcPts val="0"/>
                        </a:spcAft>
                      </a:pPr>
                      <a:r>
                        <a:rPr lang="en-US" sz="2800" b="0" dirty="0">
                          <a:solidFill>
                            <a:schemeClr val="tx1"/>
                          </a:solidFill>
                          <a:effectLst/>
                        </a:rPr>
                        <a:t>Depression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2800" b="0" dirty="0">
                          <a:solidFill>
                            <a:schemeClr val="tx1"/>
                          </a:solidFill>
                          <a:effectLst/>
                        </a:rPr>
                        <a:t>42.1</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200000"/>
                        </a:lnSpc>
                        <a:spcBef>
                          <a:spcPts val="0"/>
                        </a:spcBef>
                        <a:spcAft>
                          <a:spcPts val="0"/>
                        </a:spcAft>
                      </a:pPr>
                      <a:r>
                        <a:rPr lang="en-US" sz="2800" b="0" dirty="0">
                          <a:solidFill>
                            <a:schemeClr val="tx1"/>
                          </a:solidFill>
                          <a:effectLst/>
                        </a:rPr>
                        <a:t>11.7</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7023427"/>
                  </a:ext>
                </a:extLst>
              </a:tr>
            </a:tbl>
          </a:graphicData>
        </a:graphic>
      </p:graphicFrame>
    </p:spTree>
    <p:extLst>
      <p:ext uri="{BB962C8B-B14F-4D97-AF65-F5344CB8AC3E}">
        <p14:creationId xmlns:p14="http://schemas.microsoft.com/office/powerpoint/2010/main" val="356023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E2418A-76BC-4FCB-A076-E882BB093BE4}"/>
              </a:ext>
            </a:extLst>
          </p:cNvPr>
          <p:cNvSpPr>
            <a:spLocks noGrp="1"/>
          </p:cNvSpPr>
          <p:nvPr>
            <p:ph type="title"/>
          </p:nvPr>
        </p:nvSpPr>
        <p:spPr>
          <a:xfrm>
            <a:off x="1174601" y="0"/>
            <a:ext cx="10058400" cy="1449387"/>
          </a:xfrm>
        </p:spPr>
        <p:txBody>
          <a:bodyPr/>
          <a:lstStyle/>
          <a:p>
            <a:r>
              <a:rPr lang="en-US" dirty="0"/>
              <a:t>What we know about Delaware</a:t>
            </a:r>
          </a:p>
        </p:txBody>
      </p:sp>
      <p:graphicFrame>
        <p:nvGraphicFramePr>
          <p:cNvPr id="5" name="Content Placeholder 4">
            <a:extLst>
              <a:ext uri="{FF2B5EF4-FFF2-40B4-BE49-F238E27FC236}">
                <a16:creationId xmlns:a16="http://schemas.microsoft.com/office/drawing/2014/main" id="{C2BD25B0-3680-4479-A997-D3BEDFDA1D77}"/>
              </a:ext>
            </a:extLst>
          </p:cNvPr>
          <p:cNvGraphicFramePr>
            <a:graphicFrameLocks noGrp="1"/>
          </p:cNvGraphicFramePr>
          <p:nvPr>
            <p:ph idx="1"/>
            <p:extLst>
              <p:ext uri="{D42A27DB-BD31-4B8C-83A1-F6EECF244321}">
                <p14:modId xmlns:p14="http://schemas.microsoft.com/office/powerpoint/2010/main" val="108210406"/>
              </p:ext>
            </p:extLst>
          </p:nvPr>
        </p:nvGraphicFramePr>
        <p:xfrm>
          <a:off x="923027" y="1811698"/>
          <a:ext cx="10836186" cy="4419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5130616"/>
      </p:ext>
    </p:extLst>
  </p:cSld>
  <p:clrMapOvr>
    <a:masterClrMapping/>
  </p:clrMapOvr>
</p:sld>
</file>

<file path=ppt/theme/theme1.xml><?xml version="1.0" encoding="utf-8"?>
<a:theme xmlns:a="http://schemas.openxmlformats.org/drawingml/2006/main" name="Retrospect">
  <a:themeElements>
    <a:clrScheme name="Custom 3">
      <a:dk1>
        <a:srgbClr val="000000"/>
      </a:dk1>
      <a:lt1>
        <a:sysClr val="window" lastClr="FFFFFF"/>
      </a:lt1>
      <a:dk2>
        <a:srgbClr val="637052"/>
      </a:dk2>
      <a:lt2>
        <a:srgbClr val="CCDDEA"/>
      </a:lt2>
      <a:accent1>
        <a:srgbClr val="FFD200"/>
      </a:accent1>
      <a:accent2>
        <a:srgbClr val="00539F"/>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474D6A93773D4A91F20C1DBBB27D24" ma:contentTypeVersion="1" ma:contentTypeDescription="Create a new document." ma:contentTypeScope="" ma:versionID="f1525ed06d7092246183ec63352e845d">
  <xsd:schema xmlns:xsd="http://www.w3.org/2001/XMLSchema" xmlns:xs="http://www.w3.org/2001/XMLSchema" xmlns:p="http://schemas.microsoft.com/office/2006/metadata/properties" xmlns:ns1="http://schemas.microsoft.com/sharepoint/v3" targetNamespace="http://schemas.microsoft.com/office/2006/metadata/properties" ma:root="true" ma:fieldsID="4dcce58c87e9fcebab8021569449a8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D76E1AC-1419-4952-AEC5-FA92176ED72A}"/>
</file>

<file path=customXml/itemProps2.xml><?xml version="1.0" encoding="utf-8"?>
<ds:datastoreItem xmlns:ds="http://schemas.openxmlformats.org/officeDocument/2006/customXml" ds:itemID="{5B83C246-1178-4A90-8409-FF3C8D199D8E}"/>
</file>

<file path=customXml/itemProps3.xml><?xml version="1.0" encoding="utf-8"?>
<ds:datastoreItem xmlns:ds="http://schemas.openxmlformats.org/officeDocument/2006/customXml" ds:itemID="{4EDD2216-1CE7-4D64-9017-3A0E66F0912F}"/>
</file>

<file path=docProps/app.xml><?xml version="1.0" encoding="utf-8"?>
<Properties xmlns="http://schemas.openxmlformats.org/officeDocument/2006/extended-properties" xmlns:vt="http://schemas.openxmlformats.org/officeDocument/2006/docPropsVTypes">
  <TotalTime>494</TotalTime>
  <Words>1046</Words>
  <Application>Microsoft Office PowerPoint</Application>
  <PresentationFormat>Widescreen</PresentationFormat>
  <Paragraphs>179</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Garamond</vt:lpstr>
      <vt:lpstr>Times New Roman</vt:lpstr>
      <vt:lpstr>Wingdings</vt:lpstr>
      <vt:lpstr>Retrospect</vt:lpstr>
      <vt:lpstr>Behavioral Health Disparities  among People with Disabilities</vt:lpstr>
      <vt:lpstr>PowerPoint Presentation</vt:lpstr>
      <vt:lpstr>Disability Defined</vt:lpstr>
      <vt:lpstr>Disability Prevalence</vt:lpstr>
      <vt:lpstr>What research tells us - SUD</vt:lpstr>
      <vt:lpstr>What research tells us - SUD</vt:lpstr>
      <vt:lpstr>What research tells us – Mental Health</vt:lpstr>
      <vt:lpstr>What we know about Delaware</vt:lpstr>
      <vt:lpstr>What we know about Delaware</vt:lpstr>
      <vt:lpstr>What we know about Delaware</vt:lpstr>
      <vt:lpstr>Factors Influencing Equity </vt:lpstr>
      <vt:lpstr>Implications for Practitioners and Policy Makers</vt:lpstr>
      <vt:lpstr>Next steps</vt:lpstr>
      <vt:lpstr>SAMHSA Advisory: Mental and Substance Use Disorder Treatment for People With Physical and Cognitive Disabilities </vt:lpstr>
      <vt:lpstr>Resources</vt:lpstr>
      <vt:lpstr>Resources</vt:lpstr>
      <vt:lpstr>Citations</vt:lpstr>
      <vt:lpstr>State Epidemiological Outcomes Workgroup</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Health Disparities among People with Disabilities</dc:title>
  <dc:creator>Eileen Sparling</dc:creator>
  <cp:lastModifiedBy>Eileen Sparling</cp:lastModifiedBy>
  <cp:revision>27</cp:revision>
  <cp:lastPrinted>2020-01-06T17:28:52Z</cp:lastPrinted>
  <dcterms:created xsi:type="dcterms:W3CDTF">2020-01-03T18:28:40Z</dcterms:created>
  <dcterms:modified xsi:type="dcterms:W3CDTF">2020-01-07T17:28:53Z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0x01010070474D6A93773D4A91F20C1DBBB27D24</vt:lpwstr>
  </property>
</Properties>
</file>