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diagrams/drawing1.xml" ContentType="application/vnd.ms-office.drawingml.diagramDrawing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13"/>
  </p:notes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59" r:id="rId9"/>
    <p:sldId id="276" r:id="rId10"/>
    <p:sldId id="261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E6129-ECB8-464F-B948-0F0710077675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26F578B-6590-4183-9135-63BFE1F34151}">
      <dgm:prSet/>
      <dgm:spPr/>
      <dgm:t>
        <a:bodyPr/>
        <a:lstStyle/>
        <a:p>
          <a:r>
            <a:rPr lang="en-US" b="1"/>
            <a:t>Introductions </a:t>
          </a:r>
          <a:endParaRPr lang="en-US"/>
        </a:p>
      </dgm:t>
    </dgm:pt>
    <dgm:pt modelId="{2B99A0CE-245F-4A3D-9178-5F6B31B6E747}" type="parTrans" cxnId="{797F6A61-C312-4210-9112-1CC39490641D}">
      <dgm:prSet/>
      <dgm:spPr/>
      <dgm:t>
        <a:bodyPr/>
        <a:lstStyle/>
        <a:p>
          <a:endParaRPr lang="en-US"/>
        </a:p>
      </dgm:t>
    </dgm:pt>
    <dgm:pt modelId="{74CDACFF-5EE6-43DA-96BC-293EB4B51FFA}" type="sibTrans" cxnId="{797F6A61-C312-4210-9112-1CC39490641D}">
      <dgm:prSet/>
      <dgm:spPr/>
      <dgm:t>
        <a:bodyPr/>
        <a:lstStyle/>
        <a:p>
          <a:endParaRPr lang="en-US"/>
        </a:p>
      </dgm:t>
    </dgm:pt>
    <dgm:pt modelId="{CA499D7A-5774-4302-9F99-A37DD09D9B59}">
      <dgm:prSet/>
      <dgm:spPr/>
      <dgm:t>
        <a:bodyPr/>
        <a:lstStyle/>
        <a:p>
          <a:r>
            <a:rPr lang="en-US" b="1"/>
            <a:t>Annual SEOW Recap</a:t>
          </a:r>
          <a:endParaRPr lang="en-US"/>
        </a:p>
      </dgm:t>
    </dgm:pt>
    <dgm:pt modelId="{1F9AC6BF-FC94-4F26-BA07-43179B87FE9C}" type="parTrans" cxnId="{A5134CC1-EF60-4E76-973E-ADD537276AD4}">
      <dgm:prSet/>
      <dgm:spPr/>
      <dgm:t>
        <a:bodyPr/>
        <a:lstStyle/>
        <a:p>
          <a:endParaRPr lang="en-US"/>
        </a:p>
      </dgm:t>
    </dgm:pt>
    <dgm:pt modelId="{B461443D-3CE1-40AB-8AB5-2826F49B1939}" type="sibTrans" cxnId="{A5134CC1-EF60-4E76-973E-ADD537276AD4}">
      <dgm:prSet/>
      <dgm:spPr/>
      <dgm:t>
        <a:bodyPr/>
        <a:lstStyle/>
        <a:p>
          <a:endParaRPr lang="en-US"/>
        </a:p>
      </dgm:t>
    </dgm:pt>
    <dgm:pt modelId="{9E6F99C4-E280-499B-832C-224DC15ED655}">
      <dgm:prSet/>
      <dgm:spPr/>
      <dgm:t>
        <a:bodyPr/>
        <a:lstStyle/>
        <a:p>
          <a:r>
            <a:rPr lang="en-US" b="1" dirty="0"/>
            <a:t>Translating Data Into Action: Jon Cooper, Director of the Division of Behavioral Health, Colonial School District</a:t>
          </a:r>
          <a:endParaRPr lang="en-US" dirty="0"/>
        </a:p>
      </dgm:t>
    </dgm:pt>
    <dgm:pt modelId="{47064E02-2222-44EA-854C-CDB135FF59B9}" type="parTrans" cxnId="{0D133B76-B847-463E-A43B-A0A83FDB058F}">
      <dgm:prSet/>
      <dgm:spPr/>
      <dgm:t>
        <a:bodyPr/>
        <a:lstStyle/>
        <a:p>
          <a:endParaRPr lang="en-US"/>
        </a:p>
      </dgm:t>
    </dgm:pt>
    <dgm:pt modelId="{9128CBA3-FF7E-4263-884C-BDECB7D4EE14}" type="sibTrans" cxnId="{0D133B76-B847-463E-A43B-A0A83FDB058F}">
      <dgm:prSet/>
      <dgm:spPr/>
      <dgm:t>
        <a:bodyPr/>
        <a:lstStyle/>
        <a:p>
          <a:endParaRPr lang="en-US"/>
        </a:p>
      </dgm:t>
    </dgm:pt>
    <dgm:pt modelId="{8DFFFEE5-A519-456A-B88C-853C8CB9A3DD}">
      <dgm:prSet/>
      <dgm:spPr/>
      <dgm:t>
        <a:bodyPr/>
        <a:lstStyle/>
        <a:p>
          <a:r>
            <a:rPr lang="en-US" b="1"/>
            <a:t>Rape Prevention and Education Program Evaluation Capacity-Building Project: Brandie Pugh and Rachael Schilling</a:t>
          </a:r>
          <a:endParaRPr lang="en-US"/>
        </a:p>
      </dgm:t>
    </dgm:pt>
    <dgm:pt modelId="{D955EBA4-8F0D-4C1C-B972-16255A516024}" type="parTrans" cxnId="{3CAEA4C0-F9F3-490E-B8B3-301F59FDEDC7}">
      <dgm:prSet/>
      <dgm:spPr/>
      <dgm:t>
        <a:bodyPr/>
        <a:lstStyle/>
        <a:p>
          <a:endParaRPr lang="en-US"/>
        </a:p>
      </dgm:t>
    </dgm:pt>
    <dgm:pt modelId="{5E098B9B-58F8-4652-AC69-563FA9EAC35B}" type="sibTrans" cxnId="{3CAEA4C0-F9F3-490E-B8B3-301F59FDEDC7}">
      <dgm:prSet/>
      <dgm:spPr/>
      <dgm:t>
        <a:bodyPr/>
        <a:lstStyle/>
        <a:p>
          <a:endParaRPr lang="en-US"/>
        </a:p>
      </dgm:t>
    </dgm:pt>
    <dgm:pt modelId="{A4B16085-B939-4917-82AA-BA6203DF8D6D}">
      <dgm:prSet/>
      <dgm:spPr/>
      <dgm:t>
        <a:bodyPr/>
        <a:lstStyle/>
        <a:p>
          <a:r>
            <a:rPr lang="en-US" b="1"/>
            <a:t>Disabilities Gap Report: Eileen Sparling, Dana Holz, and Rachel Ryding</a:t>
          </a:r>
          <a:endParaRPr lang="en-US"/>
        </a:p>
      </dgm:t>
    </dgm:pt>
    <dgm:pt modelId="{71F14387-4EC2-4F64-80B9-0B36AE895673}" type="parTrans" cxnId="{D774994D-BE9E-46D3-A62B-EEDD6E00DB16}">
      <dgm:prSet/>
      <dgm:spPr/>
      <dgm:t>
        <a:bodyPr/>
        <a:lstStyle/>
        <a:p>
          <a:endParaRPr lang="en-US"/>
        </a:p>
      </dgm:t>
    </dgm:pt>
    <dgm:pt modelId="{1B16C804-F572-43C6-9970-A08000792BDF}" type="sibTrans" cxnId="{D774994D-BE9E-46D3-A62B-EEDD6E00DB16}">
      <dgm:prSet/>
      <dgm:spPr/>
      <dgm:t>
        <a:bodyPr/>
        <a:lstStyle/>
        <a:p>
          <a:endParaRPr lang="en-US"/>
        </a:p>
      </dgm:t>
    </dgm:pt>
    <dgm:pt modelId="{57F67391-FADC-467B-A682-15B6B62B1B82}">
      <dgm:prSet/>
      <dgm:spPr/>
      <dgm:t>
        <a:bodyPr/>
        <a:lstStyle/>
        <a:p>
          <a:r>
            <a:rPr lang="en-US" b="1"/>
            <a:t>What’s New in the State Epi Profile: MJ Scales</a:t>
          </a:r>
          <a:endParaRPr lang="en-US"/>
        </a:p>
      </dgm:t>
    </dgm:pt>
    <dgm:pt modelId="{4C588024-C6B7-40C1-A95A-175BE914ADDA}" type="parTrans" cxnId="{591B53F5-DB73-4044-95F3-A3B3921D9479}">
      <dgm:prSet/>
      <dgm:spPr/>
      <dgm:t>
        <a:bodyPr/>
        <a:lstStyle/>
        <a:p>
          <a:endParaRPr lang="en-US"/>
        </a:p>
      </dgm:t>
    </dgm:pt>
    <dgm:pt modelId="{46F0CBF2-9ACF-44C6-BE99-D782170697B8}" type="sibTrans" cxnId="{591B53F5-DB73-4044-95F3-A3B3921D9479}">
      <dgm:prSet/>
      <dgm:spPr/>
      <dgm:t>
        <a:bodyPr/>
        <a:lstStyle/>
        <a:p>
          <a:endParaRPr lang="en-US"/>
        </a:p>
      </dgm:t>
    </dgm:pt>
    <dgm:pt modelId="{9BDEFDB8-A22B-4B30-AA34-BDD6CC6E7BCE}">
      <dgm:prSet/>
      <dgm:spPr/>
      <dgm:t>
        <a:bodyPr/>
        <a:lstStyle/>
        <a:p>
          <a:r>
            <a:rPr lang="en-US" b="1"/>
            <a:t>Vaping Infographic: Rachel Ryding</a:t>
          </a:r>
          <a:endParaRPr lang="en-US"/>
        </a:p>
      </dgm:t>
    </dgm:pt>
    <dgm:pt modelId="{E700EF9B-AA3A-4D03-9EB4-4FB61BCC9EE0}" type="parTrans" cxnId="{13A0B868-05BF-4992-9CF2-A6E0ED062BB5}">
      <dgm:prSet/>
      <dgm:spPr/>
      <dgm:t>
        <a:bodyPr/>
        <a:lstStyle/>
        <a:p>
          <a:endParaRPr lang="en-US"/>
        </a:p>
      </dgm:t>
    </dgm:pt>
    <dgm:pt modelId="{3D0E583A-E52A-4ECA-A418-F9E1DED19FFF}" type="sibTrans" cxnId="{13A0B868-05BF-4992-9CF2-A6E0ED062BB5}">
      <dgm:prSet/>
      <dgm:spPr/>
      <dgm:t>
        <a:bodyPr/>
        <a:lstStyle/>
        <a:p>
          <a:endParaRPr lang="en-US"/>
        </a:p>
      </dgm:t>
    </dgm:pt>
    <dgm:pt modelId="{FCAE4C27-27CF-4318-B1AD-35E168B222D9}">
      <dgm:prSet/>
      <dgm:spPr/>
      <dgm:t>
        <a:bodyPr/>
        <a:lstStyle/>
        <a:p>
          <a:r>
            <a:rPr lang="en-US" b="1"/>
            <a:t>Venn Diagram: Shared Risk Factors: David Borton</a:t>
          </a:r>
          <a:endParaRPr lang="en-US"/>
        </a:p>
      </dgm:t>
    </dgm:pt>
    <dgm:pt modelId="{4BBC54B3-6521-4147-9C38-40B67C666F81}" type="parTrans" cxnId="{B3E6B1CD-D5DB-466B-B1B8-F4ADF7A33B9B}">
      <dgm:prSet/>
      <dgm:spPr/>
      <dgm:t>
        <a:bodyPr/>
        <a:lstStyle/>
        <a:p>
          <a:endParaRPr lang="en-US"/>
        </a:p>
      </dgm:t>
    </dgm:pt>
    <dgm:pt modelId="{0A118738-4783-455B-A41F-D7CF3E423A4C}" type="sibTrans" cxnId="{B3E6B1CD-D5DB-466B-B1B8-F4ADF7A33B9B}">
      <dgm:prSet/>
      <dgm:spPr/>
      <dgm:t>
        <a:bodyPr/>
        <a:lstStyle/>
        <a:p>
          <a:endParaRPr lang="en-US"/>
        </a:p>
      </dgm:t>
    </dgm:pt>
    <dgm:pt modelId="{780F7DB0-2DAA-4A07-B1B0-85EC4116D877}">
      <dgm:prSet/>
      <dgm:spPr/>
      <dgm:t>
        <a:bodyPr/>
        <a:lstStyle/>
        <a:p>
          <a:r>
            <a:rPr lang="en-US" b="1" dirty="0"/>
            <a:t>Facebook: Lin Lui</a:t>
          </a:r>
          <a:endParaRPr lang="en-US" dirty="0"/>
        </a:p>
      </dgm:t>
    </dgm:pt>
    <dgm:pt modelId="{650DE9F8-1698-43CB-AF78-3C17F4314A4D}" type="parTrans" cxnId="{98197C4C-6E26-4FED-93DC-A8F958ABC291}">
      <dgm:prSet/>
      <dgm:spPr/>
      <dgm:t>
        <a:bodyPr/>
        <a:lstStyle/>
        <a:p>
          <a:endParaRPr lang="en-US"/>
        </a:p>
      </dgm:t>
    </dgm:pt>
    <dgm:pt modelId="{EA21CE1C-17B4-4D87-8E28-DAE97D7E6956}" type="sibTrans" cxnId="{98197C4C-6E26-4FED-93DC-A8F958ABC291}">
      <dgm:prSet/>
      <dgm:spPr/>
      <dgm:t>
        <a:bodyPr/>
        <a:lstStyle/>
        <a:p>
          <a:endParaRPr lang="en-US"/>
        </a:p>
      </dgm:t>
    </dgm:pt>
    <dgm:pt modelId="{03BDFE70-47AB-4EF7-B7C1-DB3B79A4489E}">
      <dgm:prSet/>
      <dgm:spPr/>
      <dgm:t>
        <a:bodyPr/>
        <a:lstStyle/>
        <a:p>
          <a:r>
            <a:rPr lang="en-US" b="1"/>
            <a:t>Members News and Updates</a:t>
          </a:r>
          <a:endParaRPr lang="en-US"/>
        </a:p>
      </dgm:t>
    </dgm:pt>
    <dgm:pt modelId="{5121ECEC-7B54-4F14-A323-3C0EF484E805}" type="parTrans" cxnId="{B6DDC5D1-FB9F-4AFE-B0BE-7040D5EE46E9}">
      <dgm:prSet/>
      <dgm:spPr/>
      <dgm:t>
        <a:bodyPr/>
        <a:lstStyle/>
        <a:p>
          <a:endParaRPr lang="en-US"/>
        </a:p>
      </dgm:t>
    </dgm:pt>
    <dgm:pt modelId="{F4C116EF-26EE-41EF-A600-087FA12AA6EA}" type="sibTrans" cxnId="{B6DDC5D1-FB9F-4AFE-B0BE-7040D5EE46E9}">
      <dgm:prSet/>
      <dgm:spPr/>
      <dgm:t>
        <a:bodyPr/>
        <a:lstStyle/>
        <a:p>
          <a:endParaRPr lang="en-US"/>
        </a:p>
      </dgm:t>
    </dgm:pt>
    <dgm:pt modelId="{A9DC1244-7CB4-9C47-ABAF-8DF18AD9DA82}" type="pres">
      <dgm:prSet presAssocID="{4D4E6129-ECB8-464F-B948-0F0710077675}" presName="diagram" presStyleCnt="0">
        <dgm:presLayoutVars>
          <dgm:dir/>
          <dgm:resizeHandles val="exact"/>
        </dgm:presLayoutVars>
      </dgm:prSet>
      <dgm:spPr/>
    </dgm:pt>
    <dgm:pt modelId="{D3F25393-7D66-C04D-9871-7E4676265C74}" type="pres">
      <dgm:prSet presAssocID="{226F578B-6590-4183-9135-63BFE1F34151}" presName="node" presStyleLbl="node1" presStyleIdx="0" presStyleCnt="10">
        <dgm:presLayoutVars>
          <dgm:bulletEnabled val="1"/>
        </dgm:presLayoutVars>
      </dgm:prSet>
      <dgm:spPr/>
    </dgm:pt>
    <dgm:pt modelId="{08E40FE6-4143-CA45-8F7F-3D2182E5B5FB}" type="pres">
      <dgm:prSet presAssocID="{74CDACFF-5EE6-43DA-96BC-293EB4B51FFA}" presName="sibTrans" presStyleCnt="0"/>
      <dgm:spPr/>
    </dgm:pt>
    <dgm:pt modelId="{39874512-7AEB-4141-848B-5F0B69D74CA6}" type="pres">
      <dgm:prSet presAssocID="{CA499D7A-5774-4302-9F99-A37DD09D9B59}" presName="node" presStyleLbl="node1" presStyleIdx="1" presStyleCnt="10">
        <dgm:presLayoutVars>
          <dgm:bulletEnabled val="1"/>
        </dgm:presLayoutVars>
      </dgm:prSet>
      <dgm:spPr/>
    </dgm:pt>
    <dgm:pt modelId="{D3E492B5-8775-4644-96DE-58E346C25411}" type="pres">
      <dgm:prSet presAssocID="{B461443D-3CE1-40AB-8AB5-2826F49B1939}" presName="sibTrans" presStyleCnt="0"/>
      <dgm:spPr/>
    </dgm:pt>
    <dgm:pt modelId="{09F1AC42-E44D-5745-850D-3F65C4D1259A}" type="pres">
      <dgm:prSet presAssocID="{9E6F99C4-E280-499B-832C-224DC15ED655}" presName="node" presStyleLbl="node1" presStyleIdx="2" presStyleCnt="10">
        <dgm:presLayoutVars>
          <dgm:bulletEnabled val="1"/>
        </dgm:presLayoutVars>
      </dgm:prSet>
      <dgm:spPr/>
    </dgm:pt>
    <dgm:pt modelId="{3CF22A95-42CC-3742-8FDF-A296B21E882C}" type="pres">
      <dgm:prSet presAssocID="{9128CBA3-FF7E-4263-884C-BDECB7D4EE14}" presName="sibTrans" presStyleCnt="0"/>
      <dgm:spPr/>
    </dgm:pt>
    <dgm:pt modelId="{832C8DE4-8F2B-D947-814A-A1B3803CCA86}" type="pres">
      <dgm:prSet presAssocID="{8DFFFEE5-A519-456A-B88C-853C8CB9A3DD}" presName="node" presStyleLbl="node1" presStyleIdx="3" presStyleCnt="10">
        <dgm:presLayoutVars>
          <dgm:bulletEnabled val="1"/>
        </dgm:presLayoutVars>
      </dgm:prSet>
      <dgm:spPr/>
    </dgm:pt>
    <dgm:pt modelId="{011A948C-B239-4B42-B23A-5BFBD034F60D}" type="pres">
      <dgm:prSet presAssocID="{5E098B9B-58F8-4652-AC69-563FA9EAC35B}" presName="sibTrans" presStyleCnt="0"/>
      <dgm:spPr/>
    </dgm:pt>
    <dgm:pt modelId="{1F24EBA2-6EE5-3140-B381-ACF39078BFAB}" type="pres">
      <dgm:prSet presAssocID="{A4B16085-B939-4917-82AA-BA6203DF8D6D}" presName="node" presStyleLbl="node1" presStyleIdx="4" presStyleCnt="10">
        <dgm:presLayoutVars>
          <dgm:bulletEnabled val="1"/>
        </dgm:presLayoutVars>
      </dgm:prSet>
      <dgm:spPr/>
    </dgm:pt>
    <dgm:pt modelId="{37D98485-D2F6-5E47-9CE4-D496787C3B86}" type="pres">
      <dgm:prSet presAssocID="{1B16C804-F572-43C6-9970-A08000792BDF}" presName="sibTrans" presStyleCnt="0"/>
      <dgm:spPr/>
    </dgm:pt>
    <dgm:pt modelId="{5B27ED8B-D744-784A-9567-916776C674F3}" type="pres">
      <dgm:prSet presAssocID="{57F67391-FADC-467B-A682-15B6B62B1B82}" presName="node" presStyleLbl="node1" presStyleIdx="5" presStyleCnt="10">
        <dgm:presLayoutVars>
          <dgm:bulletEnabled val="1"/>
        </dgm:presLayoutVars>
      </dgm:prSet>
      <dgm:spPr/>
    </dgm:pt>
    <dgm:pt modelId="{0A4A2150-4C5A-A64B-8F73-11C2937DE35B}" type="pres">
      <dgm:prSet presAssocID="{46F0CBF2-9ACF-44C6-BE99-D782170697B8}" presName="sibTrans" presStyleCnt="0"/>
      <dgm:spPr/>
    </dgm:pt>
    <dgm:pt modelId="{A2D8BEBA-6100-244A-B82A-FDB675C1620E}" type="pres">
      <dgm:prSet presAssocID="{9BDEFDB8-A22B-4B30-AA34-BDD6CC6E7BCE}" presName="node" presStyleLbl="node1" presStyleIdx="6" presStyleCnt="10">
        <dgm:presLayoutVars>
          <dgm:bulletEnabled val="1"/>
        </dgm:presLayoutVars>
      </dgm:prSet>
      <dgm:spPr/>
    </dgm:pt>
    <dgm:pt modelId="{802030F9-6542-9047-91BD-BA8703425BAA}" type="pres">
      <dgm:prSet presAssocID="{3D0E583A-E52A-4ECA-A418-F9E1DED19FFF}" presName="sibTrans" presStyleCnt="0"/>
      <dgm:spPr/>
    </dgm:pt>
    <dgm:pt modelId="{435AC192-E462-1D40-87EC-2E0E59D045A9}" type="pres">
      <dgm:prSet presAssocID="{FCAE4C27-27CF-4318-B1AD-35E168B222D9}" presName="node" presStyleLbl="node1" presStyleIdx="7" presStyleCnt="10">
        <dgm:presLayoutVars>
          <dgm:bulletEnabled val="1"/>
        </dgm:presLayoutVars>
      </dgm:prSet>
      <dgm:spPr/>
    </dgm:pt>
    <dgm:pt modelId="{10413607-B3EF-1B4E-88D8-78F0BE6D6E8F}" type="pres">
      <dgm:prSet presAssocID="{0A118738-4783-455B-A41F-D7CF3E423A4C}" presName="sibTrans" presStyleCnt="0"/>
      <dgm:spPr/>
    </dgm:pt>
    <dgm:pt modelId="{7FC1A26B-DB05-5C4E-92F3-978AD3E76F34}" type="pres">
      <dgm:prSet presAssocID="{780F7DB0-2DAA-4A07-B1B0-85EC4116D877}" presName="node" presStyleLbl="node1" presStyleIdx="8" presStyleCnt="10">
        <dgm:presLayoutVars>
          <dgm:bulletEnabled val="1"/>
        </dgm:presLayoutVars>
      </dgm:prSet>
      <dgm:spPr/>
    </dgm:pt>
    <dgm:pt modelId="{32996D0E-6DDB-8146-BB29-CA3FE1F338C6}" type="pres">
      <dgm:prSet presAssocID="{EA21CE1C-17B4-4D87-8E28-DAE97D7E6956}" presName="sibTrans" presStyleCnt="0"/>
      <dgm:spPr/>
    </dgm:pt>
    <dgm:pt modelId="{5230E637-4454-1D4F-AC58-14AA625CD885}" type="pres">
      <dgm:prSet presAssocID="{03BDFE70-47AB-4EF7-B7C1-DB3B79A4489E}" presName="node" presStyleLbl="node1" presStyleIdx="9" presStyleCnt="10">
        <dgm:presLayoutVars>
          <dgm:bulletEnabled val="1"/>
        </dgm:presLayoutVars>
      </dgm:prSet>
      <dgm:spPr/>
    </dgm:pt>
  </dgm:ptLst>
  <dgm:cxnLst>
    <dgm:cxn modelId="{96A30904-93DC-494C-8A51-89290C71AB3B}" type="presOf" srcId="{9BDEFDB8-A22B-4B30-AA34-BDD6CC6E7BCE}" destId="{A2D8BEBA-6100-244A-B82A-FDB675C1620E}" srcOrd="0" destOrd="0" presId="urn:microsoft.com/office/officeart/2005/8/layout/default"/>
    <dgm:cxn modelId="{B47F2507-AC8A-8F4C-A45B-8B5011FB750C}" type="presOf" srcId="{57F67391-FADC-467B-A682-15B6B62B1B82}" destId="{5B27ED8B-D744-784A-9567-916776C674F3}" srcOrd="0" destOrd="0" presId="urn:microsoft.com/office/officeart/2005/8/layout/default"/>
    <dgm:cxn modelId="{EB2F3313-CE40-E844-9787-2B59A56F539C}" type="presOf" srcId="{03BDFE70-47AB-4EF7-B7C1-DB3B79A4489E}" destId="{5230E637-4454-1D4F-AC58-14AA625CD885}" srcOrd="0" destOrd="0" presId="urn:microsoft.com/office/officeart/2005/8/layout/default"/>
    <dgm:cxn modelId="{98197C4C-6E26-4FED-93DC-A8F958ABC291}" srcId="{4D4E6129-ECB8-464F-B948-0F0710077675}" destId="{780F7DB0-2DAA-4A07-B1B0-85EC4116D877}" srcOrd="8" destOrd="0" parTransId="{650DE9F8-1698-43CB-AF78-3C17F4314A4D}" sibTransId="{EA21CE1C-17B4-4D87-8E28-DAE97D7E6956}"/>
    <dgm:cxn modelId="{D774994D-BE9E-46D3-A62B-EEDD6E00DB16}" srcId="{4D4E6129-ECB8-464F-B948-0F0710077675}" destId="{A4B16085-B939-4917-82AA-BA6203DF8D6D}" srcOrd="4" destOrd="0" parTransId="{71F14387-4EC2-4F64-80B9-0B36AE895673}" sibTransId="{1B16C804-F572-43C6-9970-A08000792BDF}"/>
    <dgm:cxn modelId="{E57C6850-40CA-2049-8F90-2BFE9E17C880}" type="presOf" srcId="{A4B16085-B939-4917-82AA-BA6203DF8D6D}" destId="{1F24EBA2-6EE5-3140-B381-ACF39078BFAB}" srcOrd="0" destOrd="0" presId="urn:microsoft.com/office/officeart/2005/8/layout/default"/>
    <dgm:cxn modelId="{7ECBB45A-01B1-E845-A385-2DD48537C5B5}" type="presOf" srcId="{FCAE4C27-27CF-4318-B1AD-35E168B222D9}" destId="{435AC192-E462-1D40-87EC-2E0E59D045A9}" srcOrd="0" destOrd="0" presId="urn:microsoft.com/office/officeart/2005/8/layout/default"/>
    <dgm:cxn modelId="{797F6A61-C312-4210-9112-1CC39490641D}" srcId="{4D4E6129-ECB8-464F-B948-0F0710077675}" destId="{226F578B-6590-4183-9135-63BFE1F34151}" srcOrd="0" destOrd="0" parTransId="{2B99A0CE-245F-4A3D-9178-5F6B31B6E747}" sibTransId="{74CDACFF-5EE6-43DA-96BC-293EB4B51FFA}"/>
    <dgm:cxn modelId="{13A0B868-05BF-4992-9CF2-A6E0ED062BB5}" srcId="{4D4E6129-ECB8-464F-B948-0F0710077675}" destId="{9BDEFDB8-A22B-4B30-AA34-BDD6CC6E7BCE}" srcOrd="6" destOrd="0" parTransId="{E700EF9B-AA3A-4D03-9EB4-4FB61BCC9EE0}" sibTransId="{3D0E583A-E52A-4ECA-A418-F9E1DED19FFF}"/>
    <dgm:cxn modelId="{8217E56A-12C7-1643-B1F3-F700D27CAD75}" type="presOf" srcId="{CA499D7A-5774-4302-9F99-A37DD09D9B59}" destId="{39874512-7AEB-4141-848B-5F0B69D74CA6}" srcOrd="0" destOrd="0" presId="urn:microsoft.com/office/officeart/2005/8/layout/default"/>
    <dgm:cxn modelId="{0D133B76-B847-463E-A43B-A0A83FDB058F}" srcId="{4D4E6129-ECB8-464F-B948-0F0710077675}" destId="{9E6F99C4-E280-499B-832C-224DC15ED655}" srcOrd="2" destOrd="0" parTransId="{47064E02-2222-44EA-854C-CDB135FF59B9}" sibTransId="{9128CBA3-FF7E-4263-884C-BDECB7D4EE14}"/>
    <dgm:cxn modelId="{C8B0C186-2A72-F945-84CB-0ED45486E8CD}" type="presOf" srcId="{226F578B-6590-4183-9135-63BFE1F34151}" destId="{D3F25393-7D66-C04D-9871-7E4676265C74}" srcOrd="0" destOrd="0" presId="urn:microsoft.com/office/officeart/2005/8/layout/default"/>
    <dgm:cxn modelId="{3CAEA4C0-F9F3-490E-B8B3-301F59FDEDC7}" srcId="{4D4E6129-ECB8-464F-B948-0F0710077675}" destId="{8DFFFEE5-A519-456A-B88C-853C8CB9A3DD}" srcOrd="3" destOrd="0" parTransId="{D955EBA4-8F0D-4C1C-B972-16255A516024}" sibTransId="{5E098B9B-58F8-4652-AC69-563FA9EAC35B}"/>
    <dgm:cxn modelId="{A5134CC1-EF60-4E76-973E-ADD537276AD4}" srcId="{4D4E6129-ECB8-464F-B948-0F0710077675}" destId="{CA499D7A-5774-4302-9F99-A37DD09D9B59}" srcOrd="1" destOrd="0" parTransId="{1F9AC6BF-FC94-4F26-BA07-43179B87FE9C}" sibTransId="{B461443D-3CE1-40AB-8AB5-2826F49B1939}"/>
    <dgm:cxn modelId="{5CF356C5-0F57-304A-98BE-83751BE76D18}" type="presOf" srcId="{9E6F99C4-E280-499B-832C-224DC15ED655}" destId="{09F1AC42-E44D-5745-850D-3F65C4D1259A}" srcOrd="0" destOrd="0" presId="urn:microsoft.com/office/officeart/2005/8/layout/default"/>
    <dgm:cxn modelId="{C636A1CB-882B-264F-A5F4-56FAA900E48F}" type="presOf" srcId="{780F7DB0-2DAA-4A07-B1B0-85EC4116D877}" destId="{7FC1A26B-DB05-5C4E-92F3-978AD3E76F34}" srcOrd="0" destOrd="0" presId="urn:microsoft.com/office/officeart/2005/8/layout/default"/>
    <dgm:cxn modelId="{B3E6B1CD-D5DB-466B-B1B8-F4ADF7A33B9B}" srcId="{4D4E6129-ECB8-464F-B948-0F0710077675}" destId="{FCAE4C27-27CF-4318-B1AD-35E168B222D9}" srcOrd="7" destOrd="0" parTransId="{4BBC54B3-6521-4147-9C38-40B67C666F81}" sibTransId="{0A118738-4783-455B-A41F-D7CF3E423A4C}"/>
    <dgm:cxn modelId="{B6DDC5D1-FB9F-4AFE-B0BE-7040D5EE46E9}" srcId="{4D4E6129-ECB8-464F-B948-0F0710077675}" destId="{03BDFE70-47AB-4EF7-B7C1-DB3B79A4489E}" srcOrd="9" destOrd="0" parTransId="{5121ECEC-7B54-4F14-A323-3C0EF484E805}" sibTransId="{F4C116EF-26EE-41EF-A600-087FA12AA6EA}"/>
    <dgm:cxn modelId="{311A1CEB-1A83-1348-9F33-F0369C0E20E5}" type="presOf" srcId="{8DFFFEE5-A519-456A-B88C-853C8CB9A3DD}" destId="{832C8DE4-8F2B-D947-814A-A1B3803CCA86}" srcOrd="0" destOrd="0" presId="urn:microsoft.com/office/officeart/2005/8/layout/default"/>
    <dgm:cxn modelId="{DB1B94EF-04AF-6547-A8AE-7D20CE14CEED}" type="presOf" srcId="{4D4E6129-ECB8-464F-B948-0F0710077675}" destId="{A9DC1244-7CB4-9C47-ABAF-8DF18AD9DA82}" srcOrd="0" destOrd="0" presId="urn:microsoft.com/office/officeart/2005/8/layout/default"/>
    <dgm:cxn modelId="{591B53F5-DB73-4044-95F3-A3B3921D9479}" srcId="{4D4E6129-ECB8-464F-B948-0F0710077675}" destId="{57F67391-FADC-467B-A682-15B6B62B1B82}" srcOrd="5" destOrd="0" parTransId="{4C588024-C6B7-40C1-A95A-175BE914ADDA}" sibTransId="{46F0CBF2-9ACF-44C6-BE99-D782170697B8}"/>
    <dgm:cxn modelId="{CC24AA9E-D173-CE45-BC19-8A3336FF6933}" type="presParOf" srcId="{A9DC1244-7CB4-9C47-ABAF-8DF18AD9DA82}" destId="{D3F25393-7D66-C04D-9871-7E4676265C74}" srcOrd="0" destOrd="0" presId="urn:microsoft.com/office/officeart/2005/8/layout/default"/>
    <dgm:cxn modelId="{F99C0EF9-1F0F-A34F-91B0-C16C6EA185E2}" type="presParOf" srcId="{A9DC1244-7CB4-9C47-ABAF-8DF18AD9DA82}" destId="{08E40FE6-4143-CA45-8F7F-3D2182E5B5FB}" srcOrd="1" destOrd="0" presId="urn:microsoft.com/office/officeart/2005/8/layout/default"/>
    <dgm:cxn modelId="{D378597B-B052-F542-B104-0B570722F298}" type="presParOf" srcId="{A9DC1244-7CB4-9C47-ABAF-8DF18AD9DA82}" destId="{39874512-7AEB-4141-848B-5F0B69D74CA6}" srcOrd="2" destOrd="0" presId="urn:microsoft.com/office/officeart/2005/8/layout/default"/>
    <dgm:cxn modelId="{DEE8E93A-7C3E-C74A-A01B-F7D513F47097}" type="presParOf" srcId="{A9DC1244-7CB4-9C47-ABAF-8DF18AD9DA82}" destId="{D3E492B5-8775-4644-96DE-58E346C25411}" srcOrd="3" destOrd="0" presId="urn:microsoft.com/office/officeart/2005/8/layout/default"/>
    <dgm:cxn modelId="{D76F4BFD-B638-7748-B5E2-20455427BCDC}" type="presParOf" srcId="{A9DC1244-7CB4-9C47-ABAF-8DF18AD9DA82}" destId="{09F1AC42-E44D-5745-850D-3F65C4D1259A}" srcOrd="4" destOrd="0" presId="urn:microsoft.com/office/officeart/2005/8/layout/default"/>
    <dgm:cxn modelId="{68B6449D-1FD0-624F-B627-54DAFEE67032}" type="presParOf" srcId="{A9DC1244-7CB4-9C47-ABAF-8DF18AD9DA82}" destId="{3CF22A95-42CC-3742-8FDF-A296B21E882C}" srcOrd="5" destOrd="0" presId="urn:microsoft.com/office/officeart/2005/8/layout/default"/>
    <dgm:cxn modelId="{AB831FA9-CC70-0143-A2A6-07F6FA227000}" type="presParOf" srcId="{A9DC1244-7CB4-9C47-ABAF-8DF18AD9DA82}" destId="{832C8DE4-8F2B-D947-814A-A1B3803CCA86}" srcOrd="6" destOrd="0" presId="urn:microsoft.com/office/officeart/2005/8/layout/default"/>
    <dgm:cxn modelId="{639CA691-5007-1E4F-8C10-E377E4BC7091}" type="presParOf" srcId="{A9DC1244-7CB4-9C47-ABAF-8DF18AD9DA82}" destId="{011A948C-B239-4B42-B23A-5BFBD034F60D}" srcOrd="7" destOrd="0" presId="urn:microsoft.com/office/officeart/2005/8/layout/default"/>
    <dgm:cxn modelId="{98035B55-0CFD-E043-AB8A-2785056E5442}" type="presParOf" srcId="{A9DC1244-7CB4-9C47-ABAF-8DF18AD9DA82}" destId="{1F24EBA2-6EE5-3140-B381-ACF39078BFAB}" srcOrd="8" destOrd="0" presId="urn:microsoft.com/office/officeart/2005/8/layout/default"/>
    <dgm:cxn modelId="{72777770-1D19-CA40-83C4-C38EA8D13145}" type="presParOf" srcId="{A9DC1244-7CB4-9C47-ABAF-8DF18AD9DA82}" destId="{37D98485-D2F6-5E47-9CE4-D496787C3B86}" srcOrd="9" destOrd="0" presId="urn:microsoft.com/office/officeart/2005/8/layout/default"/>
    <dgm:cxn modelId="{DF6F39FB-5DCD-5146-B185-4A4D9DA5DB0D}" type="presParOf" srcId="{A9DC1244-7CB4-9C47-ABAF-8DF18AD9DA82}" destId="{5B27ED8B-D744-784A-9567-916776C674F3}" srcOrd="10" destOrd="0" presId="urn:microsoft.com/office/officeart/2005/8/layout/default"/>
    <dgm:cxn modelId="{84437801-6720-6042-81AC-2B61244B2261}" type="presParOf" srcId="{A9DC1244-7CB4-9C47-ABAF-8DF18AD9DA82}" destId="{0A4A2150-4C5A-A64B-8F73-11C2937DE35B}" srcOrd="11" destOrd="0" presId="urn:microsoft.com/office/officeart/2005/8/layout/default"/>
    <dgm:cxn modelId="{8823E228-E1EC-0B4C-ACD4-752A81FF151A}" type="presParOf" srcId="{A9DC1244-7CB4-9C47-ABAF-8DF18AD9DA82}" destId="{A2D8BEBA-6100-244A-B82A-FDB675C1620E}" srcOrd="12" destOrd="0" presId="urn:microsoft.com/office/officeart/2005/8/layout/default"/>
    <dgm:cxn modelId="{B6F65469-6BC5-2048-925A-6621BAB37FE5}" type="presParOf" srcId="{A9DC1244-7CB4-9C47-ABAF-8DF18AD9DA82}" destId="{802030F9-6542-9047-91BD-BA8703425BAA}" srcOrd="13" destOrd="0" presId="urn:microsoft.com/office/officeart/2005/8/layout/default"/>
    <dgm:cxn modelId="{DCABB447-08C6-5947-B848-D73F25A61C90}" type="presParOf" srcId="{A9DC1244-7CB4-9C47-ABAF-8DF18AD9DA82}" destId="{435AC192-E462-1D40-87EC-2E0E59D045A9}" srcOrd="14" destOrd="0" presId="urn:microsoft.com/office/officeart/2005/8/layout/default"/>
    <dgm:cxn modelId="{1C1CA5D0-FFA2-EF46-9D6C-A0D41DA206FC}" type="presParOf" srcId="{A9DC1244-7CB4-9C47-ABAF-8DF18AD9DA82}" destId="{10413607-B3EF-1B4E-88D8-78F0BE6D6E8F}" srcOrd="15" destOrd="0" presId="urn:microsoft.com/office/officeart/2005/8/layout/default"/>
    <dgm:cxn modelId="{358C2DEA-18A4-B94B-8E78-46916096B42B}" type="presParOf" srcId="{A9DC1244-7CB4-9C47-ABAF-8DF18AD9DA82}" destId="{7FC1A26B-DB05-5C4E-92F3-978AD3E76F34}" srcOrd="16" destOrd="0" presId="urn:microsoft.com/office/officeart/2005/8/layout/default"/>
    <dgm:cxn modelId="{2A270ECD-1159-B14E-956D-7E62177CC603}" type="presParOf" srcId="{A9DC1244-7CB4-9C47-ABAF-8DF18AD9DA82}" destId="{32996D0E-6DDB-8146-BB29-CA3FE1F338C6}" srcOrd="17" destOrd="0" presId="urn:microsoft.com/office/officeart/2005/8/layout/default"/>
    <dgm:cxn modelId="{B12C2D6E-075A-8E47-8300-BE9F2838CF5A}" type="presParOf" srcId="{A9DC1244-7CB4-9C47-ABAF-8DF18AD9DA82}" destId="{5230E637-4454-1D4F-AC58-14AA625CD885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25393-7D66-C04D-9871-7E4676265C74}">
      <dsp:nvSpPr>
        <dsp:cNvPr id="0" name=""/>
        <dsp:cNvSpPr/>
      </dsp:nvSpPr>
      <dsp:spPr>
        <a:xfrm>
          <a:off x="430600" y="1624"/>
          <a:ext cx="2138883" cy="12833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Introductions </a:t>
          </a:r>
          <a:endParaRPr lang="en-US" sz="1500" kern="1200"/>
        </a:p>
      </dsp:txBody>
      <dsp:txXfrm>
        <a:off x="430600" y="1624"/>
        <a:ext cx="2138883" cy="1283330"/>
      </dsp:txXfrm>
    </dsp:sp>
    <dsp:sp modelId="{39874512-7AEB-4141-848B-5F0B69D74CA6}">
      <dsp:nvSpPr>
        <dsp:cNvPr id="0" name=""/>
        <dsp:cNvSpPr/>
      </dsp:nvSpPr>
      <dsp:spPr>
        <a:xfrm>
          <a:off x="2783372" y="1624"/>
          <a:ext cx="2138883" cy="1283330"/>
        </a:xfrm>
        <a:prstGeom prst="rect">
          <a:avLst/>
        </a:prstGeom>
        <a:solidFill>
          <a:schemeClr val="accent5">
            <a:hueOff val="166096"/>
            <a:satOff val="46"/>
            <a:lumOff val="-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Annual SEOW Recap</a:t>
          </a:r>
          <a:endParaRPr lang="en-US" sz="1500" kern="1200"/>
        </a:p>
      </dsp:txBody>
      <dsp:txXfrm>
        <a:off x="2783372" y="1624"/>
        <a:ext cx="2138883" cy="1283330"/>
      </dsp:txXfrm>
    </dsp:sp>
    <dsp:sp modelId="{09F1AC42-E44D-5745-850D-3F65C4D1259A}">
      <dsp:nvSpPr>
        <dsp:cNvPr id="0" name=""/>
        <dsp:cNvSpPr/>
      </dsp:nvSpPr>
      <dsp:spPr>
        <a:xfrm>
          <a:off x="5136144" y="1624"/>
          <a:ext cx="2138883" cy="1283330"/>
        </a:xfrm>
        <a:prstGeom prst="rect">
          <a:avLst/>
        </a:prstGeom>
        <a:solidFill>
          <a:schemeClr val="accent5">
            <a:hueOff val="332193"/>
            <a:satOff val="93"/>
            <a:lumOff val="-156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Translating Data Into Action: Jon Cooper, Director of the Division of Behavioral Health, Colonial School District</a:t>
          </a:r>
          <a:endParaRPr lang="en-US" sz="1500" kern="1200" dirty="0"/>
        </a:p>
      </dsp:txBody>
      <dsp:txXfrm>
        <a:off x="5136144" y="1624"/>
        <a:ext cx="2138883" cy="1283330"/>
      </dsp:txXfrm>
    </dsp:sp>
    <dsp:sp modelId="{832C8DE4-8F2B-D947-814A-A1B3803CCA86}">
      <dsp:nvSpPr>
        <dsp:cNvPr id="0" name=""/>
        <dsp:cNvSpPr/>
      </dsp:nvSpPr>
      <dsp:spPr>
        <a:xfrm>
          <a:off x="7488915" y="1624"/>
          <a:ext cx="2138883" cy="1283330"/>
        </a:xfrm>
        <a:prstGeom prst="rect">
          <a:avLst/>
        </a:prstGeom>
        <a:solidFill>
          <a:schemeClr val="accent5">
            <a:hueOff val="498289"/>
            <a:satOff val="139"/>
            <a:lumOff val="-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Rape Prevention and Education Program Evaluation Capacity-Building Project: Brandie Pugh and Rachael Schilling</a:t>
          </a:r>
          <a:endParaRPr lang="en-US" sz="1500" kern="1200"/>
        </a:p>
      </dsp:txBody>
      <dsp:txXfrm>
        <a:off x="7488915" y="1624"/>
        <a:ext cx="2138883" cy="1283330"/>
      </dsp:txXfrm>
    </dsp:sp>
    <dsp:sp modelId="{1F24EBA2-6EE5-3140-B381-ACF39078BFAB}">
      <dsp:nvSpPr>
        <dsp:cNvPr id="0" name=""/>
        <dsp:cNvSpPr/>
      </dsp:nvSpPr>
      <dsp:spPr>
        <a:xfrm>
          <a:off x="430600" y="1498842"/>
          <a:ext cx="2138883" cy="1283330"/>
        </a:xfrm>
        <a:prstGeom prst="rect">
          <a:avLst/>
        </a:prstGeom>
        <a:solidFill>
          <a:schemeClr val="accent5">
            <a:hueOff val="664386"/>
            <a:satOff val="186"/>
            <a:lumOff val="-31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Disabilities Gap Report: Eileen Sparling, Dana Holz, and Rachel Ryding</a:t>
          </a:r>
          <a:endParaRPr lang="en-US" sz="1500" kern="1200"/>
        </a:p>
      </dsp:txBody>
      <dsp:txXfrm>
        <a:off x="430600" y="1498842"/>
        <a:ext cx="2138883" cy="1283330"/>
      </dsp:txXfrm>
    </dsp:sp>
    <dsp:sp modelId="{5B27ED8B-D744-784A-9567-916776C674F3}">
      <dsp:nvSpPr>
        <dsp:cNvPr id="0" name=""/>
        <dsp:cNvSpPr/>
      </dsp:nvSpPr>
      <dsp:spPr>
        <a:xfrm>
          <a:off x="2783372" y="1498842"/>
          <a:ext cx="2138883" cy="1283330"/>
        </a:xfrm>
        <a:prstGeom prst="rect">
          <a:avLst/>
        </a:prstGeom>
        <a:solidFill>
          <a:schemeClr val="accent5">
            <a:hueOff val="830482"/>
            <a:satOff val="232"/>
            <a:lumOff val="-39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What’s New in the State Epi Profile: MJ Scales</a:t>
          </a:r>
          <a:endParaRPr lang="en-US" sz="1500" kern="1200"/>
        </a:p>
      </dsp:txBody>
      <dsp:txXfrm>
        <a:off x="2783372" y="1498842"/>
        <a:ext cx="2138883" cy="1283330"/>
      </dsp:txXfrm>
    </dsp:sp>
    <dsp:sp modelId="{A2D8BEBA-6100-244A-B82A-FDB675C1620E}">
      <dsp:nvSpPr>
        <dsp:cNvPr id="0" name=""/>
        <dsp:cNvSpPr/>
      </dsp:nvSpPr>
      <dsp:spPr>
        <a:xfrm>
          <a:off x="5136144" y="1498842"/>
          <a:ext cx="2138883" cy="1283330"/>
        </a:xfrm>
        <a:prstGeom prst="rect">
          <a:avLst/>
        </a:prstGeom>
        <a:solidFill>
          <a:schemeClr val="accent5">
            <a:hueOff val="996578"/>
            <a:satOff val="279"/>
            <a:lumOff val="-47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Vaping Infographic: Rachel Ryding</a:t>
          </a:r>
          <a:endParaRPr lang="en-US" sz="1500" kern="1200"/>
        </a:p>
      </dsp:txBody>
      <dsp:txXfrm>
        <a:off x="5136144" y="1498842"/>
        <a:ext cx="2138883" cy="1283330"/>
      </dsp:txXfrm>
    </dsp:sp>
    <dsp:sp modelId="{435AC192-E462-1D40-87EC-2E0E59D045A9}">
      <dsp:nvSpPr>
        <dsp:cNvPr id="0" name=""/>
        <dsp:cNvSpPr/>
      </dsp:nvSpPr>
      <dsp:spPr>
        <a:xfrm>
          <a:off x="7488915" y="1498842"/>
          <a:ext cx="2138883" cy="1283330"/>
        </a:xfrm>
        <a:prstGeom prst="rect">
          <a:avLst/>
        </a:prstGeom>
        <a:solidFill>
          <a:schemeClr val="accent5">
            <a:hueOff val="1162675"/>
            <a:satOff val="325"/>
            <a:lumOff val="-5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Venn Diagram: Shared Risk Factors: David Borton</a:t>
          </a:r>
          <a:endParaRPr lang="en-US" sz="1500" kern="1200"/>
        </a:p>
      </dsp:txBody>
      <dsp:txXfrm>
        <a:off x="7488915" y="1498842"/>
        <a:ext cx="2138883" cy="1283330"/>
      </dsp:txXfrm>
    </dsp:sp>
    <dsp:sp modelId="{7FC1A26B-DB05-5C4E-92F3-978AD3E76F34}">
      <dsp:nvSpPr>
        <dsp:cNvPr id="0" name=""/>
        <dsp:cNvSpPr/>
      </dsp:nvSpPr>
      <dsp:spPr>
        <a:xfrm>
          <a:off x="2783372" y="2996061"/>
          <a:ext cx="2138883" cy="1283330"/>
        </a:xfrm>
        <a:prstGeom prst="rect">
          <a:avLst/>
        </a:prstGeom>
        <a:solidFill>
          <a:schemeClr val="accent5">
            <a:hueOff val="1328771"/>
            <a:satOff val="372"/>
            <a:lumOff val="-62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Facebook: Lin Lui</a:t>
          </a:r>
          <a:endParaRPr lang="en-US" sz="1500" kern="1200" dirty="0"/>
        </a:p>
      </dsp:txBody>
      <dsp:txXfrm>
        <a:off x="2783372" y="2996061"/>
        <a:ext cx="2138883" cy="1283330"/>
      </dsp:txXfrm>
    </dsp:sp>
    <dsp:sp modelId="{5230E637-4454-1D4F-AC58-14AA625CD885}">
      <dsp:nvSpPr>
        <dsp:cNvPr id="0" name=""/>
        <dsp:cNvSpPr/>
      </dsp:nvSpPr>
      <dsp:spPr>
        <a:xfrm>
          <a:off x="5136144" y="2996061"/>
          <a:ext cx="2138883" cy="1283330"/>
        </a:xfrm>
        <a:prstGeom prst="rect">
          <a:avLst/>
        </a:prstGeom>
        <a:solidFill>
          <a:schemeClr val="accent5">
            <a:hueOff val="1494868"/>
            <a:satOff val="418"/>
            <a:lumOff val="-70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Members News and Updates</a:t>
          </a:r>
          <a:endParaRPr lang="en-US" sz="1500" kern="1200"/>
        </a:p>
      </dsp:txBody>
      <dsp:txXfrm>
        <a:off x="5136144" y="2996061"/>
        <a:ext cx="2138883" cy="1283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FCC07-8020-8B45-8C1D-E14F3E6A1F11}" type="datetimeFigureOut">
              <a:rPr lang="en-US" smtClean="0"/>
              <a:t>1/7/20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876B-2B6B-2748-B78D-5C7534E93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1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1363" y="1171575"/>
            <a:ext cx="561975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54C6B-9E77-444E-8A98-F88176CDCD1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3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1/5/20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72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4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2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7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9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7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9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1/5/20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6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09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1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38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dhs.udel.edu/SEO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DAE30-791A-4459-B082-4F79D022E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b="25000"/>
          <a:stretch/>
        </p:blipFill>
        <p:spPr>
          <a:xfrm>
            <a:off x="119290" y="79524"/>
            <a:ext cx="1219197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5828F79C-7451-DB48-A17C-2770ACE4365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769532" y="2091263"/>
            <a:ext cx="8652938" cy="246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300" dirty="0"/>
              <a:t>Delaware State Epidemiological Outcomes Work Group (SEOW) Winter 2020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9AA70-C33E-A04A-94DC-969A2206C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January 8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2020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274910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6F8A2C-B8CF-4B20-9A73-2ADCF6302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AEE5E-49F1-9C44-A48E-9E07A934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36" y="967329"/>
            <a:ext cx="6544620" cy="24543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3000"/>
              </a:lnSpc>
            </a:pPr>
            <a:r>
              <a:rPr lang="en-US" sz="6800" b="0" cap="all" spc="-100" dirty="0">
                <a:solidFill>
                  <a:schemeClr val="tx1"/>
                </a:solidFill>
              </a:rPr>
              <a:t>Get Social!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42E4EA3-CDBA-384A-85B3-319FDB8C3809}"/>
              </a:ext>
            </a:extLst>
          </p:cNvPr>
          <p:cNvSpPr/>
          <p:nvPr/>
        </p:nvSpPr>
        <p:spPr>
          <a:xfrm>
            <a:off x="1074436" y="2817778"/>
            <a:ext cx="7294607" cy="132343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4000" b="1" dirty="0"/>
              <a:t>Facebook: </a:t>
            </a:r>
          </a:p>
          <a:p>
            <a:r>
              <a:rPr lang="en-US" sz="4000" b="1" dirty="0"/>
              <a:t>https://</a:t>
            </a:r>
            <a:r>
              <a:rPr lang="en-US" sz="4000" b="1" dirty="0" err="1"/>
              <a:t>tinyurl.com</a:t>
            </a:r>
            <a:r>
              <a:rPr lang="en-US" sz="4000" b="1" dirty="0"/>
              <a:t>/</a:t>
            </a:r>
            <a:r>
              <a:rPr lang="en-US" sz="4000" b="1" dirty="0" err="1"/>
              <a:t>CDHSData</a:t>
            </a:r>
            <a:endParaRPr lang="en-US" sz="4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A11ED2-390E-C548-83EB-0CCBEB020C8B}"/>
              </a:ext>
            </a:extLst>
          </p:cNvPr>
          <p:cNvSpPr/>
          <p:nvPr/>
        </p:nvSpPr>
        <p:spPr>
          <a:xfrm>
            <a:off x="3971752" y="4603307"/>
            <a:ext cx="7294607" cy="132343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4000" b="1" dirty="0"/>
              <a:t>Twitter:</a:t>
            </a:r>
          </a:p>
          <a:p>
            <a:r>
              <a:rPr lang="en-US" sz="4000" b="1" dirty="0"/>
              <a:t>@</a:t>
            </a:r>
            <a:r>
              <a:rPr lang="en-US" sz="4000" b="1" dirty="0" err="1"/>
              <a:t>CDHSDelaware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380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EE5E-49F1-9C44-A48E-9E07A934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7" y="626165"/>
            <a:ext cx="11131825" cy="5734878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b="0" cap="all" spc="-100" dirty="0">
                <a:solidFill>
                  <a:schemeClr val="bg1"/>
                </a:solidFill>
              </a:rPr>
              <a:t>Thank  you! </a:t>
            </a:r>
            <a:br>
              <a:rPr lang="en-US" sz="6000" b="0" cap="all" spc="-100" dirty="0">
                <a:solidFill>
                  <a:schemeClr val="bg1"/>
                </a:solidFill>
              </a:rPr>
            </a:br>
            <a:br>
              <a:rPr lang="en-US" sz="6800" b="0" cap="all" spc="-100" dirty="0">
                <a:solidFill>
                  <a:schemeClr val="bg1"/>
                </a:solidFill>
              </a:rPr>
            </a:br>
            <a:r>
              <a:rPr lang="en-US" sz="6000" b="0" cap="all" spc="-100" dirty="0">
                <a:solidFill>
                  <a:schemeClr val="bg1"/>
                </a:solidFill>
              </a:rPr>
              <a:t>Visit the Delaware SEOW online at:</a:t>
            </a:r>
            <a:br>
              <a:rPr lang="en-US" sz="6000" b="0" cap="all" spc="-100" dirty="0">
                <a:solidFill>
                  <a:schemeClr val="bg1"/>
                </a:solidFill>
              </a:rPr>
            </a:br>
            <a:r>
              <a:rPr lang="en-US" sz="6000" b="0" cap="all" spc="-100" dirty="0">
                <a:solidFill>
                  <a:schemeClr val="bg1"/>
                </a:solidFill>
                <a:hlinkClick r:id="rId2"/>
              </a:rPr>
              <a:t>www.cdhs.udel.edu/SEOW</a:t>
            </a:r>
            <a:r>
              <a:rPr lang="en-US" sz="6000" b="0" cap="all" spc="-100" dirty="0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56931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599E-0CCB-3F4B-8708-37A04939D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Agenda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6EE93982-CDD5-44EA-A525-62EA39F6C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7108673"/>
              </p:ext>
            </p:extLst>
          </p:nvPr>
        </p:nvGraphicFramePr>
        <p:xfrm>
          <a:off x="1066800" y="1754659"/>
          <a:ext cx="10058400" cy="4281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441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87D8C41-54C1-4241-A2AE-F5AE3234B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5A89882-FBBA-49A4-AD75-D9A071492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195" name="Rectangle 194">
            <a:extLst>
              <a:ext uri="{FF2B5EF4-FFF2-40B4-BE49-F238E27FC236}">
                <a16:creationId xmlns:a16="http://schemas.microsoft.com/office/drawing/2014/main" id="{68CA9514-3753-40F3-8065-7A5E1385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9504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9AC1F2-4075-E342-A7D3-516975FDD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7324" y="643467"/>
            <a:ext cx="4304914" cy="5571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7B1C7D-B2B9-0445-B2C0-F71C9B97732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205611" y="643467"/>
            <a:ext cx="2675141" cy="26246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C15428-15E1-D341-8671-68EC3EEF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8243" y="3589861"/>
            <a:ext cx="2689876" cy="2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19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EE5E-49F1-9C44-A48E-9E07A934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407504"/>
            <a:ext cx="11459817" cy="6102626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000" b="0" cap="all" spc="-100" dirty="0">
                <a:solidFill>
                  <a:schemeClr val="bg1"/>
                </a:solidFill>
              </a:rPr>
              <a:t>Translating Data into Action:</a:t>
            </a:r>
            <a:br>
              <a:rPr lang="en-US" sz="6000" b="0" cap="all" spc="-100" dirty="0">
                <a:solidFill>
                  <a:schemeClr val="bg1"/>
                </a:solidFill>
              </a:rPr>
            </a:br>
            <a:br>
              <a:rPr lang="en-US" sz="6000" b="0" cap="all" spc="-100" dirty="0">
                <a:solidFill>
                  <a:schemeClr val="bg1"/>
                </a:solidFill>
              </a:rPr>
            </a:br>
            <a:br>
              <a:rPr lang="en-US" sz="6000" b="0" cap="all" spc="-100" dirty="0">
                <a:solidFill>
                  <a:schemeClr val="bg1"/>
                </a:solidFill>
              </a:rPr>
            </a:br>
            <a:r>
              <a:rPr lang="en-US" sz="6000" b="0" cap="all" spc="-100" dirty="0">
                <a:solidFill>
                  <a:schemeClr val="bg1"/>
                </a:solidFill>
              </a:rPr>
              <a:t>Jon Cooper, Colonial School District</a:t>
            </a:r>
            <a:br>
              <a:rPr lang="en-US" sz="6800" b="0" cap="all" spc="-100" dirty="0">
                <a:solidFill>
                  <a:schemeClr val="bg1"/>
                </a:solidFill>
              </a:rPr>
            </a:br>
            <a:endParaRPr lang="en-US" sz="6800" b="0" cap="all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39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ED69-9836-6349-A83F-0C4BB64E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F2A3C-4080-CD44-A86B-E91C5CBCB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DE2786-4840-4241-8492-AE5348DA5BE7}"/>
              </a:ext>
            </a:extLst>
          </p:cNvPr>
          <p:cNvSpPr txBox="1">
            <a:spLocks/>
          </p:cNvSpPr>
          <p:nvPr/>
        </p:nvSpPr>
        <p:spPr>
          <a:xfrm>
            <a:off x="377687" y="407504"/>
            <a:ext cx="11459817" cy="61026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en-US" sz="6000" b="0" cap="all" spc="-100" dirty="0">
                <a:solidFill>
                  <a:schemeClr val="bg1"/>
                </a:solidFill>
              </a:rPr>
              <a:t>Delaware Rape Prevention and Education Program:</a:t>
            </a:r>
          </a:p>
          <a:p>
            <a:pPr algn="ctr">
              <a:lnSpc>
                <a:spcPct val="83000"/>
              </a:lnSpc>
            </a:pPr>
            <a:endParaRPr lang="en-US" sz="6000" b="0" cap="all" spc="-100" dirty="0">
              <a:solidFill>
                <a:schemeClr val="bg1"/>
              </a:solidFill>
            </a:endParaRPr>
          </a:p>
          <a:p>
            <a:pPr algn="ctr">
              <a:lnSpc>
                <a:spcPct val="83000"/>
              </a:lnSpc>
            </a:pPr>
            <a:endParaRPr lang="en-US" sz="6000" b="0" cap="all" spc="-100" dirty="0">
              <a:solidFill>
                <a:schemeClr val="bg1"/>
              </a:solidFill>
            </a:endParaRPr>
          </a:p>
          <a:p>
            <a:pPr algn="ctr">
              <a:lnSpc>
                <a:spcPct val="83000"/>
              </a:lnSpc>
            </a:pPr>
            <a:r>
              <a:rPr lang="en-US" sz="6000" b="0" cap="all" spc="-100" dirty="0">
                <a:solidFill>
                  <a:schemeClr val="bg1"/>
                </a:solidFill>
              </a:rPr>
              <a:t> Building Evaluation Capacity</a:t>
            </a:r>
            <a:br>
              <a:rPr lang="en-US" sz="6800" b="0" cap="all" spc="-100" dirty="0">
                <a:solidFill>
                  <a:schemeClr val="bg1"/>
                </a:solidFill>
              </a:rPr>
            </a:br>
            <a:endParaRPr lang="en-US" sz="6800" b="0" cap="all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2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ED69-9836-6349-A83F-0C4BB64E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F2A3C-4080-CD44-A86B-E91C5CBCB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DE2786-4840-4241-8492-AE5348DA5BE7}"/>
              </a:ext>
            </a:extLst>
          </p:cNvPr>
          <p:cNvSpPr txBox="1">
            <a:spLocks/>
          </p:cNvSpPr>
          <p:nvPr/>
        </p:nvSpPr>
        <p:spPr>
          <a:xfrm>
            <a:off x="377687" y="407504"/>
            <a:ext cx="11459817" cy="61026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en-US" sz="6000" b="0" cap="all" spc="-100" dirty="0">
                <a:solidFill>
                  <a:schemeClr val="bg1"/>
                </a:solidFill>
              </a:rPr>
              <a:t>Behavioral Health Disparities: </a:t>
            </a:r>
          </a:p>
          <a:p>
            <a:pPr algn="ctr">
              <a:lnSpc>
                <a:spcPct val="83000"/>
              </a:lnSpc>
            </a:pPr>
            <a:endParaRPr lang="en-US" sz="6000" b="0" cap="all" spc="-100" dirty="0">
              <a:solidFill>
                <a:schemeClr val="bg1"/>
              </a:solidFill>
            </a:endParaRPr>
          </a:p>
          <a:p>
            <a:pPr algn="ctr">
              <a:lnSpc>
                <a:spcPct val="83000"/>
              </a:lnSpc>
            </a:pPr>
            <a:r>
              <a:rPr lang="en-US" sz="6000" b="0" cap="all" spc="-100" dirty="0">
                <a:solidFill>
                  <a:schemeClr val="bg1"/>
                </a:solidFill>
              </a:rPr>
              <a:t>People with Disabilities</a:t>
            </a:r>
            <a:br>
              <a:rPr lang="en-US" sz="6800" b="0" cap="all" spc="-100" dirty="0">
                <a:solidFill>
                  <a:schemeClr val="bg1"/>
                </a:solidFill>
              </a:rPr>
            </a:br>
            <a:endParaRPr lang="en-US" sz="6800" b="0" cap="all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97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ED69-9836-6349-A83F-0C4BB64E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F2A3C-4080-CD44-A86B-E91C5CBCB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DE2786-4840-4241-8492-AE5348DA5BE7}"/>
              </a:ext>
            </a:extLst>
          </p:cNvPr>
          <p:cNvSpPr txBox="1">
            <a:spLocks/>
          </p:cNvSpPr>
          <p:nvPr/>
        </p:nvSpPr>
        <p:spPr>
          <a:xfrm>
            <a:off x="377687" y="407504"/>
            <a:ext cx="11459817" cy="61026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en-US" sz="6000" b="0" cap="all" spc="-100" dirty="0">
                <a:solidFill>
                  <a:schemeClr val="bg1"/>
                </a:solidFill>
              </a:rPr>
              <a:t>What’s New in the </a:t>
            </a:r>
          </a:p>
          <a:p>
            <a:pPr algn="ctr">
              <a:lnSpc>
                <a:spcPct val="83000"/>
              </a:lnSpc>
            </a:pPr>
            <a:r>
              <a:rPr lang="en-US" sz="6000" b="0" cap="all" spc="-100" dirty="0">
                <a:solidFill>
                  <a:schemeClr val="bg1"/>
                </a:solidFill>
              </a:rPr>
              <a:t>2019 Epi Report?</a:t>
            </a:r>
            <a:br>
              <a:rPr lang="en-US" sz="6800" b="0" cap="all" spc="-100" dirty="0">
                <a:solidFill>
                  <a:schemeClr val="bg1"/>
                </a:solidFill>
              </a:rPr>
            </a:br>
            <a:endParaRPr lang="en-US" sz="6800" b="0" cap="all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62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9BD708-E553-BC49-8476-EF6AF6123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193" y="643467"/>
            <a:ext cx="7209614" cy="5571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41399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F1026D-7324-4B89-8583-89D868A39F10}"/>
              </a:ext>
            </a:extLst>
          </p:cNvPr>
          <p:cNvSpPr/>
          <p:nvPr/>
        </p:nvSpPr>
        <p:spPr>
          <a:xfrm>
            <a:off x="395417" y="415728"/>
            <a:ext cx="11392392" cy="1591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D5770-E283-4A82-B8CD-D7F5E7612F97}"/>
              </a:ext>
            </a:extLst>
          </p:cNvPr>
          <p:cNvSpPr txBox="1"/>
          <p:nvPr/>
        </p:nvSpPr>
        <p:spPr>
          <a:xfrm>
            <a:off x="1470296" y="391845"/>
            <a:ext cx="8166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Shared Risk: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Substance Use, Mental Health Concerns, and Sexual Risk Beh</a:t>
            </a:r>
            <a:r>
              <a:rPr lang="en-US" sz="3200" dirty="0">
                <a:solidFill>
                  <a:schemeClr val="bg1"/>
                </a:solidFill>
              </a:rPr>
              <a:t>aviors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B07E95-0405-1D4A-B9AB-43384D834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593" y="2467397"/>
            <a:ext cx="3863837" cy="3863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EA1A8-8A5B-46D7-8134-C67A94D292F7}"/>
              </a:ext>
            </a:extLst>
          </p:cNvPr>
          <p:cNvSpPr txBox="1"/>
          <p:nvPr/>
        </p:nvSpPr>
        <p:spPr>
          <a:xfrm>
            <a:off x="7907292" y="2084125"/>
            <a:ext cx="2390433" cy="107721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chemeClr val="bg1"/>
                </a:solidFill>
              </a:rPr>
              <a:t>24% of all students reported both substance use and risky sexual behavior.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78A67-6744-4095-AD45-31DAD7167C6F}"/>
              </a:ext>
            </a:extLst>
          </p:cNvPr>
          <p:cNvSpPr txBox="1"/>
          <p:nvPr/>
        </p:nvSpPr>
        <p:spPr>
          <a:xfrm>
            <a:off x="5553635" y="3776105"/>
            <a:ext cx="8428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12%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CDCAA-F03A-4859-A6A7-62D3E9199AD6}"/>
              </a:ext>
            </a:extLst>
          </p:cNvPr>
          <p:cNvSpPr txBox="1"/>
          <p:nvPr/>
        </p:nvSpPr>
        <p:spPr>
          <a:xfrm>
            <a:off x="669265" y="2208875"/>
            <a:ext cx="2232961" cy="132343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64% of all students (approx. 26,000 students) reported at least one of these risky behaviors/concerns.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C60460-B73D-4C47-9910-F7FDD4917AD3}"/>
              </a:ext>
            </a:extLst>
          </p:cNvPr>
          <p:cNvSpPr txBox="1"/>
          <p:nvPr/>
        </p:nvSpPr>
        <p:spPr>
          <a:xfrm>
            <a:off x="1093452" y="4229793"/>
            <a:ext cx="2374712" cy="107721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18% of all students reported both substance use and a mental health concern.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49B86A-3065-4C60-86C6-38AAA2C9233A}"/>
              </a:ext>
            </a:extLst>
          </p:cNvPr>
          <p:cNvSpPr txBox="1"/>
          <p:nvPr/>
        </p:nvSpPr>
        <p:spPr>
          <a:xfrm>
            <a:off x="8984215" y="3459287"/>
            <a:ext cx="2560437" cy="107721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16% of all students reported both a mental health concern and risky sexual behavior.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ED7E11-3E97-40B8-89B6-CF8AD8BD7243}"/>
              </a:ext>
            </a:extLst>
          </p:cNvPr>
          <p:cNvSpPr txBox="1"/>
          <p:nvPr/>
        </p:nvSpPr>
        <p:spPr>
          <a:xfrm>
            <a:off x="7706659" y="4830799"/>
            <a:ext cx="2929475" cy="107721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12% of all students reported substance use, a mental health concern, and risky sexual behavior.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F70660-9BE4-468E-A3C4-C998DD89B39D}"/>
              </a:ext>
            </a:extLst>
          </p:cNvPr>
          <p:cNvSpPr/>
          <p:nvPr/>
        </p:nvSpPr>
        <p:spPr>
          <a:xfrm>
            <a:off x="1524000" y="6540153"/>
            <a:ext cx="9144000" cy="30817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Source: 2017 Delaware High School Youth Risk Behavior Survey</a:t>
            </a:r>
          </a:p>
        </p:txBody>
      </p:sp>
    </p:spTree>
    <p:extLst>
      <p:ext uri="{BB962C8B-B14F-4D97-AF65-F5344CB8AC3E}">
        <p14:creationId xmlns:p14="http://schemas.microsoft.com/office/powerpoint/2010/main" val="6712802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RightStep">
      <a:dk1>
        <a:srgbClr val="000000"/>
      </a:dk1>
      <a:lt1>
        <a:srgbClr val="FFFFFF"/>
      </a:lt1>
      <a:dk2>
        <a:srgbClr val="243241"/>
      </a:dk2>
      <a:lt2>
        <a:srgbClr val="E8E2E2"/>
      </a:lt2>
      <a:accent1>
        <a:srgbClr val="45AFAD"/>
      </a:accent1>
      <a:accent2>
        <a:srgbClr val="3B82B1"/>
      </a:accent2>
      <a:accent3>
        <a:srgbClr val="4D63C3"/>
      </a:accent3>
      <a:accent4>
        <a:srgbClr val="644CB8"/>
      </a:accent4>
      <a:accent5>
        <a:srgbClr val="994DC3"/>
      </a:accent5>
      <a:accent6>
        <a:srgbClr val="B13BAA"/>
      </a:accent6>
      <a:hlink>
        <a:srgbClr val="C65557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474D6A93773D4A91F20C1DBBB27D24" ma:contentTypeVersion="1" ma:contentTypeDescription="Create a new document." ma:contentTypeScope="" ma:versionID="f1525ed06d7092246183ec63352e845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7666167-4020-4EA4-B191-58F1E92717B7}"/>
</file>

<file path=customXml/itemProps2.xml><?xml version="1.0" encoding="utf-8"?>
<ds:datastoreItem xmlns:ds="http://schemas.openxmlformats.org/officeDocument/2006/customXml" ds:itemID="{8ACE0FE3-7EC9-4700-9439-1F0FFCB7F804}"/>
</file>

<file path=customXml/itemProps3.xml><?xml version="1.0" encoding="utf-8"?>
<ds:datastoreItem xmlns:ds="http://schemas.openxmlformats.org/officeDocument/2006/customXml" ds:itemID="{00D60FFD-D511-4A26-ACE2-FA0ED31E8E99}"/>
</file>

<file path=docProps/app.xml><?xml version="1.0" encoding="utf-8"?>
<Properties xmlns="http://schemas.openxmlformats.org/officeDocument/2006/extended-properties" xmlns:vt="http://schemas.openxmlformats.org/officeDocument/2006/docPropsVTypes">
  <TotalTime>2782</TotalTime>
  <Words>293</Words>
  <Application>Microsoft Macintosh PowerPoint</Application>
  <PresentationFormat>Widescreen</PresentationFormat>
  <Paragraphs>39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Garamond</vt:lpstr>
      <vt:lpstr>SavonVTI</vt:lpstr>
      <vt:lpstr>Delaware State Epidemiological Outcomes Work Group (SEOW) Winter 2020 Meeting</vt:lpstr>
      <vt:lpstr>Agenda</vt:lpstr>
      <vt:lpstr>PowerPoint Presentation</vt:lpstr>
      <vt:lpstr>Translating Data into Action:   Jon Cooper, Colonial School District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Social!</vt:lpstr>
      <vt:lpstr>Thank  you!   Visit the Delaware SEOW online at: www.cdhs.udel.edu/SEOW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Delaware State Epidemiological Outcomes Work Group (SEOW) Winter 2020 Meeting</dc:title>
  <dc:creator>Merriman-Nai, Sharon</dc:creator>
  <cp:lastModifiedBy>Merriman-Nai, Sharon</cp:lastModifiedBy>
  <cp:revision>5</cp:revision>
  <dcterms:created xsi:type="dcterms:W3CDTF">2020-01-05T20:47:40Z</dcterms:created>
  <dcterms:modified xsi:type="dcterms:W3CDTF">2020-01-07T19:09:48Z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0x01010070474D6A93773D4A91F20C1DBBB27D24</vt:lpwstr>
  </property>
</Properties>
</file>