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64"/>
  </p:notesMasterIdLst>
  <p:handoutMasterIdLst>
    <p:handoutMasterId r:id="rId65"/>
  </p:handoutMasterIdLst>
  <p:sldIdLst>
    <p:sldId id="259" r:id="rId5"/>
    <p:sldId id="256" r:id="rId6"/>
    <p:sldId id="260" r:id="rId7"/>
    <p:sldId id="257" r:id="rId8"/>
    <p:sldId id="258" r:id="rId9"/>
    <p:sldId id="261" r:id="rId10"/>
    <p:sldId id="262"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270" r:id="rId39"/>
    <p:sldId id="271" r:id="rId40"/>
    <p:sldId id="302" r:id="rId41"/>
    <p:sldId id="303" r:id="rId42"/>
    <p:sldId id="304" r:id="rId43"/>
    <p:sldId id="305" r:id="rId44"/>
    <p:sldId id="306" r:id="rId45"/>
    <p:sldId id="307" r:id="rId46"/>
    <p:sldId id="263" r:id="rId47"/>
    <p:sldId id="265" r:id="rId48"/>
    <p:sldId id="264" r:id="rId49"/>
    <p:sldId id="308" r:id="rId50"/>
    <p:sldId id="309" r:id="rId51"/>
    <p:sldId id="310" r:id="rId52"/>
    <p:sldId id="311" r:id="rId53"/>
    <p:sldId id="312" r:id="rId54"/>
    <p:sldId id="313" r:id="rId55"/>
    <p:sldId id="314" r:id="rId56"/>
    <p:sldId id="315" r:id="rId57"/>
    <p:sldId id="317" r:id="rId58"/>
    <p:sldId id="318" r:id="rId59"/>
    <p:sldId id="316" r:id="rId60"/>
    <p:sldId id="268" r:id="rId61"/>
    <p:sldId id="274" r:id="rId62"/>
    <p:sldId id="269" r:id="rId63"/>
  </p:sldIdLst>
  <p:sldSz cx="6858000" cy="51435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ales, Meisje" initials="SM" lastIdx="4" clrIdx="0">
    <p:extLst>
      <p:ext uri="{19B8F6BF-5375-455C-9EA6-DF929625EA0E}">
        <p15:presenceInfo xmlns:p15="http://schemas.microsoft.com/office/powerpoint/2012/main" userId="S::mjscales@udel.edu::65fa5182-dea0-48d8-bee9-e4494dc015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26" autoAdjust="0"/>
    <p:restoredTop sz="94678"/>
  </p:normalViewPr>
  <p:slideViewPr>
    <p:cSldViewPr snapToObjects="1">
      <p:cViewPr varScale="1">
        <p:scale>
          <a:sx n="139" d="100"/>
          <a:sy n="139" d="100"/>
        </p:scale>
        <p:origin x="252" y="102"/>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t>Past Month</a:t>
            </a:r>
            <a:r>
              <a:rPr lang="en-US" sz="1400" baseline="0" dirty="0"/>
              <a:t> Use</a:t>
            </a:r>
          </a:p>
          <a:p>
            <a:pPr>
              <a:defRPr/>
            </a:pPr>
            <a:r>
              <a:rPr lang="en-US" sz="1400" baseline="0" dirty="0"/>
              <a:t>Delaware 11</a:t>
            </a:r>
            <a:r>
              <a:rPr lang="en-US" sz="1400" baseline="30000" dirty="0"/>
              <a:t>th</a:t>
            </a:r>
            <a:r>
              <a:rPr lang="en-US" sz="1400" baseline="0" dirty="0"/>
              <a:t> Graders</a:t>
            </a:r>
            <a:endParaRPr lang="en-US"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Alcohol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 Parental PF</c:v>
                </c:pt>
                <c:pt idx="1">
                  <c:v>1 Parental PF</c:v>
                </c:pt>
                <c:pt idx="2">
                  <c:v>2 Parental PF</c:v>
                </c:pt>
                <c:pt idx="3">
                  <c:v>3 Parental PF</c:v>
                </c:pt>
              </c:strCache>
            </c:strRef>
          </c:cat>
          <c:val>
            <c:numRef>
              <c:f>Sheet1!$B$2:$B$5</c:f>
              <c:numCache>
                <c:formatCode>0%</c:formatCode>
                <c:ptCount val="4"/>
                <c:pt idx="0">
                  <c:v>0.37</c:v>
                </c:pt>
                <c:pt idx="1">
                  <c:v>0.26</c:v>
                </c:pt>
                <c:pt idx="2">
                  <c:v>0.22</c:v>
                </c:pt>
                <c:pt idx="3">
                  <c:v>0.24</c:v>
                </c:pt>
              </c:numCache>
            </c:numRef>
          </c:val>
          <c:extLst>
            <c:ext xmlns:c16="http://schemas.microsoft.com/office/drawing/2014/chart" uri="{C3380CC4-5D6E-409C-BE32-E72D297353CC}">
              <c16:uniqueId val="{00000000-557A-40C2-B04B-D189BE6B35B4}"/>
            </c:ext>
          </c:extLst>
        </c:ser>
        <c:ser>
          <c:idx val="1"/>
          <c:order val="1"/>
          <c:tx>
            <c:strRef>
              <c:f>Sheet1!$C$1</c:f>
              <c:strCache>
                <c:ptCount val="1"/>
                <c:pt idx="0">
                  <c:v>Marijuana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 Parental PF</c:v>
                </c:pt>
                <c:pt idx="1">
                  <c:v>1 Parental PF</c:v>
                </c:pt>
                <c:pt idx="2">
                  <c:v>2 Parental PF</c:v>
                </c:pt>
                <c:pt idx="3">
                  <c:v>3 Parental PF</c:v>
                </c:pt>
              </c:strCache>
            </c:strRef>
          </c:cat>
          <c:val>
            <c:numRef>
              <c:f>Sheet1!$C$2:$C$5</c:f>
              <c:numCache>
                <c:formatCode>0%</c:formatCode>
                <c:ptCount val="4"/>
                <c:pt idx="0">
                  <c:v>0.39</c:v>
                </c:pt>
                <c:pt idx="1">
                  <c:v>0.28000000000000003</c:v>
                </c:pt>
                <c:pt idx="2">
                  <c:v>0.25</c:v>
                </c:pt>
                <c:pt idx="3">
                  <c:v>0.19</c:v>
                </c:pt>
              </c:numCache>
            </c:numRef>
          </c:val>
          <c:extLst>
            <c:ext xmlns:c16="http://schemas.microsoft.com/office/drawing/2014/chart" uri="{C3380CC4-5D6E-409C-BE32-E72D297353CC}">
              <c16:uniqueId val="{00000001-557A-40C2-B04B-D189BE6B35B4}"/>
            </c:ext>
          </c:extLst>
        </c:ser>
        <c:dLbls>
          <c:showLegendKey val="0"/>
          <c:showVal val="0"/>
          <c:showCatName val="0"/>
          <c:showSerName val="0"/>
          <c:showPercent val="0"/>
          <c:showBubbleSize val="0"/>
        </c:dLbls>
        <c:gapWidth val="219"/>
        <c:overlap val="-27"/>
        <c:axId val="556249823"/>
        <c:axId val="423865919"/>
      </c:barChart>
      <c:catAx>
        <c:axId val="556249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3865919"/>
        <c:crosses val="autoZero"/>
        <c:auto val="1"/>
        <c:lblAlgn val="ctr"/>
        <c:lblOffset val="100"/>
        <c:noMultiLvlLbl val="0"/>
      </c:catAx>
      <c:valAx>
        <c:axId val="423865919"/>
        <c:scaling>
          <c:orientation val="minMax"/>
        </c:scaling>
        <c:delete val="1"/>
        <c:axPos val="l"/>
        <c:numFmt formatCode="0%" sourceLinked="1"/>
        <c:majorTickMark val="none"/>
        <c:minorTickMark val="none"/>
        <c:tickLblPos val="nextTo"/>
        <c:crossAx val="556249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6096"/>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A5CB7454-15C1-A944-AC37-5542B6D3ECE9}" type="datetime1">
              <a:rPr lang="en-US"/>
              <a:pPr>
                <a:defRPr/>
              </a:pPr>
              <a:t>2/25/2021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6CAD9EFA-3E97-9B4D-8EE7-720657CEF67E}" type="slidenum">
              <a:rPr lang="en-US"/>
              <a:pPr>
                <a:defRPr/>
              </a:pPr>
              <a:t>‹#›</a:t>
            </a:fld>
            <a:endParaRPr lang="en-US"/>
          </a:p>
        </p:txBody>
      </p:sp>
    </p:spTree>
    <p:extLst>
      <p:ext uri="{BB962C8B-B14F-4D97-AF65-F5344CB8AC3E}">
        <p14:creationId xmlns:p14="http://schemas.microsoft.com/office/powerpoint/2010/main" val="357187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1210EC45-414C-6A4E-BBBD-A09AEA33A371}" type="datetime1">
              <a:rPr lang="en-US"/>
              <a:pPr>
                <a:defRPr/>
              </a:pPr>
              <a:t>2/25/2021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FE6EDC6-DD80-2D48-A9E8-763FB51E6E0C}" type="slidenum">
              <a:rPr lang="en-US"/>
              <a:pPr>
                <a:defRPr/>
              </a:pPr>
              <a:t>‹#›</a:t>
            </a:fld>
            <a:endParaRPr lang="en-US"/>
          </a:p>
        </p:txBody>
      </p:sp>
    </p:spTree>
    <p:extLst>
      <p:ext uri="{BB962C8B-B14F-4D97-AF65-F5344CB8AC3E}">
        <p14:creationId xmlns:p14="http://schemas.microsoft.com/office/powerpoint/2010/main" val="179504062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pitchFamily="-65" charset="-128"/>
        <a:cs typeface="Geneva"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3" name="Google Shape;6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105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ae69f0ce71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ae69f0ce71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48" name="Google Shape;148;gae69f0ce71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extLst>
      <p:ext uri="{BB962C8B-B14F-4D97-AF65-F5344CB8AC3E}">
        <p14:creationId xmlns:p14="http://schemas.microsoft.com/office/powerpoint/2010/main" val="1149901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e69f0ce7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e69f0ce71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7" name="Google Shape;157;gae69f0ce71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378924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e69f0ce71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e69f0ce71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66" name="Google Shape;166;gae69f0ce71_0_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52996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73" name="Google Shape;1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690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3" name="Google Shape;6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32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ae69f0ce71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ae69f0ce71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We know that the pandemic has negatively impacted behavioral health for a lot of people, and we know that the pandemic has also complicated research and data collection on these issues. First going to discuss where we know we stand with some of the data that was collected in the year prior to the pandemic that is now available, and then Dana is going to talk a bit about what we do know about how the pandemic has impacted some of these issues. </a:t>
            </a:r>
            <a:endParaRPr dirty="0"/>
          </a:p>
        </p:txBody>
      </p:sp>
      <p:sp>
        <p:nvSpPr>
          <p:cNvPr id="70" name="Google Shape;70;gae69f0ce71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extLst>
      <p:ext uri="{BB962C8B-B14F-4D97-AF65-F5344CB8AC3E}">
        <p14:creationId xmlns:p14="http://schemas.microsoft.com/office/powerpoint/2010/main" val="130248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7571fa7a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7571fa7ab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Starting with data from National Survey on Drug Use and Health from 2019, this report was released in late 2020. </a:t>
            </a:r>
            <a:endParaRPr dirty="0"/>
          </a:p>
        </p:txBody>
      </p:sp>
      <p:sp>
        <p:nvSpPr>
          <p:cNvPr id="78" name="Google Shape;78;gb7571fa7a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dirty="0"/>
          </a:p>
        </p:txBody>
      </p:sp>
    </p:spTree>
    <p:extLst>
      <p:ext uri="{BB962C8B-B14F-4D97-AF65-F5344CB8AC3E}">
        <p14:creationId xmlns:p14="http://schemas.microsoft.com/office/powerpoint/2010/main" val="272640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75a3bd594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75a3bd594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9" name="Google Shape;89;gb75a3bd594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dirty="0"/>
          </a:p>
        </p:txBody>
      </p:sp>
    </p:spTree>
    <p:extLst>
      <p:ext uri="{BB962C8B-B14F-4D97-AF65-F5344CB8AC3E}">
        <p14:creationId xmlns:p14="http://schemas.microsoft.com/office/powerpoint/2010/main" val="655088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e69f0ce71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e69f0ce71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8" name="Google Shape;98;gae69f0ce71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dirty="0"/>
          </a:p>
        </p:txBody>
      </p:sp>
    </p:spTree>
    <p:extLst>
      <p:ext uri="{BB962C8B-B14F-4D97-AF65-F5344CB8AC3E}">
        <p14:creationId xmlns:p14="http://schemas.microsoft.com/office/powerpoint/2010/main" val="208451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e69f0ce71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e69f0ce71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9" name="Google Shape;109;gae69f0ce71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extLst>
      <p:ext uri="{BB962C8B-B14F-4D97-AF65-F5344CB8AC3E}">
        <p14:creationId xmlns:p14="http://schemas.microsoft.com/office/powerpoint/2010/main" val="213946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e69f0ce71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ae69f0ce71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21" name="Google Shape;121;gae69f0ce71_0_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dirty="0"/>
          </a:p>
        </p:txBody>
      </p:sp>
    </p:spTree>
    <p:extLst>
      <p:ext uri="{BB962C8B-B14F-4D97-AF65-F5344CB8AC3E}">
        <p14:creationId xmlns:p14="http://schemas.microsoft.com/office/powerpoint/2010/main" val="304109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*Data collection stopped prematurely due to the COVID-19 pandemic. Completed surveys represent about 25% of the size of a typical year’s data collection. However, results were gathered from a broad geographic range and were statistically weighted to be nationally representative. </a:t>
            </a:r>
            <a:endParaRPr dirty="0"/>
          </a:p>
        </p:txBody>
      </p:sp>
      <p:sp>
        <p:nvSpPr>
          <p:cNvPr id="129" name="Google Shape;12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25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e69f0ce71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ae69f0ce71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9" name="Google Shape;139;gae69f0ce71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dirty="0"/>
          </a:p>
        </p:txBody>
      </p:sp>
    </p:spTree>
    <p:extLst>
      <p:ext uri="{BB962C8B-B14F-4D97-AF65-F5344CB8AC3E}">
        <p14:creationId xmlns:p14="http://schemas.microsoft.com/office/powerpoint/2010/main" val="156065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F0D7B25-ACE0-FE4A-BEC5-FD704410E447}"/>
              </a:ext>
            </a:extLst>
          </p:cNvPr>
          <p:cNvSpPr>
            <a:spLocks noGrp="1"/>
          </p:cNvSpPr>
          <p:nvPr>
            <p:ph sz="quarter" idx="11" hasCustomPrompt="1"/>
          </p:nvPr>
        </p:nvSpPr>
        <p:spPr>
          <a:xfrm>
            <a:off x="514350" y="1047750"/>
            <a:ext cx="5829300" cy="1066800"/>
          </a:xfrm>
        </p:spPr>
        <p:txBody>
          <a:bodyPr anchor="ctr"/>
          <a:lstStyle>
            <a:lvl1pPr marL="0" indent="0" algn="ctr">
              <a:buNone/>
              <a:defRPr sz="2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edit Master text style</a:t>
            </a:r>
          </a:p>
        </p:txBody>
      </p:sp>
      <p:sp>
        <p:nvSpPr>
          <p:cNvPr id="11" name="Content Placeholder 10">
            <a:extLst>
              <a:ext uri="{FF2B5EF4-FFF2-40B4-BE49-F238E27FC236}">
                <a16:creationId xmlns:a16="http://schemas.microsoft.com/office/drawing/2014/main" id="{3B3D918E-2A9B-6747-A03F-B30194E3F2D9}"/>
              </a:ext>
            </a:extLst>
          </p:cNvPr>
          <p:cNvSpPr>
            <a:spLocks noGrp="1"/>
          </p:cNvSpPr>
          <p:nvPr>
            <p:ph sz="quarter" idx="12" hasCustomPrompt="1"/>
          </p:nvPr>
        </p:nvSpPr>
        <p:spPr>
          <a:xfrm>
            <a:off x="1028700" y="2343150"/>
            <a:ext cx="4857750" cy="1295400"/>
          </a:xfrm>
        </p:spPr>
        <p:txBody>
          <a:bodyPr/>
          <a:lstStyle>
            <a:lvl1pPr marL="0" indent="0" algn="ctr">
              <a:buNone/>
              <a:defRPr>
                <a:solidFill>
                  <a:srgbClr val="00B0F0"/>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subtitle styles</a:t>
            </a:r>
          </a:p>
        </p:txBody>
      </p:sp>
    </p:spTree>
    <p:extLst>
      <p:ext uri="{BB962C8B-B14F-4D97-AF65-F5344CB8AC3E}">
        <p14:creationId xmlns:p14="http://schemas.microsoft.com/office/powerpoint/2010/main" val="275153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459581"/>
            <a:ext cx="1885950" cy="664369"/>
          </a:xfrm>
          <a:prstGeom prst="rect">
            <a:avLst/>
          </a:prstGeom>
        </p:spPr>
        <p:txBody>
          <a:bodyPr anchor="b"/>
          <a:lstStyle>
            <a:lvl1pPr algn="l">
              <a:defRPr sz="1500" b="1">
                <a:solidFill>
                  <a:srgbClr val="006096"/>
                </a:solidFill>
              </a:defRPr>
            </a:lvl1pPr>
          </a:lstStyle>
          <a:p>
            <a:r>
              <a:rPr lang="en-US" dirty="0"/>
              <a:t>Click to edit Master title style</a:t>
            </a:r>
          </a:p>
        </p:txBody>
      </p:sp>
      <p:sp>
        <p:nvSpPr>
          <p:cNvPr id="3" name="Picture Placeholder 2"/>
          <p:cNvSpPr>
            <a:spLocks noGrp="1"/>
          </p:cNvSpPr>
          <p:nvPr>
            <p:ph type="pic" idx="1"/>
          </p:nvPr>
        </p:nvSpPr>
        <p:spPr>
          <a:xfrm>
            <a:off x="342900" y="451330"/>
            <a:ext cx="4114800" cy="3636169"/>
          </a:xfrm>
          <a:prstGeom prst="rect">
            <a:avLst/>
          </a:prstGeo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4572000" y="1200151"/>
            <a:ext cx="1885950" cy="603647"/>
          </a:xfrm>
          <a:prstGeom prst="rect">
            <a:avLst/>
          </a:prstGeom>
        </p:spPr>
        <p:txBody>
          <a:bodyPr/>
          <a:lstStyle>
            <a:lvl1pPr marL="0" indent="0">
              <a:buNone/>
              <a:defRPr sz="1050">
                <a:solidFill>
                  <a:srgbClr val="00609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Slide Number Placeholder 6"/>
          <p:cNvSpPr>
            <a:spLocks noGrp="1"/>
          </p:cNvSpPr>
          <p:nvPr>
            <p:ph type="sldNum" sz="quarter" idx="10"/>
          </p:nvPr>
        </p:nvSpPr>
        <p:spPr>
          <a:xfrm>
            <a:off x="2628900" y="4767264"/>
            <a:ext cx="1600200" cy="274637"/>
          </a:xfrm>
          <a:prstGeom prst="rect">
            <a:avLst/>
          </a:prstGeom>
        </p:spPr>
        <p:txBody>
          <a:bodyPr/>
          <a:lstStyle>
            <a:lvl1pPr algn="ctr">
              <a:defRPr>
                <a:solidFill>
                  <a:schemeClr val="accent5">
                    <a:lumMod val="50000"/>
                  </a:schemeClr>
                </a:solidFill>
              </a:defRPr>
            </a:lvl1pPr>
          </a:lstStyle>
          <a:p>
            <a:pPr>
              <a:defRPr/>
            </a:pPr>
            <a:fld id="{34742D8B-8594-4B44-80B0-BECC0F075DC4}" type="slidenum">
              <a:rPr lang="en-US" smtClean="0"/>
              <a:pPr>
                <a:defRPr/>
              </a:pPr>
              <a:t>‹#›</a:t>
            </a:fld>
            <a:endParaRPr lang="en-US" dirty="0"/>
          </a:p>
        </p:txBody>
      </p:sp>
    </p:spTree>
    <p:extLst>
      <p:ext uri="{BB962C8B-B14F-4D97-AF65-F5344CB8AC3E}">
        <p14:creationId xmlns:p14="http://schemas.microsoft.com/office/powerpoint/2010/main" val="53118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76250"/>
            <a:ext cx="6172200" cy="742950"/>
          </a:xfrm>
          <a:prstGeom prst="rect">
            <a:avLst/>
          </a:prstGeom>
        </p:spPr>
        <p:txBody>
          <a:bodyPr/>
          <a:lstStyle>
            <a:lvl1pPr>
              <a:defRPr>
                <a:solidFill>
                  <a:srgbClr val="006096"/>
                </a:solidFill>
              </a:defRPr>
            </a:lvl1pPr>
          </a:lstStyle>
          <a:p>
            <a:r>
              <a:rPr lang="en-US" dirty="0"/>
              <a:t>Click to edit Master title style</a:t>
            </a:r>
          </a:p>
        </p:txBody>
      </p:sp>
      <p:sp>
        <p:nvSpPr>
          <p:cNvPr id="3" name="Vertical Text Placeholder 2"/>
          <p:cNvSpPr>
            <a:spLocks noGrp="1"/>
          </p:cNvSpPr>
          <p:nvPr>
            <p:ph type="body" orient="vert" idx="1"/>
          </p:nvPr>
        </p:nvSpPr>
        <p:spPr>
          <a:xfrm>
            <a:off x="342900" y="1504951"/>
            <a:ext cx="6172200" cy="2651125"/>
          </a:xfrm>
          <a:prstGeom prst="rect">
            <a:avLst/>
          </a:prstGeom>
        </p:spPr>
        <p:txBody>
          <a:bodyPr vert="eaVert"/>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2628900" y="4767264"/>
            <a:ext cx="1600200" cy="274637"/>
          </a:xfrm>
          <a:prstGeom prst="rect">
            <a:avLst/>
          </a:prstGeom>
        </p:spPr>
        <p:txBody>
          <a:bodyPr/>
          <a:lstStyle>
            <a:lvl1pPr algn="ctr">
              <a:defRPr>
                <a:solidFill>
                  <a:schemeClr val="accent5">
                    <a:lumMod val="50000"/>
                  </a:schemeClr>
                </a:solidFill>
              </a:defRPr>
            </a:lvl1pPr>
          </a:lstStyle>
          <a:p>
            <a:pPr>
              <a:defRPr/>
            </a:pPr>
            <a:fld id="{C6F69E68-A1F7-A441-8DC9-1255D615ACC0}" type="slidenum">
              <a:rPr lang="en-US" smtClean="0"/>
              <a:pPr>
                <a:defRPr/>
              </a:pPr>
              <a:t>‹#›</a:t>
            </a:fld>
            <a:endParaRPr lang="en-US" dirty="0"/>
          </a:p>
        </p:txBody>
      </p:sp>
    </p:spTree>
    <p:extLst>
      <p:ext uri="{BB962C8B-B14F-4D97-AF65-F5344CB8AC3E}">
        <p14:creationId xmlns:p14="http://schemas.microsoft.com/office/powerpoint/2010/main" val="227401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4964198" y="515938"/>
            <a:ext cx="1543050" cy="3579813"/>
          </a:xfrm>
          <a:prstGeom prst="rect">
            <a:avLst/>
          </a:prstGeom>
        </p:spPr>
        <p:txBody>
          <a:bodyPr vert="eaVert"/>
          <a:lstStyle>
            <a:lvl1pPr>
              <a:defRPr>
                <a:solidFill>
                  <a:srgbClr val="006096"/>
                </a:solidFill>
              </a:defRPr>
            </a:lvl1pPr>
          </a:lstStyle>
          <a:p>
            <a:r>
              <a:rPr lang="en-US" dirty="0"/>
              <a:t>Click to edit </a:t>
            </a:r>
            <a:br>
              <a:rPr lang="en-US" dirty="0"/>
            </a:br>
            <a:r>
              <a:rPr lang="en-US" dirty="0"/>
              <a:t>Master title style</a:t>
            </a:r>
          </a:p>
        </p:txBody>
      </p:sp>
      <p:sp>
        <p:nvSpPr>
          <p:cNvPr id="3" name="Vertical Text Placeholder 2"/>
          <p:cNvSpPr>
            <a:spLocks noGrp="1"/>
          </p:cNvSpPr>
          <p:nvPr>
            <p:ph type="body" orient="vert" idx="1"/>
          </p:nvPr>
        </p:nvSpPr>
        <p:spPr>
          <a:xfrm>
            <a:off x="342900" y="515938"/>
            <a:ext cx="4514850" cy="3579813"/>
          </a:xfrm>
          <a:prstGeom prst="rect">
            <a:avLst/>
          </a:prstGeom>
        </p:spPr>
        <p:txBody>
          <a:bodyPr vert="eaVert"/>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2514600" y="4767264"/>
            <a:ext cx="1600200" cy="274637"/>
          </a:xfrm>
          <a:prstGeom prst="rect">
            <a:avLst/>
          </a:prstGeom>
        </p:spPr>
        <p:txBody>
          <a:bodyPr/>
          <a:lstStyle>
            <a:lvl1pPr algn="ctr">
              <a:defRPr>
                <a:solidFill>
                  <a:schemeClr val="accent5">
                    <a:lumMod val="50000"/>
                  </a:schemeClr>
                </a:solidFill>
              </a:defRPr>
            </a:lvl1pPr>
          </a:lstStyle>
          <a:p>
            <a:pPr>
              <a:defRPr/>
            </a:pPr>
            <a:fld id="{8FD8FFC6-973B-2442-BCAF-B040FDE7B897}" type="slidenum">
              <a:rPr lang="en-US" smtClean="0"/>
              <a:pPr>
                <a:defRPr/>
              </a:pPr>
              <a:t>‹#›</a:t>
            </a:fld>
            <a:endParaRPr lang="en-US" dirty="0"/>
          </a:p>
        </p:txBody>
      </p:sp>
    </p:spTree>
    <p:extLst>
      <p:ext uri="{BB962C8B-B14F-4D97-AF65-F5344CB8AC3E}">
        <p14:creationId xmlns:p14="http://schemas.microsoft.com/office/powerpoint/2010/main" val="255614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2"/>
        <p:cNvGrpSpPr/>
        <p:nvPr/>
      </p:nvGrpSpPr>
      <p:grpSpPr>
        <a:xfrm>
          <a:off x="0" y="0"/>
          <a:ext cx="0" cy="0"/>
          <a:chOff x="0" y="0"/>
          <a:chExt cx="0" cy="0"/>
        </a:xfrm>
      </p:grpSpPr>
      <p:sp>
        <p:nvSpPr>
          <p:cNvPr id="13" name="Google Shape;13;p5"/>
          <p:cNvSpPr txBox="1">
            <a:spLocks noGrp="1"/>
          </p:cNvSpPr>
          <p:nvPr>
            <p:ph type="body" idx="1"/>
          </p:nvPr>
        </p:nvSpPr>
        <p:spPr>
          <a:xfrm>
            <a:off x="514350" y="1047750"/>
            <a:ext cx="5829300" cy="1066800"/>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Clr>
                <a:schemeClr val="lt1"/>
              </a:buClr>
              <a:buSzPts val="2400"/>
              <a:buNone/>
              <a:defRPr sz="2400">
                <a:solidFill>
                  <a:schemeClr val="lt1"/>
                </a:solidFill>
              </a:defRPr>
            </a:lvl1pPr>
            <a:lvl2pPr marL="914400" lvl="1" indent="-228600" algn="ctr">
              <a:spcBef>
                <a:spcPts val="360"/>
              </a:spcBef>
              <a:spcAft>
                <a:spcPts val="0"/>
              </a:spcAft>
              <a:buClr>
                <a:schemeClr val="lt1"/>
              </a:buClr>
              <a:buSzPts val="1800"/>
              <a:buNone/>
              <a:defRPr>
                <a:solidFill>
                  <a:schemeClr val="lt1"/>
                </a:solidFill>
              </a:defRPr>
            </a:lvl2pPr>
            <a:lvl3pPr marL="1371600" lvl="2" indent="-228600" algn="ctr">
              <a:spcBef>
                <a:spcPts val="360"/>
              </a:spcBef>
              <a:spcAft>
                <a:spcPts val="0"/>
              </a:spcAft>
              <a:buClr>
                <a:schemeClr val="lt1"/>
              </a:buClr>
              <a:buSzPts val="1800"/>
              <a:buNone/>
              <a:defRPr>
                <a:solidFill>
                  <a:schemeClr val="lt1"/>
                </a:solidFill>
              </a:defRPr>
            </a:lvl3pPr>
            <a:lvl4pPr marL="1828800" lvl="3" indent="-228600" algn="ctr">
              <a:spcBef>
                <a:spcPts val="360"/>
              </a:spcBef>
              <a:spcAft>
                <a:spcPts val="0"/>
              </a:spcAft>
              <a:buClr>
                <a:schemeClr val="lt1"/>
              </a:buClr>
              <a:buSzPts val="1800"/>
              <a:buNone/>
              <a:defRPr>
                <a:solidFill>
                  <a:schemeClr val="lt1"/>
                </a:solidFill>
              </a:defRPr>
            </a:lvl4pPr>
            <a:lvl5pPr marL="2286000" lvl="4" indent="-228600" algn="ctr">
              <a:spcBef>
                <a:spcPts val="360"/>
              </a:spcBef>
              <a:spcAft>
                <a:spcPts val="0"/>
              </a:spcAft>
              <a:buClr>
                <a:schemeClr val="lt1"/>
              </a:buClr>
              <a:buSzPts val="18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5"/>
          <p:cNvSpPr txBox="1">
            <a:spLocks noGrp="1"/>
          </p:cNvSpPr>
          <p:nvPr>
            <p:ph type="body" idx="2"/>
          </p:nvPr>
        </p:nvSpPr>
        <p:spPr>
          <a:xfrm>
            <a:off x="1028700" y="2343150"/>
            <a:ext cx="4857750" cy="1295400"/>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00B0F0"/>
              </a:buClr>
              <a:buSzPts val="1800"/>
              <a:buNone/>
              <a:defRPr>
                <a:solidFill>
                  <a:srgbClr val="00B0F0"/>
                </a:solidFill>
              </a:defRPr>
            </a:lvl1pPr>
            <a:lvl2pPr marL="914400" lvl="1" indent="-228600" algn="ctr">
              <a:spcBef>
                <a:spcPts val="360"/>
              </a:spcBef>
              <a:spcAft>
                <a:spcPts val="0"/>
              </a:spcAft>
              <a:buClr>
                <a:schemeClr val="lt1"/>
              </a:buClr>
              <a:buSzPts val="1800"/>
              <a:buNone/>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dk2"/>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430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1_Comparison">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body" idx="1"/>
          </p:nvPr>
        </p:nvSpPr>
        <p:spPr>
          <a:xfrm>
            <a:off x="342900" y="514350"/>
            <a:ext cx="3030141" cy="773906"/>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rgbClr val="006096"/>
              </a:buClr>
              <a:buSzPts val="1800"/>
              <a:buNone/>
              <a:defRPr sz="1800" b="1">
                <a:solidFill>
                  <a:srgbClr val="006096"/>
                </a:solidFill>
              </a:defRPr>
            </a:lvl1pPr>
            <a:lvl2pPr marL="914400" lvl="1" indent="-228600" algn="l">
              <a:spcBef>
                <a:spcPts val="300"/>
              </a:spcBef>
              <a:spcAft>
                <a:spcPts val="0"/>
              </a:spcAft>
              <a:buClr>
                <a:schemeClr val="lt1"/>
              </a:buClr>
              <a:buSzPts val="1500"/>
              <a:buNone/>
              <a:defRPr sz="1500" b="1"/>
            </a:lvl2pPr>
            <a:lvl3pPr marL="1371600" lvl="2" indent="-228600" algn="l">
              <a:spcBef>
                <a:spcPts val="270"/>
              </a:spcBef>
              <a:spcAft>
                <a:spcPts val="0"/>
              </a:spcAft>
              <a:buClr>
                <a:schemeClr val="lt1"/>
              </a:buClr>
              <a:buSzPts val="1350"/>
              <a:buNone/>
              <a:defRPr sz="1350" b="1"/>
            </a:lvl3pPr>
            <a:lvl4pPr marL="1828800" lvl="3" indent="-228600" algn="l">
              <a:spcBef>
                <a:spcPts val="240"/>
              </a:spcBef>
              <a:spcAft>
                <a:spcPts val="0"/>
              </a:spcAft>
              <a:buClr>
                <a:schemeClr val="lt1"/>
              </a:buClr>
              <a:buSzPts val="1200"/>
              <a:buNone/>
              <a:defRPr sz="1200" b="1"/>
            </a:lvl4pPr>
            <a:lvl5pPr marL="2286000" lvl="4" indent="-228600" algn="l">
              <a:spcBef>
                <a:spcPts val="240"/>
              </a:spcBef>
              <a:spcAft>
                <a:spcPts val="0"/>
              </a:spcAft>
              <a:buClr>
                <a:schemeClr val="dk2"/>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39" name="Google Shape;39;p11"/>
          <p:cNvSpPr txBox="1">
            <a:spLocks noGrp="1"/>
          </p:cNvSpPr>
          <p:nvPr>
            <p:ph type="body" idx="2"/>
          </p:nvPr>
        </p:nvSpPr>
        <p:spPr>
          <a:xfrm>
            <a:off x="342900" y="1288255"/>
            <a:ext cx="3030141"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6096"/>
              </a:buClr>
              <a:buSzPts val="1800"/>
              <a:buChar char="•"/>
              <a:defRPr sz="1800">
                <a:solidFill>
                  <a:srgbClr val="006096"/>
                </a:solidFill>
              </a:defRPr>
            </a:lvl1pPr>
            <a:lvl2pPr marL="914400" lvl="1" indent="-323850" algn="l">
              <a:spcBef>
                <a:spcPts val="300"/>
              </a:spcBef>
              <a:spcAft>
                <a:spcPts val="0"/>
              </a:spcAft>
              <a:buClr>
                <a:srgbClr val="006096"/>
              </a:buClr>
              <a:buSzPts val="1500"/>
              <a:buChar char="–"/>
              <a:defRPr sz="1500">
                <a:solidFill>
                  <a:srgbClr val="006096"/>
                </a:solidFill>
              </a:defRPr>
            </a:lvl2pPr>
            <a:lvl3pPr marL="1371600" lvl="2" indent="-314325" algn="l">
              <a:spcBef>
                <a:spcPts val="270"/>
              </a:spcBef>
              <a:spcAft>
                <a:spcPts val="0"/>
              </a:spcAft>
              <a:buClr>
                <a:srgbClr val="006096"/>
              </a:buClr>
              <a:buSzPts val="1350"/>
              <a:buChar char="•"/>
              <a:defRPr sz="1350">
                <a:solidFill>
                  <a:srgbClr val="006096"/>
                </a:solidFill>
              </a:defRPr>
            </a:lvl3pPr>
            <a:lvl4pPr marL="1828800" lvl="3" indent="-304800" algn="l">
              <a:spcBef>
                <a:spcPts val="240"/>
              </a:spcBef>
              <a:spcAft>
                <a:spcPts val="0"/>
              </a:spcAft>
              <a:buClr>
                <a:srgbClr val="006096"/>
              </a:buClr>
              <a:buSzPts val="1200"/>
              <a:buChar char="–"/>
              <a:defRPr sz="1200">
                <a:solidFill>
                  <a:srgbClr val="006096"/>
                </a:solidFill>
              </a:defRPr>
            </a:lvl4pPr>
            <a:lvl5pPr marL="2286000" lvl="4" indent="-304800" algn="l">
              <a:spcBef>
                <a:spcPts val="240"/>
              </a:spcBef>
              <a:spcAft>
                <a:spcPts val="0"/>
              </a:spcAft>
              <a:buClr>
                <a:srgbClr val="006096"/>
              </a:buClr>
              <a:buSzPts val="1200"/>
              <a:buChar char="»"/>
              <a:defRPr sz="1200">
                <a:solidFill>
                  <a:srgbClr val="006096"/>
                </a:solidFill>
              </a:defRPr>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0" name="Google Shape;40;p11"/>
          <p:cNvSpPr txBox="1">
            <a:spLocks noGrp="1"/>
          </p:cNvSpPr>
          <p:nvPr>
            <p:ph type="body" idx="3"/>
          </p:nvPr>
        </p:nvSpPr>
        <p:spPr>
          <a:xfrm>
            <a:off x="3483770" y="514350"/>
            <a:ext cx="3031331" cy="773906"/>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rgbClr val="006096"/>
              </a:buClr>
              <a:buSzPts val="1800"/>
              <a:buNone/>
              <a:defRPr sz="1800" b="1">
                <a:solidFill>
                  <a:srgbClr val="006096"/>
                </a:solidFill>
              </a:defRPr>
            </a:lvl1pPr>
            <a:lvl2pPr marL="914400" lvl="1" indent="-228600" algn="l">
              <a:spcBef>
                <a:spcPts val="300"/>
              </a:spcBef>
              <a:spcAft>
                <a:spcPts val="0"/>
              </a:spcAft>
              <a:buClr>
                <a:schemeClr val="lt1"/>
              </a:buClr>
              <a:buSzPts val="1500"/>
              <a:buNone/>
              <a:defRPr sz="1500" b="1"/>
            </a:lvl2pPr>
            <a:lvl3pPr marL="1371600" lvl="2" indent="-228600" algn="l">
              <a:spcBef>
                <a:spcPts val="270"/>
              </a:spcBef>
              <a:spcAft>
                <a:spcPts val="0"/>
              </a:spcAft>
              <a:buClr>
                <a:schemeClr val="lt1"/>
              </a:buClr>
              <a:buSzPts val="1350"/>
              <a:buNone/>
              <a:defRPr sz="1350" b="1"/>
            </a:lvl3pPr>
            <a:lvl4pPr marL="1828800" lvl="3" indent="-228600" algn="l">
              <a:spcBef>
                <a:spcPts val="240"/>
              </a:spcBef>
              <a:spcAft>
                <a:spcPts val="0"/>
              </a:spcAft>
              <a:buClr>
                <a:schemeClr val="lt1"/>
              </a:buClr>
              <a:buSzPts val="1200"/>
              <a:buNone/>
              <a:defRPr sz="1200" b="1"/>
            </a:lvl4pPr>
            <a:lvl5pPr marL="2286000" lvl="4" indent="-228600" algn="l">
              <a:spcBef>
                <a:spcPts val="240"/>
              </a:spcBef>
              <a:spcAft>
                <a:spcPts val="0"/>
              </a:spcAft>
              <a:buClr>
                <a:schemeClr val="dk2"/>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1" name="Google Shape;41;p11"/>
          <p:cNvSpPr txBox="1">
            <a:spLocks noGrp="1"/>
          </p:cNvSpPr>
          <p:nvPr>
            <p:ph type="body" idx="4"/>
          </p:nvPr>
        </p:nvSpPr>
        <p:spPr>
          <a:xfrm>
            <a:off x="3483770" y="1288255"/>
            <a:ext cx="3031331"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6096"/>
              </a:buClr>
              <a:buSzPts val="1800"/>
              <a:buChar char="•"/>
              <a:defRPr sz="1800">
                <a:solidFill>
                  <a:srgbClr val="006096"/>
                </a:solidFill>
              </a:defRPr>
            </a:lvl1pPr>
            <a:lvl2pPr marL="914400" lvl="1" indent="-323850" algn="l">
              <a:spcBef>
                <a:spcPts val="300"/>
              </a:spcBef>
              <a:spcAft>
                <a:spcPts val="0"/>
              </a:spcAft>
              <a:buClr>
                <a:srgbClr val="006096"/>
              </a:buClr>
              <a:buSzPts val="1500"/>
              <a:buChar char="–"/>
              <a:defRPr sz="1500">
                <a:solidFill>
                  <a:srgbClr val="006096"/>
                </a:solidFill>
              </a:defRPr>
            </a:lvl2pPr>
            <a:lvl3pPr marL="1371600" lvl="2" indent="-314325" algn="l">
              <a:spcBef>
                <a:spcPts val="270"/>
              </a:spcBef>
              <a:spcAft>
                <a:spcPts val="0"/>
              </a:spcAft>
              <a:buClr>
                <a:srgbClr val="006096"/>
              </a:buClr>
              <a:buSzPts val="1350"/>
              <a:buChar char="•"/>
              <a:defRPr sz="1350">
                <a:solidFill>
                  <a:srgbClr val="006096"/>
                </a:solidFill>
              </a:defRPr>
            </a:lvl3pPr>
            <a:lvl4pPr marL="1828800" lvl="3" indent="-304800" algn="l">
              <a:spcBef>
                <a:spcPts val="240"/>
              </a:spcBef>
              <a:spcAft>
                <a:spcPts val="0"/>
              </a:spcAft>
              <a:buClr>
                <a:srgbClr val="006096"/>
              </a:buClr>
              <a:buSzPts val="1200"/>
              <a:buChar char="–"/>
              <a:defRPr sz="1200">
                <a:solidFill>
                  <a:srgbClr val="006096"/>
                </a:solidFill>
              </a:defRPr>
            </a:lvl4pPr>
            <a:lvl5pPr marL="2286000" lvl="4" indent="-304800" algn="l">
              <a:spcBef>
                <a:spcPts val="240"/>
              </a:spcBef>
              <a:spcAft>
                <a:spcPts val="0"/>
              </a:spcAft>
              <a:buClr>
                <a:srgbClr val="006096"/>
              </a:buClr>
              <a:buSzPts val="1200"/>
              <a:buChar char="»"/>
              <a:defRPr sz="1200">
                <a:solidFill>
                  <a:srgbClr val="006096"/>
                </a:solidFill>
              </a:defRPr>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2" name="Google Shape;42;p11"/>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b="0" i="0" u="none" strike="noStrike" cap="none">
                <a:solidFill>
                  <a:srgbClr val="004F6F"/>
                </a:solidFill>
                <a:latin typeface="Arial"/>
                <a:ea typeface="Arial"/>
                <a:cs typeface="Arial"/>
                <a:sym typeface="Arial"/>
              </a:defRPr>
            </a:lvl1pPr>
            <a:lvl2pPr marL="0" marR="0" lvl="1" indent="0" algn="ctr" rtl="0">
              <a:spcBef>
                <a:spcPts val="0"/>
              </a:spcBef>
              <a:spcAft>
                <a:spcPts val="0"/>
              </a:spcAft>
              <a:buNone/>
              <a:defRPr sz="1800" b="0" i="0" u="none" strike="noStrike" cap="none">
                <a:solidFill>
                  <a:srgbClr val="004F6F"/>
                </a:solidFill>
                <a:latin typeface="Arial"/>
                <a:ea typeface="Arial"/>
                <a:cs typeface="Arial"/>
                <a:sym typeface="Arial"/>
              </a:defRPr>
            </a:lvl2pPr>
            <a:lvl3pPr marL="0" marR="0" lvl="2" indent="0" algn="ctr" rtl="0">
              <a:spcBef>
                <a:spcPts val="0"/>
              </a:spcBef>
              <a:spcAft>
                <a:spcPts val="0"/>
              </a:spcAft>
              <a:buNone/>
              <a:defRPr sz="1800" b="0" i="0" u="none" strike="noStrike" cap="none">
                <a:solidFill>
                  <a:srgbClr val="004F6F"/>
                </a:solidFill>
                <a:latin typeface="Arial"/>
                <a:ea typeface="Arial"/>
                <a:cs typeface="Arial"/>
                <a:sym typeface="Arial"/>
              </a:defRPr>
            </a:lvl3pPr>
            <a:lvl4pPr marL="0" marR="0" lvl="3" indent="0" algn="ctr" rtl="0">
              <a:spcBef>
                <a:spcPts val="0"/>
              </a:spcBef>
              <a:spcAft>
                <a:spcPts val="0"/>
              </a:spcAft>
              <a:buNone/>
              <a:defRPr sz="1800" b="0" i="0" u="none" strike="noStrike" cap="none">
                <a:solidFill>
                  <a:srgbClr val="004F6F"/>
                </a:solidFill>
                <a:latin typeface="Arial"/>
                <a:ea typeface="Arial"/>
                <a:cs typeface="Arial"/>
                <a:sym typeface="Arial"/>
              </a:defRPr>
            </a:lvl4pPr>
            <a:lvl5pPr marL="0" marR="0" lvl="4" indent="0" algn="ctr" rtl="0">
              <a:spcBef>
                <a:spcPts val="0"/>
              </a:spcBef>
              <a:spcAft>
                <a:spcPts val="0"/>
              </a:spcAft>
              <a:buNone/>
              <a:defRPr sz="1800" b="0" i="0" u="none" strike="noStrike" cap="none">
                <a:solidFill>
                  <a:srgbClr val="004F6F"/>
                </a:solidFill>
                <a:latin typeface="Arial"/>
                <a:ea typeface="Arial"/>
                <a:cs typeface="Arial"/>
                <a:sym typeface="Arial"/>
              </a:defRPr>
            </a:lvl5pPr>
            <a:lvl6pPr marL="0" marR="0" lvl="5" indent="0" algn="ctr" rtl="0">
              <a:spcBef>
                <a:spcPts val="0"/>
              </a:spcBef>
              <a:spcAft>
                <a:spcPts val="0"/>
              </a:spcAft>
              <a:buNone/>
              <a:defRPr sz="1800" b="0" i="0" u="none" strike="noStrike" cap="none">
                <a:solidFill>
                  <a:srgbClr val="004F6F"/>
                </a:solidFill>
                <a:latin typeface="Arial"/>
                <a:ea typeface="Arial"/>
                <a:cs typeface="Arial"/>
                <a:sym typeface="Arial"/>
              </a:defRPr>
            </a:lvl6pPr>
            <a:lvl7pPr marL="0" marR="0" lvl="6" indent="0" algn="ctr" rtl="0">
              <a:spcBef>
                <a:spcPts val="0"/>
              </a:spcBef>
              <a:spcAft>
                <a:spcPts val="0"/>
              </a:spcAft>
              <a:buNone/>
              <a:defRPr sz="1800" b="0" i="0" u="none" strike="noStrike" cap="none">
                <a:solidFill>
                  <a:srgbClr val="004F6F"/>
                </a:solidFill>
                <a:latin typeface="Arial"/>
                <a:ea typeface="Arial"/>
                <a:cs typeface="Arial"/>
                <a:sym typeface="Arial"/>
              </a:defRPr>
            </a:lvl7pPr>
            <a:lvl8pPr marL="0" marR="0" lvl="7" indent="0" algn="ctr" rtl="0">
              <a:spcBef>
                <a:spcPts val="0"/>
              </a:spcBef>
              <a:spcAft>
                <a:spcPts val="0"/>
              </a:spcAft>
              <a:buNone/>
              <a:defRPr sz="1800" b="0" i="0" u="none" strike="noStrike" cap="none">
                <a:solidFill>
                  <a:srgbClr val="004F6F"/>
                </a:solidFill>
                <a:latin typeface="Arial"/>
                <a:ea typeface="Arial"/>
                <a:cs typeface="Arial"/>
                <a:sym typeface="Arial"/>
              </a:defRPr>
            </a:lvl8pPr>
            <a:lvl9pPr marL="0" marR="0" lvl="8" indent="0" algn="ctr" rtl="0">
              <a:spcBef>
                <a:spcPts val="0"/>
              </a:spcBef>
              <a:spcAft>
                <a:spcPts val="0"/>
              </a:spcAft>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656158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4572000" y="459581"/>
            <a:ext cx="1885950" cy="66436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solidFill>
                  <a:srgbClr val="006096"/>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7"/>
          <p:cNvSpPr>
            <a:spLocks noGrp="1"/>
          </p:cNvSpPr>
          <p:nvPr>
            <p:ph type="pic" idx="2"/>
          </p:nvPr>
        </p:nvSpPr>
        <p:spPr>
          <a:xfrm>
            <a:off x="342900" y="451330"/>
            <a:ext cx="4114800" cy="3636169"/>
          </a:xfrm>
          <a:prstGeom prst="rect">
            <a:avLst/>
          </a:prstGeom>
          <a:noFill/>
          <a:ln>
            <a:noFill/>
          </a:ln>
        </p:spPr>
        <p:txBody>
          <a:bodyPr spcFirstLastPara="1" wrap="square" lIns="91425" tIns="45700" rIns="91425" bIns="45700" anchor="t" anchorCtr="0">
            <a:normAutofit/>
          </a:bodyPr>
          <a:lstStyle>
            <a:lvl1pPr marR="0" lvl="0"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spcBef>
                <a:spcPts val="420"/>
              </a:spcBef>
              <a:spcAft>
                <a:spcPts val="0"/>
              </a:spcAft>
              <a:buClr>
                <a:schemeClr val="lt1"/>
              </a:buClr>
              <a:buSzPts val="2100"/>
              <a:buFont typeface="Arial"/>
              <a:buNone/>
              <a:defRPr sz="2100" b="0" i="0" u="none" strike="noStrike" cap="none">
                <a:solidFill>
                  <a:schemeClr val="lt1"/>
                </a:solidFill>
                <a:latin typeface="Calibri"/>
                <a:ea typeface="Calibri"/>
                <a:cs typeface="Calibri"/>
                <a:sym typeface="Calibri"/>
              </a:defRPr>
            </a:lvl2pPr>
            <a:lvl3pPr marR="0" lvl="2" algn="l" rtl="0">
              <a:spcBef>
                <a:spcPts val="36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l" rtl="0">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4pPr>
            <a:lvl5pPr marR="0" lvl="4" algn="l" rtl="0">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22" name="Google Shape;22;p7"/>
          <p:cNvSpPr txBox="1">
            <a:spLocks noGrp="1"/>
          </p:cNvSpPr>
          <p:nvPr>
            <p:ph type="body" idx="1"/>
          </p:nvPr>
        </p:nvSpPr>
        <p:spPr>
          <a:xfrm>
            <a:off x="4572000" y="1200151"/>
            <a:ext cx="188595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rgbClr val="006096"/>
              </a:buClr>
              <a:buSzPts val="1050"/>
              <a:buNone/>
              <a:defRPr sz="1050">
                <a:solidFill>
                  <a:srgbClr val="006096"/>
                </a:solidFill>
              </a:defRPr>
            </a:lvl1pPr>
            <a:lvl2pPr marL="914400" lvl="1" indent="-228600" algn="l">
              <a:spcBef>
                <a:spcPts val="180"/>
              </a:spcBef>
              <a:spcAft>
                <a:spcPts val="0"/>
              </a:spcAft>
              <a:buClr>
                <a:schemeClr val="lt1"/>
              </a:buClr>
              <a:buSzPts val="900"/>
              <a:buNone/>
              <a:defRPr sz="900"/>
            </a:lvl2pPr>
            <a:lvl3pPr marL="1371600" lvl="2" indent="-228600" algn="l">
              <a:spcBef>
                <a:spcPts val="150"/>
              </a:spcBef>
              <a:spcAft>
                <a:spcPts val="0"/>
              </a:spcAft>
              <a:buClr>
                <a:schemeClr val="lt1"/>
              </a:buClr>
              <a:buSzPts val="750"/>
              <a:buNone/>
              <a:defRPr sz="750"/>
            </a:lvl3pPr>
            <a:lvl4pPr marL="1828800" lvl="3" indent="-228600" algn="l">
              <a:spcBef>
                <a:spcPts val="135"/>
              </a:spcBef>
              <a:spcAft>
                <a:spcPts val="0"/>
              </a:spcAft>
              <a:buClr>
                <a:schemeClr val="lt1"/>
              </a:buClr>
              <a:buSzPts val="675"/>
              <a:buNone/>
              <a:defRPr sz="675"/>
            </a:lvl4pPr>
            <a:lvl5pPr marL="2286000" lvl="4" indent="-228600" algn="l">
              <a:spcBef>
                <a:spcPts val="135"/>
              </a:spcBef>
              <a:spcAft>
                <a:spcPts val="0"/>
              </a:spcAft>
              <a:buClr>
                <a:schemeClr val="dk2"/>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3" name="Google Shape;23;p7"/>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b="0" i="0" u="none" strike="noStrike" cap="none">
                <a:solidFill>
                  <a:srgbClr val="004F6F"/>
                </a:solidFill>
                <a:latin typeface="Arial"/>
                <a:ea typeface="Arial"/>
                <a:cs typeface="Arial"/>
                <a:sym typeface="Arial"/>
              </a:defRPr>
            </a:lvl1pPr>
            <a:lvl2pPr marL="0" marR="0" lvl="1" indent="0" algn="ctr" rtl="0">
              <a:spcBef>
                <a:spcPts val="0"/>
              </a:spcBef>
              <a:spcAft>
                <a:spcPts val="0"/>
              </a:spcAft>
              <a:buNone/>
              <a:defRPr sz="1800" b="0" i="0" u="none" strike="noStrike" cap="none">
                <a:solidFill>
                  <a:srgbClr val="004F6F"/>
                </a:solidFill>
                <a:latin typeface="Arial"/>
                <a:ea typeface="Arial"/>
                <a:cs typeface="Arial"/>
                <a:sym typeface="Arial"/>
              </a:defRPr>
            </a:lvl2pPr>
            <a:lvl3pPr marL="0" marR="0" lvl="2" indent="0" algn="ctr" rtl="0">
              <a:spcBef>
                <a:spcPts val="0"/>
              </a:spcBef>
              <a:spcAft>
                <a:spcPts val="0"/>
              </a:spcAft>
              <a:buNone/>
              <a:defRPr sz="1800" b="0" i="0" u="none" strike="noStrike" cap="none">
                <a:solidFill>
                  <a:srgbClr val="004F6F"/>
                </a:solidFill>
                <a:latin typeface="Arial"/>
                <a:ea typeface="Arial"/>
                <a:cs typeface="Arial"/>
                <a:sym typeface="Arial"/>
              </a:defRPr>
            </a:lvl3pPr>
            <a:lvl4pPr marL="0" marR="0" lvl="3" indent="0" algn="ctr" rtl="0">
              <a:spcBef>
                <a:spcPts val="0"/>
              </a:spcBef>
              <a:spcAft>
                <a:spcPts val="0"/>
              </a:spcAft>
              <a:buNone/>
              <a:defRPr sz="1800" b="0" i="0" u="none" strike="noStrike" cap="none">
                <a:solidFill>
                  <a:srgbClr val="004F6F"/>
                </a:solidFill>
                <a:latin typeface="Arial"/>
                <a:ea typeface="Arial"/>
                <a:cs typeface="Arial"/>
                <a:sym typeface="Arial"/>
              </a:defRPr>
            </a:lvl4pPr>
            <a:lvl5pPr marL="0" marR="0" lvl="4" indent="0" algn="ctr" rtl="0">
              <a:spcBef>
                <a:spcPts val="0"/>
              </a:spcBef>
              <a:spcAft>
                <a:spcPts val="0"/>
              </a:spcAft>
              <a:buNone/>
              <a:defRPr sz="1800" b="0" i="0" u="none" strike="noStrike" cap="none">
                <a:solidFill>
                  <a:srgbClr val="004F6F"/>
                </a:solidFill>
                <a:latin typeface="Arial"/>
                <a:ea typeface="Arial"/>
                <a:cs typeface="Arial"/>
                <a:sym typeface="Arial"/>
              </a:defRPr>
            </a:lvl5pPr>
            <a:lvl6pPr marL="0" marR="0" lvl="5" indent="0" algn="ctr" rtl="0">
              <a:spcBef>
                <a:spcPts val="0"/>
              </a:spcBef>
              <a:spcAft>
                <a:spcPts val="0"/>
              </a:spcAft>
              <a:buNone/>
              <a:defRPr sz="1800" b="0" i="0" u="none" strike="noStrike" cap="none">
                <a:solidFill>
                  <a:srgbClr val="004F6F"/>
                </a:solidFill>
                <a:latin typeface="Arial"/>
                <a:ea typeface="Arial"/>
                <a:cs typeface="Arial"/>
                <a:sym typeface="Arial"/>
              </a:defRPr>
            </a:lvl6pPr>
            <a:lvl7pPr marL="0" marR="0" lvl="6" indent="0" algn="ctr" rtl="0">
              <a:spcBef>
                <a:spcPts val="0"/>
              </a:spcBef>
              <a:spcAft>
                <a:spcPts val="0"/>
              </a:spcAft>
              <a:buNone/>
              <a:defRPr sz="1800" b="0" i="0" u="none" strike="noStrike" cap="none">
                <a:solidFill>
                  <a:srgbClr val="004F6F"/>
                </a:solidFill>
                <a:latin typeface="Arial"/>
                <a:ea typeface="Arial"/>
                <a:cs typeface="Arial"/>
                <a:sym typeface="Arial"/>
              </a:defRPr>
            </a:lvl7pPr>
            <a:lvl8pPr marL="0" marR="0" lvl="7" indent="0" algn="ctr" rtl="0">
              <a:spcBef>
                <a:spcPts val="0"/>
              </a:spcBef>
              <a:spcAft>
                <a:spcPts val="0"/>
              </a:spcAft>
              <a:buNone/>
              <a:defRPr sz="1800" b="0" i="0" u="none" strike="noStrike" cap="none">
                <a:solidFill>
                  <a:srgbClr val="004F6F"/>
                </a:solidFill>
                <a:latin typeface="Arial"/>
                <a:ea typeface="Arial"/>
                <a:cs typeface="Arial"/>
                <a:sym typeface="Arial"/>
              </a:defRPr>
            </a:lvl8pPr>
            <a:lvl9pPr marL="0" marR="0" lvl="8" indent="0" algn="ctr" rtl="0">
              <a:spcBef>
                <a:spcPts val="0"/>
              </a:spcBef>
              <a:spcAft>
                <a:spcPts val="0"/>
              </a:spcAft>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9500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44E6B13-39B8-4D40-9CBD-E590BDBDE0D1}"/>
              </a:ext>
            </a:extLst>
          </p:cNvPr>
          <p:cNvSpPr>
            <a:spLocks noGrp="1"/>
          </p:cNvSpPr>
          <p:nvPr>
            <p:ph type="sldNum" sz="quarter" idx="10"/>
          </p:nvPr>
        </p:nvSpPr>
        <p:spPr>
          <a:xfrm>
            <a:off x="2628900" y="4767264"/>
            <a:ext cx="1600200" cy="274637"/>
          </a:xfrm>
          <a:prstGeom prst="rect">
            <a:avLst/>
          </a:prstGeom>
        </p:spPr>
        <p:txBody>
          <a:bodyPr/>
          <a:lstStyle>
            <a:lvl1pPr algn="ctr">
              <a:defRPr>
                <a:solidFill>
                  <a:srgbClr val="006096"/>
                </a:solidFill>
              </a:defRPr>
            </a:lvl1pPr>
          </a:lstStyle>
          <a:p>
            <a:pPr>
              <a:defRPr/>
            </a:pPr>
            <a:fld id="{67ED70C6-FDCB-5747-9A21-CEFC4DDC4D7F}" type="slidenum">
              <a:rPr lang="en-US" smtClean="0"/>
              <a:pPr>
                <a:defRPr/>
              </a:pPr>
              <a:t>‹#›</a:t>
            </a:fld>
            <a:endParaRPr lang="en-US" dirty="0"/>
          </a:p>
        </p:txBody>
      </p:sp>
      <p:sp>
        <p:nvSpPr>
          <p:cNvPr id="5" name="Title Placeholder 1">
            <a:extLst>
              <a:ext uri="{FF2B5EF4-FFF2-40B4-BE49-F238E27FC236}">
                <a16:creationId xmlns:a16="http://schemas.microsoft.com/office/drawing/2014/main" id="{7BC86925-5A9A-6740-9E5C-7BCBAD061A1D}"/>
              </a:ext>
            </a:extLst>
          </p:cNvPr>
          <p:cNvSpPr>
            <a:spLocks noGrp="1"/>
          </p:cNvSpPr>
          <p:nvPr>
            <p:ph type="title"/>
          </p:nvPr>
        </p:nvSpPr>
        <p:spPr bwMode="auto">
          <a:xfrm>
            <a:off x="342900" y="514350"/>
            <a:ext cx="61722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a:solidFill>
                  <a:srgbClr val="006096"/>
                </a:solidFill>
              </a:defRPr>
            </a:lvl1pPr>
          </a:lstStyle>
          <a:p>
            <a:pPr lvl="0"/>
            <a:r>
              <a:rPr lang="en-US" dirty="0"/>
              <a:t>Click to edit Master title style</a:t>
            </a:r>
          </a:p>
        </p:txBody>
      </p:sp>
      <p:sp>
        <p:nvSpPr>
          <p:cNvPr id="6" name="Text Placeholder 2">
            <a:extLst>
              <a:ext uri="{FF2B5EF4-FFF2-40B4-BE49-F238E27FC236}">
                <a16:creationId xmlns:a16="http://schemas.microsoft.com/office/drawing/2014/main" id="{47BFB1A0-763F-9649-80AF-54626BA9BE47}"/>
              </a:ext>
            </a:extLst>
          </p:cNvPr>
          <p:cNvSpPr>
            <a:spLocks noGrp="1"/>
          </p:cNvSpPr>
          <p:nvPr>
            <p:ph idx="1"/>
          </p:nvPr>
        </p:nvSpPr>
        <p:spPr bwMode="auto">
          <a:xfrm>
            <a:off x="342900" y="1543051"/>
            <a:ext cx="61722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01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514350"/>
            <a:ext cx="6172200" cy="742950"/>
          </a:xfrm>
          <a:prstGeom prst="rect">
            <a:avLst/>
          </a:prstGeom>
        </p:spPr>
        <p:txBody>
          <a:bodyPr/>
          <a:lstStyle>
            <a:lvl1pPr>
              <a:defRPr>
                <a:solidFill>
                  <a:srgbClr val="006096"/>
                </a:solidFill>
              </a:defRPr>
            </a:lvl1pPr>
          </a:lstStyle>
          <a:p>
            <a:r>
              <a:rPr lang="en-US" dirty="0"/>
              <a:t>Click to edit Master title style</a:t>
            </a:r>
          </a:p>
        </p:txBody>
      </p:sp>
      <p:sp>
        <p:nvSpPr>
          <p:cNvPr id="3" name="Content Placeholder 2"/>
          <p:cNvSpPr>
            <a:spLocks noGrp="1"/>
          </p:cNvSpPr>
          <p:nvPr>
            <p:ph idx="1"/>
          </p:nvPr>
        </p:nvSpPr>
        <p:spPr>
          <a:xfrm>
            <a:off x="342900" y="1543051"/>
            <a:ext cx="6172200" cy="2651125"/>
          </a:xfrm>
          <a:prstGeom prst="rect">
            <a:avLst/>
          </a:prstGeom>
        </p:spPr>
        <p:txBody>
          <a:bodyPr/>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2628900" y="4767264"/>
            <a:ext cx="1600200" cy="274637"/>
          </a:xfrm>
          <a:prstGeom prst="rect">
            <a:avLst/>
          </a:prstGeom>
        </p:spPr>
        <p:txBody>
          <a:bodyPr/>
          <a:lstStyle>
            <a:lvl1pPr algn="ctr">
              <a:defRPr>
                <a:solidFill>
                  <a:schemeClr val="accent5">
                    <a:lumMod val="50000"/>
                  </a:schemeClr>
                </a:solidFill>
              </a:defRPr>
            </a:lvl1pPr>
          </a:lstStyle>
          <a:p>
            <a:pPr>
              <a:defRPr/>
            </a:pPr>
            <a:fld id="{67ED70C6-FDCB-5747-9A21-CEFC4DDC4D7F}" type="slidenum">
              <a:rPr lang="en-US" smtClean="0"/>
              <a:pPr>
                <a:defRPr/>
              </a:pPr>
              <a:t>‹#›</a:t>
            </a:fld>
            <a:endParaRPr lang="en-US" dirty="0"/>
          </a:p>
        </p:txBody>
      </p:sp>
    </p:spTree>
    <p:extLst>
      <p:ext uri="{BB962C8B-B14F-4D97-AF65-F5344CB8AC3E}">
        <p14:creationId xmlns:p14="http://schemas.microsoft.com/office/powerpoint/2010/main" val="383659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735" y="2477691"/>
            <a:ext cx="5829300" cy="1021556"/>
          </a:xfrm>
          <a:prstGeom prst="rect">
            <a:avLst/>
          </a:prstGeom>
        </p:spPr>
        <p:txBody>
          <a:bodyPr anchor="t">
            <a:normAutofit/>
          </a:bodyPr>
          <a:lstStyle>
            <a:lvl1pPr algn="l">
              <a:defRPr sz="2400" b="1" cap="all">
                <a:solidFill>
                  <a:srgbClr val="006096"/>
                </a:solidFill>
              </a:defRPr>
            </a:lvl1pPr>
          </a:lstStyle>
          <a:p>
            <a:r>
              <a:rPr lang="en-US" dirty="0"/>
              <a:t>Click to edit Master title style</a:t>
            </a:r>
          </a:p>
        </p:txBody>
      </p:sp>
      <p:sp>
        <p:nvSpPr>
          <p:cNvPr id="3" name="Text Placeholder 2"/>
          <p:cNvSpPr>
            <a:spLocks noGrp="1"/>
          </p:cNvSpPr>
          <p:nvPr>
            <p:ph type="body" idx="1"/>
          </p:nvPr>
        </p:nvSpPr>
        <p:spPr>
          <a:xfrm>
            <a:off x="541735" y="1352550"/>
            <a:ext cx="58293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a:xfrm>
            <a:off x="2628900" y="4767264"/>
            <a:ext cx="1600200" cy="274637"/>
          </a:xfrm>
          <a:prstGeom prst="rect">
            <a:avLst/>
          </a:prstGeom>
        </p:spPr>
        <p:txBody>
          <a:bodyPr/>
          <a:lstStyle>
            <a:lvl1pPr algn="ctr">
              <a:defRPr>
                <a:solidFill>
                  <a:schemeClr val="accent5">
                    <a:lumMod val="50000"/>
                  </a:schemeClr>
                </a:solidFill>
              </a:defRPr>
            </a:lvl1pPr>
          </a:lstStyle>
          <a:p>
            <a:pPr>
              <a:defRPr/>
            </a:pPr>
            <a:fld id="{B8643EE7-E1E3-6A41-AED4-ADD0882BF97B}" type="slidenum">
              <a:rPr lang="en-US" smtClean="0"/>
              <a:pPr>
                <a:defRPr/>
              </a:pPr>
              <a:t>‹#›</a:t>
            </a:fld>
            <a:endParaRPr lang="en-US" dirty="0"/>
          </a:p>
        </p:txBody>
      </p:sp>
    </p:spTree>
    <p:extLst>
      <p:ext uri="{BB962C8B-B14F-4D97-AF65-F5344CB8AC3E}">
        <p14:creationId xmlns:p14="http://schemas.microsoft.com/office/powerpoint/2010/main" val="46318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514350"/>
            <a:ext cx="6172200" cy="742950"/>
          </a:xfrm>
          <a:prstGeom prst="rect">
            <a:avLst/>
          </a:prstGeom>
        </p:spPr>
        <p:txBody>
          <a:bodyPr/>
          <a:lstStyle>
            <a:lvl1pPr>
              <a:defRPr>
                <a:solidFill>
                  <a:srgbClr val="006096"/>
                </a:solidFill>
              </a:defRPr>
            </a:lvl1pPr>
          </a:lstStyle>
          <a:p>
            <a:r>
              <a:rPr lang="en-US" dirty="0"/>
              <a:t>Click to edit Master title style</a:t>
            </a:r>
          </a:p>
        </p:txBody>
      </p:sp>
      <p:sp>
        <p:nvSpPr>
          <p:cNvPr id="3" name="Content Placeholder 2"/>
          <p:cNvSpPr>
            <a:spLocks noGrp="1"/>
          </p:cNvSpPr>
          <p:nvPr>
            <p:ph sz="half" idx="1"/>
          </p:nvPr>
        </p:nvSpPr>
        <p:spPr>
          <a:xfrm>
            <a:off x="342900" y="1085851"/>
            <a:ext cx="3028950" cy="3108722"/>
          </a:xfrm>
          <a:prstGeom prst="rect">
            <a:avLst/>
          </a:prstGeom>
        </p:spPr>
        <p:txBody>
          <a:bodyPr/>
          <a:lstStyle>
            <a:lvl1pPr>
              <a:defRPr sz="2100">
                <a:solidFill>
                  <a:srgbClr val="006096"/>
                </a:solidFill>
              </a:defRPr>
            </a:lvl1pPr>
            <a:lvl2pPr>
              <a:defRPr sz="1800">
                <a:solidFill>
                  <a:srgbClr val="006096"/>
                </a:solidFill>
              </a:defRPr>
            </a:lvl2pPr>
            <a:lvl3pPr>
              <a:defRPr sz="1500">
                <a:solidFill>
                  <a:srgbClr val="006096"/>
                </a:solidFill>
              </a:defRPr>
            </a:lvl3pPr>
            <a:lvl4pPr>
              <a:defRPr sz="1350">
                <a:solidFill>
                  <a:srgbClr val="006096"/>
                </a:solidFill>
              </a:defRPr>
            </a:lvl4pPr>
            <a:lvl5pPr>
              <a:defRPr sz="1350">
                <a:solidFill>
                  <a:srgbClr val="006096"/>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86150" y="1085851"/>
            <a:ext cx="3028950" cy="3108722"/>
          </a:xfrm>
          <a:prstGeom prst="rect">
            <a:avLst/>
          </a:prstGeom>
        </p:spPr>
        <p:txBody>
          <a:bodyPr/>
          <a:lstStyle>
            <a:lvl1pPr>
              <a:defRPr sz="2100">
                <a:solidFill>
                  <a:srgbClr val="006096"/>
                </a:solidFill>
              </a:defRPr>
            </a:lvl1pPr>
            <a:lvl2pPr>
              <a:defRPr sz="1800">
                <a:solidFill>
                  <a:srgbClr val="006096"/>
                </a:solidFill>
              </a:defRPr>
            </a:lvl2pPr>
            <a:lvl3pPr>
              <a:defRPr sz="1500">
                <a:solidFill>
                  <a:srgbClr val="006096"/>
                </a:solidFill>
              </a:defRPr>
            </a:lvl3pPr>
            <a:lvl4pPr>
              <a:defRPr sz="1350">
                <a:solidFill>
                  <a:srgbClr val="006096"/>
                </a:solidFill>
              </a:defRPr>
            </a:lvl4pPr>
            <a:lvl5pPr>
              <a:defRPr sz="1350">
                <a:solidFill>
                  <a:srgbClr val="006096"/>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a:xfrm>
            <a:off x="2628900" y="4767264"/>
            <a:ext cx="1600200" cy="274637"/>
          </a:xfrm>
          <a:prstGeom prst="rect">
            <a:avLst/>
          </a:prstGeom>
        </p:spPr>
        <p:txBody>
          <a:bodyPr/>
          <a:lstStyle>
            <a:lvl1pPr algn="ctr">
              <a:defRPr>
                <a:solidFill>
                  <a:schemeClr val="accent5">
                    <a:lumMod val="50000"/>
                  </a:schemeClr>
                </a:solidFill>
              </a:defRPr>
            </a:lvl1pPr>
          </a:lstStyle>
          <a:p>
            <a:pPr>
              <a:defRPr/>
            </a:pPr>
            <a:fld id="{2F8EF95E-660F-6F48-9B3C-B3F93E20ACE1}" type="slidenum">
              <a:rPr lang="en-US" smtClean="0"/>
              <a:pPr>
                <a:defRPr/>
              </a:pPr>
              <a:t>‹#›</a:t>
            </a:fld>
            <a:endParaRPr lang="en-US" dirty="0"/>
          </a:p>
        </p:txBody>
      </p:sp>
    </p:spTree>
    <p:extLst>
      <p:ext uri="{BB962C8B-B14F-4D97-AF65-F5344CB8AC3E}">
        <p14:creationId xmlns:p14="http://schemas.microsoft.com/office/powerpoint/2010/main" val="126498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514350"/>
            <a:ext cx="3030141" cy="773906"/>
          </a:xfrm>
          <a:prstGeom prst="rect">
            <a:avLst/>
          </a:prstGeom>
        </p:spPr>
        <p:txBody>
          <a:bodyPr anchor="b"/>
          <a:lstStyle>
            <a:lvl1pPr marL="0" indent="0">
              <a:buNone/>
              <a:defRPr sz="1800" b="1">
                <a:solidFill>
                  <a:srgbClr val="00609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42900" y="1288255"/>
            <a:ext cx="3030141" cy="2963466"/>
          </a:xfrm>
          <a:prstGeom prst="rect">
            <a:avLst/>
          </a:prstGeom>
        </p:spPr>
        <p:txBody>
          <a:bodyPr/>
          <a:lstStyle>
            <a:lvl1pPr>
              <a:defRPr sz="1800">
                <a:solidFill>
                  <a:srgbClr val="006096"/>
                </a:solidFill>
              </a:defRPr>
            </a:lvl1pPr>
            <a:lvl2pPr>
              <a:defRPr sz="1500">
                <a:solidFill>
                  <a:srgbClr val="006096"/>
                </a:solidFill>
              </a:defRPr>
            </a:lvl2pPr>
            <a:lvl3pPr>
              <a:defRPr sz="1350">
                <a:solidFill>
                  <a:srgbClr val="006096"/>
                </a:solidFill>
              </a:defRPr>
            </a:lvl3pPr>
            <a:lvl4pPr>
              <a:defRPr sz="1200">
                <a:solidFill>
                  <a:srgbClr val="006096"/>
                </a:solidFill>
              </a:defRPr>
            </a:lvl4pPr>
            <a:lvl5pPr>
              <a:defRPr sz="1200">
                <a:solidFill>
                  <a:srgbClr val="006096"/>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483770" y="514350"/>
            <a:ext cx="3031331" cy="773906"/>
          </a:xfrm>
          <a:prstGeom prst="rect">
            <a:avLst/>
          </a:prstGeom>
        </p:spPr>
        <p:txBody>
          <a:bodyPr anchor="b"/>
          <a:lstStyle>
            <a:lvl1pPr marL="0" indent="0">
              <a:buNone/>
              <a:defRPr sz="1800" b="1">
                <a:solidFill>
                  <a:srgbClr val="00609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3483770" y="1288255"/>
            <a:ext cx="3031331" cy="2963466"/>
          </a:xfrm>
          <a:prstGeom prst="rect">
            <a:avLst/>
          </a:prstGeom>
        </p:spPr>
        <p:txBody>
          <a:bodyPr/>
          <a:lstStyle>
            <a:lvl1pPr>
              <a:defRPr sz="1800">
                <a:solidFill>
                  <a:srgbClr val="006096"/>
                </a:solidFill>
              </a:defRPr>
            </a:lvl1pPr>
            <a:lvl2pPr>
              <a:defRPr sz="1500">
                <a:solidFill>
                  <a:srgbClr val="006096"/>
                </a:solidFill>
              </a:defRPr>
            </a:lvl2pPr>
            <a:lvl3pPr>
              <a:defRPr sz="1350">
                <a:solidFill>
                  <a:srgbClr val="006096"/>
                </a:solidFill>
              </a:defRPr>
            </a:lvl3pPr>
            <a:lvl4pPr>
              <a:defRPr sz="1200">
                <a:solidFill>
                  <a:srgbClr val="006096"/>
                </a:solidFill>
              </a:defRPr>
            </a:lvl4pPr>
            <a:lvl5pPr>
              <a:defRPr sz="1200">
                <a:solidFill>
                  <a:srgbClr val="006096"/>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10"/>
          </p:nvPr>
        </p:nvSpPr>
        <p:spPr>
          <a:xfrm>
            <a:off x="2628900" y="4767264"/>
            <a:ext cx="1600200" cy="274637"/>
          </a:xfrm>
          <a:prstGeom prst="rect">
            <a:avLst/>
          </a:prstGeom>
        </p:spPr>
        <p:txBody>
          <a:bodyPr/>
          <a:lstStyle>
            <a:lvl1pPr algn="ctr">
              <a:defRPr>
                <a:solidFill>
                  <a:schemeClr val="accent5">
                    <a:lumMod val="50000"/>
                  </a:schemeClr>
                </a:solidFill>
              </a:defRPr>
            </a:lvl1pPr>
          </a:lstStyle>
          <a:p>
            <a:pPr>
              <a:defRPr/>
            </a:pPr>
            <a:fld id="{57A9B1A9-890C-8B44-BE90-7CB4395EE4D3}" type="slidenum">
              <a:rPr lang="en-US" smtClean="0"/>
              <a:pPr>
                <a:defRPr/>
              </a:pPr>
              <a:t>‹#›</a:t>
            </a:fld>
            <a:endParaRPr lang="en-US" dirty="0"/>
          </a:p>
        </p:txBody>
      </p:sp>
    </p:spTree>
    <p:extLst>
      <p:ext uri="{BB962C8B-B14F-4D97-AF65-F5344CB8AC3E}">
        <p14:creationId xmlns:p14="http://schemas.microsoft.com/office/powerpoint/2010/main" val="4184604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514350"/>
            <a:ext cx="6172200" cy="742950"/>
          </a:xfrm>
          <a:prstGeom prst="rect">
            <a:avLst/>
          </a:prstGeom>
        </p:spPr>
        <p:txBody>
          <a:bodyPr/>
          <a:lstStyle>
            <a:lvl1pPr>
              <a:defRPr>
                <a:solidFill>
                  <a:srgbClr val="006096"/>
                </a:solidFill>
              </a:defRPr>
            </a:lvl1pPr>
          </a:lstStyle>
          <a:p>
            <a:r>
              <a:rPr lang="en-US" dirty="0"/>
              <a:t>Click to edit Master title style</a:t>
            </a:r>
          </a:p>
        </p:txBody>
      </p:sp>
      <p:sp>
        <p:nvSpPr>
          <p:cNvPr id="3" name="Slide Number Placeholder 4"/>
          <p:cNvSpPr>
            <a:spLocks noGrp="1"/>
          </p:cNvSpPr>
          <p:nvPr>
            <p:ph type="sldNum" sz="quarter" idx="10"/>
          </p:nvPr>
        </p:nvSpPr>
        <p:spPr>
          <a:xfrm>
            <a:off x="2628900" y="4781551"/>
            <a:ext cx="1600200" cy="274637"/>
          </a:xfrm>
          <a:prstGeom prst="rect">
            <a:avLst/>
          </a:prstGeom>
        </p:spPr>
        <p:txBody>
          <a:bodyPr/>
          <a:lstStyle>
            <a:lvl1pPr algn="ctr">
              <a:defRPr>
                <a:solidFill>
                  <a:schemeClr val="accent5">
                    <a:lumMod val="50000"/>
                  </a:schemeClr>
                </a:solidFill>
              </a:defRPr>
            </a:lvl1pPr>
          </a:lstStyle>
          <a:p>
            <a:pPr>
              <a:defRPr/>
            </a:pPr>
            <a:fld id="{388F1A38-2662-714D-BA55-F0640804B748}" type="slidenum">
              <a:rPr lang="en-US" smtClean="0"/>
              <a:pPr>
                <a:defRPr/>
              </a:pPr>
              <a:t>‹#›</a:t>
            </a:fld>
            <a:endParaRPr lang="en-US" dirty="0"/>
          </a:p>
        </p:txBody>
      </p:sp>
    </p:spTree>
    <p:extLst>
      <p:ext uri="{BB962C8B-B14F-4D97-AF65-F5344CB8AC3E}">
        <p14:creationId xmlns:p14="http://schemas.microsoft.com/office/powerpoint/2010/main" val="28895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2511450" y="4767264"/>
            <a:ext cx="1600200" cy="274637"/>
          </a:xfrm>
          <a:prstGeom prst="rect">
            <a:avLst/>
          </a:prstGeom>
        </p:spPr>
        <p:txBody>
          <a:bodyPr/>
          <a:lstStyle>
            <a:lvl1pPr algn="ctr">
              <a:defRPr>
                <a:solidFill>
                  <a:schemeClr val="accent5">
                    <a:lumMod val="50000"/>
                  </a:schemeClr>
                </a:solidFill>
              </a:defRPr>
            </a:lvl1pPr>
          </a:lstStyle>
          <a:p>
            <a:pPr>
              <a:defRPr/>
            </a:pPr>
            <a:fld id="{D5524B65-BD56-BC42-A8D4-F7B262BC0E77}" type="slidenum">
              <a:rPr lang="en-US" smtClean="0"/>
              <a:pPr>
                <a:defRPr/>
              </a:pPr>
              <a:t>‹#›</a:t>
            </a:fld>
            <a:endParaRPr lang="en-US" dirty="0"/>
          </a:p>
        </p:txBody>
      </p:sp>
    </p:spTree>
    <p:extLst>
      <p:ext uri="{BB962C8B-B14F-4D97-AF65-F5344CB8AC3E}">
        <p14:creationId xmlns:p14="http://schemas.microsoft.com/office/powerpoint/2010/main" val="42460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1" y="501411"/>
            <a:ext cx="2256235" cy="871538"/>
          </a:xfrm>
          <a:prstGeom prst="rect">
            <a:avLst/>
          </a:prstGeom>
        </p:spPr>
        <p:txBody>
          <a:bodyPr anchor="b"/>
          <a:lstStyle>
            <a:lvl1pPr algn="l">
              <a:defRPr sz="1500" b="1">
                <a:solidFill>
                  <a:srgbClr val="006096"/>
                </a:solidFill>
              </a:defRPr>
            </a:lvl1pPr>
          </a:lstStyle>
          <a:p>
            <a:r>
              <a:rPr lang="en-US" dirty="0"/>
              <a:t>Click to edit Master title style</a:t>
            </a:r>
          </a:p>
        </p:txBody>
      </p:sp>
      <p:sp>
        <p:nvSpPr>
          <p:cNvPr id="3" name="Content Placeholder 2"/>
          <p:cNvSpPr>
            <a:spLocks noGrp="1"/>
          </p:cNvSpPr>
          <p:nvPr>
            <p:ph idx="1"/>
          </p:nvPr>
        </p:nvSpPr>
        <p:spPr>
          <a:xfrm>
            <a:off x="2681287" y="514350"/>
            <a:ext cx="3833813" cy="3581401"/>
          </a:xfrm>
          <a:prstGeom prst="rect">
            <a:avLst/>
          </a:prstGeom>
        </p:spPr>
        <p:txBody>
          <a:bodyPr/>
          <a:lstStyle>
            <a:lvl1pPr>
              <a:defRPr sz="2400">
                <a:solidFill>
                  <a:srgbClr val="006096"/>
                </a:solidFill>
              </a:defRPr>
            </a:lvl1pPr>
            <a:lvl2pPr>
              <a:defRPr sz="2100">
                <a:solidFill>
                  <a:srgbClr val="006096"/>
                </a:solidFill>
              </a:defRPr>
            </a:lvl2pPr>
            <a:lvl3pPr>
              <a:defRPr sz="1800">
                <a:solidFill>
                  <a:srgbClr val="006096"/>
                </a:solidFill>
              </a:defRPr>
            </a:lvl3pPr>
            <a:lvl4pPr>
              <a:defRPr sz="1500">
                <a:solidFill>
                  <a:srgbClr val="006096"/>
                </a:solidFill>
              </a:defRPr>
            </a:lvl4pPr>
            <a:lvl5pPr>
              <a:defRPr sz="1500">
                <a:solidFill>
                  <a:srgbClr val="006096"/>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1" y="1504950"/>
            <a:ext cx="2256235" cy="2590800"/>
          </a:xfrm>
          <a:prstGeom prst="rect">
            <a:avLst/>
          </a:prstGeom>
        </p:spPr>
        <p:txBody>
          <a:bodyPr/>
          <a:lstStyle>
            <a:lvl1pPr marL="0" indent="0">
              <a:buNone/>
              <a:defRPr sz="1050">
                <a:solidFill>
                  <a:srgbClr val="00609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Slide Number Placeholder 6"/>
          <p:cNvSpPr>
            <a:spLocks noGrp="1"/>
          </p:cNvSpPr>
          <p:nvPr>
            <p:ph type="sldNum" sz="quarter" idx="10"/>
          </p:nvPr>
        </p:nvSpPr>
        <p:spPr>
          <a:xfrm>
            <a:off x="2672999" y="4767264"/>
            <a:ext cx="1600200" cy="274637"/>
          </a:xfrm>
          <a:prstGeom prst="rect">
            <a:avLst/>
          </a:prstGeom>
        </p:spPr>
        <p:txBody>
          <a:bodyPr/>
          <a:lstStyle>
            <a:lvl1pPr algn="ctr">
              <a:defRPr>
                <a:solidFill>
                  <a:schemeClr val="accent5">
                    <a:lumMod val="50000"/>
                  </a:schemeClr>
                </a:solidFill>
              </a:defRPr>
            </a:lvl1pPr>
          </a:lstStyle>
          <a:p>
            <a:pPr>
              <a:defRPr/>
            </a:pPr>
            <a:fld id="{0C045864-67DE-844A-AC03-EBD93572A568}" type="slidenum">
              <a:rPr lang="en-US" smtClean="0"/>
              <a:pPr>
                <a:defRPr/>
              </a:pPr>
              <a:t>‹#›</a:t>
            </a:fld>
            <a:endParaRPr lang="en-US" dirty="0"/>
          </a:p>
        </p:txBody>
      </p:sp>
    </p:spTree>
    <p:extLst>
      <p:ext uri="{BB962C8B-B14F-4D97-AF65-F5344CB8AC3E}">
        <p14:creationId xmlns:p14="http://schemas.microsoft.com/office/powerpoint/2010/main" val="297163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DF9DA6D-F7E2-B140-9CC9-B05B13746E49}"/>
              </a:ext>
            </a:extLst>
          </p:cNvPr>
          <p:cNvSpPr>
            <a:spLocks noGrp="1"/>
          </p:cNvSpPr>
          <p:nvPr>
            <p:ph type="title"/>
          </p:nvPr>
        </p:nvSpPr>
        <p:spPr bwMode="auto">
          <a:xfrm>
            <a:off x="342900" y="590550"/>
            <a:ext cx="61722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 name="Text Placeholder 2">
            <a:extLst>
              <a:ext uri="{FF2B5EF4-FFF2-40B4-BE49-F238E27FC236}">
                <a16:creationId xmlns:a16="http://schemas.microsoft.com/office/drawing/2014/main" id="{BD7B3572-B2F7-8540-88ED-83EBB8D79007}"/>
              </a:ext>
            </a:extLst>
          </p:cNvPr>
          <p:cNvSpPr>
            <a:spLocks noGrp="1"/>
          </p:cNvSpPr>
          <p:nvPr>
            <p:ph type="body" idx="1"/>
          </p:nvPr>
        </p:nvSpPr>
        <p:spPr bwMode="auto">
          <a:xfrm>
            <a:off x="342900" y="1619251"/>
            <a:ext cx="61722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880"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1" r:id="rId13"/>
    <p:sldLayoutId id="2147483882" r:id="rId14"/>
    <p:sldLayoutId id="2147483883" r:id="rId15"/>
  </p:sldLayoutIdLst>
  <p:hf hdr="0" ftr="0" dt="0"/>
  <p:txStyles>
    <p:titleStyle>
      <a:lvl1pPr algn="ctr" defTabSz="342900" rtl="0" eaLnBrk="0" fontAlgn="base" hangingPunct="0">
        <a:spcBef>
          <a:spcPct val="0"/>
        </a:spcBef>
        <a:spcAft>
          <a:spcPct val="0"/>
        </a:spcAft>
        <a:defRPr sz="2400" kern="1200">
          <a:solidFill>
            <a:schemeClr val="bg1"/>
          </a:solidFill>
          <a:latin typeface="Calibri"/>
          <a:ea typeface="Geneva" pitchFamily="-65" charset="-128"/>
          <a:cs typeface="Calibri"/>
        </a:defRPr>
      </a:lvl1pPr>
      <a:lvl2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2pPr>
      <a:lvl3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3pPr>
      <a:lvl4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4pPr>
      <a:lvl5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5pPr>
      <a:lvl6pPr marL="3429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6pPr>
      <a:lvl7pPr marL="6858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7pPr>
      <a:lvl8pPr marL="10287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8pPr>
      <a:lvl9pPr marL="13716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9pPr>
    </p:titleStyle>
    <p:bodyStyle>
      <a:lvl1pPr marL="257175" indent="-257175" algn="l" defTabSz="342900" rtl="0" eaLnBrk="0" fontAlgn="base" hangingPunct="0">
        <a:spcBef>
          <a:spcPct val="20000"/>
        </a:spcBef>
        <a:spcAft>
          <a:spcPct val="0"/>
        </a:spcAft>
        <a:buFont typeface="Arial" charset="0"/>
        <a:buChar char="•"/>
        <a:defRPr kern="1200">
          <a:solidFill>
            <a:schemeClr val="bg1"/>
          </a:solidFill>
          <a:latin typeface="Calibri"/>
          <a:ea typeface="Geneva" pitchFamily="-65" charset="-128"/>
          <a:cs typeface="Calibri"/>
        </a:defRPr>
      </a:lvl1pPr>
      <a:lvl2pPr marL="557213" indent="-214313" algn="l" defTabSz="342900" rtl="0" eaLnBrk="0" fontAlgn="base" hangingPunct="0">
        <a:spcBef>
          <a:spcPct val="20000"/>
        </a:spcBef>
        <a:spcAft>
          <a:spcPct val="0"/>
        </a:spcAft>
        <a:buFont typeface="Arial" charset="0"/>
        <a:buChar char="–"/>
        <a:defRPr kern="1200">
          <a:solidFill>
            <a:schemeClr val="bg1"/>
          </a:solidFill>
          <a:latin typeface="Calibri"/>
          <a:ea typeface="Geneva" pitchFamily="-65" charset="-128"/>
          <a:cs typeface="Calibri"/>
        </a:defRPr>
      </a:lvl2pPr>
      <a:lvl3pPr marL="857250" indent="-171450" algn="l" defTabSz="342900" rtl="0" eaLnBrk="0" fontAlgn="base" hangingPunct="0">
        <a:spcBef>
          <a:spcPct val="20000"/>
        </a:spcBef>
        <a:spcAft>
          <a:spcPct val="0"/>
        </a:spcAft>
        <a:buFont typeface="Arial" charset="0"/>
        <a:buChar char="•"/>
        <a:defRPr kern="1200">
          <a:solidFill>
            <a:schemeClr val="bg1"/>
          </a:solidFill>
          <a:latin typeface="Calibri"/>
          <a:ea typeface="ヒラギノ角ゴ Pro W3" charset="-128"/>
          <a:cs typeface="Calibri"/>
        </a:defRPr>
      </a:lvl3pPr>
      <a:lvl4pPr marL="1200150" indent="-171450" algn="l" defTabSz="342900" rtl="0" eaLnBrk="0" fontAlgn="base" hangingPunct="0">
        <a:spcBef>
          <a:spcPct val="20000"/>
        </a:spcBef>
        <a:spcAft>
          <a:spcPct val="0"/>
        </a:spcAft>
        <a:buFont typeface="Arial" charset="0"/>
        <a:buChar char="–"/>
        <a:defRPr kern="1200">
          <a:solidFill>
            <a:schemeClr val="bg1"/>
          </a:solidFill>
          <a:latin typeface="Calibri"/>
          <a:ea typeface="ヒラギノ角ゴ Pro W3" charset="-128"/>
          <a:cs typeface="Calibri"/>
        </a:defRPr>
      </a:lvl4pPr>
      <a:lvl5pPr marL="1543050" indent="-171450" algn="l" defTabSz="3429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yrbs-explorer.services.cdc.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emergency.cdc.gov/han/2020/han00438.asp?ACSTrackingID=USCDC_511-DM44961&amp;ACSTrackingLabel=HAN%20438%20-%20General%20Public&amp;deliveryName=USCDC_511-DM44961" TargetMode="External"/><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addictionpolicy.org/post/covid-19-pandemic-impact-on-patients-families-individuals-in-recovery-fromsubstance-use-disorder"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emergency.cdc.gov/han/2020/han00438.asp" TargetMode="External"/><Relationship Id="rId5" Type="http://schemas.openxmlformats.org/officeDocument/2006/relationships/hyperlink" Target="https://doi.org/10.1016/j.ypmed.2021.106422" TargetMode="External"/><Relationship Id="rId4" Type="http://schemas.openxmlformats.org/officeDocument/2006/relationships/hyperlink" Target="https://www.apa.org/news/press/releases/stress/2020/stress-in-america-covid.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mmwr/volumes/69/wr/pdfs/mm6945a3-H.pdf" TargetMode="External"/><Relationship Id="rId2" Type="http://schemas.openxmlformats.org/officeDocument/2006/relationships/hyperlink" Target="https://www.cdc.gov/nchs/data/databriefs/db356-h.pdf" TargetMode="External"/><Relationship Id="rId1" Type="http://schemas.openxmlformats.org/officeDocument/2006/relationships/slideLayout" Target="../slideLayouts/slideLayout2.xml"/><Relationship Id="rId6" Type="http://schemas.openxmlformats.org/officeDocument/2006/relationships/hyperlink" Target="https://nemsis.org/wp-content/uploads/2021/01/NEMSIS-TAC-Update-to-COVID_19-Trends-1_21_2021-Pre-Findings-V1.pdf" TargetMode="External"/><Relationship Id="rId5" Type="http://schemas.openxmlformats.org/officeDocument/2006/relationships/hyperlink" Target="https://www.drugabuse.gov/news-events/news-releases/2020/12/study-surge-of-teen-vaping-levels-off-but-remains-high-as-of-early-2020" TargetMode="External"/><Relationship Id="rId4" Type="http://schemas.openxmlformats.org/officeDocument/2006/relationships/hyperlink" Target="https://www.cdc.gov/nchs/covid19/pulse/mental-health-care.ht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rapid-ec-project/home-alone-the-pandemic-is-overloading-single-parent-families-c13d48d86f9e" TargetMode="External"/><Relationship Id="rId2" Type="http://schemas.openxmlformats.org/officeDocument/2006/relationships/hyperlink" Target="https://medium.com/rapid-ec-project/overloaded-families-with-children-who-have-special-needs-are-bearing-an-especially-heavy-weight-4e613a7681bd" TargetMode="External"/><Relationship Id="rId1" Type="http://schemas.openxmlformats.org/officeDocument/2006/relationships/slideLayout" Target="../slideLayouts/slideLayout2.xml"/><Relationship Id="rId5" Type="http://schemas.openxmlformats.org/officeDocument/2006/relationships/hyperlink" Target="https://medium.com/rapid-ec-project/health-still-interrupted-pandemic-continues-to-disrupt-young-childrens-healthcare-visits-e252126b76b8" TargetMode="External"/><Relationship Id="rId4" Type="http://schemas.openxmlformats.org/officeDocument/2006/relationships/hyperlink" Target="https://medium.com/rapid-ec-project/a-hardship-chain-reaction-3c3f3577b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x.doi.org/10.1038/s41380-020-00880-7" TargetMode="External"/><Relationship Id="rId2" Type="http://schemas.openxmlformats.org/officeDocument/2006/relationships/hyperlink" Target="https://www.samhsa.gov/dat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cdhs.udel.edu/seow"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aliem.com/2014/05/announcing-aliem-cord-social-media-and-digital-scholarship-fellowship/announcement/" TargetMode="External"/><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tiff"/></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lumaxart/2293239853" TargetMode="External"/><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D43BB-9F3A-4C76-ABB9-C83D90E675D3}"/>
              </a:ext>
            </a:extLst>
          </p:cNvPr>
          <p:cNvSpPr>
            <a:spLocks noGrp="1"/>
          </p:cNvSpPr>
          <p:nvPr>
            <p:ph type="title"/>
          </p:nvPr>
        </p:nvSpPr>
        <p:spPr>
          <a:xfrm>
            <a:off x="3758929" y="514350"/>
            <a:ext cx="2667000" cy="664369"/>
          </a:xfrm>
        </p:spPr>
        <p:txBody>
          <a:bodyPr/>
          <a:lstStyle/>
          <a:p>
            <a:r>
              <a:rPr lang="en-US" sz="3600" dirty="0">
                <a:solidFill>
                  <a:schemeClr val="tx2">
                    <a:lumMod val="75000"/>
                  </a:schemeClr>
                </a:solidFill>
              </a:rPr>
              <a:t>Welcome! </a:t>
            </a:r>
          </a:p>
        </p:txBody>
      </p:sp>
      <p:sp>
        <p:nvSpPr>
          <p:cNvPr id="4" name="Text Placeholder 3">
            <a:extLst>
              <a:ext uri="{FF2B5EF4-FFF2-40B4-BE49-F238E27FC236}">
                <a16:creationId xmlns:a16="http://schemas.microsoft.com/office/drawing/2014/main" id="{F6594166-9A63-4660-9AFC-B9D625906C4C}"/>
              </a:ext>
            </a:extLst>
          </p:cNvPr>
          <p:cNvSpPr>
            <a:spLocks noGrp="1"/>
          </p:cNvSpPr>
          <p:nvPr>
            <p:ph type="body" sz="half" idx="2"/>
          </p:nvPr>
        </p:nvSpPr>
        <p:spPr>
          <a:xfrm>
            <a:off x="838199" y="2040326"/>
            <a:ext cx="5841459" cy="2743200"/>
          </a:xfrm>
        </p:spPr>
        <p:txBody>
          <a:bodyPr/>
          <a:lstStyle/>
          <a:p>
            <a:pPr algn="ctr"/>
            <a:r>
              <a:rPr lang="en-US" sz="2400" b="1" dirty="0">
                <a:solidFill>
                  <a:schemeClr val="tx2">
                    <a:lumMod val="75000"/>
                  </a:schemeClr>
                </a:solidFill>
              </a:rPr>
              <a:t>	</a:t>
            </a:r>
          </a:p>
          <a:p>
            <a:pPr algn="r">
              <a:lnSpc>
                <a:spcPct val="150000"/>
              </a:lnSpc>
            </a:pPr>
            <a:r>
              <a:rPr lang="en-US" sz="2400" b="1" dirty="0">
                <a:solidFill>
                  <a:schemeClr val="tx2">
                    <a:lumMod val="75000"/>
                  </a:schemeClr>
                </a:solidFill>
              </a:rPr>
              <a:t>We will get started in just a few moments. </a:t>
            </a:r>
          </a:p>
          <a:p>
            <a:pPr algn="r"/>
            <a:r>
              <a:rPr lang="en-US" sz="2400" b="1" dirty="0">
                <a:solidFill>
                  <a:schemeClr val="tx2">
                    <a:lumMod val="75000"/>
                  </a:schemeClr>
                </a:solidFill>
              </a:rPr>
              <a:t>Please introduce yourself in the chat.</a:t>
            </a:r>
          </a:p>
          <a:p>
            <a:pPr algn="r"/>
            <a:r>
              <a:rPr lang="en-US" sz="2400" b="1" dirty="0">
                <a:solidFill>
                  <a:schemeClr val="tx2">
                    <a:lumMod val="75000"/>
                  </a:schemeClr>
                </a:solidFill>
              </a:rPr>
              <a:t>All attendees are muted upon entry.</a:t>
            </a:r>
            <a:r>
              <a:rPr lang="en-US" sz="1400" b="1" dirty="0">
                <a:solidFill>
                  <a:schemeClr val="tx2">
                    <a:lumMod val="75000"/>
                  </a:schemeClr>
                </a:solidFill>
              </a:rPr>
              <a:t> </a:t>
            </a:r>
          </a:p>
          <a:p>
            <a:pPr algn="r"/>
            <a:r>
              <a:rPr lang="en-US" sz="2400" b="1" dirty="0">
                <a:solidFill>
                  <a:schemeClr val="tx2">
                    <a:lumMod val="75000"/>
                  </a:schemeClr>
                </a:solidFill>
              </a:rPr>
              <a:t>This meeting is being recorded</a:t>
            </a:r>
            <a:r>
              <a:rPr lang="en-US" sz="2400" dirty="0">
                <a:solidFill>
                  <a:schemeClr val="tx2">
                    <a:lumMod val="75000"/>
                  </a:schemeClr>
                </a:solidFill>
              </a:rPr>
              <a:t>.</a:t>
            </a:r>
            <a:r>
              <a:rPr lang="en-US" sz="2400" dirty="0"/>
              <a:t> </a:t>
            </a:r>
          </a:p>
          <a:p>
            <a:pPr algn="ctr">
              <a:lnSpc>
                <a:spcPct val="150000"/>
              </a:lnSpc>
            </a:pPr>
            <a:r>
              <a:rPr lang="en-US" sz="1400" dirty="0"/>
              <a:t> </a:t>
            </a:r>
          </a:p>
        </p:txBody>
      </p:sp>
      <p:pic>
        <p:nvPicPr>
          <p:cNvPr id="11" name="Picture 10" descr="Text&#10;&#10;Description automatically generated">
            <a:extLst>
              <a:ext uri="{FF2B5EF4-FFF2-40B4-BE49-F238E27FC236}">
                <a16:creationId xmlns:a16="http://schemas.microsoft.com/office/drawing/2014/main" id="{EBE4D170-97B3-D24E-A0D6-3D3D4AD0623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04800" y="209550"/>
            <a:ext cx="2171700" cy="2057400"/>
          </a:xfrm>
          <a:prstGeom prst="rect">
            <a:avLst/>
          </a:prstGeom>
          <a:effectLst>
            <a:softEdge rad="495300"/>
          </a:effectLst>
        </p:spPr>
      </p:pic>
    </p:spTree>
    <p:extLst>
      <p:ext uri="{BB962C8B-B14F-4D97-AF65-F5344CB8AC3E}">
        <p14:creationId xmlns:p14="http://schemas.microsoft.com/office/powerpoint/2010/main" val="315416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body" idx="1"/>
          </p:nvPr>
        </p:nvSpPr>
        <p:spPr>
          <a:xfrm>
            <a:off x="516978" y="819150"/>
            <a:ext cx="58293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400"/>
              <a:buNone/>
            </a:pPr>
            <a:r>
              <a:rPr lang="en-US" dirty="0"/>
              <a:t>National Behavioral Health Landscape</a:t>
            </a:r>
            <a:endParaRPr dirty="0"/>
          </a:p>
        </p:txBody>
      </p:sp>
      <p:sp>
        <p:nvSpPr>
          <p:cNvPr id="66" name="Google Shape;66;p1"/>
          <p:cNvSpPr txBox="1">
            <a:spLocks noGrp="1"/>
          </p:cNvSpPr>
          <p:nvPr>
            <p:ph type="body" idx="2"/>
          </p:nvPr>
        </p:nvSpPr>
        <p:spPr>
          <a:xfrm>
            <a:off x="990600" y="1733550"/>
            <a:ext cx="5067300" cy="1295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None/>
            </a:pPr>
            <a:r>
              <a:rPr lang="en-US" dirty="0">
                <a:solidFill>
                  <a:schemeClr val="lt1"/>
                </a:solidFill>
              </a:rPr>
              <a:t>Latest Trends and Impact of the COVID-19 Pandemic</a:t>
            </a:r>
            <a:endParaRPr dirty="0"/>
          </a:p>
        </p:txBody>
      </p:sp>
      <p:sp>
        <p:nvSpPr>
          <p:cNvPr id="2" name="TextBox 1">
            <a:extLst>
              <a:ext uri="{FF2B5EF4-FFF2-40B4-BE49-F238E27FC236}">
                <a16:creationId xmlns:a16="http://schemas.microsoft.com/office/drawing/2014/main" id="{CC002820-79E0-9B4C-945F-83AAF3B0D6A2}"/>
              </a:ext>
            </a:extLst>
          </p:cNvPr>
          <p:cNvSpPr txBox="1"/>
          <p:nvPr/>
        </p:nvSpPr>
        <p:spPr>
          <a:xfrm>
            <a:off x="1828800" y="2495550"/>
            <a:ext cx="3788217" cy="1200329"/>
          </a:xfrm>
          <a:prstGeom prst="rect">
            <a:avLst/>
          </a:prstGeom>
          <a:noFill/>
        </p:spPr>
        <p:txBody>
          <a:bodyPr wrap="none" rtlCol="0">
            <a:spAutoFit/>
          </a:bodyPr>
          <a:lstStyle/>
          <a:p>
            <a:pPr algn="ctr"/>
            <a:r>
              <a:rPr lang="en-US" dirty="0">
                <a:solidFill>
                  <a:schemeClr val="bg1"/>
                </a:solidFill>
              </a:rPr>
              <a:t>Dana </a:t>
            </a:r>
            <a:r>
              <a:rPr lang="en-US" dirty="0" err="1">
                <a:solidFill>
                  <a:schemeClr val="bg1"/>
                </a:solidFill>
              </a:rPr>
              <a:t>Holz</a:t>
            </a:r>
            <a:r>
              <a:rPr lang="en-US" dirty="0">
                <a:solidFill>
                  <a:schemeClr val="bg1"/>
                </a:solidFill>
              </a:rPr>
              <a:t>, PhD</a:t>
            </a:r>
          </a:p>
          <a:p>
            <a:pPr algn="ctr"/>
            <a:r>
              <a:rPr lang="en-US" dirty="0">
                <a:solidFill>
                  <a:schemeClr val="bg1"/>
                </a:solidFill>
              </a:rPr>
              <a:t>Rachel </a:t>
            </a:r>
            <a:r>
              <a:rPr lang="en-US" dirty="0" err="1">
                <a:solidFill>
                  <a:schemeClr val="bg1"/>
                </a:solidFill>
              </a:rPr>
              <a:t>Ryding</a:t>
            </a:r>
            <a:r>
              <a:rPr lang="en-US" dirty="0">
                <a:solidFill>
                  <a:schemeClr val="bg1"/>
                </a:solidFill>
              </a:rPr>
              <a:t>, MA</a:t>
            </a:r>
          </a:p>
          <a:p>
            <a:pPr algn="ctr"/>
            <a:r>
              <a:rPr lang="en-US" dirty="0">
                <a:solidFill>
                  <a:schemeClr val="bg1"/>
                </a:solidFill>
              </a:rPr>
              <a:t>Center for Drug and Health Studies</a:t>
            </a:r>
          </a:p>
          <a:p>
            <a:pPr algn="ctr"/>
            <a:endParaRPr lang="en-US" dirty="0"/>
          </a:p>
        </p:txBody>
      </p:sp>
    </p:spTree>
    <p:extLst>
      <p:ext uri="{BB962C8B-B14F-4D97-AF65-F5344CB8AC3E}">
        <p14:creationId xmlns:p14="http://schemas.microsoft.com/office/powerpoint/2010/main" val="376197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ae69f0ce71_0_2"/>
          <p:cNvSpPr txBox="1">
            <a:spLocks noGrp="1"/>
          </p:cNvSpPr>
          <p:nvPr>
            <p:ph type="body" idx="1"/>
          </p:nvPr>
        </p:nvSpPr>
        <p:spPr>
          <a:xfrm>
            <a:off x="541735" y="1352550"/>
            <a:ext cx="5829300" cy="1125000"/>
          </a:xfrm>
          <a:prstGeom prst="rect">
            <a:avLst/>
          </a:prstGeom>
        </p:spPr>
        <p:txBody>
          <a:bodyPr spcFirstLastPara="1" wrap="square" lIns="91425" tIns="45700" rIns="91425" bIns="45700" anchor="b" anchorCtr="0">
            <a:noAutofit/>
          </a:bodyPr>
          <a:lstStyle/>
          <a:p>
            <a:pPr marL="0" lvl="0" indent="0" algn="l" rtl="0">
              <a:spcBef>
                <a:spcPts val="300"/>
              </a:spcBef>
              <a:spcAft>
                <a:spcPts val="0"/>
              </a:spcAft>
              <a:buNone/>
            </a:pPr>
            <a:r>
              <a:rPr lang="en-US" dirty="0"/>
              <a:t>An Overview of National Behavioral Health Data</a:t>
            </a:r>
            <a:endParaRPr dirty="0"/>
          </a:p>
        </p:txBody>
      </p:sp>
      <p:sp>
        <p:nvSpPr>
          <p:cNvPr id="73" name="Google Shape;73;gae69f0ce71_0_2"/>
          <p:cNvSpPr txBox="1">
            <a:spLocks noGrp="1"/>
          </p:cNvSpPr>
          <p:nvPr>
            <p:ph type="title"/>
          </p:nvPr>
        </p:nvSpPr>
        <p:spPr>
          <a:xfrm>
            <a:off x="541735" y="2477691"/>
            <a:ext cx="5829300" cy="1021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Prior to COVID-19 Pandemic</a:t>
            </a:r>
            <a:endParaRPr dirty="0"/>
          </a:p>
        </p:txBody>
      </p:sp>
      <p:sp>
        <p:nvSpPr>
          <p:cNvPr id="74" name="Google Shape;74;gae69f0ce71_0_2"/>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10</a:t>
            </a:fld>
            <a:endParaRPr dirty="0"/>
          </a:p>
        </p:txBody>
      </p:sp>
    </p:spTree>
    <p:extLst>
      <p:ext uri="{BB962C8B-B14F-4D97-AF65-F5344CB8AC3E}">
        <p14:creationId xmlns:p14="http://schemas.microsoft.com/office/powerpoint/2010/main" val="2752845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b7571fa7ab_0_1"/>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11</a:t>
            </a:fld>
            <a:endParaRPr dirty="0"/>
          </a:p>
        </p:txBody>
      </p:sp>
      <p:sp>
        <p:nvSpPr>
          <p:cNvPr id="81" name="Google Shape;81;gb7571fa7ab_0_1"/>
          <p:cNvSpPr txBox="1">
            <a:spLocks noGrp="1"/>
          </p:cNvSpPr>
          <p:nvPr>
            <p:ph type="title"/>
          </p:nvPr>
        </p:nvSpPr>
        <p:spPr>
          <a:xfrm>
            <a:off x="248100" y="234200"/>
            <a:ext cx="636180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Prescription Opioid Misuse and Overdose Fatality</a:t>
            </a:r>
            <a:endParaRPr dirty="0"/>
          </a:p>
          <a:p>
            <a:pPr marL="0" lvl="0" indent="0" algn="l" rtl="0">
              <a:spcBef>
                <a:spcPts val="0"/>
              </a:spcBef>
              <a:spcAft>
                <a:spcPts val="0"/>
              </a:spcAft>
              <a:buNone/>
            </a:pPr>
            <a:r>
              <a:rPr lang="en-US" sz="1700" dirty="0"/>
              <a:t>National Survey on Drug Use and Health, 2019</a:t>
            </a:r>
            <a:endParaRPr sz="1700" dirty="0"/>
          </a:p>
        </p:txBody>
      </p:sp>
      <p:sp>
        <p:nvSpPr>
          <p:cNvPr id="82" name="Google Shape;82;gb7571fa7ab_0_1"/>
          <p:cNvSpPr txBox="1">
            <a:spLocks noGrp="1"/>
          </p:cNvSpPr>
          <p:nvPr>
            <p:ph type="body" idx="1"/>
          </p:nvPr>
        </p:nvSpPr>
        <p:spPr>
          <a:xfrm>
            <a:off x="354825" y="1291750"/>
            <a:ext cx="2694300" cy="2474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Past year painkiller misuse continues to decline, but overdose deaths have increased nationwide, with Delaware maintaining one of the highest overdose fatality rates per capita in the U.S.</a:t>
            </a:r>
            <a:endParaRPr dirty="0"/>
          </a:p>
        </p:txBody>
      </p:sp>
      <p:pic>
        <p:nvPicPr>
          <p:cNvPr id="83" name="Google Shape;83;gb7571fa7ab_0_1"/>
          <p:cNvPicPr preferRelativeResize="0"/>
          <p:nvPr/>
        </p:nvPicPr>
        <p:blipFill>
          <a:blip r:embed="rId3">
            <a:alphaModFix/>
          </a:blip>
          <a:stretch>
            <a:fillRect/>
          </a:stretch>
        </p:blipFill>
        <p:spPr>
          <a:xfrm>
            <a:off x="3429000" y="1259900"/>
            <a:ext cx="2992050" cy="2306525"/>
          </a:xfrm>
          <a:prstGeom prst="rect">
            <a:avLst/>
          </a:prstGeom>
          <a:noFill/>
          <a:ln>
            <a:noFill/>
          </a:ln>
        </p:spPr>
      </p:pic>
      <p:sp>
        <p:nvSpPr>
          <p:cNvPr id="84" name="Google Shape;84;gb7571fa7ab_0_1"/>
          <p:cNvSpPr txBox="1"/>
          <p:nvPr/>
        </p:nvSpPr>
        <p:spPr>
          <a:xfrm>
            <a:off x="238275" y="4081200"/>
            <a:ext cx="1812600" cy="3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latin typeface="Calibri"/>
                <a:ea typeface="Calibri"/>
                <a:cs typeface="Calibri"/>
                <a:sym typeface="Calibri"/>
              </a:rPr>
              <a:t>SAMHSA 2020; CDC 2020 </a:t>
            </a:r>
            <a:endParaRPr sz="1200" i="1" dirty="0">
              <a:latin typeface="Calibri"/>
              <a:ea typeface="Calibri"/>
              <a:cs typeface="Calibri"/>
              <a:sym typeface="Calibri"/>
            </a:endParaRPr>
          </a:p>
        </p:txBody>
      </p:sp>
      <p:pic>
        <p:nvPicPr>
          <p:cNvPr id="85" name="Google Shape;85;gb7571fa7ab_0_1"/>
          <p:cNvPicPr preferRelativeResize="0"/>
          <p:nvPr/>
        </p:nvPicPr>
        <p:blipFill>
          <a:blip r:embed="rId4">
            <a:alphaModFix/>
          </a:blip>
          <a:stretch>
            <a:fillRect/>
          </a:stretch>
        </p:blipFill>
        <p:spPr>
          <a:xfrm>
            <a:off x="3465513" y="3593363"/>
            <a:ext cx="2943225" cy="923925"/>
          </a:xfrm>
          <a:prstGeom prst="rect">
            <a:avLst/>
          </a:prstGeom>
          <a:noFill/>
          <a:ln>
            <a:noFill/>
          </a:ln>
        </p:spPr>
      </p:pic>
    </p:spTree>
    <p:extLst>
      <p:ext uri="{BB962C8B-B14F-4D97-AF65-F5344CB8AC3E}">
        <p14:creationId xmlns:p14="http://schemas.microsoft.com/office/powerpoint/2010/main" val="350505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b75a3bd594_0_15"/>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12</a:t>
            </a:fld>
            <a:endParaRPr dirty="0"/>
          </a:p>
        </p:txBody>
      </p:sp>
      <p:sp>
        <p:nvSpPr>
          <p:cNvPr id="92" name="Google Shape;92;gb75a3bd594_0_15"/>
          <p:cNvSpPr txBox="1">
            <a:spLocks noGrp="1"/>
          </p:cNvSpPr>
          <p:nvPr>
            <p:ph type="title"/>
          </p:nvPr>
        </p:nvSpPr>
        <p:spPr>
          <a:xfrm>
            <a:off x="342900" y="514350"/>
            <a:ext cx="6172200" cy="742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93" name="Google Shape;93;gb75a3bd594_0_15"/>
          <p:cNvSpPr txBox="1">
            <a:spLocks noGrp="1"/>
          </p:cNvSpPr>
          <p:nvPr>
            <p:ph type="body" idx="1"/>
          </p:nvPr>
        </p:nvSpPr>
        <p:spPr>
          <a:xfrm>
            <a:off x="342900" y="1543051"/>
            <a:ext cx="6172200" cy="2651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pic>
        <p:nvPicPr>
          <p:cNvPr id="94" name="Google Shape;94;gb75a3bd594_0_15"/>
          <p:cNvPicPr preferRelativeResize="0"/>
          <p:nvPr/>
        </p:nvPicPr>
        <p:blipFill>
          <a:blip r:embed="rId3">
            <a:alphaModFix/>
          </a:blip>
          <a:stretch>
            <a:fillRect/>
          </a:stretch>
        </p:blipFill>
        <p:spPr>
          <a:xfrm>
            <a:off x="0" y="-3"/>
            <a:ext cx="6858001" cy="4574157"/>
          </a:xfrm>
          <a:prstGeom prst="rect">
            <a:avLst/>
          </a:prstGeom>
          <a:noFill/>
          <a:ln>
            <a:noFill/>
          </a:ln>
        </p:spPr>
      </p:pic>
    </p:spTree>
    <p:extLst>
      <p:ext uri="{BB962C8B-B14F-4D97-AF65-F5344CB8AC3E}">
        <p14:creationId xmlns:p14="http://schemas.microsoft.com/office/powerpoint/2010/main" val="2085002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ae69f0ce71_0_21"/>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13</a:t>
            </a:fld>
            <a:endParaRPr dirty="0"/>
          </a:p>
        </p:txBody>
      </p:sp>
      <p:sp>
        <p:nvSpPr>
          <p:cNvPr id="101" name="Google Shape;101;gae69f0ce71_0_21"/>
          <p:cNvSpPr txBox="1">
            <a:spLocks noGrp="1"/>
          </p:cNvSpPr>
          <p:nvPr>
            <p:ph type="title"/>
          </p:nvPr>
        </p:nvSpPr>
        <p:spPr>
          <a:xfrm>
            <a:off x="342900" y="202075"/>
            <a:ext cx="617220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Rising Unmet Need for Mental Health Services</a:t>
            </a:r>
            <a:endParaRPr dirty="0"/>
          </a:p>
          <a:p>
            <a:pPr marL="0" lvl="0" indent="0" algn="l" rtl="0">
              <a:spcBef>
                <a:spcPts val="0"/>
              </a:spcBef>
              <a:spcAft>
                <a:spcPts val="0"/>
              </a:spcAft>
              <a:buNone/>
            </a:pPr>
            <a:r>
              <a:rPr lang="en-US" sz="1700" dirty="0"/>
              <a:t>National Survey on Drug Use and Health, 2019</a:t>
            </a:r>
            <a:endParaRPr sz="1700" dirty="0"/>
          </a:p>
        </p:txBody>
      </p:sp>
      <p:sp>
        <p:nvSpPr>
          <p:cNvPr id="102" name="Google Shape;102;gae69f0ce71_0_21"/>
          <p:cNvSpPr txBox="1">
            <a:spLocks noGrp="1"/>
          </p:cNvSpPr>
          <p:nvPr>
            <p:ph type="body" idx="1"/>
          </p:nvPr>
        </p:nvSpPr>
        <p:spPr>
          <a:xfrm>
            <a:off x="4451200" y="1246200"/>
            <a:ext cx="2216400" cy="2651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There has been an increasing rate of unmet need for mental health services, particularly among younger adults</a:t>
            </a:r>
            <a:endParaRPr dirty="0"/>
          </a:p>
        </p:txBody>
      </p:sp>
      <p:pic>
        <p:nvPicPr>
          <p:cNvPr id="103" name="Google Shape;103;gae69f0ce71_0_21"/>
          <p:cNvPicPr preferRelativeResize="0"/>
          <p:nvPr/>
        </p:nvPicPr>
        <p:blipFill>
          <a:blip r:embed="rId3">
            <a:alphaModFix/>
          </a:blip>
          <a:stretch>
            <a:fillRect/>
          </a:stretch>
        </p:blipFill>
        <p:spPr>
          <a:xfrm>
            <a:off x="342888" y="902013"/>
            <a:ext cx="3648075" cy="2790825"/>
          </a:xfrm>
          <a:prstGeom prst="rect">
            <a:avLst/>
          </a:prstGeom>
          <a:noFill/>
          <a:ln>
            <a:noFill/>
          </a:ln>
        </p:spPr>
      </p:pic>
      <p:pic>
        <p:nvPicPr>
          <p:cNvPr id="104" name="Google Shape;104;gae69f0ce71_0_21"/>
          <p:cNvPicPr preferRelativeResize="0"/>
          <p:nvPr/>
        </p:nvPicPr>
        <p:blipFill>
          <a:blip r:embed="rId4">
            <a:alphaModFix/>
          </a:blip>
          <a:stretch>
            <a:fillRect/>
          </a:stretch>
        </p:blipFill>
        <p:spPr>
          <a:xfrm>
            <a:off x="409575" y="3654150"/>
            <a:ext cx="3386300" cy="812350"/>
          </a:xfrm>
          <a:prstGeom prst="rect">
            <a:avLst/>
          </a:prstGeom>
          <a:noFill/>
          <a:ln>
            <a:noFill/>
          </a:ln>
        </p:spPr>
      </p:pic>
      <p:sp>
        <p:nvSpPr>
          <p:cNvPr id="105" name="Google Shape;105;gae69f0ce71_0_21"/>
          <p:cNvSpPr txBox="1"/>
          <p:nvPr/>
        </p:nvSpPr>
        <p:spPr>
          <a:xfrm>
            <a:off x="5363450" y="4074875"/>
            <a:ext cx="1347000" cy="3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latin typeface="Calibri"/>
                <a:ea typeface="Calibri"/>
                <a:cs typeface="Calibri"/>
                <a:sym typeface="Calibri"/>
              </a:rPr>
              <a:t>SAMHSA 2020</a:t>
            </a:r>
            <a:endParaRPr sz="1200" i="1" dirty="0">
              <a:latin typeface="Calibri"/>
              <a:ea typeface="Calibri"/>
              <a:cs typeface="Calibri"/>
              <a:sym typeface="Calibri"/>
            </a:endParaRPr>
          </a:p>
        </p:txBody>
      </p:sp>
    </p:spTree>
    <p:extLst>
      <p:ext uri="{BB962C8B-B14F-4D97-AF65-F5344CB8AC3E}">
        <p14:creationId xmlns:p14="http://schemas.microsoft.com/office/powerpoint/2010/main" val="398708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ae69f0ce71_0_10"/>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14</a:t>
            </a:fld>
            <a:endParaRPr dirty="0"/>
          </a:p>
        </p:txBody>
      </p:sp>
      <p:sp>
        <p:nvSpPr>
          <p:cNvPr id="112" name="Google Shape;112;gae69f0ce71_0_10"/>
          <p:cNvSpPr txBox="1">
            <a:spLocks noGrp="1"/>
          </p:cNvSpPr>
          <p:nvPr>
            <p:ph type="title"/>
          </p:nvPr>
        </p:nvSpPr>
        <p:spPr>
          <a:xfrm>
            <a:off x="342900" y="226550"/>
            <a:ext cx="637980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Thoughts and Plans for Suicide, Recent Increases</a:t>
            </a:r>
            <a:endParaRPr dirty="0"/>
          </a:p>
          <a:p>
            <a:pPr marL="0" lvl="0" indent="0" algn="l" rtl="0">
              <a:spcBef>
                <a:spcPts val="0"/>
              </a:spcBef>
              <a:spcAft>
                <a:spcPts val="0"/>
              </a:spcAft>
              <a:buNone/>
            </a:pPr>
            <a:r>
              <a:rPr lang="en-US" sz="1700" dirty="0"/>
              <a:t>National Survey on Drug Use and Health, 2019</a:t>
            </a:r>
            <a:endParaRPr sz="1700" dirty="0"/>
          </a:p>
        </p:txBody>
      </p:sp>
      <p:pic>
        <p:nvPicPr>
          <p:cNvPr id="113" name="Google Shape;113;gae69f0ce71_0_10"/>
          <p:cNvPicPr preferRelativeResize="0"/>
          <p:nvPr/>
        </p:nvPicPr>
        <p:blipFill>
          <a:blip r:embed="rId3">
            <a:alphaModFix/>
          </a:blip>
          <a:stretch>
            <a:fillRect/>
          </a:stretch>
        </p:blipFill>
        <p:spPr>
          <a:xfrm>
            <a:off x="342901" y="1037050"/>
            <a:ext cx="2954700" cy="2138275"/>
          </a:xfrm>
          <a:prstGeom prst="rect">
            <a:avLst/>
          </a:prstGeom>
          <a:noFill/>
          <a:ln>
            <a:noFill/>
          </a:ln>
        </p:spPr>
      </p:pic>
      <p:pic>
        <p:nvPicPr>
          <p:cNvPr id="114" name="Google Shape;114;gae69f0ce71_0_10"/>
          <p:cNvPicPr preferRelativeResize="0"/>
          <p:nvPr/>
        </p:nvPicPr>
        <p:blipFill>
          <a:blip r:embed="rId4">
            <a:alphaModFix/>
          </a:blip>
          <a:stretch>
            <a:fillRect/>
          </a:stretch>
        </p:blipFill>
        <p:spPr>
          <a:xfrm>
            <a:off x="391325" y="3204775"/>
            <a:ext cx="3087250" cy="1101400"/>
          </a:xfrm>
          <a:prstGeom prst="rect">
            <a:avLst/>
          </a:prstGeom>
          <a:noFill/>
          <a:ln>
            <a:noFill/>
          </a:ln>
        </p:spPr>
      </p:pic>
      <p:pic>
        <p:nvPicPr>
          <p:cNvPr id="115" name="Google Shape;115;gae69f0ce71_0_10"/>
          <p:cNvPicPr preferRelativeResize="0"/>
          <p:nvPr/>
        </p:nvPicPr>
        <p:blipFill>
          <a:blip r:embed="rId5">
            <a:alphaModFix/>
          </a:blip>
          <a:stretch>
            <a:fillRect/>
          </a:stretch>
        </p:blipFill>
        <p:spPr>
          <a:xfrm>
            <a:off x="3619675" y="1037051"/>
            <a:ext cx="3036950" cy="2178482"/>
          </a:xfrm>
          <a:prstGeom prst="rect">
            <a:avLst/>
          </a:prstGeom>
          <a:noFill/>
          <a:ln>
            <a:noFill/>
          </a:ln>
        </p:spPr>
      </p:pic>
      <p:pic>
        <p:nvPicPr>
          <p:cNvPr id="116" name="Google Shape;116;gae69f0ce71_0_10"/>
          <p:cNvPicPr preferRelativeResize="0"/>
          <p:nvPr/>
        </p:nvPicPr>
        <p:blipFill>
          <a:blip r:embed="rId6">
            <a:alphaModFix/>
          </a:blip>
          <a:stretch>
            <a:fillRect/>
          </a:stretch>
        </p:blipFill>
        <p:spPr>
          <a:xfrm>
            <a:off x="3740748" y="3215523"/>
            <a:ext cx="3036950" cy="1039150"/>
          </a:xfrm>
          <a:prstGeom prst="rect">
            <a:avLst/>
          </a:prstGeom>
          <a:noFill/>
          <a:ln>
            <a:noFill/>
          </a:ln>
        </p:spPr>
      </p:pic>
      <p:sp>
        <p:nvSpPr>
          <p:cNvPr id="117" name="Google Shape;117;gae69f0ce71_0_10"/>
          <p:cNvSpPr txBox="1"/>
          <p:nvPr/>
        </p:nvSpPr>
        <p:spPr>
          <a:xfrm>
            <a:off x="5370825" y="4254675"/>
            <a:ext cx="1285800" cy="2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latin typeface="Calibri"/>
                <a:ea typeface="Calibri"/>
                <a:cs typeface="Calibri"/>
                <a:sym typeface="Calibri"/>
              </a:rPr>
              <a:t>SAMHSA 2020</a:t>
            </a:r>
            <a:endParaRPr sz="1200" i="1" dirty="0">
              <a:latin typeface="Calibri"/>
              <a:ea typeface="Calibri"/>
              <a:cs typeface="Calibri"/>
              <a:sym typeface="Calibri"/>
            </a:endParaRPr>
          </a:p>
        </p:txBody>
      </p:sp>
    </p:spTree>
    <p:extLst>
      <p:ext uri="{BB962C8B-B14F-4D97-AF65-F5344CB8AC3E}">
        <p14:creationId xmlns:p14="http://schemas.microsoft.com/office/powerpoint/2010/main" val="80560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ae69f0ce71_0_66"/>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15</a:t>
            </a:fld>
            <a:endParaRPr dirty="0"/>
          </a:p>
        </p:txBody>
      </p:sp>
      <p:sp>
        <p:nvSpPr>
          <p:cNvPr id="124" name="Google Shape;124;gae69f0ce71_0_66"/>
          <p:cNvSpPr txBox="1">
            <a:spLocks noGrp="1"/>
          </p:cNvSpPr>
          <p:nvPr>
            <p:ph type="title"/>
          </p:nvPr>
        </p:nvSpPr>
        <p:spPr>
          <a:xfrm>
            <a:off x="189300" y="202050"/>
            <a:ext cx="633810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300" dirty="0"/>
              <a:t>High School Students with Suicide Plans in Past Year</a:t>
            </a:r>
            <a:endParaRPr sz="2300" dirty="0"/>
          </a:p>
          <a:p>
            <a:pPr marL="0" lvl="0" indent="0" algn="l" rtl="0">
              <a:spcBef>
                <a:spcPts val="0"/>
              </a:spcBef>
              <a:spcAft>
                <a:spcPts val="0"/>
              </a:spcAft>
              <a:buNone/>
            </a:pPr>
            <a:r>
              <a:rPr lang="en-US" sz="1700" dirty="0"/>
              <a:t>National Youth Risk Behavior Survey, 2019</a:t>
            </a:r>
            <a:endParaRPr sz="1700" dirty="0"/>
          </a:p>
        </p:txBody>
      </p:sp>
      <p:pic>
        <p:nvPicPr>
          <p:cNvPr id="125" name="Google Shape;125;gae69f0ce71_0_66"/>
          <p:cNvPicPr preferRelativeResize="0"/>
          <p:nvPr/>
        </p:nvPicPr>
        <p:blipFill>
          <a:blip r:embed="rId3">
            <a:alphaModFix/>
          </a:blip>
          <a:stretch>
            <a:fillRect/>
          </a:stretch>
        </p:blipFill>
        <p:spPr>
          <a:xfrm>
            <a:off x="55800" y="1131311"/>
            <a:ext cx="6858000" cy="2711302"/>
          </a:xfrm>
          <a:prstGeom prst="rect">
            <a:avLst/>
          </a:prstGeom>
          <a:noFill/>
          <a:ln>
            <a:noFill/>
          </a:ln>
        </p:spPr>
      </p:pic>
      <p:sp>
        <p:nvSpPr>
          <p:cNvPr id="126" name="Google Shape;126;gae69f0ce71_0_66"/>
          <p:cNvSpPr txBox="1"/>
          <p:nvPr/>
        </p:nvSpPr>
        <p:spPr>
          <a:xfrm>
            <a:off x="55800" y="4029075"/>
            <a:ext cx="6471600" cy="4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dk1"/>
                </a:solidFill>
                <a:highlight>
                  <a:srgbClr val="FFFFFF"/>
                </a:highlight>
                <a:latin typeface="Helvetica Neue"/>
                <a:ea typeface="Helvetica Neue"/>
                <a:cs typeface="Helvetica Neue"/>
                <a:sym typeface="Helvetica Neue"/>
              </a:rPr>
              <a:t>Centers for Disease Control and Prevention (CDC). 1991-2019 High School Youth Risk Behavior Survey Data. Available at </a:t>
            </a:r>
            <a:r>
              <a:rPr lang="en-US" sz="1000" u="sng" dirty="0">
                <a:solidFill>
                  <a:srgbClr val="075290"/>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http://yrbs-explorer.services.cdc.gov/</a:t>
            </a:r>
            <a:r>
              <a:rPr lang="en-US" sz="1000" dirty="0">
                <a:solidFill>
                  <a:schemeClr val="dk1"/>
                </a:solidFill>
                <a:highlight>
                  <a:srgbClr val="FFFFFF"/>
                </a:highlight>
                <a:latin typeface="Helvetica Neue"/>
                <a:ea typeface="Helvetica Neue"/>
                <a:cs typeface="Helvetica Neue"/>
                <a:sym typeface="Helvetica Neue"/>
              </a:rPr>
              <a:t>. Accessed on January 20, 2021.</a:t>
            </a:r>
            <a:endParaRPr sz="1000" dirty="0"/>
          </a:p>
        </p:txBody>
      </p:sp>
    </p:spTree>
    <p:extLst>
      <p:ext uri="{BB962C8B-B14F-4D97-AF65-F5344CB8AC3E}">
        <p14:creationId xmlns:p14="http://schemas.microsoft.com/office/powerpoint/2010/main" val="2163630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16</a:t>
            </a:fld>
            <a:endParaRPr dirty="0"/>
          </a:p>
        </p:txBody>
      </p:sp>
      <p:sp>
        <p:nvSpPr>
          <p:cNvPr id="132" name="Google Shape;132;p2"/>
          <p:cNvSpPr txBox="1">
            <a:spLocks noGrp="1"/>
          </p:cNvSpPr>
          <p:nvPr>
            <p:ph type="title"/>
          </p:nvPr>
        </p:nvSpPr>
        <p:spPr>
          <a:xfrm>
            <a:off x="53300" y="165325"/>
            <a:ext cx="29208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Teen Vaping Patterns</a:t>
            </a:r>
            <a:endParaRPr dirty="0"/>
          </a:p>
          <a:p>
            <a:pPr marL="0" lvl="0" indent="0" algn="l" rtl="0">
              <a:spcBef>
                <a:spcPts val="0"/>
              </a:spcBef>
              <a:spcAft>
                <a:spcPts val="0"/>
              </a:spcAft>
              <a:buNone/>
            </a:pPr>
            <a:r>
              <a:rPr lang="en-US" sz="1700" dirty="0"/>
              <a:t>Monitoring the Future, 2020*</a:t>
            </a:r>
            <a:endParaRPr sz="1700" dirty="0"/>
          </a:p>
        </p:txBody>
      </p:sp>
      <p:sp>
        <p:nvSpPr>
          <p:cNvPr id="133" name="Google Shape;133;p2"/>
          <p:cNvSpPr txBox="1">
            <a:spLocks noGrp="1"/>
          </p:cNvSpPr>
          <p:nvPr>
            <p:ph type="body" idx="1"/>
          </p:nvPr>
        </p:nvSpPr>
        <p:spPr>
          <a:xfrm>
            <a:off x="226550" y="1059325"/>
            <a:ext cx="2574300" cy="1950300"/>
          </a:xfrm>
          <a:prstGeom prst="rect">
            <a:avLst/>
          </a:prstGeom>
          <a:noFill/>
          <a:ln>
            <a:noFill/>
          </a:ln>
        </p:spPr>
        <p:txBody>
          <a:bodyPr spcFirstLastPara="1" wrap="square" lIns="91425" tIns="45700" rIns="91425" bIns="45700" anchor="t" anchorCtr="0">
            <a:noAutofit/>
          </a:bodyPr>
          <a:lstStyle/>
          <a:p>
            <a:pPr marL="114300" lvl="0" indent="0" algn="l" rtl="0">
              <a:spcBef>
                <a:spcPts val="0"/>
              </a:spcBef>
              <a:spcAft>
                <a:spcPts val="0"/>
              </a:spcAft>
              <a:buClr>
                <a:srgbClr val="006096"/>
              </a:buClr>
              <a:buSzPts val="1800"/>
              <a:buNone/>
            </a:pPr>
            <a:r>
              <a:rPr lang="en-US" dirty="0"/>
              <a:t>The rapid increases in teen vaping of nicotine seem to have levelled off, and Juul use specifically has decreased.</a:t>
            </a:r>
            <a:endParaRPr dirty="0"/>
          </a:p>
        </p:txBody>
      </p:sp>
      <p:pic>
        <p:nvPicPr>
          <p:cNvPr id="134" name="Google Shape;134;p2"/>
          <p:cNvPicPr preferRelativeResize="0"/>
          <p:nvPr/>
        </p:nvPicPr>
        <p:blipFill>
          <a:blip r:embed="rId3">
            <a:alphaModFix/>
          </a:blip>
          <a:stretch>
            <a:fillRect/>
          </a:stretch>
        </p:blipFill>
        <p:spPr>
          <a:xfrm>
            <a:off x="3102854" y="0"/>
            <a:ext cx="3755139" cy="5143495"/>
          </a:xfrm>
          <a:prstGeom prst="rect">
            <a:avLst/>
          </a:prstGeom>
          <a:noFill/>
          <a:ln>
            <a:noFill/>
          </a:ln>
        </p:spPr>
      </p:pic>
      <p:sp>
        <p:nvSpPr>
          <p:cNvPr id="135" name="Google Shape;135;p2"/>
          <p:cNvSpPr txBox="1"/>
          <p:nvPr/>
        </p:nvSpPr>
        <p:spPr>
          <a:xfrm>
            <a:off x="319700" y="3217825"/>
            <a:ext cx="2388000" cy="9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*Monitoring the Future 2020 survey collection was halted by the onset of the pandemic, the survey sample size was 25% of its usual size. </a:t>
            </a:r>
            <a:endParaRPr sz="1200" dirty="0">
              <a:latin typeface="Calibri"/>
              <a:ea typeface="Calibri"/>
              <a:cs typeface="Calibri"/>
              <a:sym typeface="Calibri"/>
            </a:endParaRPr>
          </a:p>
        </p:txBody>
      </p:sp>
    </p:spTree>
    <p:extLst>
      <p:ext uri="{BB962C8B-B14F-4D97-AF65-F5344CB8AC3E}">
        <p14:creationId xmlns:p14="http://schemas.microsoft.com/office/powerpoint/2010/main" val="10828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ae69f0ce71_0_44"/>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17</a:t>
            </a:fld>
            <a:endParaRPr dirty="0"/>
          </a:p>
        </p:txBody>
      </p:sp>
      <p:sp>
        <p:nvSpPr>
          <p:cNvPr id="142" name="Google Shape;142;gae69f0ce71_0_44"/>
          <p:cNvSpPr txBox="1">
            <a:spLocks noGrp="1"/>
          </p:cNvSpPr>
          <p:nvPr>
            <p:ph type="title"/>
          </p:nvPr>
        </p:nvSpPr>
        <p:spPr>
          <a:xfrm>
            <a:off x="342900" y="514350"/>
            <a:ext cx="6172200" cy="742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143" name="Google Shape;143;gae69f0ce71_0_44"/>
          <p:cNvSpPr txBox="1">
            <a:spLocks noGrp="1"/>
          </p:cNvSpPr>
          <p:nvPr>
            <p:ph type="body" idx="1"/>
          </p:nvPr>
        </p:nvSpPr>
        <p:spPr>
          <a:xfrm>
            <a:off x="342900" y="1543051"/>
            <a:ext cx="6172200" cy="2651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pic>
        <p:nvPicPr>
          <p:cNvPr id="144" name="Google Shape;144;gae69f0ce71_0_44"/>
          <p:cNvPicPr preferRelativeResize="0"/>
          <p:nvPr/>
        </p:nvPicPr>
        <p:blipFill>
          <a:blip r:embed="rId3">
            <a:alphaModFix/>
          </a:blip>
          <a:stretch>
            <a:fillRect/>
          </a:stretch>
        </p:blipFill>
        <p:spPr>
          <a:xfrm>
            <a:off x="0" y="-39725"/>
            <a:ext cx="6857996" cy="5183223"/>
          </a:xfrm>
          <a:prstGeom prst="rect">
            <a:avLst/>
          </a:prstGeom>
          <a:noFill/>
          <a:ln>
            <a:noFill/>
          </a:ln>
        </p:spPr>
      </p:pic>
    </p:spTree>
    <p:extLst>
      <p:ext uri="{BB962C8B-B14F-4D97-AF65-F5344CB8AC3E}">
        <p14:creationId xmlns:p14="http://schemas.microsoft.com/office/powerpoint/2010/main" val="2103128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ae69f0ce71_0_35"/>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18</a:t>
            </a:fld>
            <a:endParaRPr dirty="0"/>
          </a:p>
        </p:txBody>
      </p:sp>
      <p:sp>
        <p:nvSpPr>
          <p:cNvPr id="151" name="Google Shape;151;gae69f0ce71_0_35"/>
          <p:cNvSpPr txBox="1">
            <a:spLocks noGrp="1"/>
          </p:cNvSpPr>
          <p:nvPr>
            <p:ph type="title"/>
          </p:nvPr>
        </p:nvSpPr>
        <p:spPr>
          <a:xfrm>
            <a:off x="342900" y="67350"/>
            <a:ext cx="6172200" cy="742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152" name="Google Shape;152;gae69f0ce71_0_35"/>
          <p:cNvSpPr txBox="1">
            <a:spLocks noGrp="1"/>
          </p:cNvSpPr>
          <p:nvPr>
            <p:ph type="body" idx="1"/>
          </p:nvPr>
        </p:nvSpPr>
        <p:spPr>
          <a:xfrm>
            <a:off x="342900" y="1543051"/>
            <a:ext cx="6172200" cy="2651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pic>
        <p:nvPicPr>
          <p:cNvPr id="153" name="Google Shape;153;gae69f0ce71_0_35"/>
          <p:cNvPicPr preferRelativeResize="0"/>
          <p:nvPr/>
        </p:nvPicPr>
        <p:blipFill>
          <a:blip r:embed="rId3">
            <a:alphaModFix/>
          </a:blip>
          <a:stretch>
            <a:fillRect/>
          </a:stretch>
        </p:blipFill>
        <p:spPr>
          <a:xfrm>
            <a:off x="0" y="-17081"/>
            <a:ext cx="6880623" cy="5194754"/>
          </a:xfrm>
          <a:prstGeom prst="rect">
            <a:avLst/>
          </a:prstGeom>
          <a:noFill/>
          <a:ln>
            <a:noFill/>
          </a:ln>
        </p:spPr>
      </p:pic>
    </p:spTree>
    <p:extLst>
      <p:ext uri="{BB962C8B-B14F-4D97-AF65-F5344CB8AC3E}">
        <p14:creationId xmlns:p14="http://schemas.microsoft.com/office/powerpoint/2010/main" val="109306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769930-C6C2-CB4E-A310-52603A59C772}"/>
              </a:ext>
            </a:extLst>
          </p:cNvPr>
          <p:cNvSpPr>
            <a:spLocks noGrp="1"/>
          </p:cNvSpPr>
          <p:nvPr>
            <p:ph sz="quarter" idx="11"/>
          </p:nvPr>
        </p:nvSpPr>
        <p:spPr/>
        <p:txBody>
          <a:bodyPr/>
          <a:lstStyle/>
          <a:p>
            <a:r>
              <a:rPr lang="en-US" dirty="0"/>
              <a:t>State Epidemiological Outcomes Workgroup Winter Session</a:t>
            </a:r>
          </a:p>
        </p:txBody>
      </p:sp>
      <p:sp>
        <p:nvSpPr>
          <p:cNvPr id="3" name="Content Placeholder 2">
            <a:extLst>
              <a:ext uri="{FF2B5EF4-FFF2-40B4-BE49-F238E27FC236}">
                <a16:creationId xmlns:a16="http://schemas.microsoft.com/office/drawing/2014/main" id="{CB131316-866A-7E4A-B776-DCF1424CD51C}"/>
              </a:ext>
            </a:extLst>
          </p:cNvPr>
          <p:cNvSpPr>
            <a:spLocks noGrp="1"/>
          </p:cNvSpPr>
          <p:nvPr>
            <p:ph sz="quarter" idx="12"/>
          </p:nvPr>
        </p:nvSpPr>
        <p:spPr/>
        <p:txBody>
          <a:bodyPr/>
          <a:lstStyle/>
          <a:p>
            <a:r>
              <a:rPr lang="en-US" dirty="0"/>
              <a:t>University of Delaware </a:t>
            </a:r>
          </a:p>
          <a:p>
            <a:r>
              <a:rPr lang="en-US" dirty="0"/>
              <a:t>Center for Drug and Health Studies</a:t>
            </a:r>
          </a:p>
          <a:p>
            <a:r>
              <a:rPr lang="en-US" dirty="0"/>
              <a:t>January 28, 2021</a:t>
            </a:r>
          </a:p>
        </p:txBody>
      </p:sp>
      <p:pic>
        <p:nvPicPr>
          <p:cNvPr id="4" name="Picture 3" descr="Text&#10;&#10;Description automatically generated">
            <a:extLst>
              <a:ext uri="{FF2B5EF4-FFF2-40B4-BE49-F238E27FC236}">
                <a16:creationId xmlns:a16="http://schemas.microsoft.com/office/drawing/2014/main" id="{2C5BB035-7FA2-FC40-B338-9DC9FA9BA16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9549" y="3638550"/>
            <a:ext cx="1390651" cy="1295400"/>
          </a:xfrm>
          <a:prstGeom prst="rect">
            <a:avLst/>
          </a:prstGeom>
          <a:effectLst>
            <a:softEdge rad="419100"/>
          </a:effectLst>
        </p:spPr>
      </p:pic>
    </p:spTree>
    <p:extLst>
      <p:ext uri="{BB962C8B-B14F-4D97-AF65-F5344CB8AC3E}">
        <p14:creationId xmlns:p14="http://schemas.microsoft.com/office/powerpoint/2010/main" val="284501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ae69f0ce71_0_54"/>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19</a:t>
            </a:fld>
            <a:endParaRPr dirty="0"/>
          </a:p>
        </p:txBody>
      </p:sp>
      <p:sp>
        <p:nvSpPr>
          <p:cNvPr id="160" name="Google Shape;160;gae69f0ce71_0_54"/>
          <p:cNvSpPr txBox="1">
            <a:spLocks noGrp="1"/>
          </p:cNvSpPr>
          <p:nvPr>
            <p:ph type="title"/>
          </p:nvPr>
        </p:nvSpPr>
        <p:spPr>
          <a:xfrm>
            <a:off x="342900" y="514350"/>
            <a:ext cx="6172200" cy="742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161" name="Google Shape;161;gae69f0ce71_0_54"/>
          <p:cNvSpPr txBox="1">
            <a:spLocks noGrp="1"/>
          </p:cNvSpPr>
          <p:nvPr>
            <p:ph type="body" idx="1"/>
          </p:nvPr>
        </p:nvSpPr>
        <p:spPr>
          <a:xfrm>
            <a:off x="342900" y="1543051"/>
            <a:ext cx="6172200" cy="2651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pic>
        <p:nvPicPr>
          <p:cNvPr id="162" name="Google Shape;162;gae69f0ce71_0_54"/>
          <p:cNvPicPr preferRelativeResize="0"/>
          <p:nvPr/>
        </p:nvPicPr>
        <p:blipFill>
          <a:blip r:embed="rId3">
            <a:alphaModFix/>
          </a:blip>
          <a:stretch>
            <a:fillRect/>
          </a:stretch>
        </p:blipFill>
        <p:spPr>
          <a:xfrm>
            <a:off x="52408" y="0"/>
            <a:ext cx="6753184" cy="5143500"/>
          </a:xfrm>
          <a:prstGeom prst="rect">
            <a:avLst/>
          </a:prstGeom>
          <a:noFill/>
          <a:ln>
            <a:noFill/>
          </a:ln>
        </p:spPr>
      </p:pic>
    </p:spTree>
    <p:extLst>
      <p:ext uri="{BB962C8B-B14F-4D97-AF65-F5344CB8AC3E}">
        <p14:creationId xmlns:p14="http://schemas.microsoft.com/office/powerpoint/2010/main" val="2581043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ae69f0ce71_0_77"/>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a:t>20</a:t>
            </a:fld>
            <a:endParaRPr dirty="0">
              <a:solidFill>
                <a:srgbClr val="004F6F"/>
              </a:solidFill>
            </a:endParaRPr>
          </a:p>
        </p:txBody>
      </p:sp>
      <p:sp>
        <p:nvSpPr>
          <p:cNvPr id="169" name="Google Shape;169;gae69f0ce71_0_77"/>
          <p:cNvSpPr txBox="1">
            <a:spLocks noGrp="1"/>
          </p:cNvSpPr>
          <p:nvPr>
            <p:ph type="title"/>
          </p:nvPr>
        </p:nvSpPr>
        <p:spPr>
          <a:xfrm>
            <a:off x="541735" y="2477691"/>
            <a:ext cx="5829300" cy="1021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Impact of COVID-19</a:t>
            </a:r>
            <a:endParaRPr dirty="0"/>
          </a:p>
        </p:txBody>
      </p:sp>
      <p:sp>
        <p:nvSpPr>
          <p:cNvPr id="170" name="Google Shape;170;gae69f0ce71_0_77"/>
          <p:cNvSpPr txBox="1">
            <a:spLocks noGrp="1"/>
          </p:cNvSpPr>
          <p:nvPr>
            <p:ph type="body" idx="1"/>
          </p:nvPr>
        </p:nvSpPr>
        <p:spPr>
          <a:xfrm>
            <a:off x="541735" y="1352550"/>
            <a:ext cx="5829300" cy="1125000"/>
          </a:xfrm>
          <a:prstGeom prst="rect">
            <a:avLst/>
          </a:prstGeom>
        </p:spPr>
        <p:txBody>
          <a:bodyPr spcFirstLastPara="1" wrap="square" lIns="91425" tIns="45700" rIns="91425" bIns="45700" anchor="b" anchorCtr="0">
            <a:noAutofit/>
          </a:bodyPr>
          <a:lstStyle/>
          <a:p>
            <a:pPr marL="0" lvl="0" indent="0" algn="l" rtl="0">
              <a:spcBef>
                <a:spcPts val="300"/>
              </a:spcBef>
              <a:spcAft>
                <a:spcPts val="0"/>
              </a:spcAft>
              <a:buNone/>
            </a:pPr>
            <a:r>
              <a:rPr lang="en-US" sz="1400" dirty="0"/>
              <a:t>What We Know from Preliminary Available Data</a:t>
            </a:r>
            <a:endParaRPr sz="1400" dirty="0"/>
          </a:p>
        </p:txBody>
      </p:sp>
    </p:spTree>
    <p:extLst>
      <p:ext uri="{BB962C8B-B14F-4D97-AF65-F5344CB8AC3E}">
        <p14:creationId xmlns:p14="http://schemas.microsoft.com/office/powerpoint/2010/main" val="4032912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900" y="173736"/>
            <a:ext cx="6172200" cy="502920"/>
          </a:xfrm>
        </p:spPr>
        <p:txBody>
          <a:bodyPr/>
          <a:lstStyle/>
          <a:p>
            <a:r>
              <a:rPr lang="en-US" dirty="0"/>
              <a:t>Children and Families</a:t>
            </a:r>
          </a:p>
        </p:txBody>
      </p:sp>
      <p:sp>
        <p:nvSpPr>
          <p:cNvPr id="8" name="Text Placeholder 7"/>
          <p:cNvSpPr>
            <a:spLocks noGrp="1"/>
          </p:cNvSpPr>
          <p:nvPr>
            <p:ph type="body" idx="1"/>
          </p:nvPr>
        </p:nvSpPr>
        <p:spPr>
          <a:xfrm>
            <a:off x="342900" y="512064"/>
            <a:ext cx="6172200" cy="3682113"/>
          </a:xfrm>
        </p:spPr>
        <p:txBody>
          <a:bodyPr/>
          <a:lstStyle/>
          <a:p>
            <a:pPr marL="114300" indent="0">
              <a:buNone/>
            </a:pPr>
            <a:r>
              <a:rPr lang="en-US" sz="1100" dirty="0">
                <a:solidFill>
                  <a:schemeClr val="tx1"/>
                </a:solidFill>
              </a:rPr>
              <a:t>  </a:t>
            </a:r>
          </a:p>
          <a:p>
            <a:pPr marL="114300" indent="0">
              <a:buNone/>
            </a:pPr>
            <a:endParaRPr lang="en-US" sz="1100" dirty="0">
              <a:solidFill>
                <a:schemeClr val="tx1"/>
              </a:solidFill>
            </a:endParaRPr>
          </a:p>
          <a:p>
            <a:pPr marL="114300" indent="0">
              <a:buNone/>
            </a:pPr>
            <a:r>
              <a:rPr lang="en-US" sz="1400" dirty="0">
                <a:solidFill>
                  <a:schemeClr val="tx1"/>
                </a:solidFill>
              </a:rPr>
              <a:t>Rapid Assessment of Pandemic Impact on Development – Early Childhood</a:t>
            </a:r>
          </a:p>
          <a:p>
            <a:pPr lvl="1" fontAlgn="base"/>
            <a:r>
              <a:rPr lang="en-US" sz="1400" dirty="0">
                <a:solidFill>
                  <a:schemeClr val="tx1"/>
                </a:solidFill>
              </a:rPr>
              <a:t>Ongoing, nationally representative survey of households with children 0-5</a:t>
            </a:r>
          </a:p>
          <a:p>
            <a:pPr lvl="1" fontAlgn="base"/>
            <a:r>
              <a:rPr lang="en-US" sz="1400" dirty="0">
                <a:solidFill>
                  <a:schemeClr val="tx1"/>
                </a:solidFill>
              </a:rPr>
              <a:t>Single parents, lower income families, and parents of children with special needs are experiencing very high rates of stress (RAPID-EC, 2020, Nov. 11 and Dec. 17)</a:t>
            </a:r>
          </a:p>
          <a:p>
            <a:pPr lvl="1" fontAlgn="base"/>
            <a:r>
              <a:rPr lang="en-US" sz="1400" dirty="0">
                <a:solidFill>
                  <a:schemeClr val="tx1"/>
                </a:solidFill>
              </a:rPr>
              <a:t>Overall, for all families, there has been a decline in preventive care and vaccines (RAPID-EC, 2020, Oct. 13).  </a:t>
            </a:r>
          </a:p>
          <a:p>
            <a:pPr lvl="1" fontAlgn="base"/>
            <a:r>
              <a:rPr lang="en-US" sz="1400" dirty="0">
                <a:solidFill>
                  <a:schemeClr val="tx1"/>
                </a:solidFill>
              </a:rPr>
              <a:t>Caregivers experiencing more financial and material hardship also have more emotional distress and they report that their children have more emotional distress (RAPID-EC, 2020, Jul. 20). </a:t>
            </a:r>
          </a:p>
          <a:p>
            <a:pPr marL="571500" lvl="1" indent="0" fontAlgn="base">
              <a:buNone/>
            </a:pPr>
            <a:endParaRPr lang="en-US" sz="1100" dirty="0">
              <a:solidFill>
                <a:schemeClr val="tx1"/>
              </a:solidFill>
            </a:endParaRPr>
          </a:p>
          <a:p>
            <a:endParaRPr lang="en-US" sz="1100" dirty="0"/>
          </a:p>
        </p:txBody>
      </p:sp>
      <p:sp>
        <p:nvSpPr>
          <p:cNvPr id="4" name="Slide Number Placeholder 3"/>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21</a:t>
            </a:fld>
            <a:endParaRPr lang="en-US" dirty="0"/>
          </a:p>
        </p:txBody>
      </p:sp>
    </p:spTree>
    <p:extLst>
      <p:ext uri="{BB962C8B-B14F-4D97-AF65-F5344CB8AC3E}">
        <p14:creationId xmlns:p14="http://schemas.microsoft.com/office/powerpoint/2010/main" val="2201973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82881"/>
            <a:ext cx="6172200" cy="603504"/>
          </a:xfrm>
        </p:spPr>
        <p:txBody>
          <a:bodyPr/>
          <a:lstStyle/>
          <a:p>
            <a:r>
              <a:rPr lang="en-US" dirty="0"/>
              <a:t>Mental Health</a:t>
            </a:r>
          </a:p>
        </p:txBody>
      </p:sp>
      <p:sp>
        <p:nvSpPr>
          <p:cNvPr id="3" name="Text Placeholder 2"/>
          <p:cNvSpPr>
            <a:spLocks noGrp="1"/>
          </p:cNvSpPr>
          <p:nvPr>
            <p:ph type="body" idx="1"/>
          </p:nvPr>
        </p:nvSpPr>
        <p:spPr>
          <a:xfrm>
            <a:off x="342900" y="868680"/>
            <a:ext cx="6172200" cy="3325497"/>
          </a:xfrm>
        </p:spPr>
        <p:txBody>
          <a:bodyPr/>
          <a:lstStyle/>
          <a:p>
            <a:r>
              <a:rPr lang="en-US" sz="1200" dirty="0">
                <a:solidFill>
                  <a:schemeClr val="tx1"/>
                </a:solidFill>
              </a:rPr>
              <a:t>American Psychological Association adapted their annual Stress in America poll for a monthly analysis.  Results from online survey April 23- May 4 (APA, 2020).</a:t>
            </a:r>
          </a:p>
          <a:p>
            <a:pPr lvl="1"/>
            <a:r>
              <a:rPr lang="en-US" sz="1200" dirty="0">
                <a:solidFill>
                  <a:schemeClr val="tx1"/>
                </a:solidFill>
              </a:rPr>
              <a:t>Overall stress higher than found in the 2019 survey.</a:t>
            </a:r>
          </a:p>
          <a:p>
            <a:pPr lvl="1"/>
            <a:r>
              <a:rPr lang="en-US" sz="1200" dirty="0">
                <a:solidFill>
                  <a:schemeClr val="tx1"/>
                </a:solidFill>
              </a:rPr>
              <a:t>Parents reported more stress than non-parents. </a:t>
            </a:r>
          </a:p>
          <a:p>
            <a:pPr lvl="1"/>
            <a:r>
              <a:rPr lang="en-US" sz="1200" dirty="0">
                <a:solidFill>
                  <a:schemeClr val="tx1"/>
                </a:solidFill>
              </a:rPr>
              <a:t>Hispanics reported more stress than other racial and ethnic groups</a:t>
            </a:r>
          </a:p>
          <a:p>
            <a:pPr lvl="1"/>
            <a:endParaRPr lang="en-US" sz="1200" dirty="0">
              <a:solidFill>
                <a:schemeClr val="tx1"/>
              </a:solidFill>
            </a:endParaRPr>
          </a:p>
          <a:p>
            <a:pPr fontAlgn="base"/>
            <a:r>
              <a:rPr lang="en-US" sz="1200" dirty="0">
                <a:solidFill>
                  <a:schemeClr val="tx1"/>
                </a:solidFill>
              </a:rPr>
              <a:t>CDC report on pediatric mental health-related ED visits (Leeb et al., 2020)</a:t>
            </a:r>
          </a:p>
          <a:p>
            <a:pPr lvl="1" fontAlgn="base"/>
            <a:r>
              <a:rPr lang="en-US" sz="1200" dirty="0">
                <a:solidFill>
                  <a:schemeClr val="tx1"/>
                </a:solidFill>
              </a:rPr>
              <a:t>Based on surveillance data from 47 states during  March – October 2020 and in comparison with data from the same time period in 2019</a:t>
            </a:r>
          </a:p>
          <a:p>
            <a:pPr lvl="1" fontAlgn="base"/>
            <a:r>
              <a:rPr lang="en-US" sz="1200" dirty="0">
                <a:solidFill>
                  <a:schemeClr val="tx1"/>
                </a:solidFill>
              </a:rPr>
              <a:t>Overall ED visits were less than in 2019, including the total number of mental health related visits </a:t>
            </a:r>
          </a:p>
          <a:p>
            <a:pPr lvl="1" fontAlgn="base"/>
            <a:r>
              <a:rPr lang="en-US" sz="1200" b="1" dirty="0">
                <a:solidFill>
                  <a:schemeClr val="tx2"/>
                </a:solidFill>
              </a:rPr>
              <a:t>The proportion of mental health related ED visits increased by 24% among children age 5-11 and 31% among youth age 12-17 than that of the same time period in 2019</a:t>
            </a:r>
          </a:p>
          <a:p>
            <a:pPr lvl="2" fontAlgn="base"/>
            <a:r>
              <a:rPr lang="en-US" sz="1200" dirty="0">
                <a:solidFill>
                  <a:schemeClr val="tx1"/>
                </a:solidFill>
              </a:rPr>
              <a:t>This may be in part due to an overall decrease in all types of ED visits. </a:t>
            </a:r>
          </a:p>
        </p:txBody>
      </p:sp>
      <p:sp>
        <p:nvSpPr>
          <p:cNvPr id="4" name="Slide Number Placeholder 3"/>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22</a:t>
            </a:fld>
            <a:endParaRPr lang="en-US" dirty="0"/>
          </a:p>
        </p:txBody>
      </p:sp>
    </p:spTree>
    <p:extLst>
      <p:ext uri="{BB962C8B-B14F-4D97-AF65-F5344CB8AC3E}">
        <p14:creationId xmlns:p14="http://schemas.microsoft.com/office/powerpoint/2010/main" val="836775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42900" y="450850"/>
            <a:ext cx="3028950" cy="3743723"/>
          </a:xfrm>
        </p:spPr>
        <p:txBody>
          <a:bodyPr/>
          <a:lstStyle/>
          <a:p>
            <a:pPr marL="95250" indent="0" algn="ctr">
              <a:buNone/>
            </a:pPr>
            <a:r>
              <a:rPr lang="en-US" sz="3600" dirty="0">
                <a:latin typeface="Arial Black" panose="020B0A04020102020204" pitchFamily="34" charset="0"/>
              </a:rPr>
              <a:t>4 out of 10</a:t>
            </a:r>
          </a:p>
          <a:p>
            <a:pPr marL="95250" indent="0" algn="ctr">
              <a:buNone/>
            </a:pPr>
            <a:r>
              <a:rPr lang="en-US" sz="1600" dirty="0">
                <a:latin typeface="Arial Black" panose="020B0A04020102020204" pitchFamily="34" charset="0"/>
                <a:cs typeface="Calibri" panose="020F0502020204030204" pitchFamily="34" charset="0"/>
              </a:rPr>
              <a:t>surveyed Americans report symptoms of anxiety or depressive disorders </a:t>
            </a:r>
          </a:p>
          <a:p>
            <a:pPr marL="95250" indent="0">
              <a:buNone/>
            </a:pPr>
            <a:r>
              <a:rPr lang="en-US" sz="1400" dirty="0">
                <a:latin typeface="Calibri" panose="020F0502020204030204" pitchFamily="34" charset="0"/>
                <a:cs typeface="Calibri" panose="020F0502020204030204" pitchFamily="34" charset="0"/>
              </a:rPr>
              <a:t>Household Pulse Survey (U.S. Census Bureau and the National Center for Health Statistics; data from Dec. 9-21, 2020)</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In comparison, survey respondents to the National Health Interview Survey reported these same symptoms at 11% in 2019 </a:t>
            </a:r>
            <a:endParaRPr lang="en-US" sz="1400" dirty="0">
              <a:latin typeface="Calibri" panose="020F0502020204030204" pitchFamily="34" charset="0"/>
              <a:cs typeface="Calibri" panose="020F0502020204030204" pitchFamily="34" charset="0"/>
            </a:endParaRPr>
          </a:p>
        </p:txBody>
      </p:sp>
      <p:sp>
        <p:nvSpPr>
          <p:cNvPr id="7" name="Text Placeholder 6"/>
          <p:cNvSpPr>
            <a:spLocks noGrp="1"/>
          </p:cNvSpPr>
          <p:nvPr>
            <p:ph type="body" idx="2"/>
          </p:nvPr>
        </p:nvSpPr>
        <p:spPr>
          <a:xfrm>
            <a:off x="3796030" y="158750"/>
            <a:ext cx="2928620" cy="4279900"/>
          </a:xfrm>
          <a:ln w="28575">
            <a:solidFill>
              <a:schemeClr val="bg2"/>
            </a:solidFill>
          </a:ln>
        </p:spPr>
        <p:txBody>
          <a:bodyPr/>
          <a:lstStyle/>
          <a:p>
            <a:pPr marL="95250" indent="0">
              <a:buNone/>
            </a:pPr>
            <a:r>
              <a:rPr lang="en-US" sz="1200" dirty="0">
                <a:solidFill>
                  <a:schemeClr val="tx1"/>
                </a:solidFill>
              </a:rPr>
              <a:t>In one national survey in June 2020, respondents reported increased substance use, suicidal ideation, and symptoms of anxiety disorder or depressive disorders compared to responses from the 2019 National Health Interview Survey.   </a:t>
            </a:r>
          </a:p>
          <a:p>
            <a:pPr marL="95250" indent="0">
              <a:buNone/>
            </a:pPr>
            <a:endParaRPr lang="en-US" sz="1200" dirty="0">
              <a:solidFill>
                <a:schemeClr val="tx1"/>
              </a:solidFill>
            </a:endParaRPr>
          </a:p>
          <a:p>
            <a:pPr marL="95250" indent="0">
              <a:buNone/>
            </a:pPr>
            <a:r>
              <a:rPr lang="en-US" sz="1200" dirty="0">
                <a:solidFill>
                  <a:schemeClr val="tx1"/>
                </a:solidFill>
              </a:rPr>
              <a:t>More than twice the number of all respondents reported suicidal ideation than those that responded to the NSDUH in 2018 (10.7% versus 4.3%) </a:t>
            </a:r>
          </a:p>
          <a:p>
            <a:pPr marL="95250" indent="0">
              <a:buNone/>
            </a:pPr>
            <a:endParaRPr lang="en-US" sz="1200" dirty="0">
              <a:solidFill>
                <a:schemeClr val="tx1"/>
              </a:solidFill>
            </a:endParaRPr>
          </a:p>
          <a:p>
            <a:pPr marL="95250" indent="0">
              <a:buNone/>
            </a:pPr>
            <a:r>
              <a:rPr lang="en-US" sz="1200" dirty="0">
                <a:solidFill>
                  <a:schemeClr val="tx1"/>
                </a:solidFill>
              </a:rPr>
              <a:t>Adverse mental health outcomes were reported more frequently for certain populations:</a:t>
            </a:r>
          </a:p>
          <a:p>
            <a:r>
              <a:rPr lang="en-US" sz="1200" dirty="0">
                <a:solidFill>
                  <a:schemeClr val="tx1"/>
                </a:solidFill>
              </a:rPr>
              <a:t>Young adults</a:t>
            </a:r>
          </a:p>
          <a:p>
            <a:r>
              <a:rPr lang="en-US" sz="1200" dirty="0">
                <a:solidFill>
                  <a:schemeClr val="tx1"/>
                </a:solidFill>
              </a:rPr>
              <a:t>Black and Hispanic adults</a:t>
            </a:r>
          </a:p>
          <a:p>
            <a:r>
              <a:rPr lang="en-US" sz="1200" dirty="0">
                <a:solidFill>
                  <a:schemeClr val="tx1"/>
                </a:solidFill>
              </a:rPr>
              <a:t>Unpaid caregivers for adults</a:t>
            </a:r>
          </a:p>
          <a:p>
            <a:r>
              <a:rPr lang="en-US" sz="1200" dirty="0">
                <a:solidFill>
                  <a:schemeClr val="tx1"/>
                </a:solidFill>
              </a:rPr>
              <a:t>Essential workers  </a:t>
            </a:r>
          </a:p>
          <a:p>
            <a:pPr marL="95250" indent="0">
              <a:buNone/>
            </a:pPr>
            <a:r>
              <a:rPr lang="en-US" sz="1000" dirty="0">
                <a:solidFill>
                  <a:schemeClr val="tx1"/>
                </a:solidFill>
              </a:rPr>
              <a:t>(</a:t>
            </a:r>
            <a:r>
              <a:rPr lang="en-US" sz="1000" dirty="0" err="1">
                <a:solidFill>
                  <a:schemeClr val="tx1"/>
                </a:solidFill>
              </a:rPr>
              <a:t>Czeisler</a:t>
            </a:r>
            <a:r>
              <a:rPr lang="en-US" sz="1000" dirty="0">
                <a:solidFill>
                  <a:schemeClr val="tx1"/>
                </a:solidFill>
              </a:rPr>
              <a:t> et al., 2020)</a:t>
            </a:r>
          </a:p>
          <a:p>
            <a:pPr marL="95250" indent="0">
              <a:buNone/>
            </a:pPr>
            <a:endParaRPr lang="en-US" sz="1400" dirty="0">
              <a:solidFill>
                <a:schemeClr val="tx1"/>
              </a:solidFill>
            </a:endParaRPr>
          </a:p>
        </p:txBody>
      </p:sp>
      <p:sp>
        <p:nvSpPr>
          <p:cNvPr id="4" name="Slide Number Placeholder 3"/>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23</a:t>
            </a:fld>
            <a:endParaRPr lang="en-US" dirty="0"/>
          </a:p>
        </p:txBody>
      </p:sp>
    </p:spTree>
    <p:extLst>
      <p:ext uri="{BB962C8B-B14F-4D97-AF65-F5344CB8AC3E}">
        <p14:creationId xmlns:p14="http://schemas.microsoft.com/office/powerpoint/2010/main" val="2085727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7150"/>
            <a:ext cx="6172200" cy="860869"/>
          </a:xfrm>
        </p:spPr>
        <p:txBody>
          <a:bodyPr/>
          <a:lstStyle/>
          <a:p>
            <a:r>
              <a:rPr lang="en-US" dirty="0"/>
              <a:t>EMS Mental Health Related Activation data</a:t>
            </a:r>
          </a:p>
        </p:txBody>
      </p:sp>
      <p:sp>
        <p:nvSpPr>
          <p:cNvPr id="3" name="Text Placeholder 2"/>
          <p:cNvSpPr>
            <a:spLocks noGrp="1"/>
          </p:cNvSpPr>
          <p:nvPr>
            <p:ph type="body" idx="1"/>
          </p:nvPr>
        </p:nvSpPr>
        <p:spPr>
          <a:xfrm>
            <a:off x="338205" y="3465892"/>
            <a:ext cx="6340608" cy="962092"/>
          </a:xfrm>
        </p:spPr>
        <p:txBody>
          <a:bodyPr/>
          <a:lstStyle/>
          <a:p>
            <a:r>
              <a:rPr lang="en-US" sz="1200" dirty="0"/>
              <a:t>EMS data from 47 states</a:t>
            </a:r>
          </a:p>
          <a:p>
            <a:r>
              <a:rPr lang="en-US" sz="1200" dirty="0"/>
              <a:t>While suicide-related activations have not increased during the pandemic, the rate of mental/behavioral activations has increased. </a:t>
            </a:r>
          </a:p>
        </p:txBody>
      </p:sp>
      <p:sp>
        <p:nvSpPr>
          <p:cNvPr id="4" name="Text Placeholder 3"/>
          <p:cNvSpPr>
            <a:spLocks noGrp="1"/>
          </p:cNvSpPr>
          <p:nvPr>
            <p:ph type="body" idx="2"/>
          </p:nvPr>
        </p:nvSpPr>
        <p:spPr>
          <a:xfrm>
            <a:off x="6678813" y="3606674"/>
            <a:ext cx="3028950" cy="3108722"/>
          </a:xfrm>
        </p:spPr>
        <p:txBody>
          <a:bodyPr/>
          <a:lstStyle/>
          <a:p>
            <a:endParaRPr lang="en-US" dirty="0"/>
          </a:p>
        </p:txBody>
      </p:sp>
      <p:sp>
        <p:nvSpPr>
          <p:cNvPr id="5" name="Slide Number Placeholder 4"/>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24</a:t>
            </a:fld>
            <a:endParaRPr lang="en-US" dirty="0"/>
          </a:p>
        </p:txBody>
      </p:sp>
      <p:pic>
        <p:nvPicPr>
          <p:cNvPr id="1026" name="Picture 2" descr="https://lh6.googleusercontent.com/yIIFc5-Jse3f3_RLTKW_2F36yB4M8HlMQzi3aLrtWBJpA1CjoUL5HvRfii5SSyvif_LYF4P9ixSUohWjoOyX9xWElf0qLeheDEkQTLk52T-ubnMoXhqo_53tzSMb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39" y="929449"/>
            <a:ext cx="3258063" cy="2427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_XDgCHefKrQBkrKgIjCE6YM4iOCkvZ9tWDrFyFO7bO0WxNa11LjT9nPmlodpPkw0IjO57-WZ2ZG0emI4666WlxXJ5k3pLFkVLnONU5vYg9k4-WxMLv6ngm4UOmhP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68" y="936941"/>
            <a:ext cx="3222845" cy="251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3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46304"/>
            <a:ext cx="6172200" cy="823659"/>
          </a:xfrm>
        </p:spPr>
        <p:txBody>
          <a:bodyPr/>
          <a:lstStyle/>
          <a:p>
            <a:r>
              <a:rPr lang="en-US" dirty="0"/>
              <a:t>Alcohol</a:t>
            </a:r>
          </a:p>
        </p:txBody>
      </p:sp>
      <p:sp>
        <p:nvSpPr>
          <p:cNvPr id="9" name="Text Placeholder 8"/>
          <p:cNvSpPr>
            <a:spLocks noGrp="1"/>
          </p:cNvSpPr>
          <p:nvPr>
            <p:ph type="body" idx="1"/>
          </p:nvPr>
        </p:nvSpPr>
        <p:spPr>
          <a:xfrm>
            <a:off x="342900" y="1115569"/>
            <a:ext cx="6172200" cy="3078608"/>
          </a:xfrm>
        </p:spPr>
        <p:txBody>
          <a:bodyPr/>
          <a:lstStyle/>
          <a:p>
            <a:pPr marL="114300" indent="0">
              <a:buNone/>
            </a:pPr>
            <a:r>
              <a:rPr lang="en-US" dirty="0">
                <a:solidFill>
                  <a:schemeClr val="tx1"/>
                </a:solidFill>
              </a:rPr>
              <a:t>Researchers have found that Americans are reporting increased alcohol use since the pandemic (Barbosa, Cowell, &amp; Dowd, 2020; Capasso, et al., 2021) </a:t>
            </a:r>
          </a:p>
          <a:p>
            <a:r>
              <a:rPr lang="en-US" dirty="0">
                <a:solidFill>
                  <a:schemeClr val="tx1"/>
                </a:solidFill>
              </a:rPr>
              <a:t>One survey in March and April of 2020 of 10,780 English speaking social media users found an overall </a:t>
            </a:r>
            <a:r>
              <a:rPr lang="en-US" dirty="0">
                <a:solidFill>
                  <a:schemeClr val="tx2"/>
                </a:solidFill>
              </a:rPr>
              <a:t>29% reported increase in drinking, </a:t>
            </a:r>
            <a:r>
              <a:rPr lang="en-US" dirty="0">
                <a:solidFill>
                  <a:schemeClr val="tx1"/>
                </a:solidFill>
              </a:rPr>
              <a:t>with some populations reporting more use than others: women, adults under the age of 40, and those with symptoms of anxiety or depressive disorders (Capasso, et al., 2021) </a:t>
            </a:r>
          </a:p>
          <a:p>
            <a:endParaRPr lang="en-US" dirty="0">
              <a:solidFill>
                <a:schemeClr val="tx1"/>
              </a:solidFill>
            </a:endParaRPr>
          </a:p>
          <a:p>
            <a:pPr marL="114300" indent="0">
              <a:buNone/>
            </a:pPr>
            <a:endParaRPr lang="en-US" dirty="0"/>
          </a:p>
        </p:txBody>
      </p:sp>
      <p:sp>
        <p:nvSpPr>
          <p:cNvPr id="4" name="Slide Number Placeholder 3"/>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25</a:t>
            </a:fld>
            <a:endParaRPr lang="en-US" dirty="0"/>
          </a:p>
        </p:txBody>
      </p:sp>
    </p:spTree>
    <p:extLst>
      <p:ext uri="{BB962C8B-B14F-4D97-AF65-F5344CB8AC3E}">
        <p14:creationId xmlns:p14="http://schemas.microsoft.com/office/powerpoint/2010/main" val="298213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Opioids and Drug Overdose Events</a:t>
            </a:r>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tx1"/>
                </a:solidFill>
              </a:rPr>
              <a:t>Nationally, </a:t>
            </a:r>
            <a:r>
              <a:rPr lang="en-US" dirty="0">
                <a:solidFill>
                  <a:schemeClr val="accent1"/>
                </a:solidFill>
              </a:rPr>
              <a:t>18.2%</a:t>
            </a:r>
            <a:r>
              <a:rPr lang="en-US" dirty="0">
                <a:solidFill>
                  <a:schemeClr val="tx1"/>
                </a:solidFill>
              </a:rPr>
              <a:t> </a:t>
            </a:r>
            <a:r>
              <a:rPr lang="en-US" dirty="0">
                <a:solidFill>
                  <a:schemeClr val="accent1"/>
                </a:solidFill>
              </a:rPr>
              <a:t>increase in fatal drug overdoses</a:t>
            </a:r>
            <a:r>
              <a:rPr lang="en-US" dirty="0">
                <a:solidFill>
                  <a:schemeClr val="tx1"/>
                </a:solidFill>
              </a:rPr>
              <a:t>, in the 12 month period ending in May 2020. with the largest increase occurring during March – May (CDC Health Alert Network, 2020).</a:t>
            </a:r>
          </a:p>
          <a:p>
            <a:pPr marL="285750" indent="-285750">
              <a:buFont typeface="Arial" panose="020B0604020202020204" pitchFamily="34" charset="0"/>
              <a:buChar char="•"/>
            </a:pPr>
            <a:r>
              <a:rPr lang="en-US" dirty="0">
                <a:solidFill>
                  <a:schemeClr val="tx1"/>
                </a:solidFill>
              </a:rPr>
              <a:t>Synthetic opioids involved in most cases</a:t>
            </a:r>
          </a:p>
          <a:p>
            <a:pPr marL="285750" indent="-285750">
              <a:buFont typeface="Arial" panose="020B0604020202020204" pitchFamily="34" charset="0"/>
              <a:buChar char="•"/>
            </a:pPr>
            <a:r>
              <a:rPr lang="en-US" dirty="0">
                <a:solidFill>
                  <a:schemeClr val="tx1"/>
                </a:solidFill>
              </a:rPr>
              <a:t>Increases in overdose deaths due to cocaine (25.6% increase) and psychostimulants (34.8% increase) from previous 12 month period</a:t>
            </a:r>
          </a:p>
          <a:p>
            <a:endParaRPr lang="en-US" dirty="0"/>
          </a:p>
        </p:txBody>
      </p:sp>
      <p:sp>
        <p:nvSpPr>
          <p:cNvPr id="4" name="Slide Number Placeholder 3"/>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26</a:t>
            </a:fld>
            <a:endParaRPr lang="en-US" dirty="0"/>
          </a:p>
        </p:txBody>
      </p:sp>
    </p:spTree>
    <p:extLst>
      <p:ext uri="{BB962C8B-B14F-4D97-AF65-F5344CB8AC3E}">
        <p14:creationId xmlns:p14="http://schemas.microsoft.com/office/powerpoint/2010/main" val="686091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27</a:t>
            </a:fld>
            <a:endParaRPr lang="en-US" dirty="0"/>
          </a:p>
        </p:txBody>
      </p:sp>
      <p:pic>
        <p:nvPicPr>
          <p:cNvPr id="3074" name="Picture 2" descr="https://lh4.googleusercontent.com/A2A-mm_GdY6z7jCVTVzqp84W1mso_c10Yd38jhEJ7q-GV_WdleVRKhR3ChyDH5xuyVVIO7QIm-f3V2jn_M9yED_SyrKuDzaIAGzxRQFL7ZfD-0I0iD-2vTkFkcc_ANTJ8X35R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96" y="0"/>
            <a:ext cx="6108192" cy="4434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6012" y="3711038"/>
            <a:ext cx="6665976" cy="723275"/>
          </a:xfrm>
          <a:prstGeom prst="rect">
            <a:avLst/>
          </a:prstGeom>
          <a:noFill/>
        </p:spPr>
        <p:txBody>
          <a:bodyPr wrap="square" rtlCol="0">
            <a:spAutoFit/>
          </a:bodyPr>
          <a:lstStyle/>
          <a:p>
            <a:r>
              <a:rPr lang="en-US" sz="900" i="1" dirty="0"/>
              <a:t>Percentage change in 12-months ending provisional data on all fatal drug overdoses, 50 states, the District of Columbia, and New York City: Overdose deaths from 12-months ending in June 2019 to 12-months ending in May 2020</a:t>
            </a:r>
          </a:p>
          <a:p>
            <a:endParaRPr lang="en-US" sz="900" dirty="0"/>
          </a:p>
          <a:p>
            <a:r>
              <a:rPr lang="en-US" dirty="0">
                <a:hlinkClick r:id="rId3"/>
              </a:rPr>
              <a:t>HAN Archive - 00438 | Health Alert Network (HAN) (cdc.gov)</a:t>
            </a:r>
            <a:endParaRPr lang="en-US" dirty="0"/>
          </a:p>
        </p:txBody>
      </p:sp>
    </p:spTree>
    <p:extLst>
      <p:ext uri="{BB962C8B-B14F-4D97-AF65-F5344CB8AC3E}">
        <p14:creationId xmlns:p14="http://schemas.microsoft.com/office/powerpoint/2010/main" val="315107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29169" y="3733798"/>
            <a:ext cx="6676857" cy="573026"/>
          </a:xfrm>
        </p:spPr>
        <p:txBody>
          <a:bodyPr/>
          <a:lstStyle/>
          <a:p>
            <a:r>
              <a:rPr lang="en-US" sz="1400" dirty="0"/>
              <a:t>Increased rates of opioid-related and naloxone activations particularly in the early part of the pandemic, and more recent </a:t>
            </a:r>
            <a:r>
              <a:rPr lang="en-US" sz="1400"/>
              <a:t>increases going </a:t>
            </a:r>
            <a:r>
              <a:rPr lang="en-US" sz="1400" dirty="0"/>
              <a:t>into 2021 </a:t>
            </a:r>
          </a:p>
        </p:txBody>
      </p:sp>
      <p:sp>
        <p:nvSpPr>
          <p:cNvPr id="5" name="Text Placeholder 4"/>
          <p:cNvSpPr>
            <a:spLocks noGrp="1"/>
          </p:cNvSpPr>
          <p:nvPr>
            <p:ph type="body" idx="4"/>
          </p:nvPr>
        </p:nvSpPr>
        <p:spPr>
          <a:xfrm>
            <a:off x="6969563" y="3743745"/>
            <a:ext cx="2905483" cy="2730204"/>
          </a:xfrm>
        </p:spPr>
        <p:txBody>
          <a:bodyPr/>
          <a:lstStyle/>
          <a:p>
            <a:endParaRPr lang="en-US" dirty="0"/>
          </a:p>
        </p:txBody>
      </p:sp>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28</a:t>
            </a:fld>
            <a:endParaRPr lang="en-US" dirty="0"/>
          </a:p>
        </p:txBody>
      </p:sp>
      <p:pic>
        <p:nvPicPr>
          <p:cNvPr id="4098" name="Picture 2" descr="https://lh3.googleusercontent.com/O-KT8e-GFPpv1d6dft6mDga7M0DyHapRnnPq9bkqYcoPGD-ik1z7xsvtGBSA4IdFM8smX37RISXfWFFswcwVOQlf5Xh3lJNB1KWs-MkbA5Mr830e9LvmYJUi-Cpz9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463"/>
            <a:ext cx="3410870" cy="26862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2cfoEQNhpQoESIB0y8-fuyCLu7pXQjf6fYePC2PQgE193b8fNILzaN6nIZC-dN10_e7OckZFgzpDvjLVAXfiQmrTM_hMKDl3UZ0L0eGYrAhdd4Cto-JxrxLzsDZ_Y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066" y="1057463"/>
            <a:ext cx="3462934" cy="259301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a:spLocks noGrp="1"/>
          </p:cNvSpPr>
          <p:nvPr>
            <p:ph type="body" idx="1"/>
          </p:nvPr>
        </p:nvSpPr>
        <p:spPr>
          <a:xfrm>
            <a:off x="342900" y="246889"/>
            <a:ext cx="6140450" cy="585216"/>
          </a:xfrm>
        </p:spPr>
        <p:txBody>
          <a:bodyPr/>
          <a:lstStyle/>
          <a:p>
            <a:pPr algn="ctr"/>
            <a:r>
              <a:rPr lang="en-US" dirty="0"/>
              <a:t>EMS Opioid Related Activation data</a:t>
            </a:r>
          </a:p>
        </p:txBody>
      </p:sp>
    </p:spTree>
    <p:extLst>
      <p:ext uri="{BB962C8B-B14F-4D97-AF65-F5344CB8AC3E}">
        <p14:creationId xmlns:p14="http://schemas.microsoft.com/office/powerpoint/2010/main" val="363646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745F41-0998-C14C-A6E0-07D499C1EAE9}"/>
              </a:ext>
            </a:extLst>
          </p:cNvPr>
          <p:cNvSpPr>
            <a:spLocks noGrp="1"/>
          </p:cNvSpPr>
          <p:nvPr>
            <p:ph type="sldNum" sz="quarter" idx="10"/>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67ED70C6-FDCB-5747-9A21-CEFC4DDC4D7F}" type="slidenum">
              <a:rPr kumimoji="0" lang="en-US" sz="1800" b="0" i="0" u="none" strike="noStrike" kern="1200" cap="none" spc="0" normalizeH="0" baseline="0" noProof="0" smtClean="0">
                <a:ln>
                  <a:noFill/>
                </a:ln>
                <a:solidFill>
                  <a:srgbClr val="006096"/>
                </a:solidFill>
                <a:effectLst/>
                <a:uLnTx/>
                <a:uFillTx/>
                <a:latin typeface="Arial" charset="0"/>
                <a:ea typeface="Geneva" charset="0"/>
              </a:rPr>
              <a:pPr marL="0" marR="0" lvl="0" indent="0" algn="ctr" defTabSz="457200" rtl="0" eaLnBrk="1" fontAlgn="base" latinLnBrk="0" hangingPunct="1">
                <a:lnSpc>
                  <a:spcPct val="100000"/>
                </a:lnSpc>
                <a:spcBef>
                  <a:spcPct val="0"/>
                </a:spcBef>
                <a:spcAft>
                  <a:spcPct val="0"/>
                </a:spcAft>
                <a:buClrTx/>
                <a:buSzTx/>
                <a:buFontTx/>
                <a:buNone/>
                <a:tabLst/>
                <a:defRPr/>
              </a:pPr>
              <a:t>2</a:t>
            </a:fld>
            <a:endParaRPr kumimoji="0" lang="en-US" sz="1800" b="0" i="0" u="none" strike="noStrike" kern="1200" cap="none" spc="0" normalizeH="0" baseline="0" noProof="0" dirty="0">
              <a:ln>
                <a:noFill/>
              </a:ln>
              <a:solidFill>
                <a:srgbClr val="006096"/>
              </a:solidFill>
              <a:effectLst/>
              <a:uLnTx/>
              <a:uFillTx/>
              <a:latin typeface="Arial" charset="0"/>
              <a:ea typeface="Geneva" charset="0"/>
            </a:endParaRPr>
          </a:p>
        </p:txBody>
      </p:sp>
      <p:sp>
        <p:nvSpPr>
          <p:cNvPr id="3" name="Title 2">
            <a:extLst>
              <a:ext uri="{FF2B5EF4-FFF2-40B4-BE49-F238E27FC236}">
                <a16:creationId xmlns:a16="http://schemas.microsoft.com/office/drawing/2014/main" id="{C3F7DA5F-BF57-F448-A182-35BBA2C306B0}"/>
              </a:ext>
            </a:extLst>
          </p:cNvPr>
          <p:cNvSpPr>
            <a:spLocks noGrp="1"/>
          </p:cNvSpPr>
          <p:nvPr>
            <p:ph type="title"/>
          </p:nvPr>
        </p:nvSpPr>
        <p:spPr/>
        <p:txBody>
          <a:bodyPr/>
          <a:lstStyle/>
          <a:p>
            <a:r>
              <a:rPr lang="en-US" b="1" dirty="0"/>
              <a:t>State Epidemiological Outcomes Workgroup</a:t>
            </a:r>
          </a:p>
        </p:txBody>
      </p:sp>
      <p:sp>
        <p:nvSpPr>
          <p:cNvPr id="4" name="Content Placeholder 3">
            <a:extLst>
              <a:ext uri="{FF2B5EF4-FFF2-40B4-BE49-F238E27FC236}">
                <a16:creationId xmlns:a16="http://schemas.microsoft.com/office/drawing/2014/main" id="{1A2AAE07-0882-A743-A02D-0685C655E7CC}"/>
              </a:ext>
            </a:extLst>
          </p:cNvPr>
          <p:cNvSpPr>
            <a:spLocks noGrp="1"/>
          </p:cNvSpPr>
          <p:nvPr>
            <p:ph idx="1"/>
          </p:nvPr>
        </p:nvSpPr>
        <p:spPr/>
        <p:txBody>
          <a:bodyPr/>
          <a:lstStyle/>
          <a:p>
            <a:pPr marL="0" indent="0" algn="ctr">
              <a:buNone/>
            </a:pPr>
            <a:r>
              <a:rPr lang="en-US" i="1" dirty="0">
                <a:solidFill>
                  <a:srgbClr val="222222"/>
                </a:solidFill>
                <a:effectLst/>
                <a:latin typeface="Arial" panose="020B0604020202020204" pitchFamily="34" charset="0"/>
              </a:rPr>
              <a:t>Funding for this project has been provided by the Delaware Department for Health and Social Services, Division of Substance Abuse and Mental Health through the Substance Abuse and Mental Health Services Administration (SAMHSA).</a:t>
            </a:r>
            <a:endParaRPr lang="en-US" dirty="0"/>
          </a:p>
          <a:p>
            <a:pPr marL="0" indent="0">
              <a:buNone/>
            </a:pPr>
            <a:endParaRPr lang="en-US" dirty="0"/>
          </a:p>
          <a:p>
            <a:pPr marL="0" indent="0">
              <a:buNone/>
            </a:pPr>
            <a:endParaRPr lang="en-US" dirty="0"/>
          </a:p>
        </p:txBody>
      </p:sp>
      <p:pic>
        <p:nvPicPr>
          <p:cNvPr id="10" name="Google Shape;91;p1" descr="dhsslogo">
            <a:extLst>
              <a:ext uri="{FF2B5EF4-FFF2-40B4-BE49-F238E27FC236}">
                <a16:creationId xmlns:a16="http://schemas.microsoft.com/office/drawing/2014/main" id="{9B6D8865-BD96-43EA-9B3B-D262D5FE14D3}"/>
              </a:ext>
            </a:extLst>
          </p:cNvPr>
          <p:cNvPicPr preferRelativeResize="0"/>
          <p:nvPr/>
        </p:nvPicPr>
        <p:blipFill rotWithShape="1">
          <a:blip r:embed="rId2">
            <a:alphaModFix/>
          </a:blip>
          <a:srcRect/>
          <a:stretch/>
        </p:blipFill>
        <p:spPr>
          <a:xfrm>
            <a:off x="331749" y="3447064"/>
            <a:ext cx="990600" cy="933260"/>
          </a:xfrm>
          <a:prstGeom prst="rect">
            <a:avLst/>
          </a:prstGeom>
          <a:noFill/>
          <a:ln>
            <a:noFill/>
          </a:ln>
        </p:spPr>
      </p:pic>
      <p:pic>
        <p:nvPicPr>
          <p:cNvPr id="5" name="Picture 4">
            <a:extLst>
              <a:ext uri="{FF2B5EF4-FFF2-40B4-BE49-F238E27FC236}">
                <a16:creationId xmlns:a16="http://schemas.microsoft.com/office/drawing/2014/main" id="{9C48FE4C-03C0-46B2-B037-EF5CA919A6DB}"/>
              </a:ext>
            </a:extLst>
          </p:cNvPr>
          <p:cNvPicPr>
            <a:picLocks noChangeAspect="1"/>
          </p:cNvPicPr>
          <p:nvPr/>
        </p:nvPicPr>
        <p:blipFill>
          <a:blip r:embed="rId3"/>
          <a:stretch>
            <a:fillRect/>
          </a:stretch>
        </p:blipFill>
        <p:spPr>
          <a:xfrm>
            <a:off x="2628900" y="3447065"/>
            <a:ext cx="1611238" cy="909144"/>
          </a:xfrm>
          <a:prstGeom prst="rect">
            <a:avLst/>
          </a:prstGeom>
        </p:spPr>
      </p:pic>
      <p:pic>
        <p:nvPicPr>
          <p:cNvPr id="7" name="Picture 6" descr="Text&#10;&#10;Description automatically generated">
            <a:extLst>
              <a:ext uri="{FF2B5EF4-FFF2-40B4-BE49-F238E27FC236}">
                <a16:creationId xmlns:a16="http://schemas.microsoft.com/office/drawing/2014/main" id="{A6148FAC-174B-4B40-98E3-10F503F4ACF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86400" y="3391513"/>
            <a:ext cx="1143000" cy="1089207"/>
          </a:xfrm>
          <a:prstGeom prst="rect">
            <a:avLst/>
          </a:prstGeom>
          <a:effectLst>
            <a:softEdge rad="254000"/>
          </a:effectLst>
        </p:spPr>
      </p:pic>
    </p:spTree>
    <p:extLst>
      <p:ext uri="{BB962C8B-B14F-4D97-AF65-F5344CB8AC3E}">
        <p14:creationId xmlns:p14="http://schemas.microsoft.com/office/powerpoint/2010/main" val="3546412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1440"/>
            <a:ext cx="6172200" cy="804672"/>
          </a:xfrm>
        </p:spPr>
        <p:txBody>
          <a:bodyPr/>
          <a:lstStyle/>
          <a:p>
            <a:r>
              <a:rPr lang="en-US" dirty="0"/>
              <a:t>Treatment and Recovery</a:t>
            </a:r>
          </a:p>
        </p:txBody>
      </p:sp>
      <p:sp>
        <p:nvSpPr>
          <p:cNvPr id="3" name="Text Placeholder 2"/>
          <p:cNvSpPr>
            <a:spLocks noGrp="1"/>
          </p:cNvSpPr>
          <p:nvPr>
            <p:ph type="body" idx="1"/>
          </p:nvPr>
        </p:nvSpPr>
        <p:spPr>
          <a:xfrm>
            <a:off x="342900" y="896112"/>
            <a:ext cx="6172200" cy="3298065"/>
          </a:xfrm>
        </p:spPr>
        <p:txBody>
          <a:bodyPr/>
          <a:lstStyle/>
          <a:p>
            <a:r>
              <a:rPr lang="en-US" sz="1600" dirty="0">
                <a:solidFill>
                  <a:schemeClr val="tx1"/>
                </a:solidFill>
              </a:rPr>
              <a:t>A NIDA supported survey of 1079 respondents with a substance use disorder, conducted between 4/27 – 5/8 through Addiction Policy forums found:</a:t>
            </a:r>
          </a:p>
          <a:p>
            <a:pPr lvl="1"/>
            <a:r>
              <a:rPr lang="en-US" sz="1600" dirty="0">
                <a:solidFill>
                  <a:schemeClr val="tx1"/>
                </a:solidFill>
              </a:rPr>
              <a:t>1 in 3 reported changes or disruptions in accessing treatment of recovery support services.  </a:t>
            </a:r>
          </a:p>
          <a:p>
            <a:pPr lvl="1" fontAlgn="base"/>
            <a:r>
              <a:rPr lang="en-US" sz="1600" dirty="0">
                <a:solidFill>
                  <a:schemeClr val="tx1"/>
                </a:solidFill>
              </a:rPr>
              <a:t>14% reported being unable to receive services</a:t>
            </a:r>
          </a:p>
          <a:p>
            <a:pPr lvl="1" fontAlgn="base"/>
            <a:r>
              <a:rPr lang="en-US" sz="1600" dirty="0">
                <a:solidFill>
                  <a:schemeClr val="tx1"/>
                </a:solidFill>
              </a:rPr>
              <a:t>4% reported an overdose since the pandemic began </a:t>
            </a:r>
          </a:p>
          <a:p>
            <a:pPr fontAlgn="base"/>
            <a:r>
              <a:rPr lang="en-US" sz="1600" dirty="0">
                <a:solidFill>
                  <a:schemeClr val="tx1"/>
                </a:solidFill>
              </a:rPr>
              <a:t>Analyses of U.S. electronic health records showed that those who were diagnosed with a substance use disorder (SUD) had an increased risk for COVID-19, and significantly worse outcomes from the disease (Wang, Kaelber, Xu, &amp; Volkow, 2020).   </a:t>
            </a:r>
          </a:p>
        </p:txBody>
      </p:sp>
      <p:sp>
        <p:nvSpPr>
          <p:cNvPr id="4" name="Slide Number Placeholder 3"/>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4F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29</a:t>
            </a:fld>
            <a:endParaRPr lang="en-US" dirty="0"/>
          </a:p>
        </p:txBody>
      </p:sp>
    </p:spTree>
    <p:extLst>
      <p:ext uri="{BB962C8B-B14F-4D97-AF65-F5344CB8AC3E}">
        <p14:creationId xmlns:p14="http://schemas.microsoft.com/office/powerpoint/2010/main" val="4102583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
          <p:cNvSpPr txBox="1">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t>30</a:t>
            </a:fld>
            <a:endParaRPr dirty="0"/>
          </a:p>
        </p:txBody>
      </p:sp>
      <p:sp>
        <p:nvSpPr>
          <p:cNvPr id="176" name="Google Shape;176;p3"/>
          <p:cNvSpPr txBox="1"/>
          <p:nvPr/>
        </p:nvSpPr>
        <p:spPr>
          <a:xfrm>
            <a:off x="1512400" y="64009"/>
            <a:ext cx="3245400" cy="34747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Calibri"/>
                <a:ea typeface="Calibri"/>
                <a:cs typeface="Calibri"/>
                <a:sym typeface="Calibri"/>
              </a:rPr>
              <a:t>References</a:t>
            </a:r>
            <a:endParaRPr dirty="0">
              <a:latin typeface="Calibri"/>
              <a:ea typeface="Calibri"/>
              <a:cs typeface="Calibri"/>
              <a:sym typeface="Calibri"/>
            </a:endParaRPr>
          </a:p>
        </p:txBody>
      </p:sp>
      <p:sp>
        <p:nvSpPr>
          <p:cNvPr id="177" name="Google Shape;177;p3"/>
          <p:cNvSpPr txBox="1"/>
          <p:nvPr/>
        </p:nvSpPr>
        <p:spPr>
          <a:xfrm>
            <a:off x="78862" y="411481"/>
            <a:ext cx="6533100" cy="3663519"/>
          </a:xfrm>
          <a:prstGeom prst="rect">
            <a:avLst/>
          </a:prstGeom>
          <a:noFill/>
          <a:ln>
            <a:noFill/>
          </a:ln>
        </p:spPr>
        <p:txBody>
          <a:bodyPr spcFirstLastPara="1" wrap="square" lIns="91425" tIns="91425" rIns="91425" bIns="91425" anchor="t" anchorCtr="0">
            <a:noAutofit/>
          </a:bodyPr>
          <a:lstStyle/>
          <a:p>
            <a:r>
              <a:rPr lang="en-US" sz="1100" dirty="0">
                <a:latin typeface="Calibri" panose="020F0502020204030204" pitchFamily="34" charset="0"/>
                <a:cs typeface="Calibri" panose="020F0502020204030204" pitchFamily="34" charset="0"/>
              </a:rPr>
              <a:t>Addiction Policy Forum. (2020, Sep. 10). COVID-19 pandemic impact on patients, families &amp; individuals in recovery from a SUD. Retrieved from </a:t>
            </a:r>
            <a:r>
              <a:rPr lang="en-US" sz="1100" u="sng" dirty="0">
                <a:latin typeface="Calibri" panose="020F0502020204030204" pitchFamily="34" charset="0"/>
                <a:cs typeface="Calibri" panose="020F0502020204030204" pitchFamily="34" charset="0"/>
                <a:hlinkClick r:id="rId3"/>
              </a:rPr>
              <a:t>https://www.addictionpolicy.org/post/covid-19-pandemic-impact-on-patients-families-individuals-in-recovery-fromsubstance-use-disorder</a:t>
            </a:r>
            <a:endParaRPr lang="en-US" sz="1100" u="sng"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American Psychological Association. (2020). </a:t>
            </a:r>
            <a:r>
              <a:rPr lang="en-US" sz="1100" i="1" dirty="0">
                <a:latin typeface="Calibri" panose="020F0502020204030204" pitchFamily="34" charset="0"/>
                <a:cs typeface="Calibri" panose="020F0502020204030204" pitchFamily="34" charset="0"/>
              </a:rPr>
              <a:t>Stress in the time of COVID-19</a:t>
            </a:r>
            <a:r>
              <a:rPr lang="en-US" sz="1100" dirty="0">
                <a:latin typeface="Calibri" panose="020F0502020204030204" pitchFamily="34" charset="0"/>
                <a:cs typeface="Calibri" panose="020F0502020204030204" pitchFamily="34" charset="0"/>
              </a:rPr>
              <a:t> [Volume One]. Retrieved from </a:t>
            </a:r>
            <a:r>
              <a:rPr lang="en-US" sz="1100" u="sng" dirty="0">
                <a:latin typeface="Calibri" panose="020F0502020204030204" pitchFamily="34" charset="0"/>
                <a:cs typeface="Calibri" panose="020F0502020204030204" pitchFamily="34" charset="0"/>
                <a:hlinkClick r:id="rId4"/>
              </a:rPr>
              <a:t>https://www.apa.org/news/press/releases/stress/2020/stress-in-america-covid.pdf</a:t>
            </a:r>
            <a:endParaRPr lang="en-US" sz="1100" u="sng"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Barbosa, C., Cowell, A. J., &amp; Dowd, W. N. (2020). Alcohol consumption in response to the COVID-19 pandemic in the United States. </a:t>
            </a:r>
            <a:r>
              <a:rPr lang="en-US" sz="1100" i="1" dirty="0">
                <a:latin typeface="Calibri" panose="020F0502020204030204" pitchFamily="34" charset="0"/>
                <a:cs typeface="Calibri" panose="020F0502020204030204" pitchFamily="34" charset="0"/>
              </a:rPr>
              <a:t>Journal of Addiction Medicine</a:t>
            </a:r>
            <a:r>
              <a:rPr lang="en-US" sz="1100" dirty="0">
                <a:latin typeface="Calibri" panose="020F0502020204030204" pitchFamily="34" charset="0"/>
                <a:cs typeface="Calibri" panose="020F0502020204030204" pitchFamily="34" charset="0"/>
              </a:rPr>
              <a:t>. doi: 10.1097/ADM.0000000000000767 </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Capasso, A., Jones, A. M., Ali, S. H., Foreman, J., Tozan, Y., &amp; DiClemente, R. J. (2021 [pre-release]). Increased alcohol use during the COVID-19 pandemic: The effect of mental health and age in a cross-sectional sample of social media users in the U.S. </a:t>
            </a:r>
            <a:r>
              <a:rPr lang="en-US" sz="1100" i="1" dirty="0">
                <a:latin typeface="Calibri" panose="020F0502020204030204" pitchFamily="34" charset="0"/>
                <a:cs typeface="Calibri" panose="020F0502020204030204" pitchFamily="34" charset="0"/>
              </a:rPr>
              <a:t>Preventive Medicine, 145</a:t>
            </a:r>
            <a:r>
              <a:rPr lang="en-US" sz="1100" dirty="0">
                <a:latin typeface="Calibri" panose="020F0502020204030204" pitchFamily="34" charset="0"/>
                <a:cs typeface="Calibri" panose="020F0502020204030204" pitchFamily="34" charset="0"/>
              </a:rPr>
              <a:t>, 106422. </a:t>
            </a:r>
            <a:r>
              <a:rPr lang="en-US" sz="1100" dirty="0">
                <a:latin typeface="Calibri" panose="020F0502020204030204" pitchFamily="34" charset="0"/>
                <a:cs typeface="Calibri" panose="020F0502020204030204" pitchFamily="34" charset="0"/>
                <a:hlinkClick r:id="rId5"/>
              </a:rPr>
              <a:t>https://doi.org/10.1016/j.ypmed.2021.106422</a:t>
            </a:r>
            <a:endParaRPr lang="en-US" sz="1100" dirty="0">
              <a:latin typeface="Calibri" panose="020F0502020204030204" pitchFamily="34" charset="0"/>
              <a:cs typeface="Calibri" panose="020F0502020204030204" pitchFamily="34" charset="0"/>
            </a:endParaRPr>
          </a:p>
          <a:p>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Centers for Disease Control and Prevention. (2020, Dec. 17). Increase in fatal drug overdoses across the United States driven by synthetic opioids before and during the COVID-19 pandemic. </a:t>
            </a:r>
            <a:r>
              <a:rPr lang="en-US" sz="1100" i="1" dirty="0">
                <a:latin typeface="Calibri" panose="020F0502020204030204" pitchFamily="34" charset="0"/>
                <a:cs typeface="Calibri" panose="020F0502020204030204" pitchFamily="34" charset="0"/>
              </a:rPr>
              <a:t>Health Alert Network – CDCHAN-00438</a:t>
            </a:r>
            <a:r>
              <a:rPr lang="en-US" sz="1100" dirty="0">
                <a:latin typeface="Calibri" panose="020F0502020204030204" pitchFamily="34" charset="0"/>
                <a:cs typeface="Calibri" panose="020F0502020204030204" pitchFamily="34" charset="0"/>
              </a:rPr>
              <a:t>. Retrieved from </a:t>
            </a:r>
            <a:r>
              <a:rPr lang="en-US" sz="1100" dirty="0">
                <a:latin typeface="Calibri" panose="020F0502020204030204" pitchFamily="34" charset="0"/>
                <a:cs typeface="Calibri" panose="020F0502020204030204" pitchFamily="34" charset="0"/>
                <a:hlinkClick r:id="rId6"/>
              </a:rPr>
              <a:t>https://emergency.cdc.gov/han/2020/han00438.asp</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solidFill>
                  <a:schemeClr val="tx1"/>
                </a:solidFill>
                <a:latin typeface="Calibri" panose="020F0502020204030204" pitchFamily="34" charset="0"/>
                <a:cs typeface="Calibri" panose="020F0502020204030204" pitchFamily="34" charset="0"/>
              </a:rPr>
              <a:t>Czeisler, M., Lane, R.I., Petrosky, E., Wiley, J.F., Christensen, A., Njai, R., Weaver, M.D., Robbins, R., Facer-Childs, E.R., Barger, L.K., Czeisler, C.A., Howard, M.E., Rajaratnam, S. M. W. (2020) Mental health, substance use, and suicidal ideation during the COVID-19 pandemic – United States, June 24-30, 2020. MMWR Morbidity and Mortality Weekly Report, 69(32), 1049-1057. Retrieved from https://www.cdc.gov/mmwr/volumes/69/wr/mm6932a1.htm. </a:t>
            </a:r>
          </a:p>
          <a:p>
            <a:endParaRPr lang="en-US" sz="11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2238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31</a:t>
            </a:fld>
            <a:endParaRPr lang="en-US" dirty="0"/>
          </a:p>
        </p:txBody>
      </p:sp>
      <p:sp>
        <p:nvSpPr>
          <p:cNvPr id="9" name="Text Placeholder 8"/>
          <p:cNvSpPr>
            <a:spLocks noGrp="1"/>
          </p:cNvSpPr>
          <p:nvPr>
            <p:ph type="body" idx="1"/>
          </p:nvPr>
        </p:nvSpPr>
        <p:spPr>
          <a:xfrm>
            <a:off x="155448" y="228600"/>
            <a:ext cx="6574536" cy="3965577"/>
          </a:xfrm>
        </p:spPr>
        <p:txBody>
          <a:bodyPr/>
          <a:lstStyle/>
          <a:p>
            <a:pPr marL="114300" indent="0">
              <a:buNone/>
            </a:pPr>
            <a:r>
              <a:rPr lang="en-US" sz="1100" dirty="0">
                <a:solidFill>
                  <a:schemeClr val="tx1"/>
                </a:solidFill>
                <a:latin typeface="Calibri" panose="020F0502020204030204" pitchFamily="34" charset="0"/>
                <a:cs typeface="Calibri" panose="020F0502020204030204" pitchFamily="34" charset="0"/>
              </a:rPr>
              <a:t>Hedegaard H, Miniño AM, Warner M. (2020). Drug overdose deaths in the United States, 1999–2018. </a:t>
            </a:r>
            <a:r>
              <a:rPr lang="en-US" sz="1100" i="1" dirty="0">
                <a:solidFill>
                  <a:schemeClr val="tx1"/>
                </a:solidFill>
                <a:latin typeface="Calibri" panose="020F0502020204030204" pitchFamily="34" charset="0"/>
                <a:cs typeface="Calibri" panose="020F0502020204030204" pitchFamily="34" charset="0"/>
              </a:rPr>
              <a:t>NCHS Data Brief, 356</a:t>
            </a:r>
            <a:r>
              <a:rPr lang="en-US" sz="1100" dirty="0">
                <a:solidFill>
                  <a:schemeClr val="tx1"/>
                </a:solidFill>
                <a:latin typeface="Calibri" panose="020F0502020204030204" pitchFamily="34" charset="0"/>
                <a:cs typeface="Calibri" panose="020F0502020204030204" pitchFamily="34" charset="0"/>
              </a:rPr>
              <a:t>. Hyattsville, MD: National Center for Health Statistics. 2020. Retrieved from</a:t>
            </a:r>
            <a:r>
              <a:rPr lang="en-US" sz="1100" dirty="0">
                <a:solidFill>
                  <a:schemeClr val="tx1"/>
                </a:solidFill>
                <a:latin typeface="Calibri" panose="020F0502020204030204" pitchFamily="34" charset="0"/>
                <a:cs typeface="Calibri" panose="020F0502020204030204" pitchFamily="34" charset="0"/>
                <a:hlinkClick r:id="rId2"/>
              </a:rPr>
              <a:t> </a:t>
            </a:r>
            <a:r>
              <a:rPr lang="en-US" sz="1100" u="sng" dirty="0">
                <a:solidFill>
                  <a:schemeClr val="tx1"/>
                </a:solidFill>
                <a:latin typeface="Calibri" panose="020F0502020204030204" pitchFamily="34" charset="0"/>
                <a:cs typeface="Calibri" panose="020F0502020204030204" pitchFamily="34" charset="0"/>
                <a:hlinkClick r:id="rId2"/>
              </a:rPr>
              <a:t>https://www.cdc.gov/nchs/data/databriefs/db356-h.pdf</a:t>
            </a:r>
            <a:endParaRPr lang="en-US" sz="1100" u="sng" dirty="0">
              <a:solidFill>
                <a:schemeClr val="tx1"/>
              </a:solidFill>
              <a:latin typeface="Calibri" panose="020F0502020204030204" pitchFamily="34" charset="0"/>
              <a:cs typeface="Calibri" panose="020F0502020204030204" pitchFamily="34" charset="0"/>
            </a:endParaRPr>
          </a:p>
          <a:p>
            <a:pPr marL="114300" indent="0">
              <a:buNone/>
            </a:pPr>
            <a:endParaRPr lang="en-US" sz="1100" dirty="0">
              <a:solidFill>
                <a:schemeClr val="tx1"/>
              </a:solidFill>
              <a:latin typeface="Calibri" panose="020F0502020204030204" pitchFamily="34" charset="0"/>
              <a:cs typeface="Calibri" panose="020F0502020204030204" pitchFamily="34" charset="0"/>
            </a:endParaRPr>
          </a:p>
          <a:p>
            <a:pPr marL="114300" indent="0">
              <a:buNone/>
            </a:pPr>
            <a:r>
              <a:rPr lang="en-US" sz="1100" dirty="0">
                <a:solidFill>
                  <a:schemeClr val="tx1"/>
                </a:solidFill>
                <a:latin typeface="Calibri" panose="020F0502020204030204" pitchFamily="34" charset="0"/>
                <a:cs typeface="Calibri" panose="020F0502020204030204" pitchFamily="34" charset="0"/>
              </a:rPr>
              <a:t>Leeb, R. T., Bitsko, R. H., Radhakrishnan, L., Martinez, P., Njai, R., &amp; Holland, K. M. (2020). Mental health-related emergency department visits among children aged &lt;18 years during the COVID-19 pandemic – United States, January 1 – October 17, 2020. </a:t>
            </a:r>
            <a:r>
              <a:rPr lang="en-US" sz="1100" i="1" dirty="0">
                <a:solidFill>
                  <a:schemeClr val="tx1"/>
                </a:solidFill>
                <a:latin typeface="Calibri" panose="020F0502020204030204" pitchFamily="34" charset="0"/>
                <a:cs typeface="Calibri" panose="020F0502020204030204" pitchFamily="34" charset="0"/>
              </a:rPr>
              <a:t>MMWR Morbidity and Mortality Weekly Report</a:t>
            </a:r>
            <a:r>
              <a:rPr lang="en-US" sz="1100" dirty="0">
                <a:solidFill>
                  <a:schemeClr val="tx1"/>
                </a:solidFill>
                <a:latin typeface="Calibri" panose="020F0502020204030204" pitchFamily="34" charset="0"/>
                <a:cs typeface="Calibri" panose="020F0502020204030204" pitchFamily="34" charset="0"/>
              </a:rPr>
              <a:t>, </a:t>
            </a:r>
            <a:r>
              <a:rPr lang="en-US" sz="1100" i="1" dirty="0">
                <a:solidFill>
                  <a:schemeClr val="tx1"/>
                </a:solidFill>
                <a:latin typeface="Calibri" panose="020F0502020204030204" pitchFamily="34" charset="0"/>
                <a:cs typeface="Calibri" panose="020F0502020204030204" pitchFamily="34" charset="0"/>
              </a:rPr>
              <a:t>69</a:t>
            </a:r>
            <a:r>
              <a:rPr lang="en-US" sz="1100" dirty="0">
                <a:solidFill>
                  <a:schemeClr val="tx1"/>
                </a:solidFill>
                <a:latin typeface="Calibri" panose="020F0502020204030204" pitchFamily="34" charset="0"/>
                <a:cs typeface="Calibri" panose="020F0502020204030204" pitchFamily="34" charset="0"/>
              </a:rPr>
              <a:t>(45), 1675-1680. Retrieved from</a:t>
            </a:r>
            <a:r>
              <a:rPr lang="en-US" sz="1100" dirty="0">
                <a:solidFill>
                  <a:schemeClr val="tx1"/>
                </a:solidFill>
                <a:latin typeface="Calibri" panose="020F0502020204030204" pitchFamily="34" charset="0"/>
                <a:cs typeface="Calibri" panose="020F0502020204030204" pitchFamily="34" charset="0"/>
                <a:hlinkClick r:id="rId3"/>
              </a:rPr>
              <a:t> </a:t>
            </a:r>
            <a:r>
              <a:rPr lang="en-US" sz="1100" u="sng" dirty="0">
                <a:solidFill>
                  <a:schemeClr val="tx1"/>
                </a:solidFill>
                <a:latin typeface="Calibri" panose="020F0502020204030204" pitchFamily="34" charset="0"/>
                <a:cs typeface="Calibri" panose="020F0502020204030204" pitchFamily="34" charset="0"/>
                <a:hlinkClick r:id="rId3"/>
              </a:rPr>
              <a:t>https://www.cdc.gov/mmwr/volumes/69/wr/pdfs/mm6945a3-H.pdf</a:t>
            </a:r>
            <a:endParaRPr lang="en-US" sz="1100" u="sng" dirty="0">
              <a:solidFill>
                <a:schemeClr val="tx1"/>
              </a:solidFill>
              <a:latin typeface="Calibri" panose="020F0502020204030204" pitchFamily="34" charset="0"/>
              <a:cs typeface="Calibri" panose="020F0502020204030204" pitchFamily="34" charset="0"/>
            </a:endParaRPr>
          </a:p>
          <a:p>
            <a:pPr marL="114300" indent="0">
              <a:buNone/>
            </a:pPr>
            <a:endParaRPr lang="en-US" sz="1100" dirty="0">
              <a:solidFill>
                <a:schemeClr val="tx1"/>
              </a:solidFill>
              <a:latin typeface="Calibri" panose="020F0502020204030204" pitchFamily="34" charset="0"/>
              <a:cs typeface="Calibri" panose="020F0502020204030204" pitchFamily="34" charset="0"/>
            </a:endParaRPr>
          </a:p>
          <a:p>
            <a:pPr marL="114300" indent="0">
              <a:buNone/>
            </a:pPr>
            <a:r>
              <a:rPr lang="en-US" sz="1100" dirty="0">
                <a:solidFill>
                  <a:schemeClr val="tx1"/>
                </a:solidFill>
                <a:latin typeface="Calibri" panose="020F0502020204030204" pitchFamily="34" charset="0"/>
                <a:cs typeface="Calibri" panose="020F0502020204030204" pitchFamily="34" charset="0"/>
              </a:rPr>
              <a:t>National Center for Health Statistics. (n.d.). Mental health care in the last 4 weeks [Table]. Retrieved from</a:t>
            </a:r>
            <a:r>
              <a:rPr lang="en-US" sz="1100" dirty="0">
                <a:solidFill>
                  <a:schemeClr val="tx1"/>
                </a:solidFill>
                <a:latin typeface="Calibri" panose="020F0502020204030204" pitchFamily="34" charset="0"/>
                <a:cs typeface="Calibri" panose="020F0502020204030204" pitchFamily="34" charset="0"/>
                <a:hlinkClick r:id="rId4"/>
              </a:rPr>
              <a:t> </a:t>
            </a:r>
            <a:r>
              <a:rPr lang="en-US" sz="1100" u="sng" dirty="0">
                <a:solidFill>
                  <a:schemeClr val="tx1"/>
                </a:solidFill>
                <a:latin typeface="Calibri" panose="020F0502020204030204" pitchFamily="34" charset="0"/>
                <a:cs typeface="Calibri" panose="020F0502020204030204" pitchFamily="34" charset="0"/>
                <a:hlinkClick r:id="rId4"/>
              </a:rPr>
              <a:t>https://www.cdc.gov/nchs/covid19/pulse/mental-health-care.htm</a:t>
            </a:r>
            <a:endParaRPr lang="en-US" sz="1100" u="sng" dirty="0">
              <a:solidFill>
                <a:schemeClr val="tx1"/>
              </a:solidFill>
              <a:latin typeface="Calibri" panose="020F0502020204030204" pitchFamily="34" charset="0"/>
              <a:cs typeface="Calibri" panose="020F0502020204030204" pitchFamily="34" charset="0"/>
            </a:endParaRPr>
          </a:p>
          <a:p>
            <a:pPr marL="114300" indent="0">
              <a:buNone/>
            </a:pPr>
            <a:endParaRPr lang="en-US" sz="1100" dirty="0">
              <a:solidFill>
                <a:schemeClr val="tx1"/>
              </a:solidFill>
              <a:latin typeface="Calibri" panose="020F0502020204030204" pitchFamily="34" charset="0"/>
              <a:cs typeface="Calibri" panose="020F0502020204030204" pitchFamily="34" charset="0"/>
            </a:endParaRPr>
          </a:p>
          <a:p>
            <a:pPr marL="114300" indent="0">
              <a:buNone/>
            </a:pPr>
            <a:r>
              <a:rPr lang="en-US" sz="1100" dirty="0">
                <a:solidFill>
                  <a:schemeClr val="tx1"/>
                </a:solidFill>
                <a:latin typeface="Calibri" panose="020F0502020204030204" pitchFamily="34" charset="0"/>
                <a:cs typeface="Calibri" panose="020F0502020204030204" pitchFamily="34" charset="0"/>
              </a:rPr>
              <a:t>National Institute on Drug Abuse. (2020, Dec.15.) Study: Surge of teen vaping levels off, but remains high as of early 2020. Retrieved from</a:t>
            </a:r>
            <a:r>
              <a:rPr lang="en-US" sz="1100" dirty="0">
                <a:solidFill>
                  <a:schemeClr val="tx1"/>
                </a:solidFill>
                <a:latin typeface="Calibri" panose="020F0502020204030204" pitchFamily="34" charset="0"/>
                <a:cs typeface="Calibri" panose="020F0502020204030204" pitchFamily="34" charset="0"/>
                <a:hlinkClick r:id="rId5"/>
              </a:rPr>
              <a:t> </a:t>
            </a:r>
            <a:r>
              <a:rPr lang="en-US" sz="1100" u="sng" dirty="0">
                <a:solidFill>
                  <a:schemeClr val="tx1"/>
                </a:solidFill>
                <a:latin typeface="Calibri" panose="020F0502020204030204" pitchFamily="34" charset="0"/>
                <a:cs typeface="Calibri" panose="020F0502020204030204" pitchFamily="34" charset="0"/>
                <a:hlinkClick r:id="rId5"/>
              </a:rPr>
              <a:t>https://www.drugabuse.gov/news-events/news-releases/2020/12/study-surge-of-teen-vaping-levels-off-but-remains-high-as-of-early-2020 on 2021, January 20</a:t>
            </a:r>
            <a:endParaRPr lang="en-US" sz="1100" u="sng" dirty="0">
              <a:solidFill>
                <a:schemeClr val="tx1"/>
              </a:solidFill>
              <a:latin typeface="Calibri" panose="020F0502020204030204" pitchFamily="34" charset="0"/>
              <a:cs typeface="Calibri" panose="020F0502020204030204" pitchFamily="34" charset="0"/>
            </a:endParaRPr>
          </a:p>
          <a:p>
            <a:pPr marL="114300" indent="0">
              <a:buNone/>
            </a:pPr>
            <a:endParaRPr lang="en-US" sz="1100" dirty="0">
              <a:solidFill>
                <a:schemeClr val="tx1"/>
              </a:solidFill>
            </a:endParaRPr>
          </a:p>
          <a:p>
            <a:pPr marL="114300" indent="0">
              <a:buNone/>
            </a:pPr>
            <a:r>
              <a:rPr lang="en-US" sz="1100" dirty="0">
                <a:solidFill>
                  <a:schemeClr val="tx1"/>
                </a:solidFill>
              </a:rPr>
              <a:t>Mann, C.  (2021). EMS by the Numbers: Impact of COVID-19, January 21st, 2021 [PowerPoint Slides]. National Emergency Medical Services Information System (NEMSIS). Retrieved from </a:t>
            </a:r>
            <a:r>
              <a:rPr lang="en-US" sz="1100" u="sng" dirty="0">
                <a:solidFill>
                  <a:schemeClr val="tx1"/>
                </a:solidFill>
                <a:hlinkClick r:id="rId6"/>
              </a:rPr>
              <a:t>https://nemsis.org/wp-content/uploads/2021/01/NEMSIS-TAC-Update-to-COVID_19-Trends-1_21_2021-Pre-Findings-V1.pdf</a:t>
            </a:r>
            <a:endParaRPr lang="en-US" sz="1100" dirty="0">
              <a:solidFill>
                <a:schemeClr val="tx1"/>
              </a:solidFill>
            </a:endParaRPr>
          </a:p>
          <a:p>
            <a:pPr marL="114300" indent="0">
              <a:buNone/>
            </a:pPr>
            <a:br>
              <a:rPr lang="en-US" sz="1100" dirty="0"/>
            </a:br>
            <a:endParaRPr lang="en-US" sz="1100" dirty="0">
              <a:solidFill>
                <a:schemeClr val="tx1"/>
              </a:solidFill>
              <a:latin typeface="Calibri" panose="020F0502020204030204" pitchFamily="34" charset="0"/>
              <a:cs typeface="Calibri" panose="020F0502020204030204" pitchFamily="34" charset="0"/>
            </a:endParaRPr>
          </a:p>
          <a:p>
            <a:pPr marL="114300" indent="0">
              <a:buNone/>
            </a:pPr>
            <a:br>
              <a:rPr lang="en-US" sz="1200" dirty="0">
                <a:solidFill>
                  <a:schemeClr val="tx1"/>
                </a:solidFill>
                <a:latin typeface="Calibri" panose="020F0502020204030204" pitchFamily="34" charset="0"/>
                <a:cs typeface="Calibri" panose="020F0502020204030204" pitchFamily="34" charset="0"/>
              </a:rPr>
            </a:br>
            <a:endParaRPr lang="en-US"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500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32</a:t>
            </a:fld>
            <a:endParaRPr lang="en-US" dirty="0"/>
          </a:p>
        </p:txBody>
      </p:sp>
      <p:sp>
        <p:nvSpPr>
          <p:cNvPr id="5" name="Title 2"/>
          <p:cNvSpPr>
            <a:spLocks noGrp="1"/>
          </p:cNvSpPr>
          <p:nvPr>
            <p:ph type="body" idx="1"/>
          </p:nvPr>
        </p:nvSpPr>
        <p:spPr>
          <a:xfrm>
            <a:off x="342900" y="201613"/>
            <a:ext cx="6172200" cy="3992562"/>
          </a:xfrm>
        </p:spPr>
        <p:txBody>
          <a:bodyPr/>
          <a:lstStyle/>
          <a:p>
            <a:pPr marL="114300" indent="0">
              <a:buNone/>
            </a:pPr>
            <a:r>
              <a:rPr lang="en-US" sz="1100" dirty="0">
                <a:solidFill>
                  <a:schemeClr val="tx1"/>
                </a:solidFill>
              </a:rPr>
              <a:t>Rapid Assessment of Pandemic Impact on Development – Early Childhood. (2020, Dec. 17). Overloaded: Families with children who have special needs are bearing an especially heavy weight, and support is needed. University of Oregon, Center for Translational Neuroscience. Retrieved from   </a:t>
            </a:r>
            <a:r>
              <a:rPr lang="en-US" sz="1100" u="sng" dirty="0">
                <a:solidFill>
                  <a:schemeClr val="tx1"/>
                </a:solidFill>
                <a:hlinkClick r:id="rId2"/>
              </a:rPr>
              <a:t>https://medium.com/rapid-ec-project/overloaded-families-with-children-who-have-special-needs-are-bearing-an-especially-heavy-weight-4e613a7681bd</a:t>
            </a:r>
            <a:endParaRPr lang="en-US" sz="1100" u="sng" dirty="0">
              <a:solidFill>
                <a:schemeClr val="tx1"/>
              </a:solidFill>
            </a:endParaRPr>
          </a:p>
          <a:p>
            <a:pPr marL="114300" indent="0">
              <a:buNone/>
            </a:pPr>
            <a:endParaRPr lang="en-US" sz="1100" dirty="0">
              <a:solidFill>
                <a:schemeClr val="tx1"/>
              </a:solidFill>
            </a:endParaRPr>
          </a:p>
          <a:p>
            <a:pPr marL="114300" indent="0">
              <a:buNone/>
            </a:pPr>
            <a:r>
              <a:rPr lang="en-US" sz="1100" dirty="0">
                <a:solidFill>
                  <a:schemeClr val="tx1"/>
                </a:solidFill>
              </a:rPr>
              <a:t>Rapid Assessment of Pandemic Impact on Development – Early Childhood. (2020, Nov. 11). Home alone: The pandemic is overloading single-parent families. University of Oregon, Center for Translational Neuroscience. Retrieved from </a:t>
            </a:r>
            <a:r>
              <a:rPr lang="en-US" sz="1100" u="sng" dirty="0">
                <a:solidFill>
                  <a:schemeClr val="tx1"/>
                </a:solidFill>
                <a:hlinkClick r:id="rId3"/>
              </a:rPr>
              <a:t>https://medium.com/rapid-ec-project/home-alone-the-pandemic-is-overloading-single-parent-families-c13d48d86f9e</a:t>
            </a:r>
            <a:r>
              <a:rPr lang="en-US" sz="1100" dirty="0">
                <a:solidFill>
                  <a:schemeClr val="tx1"/>
                </a:solidFill>
              </a:rPr>
              <a:t>  </a:t>
            </a:r>
          </a:p>
          <a:p>
            <a:pPr marL="114300" indent="0">
              <a:buNone/>
            </a:pPr>
            <a:endParaRPr lang="en-US" sz="1100" dirty="0">
              <a:solidFill>
                <a:schemeClr val="tx1"/>
              </a:solidFill>
            </a:endParaRPr>
          </a:p>
          <a:p>
            <a:pPr marL="114300" indent="0">
              <a:buNone/>
            </a:pPr>
            <a:r>
              <a:rPr lang="en-US" sz="1100" dirty="0">
                <a:solidFill>
                  <a:schemeClr val="tx1"/>
                </a:solidFill>
              </a:rPr>
              <a:t>Rapid Assessment of Pandemic Impact on Development – Early Childhood. (2020, Jul. 20). A hardship chain reaction: Financial difficulties are stressing families’ and young children’s wellbeing during the pandemic, and it could get a lot worse. University of Oregon, Center for Translational Neuroscience. Retrieved from </a:t>
            </a:r>
            <a:r>
              <a:rPr lang="en-US" sz="1100" u="sng" dirty="0">
                <a:solidFill>
                  <a:schemeClr val="tx1"/>
                </a:solidFill>
                <a:hlinkClick r:id="rId4"/>
              </a:rPr>
              <a:t>https://medium.com/rapid-ec-project/a-hardship-chain-reaction-3c3f3577b30</a:t>
            </a:r>
            <a:endParaRPr lang="en-US" sz="1100" u="sng" dirty="0">
              <a:solidFill>
                <a:schemeClr val="tx1"/>
              </a:solidFill>
            </a:endParaRPr>
          </a:p>
          <a:p>
            <a:pPr marL="114300" indent="0">
              <a:buNone/>
            </a:pPr>
            <a:endParaRPr lang="en-US" sz="1100" dirty="0">
              <a:solidFill>
                <a:schemeClr val="tx1"/>
              </a:solidFill>
            </a:endParaRPr>
          </a:p>
          <a:p>
            <a:pPr marL="114300" indent="0">
              <a:buNone/>
            </a:pPr>
            <a:r>
              <a:rPr lang="en-US" sz="1100" dirty="0">
                <a:solidFill>
                  <a:schemeClr val="tx1"/>
                </a:solidFill>
              </a:rPr>
              <a:t>Rapid Assessment of Pandemic Impact on Development – Early Childhood. (2020, Oct. 13). Health (still) interrupted: Pandemic continues to disrupt young children’s healthcare visits. University of Oregon, Center for Translational Neuroscience. Retrieved from </a:t>
            </a:r>
            <a:r>
              <a:rPr lang="en-US" sz="1100" u="sng" dirty="0">
                <a:solidFill>
                  <a:schemeClr val="tx1"/>
                </a:solidFill>
                <a:hlinkClick r:id="rId5"/>
              </a:rPr>
              <a:t>https://medium.com/rapid-ec-project/health-still-interrupted-pandemic-continues-to-disrupt-young-childrens-healthcare-visits-e252126b76b8</a:t>
            </a:r>
            <a:endParaRPr lang="en-US" sz="1100" dirty="0">
              <a:solidFill>
                <a:schemeClr val="tx1"/>
              </a:solidFill>
            </a:endParaRPr>
          </a:p>
          <a:p>
            <a:pPr marL="114300" indent="0">
              <a:buNone/>
            </a:pPr>
            <a:br>
              <a:rPr lang="en-US" sz="1100" dirty="0"/>
            </a:br>
            <a:endParaRPr lang="en-US" sz="1100" dirty="0"/>
          </a:p>
        </p:txBody>
      </p:sp>
    </p:spTree>
    <p:extLst>
      <p:ext uri="{BB962C8B-B14F-4D97-AF65-F5344CB8AC3E}">
        <p14:creationId xmlns:p14="http://schemas.microsoft.com/office/powerpoint/2010/main" val="803281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628900" y="4767264"/>
            <a:ext cx="1600200" cy="2746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800" b="0" i="0" u="none" strike="noStrike" cap="none">
                <a:solidFill>
                  <a:srgbClr val="00609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a:t>33</a:t>
            </a:fld>
            <a:endParaRPr lang="en-US" dirty="0"/>
          </a:p>
        </p:txBody>
      </p:sp>
      <p:sp>
        <p:nvSpPr>
          <p:cNvPr id="4" name="Text Placeholder 3"/>
          <p:cNvSpPr>
            <a:spLocks noGrp="1"/>
          </p:cNvSpPr>
          <p:nvPr>
            <p:ph type="body" idx="1"/>
          </p:nvPr>
        </p:nvSpPr>
        <p:spPr>
          <a:xfrm>
            <a:off x="342900" y="365761"/>
            <a:ext cx="6172200" cy="3828416"/>
          </a:xfrm>
        </p:spPr>
        <p:txBody>
          <a:bodyPr/>
          <a:lstStyle/>
          <a:p>
            <a:pPr marL="114300" indent="0">
              <a:buNone/>
            </a:pPr>
            <a:r>
              <a:rPr lang="en-US" sz="1100" dirty="0">
                <a:solidFill>
                  <a:schemeClr val="tx1"/>
                </a:solidFill>
              </a:rPr>
              <a:t>Substance Abuse and Mental Health Services Administration. (2020). Key substance use and mental health indicators in the United States: Results from the 2019 National Survey on Drug Use and Health (HHS Publication No. PEP20-07-01-001, NSDUH Series H-55). Rockville, MD: Center for Behavioral Health Statistics and Quality, Substance Abuse and Mental Health Services Administration. Retrieved from</a:t>
            </a:r>
            <a:r>
              <a:rPr lang="en-US" sz="1100" dirty="0">
                <a:solidFill>
                  <a:schemeClr val="tx1"/>
                </a:solidFill>
                <a:hlinkClick r:id="rId2"/>
              </a:rPr>
              <a:t> </a:t>
            </a:r>
            <a:r>
              <a:rPr lang="en-US" sz="1100" u="sng" dirty="0">
                <a:solidFill>
                  <a:schemeClr val="tx1"/>
                </a:solidFill>
                <a:hlinkClick r:id="rId2"/>
              </a:rPr>
              <a:t>https://www.samhsa.gov/data/</a:t>
            </a:r>
            <a:endParaRPr lang="en-US" sz="1100" u="sng" dirty="0">
              <a:solidFill>
                <a:schemeClr val="tx1"/>
              </a:solidFill>
            </a:endParaRPr>
          </a:p>
          <a:p>
            <a:pPr marL="114300" indent="0">
              <a:buNone/>
            </a:pPr>
            <a:br>
              <a:rPr lang="en-US" sz="1100" dirty="0">
                <a:solidFill>
                  <a:schemeClr val="tx1"/>
                </a:solidFill>
              </a:rPr>
            </a:br>
            <a:r>
              <a:rPr lang="en-US" sz="1100" dirty="0">
                <a:solidFill>
                  <a:schemeClr val="tx1"/>
                </a:solidFill>
              </a:rPr>
              <a:t>Wang, Q. Q., Kaelber, D. C., Xu, R., &amp; Volkow, N. D. (2020). COVID-19 risk and outcomes in patients with substance use disorders: analyses from electronic health records in the United States. </a:t>
            </a:r>
            <a:r>
              <a:rPr lang="en-US" sz="1100" i="1" dirty="0">
                <a:solidFill>
                  <a:schemeClr val="tx1"/>
                </a:solidFill>
              </a:rPr>
              <a:t>Molecular Psychiatry, 14</a:t>
            </a:r>
            <a:r>
              <a:rPr lang="en-US" sz="1100" dirty="0">
                <a:solidFill>
                  <a:schemeClr val="tx1"/>
                </a:solidFill>
              </a:rPr>
              <a:t>, pp. 1-10. doi: </a:t>
            </a:r>
            <a:r>
              <a:rPr lang="en-US" sz="1100" u="sng" dirty="0">
                <a:solidFill>
                  <a:schemeClr val="tx1"/>
                </a:solidFill>
                <a:hlinkClick r:id="rId3"/>
              </a:rPr>
              <a:t>10.1038/s41380-020-00880-7</a:t>
            </a:r>
            <a:endParaRPr lang="en-US" sz="1100" dirty="0">
              <a:solidFill>
                <a:schemeClr val="tx1"/>
              </a:solidFill>
            </a:endParaRPr>
          </a:p>
          <a:p>
            <a:pPr marL="114300" indent="0">
              <a:buNone/>
            </a:pPr>
            <a:br>
              <a:rPr lang="en-US" sz="1100" dirty="0">
                <a:solidFill>
                  <a:schemeClr val="tx1"/>
                </a:solidFill>
              </a:rPr>
            </a:br>
            <a:endParaRPr lang="en-US" sz="1100" dirty="0">
              <a:solidFill>
                <a:schemeClr val="tx1"/>
              </a:solidFill>
            </a:endParaRPr>
          </a:p>
        </p:txBody>
      </p:sp>
    </p:spTree>
    <p:extLst>
      <p:ext uri="{BB962C8B-B14F-4D97-AF65-F5344CB8AC3E}">
        <p14:creationId xmlns:p14="http://schemas.microsoft.com/office/powerpoint/2010/main" val="363686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CA363E-A487-4D00-A82B-945A76DB1490}"/>
              </a:ext>
            </a:extLst>
          </p:cNvPr>
          <p:cNvSpPr>
            <a:spLocks noGrp="1"/>
          </p:cNvSpPr>
          <p:nvPr>
            <p:ph type="sldNum" sz="quarter" idx="10"/>
          </p:nvPr>
        </p:nvSpPr>
        <p:spPr/>
        <p:txBody>
          <a:bodyPr/>
          <a:lstStyle/>
          <a:p>
            <a:pPr>
              <a:defRPr/>
            </a:pPr>
            <a:fld id="{67ED70C6-FDCB-5747-9A21-CEFC4DDC4D7F}" type="slidenum">
              <a:rPr lang="en-US" smtClean="0"/>
              <a:pPr>
                <a:defRPr/>
              </a:pPr>
              <a:t>34</a:t>
            </a:fld>
            <a:endParaRPr lang="en-US" dirty="0"/>
          </a:p>
        </p:txBody>
      </p:sp>
      <p:sp>
        <p:nvSpPr>
          <p:cNvPr id="3" name="Title 2">
            <a:extLst>
              <a:ext uri="{FF2B5EF4-FFF2-40B4-BE49-F238E27FC236}">
                <a16:creationId xmlns:a16="http://schemas.microsoft.com/office/drawing/2014/main" id="{8B12A721-B262-4F8D-B27D-D9813A25D078}"/>
              </a:ext>
            </a:extLst>
          </p:cNvPr>
          <p:cNvSpPr>
            <a:spLocks noGrp="1"/>
          </p:cNvSpPr>
          <p:nvPr>
            <p:ph type="title"/>
          </p:nvPr>
        </p:nvSpPr>
        <p:spPr/>
        <p:txBody>
          <a:bodyPr/>
          <a:lstStyle/>
          <a:p>
            <a:r>
              <a:rPr lang="en-US" sz="4000" dirty="0"/>
              <a:t>Break Out Rooms</a:t>
            </a:r>
          </a:p>
        </p:txBody>
      </p:sp>
      <p:sp>
        <p:nvSpPr>
          <p:cNvPr id="4" name="Content Placeholder 3">
            <a:extLst>
              <a:ext uri="{FF2B5EF4-FFF2-40B4-BE49-F238E27FC236}">
                <a16:creationId xmlns:a16="http://schemas.microsoft.com/office/drawing/2014/main" id="{0B8F843E-F09F-4DE8-8DEE-974102BC3524}"/>
              </a:ext>
            </a:extLst>
          </p:cNvPr>
          <p:cNvSpPr>
            <a:spLocks noGrp="1"/>
          </p:cNvSpPr>
          <p:nvPr>
            <p:ph idx="1"/>
          </p:nvPr>
        </p:nvSpPr>
        <p:spPr/>
        <p:txBody>
          <a:bodyPr/>
          <a:lstStyle/>
          <a:p>
            <a:pPr marL="0" indent="0" algn="ctr">
              <a:buNone/>
            </a:pPr>
            <a:r>
              <a:rPr lang="en-US" sz="3600" dirty="0"/>
              <a:t>Q: Does the national picture reflect what you and/or your organization are seeing locally?</a:t>
            </a:r>
          </a:p>
        </p:txBody>
      </p:sp>
    </p:spTree>
    <p:extLst>
      <p:ext uri="{BB962C8B-B14F-4D97-AF65-F5344CB8AC3E}">
        <p14:creationId xmlns:p14="http://schemas.microsoft.com/office/powerpoint/2010/main" val="1274705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CA363E-A487-4D00-A82B-945A76DB1490}"/>
              </a:ext>
            </a:extLst>
          </p:cNvPr>
          <p:cNvSpPr>
            <a:spLocks noGrp="1"/>
          </p:cNvSpPr>
          <p:nvPr>
            <p:ph type="sldNum" sz="quarter" idx="10"/>
          </p:nvPr>
        </p:nvSpPr>
        <p:spPr/>
        <p:txBody>
          <a:bodyPr/>
          <a:lstStyle/>
          <a:p>
            <a:pPr>
              <a:defRPr/>
            </a:pPr>
            <a:fld id="{67ED70C6-FDCB-5747-9A21-CEFC4DDC4D7F}" type="slidenum">
              <a:rPr lang="en-US" smtClean="0"/>
              <a:pPr>
                <a:defRPr/>
              </a:pPr>
              <a:t>35</a:t>
            </a:fld>
            <a:endParaRPr lang="en-US" dirty="0"/>
          </a:p>
        </p:txBody>
      </p:sp>
      <p:sp>
        <p:nvSpPr>
          <p:cNvPr id="3" name="Title 2">
            <a:extLst>
              <a:ext uri="{FF2B5EF4-FFF2-40B4-BE49-F238E27FC236}">
                <a16:creationId xmlns:a16="http://schemas.microsoft.com/office/drawing/2014/main" id="{8B12A721-B262-4F8D-B27D-D9813A25D078}"/>
              </a:ext>
            </a:extLst>
          </p:cNvPr>
          <p:cNvSpPr>
            <a:spLocks noGrp="1"/>
          </p:cNvSpPr>
          <p:nvPr>
            <p:ph type="title"/>
          </p:nvPr>
        </p:nvSpPr>
        <p:spPr/>
        <p:txBody>
          <a:bodyPr/>
          <a:lstStyle/>
          <a:p>
            <a:r>
              <a:rPr lang="en-US" sz="4000" dirty="0"/>
              <a:t>Break Out Rooms Debrief</a:t>
            </a:r>
          </a:p>
        </p:txBody>
      </p:sp>
      <p:sp>
        <p:nvSpPr>
          <p:cNvPr id="4" name="Content Placeholder 3">
            <a:extLst>
              <a:ext uri="{FF2B5EF4-FFF2-40B4-BE49-F238E27FC236}">
                <a16:creationId xmlns:a16="http://schemas.microsoft.com/office/drawing/2014/main" id="{0B8F843E-F09F-4DE8-8DEE-974102BC3524}"/>
              </a:ext>
            </a:extLst>
          </p:cNvPr>
          <p:cNvSpPr>
            <a:spLocks noGrp="1"/>
          </p:cNvSpPr>
          <p:nvPr>
            <p:ph idx="1"/>
          </p:nvPr>
        </p:nvSpPr>
        <p:spPr>
          <a:xfrm>
            <a:off x="342900" y="2038350"/>
            <a:ext cx="6172200" cy="2155826"/>
          </a:xfrm>
        </p:spPr>
        <p:txBody>
          <a:bodyPr/>
          <a:lstStyle/>
          <a:p>
            <a:pPr marL="0" indent="0" algn="ctr">
              <a:buNone/>
            </a:pPr>
            <a:r>
              <a:rPr lang="en-US" sz="2800" dirty="0"/>
              <a:t>Facilitators: What are the key takeaways from your group?</a:t>
            </a:r>
          </a:p>
        </p:txBody>
      </p:sp>
    </p:spTree>
    <p:extLst>
      <p:ext uri="{BB962C8B-B14F-4D97-AF65-F5344CB8AC3E}">
        <p14:creationId xmlns:p14="http://schemas.microsoft.com/office/powerpoint/2010/main" val="445852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body" idx="1"/>
          </p:nvPr>
        </p:nvSpPr>
        <p:spPr>
          <a:xfrm>
            <a:off x="516978" y="819150"/>
            <a:ext cx="58293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400"/>
              <a:buNone/>
            </a:pPr>
            <a:r>
              <a:rPr lang="en-US" dirty="0"/>
              <a:t>National Survey of Children’s Health and Delaware ACEs Data</a:t>
            </a:r>
            <a:endParaRPr dirty="0"/>
          </a:p>
        </p:txBody>
      </p:sp>
      <p:sp>
        <p:nvSpPr>
          <p:cNvPr id="66" name="Google Shape;66;p1"/>
          <p:cNvSpPr txBox="1">
            <a:spLocks noGrp="1"/>
          </p:cNvSpPr>
          <p:nvPr>
            <p:ph type="body" idx="2"/>
          </p:nvPr>
        </p:nvSpPr>
        <p:spPr>
          <a:xfrm>
            <a:off x="1028700" y="2343150"/>
            <a:ext cx="5067300" cy="1295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None/>
            </a:pPr>
            <a:r>
              <a:rPr lang="en-US" dirty="0">
                <a:solidFill>
                  <a:schemeClr val="lt1"/>
                </a:solidFill>
              </a:rPr>
              <a:t>Khaleel </a:t>
            </a:r>
            <a:r>
              <a:rPr lang="en-US" dirty="0" err="1">
                <a:solidFill>
                  <a:schemeClr val="lt1"/>
                </a:solidFill>
              </a:rPr>
              <a:t>Hussaini</a:t>
            </a:r>
            <a:r>
              <a:rPr lang="en-US" dirty="0">
                <a:solidFill>
                  <a:schemeClr val="lt1"/>
                </a:solidFill>
              </a:rPr>
              <a:t>, PhD</a:t>
            </a:r>
          </a:p>
          <a:p>
            <a:pPr marL="0" lvl="0" indent="0" algn="ctr" rtl="0">
              <a:spcBef>
                <a:spcPts val="0"/>
              </a:spcBef>
              <a:spcAft>
                <a:spcPts val="0"/>
              </a:spcAft>
              <a:buClr>
                <a:schemeClr val="lt1"/>
              </a:buClr>
              <a:buSzPts val="1800"/>
              <a:buNone/>
            </a:pPr>
            <a:r>
              <a:rPr lang="en-US" dirty="0">
                <a:solidFill>
                  <a:schemeClr val="lt1"/>
                </a:solidFill>
              </a:rPr>
              <a:t>Maternal Child and Health Epidemiologist</a:t>
            </a:r>
          </a:p>
          <a:p>
            <a:pPr marL="0" lvl="0" indent="0" algn="ctr" rtl="0">
              <a:spcBef>
                <a:spcPts val="0"/>
              </a:spcBef>
              <a:spcAft>
                <a:spcPts val="0"/>
              </a:spcAft>
              <a:buClr>
                <a:schemeClr val="lt1"/>
              </a:buClr>
              <a:buSzPts val="1800"/>
              <a:buNone/>
            </a:pPr>
            <a:r>
              <a:rPr lang="en-US" dirty="0">
                <a:solidFill>
                  <a:schemeClr val="lt1"/>
                </a:solidFill>
              </a:rPr>
              <a:t>Delaware Division of Public Health</a:t>
            </a:r>
            <a:endParaRPr dirty="0"/>
          </a:p>
        </p:txBody>
      </p:sp>
    </p:spTree>
    <p:extLst>
      <p:ext uri="{BB962C8B-B14F-4D97-AF65-F5344CB8AC3E}">
        <p14:creationId xmlns:p14="http://schemas.microsoft.com/office/powerpoint/2010/main" val="317699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769930-C6C2-CB4E-A310-52603A59C772}"/>
              </a:ext>
            </a:extLst>
          </p:cNvPr>
          <p:cNvSpPr>
            <a:spLocks noGrp="1"/>
          </p:cNvSpPr>
          <p:nvPr>
            <p:ph sz="quarter" idx="11"/>
          </p:nvPr>
        </p:nvSpPr>
        <p:spPr>
          <a:xfrm>
            <a:off x="514350" y="1047750"/>
            <a:ext cx="5829300" cy="1752600"/>
          </a:xfrm>
        </p:spPr>
        <p:txBody>
          <a:bodyPr/>
          <a:lstStyle/>
          <a:p>
            <a:r>
              <a:rPr lang="en-US" sz="3200" dirty="0"/>
              <a:t>Protective Factors, </a:t>
            </a:r>
          </a:p>
          <a:p>
            <a:r>
              <a:rPr lang="en-US" sz="3200" dirty="0"/>
              <a:t>Positive Childhood Experiences, &amp; Resilience</a:t>
            </a:r>
          </a:p>
        </p:txBody>
      </p:sp>
      <p:sp>
        <p:nvSpPr>
          <p:cNvPr id="3" name="Content Placeholder 2">
            <a:extLst>
              <a:ext uri="{FF2B5EF4-FFF2-40B4-BE49-F238E27FC236}">
                <a16:creationId xmlns:a16="http://schemas.microsoft.com/office/drawing/2014/main" id="{CB131316-866A-7E4A-B776-DCF1424CD51C}"/>
              </a:ext>
            </a:extLst>
          </p:cNvPr>
          <p:cNvSpPr>
            <a:spLocks noGrp="1"/>
          </p:cNvSpPr>
          <p:nvPr>
            <p:ph sz="quarter" idx="12"/>
          </p:nvPr>
        </p:nvSpPr>
        <p:spPr>
          <a:xfrm>
            <a:off x="1028700" y="3295650"/>
            <a:ext cx="4857750" cy="685800"/>
          </a:xfrm>
        </p:spPr>
        <p:txBody>
          <a:bodyPr/>
          <a:lstStyle/>
          <a:p>
            <a:r>
              <a:rPr lang="en-US" dirty="0"/>
              <a:t>M. J. Scales, MPH, CPS</a:t>
            </a:r>
          </a:p>
          <a:p>
            <a:r>
              <a:rPr lang="en-US" dirty="0"/>
              <a:t>Center for Drug and Health Studies</a:t>
            </a:r>
          </a:p>
        </p:txBody>
      </p:sp>
    </p:spTree>
    <p:extLst>
      <p:ext uri="{BB962C8B-B14F-4D97-AF65-F5344CB8AC3E}">
        <p14:creationId xmlns:p14="http://schemas.microsoft.com/office/powerpoint/2010/main" val="1852612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5FB36F-2594-4521-A6A4-B389236EC4EE}"/>
              </a:ext>
            </a:extLst>
          </p:cNvPr>
          <p:cNvSpPr>
            <a:spLocks noGrp="1"/>
          </p:cNvSpPr>
          <p:nvPr>
            <p:ph type="title"/>
          </p:nvPr>
        </p:nvSpPr>
        <p:spPr/>
        <p:txBody>
          <a:bodyPr/>
          <a:lstStyle/>
          <a:p>
            <a:r>
              <a:rPr lang="en-US" dirty="0"/>
              <a:t>Take a moment…</a:t>
            </a:r>
          </a:p>
        </p:txBody>
      </p:sp>
      <p:pic>
        <p:nvPicPr>
          <p:cNvPr id="12" name="Content Placeholder 11" descr="Aspirations to be an astronaut">
            <a:extLst>
              <a:ext uri="{FF2B5EF4-FFF2-40B4-BE49-F238E27FC236}">
                <a16:creationId xmlns:a16="http://schemas.microsoft.com/office/drawing/2014/main" id="{63987EAD-122D-46D3-8E0A-7FED593DF4B3}"/>
              </a:ext>
            </a:extLst>
          </p:cNvPr>
          <p:cNvPicPr>
            <a:picLocks noGrp="1" noChangeAspect="1"/>
          </p:cNvPicPr>
          <p:nvPr>
            <p:ph sz="half" idx="1"/>
          </p:nvPr>
        </p:nvPicPr>
        <p:blipFill>
          <a:blip r:embed="rId2"/>
          <a:stretch>
            <a:fillRect/>
          </a:stretch>
        </p:blipFill>
        <p:spPr>
          <a:xfrm>
            <a:off x="342900" y="1352549"/>
            <a:ext cx="3086100" cy="2842024"/>
          </a:xfrm>
        </p:spPr>
      </p:pic>
      <p:pic>
        <p:nvPicPr>
          <p:cNvPr id="14" name="Content Placeholder 13" descr="Grandfather and grandson playing guitar on a boat">
            <a:extLst>
              <a:ext uri="{FF2B5EF4-FFF2-40B4-BE49-F238E27FC236}">
                <a16:creationId xmlns:a16="http://schemas.microsoft.com/office/drawing/2014/main" id="{FD382D40-634C-487F-A144-F9CC01804528}"/>
              </a:ext>
            </a:extLst>
          </p:cNvPr>
          <p:cNvPicPr>
            <a:picLocks noGrp="1" noChangeAspect="1"/>
          </p:cNvPicPr>
          <p:nvPr>
            <p:ph sz="half" idx="2"/>
          </p:nvPr>
        </p:nvPicPr>
        <p:blipFill>
          <a:blip r:embed="rId3"/>
          <a:stretch>
            <a:fillRect/>
          </a:stretch>
        </p:blipFill>
        <p:spPr>
          <a:xfrm>
            <a:off x="3486150" y="1352549"/>
            <a:ext cx="3028950" cy="2842024"/>
          </a:xfrm>
        </p:spPr>
      </p:pic>
      <p:sp>
        <p:nvSpPr>
          <p:cNvPr id="2" name="Slide Number Placeholder 1">
            <a:extLst>
              <a:ext uri="{FF2B5EF4-FFF2-40B4-BE49-F238E27FC236}">
                <a16:creationId xmlns:a16="http://schemas.microsoft.com/office/drawing/2014/main" id="{89F434B2-611B-4A8F-A388-0994FC399CA8}"/>
              </a:ext>
            </a:extLst>
          </p:cNvPr>
          <p:cNvSpPr>
            <a:spLocks noGrp="1"/>
          </p:cNvSpPr>
          <p:nvPr>
            <p:ph type="sldNum" sz="quarter" idx="10"/>
          </p:nvPr>
        </p:nvSpPr>
        <p:spPr/>
        <p:txBody>
          <a:bodyPr/>
          <a:lstStyle/>
          <a:p>
            <a:pPr>
              <a:defRPr/>
            </a:pPr>
            <a:fld id="{67ED70C6-FDCB-5747-9A21-CEFC4DDC4D7F}" type="slidenum">
              <a:rPr lang="en-US" smtClean="0"/>
              <a:pPr>
                <a:defRPr/>
              </a:pPr>
              <a:t>38</a:t>
            </a:fld>
            <a:endParaRPr lang="en-US" dirty="0"/>
          </a:p>
        </p:txBody>
      </p:sp>
    </p:spTree>
    <p:extLst>
      <p:ext uri="{BB962C8B-B14F-4D97-AF65-F5344CB8AC3E}">
        <p14:creationId xmlns:p14="http://schemas.microsoft.com/office/powerpoint/2010/main" val="378020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6D70E-5DC8-41B3-B81D-6965994BD0E5}"/>
              </a:ext>
            </a:extLst>
          </p:cNvPr>
          <p:cNvSpPr>
            <a:spLocks noGrp="1"/>
          </p:cNvSpPr>
          <p:nvPr>
            <p:ph type="title"/>
          </p:nvPr>
        </p:nvSpPr>
        <p:spPr>
          <a:xfrm>
            <a:off x="416764" y="819150"/>
            <a:ext cx="2256235" cy="871538"/>
          </a:xfrm>
        </p:spPr>
        <p:txBody>
          <a:bodyPr/>
          <a:lstStyle/>
          <a:p>
            <a:r>
              <a:rPr lang="en-US" sz="3600" dirty="0"/>
              <a:t>Agenda</a:t>
            </a:r>
          </a:p>
        </p:txBody>
      </p:sp>
      <p:sp>
        <p:nvSpPr>
          <p:cNvPr id="6" name="Content Placeholder 5">
            <a:extLst>
              <a:ext uri="{FF2B5EF4-FFF2-40B4-BE49-F238E27FC236}">
                <a16:creationId xmlns:a16="http://schemas.microsoft.com/office/drawing/2014/main" id="{97DD15B5-DF6F-42B4-9A06-8CFFF33476CE}"/>
              </a:ext>
            </a:extLst>
          </p:cNvPr>
          <p:cNvSpPr>
            <a:spLocks noGrp="1"/>
          </p:cNvSpPr>
          <p:nvPr>
            <p:ph idx="1"/>
          </p:nvPr>
        </p:nvSpPr>
        <p:spPr>
          <a:xfrm>
            <a:off x="2133600" y="110427"/>
            <a:ext cx="4610100" cy="4343400"/>
          </a:xfrm>
          <a:ln>
            <a:noFill/>
          </a:ln>
        </p:spPr>
        <p:txBody>
          <a:bodyPr/>
          <a:lstStyle/>
          <a:p>
            <a:pPr marL="0" indent="0" algn="ctr">
              <a:buNone/>
            </a:pPr>
            <a:endParaRPr lang="en-US" sz="1600" b="1" i="1" dirty="0"/>
          </a:p>
          <a:p>
            <a:pPr marL="0" indent="0" algn="ctr">
              <a:buNone/>
            </a:pPr>
            <a:r>
              <a:rPr lang="en-US" sz="1600" b="1" i="1" dirty="0"/>
              <a:t>Welcome, Opening Announcements, &amp; Introductions</a:t>
            </a:r>
          </a:p>
          <a:p>
            <a:pPr marL="0" indent="0" algn="ctr">
              <a:buNone/>
            </a:pPr>
            <a:endParaRPr lang="en-US" sz="800" b="1" i="1" dirty="0"/>
          </a:p>
          <a:p>
            <a:pPr marL="0" indent="0" algn="ctr">
              <a:buNone/>
            </a:pPr>
            <a:r>
              <a:rPr lang="en-US" sz="1600" b="1" i="1" dirty="0"/>
              <a:t>Four Goals of the SEOW</a:t>
            </a:r>
          </a:p>
          <a:p>
            <a:pPr marL="0" indent="0" algn="ctr">
              <a:buNone/>
            </a:pPr>
            <a:endParaRPr lang="en-US" sz="800" b="1" i="1" dirty="0"/>
          </a:p>
          <a:p>
            <a:pPr marL="0" indent="0" algn="ctr">
              <a:buNone/>
            </a:pPr>
            <a:r>
              <a:rPr lang="en-US" sz="1600" b="1" i="1" dirty="0"/>
              <a:t>Data Champions</a:t>
            </a:r>
          </a:p>
          <a:p>
            <a:pPr marL="0" indent="0" algn="ctr">
              <a:buNone/>
            </a:pPr>
            <a:endParaRPr lang="en-US" sz="800" b="1" i="1" dirty="0"/>
          </a:p>
          <a:p>
            <a:pPr marL="0" indent="0" algn="ctr">
              <a:buNone/>
            </a:pPr>
            <a:r>
              <a:rPr lang="en-US" sz="1600" b="1" i="1" dirty="0"/>
              <a:t>National Behavioral Health Landscape and</a:t>
            </a:r>
          </a:p>
          <a:p>
            <a:pPr marL="0" indent="0" algn="ctr">
              <a:buNone/>
            </a:pPr>
            <a:r>
              <a:rPr lang="en-US" sz="1600" b="1" i="1" dirty="0"/>
              <a:t>Breakout Discussion and Debrief</a:t>
            </a:r>
          </a:p>
          <a:p>
            <a:pPr marL="0" indent="0" algn="ctr">
              <a:buNone/>
            </a:pPr>
            <a:endParaRPr lang="en-US" sz="800" b="1" i="1" dirty="0"/>
          </a:p>
          <a:p>
            <a:pPr marL="0" indent="0" algn="ctr">
              <a:buNone/>
            </a:pPr>
            <a:r>
              <a:rPr lang="en-US" sz="1600" b="1" i="1" dirty="0"/>
              <a:t>Adverse Childhood Experiences</a:t>
            </a:r>
          </a:p>
          <a:p>
            <a:pPr marL="0" indent="0" algn="ctr">
              <a:buNone/>
            </a:pPr>
            <a:endParaRPr lang="en-US" sz="800" b="1" i="1" dirty="0"/>
          </a:p>
          <a:p>
            <a:pPr marL="0" indent="0" algn="ctr">
              <a:buNone/>
            </a:pPr>
            <a:r>
              <a:rPr lang="en-US" sz="1600" b="1" i="1" dirty="0"/>
              <a:t>Positive Childhood Experiences Report</a:t>
            </a:r>
            <a:endParaRPr lang="en-US" sz="1000" b="1" i="1" dirty="0"/>
          </a:p>
          <a:p>
            <a:pPr marL="0" indent="0" algn="ctr">
              <a:buNone/>
            </a:pPr>
            <a:endParaRPr lang="en-US" sz="800" b="1" i="1" dirty="0"/>
          </a:p>
          <a:p>
            <a:pPr marL="0" indent="0" algn="ctr">
              <a:buNone/>
            </a:pPr>
            <a:r>
              <a:rPr lang="en-US" sz="1600" b="1" i="1" dirty="0"/>
              <a:t>Mapping Naloxone Distribution in Delaware</a:t>
            </a:r>
          </a:p>
          <a:p>
            <a:pPr marL="0" indent="0" algn="ctr">
              <a:buNone/>
            </a:pPr>
            <a:endParaRPr lang="en-US" sz="800" b="1" i="1" dirty="0"/>
          </a:p>
          <a:p>
            <a:pPr marL="0" indent="0" algn="ctr">
              <a:buNone/>
            </a:pPr>
            <a:r>
              <a:rPr lang="en-US" sz="1600" b="1" i="1" dirty="0"/>
              <a:t>SEOW Stakeholder Satisfaction Survey</a:t>
            </a:r>
            <a:endParaRPr lang="en-US" sz="800" b="1" i="1" dirty="0"/>
          </a:p>
          <a:p>
            <a:pPr marL="0" indent="0" algn="ctr">
              <a:buNone/>
            </a:pPr>
            <a:endParaRPr lang="en-US" sz="800" b="1" i="1" dirty="0"/>
          </a:p>
          <a:p>
            <a:pPr marL="0" indent="0" algn="ctr">
              <a:buNone/>
            </a:pPr>
            <a:r>
              <a:rPr lang="en-US" sz="1600" b="1" i="1" dirty="0"/>
              <a:t>Network Members Share Out </a:t>
            </a:r>
          </a:p>
          <a:p>
            <a:pPr marL="0" indent="0">
              <a:buNone/>
            </a:pPr>
            <a:endParaRPr lang="en-US" sz="1600" dirty="0"/>
          </a:p>
          <a:p>
            <a:pPr marL="0" indent="0">
              <a:buNone/>
            </a:pPr>
            <a:endParaRPr lang="en-US" sz="1600" dirty="0"/>
          </a:p>
        </p:txBody>
      </p:sp>
      <p:sp>
        <p:nvSpPr>
          <p:cNvPr id="2" name="Slide Number Placeholder 1">
            <a:extLst>
              <a:ext uri="{FF2B5EF4-FFF2-40B4-BE49-F238E27FC236}">
                <a16:creationId xmlns:a16="http://schemas.microsoft.com/office/drawing/2014/main" id="{93745F41-0998-C14C-A6E0-07D499C1EAE9}"/>
              </a:ext>
            </a:extLst>
          </p:cNvPr>
          <p:cNvSpPr>
            <a:spLocks noGrp="1"/>
          </p:cNvSpPr>
          <p:nvPr>
            <p:ph type="sldNum" sz="quarter" idx="10"/>
          </p:nvPr>
        </p:nvSpPr>
        <p:spPr/>
        <p:txBody>
          <a:bodyPr/>
          <a:lstStyle/>
          <a:p>
            <a:pPr>
              <a:defRPr/>
            </a:pPr>
            <a:fld id="{67ED70C6-FDCB-5747-9A21-CEFC4DDC4D7F}" type="slidenum">
              <a:rPr lang="en-US" smtClean="0"/>
              <a:pPr>
                <a:defRPr/>
              </a:pPr>
              <a:t>3</a:t>
            </a:fld>
            <a:endParaRPr lang="en-US" dirty="0"/>
          </a:p>
        </p:txBody>
      </p:sp>
    </p:spTree>
    <p:extLst>
      <p:ext uri="{BB962C8B-B14F-4D97-AF65-F5344CB8AC3E}">
        <p14:creationId xmlns:p14="http://schemas.microsoft.com/office/powerpoint/2010/main" val="3579925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AA33D3-AEFC-4CBA-949C-62EC8E551F73}"/>
              </a:ext>
            </a:extLst>
          </p:cNvPr>
          <p:cNvSpPr>
            <a:spLocks noGrp="1"/>
          </p:cNvSpPr>
          <p:nvPr>
            <p:ph type="title"/>
          </p:nvPr>
        </p:nvSpPr>
        <p:spPr/>
        <p:txBody>
          <a:bodyPr/>
          <a:lstStyle/>
          <a:p>
            <a:r>
              <a:rPr lang="en-US" dirty="0"/>
              <a:t>What’s the difference?</a:t>
            </a:r>
          </a:p>
        </p:txBody>
      </p:sp>
      <p:sp>
        <p:nvSpPr>
          <p:cNvPr id="7" name="Content Placeholder 6">
            <a:extLst>
              <a:ext uri="{FF2B5EF4-FFF2-40B4-BE49-F238E27FC236}">
                <a16:creationId xmlns:a16="http://schemas.microsoft.com/office/drawing/2014/main" id="{EF11E6C5-20D9-41EC-92D7-A9CD0B96F704}"/>
              </a:ext>
            </a:extLst>
          </p:cNvPr>
          <p:cNvSpPr>
            <a:spLocks noGrp="1"/>
          </p:cNvSpPr>
          <p:nvPr>
            <p:ph idx="1"/>
          </p:nvPr>
        </p:nvSpPr>
        <p:spPr/>
        <p:txBody>
          <a:bodyPr/>
          <a:lstStyle/>
          <a:p>
            <a:r>
              <a:rPr lang="en-US" b="1" u="sng" dirty="0"/>
              <a:t>Protective Factors </a:t>
            </a:r>
            <a:r>
              <a:rPr lang="en-US" dirty="0"/>
              <a:t>– </a:t>
            </a:r>
            <a:r>
              <a:rPr lang="en-US" sz="1200" dirty="0"/>
              <a:t>“are characteristics associated with a lower likelihood of negative outcomes or that reduce a risk factor’s impact” (SAMHSA, 2019) </a:t>
            </a:r>
          </a:p>
          <a:p>
            <a:pPr marL="0" indent="0">
              <a:buNone/>
            </a:pPr>
            <a:endParaRPr lang="en-US" sz="1200" dirty="0"/>
          </a:p>
          <a:p>
            <a:r>
              <a:rPr lang="en-US" b="1" u="sng" dirty="0"/>
              <a:t>Positive Childhood Experiences </a:t>
            </a:r>
            <a:r>
              <a:rPr lang="en-US" dirty="0"/>
              <a:t>– </a:t>
            </a:r>
            <a:r>
              <a:rPr lang="en-US" sz="1200" dirty="0"/>
              <a:t>healthy and supportive events, activities, and experiences that occur during childhood</a:t>
            </a:r>
          </a:p>
          <a:p>
            <a:pPr marL="0" indent="0">
              <a:buNone/>
            </a:pPr>
            <a:endParaRPr lang="en-US" sz="1200" dirty="0"/>
          </a:p>
          <a:p>
            <a:r>
              <a:rPr lang="en-US" b="1" u="sng" dirty="0"/>
              <a:t>Resilience</a:t>
            </a:r>
            <a:r>
              <a:rPr lang="en-US" dirty="0"/>
              <a:t> – </a:t>
            </a:r>
            <a:r>
              <a:rPr lang="en-US" sz="1200" dirty="0"/>
              <a:t>“</a:t>
            </a:r>
            <a:r>
              <a:rPr lang="en-US" sz="1200" b="0" i="0" dirty="0">
                <a:effectLst/>
                <a:latin typeface="arial" panose="020B0604020202020204" pitchFamily="34" charset="0"/>
              </a:rPr>
              <a:t>understood as referring to positive adaptation…despite experiencing adversity” (</a:t>
            </a:r>
            <a:r>
              <a:rPr lang="en-US" sz="1200" b="0" i="0" dirty="0" err="1">
                <a:effectLst/>
                <a:latin typeface="arial" panose="020B0604020202020204" pitchFamily="34" charset="0"/>
              </a:rPr>
              <a:t>Herrman</a:t>
            </a:r>
            <a:r>
              <a:rPr lang="en-US" sz="1200" b="0" i="0" dirty="0">
                <a:effectLst/>
                <a:latin typeface="arial" panose="020B0604020202020204" pitchFamily="34" charset="0"/>
              </a:rPr>
              <a:t> et al., 2011)</a:t>
            </a:r>
            <a:endParaRPr lang="en-US" sz="1200" b="1" u="sng" dirty="0"/>
          </a:p>
        </p:txBody>
      </p:sp>
      <p:sp>
        <p:nvSpPr>
          <p:cNvPr id="5" name="Slide Number Placeholder 4">
            <a:extLst>
              <a:ext uri="{FF2B5EF4-FFF2-40B4-BE49-F238E27FC236}">
                <a16:creationId xmlns:a16="http://schemas.microsoft.com/office/drawing/2014/main" id="{F5C787E0-CAA2-495A-B040-AB6058BBCA08}"/>
              </a:ext>
            </a:extLst>
          </p:cNvPr>
          <p:cNvSpPr>
            <a:spLocks noGrp="1"/>
          </p:cNvSpPr>
          <p:nvPr>
            <p:ph type="sldNum" sz="quarter" idx="10"/>
          </p:nvPr>
        </p:nvSpPr>
        <p:spPr/>
        <p:txBody>
          <a:bodyPr/>
          <a:lstStyle/>
          <a:p>
            <a:pPr>
              <a:defRPr/>
            </a:pPr>
            <a:fld id="{2F8EF95E-660F-6F48-9B3C-B3F93E20ACE1}" type="slidenum">
              <a:rPr lang="en-US" smtClean="0"/>
              <a:pPr>
                <a:defRPr/>
              </a:pPr>
              <a:t>39</a:t>
            </a:fld>
            <a:endParaRPr lang="en-US" dirty="0"/>
          </a:p>
        </p:txBody>
      </p:sp>
    </p:spTree>
    <p:extLst>
      <p:ext uri="{BB962C8B-B14F-4D97-AF65-F5344CB8AC3E}">
        <p14:creationId xmlns:p14="http://schemas.microsoft.com/office/powerpoint/2010/main" val="1501265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602910-F10F-F645-A324-8C36C93D1C89}"/>
              </a:ext>
            </a:extLst>
          </p:cNvPr>
          <p:cNvSpPr>
            <a:spLocks noGrp="1"/>
          </p:cNvSpPr>
          <p:nvPr>
            <p:ph type="sldNum" sz="quarter" idx="10"/>
          </p:nvPr>
        </p:nvSpPr>
        <p:spPr/>
        <p:txBody>
          <a:bodyPr/>
          <a:lstStyle/>
          <a:p>
            <a:pPr>
              <a:defRPr/>
            </a:pPr>
            <a:fld id="{34742D8B-8594-4B44-80B0-BECC0F075DC4}" type="slidenum">
              <a:rPr lang="en-US" smtClean="0"/>
              <a:pPr>
                <a:defRPr/>
              </a:pPr>
              <a:t>40</a:t>
            </a:fld>
            <a:endParaRPr lang="en-US" dirty="0"/>
          </a:p>
        </p:txBody>
      </p:sp>
      <p:pic>
        <p:nvPicPr>
          <p:cNvPr id="9" name="Picture 8">
            <a:extLst>
              <a:ext uri="{FF2B5EF4-FFF2-40B4-BE49-F238E27FC236}">
                <a16:creationId xmlns:a16="http://schemas.microsoft.com/office/drawing/2014/main" id="{51366747-9901-4042-A09D-6E7B1F7556F0}"/>
              </a:ext>
            </a:extLst>
          </p:cNvPr>
          <p:cNvPicPr>
            <a:picLocks noChangeAspect="1"/>
          </p:cNvPicPr>
          <p:nvPr/>
        </p:nvPicPr>
        <p:blipFill>
          <a:blip r:embed="rId2"/>
          <a:stretch>
            <a:fillRect/>
          </a:stretch>
        </p:blipFill>
        <p:spPr>
          <a:xfrm>
            <a:off x="838200" y="0"/>
            <a:ext cx="5257800" cy="4400550"/>
          </a:xfrm>
          <a:prstGeom prst="rect">
            <a:avLst/>
          </a:prstGeom>
        </p:spPr>
      </p:pic>
    </p:spTree>
    <p:extLst>
      <p:ext uri="{BB962C8B-B14F-4D97-AF65-F5344CB8AC3E}">
        <p14:creationId xmlns:p14="http://schemas.microsoft.com/office/powerpoint/2010/main" val="2628919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9AEB76-3954-4440-82A2-602AA58A160B}"/>
              </a:ext>
            </a:extLst>
          </p:cNvPr>
          <p:cNvSpPr>
            <a:spLocks noGrp="1"/>
          </p:cNvSpPr>
          <p:nvPr>
            <p:ph type="sldNum" sz="quarter" idx="10"/>
          </p:nvPr>
        </p:nvSpPr>
        <p:spPr/>
        <p:txBody>
          <a:bodyPr/>
          <a:lstStyle/>
          <a:p>
            <a:pPr>
              <a:defRPr/>
            </a:pPr>
            <a:fld id="{D5524B65-BD56-BC42-A8D4-F7B262BC0E77}" type="slidenum">
              <a:rPr lang="en-US" smtClean="0"/>
              <a:pPr>
                <a:defRPr/>
              </a:pPr>
              <a:t>41</a:t>
            </a:fld>
            <a:endParaRPr lang="en-US" dirty="0"/>
          </a:p>
        </p:txBody>
      </p:sp>
      <p:pic>
        <p:nvPicPr>
          <p:cNvPr id="6" name="Picture 5">
            <a:extLst>
              <a:ext uri="{FF2B5EF4-FFF2-40B4-BE49-F238E27FC236}">
                <a16:creationId xmlns:a16="http://schemas.microsoft.com/office/drawing/2014/main" id="{5BEA10DA-622C-4EAF-B457-8822BDCCD65D}"/>
              </a:ext>
            </a:extLst>
          </p:cNvPr>
          <p:cNvPicPr>
            <a:picLocks noChangeAspect="1"/>
          </p:cNvPicPr>
          <p:nvPr/>
        </p:nvPicPr>
        <p:blipFill>
          <a:blip r:embed="rId2"/>
          <a:stretch>
            <a:fillRect/>
          </a:stretch>
        </p:blipFill>
        <p:spPr>
          <a:xfrm>
            <a:off x="141194" y="132975"/>
            <a:ext cx="6629400" cy="4306409"/>
          </a:xfrm>
          <a:prstGeom prst="rect">
            <a:avLst/>
          </a:prstGeom>
        </p:spPr>
      </p:pic>
    </p:spTree>
    <p:extLst>
      <p:ext uri="{BB962C8B-B14F-4D97-AF65-F5344CB8AC3E}">
        <p14:creationId xmlns:p14="http://schemas.microsoft.com/office/powerpoint/2010/main" val="1247211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22111-AA96-406B-9D34-072D88E49EA1}"/>
              </a:ext>
            </a:extLst>
          </p:cNvPr>
          <p:cNvSpPr>
            <a:spLocks noGrp="1"/>
          </p:cNvSpPr>
          <p:nvPr>
            <p:ph type="title"/>
          </p:nvPr>
        </p:nvSpPr>
        <p:spPr/>
        <p:txBody>
          <a:bodyPr/>
          <a:lstStyle/>
          <a:p>
            <a:r>
              <a:rPr lang="en-US" sz="3200" dirty="0"/>
              <a:t>Parents </a:t>
            </a:r>
          </a:p>
        </p:txBody>
      </p:sp>
      <p:sp>
        <p:nvSpPr>
          <p:cNvPr id="4" name="Content Placeholder 3">
            <a:extLst>
              <a:ext uri="{FF2B5EF4-FFF2-40B4-BE49-F238E27FC236}">
                <a16:creationId xmlns:a16="http://schemas.microsoft.com/office/drawing/2014/main" id="{6CEE3330-7CB8-4B13-BCAD-6094F5B1F451}"/>
              </a:ext>
            </a:extLst>
          </p:cNvPr>
          <p:cNvSpPr>
            <a:spLocks noGrp="1"/>
          </p:cNvSpPr>
          <p:nvPr>
            <p:ph idx="1"/>
          </p:nvPr>
        </p:nvSpPr>
        <p:spPr>
          <a:ln>
            <a:solidFill>
              <a:srgbClr val="006096"/>
            </a:solidFill>
          </a:ln>
        </p:spPr>
        <p:txBody>
          <a:bodyPr/>
          <a:lstStyle/>
          <a:p>
            <a:pPr marL="0" indent="0">
              <a:buNone/>
            </a:pPr>
            <a:r>
              <a:rPr lang="en-US" sz="1600" dirty="0"/>
              <a:t>Approximately </a:t>
            </a:r>
            <a:r>
              <a:rPr lang="en-US" sz="1600" b="1" dirty="0"/>
              <a:t>60%</a:t>
            </a:r>
            <a:r>
              <a:rPr lang="en-US" sz="1600" dirty="0"/>
              <a:t> of Delaware 11</a:t>
            </a:r>
            <a:r>
              <a:rPr lang="en-US" sz="1600" baseline="30000" dirty="0"/>
              <a:t>th</a:t>
            </a:r>
            <a:r>
              <a:rPr lang="en-US" sz="1600" dirty="0"/>
              <a:t> graders reported ever feeling sad, empty, hopeless, angry or anxious. </a:t>
            </a:r>
          </a:p>
          <a:p>
            <a:pPr marL="0" indent="0">
              <a:buNone/>
            </a:pPr>
            <a:endParaRPr lang="en-US" sz="1600" dirty="0"/>
          </a:p>
          <a:p>
            <a:pPr marL="0" indent="0">
              <a:buNone/>
            </a:pPr>
            <a:r>
              <a:rPr lang="en-US" sz="1600" dirty="0"/>
              <a:t>Students with 2 or more of the parental protective factors were less likely to report feeling this way. </a:t>
            </a:r>
          </a:p>
          <a:p>
            <a:pPr marL="0" indent="0">
              <a:buNone/>
            </a:pPr>
            <a:endParaRPr lang="en-US" sz="1600" dirty="0"/>
          </a:p>
          <a:p>
            <a:pPr marL="0" indent="0">
              <a:buNone/>
            </a:pPr>
            <a:r>
              <a:rPr lang="en-US" sz="1600" dirty="0"/>
              <a:t>Similarly, students who reported experiencing more of these protective factors were more likely to report getting the help they need when they feel this way.  </a:t>
            </a:r>
          </a:p>
        </p:txBody>
      </p:sp>
      <p:sp>
        <p:nvSpPr>
          <p:cNvPr id="5" name="Text Placeholder 4">
            <a:extLst>
              <a:ext uri="{FF2B5EF4-FFF2-40B4-BE49-F238E27FC236}">
                <a16:creationId xmlns:a16="http://schemas.microsoft.com/office/drawing/2014/main" id="{74403449-F25D-4E78-A714-82BBB312DD67}"/>
              </a:ext>
            </a:extLst>
          </p:cNvPr>
          <p:cNvSpPr>
            <a:spLocks noGrp="1"/>
          </p:cNvSpPr>
          <p:nvPr>
            <p:ph type="body" sz="half" idx="2"/>
          </p:nvPr>
        </p:nvSpPr>
        <p:spPr>
          <a:ln>
            <a:solidFill>
              <a:schemeClr val="tx2"/>
            </a:solidFill>
          </a:ln>
        </p:spPr>
        <p:txBody>
          <a:bodyPr/>
          <a:lstStyle/>
          <a:p>
            <a:pPr marL="228600" indent="-228600">
              <a:buAutoNum type="arabicPeriod"/>
            </a:pPr>
            <a:r>
              <a:rPr lang="en-US" sz="1200" dirty="0"/>
              <a:t>Support &amp; Encouragement </a:t>
            </a:r>
          </a:p>
          <a:p>
            <a:endParaRPr lang="en-US" sz="1200" dirty="0"/>
          </a:p>
          <a:p>
            <a:r>
              <a:rPr lang="en-US" sz="1200" dirty="0"/>
              <a:t>2.    Strictly Enforced Rules (Most of the Time/Often)</a:t>
            </a:r>
          </a:p>
          <a:p>
            <a:endParaRPr lang="en-US" sz="1200" dirty="0"/>
          </a:p>
          <a:p>
            <a:r>
              <a:rPr lang="en-US" sz="1200" dirty="0"/>
              <a:t>3.    Getting Along with Parents, Talking to Parents about School, Parental Pride, Can Count on Parents (At least one Most of the Time/Often)</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8FAEC16D-E70C-41A4-862C-53B96DB8F2EC}"/>
              </a:ext>
            </a:extLst>
          </p:cNvPr>
          <p:cNvSpPr>
            <a:spLocks noGrp="1"/>
          </p:cNvSpPr>
          <p:nvPr>
            <p:ph type="sldNum" sz="quarter" idx="10"/>
          </p:nvPr>
        </p:nvSpPr>
        <p:spPr/>
        <p:txBody>
          <a:bodyPr/>
          <a:lstStyle/>
          <a:p>
            <a:pPr>
              <a:defRPr/>
            </a:pPr>
            <a:fld id="{D5524B65-BD56-BC42-A8D4-F7B262BC0E77}" type="slidenum">
              <a:rPr lang="en-US" smtClean="0"/>
              <a:pPr>
                <a:defRPr/>
              </a:pPr>
              <a:t>42</a:t>
            </a:fld>
            <a:endParaRPr lang="en-US" dirty="0"/>
          </a:p>
        </p:txBody>
      </p:sp>
      <p:sp>
        <p:nvSpPr>
          <p:cNvPr id="6" name="TextBox 5">
            <a:extLst>
              <a:ext uri="{FF2B5EF4-FFF2-40B4-BE49-F238E27FC236}">
                <a16:creationId xmlns:a16="http://schemas.microsoft.com/office/drawing/2014/main" id="{9828F0B6-E1FE-4EE6-A9EF-F417C200BE05}"/>
              </a:ext>
            </a:extLst>
          </p:cNvPr>
          <p:cNvSpPr txBox="1"/>
          <p:nvPr/>
        </p:nvSpPr>
        <p:spPr>
          <a:xfrm>
            <a:off x="2681287" y="4248150"/>
            <a:ext cx="3833813" cy="215444"/>
          </a:xfrm>
          <a:prstGeom prst="rect">
            <a:avLst/>
          </a:prstGeom>
          <a:noFill/>
        </p:spPr>
        <p:txBody>
          <a:bodyPr wrap="square" rtlCol="0">
            <a:spAutoFit/>
          </a:bodyPr>
          <a:lstStyle/>
          <a:p>
            <a:r>
              <a:rPr lang="en-US" sz="800" dirty="0"/>
              <a:t>Source: </a:t>
            </a:r>
            <a:r>
              <a:rPr lang="en-US" sz="800" b="0" i="0" u="none" strike="noStrike" dirty="0">
                <a:solidFill>
                  <a:srgbClr val="000000"/>
                </a:solidFill>
                <a:effectLst/>
                <a:latin typeface="Calibri" panose="020F0502020204030204" pitchFamily="34" charset="0"/>
              </a:rPr>
              <a:t>CDHS. (2019). </a:t>
            </a:r>
            <a:r>
              <a:rPr lang="en-US" sz="800" b="0" i="1" u="none" strike="noStrike" dirty="0">
                <a:solidFill>
                  <a:srgbClr val="000000"/>
                </a:solidFill>
                <a:effectLst/>
                <a:latin typeface="Calibri" panose="020F0502020204030204" pitchFamily="34" charset="0"/>
              </a:rPr>
              <a:t>DSS: Secondary</a:t>
            </a:r>
            <a:r>
              <a:rPr lang="en-US" sz="800" b="0" i="0" u="none" strike="noStrike" dirty="0">
                <a:solidFill>
                  <a:srgbClr val="000000"/>
                </a:solidFill>
                <a:effectLst/>
                <a:latin typeface="Calibri" panose="020F0502020204030204" pitchFamily="34" charset="0"/>
              </a:rPr>
              <a:t>. University of Delaware. </a:t>
            </a:r>
            <a:endParaRPr lang="en-US" sz="800" dirty="0"/>
          </a:p>
        </p:txBody>
      </p:sp>
    </p:spTree>
    <p:extLst>
      <p:ext uri="{BB962C8B-B14F-4D97-AF65-F5344CB8AC3E}">
        <p14:creationId xmlns:p14="http://schemas.microsoft.com/office/powerpoint/2010/main" val="90477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22111-AA96-406B-9D34-072D88E49EA1}"/>
              </a:ext>
            </a:extLst>
          </p:cNvPr>
          <p:cNvSpPr>
            <a:spLocks noGrp="1"/>
          </p:cNvSpPr>
          <p:nvPr>
            <p:ph type="title"/>
          </p:nvPr>
        </p:nvSpPr>
        <p:spPr/>
        <p:txBody>
          <a:bodyPr/>
          <a:lstStyle/>
          <a:p>
            <a:r>
              <a:rPr lang="en-US" sz="3200" dirty="0"/>
              <a:t>Parents </a:t>
            </a:r>
          </a:p>
        </p:txBody>
      </p:sp>
      <p:graphicFrame>
        <p:nvGraphicFramePr>
          <p:cNvPr id="9" name="Content Placeholder 8">
            <a:extLst>
              <a:ext uri="{FF2B5EF4-FFF2-40B4-BE49-F238E27FC236}">
                <a16:creationId xmlns:a16="http://schemas.microsoft.com/office/drawing/2014/main" id="{0F9062E3-090B-4406-94CC-C667E514A4D4}"/>
              </a:ext>
            </a:extLst>
          </p:cNvPr>
          <p:cNvGraphicFramePr>
            <a:graphicFrameLocks noGrp="1"/>
          </p:cNvGraphicFramePr>
          <p:nvPr>
            <p:ph idx="1"/>
          </p:nvPr>
        </p:nvGraphicFramePr>
        <p:xfrm>
          <a:off x="2681288" y="514350"/>
          <a:ext cx="3833812"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74403449-F25D-4E78-A714-82BBB312DD67}"/>
              </a:ext>
            </a:extLst>
          </p:cNvPr>
          <p:cNvSpPr>
            <a:spLocks noGrp="1"/>
          </p:cNvSpPr>
          <p:nvPr>
            <p:ph type="body" sz="half" idx="2"/>
          </p:nvPr>
        </p:nvSpPr>
        <p:spPr>
          <a:ln>
            <a:solidFill>
              <a:schemeClr val="tx2"/>
            </a:solidFill>
          </a:ln>
        </p:spPr>
        <p:txBody>
          <a:bodyPr/>
          <a:lstStyle/>
          <a:p>
            <a:pPr marL="228600" indent="-228600">
              <a:buAutoNum type="arabicPeriod"/>
            </a:pPr>
            <a:r>
              <a:rPr lang="en-US" sz="1200" dirty="0"/>
              <a:t>Support &amp; Encouragement </a:t>
            </a:r>
          </a:p>
          <a:p>
            <a:endParaRPr lang="en-US" sz="1200" dirty="0"/>
          </a:p>
          <a:p>
            <a:r>
              <a:rPr lang="en-US" sz="1200" dirty="0"/>
              <a:t>2.    Strictly Enforced Rules (Most of the Time/Often)</a:t>
            </a:r>
          </a:p>
          <a:p>
            <a:endParaRPr lang="en-US" sz="1200" dirty="0"/>
          </a:p>
          <a:p>
            <a:r>
              <a:rPr lang="en-US" sz="1200" dirty="0"/>
              <a:t>3.    Getting Along with Parents, Talking to Parents about School, Parental Pride, Can Count on Parents (At least one Most of the Time/Often)</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8FAEC16D-E70C-41A4-862C-53B96DB8F2EC}"/>
              </a:ext>
            </a:extLst>
          </p:cNvPr>
          <p:cNvSpPr>
            <a:spLocks noGrp="1"/>
          </p:cNvSpPr>
          <p:nvPr>
            <p:ph type="sldNum" sz="quarter" idx="10"/>
          </p:nvPr>
        </p:nvSpPr>
        <p:spPr/>
        <p:txBody>
          <a:bodyPr/>
          <a:lstStyle/>
          <a:p>
            <a:pPr>
              <a:defRPr/>
            </a:pPr>
            <a:fld id="{D5524B65-BD56-BC42-A8D4-F7B262BC0E77}" type="slidenum">
              <a:rPr lang="en-US" smtClean="0"/>
              <a:pPr>
                <a:defRPr/>
              </a:pPr>
              <a:t>43</a:t>
            </a:fld>
            <a:endParaRPr lang="en-US" dirty="0"/>
          </a:p>
        </p:txBody>
      </p:sp>
      <p:sp>
        <p:nvSpPr>
          <p:cNvPr id="6" name="TextBox 5">
            <a:extLst>
              <a:ext uri="{FF2B5EF4-FFF2-40B4-BE49-F238E27FC236}">
                <a16:creationId xmlns:a16="http://schemas.microsoft.com/office/drawing/2014/main" id="{9828F0B6-E1FE-4EE6-A9EF-F417C200BE05}"/>
              </a:ext>
            </a:extLst>
          </p:cNvPr>
          <p:cNvSpPr txBox="1"/>
          <p:nvPr/>
        </p:nvSpPr>
        <p:spPr>
          <a:xfrm>
            <a:off x="2681287" y="4248150"/>
            <a:ext cx="3833813" cy="215444"/>
          </a:xfrm>
          <a:prstGeom prst="rect">
            <a:avLst/>
          </a:prstGeom>
          <a:noFill/>
        </p:spPr>
        <p:txBody>
          <a:bodyPr wrap="square" rtlCol="0">
            <a:spAutoFit/>
          </a:bodyPr>
          <a:lstStyle/>
          <a:p>
            <a:r>
              <a:rPr lang="en-US" sz="800" dirty="0"/>
              <a:t>Source: </a:t>
            </a:r>
            <a:r>
              <a:rPr lang="en-US" sz="800" b="0" i="0" u="none" strike="noStrike" dirty="0">
                <a:solidFill>
                  <a:srgbClr val="000000"/>
                </a:solidFill>
                <a:effectLst/>
                <a:latin typeface="Calibri" panose="020F0502020204030204" pitchFamily="34" charset="0"/>
              </a:rPr>
              <a:t>CDHS. (2019). </a:t>
            </a:r>
            <a:r>
              <a:rPr lang="en-US" sz="800" b="0" i="1" u="none" strike="noStrike" dirty="0">
                <a:solidFill>
                  <a:srgbClr val="000000"/>
                </a:solidFill>
                <a:effectLst/>
                <a:latin typeface="Calibri" panose="020F0502020204030204" pitchFamily="34" charset="0"/>
              </a:rPr>
              <a:t>DSS: Secondary</a:t>
            </a:r>
            <a:r>
              <a:rPr lang="en-US" sz="800" b="0" i="0" u="none" strike="noStrike" dirty="0">
                <a:solidFill>
                  <a:srgbClr val="000000"/>
                </a:solidFill>
                <a:effectLst/>
                <a:latin typeface="Calibri" panose="020F0502020204030204" pitchFamily="34" charset="0"/>
              </a:rPr>
              <a:t>. University of Delaware. </a:t>
            </a:r>
            <a:endParaRPr lang="en-US" sz="800" dirty="0"/>
          </a:p>
        </p:txBody>
      </p:sp>
    </p:spTree>
    <p:extLst>
      <p:ext uri="{BB962C8B-B14F-4D97-AF65-F5344CB8AC3E}">
        <p14:creationId xmlns:p14="http://schemas.microsoft.com/office/powerpoint/2010/main" val="2941523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2949AB-79AB-42E6-A3D0-F6530DECD65C}"/>
              </a:ext>
            </a:extLst>
          </p:cNvPr>
          <p:cNvSpPr>
            <a:spLocks noGrp="1"/>
          </p:cNvSpPr>
          <p:nvPr>
            <p:ph type="body" idx="1"/>
          </p:nvPr>
        </p:nvSpPr>
        <p:spPr>
          <a:ln>
            <a:solidFill>
              <a:srgbClr val="006096"/>
            </a:solidFill>
          </a:ln>
        </p:spPr>
        <p:txBody>
          <a:bodyPr/>
          <a:lstStyle/>
          <a:p>
            <a:pPr algn="ctr"/>
            <a:r>
              <a:rPr lang="en-US" sz="1100" b="0" i="0" dirty="0">
                <a:solidFill>
                  <a:srgbClr val="810042"/>
                </a:solidFill>
                <a:effectLst/>
                <a:latin typeface="Roboto"/>
              </a:rPr>
              <a:t>During the past 12 months, was there someone that you could turn to for day-to-day emotional support with parenting or raising children?</a:t>
            </a:r>
            <a:endParaRPr lang="en-US" sz="1100" dirty="0"/>
          </a:p>
        </p:txBody>
      </p:sp>
      <p:sp>
        <p:nvSpPr>
          <p:cNvPr id="7" name="Content Placeholder 6">
            <a:extLst>
              <a:ext uri="{FF2B5EF4-FFF2-40B4-BE49-F238E27FC236}">
                <a16:creationId xmlns:a16="http://schemas.microsoft.com/office/drawing/2014/main" id="{838EE488-3508-490B-96F6-9A94E9191760}"/>
              </a:ext>
            </a:extLst>
          </p:cNvPr>
          <p:cNvSpPr>
            <a:spLocks noGrp="1"/>
          </p:cNvSpPr>
          <p:nvPr>
            <p:ph sz="half" idx="2"/>
          </p:nvPr>
        </p:nvSpPr>
        <p:spPr>
          <a:ln>
            <a:solidFill>
              <a:srgbClr val="006096"/>
            </a:solidFill>
          </a:ln>
        </p:spPr>
        <p:txBody>
          <a:bodyPr/>
          <a:lstStyle/>
          <a:p>
            <a:pPr marL="0" indent="0">
              <a:buNone/>
            </a:pPr>
            <a:endParaRPr lang="en-US" dirty="0"/>
          </a:p>
          <a:p>
            <a:pPr marL="0" indent="0">
              <a:buNone/>
            </a:pPr>
            <a:endParaRPr lang="en-US" dirty="0"/>
          </a:p>
          <a:p>
            <a:pPr marL="0" indent="0" algn="ctr">
              <a:buNone/>
            </a:pPr>
            <a:r>
              <a:rPr lang="en-US" dirty="0"/>
              <a:t>Approximately </a:t>
            </a:r>
            <a:r>
              <a:rPr lang="en-US" b="1" dirty="0"/>
              <a:t>76% </a:t>
            </a:r>
            <a:r>
              <a:rPr lang="en-US" dirty="0"/>
              <a:t>of national respondents reported yes.</a:t>
            </a:r>
          </a:p>
          <a:p>
            <a:pPr marL="0" indent="0">
              <a:buNone/>
            </a:pPr>
            <a:endParaRPr lang="en-US" dirty="0"/>
          </a:p>
          <a:p>
            <a:pPr marL="0" indent="0">
              <a:buNone/>
            </a:pPr>
            <a:endParaRPr lang="en-US" dirty="0"/>
          </a:p>
          <a:p>
            <a:pPr marL="0" indent="0">
              <a:buNone/>
            </a:pPr>
            <a:endParaRPr lang="en-US" dirty="0"/>
          </a:p>
          <a:p>
            <a:pPr marL="0" indent="0">
              <a:buNone/>
            </a:pPr>
            <a:r>
              <a:rPr lang="en-US" sz="1000" dirty="0"/>
              <a:t>Note: </a:t>
            </a:r>
            <a:r>
              <a:rPr lang="en-US" sz="1000" i="1" dirty="0"/>
              <a:t>This rate varies when looked at by nativity of parent, race of child, primary household language, etc. </a:t>
            </a:r>
          </a:p>
        </p:txBody>
      </p:sp>
      <p:sp>
        <p:nvSpPr>
          <p:cNvPr id="8" name="Text Placeholder 7">
            <a:extLst>
              <a:ext uri="{FF2B5EF4-FFF2-40B4-BE49-F238E27FC236}">
                <a16:creationId xmlns:a16="http://schemas.microsoft.com/office/drawing/2014/main" id="{5C1ED020-9852-4495-A357-3980BCFF974A}"/>
              </a:ext>
            </a:extLst>
          </p:cNvPr>
          <p:cNvSpPr>
            <a:spLocks noGrp="1"/>
          </p:cNvSpPr>
          <p:nvPr>
            <p:ph type="body" sz="quarter" idx="3"/>
          </p:nvPr>
        </p:nvSpPr>
        <p:spPr>
          <a:xfrm>
            <a:off x="3483770" y="514349"/>
            <a:ext cx="3031331" cy="783291"/>
          </a:xfrm>
          <a:ln>
            <a:solidFill>
              <a:srgbClr val="006096"/>
            </a:solidFill>
          </a:ln>
        </p:spPr>
        <p:txBody>
          <a:bodyPr/>
          <a:lstStyle/>
          <a:p>
            <a:pPr algn="ctr"/>
            <a:r>
              <a:rPr lang="en-US" sz="1100" b="0" i="0" dirty="0">
                <a:solidFill>
                  <a:srgbClr val="810042"/>
                </a:solidFill>
                <a:effectLst/>
                <a:latin typeface="Roboto"/>
              </a:rPr>
              <a:t>How well do you think you are handling the day-to-day demands of raising children?</a:t>
            </a:r>
            <a:endParaRPr lang="en-US" sz="1100" dirty="0"/>
          </a:p>
        </p:txBody>
      </p:sp>
      <p:sp>
        <p:nvSpPr>
          <p:cNvPr id="9" name="Content Placeholder 8">
            <a:extLst>
              <a:ext uri="{FF2B5EF4-FFF2-40B4-BE49-F238E27FC236}">
                <a16:creationId xmlns:a16="http://schemas.microsoft.com/office/drawing/2014/main" id="{F17D8BF8-2C13-40A4-9011-88D5F0B06C53}"/>
              </a:ext>
            </a:extLst>
          </p:cNvPr>
          <p:cNvSpPr>
            <a:spLocks noGrp="1"/>
          </p:cNvSpPr>
          <p:nvPr>
            <p:ph sz="quarter" idx="4"/>
          </p:nvPr>
        </p:nvSpPr>
        <p:spPr>
          <a:ln>
            <a:solidFill>
              <a:srgbClr val="006096"/>
            </a:solidFill>
          </a:ln>
        </p:spPr>
        <p:txBody>
          <a:bodyPr/>
          <a:lstStyle/>
          <a:p>
            <a:pPr marL="0" indent="0">
              <a:buNone/>
            </a:pPr>
            <a:endParaRPr lang="en-US" dirty="0"/>
          </a:p>
          <a:p>
            <a:pPr marL="0" indent="0">
              <a:buNone/>
            </a:pPr>
            <a:endParaRPr lang="en-US" dirty="0"/>
          </a:p>
          <a:p>
            <a:pPr marL="0" indent="0" algn="ctr">
              <a:buNone/>
            </a:pPr>
            <a:r>
              <a:rPr lang="en-US" b="1" dirty="0"/>
              <a:t>Sixty-three</a:t>
            </a:r>
            <a:r>
              <a:rPr lang="en-US" dirty="0"/>
              <a:t> percent of national respondents reported that they handled these demands “very well”. </a:t>
            </a:r>
          </a:p>
        </p:txBody>
      </p:sp>
      <p:sp>
        <p:nvSpPr>
          <p:cNvPr id="5" name="Slide Number Placeholder 4">
            <a:extLst>
              <a:ext uri="{FF2B5EF4-FFF2-40B4-BE49-F238E27FC236}">
                <a16:creationId xmlns:a16="http://schemas.microsoft.com/office/drawing/2014/main" id="{FE580BB9-7A0C-4EC6-AB11-2C7E9B83D83D}"/>
              </a:ext>
            </a:extLst>
          </p:cNvPr>
          <p:cNvSpPr>
            <a:spLocks noGrp="1"/>
          </p:cNvSpPr>
          <p:nvPr>
            <p:ph type="sldNum" sz="quarter" idx="10"/>
          </p:nvPr>
        </p:nvSpPr>
        <p:spPr/>
        <p:txBody>
          <a:bodyPr/>
          <a:lstStyle/>
          <a:p>
            <a:pPr>
              <a:defRPr/>
            </a:pPr>
            <a:fld id="{0C045864-67DE-844A-AC03-EBD93572A568}" type="slidenum">
              <a:rPr lang="en-US" smtClean="0"/>
              <a:pPr>
                <a:defRPr/>
              </a:pPr>
              <a:t>44</a:t>
            </a:fld>
            <a:endParaRPr lang="en-US" dirty="0"/>
          </a:p>
        </p:txBody>
      </p:sp>
      <p:sp>
        <p:nvSpPr>
          <p:cNvPr id="10" name="TextBox 9">
            <a:extLst>
              <a:ext uri="{FF2B5EF4-FFF2-40B4-BE49-F238E27FC236}">
                <a16:creationId xmlns:a16="http://schemas.microsoft.com/office/drawing/2014/main" id="{857F8CEF-A8E4-46FB-AE58-7FD799E8E1BE}"/>
              </a:ext>
            </a:extLst>
          </p:cNvPr>
          <p:cNvSpPr txBox="1"/>
          <p:nvPr/>
        </p:nvSpPr>
        <p:spPr>
          <a:xfrm>
            <a:off x="342900" y="4324350"/>
            <a:ext cx="6286500" cy="215444"/>
          </a:xfrm>
          <a:prstGeom prst="rect">
            <a:avLst/>
          </a:prstGeom>
          <a:noFill/>
        </p:spPr>
        <p:txBody>
          <a:bodyPr wrap="square" rtlCol="0">
            <a:spAutoFit/>
          </a:bodyPr>
          <a:lstStyle/>
          <a:p>
            <a:r>
              <a:rPr lang="en-US" sz="600" b="1" i="0" dirty="0">
                <a:solidFill>
                  <a:srgbClr val="333333"/>
                </a:solidFill>
                <a:effectLst/>
                <a:latin typeface="Roboto"/>
              </a:rPr>
              <a:t>Source</a:t>
            </a:r>
            <a:r>
              <a:rPr lang="en-US" sz="600" b="0" i="0" dirty="0">
                <a:solidFill>
                  <a:srgbClr val="333333"/>
                </a:solidFill>
                <a:effectLst/>
                <a:latin typeface="Roboto"/>
              </a:rPr>
              <a:t>: </a:t>
            </a:r>
            <a:r>
              <a:rPr lang="en-US" sz="600" b="0" i="1" dirty="0">
                <a:solidFill>
                  <a:srgbClr val="333333"/>
                </a:solidFill>
                <a:effectLst/>
                <a:latin typeface="Roboto"/>
              </a:rPr>
              <a:t>2018-2019 National Survey of Children’s Health, Health Resources and Services Administration, Maternal and Child Health Bureau</a:t>
            </a:r>
            <a:r>
              <a:rPr lang="en-US" sz="800" b="0" i="1" dirty="0">
                <a:solidFill>
                  <a:srgbClr val="333333"/>
                </a:solidFill>
                <a:effectLst/>
                <a:latin typeface="Roboto"/>
              </a:rPr>
              <a:t>.</a:t>
            </a:r>
            <a:endParaRPr lang="en-US" sz="800" i="1" dirty="0"/>
          </a:p>
        </p:txBody>
      </p:sp>
    </p:spTree>
    <p:extLst>
      <p:ext uri="{BB962C8B-B14F-4D97-AF65-F5344CB8AC3E}">
        <p14:creationId xmlns:p14="http://schemas.microsoft.com/office/powerpoint/2010/main" val="1937393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745F41-0998-C14C-A6E0-07D499C1EAE9}"/>
              </a:ext>
            </a:extLst>
          </p:cNvPr>
          <p:cNvSpPr>
            <a:spLocks noGrp="1"/>
          </p:cNvSpPr>
          <p:nvPr>
            <p:ph type="sldNum" sz="quarter" idx="10"/>
          </p:nvPr>
        </p:nvSpPr>
        <p:spPr/>
        <p:txBody>
          <a:bodyPr/>
          <a:lstStyle/>
          <a:p>
            <a:pPr>
              <a:defRPr/>
            </a:pPr>
            <a:fld id="{67ED70C6-FDCB-5747-9A21-CEFC4DDC4D7F}" type="slidenum">
              <a:rPr lang="en-US" smtClean="0"/>
              <a:pPr>
                <a:defRPr/>
              </a:pPr>
              <a:t>45</a:t>
            </a:fld>
            <a:endParaRPr lang="en-US" dirty="0"/>
          </a:p>
        </p:txBody>
      </p:sp>
      <p:pic>
        <p:nvPicPr>
          <p:cNvPr id="6" name="Picture 5">
            <a:extLst>
              <a:ext uri="{FF2B5EF4-FFF2-40B4-BE49-F238E27FC236}">
                <a16:creationId xmlns:a16="http://schemas.microsoft.com/office/drawing/2014/main" id="{7D1FF91B-90C4-4072-9659-CA0E10A90752}"/>
              </a:ext>
            </a:extLst>
          </p:cNvPr>
          <p:cNvPicPr>
            <a:picLocks noChangeAspect="1"/>
          </p:cNvPicPr>
          <p:nvPr/>
        </p:nvPicPr>
        <p:blipFill>
          <a:blip r:embed="rId2"/>
          <a:stretch>
            <a:fillRect/>
          </a:stretch>
        </p:blipFill>
        <p:spPr>
          <a:xfrm>
            <a:off x="533400" y="285750"/>
            <a:ext cx="5791200" cy="3777822"/>
          </a:xfrm>
          <a:prstGeom prst="rect">
            <a:avLst/>
          </a:prstGeom>
        </p:spPr>
      </p:pic>
    </p:spTree>
    <p:extLst>
      <p:ext uri="{BB962C8B-B14F-4D97-AF65-F5344CB8AC3E}">
        <p14:creationId xmlns:p14="http://schemas.microsoft.com/office/powerpoint/2010/main" val="2317164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9CD9A4-9268-4A7A-96F7-28E5E94ECA01}"/>
              </a:ext>
            </a:extLst>
          </p:cNvPr>
          <p:cNvSpPr>
            <a:spLocks noGrp="1"/>
          </p:cNvSpPr>
          <p:nvPr>
            <p:ph type="title"/>
          </p:nvPr>
        </p:nvSpPr>
        <p:spPr/>
        <p:txBody>
          <a:bodyPr/>
          <a:lstStyle/>
          <a:p>
            <a:pPr algn="l"/>
            <a:r>
              <a:rPr lang="en-US" dirty="0"/>
              <a:t>We all have more work to do…</a:t>
            </a:r>
          </a:p>
        </p:txBody>
      </p:sp>
      <p:sp>
        <p:nvSpPr>
          <p:cNvPr id="4" name="Content Placeholder 3">
            <a:extLst>
              <a:ext uri="{FF2B5EF4-FFF2-40B4-BE49-F238E27FC236}">
                <a16:creationId xmlns:a16="http://schemas.microsoft.com/office/drawing/2014/main" id="{23A1EF3A-A3CB-4675-9C9C-C5C1F4D41072}"/>
              </a:ext>
            </a:extLst>
          </p:cNvPr>
          <p:cNvSpPr>
            <a:spLocks noGrp="1"/>
          </p:cNvSpPr>
          <p:nvPr>
            <p:ph idx="1"/>
          </p:nvPr>
        </p:nvSpPr>
        <p:spPr>
          <a:xfrm>
            <a:off x="342900" y="1257300"/>
            <a:ext cx="6172200" cy="3219449"/>
          </a:xfrm>
        </p:spPr>
        <p:txBody>
          <a:bodyPr/>
          <a:lstStyle/>
          <a:p>
            <a:pPr marL="0" indent="0">
              <a:buNone/>
            </a:pPr>
            <a:r>
              <a:rPr lang="en-US" dirty="0"/>
              <a:t>Data Collection and Analysis</a:t>
            </a:r>
          </a:p>
          <a:p>
            <a:pPr marL="0" indent="0">
              <a:buNone/>
            </a:pPr>
            <a:r>
              <a:rPr lang="en-US" dirty="0"/>
              <a:t>	Ex. CDC pilot of additional YRBS PCE questions</a:t>
            </a:r>
          </a:p>
          <a:p>
            <a:pPr marL="0" indent="0">
              <a:buNone/>
            </a:pPr>
            <a:r>
              <a:rPr lang="en-US" dirty="0"/>
              <a:t>	Long term outcomes of PCEs</a:t>
            </a:r>
          </a:p>
          <a:p>
            <a:pPr marL="0" indent="0">
              <a:buNone/>
            </a:pPr>
            <a:r>
              <a:rPr lang="en-US" dirty="0"/>
              <a:t>	Expansion to include role of Community Resilience</a:t>
            </a:r>
          </a:p>
          <a:p>
            <a:pPr marL="0" indent="0">
              <a:buNone/>
            </a:pPr>
            <a:r>
              <a:rPr lang="en-US" dirty="0"/>
              <a:t>Operationalizing Definitions</a:t>
            </a:r>
          </a:p>
          <a:p>
            <a:pPr marL="0" indent="0">
              <a:buNone/>
            </a:pPr>
            <a:r>
              <a:rPr lang="en-US" dirty="0"/>
              <a:t>Shift in Focus</a:t>
            </a:r>
          </a:p>
          <a:p>
            <a:pPr marL="0" indent="0">
              <a:buNone/>
            </a:pPr>
            <a:r>
              <a:rPr lang="en-US" dirty="0"/>
              <a:t>	Assets</a:t>
            </a:r>
          </a:p>
          <a:p>
            <a:pPr marL="0" indent="0">
              <a:buNone/>
            </a:pPr>
            <a:r>
              <a:rPr lang="en-US" dirty="0"/>
              <a:t>	Culturally Responsive Analysis and Interventions</a:t>
            </a:r>
          </a:p>
          <a:p>
            <a:pPr marL="0" indent="0">
              <a:buNone/>
            </a:pPr>
            <a:r>
              <a:rPr lang="en-US" dirty="0"/>
              <a:t>	</a:t>
            </a:r>
          </a:p>
          <a:p>
            <a:pPr marL="0" indent="0">
              <a:buNone/>
            </a:pPr>
            <a:r>
              <a:rPr lang="en-US" dirty="0"/>
              <a:t>	</a:t>
            </a:r>
          </a:p>
          <a:p>
            <a:pPr marL="0" indent="0">
              <a:buNone/>
            </a:pPr>
            <a:r>
              <a:rPr lang="en-US" dirty="0"/>
              <a:t>	</a:t>
            </a:r>
          </a:p>
          <a:p>
            <a:pPr marL="0" indent="0">
              <a:buNone/>
            </a:pPr>
            <a:endParaRPr lang="en-US" dirty="0"/>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15F02E6C-0350-4FB0-8D7C-D2C79A3D8D90}"/>
              </a:ext>
            </a:extLst>
          </p:cNvPr>
          <p:cNvSpPr>
            <a:spLocks noGrp="1"/>
          </p:cNvSpPr>
          <p:nvPr>
            <p:ph type="sldNum" sz="quarter" idx="10"/>
          </p:nvPr>
        </p:nvSpPr>
        <p:spPr/>
        <p:txBody>
          <a:bodyPr/>
          <a:lstStyle/>
          <a:p>
            <a:pPr>
              <a:defRPr/>
            </a:pPr>
            <a:fld id="{D5524B65-BD56-BC42-A8D4-F7B262BC0E77}" type="slidenum">
              <a:rPr lang="en-US" smtClean="0"/>
              <a:pPr>
                <a:defRPr/>
              </a:pPr>
              <a:t>46</a:t>
            </a:fld>
            <a:endParaRPr lang="en-US" dirty="0"/>
          </a:p>
        </p:txBody>
      </p:sp>
    </p:spTree>
    <p:extLst>
      <p:ext uri="{BB962C8B-B14F-4D97-AF65-F5344CB8AC3E}">
        <p14:creationId xmlns:p14="http://schemas.microsoft.com/office/powerpoint/2010/main" val="2945046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D3811B-B79A-4401-A336-B3EB71007F41}"/>
              </a:ext>
            </a:extLst>
          </p:cNvPr>
          <p:cNvSpPr>
            <a:spLocks noGrp="1"/>
          </p:cNvSpPr>
          <p:nvPr>
            <p:ph type="title"/>
          </p:nvPr>
        </p:nvSpPr>
        <p:spPr/>
        <p:txBody>
          <a:bodyPr/>
          <a:lstStyle/>
          <a:p>
            <a:pPr algn="l"/>
            <a:r>
              <a:rPr lang="en-US" dirty="0"/>
              <a:t>References</a:t>
            </a:r>
          </a:p>
        </p:txBody>
      </p:sp>
      <p:sp>
        <p:nvSpPr>
          <p:cNvPr id="4" name="Content Placeholder 3">
            <a:extLst>
              <a:ext uri="{FF2B5EF4-FFF2-40B4-BE49-F238E27FC236}">
                <a16:creationId xmlns:a16="http://schemas.microsoft.com/office/drawing/2014/main" id="{A3FD7B3C-33A7-480F-9A23-F0466D18594D}"/>
              </a:ext>
            </a:extLst>
          </p:cNvPr>
          <p:cNvSpPr>
            <a:spLocks noGrp="1"/>
          </p:cNvSpPr>
          <p:nvPr>
            <p:ph idx="1"/>
          </p:nvPr>
        </p:nvSpPr>
        <p:spPr/>
        <p:txBody>
          <a:bodyPr/>
          <a:lstStyle/>
          <a:p>
            <a:pPr marL="0" indent="0">
              <a:buNone/>
            </a:pPr>
            <a:r>
              <a:rPr lang="en-US" sz="800" i="0" u="none" strike="noStrike" dirty="0">
                <a:solidFill>
                  <a:schemeClr val="tx1"/>
                </a:solidFill>
                <a:effectLst/>
                <a:latin typeface="Arial" panose="020B0604020202020204" pitchFamily="34" charset="0"/>
                <a:cs typeface="Arial" panose="020B0604020202020204" pitchFamily="34" charset="0"/>
              </a:rPr>
              <a:t>Center for Drug &amp; Health Studies. (2019). </a:t>
            </a:r>
            <a:r>
              <a:rPr lang="en-US" sz="800" i="1" u="none" strike="noStrike" dirty="0">
                <a:solidFill>
                  <a:schemeClr val="tx1"/>
                </a:solidFill>
                <a:effectLst/>
                <a:latin typeface="Arial" panose="020B0604020202020204" pitchFamily="34" charset="0"/>
                <a:cs typeface="Arial" panose="020B0604020202020204" pitchFamily="34" charset="0"/>
              </a:rPr>
              <a:t>Delaware School Survey: Secondary </a:t>
            </a:r>
            <a:r>
              <a:rPr lang="en-US" sz="800" i="0" u="none" strike="noStrike" dirty="0">
                <a:solidFill>
                  <a:schemeClr val="tx1"/>
                </a:solidFill>
                <a:effectLst/>
                <a:latin typeface="Arial" panose="020B0604020202020204" pitchFamily="34" charset="0"/>
                <a:cs typeface="Arial" panose="020B0604020202020204" pitchFamily="34" charset="0"/>
              </a:rPr>
              <a:t>[Annual Survey]. University of Delaware. </a:t>
            </a:r>
            <a:r>
              <a:rPr lang="en-US" sz="800" i="0" u="sng" dirty="0">
                <a:solidFill>
                  <a:schemeClr val="tx1"/>
                </a:solidFill>
                <a:effectLst/>
                <a:latin typeface="Arial" panose="020B0604020202020204" pitchFamily="34" charset="0"/>
                <a:cs typeface="Arial" panose="020B0604020202020204" pitchFamily="34" charset="0"/>
              </a:rPr>
              <a:t>https://www.cdhs.udel.edu/seow/school-surveys/delaware-school-survey-%28dss%29</a:t>
            </a:r>
          </a:p>
          <a:p>
            <a:pPr marL="0" indent="0">
              <a:buNone/>
            </a:pPr>
            <a:endParaRPr lang="en-US" sz="800" u="sng" dirty="0">
              <a:solidFill>
                <a:schemeClr val="tx1"/>
              </a:solidFill>
              <a:latin typeface="Arial" panose="020B0604020202020204" pitchFamily="34" charset="0"/>
              <a:cs typeface="Arial" panose="020B0604020202020204" pitchFamily="34" charset="0"/>
            </a:endParaRPr>
          </a:p>
          <a:p>
            <a:pPr marL="0" indent="0">
              <a:buNone/>
            </a:pPr>
            <a:r>
              <a:rPr lang="en-US" sz="800" i="0" u="none" strike="noStrike" dirty="0">
                <a:solidFill>
                  <a:schemeClr val="tx1"/>
                </a:solidFill>
                <a:effectLst/>
                <a:latin typeface="Arial" panose="020B0604020202020204" pitchFamily="34" charset="0"/>
                <a:cs typeface="Arial" panose="020B0604020202020204" pitchFamily="34" charset="0"/>
              </a:rPr>
              <a:t>Center for Drug &amp; Health Studies. (2020). </a:t>
            </a:r>
            <a:r>
              <a:rPr lang="en-US" sz="800" i="1" u="none" strike="noStrike" dirty="0">
                <a:solidFill>
                  <a:schemeClr val="tx1"/>
                </a:solidFill>
                <a:effectLst/>
                <a:latin typeface="Arial" panose="020B0604020202020204" pitchFamily="34" charset="0"/>
                <a:cs typeface="Arial" panose="020B0604020202020204" pitchFamily="34" charset="0"/>
              </a:rPr>
              <a:t>Youth Risk Behavior Survey: High School </a:t>
            </a:r>
            <a:r>
              <a:rPr lang="en-US" sz="800" i="0" u="none" strike="noStrike" dirty="0">
                <a:solidFill>
                  <a:schemeClr val="tx1"/>
                </a:solidFill>
                <a:effectLst/>
                <a:latin typeface="Arial" panose="020B0604020202020204" pitchFamily="34" charset="0"/>
                <a:cs typeface="Arial" panose="020B0604020202020204" pitchFamily="34" charset="0"/>
              </a:rPr>
              <a:t>[Biennial Survey]. University of Delaware.</a:t>
            </a:r>
            <a:br>
              <a:rPr lang="en-US" sz="800" i="0" u="none" strike="noStrike" dirty="0">
                <a:solidFill>
                  <a:schemeClr val="tx1"/>
                </a:solidFill>
                <a:effectLst/>
                <a:latin typeface="Arial" panose="020B0604020202020204" pitchFamily="34" charset="0"/>
                <a:cs typeface="Arial" panose="020B0604020202020204" pitchFamily="34" charset="0"/>
              </a:rPr>
            </a:br>
            <a:r>
              <a:rPr lang="en-US" sz="800" i="0" u="sng" dirty="0">
                <a:solidFill>
                  <a:schemeClr val="tx1"/>
                </a:solidFill>
                <a:effectLst/>
                <a:latin typeface="Arial" panose="020B0604020202020204" pitchFamily="34" charset="0"/>
                <a:cs typeface="Arial" panose="020B0604020202020204" pitchFamily="34" charset="0"/>
              </a:rPr>
              <a:t>https://www.cdhs.udel.edu/seow/school-surveys/youth-risk-behavior-survey-%28yrbs%29</a:t>
            </a:r>
            <a:endParaRPr lang="en-US" sz="800" u="sng" dirty="0">
              <a:solidFill>
                <a:schemeClr val="tx1"/>
              </a:solidFill>
              <a:latin typeface="Arial" panose="020B0604020202020204" pitchFamily="34" charset="0"/>
              <a:cs typeface="Arial" panose="020B0604020202020204" pitchFamily="34" charset="0"/>
            </a:endParaRPr>
          </a:p>
          <a:p>
            <a:pPr marL="0" indent="0">
              <a:buNone/>
            </a:pPr>
            <a:endParaRPr lang="en-US" sz="800" i="0" dirty="0">
              <a:solidFill>
                <a:schemeClr val="tx1"/>
              </a:solidFill>
              <a:effectLst/>
              <a:latin typeface="Arial" panose="020B0604020202020204" pitchFamily="34" charset="0"/>
              <a:cs typeface="Arial" panose="020B0604020202020204" pitchFamily="34" charset="0"/>
            </a:endParaRPr>
          </a:p>
          <a:p>
            <a:pPr marL="0" indent="0">
              <a:buNone/>
            </a:pPr>
            <a:r>
              <a:rPr lang="en-US" sz="800" i="0" dirty="0">
                <a:solidFill>
                  <a:schemeClr val="tx1"/>
                </a:solidFill>
                <a:effectLst/>
                <a:latin typeface="Arial" panose="020B0604020202020204" pitchFamily="34" charset="0"/>
                <a:cs typeface="Arial" panose="020B0604020202020204" pitchFamily="34" charset="0"/>
              </a:rPr>
              <a:t>Child and Adolescent Health Measurement Initiative. 2018-2019 National Survey of Children’s Health (NSCH) data query. Data Resource Center for Child and Adolescent Health supported by the U.S. Department of Health and Human Services, Health Resources and Services Administration (HRSA), Maternal and Child Health Bureau (MCHB)</a:t>
            </a:r>
          </a:p>
          <a:p>
            <a:pPr marL="0" indent="0">
              <a:buNone/>
            </a:pPr>
            <a:endParaRPr lang="en-US" sz="800" dirty="0">
              <a:solidFill>
                <a:schemeClr val="tx1"/>
              </a:solidFill>
              <a:latin typeface="Arial" panose="020B0604020202020204" pitchFamily="34" charset="0"/>
              <a:cs typeface="Arial" panose="020B0604020202020204" pitchFamily="34" charset="0"/>
            </a:endParaRPr>
          </a:p>
          <a:p>
            <a:pPr marL="0" indent="0">
              <a:buNone/>
            </a:pPr>
            <a:r>
              <a:rPr lang="en-US" sz="800" dirty="0" err="1">
                <a:solidFill>
                  <a:schemeClr val="tx1"/>
                </a:solidFill>
                <a:effectLst/>
                <a:latin typeface="Arial" panose="020B0604020202020204" pitchFamily="34" charset="0"/>
                <a:cs typeface="Arial" panose="020B0604020202020204" pitchFamily="34" charset="0"/>
              </a:rPr>
              <a:t>Herrman</a:t>
            </a:r>
            <a:r>
              <a:rPr lang="en-US" sz="800" dirty="0">
                <a:solidFill>
                  <a:schemeClr val="tx1"/>
                </a:solidFill>
                <a:effectLst/>
                <a:latin typeface="Arial" panose="020B0604020202020204" pitchFamily="34" charset="0"/>
                <a:cs typeface="Arial" panose="020B0604020202020204" pitchFamily="34" charset="0"/>
              </a:rPr>
              <a:t>, H., Stewart, D. E., Diaz-Granados, N., Berger, E. L., Jackson, B., &amp; Yuen, T. (2011). What is Resilience? </a:t>
            </a:r>
            <a:r>
              <a:rPr lang="en-US" sz="800" i="1" dirty="0">
                <a:solidFill>
                  <a:schemeClr val="tx1"/>
                </a:solidFill>
                <a:effectLst/>
                <a:latin typeface="Arial" panose="020B0604020202020204" pitchFamily="34" charset="0"/>
                <a:cs typeface="Arial" panose="020B0604020202020204" pitchFamily="34" charset="0"/>
              </a:rPr>
              <a:t>The Canadian Journal of Psychiatry,</a:t>
            </a:r>
            <a:r>
              <a:rPr lang="en-US" sz="800" dirty="0">
                <a:solidFill>
                  <a:schemeClr val="tx1"/>
                </a:solidFill>
                <a:effectLst/>
                <a:latin typeface="Arial" panose="020B0604020202020204" pitchFamily="34" charset="0"/>
                <a:cs typeface="Arial" panose="020B0604020202020204" pitchFamily="34" charset="0"/>
              </a:rPr>
              <a:t> </a:t>
            </a:r>
            <a:r>
              <a:rPr lang="en-US" sz="800" i="1" dirty="0">
                <a:solidFill>
                  <a:schemeClr val="tx1"/>
                </a:solidFill>
                <a:effectLst/>
                <a:latin typeface="Arial" panose="020B0604020202020204" pitchFamily="34" charset="0"/>
                <a:cs typeface="Arial" panose="020B0604020202020204" pitchFamily="34" charset="0"/>
              </a:rPr>
              <a:t>56</a:t>
            </a:r>
            <a:r>
              <a:rPr lang="en-US" sz="800" dirty="0">
                <a:solidFill>
                  <a:schemeClr val="tx1"/>
                </a:solidFill>
                <a:effectLst/>
                <a:latin typeface="Arial" panose="020B0604020202020204" pitchFamily="34" charset="0"/>
                <a:cs typeface="Arial" panose="020B0604020202020204" pitchFamily="34" charset="0"/>
              </a:rPr>
              <a:t>(5), 258-265. doi:10.1177/070674371105600504</a:t>
            </a:r>
          </a:p>
          <a:p>
            <a:pPr marL="0" indent="0">
              <a:buNone/>
            </a:pPr>
            <a:endParaRPr lang="en-US" sz="800" dirty="0">
              <a:solidFill>
                <a:schemeClr val="tx1"/>
              </a:solidFill>
              <a:effectLst/>
              <a:latin typeface="Arial" panose="020B0604020202020204" pitchFamily="34" charset="0"/>
              <a:cs typeface="Arial" panose="020B0604020202020204" pitchFamily="34" charset="0"/>
            </a:endParaRPr>
          </a:p>
          <a:p>
            <a:pPr marL="0" indent="0">
              <a:buNone/>
            </a:pPr>
            <a:r>
              <a:rPr lang="en-US" sz="800" dirty="0">
                <a:solidFill>
                  <a:schemeClr val="tx1"/>
                </a:solidFill>
                <a:effectLst/>
                <a:latin typeface="Arial" panose="020B0604020202020204" pitchFamily="34" charset="0"/>
                <a:cs typeface="Arial" panose="020B0604020202020204" pitchFamily="34" charset="0"/>
              </a:rPr>
              <a:t>Substance Abuse and Mental Health Services Administration. (2019, July 18). Risk and Protective Factors. Retrieved from https://www.samhsa.gov/sites/default/files/20190718-samhsa-risk-protective-factors.pdf</a:t>
            </a:r>
          </a:p>
          <a:p>
            <a:pPr marL="0" indent="0">
              <a:buNone/>
            </a:pPr>
            <a:endParaRPr lang="en-US" sz="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9F717A1-52A0-4309-8065-75C8CDEE1477}"/>
              </a:ext>
            </a:extLst>
          </p:cNvPr>
          <p:cNvSpPr>
            <a:spLocks noGrp="1"/>
          </p:cNvSpPr>
          <p:nvPr>
            <p:ph type="sldNum" sz="quarter" idx="10"/>
          </p:nvPr>
        </p:nvSpPr>
        <p:spPr/>
        <p:txBody>
          <a:bodyPr/>
          <a:lstStyle/>
          <a:p>
            <a:pPr>
              <a:defRPr/>
            </a:pPr>
            <a:fld id="{D5524B65-BD56-BC42-A8D4-F7B262BC0E77}" type="slidenum">
              <a:rPr lang="en-US" smtClean="0"/>
              <a:pPr>
                <a:defRPr/>
              </a:pPr>
              <a:t>47</a:t>
            </a:fld>
            <a:endParaRPr lang="en-US" dirty="0"/>
          </a:p>
        </p:txBody>
      </p:sp>
    </p:spTree>
    <p:extLst>
      <p:ext uri="{BB962C8B-B14F-4D97-AF65-F5344CB8AC3E}">
        <p14:creationId xmlns:p14="http://schemas.microsoft.com/office/powerpoint/2010/main" val="2551996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769930-C6C2-CB4E-A310-52603A59C772}"/>
              </a:ext>
            </a:extLst>
          </p:cNvPr>
          <p:cNvSpPr>
            <a:spLocks noGrp="1"/>
          </p:cNvSpPr>
          <p:nvPr>
            <p:ph sz="quarter" idx="11"/>
          </p:nvPr>
        </p:nvSpPr>
        <p:spPr>
          <a:xfrm>
            <a:off x="514350" y="1047750"/>
            <a:ext cx="5829300" cy="1752600"/>
          </a:xfrm>
        </p:spPr>
        <p:txBody>
          <a:bodyPr/>
          <a:lstStyle/>
          <a:p>
            <a:r>
              <a:rPr lang="en-US" sz="3200" dirty="0"/>
              <a:t>Mapping Naloxone Distribution in Delaware</a:t>
            </a:r>
          </a:p>
        </p:txBody>
      </p:sp>
      <p:sp>
        <p:nvSpPr>
          <p:cNvPr id="3" name="Content Placeholder 2">
            <a:extLst>
              <a:ext uri="{FF2B5EF4-FFF2-40B4-BE49-F238E27FC236}">
                <a16:creationId xmlns:a16="http://schemas.microsoft.com/office/drawing/2014/main" id="{CB131316-866A-7E4A-B776-DCF1424CD51C}"/>
              </a:ext>
            </a:extLst>
          </p:cNvPr>
          <p:cNvSpPr>
            <a:spLocks noGrp="1"/>
          </p:cNvSpPr>
          <p:nvPr>
            <p:ph sz="quarter" idx="12"/>
          </p:nvPr>
        </p:nvSpPr>
        <p:spPr>
          <a:xfrm>
            <a:off x="514350" y="2495550"/>
            <a:ext cx="5886450" cy="1905000"/>
          </a:xfrm>
        </p:spPr>
        <p:txBody>
          <a:bodyPr/>
          <a:lstStyle/>
          <a:p>
            <a:r>
              <a:rPr lang="en-US" dirty="0">
                <a:solidFill>
                  <a:schemeClr val="bg1">
                    <a:lumMod val="95000"/>
                  </a:schemeClr>
                </a:solidFill>
              </a:rPr>
              <a:t>Nuno Martins, BHA I, Research and Evaluation</a:t>
            </a:r>
          </a:p>
          <a:p>
            <a:r>
              <a:rPr lang="en-US" dirty="0">
                <a:solidFill>
                  <a:schemeClr val="bg1">
                    <a:lumMod val="95000"/>
                  </a:schemeClr>
                </a:solidFill>
              </a:rPr>
              <a:t>Kris Fraser, BHA II, Research and Evaluation</a:t>
            </a:r>
          </a:p>
          <a:p>
            <a:r>
              <a:rPr lang="en-US" dirty="0">
                <a:solidFill>
                  <a:schemeClr val="bg1">
                    <a:lumMod val="95000"/>
                  </a:schemeClr>
                </a:solidFill>
              </a:rPr>
              <a:t>Michael C. Williams, MA III, Research and Evaluation</a:t>
            </a:r>
          </a:p>
          <a:p>
            <a:r>
              <a:rPr lang="en-US" dirty="0">
                <a:solidFill>
                  <a:schemeClr val="bg1">
                    <a:lumMod val="95000"/>
                  </a:schemeClr>
                </a:solidFill>
              </a:rPr>
              <a:t>John </a:t>
            </a:r>
            <a:r>
              <a:rPr lang="en-US" dirty="0" err="1">
                <a:solidFill>
                  <a:schemeClr val="bg1">
                    <a:lumMod val="95000"/>
                  </a:schemeClr>
                </a:solidFill>
              </a:rPr>
              <a:t>Gudzelak</a:t>
            </a:r>
            <a:r>
              <a:rPr lang="en-US" dirty="0">
                <a:solidFill>
                  <a:schemeClr val="bg1">
                    <a:lumMod val="95000"/>
                  </a:schemeClr>
                </a:solidFill>
              </a:rPr>
              <a:t>, MA III, Research and Evaluation</a:t>
            </a:r>
          </a:p>
          <a:p>
            <a:r>
              <a:rPr lang="en-US" dirty="0">
                <a:solidFill>
                  <a:schemeClr val="bg1">
                    <a:lumMod val="95000"/>
                  </a:schemeClr>
                </a:solidFill>
              </a:rPr>
              <a:t>Delaware Division of Substance Abuse and Mental Health</a:t>
            </a:r>
          </a:p>
          <a:p>
            <a:endParaRPr lang="en-US" dirty="0">
              <a:solidFill>
                <a:schemeClr val="bg1">
                  <a:lumMod val="95000"/>
                </a:schemeClr>
              </a:solidFill>
            </a:endParaRPr>
          </a:p>
        </p:txBody>
      </p:sp>
    </p:spTree>
    <p:extLst>
      <p:ext uri="{BB962C8B-B14F-4D97-AF65-F5344CB8AC3E}">
        <p14:creationId xmlns:p14="http://schemas.microsoft.com/office/powerpoint/2010/main" val="207031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4BC7B2-60A4-4708-9C3C-06ABBF1661EA}"/>
              </a:ext>
            </a:extLst>
          </p:cNvPr>
          <p:cNvSpPr>
            <a:spLocks noGrp="1"/>
          </p:cNvSpPr>
          <p:nvPr>
            <p:ph type="title"/>
          </p:nvPr>
        </p:nvSpPr>
        <p:spPr>
          <a:xfrm>
            <a:off x="2057400" y="1511920"/>
            <a:ext cx="3159427" cy="871538"/>
          </a:xfrm>
        </p:spPr>
        <p:txBody>
          <a:bodyPr/>
          <a:lstStyle/>
          <a:p>
            <a:r>
              <a:rPr lang="en-US" sz="3600" dirty="0"/>
              <a:t>Who We Are</a:t>
            </a:r>
          </a:p>
        </p:txBody>
      </p:sp>
      <p:sp>
        <p:nvSpPr>
          <p:cNvPr id="7" name="Content Placeholder 6">
            <a:extLst>
              <a:ext uri="{FF2B5EF4-FFF2-40B4-BE49-F238E27FC236}">
                <a16:creationId xmlns:a16="http://schemas.microsoft.com/office/drawing/2014/main" id="{26F6ED22-3901-4974-BAD9-0EEED4501647}"/>
              </a:ext>
            </a:extLst>
          </p:cNvPr>
          <p:cNvSpPr>
            <a:spLocks noGrp="1"/>
          </p:cNvSpPr>
          <p:nvPr>
            <p:ph idx="1"/>
          </p:nvPr>
        </p:nvSpPr>
        <p:spPr>
          <a:xfrm>
            <a:off x="2599136" y="1071992"/>
            <a:ext cx="3833813" cy="2185559"/>
          </a:xfrm>
        </p:spPr>
        <p:txBody>
          <a:bodyPr/>
          <a:lstStyle/>
          <a:p>
            <a:pPr marL="0" indent="0" algn="ctr">
              <a:buNone/>
            </a:pPr>
            <a:endParaRPr lang="en-US" sz="1800" dirty="0"/>
          </a:p>
          <a:p>
            <a:pPr marL="0" indent="0" algn="ctr">
              <a:buNone/>
            </a:pPr>
            <a:r>
              <a:rPr lang="en-US" sz="1800" dirty="0"/>
              <a:t> </a:t>
            </a:r>
          </a:p>
        </p:txBody>
      </p:sp>
      <p:sp>
        <p:nvSpPr>
          <p:cNvPr id="8" name="Text Placeholder 7">
            <a:extLst>
              <a:ext uri="{FF2B5EF4-FFF2-40B4-BE49-F238E27FC236}">
                <a16:creationId xmlns:a16="http://schemas.microsoft.com/office/drawing/2014/main" id="{66F2D7B5-0AD3-4D1E-AFBC-C7ABE13891C8}"/>
              </a:ext>
            </a:extLst>
          </p:cNvPr>
          <p:cNvSpPr>
            <a:spLocks noGrp="1"/>
          </p:cNvSpPr>
          <p:nvPr>
            <p:ph type="body" sz="half" idx="2"/>
          </p:nvPr>
        </p:nvSpPr>
        <p:spPr/>
        <p:txBody>
          <a:bodyPr/>
          <a:lstStyle/>
          <a:p>
            <a:endParaRPr lang="en-US" dirty="0">
              <a:highlight>
                <a:srgbClr val="FFFF00"/>
              </a:highlight>
            </a:endParaRPr>
          </a:p>
          <a:p>
            <a:endParaRPr lang="en-US" dirty="0">
              <a:highlight>
                <a:srgbClr val="FFFF00"/>
              </a:highlight>
            </a:endParaRPr>
          </a:p>
        </p:txBody>
      </p:sp>
      <p:sp>
        <p:nvSpPr>
          <p:cNvPr id="5" name="Slide Number Placeholder 4">
            <a:extLst>
              <a:ext uri="{FF2B5EF4-FFF2-40B4-BE49-F238E27FC236}">
                <a16:creationId xmlns:a16="http://schemas.microsoft.com/office/drawing/2014/main" id="{2E602910-F10F-F645-A324-8C36C93D1C89}"/>
              </a:ext>
            </a:extLst>
          </p:cNvPr>
          <p:cNvSpPr>
            <a:spLocks noGrp="1"/>
          </p:cNvSpPr>
          <p:nvPr>
            <p:ph type="sldNum" sz="quarter" idx="10"/>
          </p:nvPr>
        </p:nvSpPr>
        <p:spPr/>
        <p:txBody>
          <a:bodyPr/>
          <a:lstStyle/>
          <a:p>
            <a:pPr>
              <a:defRPr/>
            </a:pPr>
            <a:fld id="{34742D8B-8594-4B44-80B0-BECC0F075DC4}" type="slidenum">
              <a:rPr lang="en-US" smtClean="0"/>
              <a:pPr>
                <a:defRPr/>
              </a:pPr>
              <a:t>4</a:t>
            </a:fld>
            <a:endParaRPr lang="en-US" dirty="0"/>
          </a:p>
        </p:txBody>
      </p:sp>
    </p:spTree>
    <p:extLst>
      <p:ext uri="{BB962C8B-B14F-4D97-AF65-F5344CB8AC3E}">
        <p14:creationId xmlns:p14="http://schemas.microsoft.com/office/powerpoint/2010/main" val="388820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769930-C6C2-CB4E-A310-52603A59C772}"/>
              </a:ext>
            </a:extLst>
          </p:cNvPr>
          <p:cNvSpPr>
            <a:spLocks noGrp="1"/>
          </p:cNvSpPr>
          <p:nvPr>
            <p:ph sz="quarter" idx="11"/>
          </p:nvPr>
        </p:nvSpPr>
        <p:spPr>
          <a:xfrm>
            <a:off x="514350" y="1047750"/>
            <a:ext cx="5829300" cy="1752600"/>
          </a:xfrm>
        </p:spPr>
        <p:txBody>
          <a:bodyPr/>
          <a:lstStyle/>
          <a:p>
            <a:r>
              <a:rPr lang="en-US" sz="3200" dirty="0"/>
              <a:t>SEOW Stakeholder Satisfaction Survey</a:t>
            </a:r>
          </a:p>
        </p:txBody>
      </p:sp>
      <p:sp>
        <p:nvSpPr>
          <p:cNvPr id="3" name="Content Placeholder 2">
            <a:extLst>
              <a:ext uri="{FF2B5EF4-FFF2-40B4-BE49-F238E27FC236}">
                <a16:creationId xmlns:a16="http://schemas.microsoft.com/office/drawing/2014/main" id="{CB131316-866A-7E4A-B776-DCF1424CD51C}"/>
              </a:ext>
            </a:extLst>
          </p:cNvPr>
          <p:cNvSpPr>
            <a:spLocks noGrp="1"/>
          </p:cNvSpPr>
          <p:nvPr>
            <p:ph sz="quarter" idx="12"/>
          </p:nvPr>
        </p:nvSpPr>
        <p:spPr>
          <a:xfrm>
            <a:off x="514350" y="2495550"/>
            <a:ext cx="5886450" cy="1905000"/>
          </a:xfrm>
        </p:spPr>
        <p:txBody>
          <a:bodyPr/>
          <a:lstStyle/>
          <a:p>
            <a:r>
              <a:rPr lang="en-US" dirty="0">
                <a:solidFill>
                  <a:schemeClr val="bg1">
                    <a:lumMod val="95000"/>
                  </a:schemeClr>
                </a:solidFill>
              </a:rPr>
              <a:t>Sharon Merriman-</a:t>
            </a:r>
            <a:r>
              <a:rPr lang="en-US" dirty="0" err="1">
                <a:solidFill>
                  <a:schemeClr val="bg1">
                    <a:lumMod val="95000"/>
                  </a:schemeClr>
                </a:solidFill>
              </a:rPr>
              <a:t>Nai</a:t>
            </a:r>
            <a:r>
              <a:rPr lang="en-US" dirty="0">
                <a:solidFill>
                  <a:schemeClr val="bg1">
                    <a:lumMod val="95000"/>
                  </a:schemeClr>
                </a:solidFill>
              </a:rPr>
              <a:t>, MC</a:t>
            </a:r>
          </a:p>
          <a:p>
            <a:r>
              <a:rPr lang="en-US" dirty="0">
                <a:solidFill>
                  <a:schemeClr val="bg1">
                    <a:lumMod val="95000"/>
                  </a:schemeClr>
                </a:solidFill>
              </a:rPr>
              <a:t>Center for Drug and Health Studies  </a:t>
            </a:r>
          </a:p>
          <a:p>
            <a:endParaRPr lang="en-US" dirty="0">
              <a:solidFill>
                <a:schemeClr val="bg1">
                  <a:lumMod val="95000"/>
                </a:schemeClr>
              </a:solidFill>
            </a:endParaRPr>
          </a:p>
        </p:txBody>
      </p:sp>
    </p:spTree>
    <p:extLst>
      <p:ext uri="{BB962C8B-B14F-4D97-AF65-F5344CB8AC3E}">
        <p14:creationId xmlns:p14="http://schemas.microsoft.com/office/powerpoint/2010/main" val="3648380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A73BA-01D4-D04F-B2AF-2897CF5AF190}"/>
              </a:ext>
            </a:extLst>
          </p:cNvPr>
          <p:cNvSpPr>
            <a:spLocks noGrp="1"/>
          </p:cNvSpPr>
          <p:nvPr>
            <p:ph type="sldNum" sz="quarter" idx="10"/>
          </p:nvPr>
        </p:nvSpPr>
        <p:spPr/>
        <p:txBody>
          <a:bodyPr/>
          <a:lstStyle/>
          <a:p>
            <a:pPr>
              <a:defRPr/>
            </a:pPr>
            <a:fld id="{67ED70C6-FDCB-5747-9A21-CEFC4DDC4D7F}" type="slidenum">
              <a:rPr lang="en-US" smtClean="0"/>
              <a:pPr>
                <a:defRPr/>
              </a:pPr>
              <a:t>50</a:t>
            </a:fld>
            <a:endParaRPr lang="en-US" dirty="0"/>
          </a:p>
        </p:txBody>
      </p:sp>
      <p:sp>
        <p:nvSpPr>
          <p:cNvPr id="3" name="Title 2">
            <a:extLst>
              <a:ext uri="{FF2B5EF4-FFF2-40B4-BE49-F238E27FC236}">
                <a16:creationId xmlns:a16="http://schemas.microsoft.com/office/drawing/2014/main" id="{2BF1C946-C05D-A845-AC38-48177F913D7F}"/>
              </a:ext>
            </a:extLst>
          </p:cNvPr>
          <p:cNvSpPr>
            <a:spLocks noGrp="1"/>
          </p:cNvSpPr>
          <p:nvPr>
            <p:ph type="title"/>
          </p:nvPr>
        </p:nvSpPr>
        <p:spPr>
          <a:xfrm>
            <a:off x="342900" y="285750"/>
            <a:ext cx="6172200" cy="742950"/>
          </a:xfrm>
        </p:spPr>
        <p:txBody>
          <a:bodyPr/>
          <a:lstStyle/>
          <a:p>
            <a:r>
              <a:rPr lang="en-US" dirty="0"/>
              <a:t>Key Findings – Data Needs</a:t>
            </a:r>
          </a:p>
        </p:txBody>
      </p:sp>
      <p:sp>
        <p:nvSpPr>
          <p:cNvPr id="4" name="Content Placeholder 3">
            <a:extLst>
              <a:ext uri="{FF2B5EF4-FFF2-40B4-BE49-F238E27FC236}">
                <a16:creationId xmlns:a16="http://schemas.microsoft.com/office/drawing/2014/main" id="{CD784A23-5826-8744-9E55-EDB3CC346EC2}"/>
              </a:ext>
            </a:extLst>
          </p:cNvPr>
          <p:cNvSpPr>
            <a:spLocks noGrp="1"/>
          </p:cNvSpPr>
          <p:nvPr>
            <p:ph idx="1"/>
          </p:nvPr>
        </p:nvSpPr>
        <p:spPr>
          <a:xfrm>
            <a:off x="342900" y="958151"/>
            <a:ext cx="6172200" cy="3429000"/>
          </a:xfrm>
        </p:spPr>
        <p:txBody>
          <a:bodyPr/>
          <a:lstStyle/>
          <a:p>
            <a:pPr>
              <a:buFont typeface="Wingdings" pitchFamily="2" charset="2"/>
              <a:buChar char="v"/>
            </a:pPr>
            <a:r>
              <a:rPr lang="en-US" dirty="0"/>
              <a:t>29 network members responded from across sectors, and 28 had accessed the SEOW online</a:t>
            </a:r>
          </a:p>
          <a:p>
            <a:pPr marL="0" indent="0">
              <a:buNone/>
            </a:pPr>
            <a:endParaRPr lang="en-US" dirty="0"/>
          </a:p>
          <a:p>
            <a:pPr>
              <a:buFont typeface="Wingdings" pitchFamily="2" charset="2"/>
              <a:buChar char="v"/>
            </a:pPr>
            <a:r>
              <a:rPr lang="en-US" dirty="0"/>
              <a:t>Top needs for data:</a:t>
            </a:r>
          </a:p>
          <a:p>
            <a:pPr marL="342900" lvl="1" indent="0">
              <a:buNone/>
            </a:pPr>
            <a:r>
              <a:rPr lang="en-US" dirty="0"/>
              <a:t>	Increase knowledge or raise awareness</a:t>
            </a:r>
          </a:p>
          <a:p>
            <a:pPr marL="342900" lvl="1" indent="0">
              <a:buNone/>
            </a:pPr>
            <a:r>
              <a:rPr lang="en-US" dirty="0"/>
              <a:t>	Program planning, implementation, evaluation</a:t>
            </a:r>
          </a:p>
          <a:p>
            <a:pPr marL="342900" lvl="1" indent="0">
              <a:buNone/>
            </a:pPr>
            <a:r>
              <a:rPr lang="en-US" dirty="0"/>
              <a:t>	Analyze, develop, or advocate for policy</a:t>
            </a:r>
          </a:p>
          <a:p>
            <a:pPr marL="342900" lvl="1" indent="0">
              <a:buNone/>
            </a:pPr>
            <a:r>
              <a:rPr lang="en-US" dirty="0"/>
              <a:t>	Apply for funding</a:t>
            </a:r>
          </a:p>
          <a:p>
            <a:pPr marL="342900" lvl="1" indent="0">
              <a:buNone/>
            </a:pPr>
            <a:r>
              <a:rPr lang="en-US" dirty="0"/>
              <a:t>	Research, training, community engagement</a:t>
            </a:r>
          </a:p>
          <a:p>
            <a:pPr lvl="1"/>
            <a:endParaRPr lang="en-US" dirty="0"/>
          </a:p>
          <a:p>
            <a:endParaRPr lang="en-US" dirty="0"/>
          </a:p>
        </p:txBody>
      </p:sp>
    </p:spTree>
    <p:extLst>
      <p:ext uri="{BB962C8B-B14F-4D97-AF65-F5344CB8AC3E}">
        <p14:creationId xmlns:p14="http://schemas.microsoft.com/office/powerpoint/2010/main" val="2429189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BCFFC5-F6FF-084A-96EE-0320496171CD}"/>
              </a:ext>
            </a:extLst>
          </p:cNvPr>
          <p:cNvSpPr>
            <a:spLocks noGrp="1"/>
          </p:cNvSpPr>
          <p:nvPr>
            <p:ph type="sldNum" sz="quarter" idx="10"/>
          </p:nvPr>
        </p:nvSpPr>
        <p:spPr/>
        <p:txBody>
          <a:bodyPr/>
          <a:lstStyle/>
          <a:p>
            <a:pPr>
              <a:defRPr/>
            </a:pPr>
            <a:fld id="{67ED70C6-FDCB-5747-9A21-CEFC4DDC4D7F}" type="slidenum">
              <a:rPr lang="en-US" smtClean="0"/>
              <a:pPr>
                <a:defRPr/>
              </a:pPr>
              <a:t>51</a:t>
            </a:fld>
            <a:endParaRPr lang="en-US" dirty="0"/>
          </a:p>
        </p:txBody>
      </p:sp>
      <p:sp>
        <p:nvSpPr>
          <p:cNvPr id="3" name="Title 2">
            <a:extLst>
              <a:ext uri="{FF2B5EF4-FFF2-40B4-BE49-F238E27FC236}">
                <a16:creationId xmlns:a16="http://schemas.microsoft.com/office/drawing/2014/main" id="{4F3A12C0-A5F5-DC4D-8DCA-8FD202FF8A9E}"/>
              </a:ext>
            </a:extLst>
          </p:cNvPr>
          <p:cNvSpPr>
            <a:spLocks noGrp="1"/>
          </p:cNvSpPr>
          <p:nvPr>
            <p:ph type="title"/>
          </p:nvPr>
        </p:nvSpPr>
        <p:spPr/>
        <p:txBody>
          <a:bodyPr/>
          <a:lstStyle/>
          <a:p>
            <a:r>
              <a:rPr lang="en-US" dirty="0"/>
              <a:t>Key Findings – Data Products</a:t>
            </a:r>
          </a:p>
        </p:txBody>
      </p:sp>
      <p:sp>
        <p:nvSpPr>
          <p:cNvPr id="4" name="Content Placeholder 3">
            <a:extLst>
              <a:ext uri="{FF2B5EF4-FFF2-40B4-BE49-F238E27FC236}">
                <a16:creationId xmlns:a16="http://schemas.microsoft.com/office/drawing/2014/main" id="{50135E9A-D352-6F41-A151-1C73F3D4FA0C}"/>
              </a:ext>
            </a:extLst>
          </p:cNvPr>
          <p:cNvSpPr>
            <a:spLocks noGrp="1"/>
          </p:cNvSpPr>
          <p:nvPr>
            <p:ph idx="1"/>
          </p:nvPr>
        </p:nvSpPr>
        <p:spPr/>
        <p:txBody>
          <a:bodyPr/>
          <a:lstStyle/>
          <a:p>
            <a:pPr>
              <a:buFont typeface="Wingdings" pitchFamily="2" charset="2"/>
              <a:buChar char="v"/>
            </a:pPr>
            <a:r>
              <a:rPr lang="en-US" dirty="0"/>
              <a:t>Broad use of various types of SEOW products, including:</a:t>
            </a:r>
          </a:p>
          <a:p>
            <a:pPr marL="0" indent="0">
              <a:buNone/>
            </a:pPr>
            <a:r>
              <a:rPr lang="en-US" dirty="0"/>
              <a:t>	</a:t>
            </a:r>
          </a:p>
          <a:p>
            <a:pPr marL="0" indent="0">
              <a:buNone/>
            </a:pPr>
            <a:r>
              <a:rPr lang="en-US" dirty="0"/>
              <a:t>		Youth Survey Data (YRBS, DSS, YTS, CRBS)</a:t>
            </a:r>
          </a:p>
          <a:p>
            <a:pPr marL="0" indent="0">
              <a:buNone/>
            </a:pPr>
            <a:r>
              <a:rPr lang="en-US" dirty="0"/>
              <a:t>		SEOW Heat Maps of substance use </a:t>
            </a:r>
          </a:p>
          <a:p>
            <a:pPr marL="0" indent="0">
              <a:buNone/>
            </a:pPr>
            <a:r>
              <a:rPr lang="en-US" dirty="0"/>
              <a:t>		SEOW Infographics</a:t>
            </a:r>
          </a:p>
          <a:p>
            <a:pPr marL="0" indent="0">
              <a:buNone/>
            </a:pPr>
            <a:r>
              <a:rPr lang="en-US" dirty="0"/>
              <a:t>		SEOW Delaware Annual Epidemiological Profile</a:t>
            </a:r>
          </a:p>
          <a:p>
            <a:pPr marL="0" indent="0">
              <a:buNone/>
            </a:pPr>
            <a:r>
              <a:rPr lang="en-US" dirty="0"/>
              <a:t>		SEOW Power Point Slides and Reports</a:t>
            </a:r>
          </a:p>
          <a:p>
            <a:pPr marL="0" indent="0">
              <a:buNone/>
            </a:pPr>
            <a:r>
              <a:rPr lang="en-US" dirty="0"/>
              <a:t>	</a:t>
            </a:r>
          </a:p>
        </p:txBody>
      </p:sp>
    </p:spTree>
    <p:extLst>
      <p:ext uri="{BB962C8B-B14F-4D97-AF65-F5344CB8AC3E}">
        <p14:creationId xmlns:p14="http://schemas.microsoft.com/office/powerpoint/2010/main" val="966702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D06A5F-1268-354F-8BDD-C8B2A1AD7924}"/>
              </a:ext>
            </a:extLst>
          </p:cNvPr>
          <p:cNvSpPr>
            <a:spLocks noGrp="1"/>
          </p:cNvSpPr>
          <p:nvPr>
            <p:ph type="sldNum" sz="quarter" idx="10"/>
          </p:nvPr>
        </p:nvSpPr>
        <p:spPr/>
        <p:txBody>
          <a:bodyPr/>
          <a:lstStyle/>
          <a:p>
            <a:pPr>
              <a:defRPr/>
            </a:pPr>
            <a:fld id="{67ED70C6-FDCB-5747-9A21-CEFC4DDC4D7F}" type="slidenum">
              <a:rPr lang="en-US" smtClean="0"/>
              <a:pPr>
                <a:defRPr/>
              </a:pPr>
              <a:t>52</a:t>
            </a:fld>
            <a:endParaRPr lang="en-US" dirty="0"/>
          </a:p>
        </p:txBody>
      </p:sp>
      <p:sp>
        <p:nvSpPr>
          <p:cNvPr id="3" name="Title 2">
            <a:extLst>
              <a:ext uri="{FF2B5EF4-FFF2-40B4-BE49-F238E27FC236}">
                <a16:creationId xmlns:a16="http://schemas.microsoft.com/office/drawing/2014/main" id="{12762E62-A1E0-9E46-BBC6-D13B1D5262EE}"/>
              </a:ext>
            </a:extLst>
          </p:cNvPr>
          <p:cNvSpPr>
            <a:spLocks noGrp="1"/>
          </p:cNvSpPr>
          <p:nvPr>
            <p:ph type="title"/>
          </p:nvPr>
        </p:nvSpPr>
        <p:spPr/>
        <p:txBody>
          <a:bodyPr/>
          <a:lstStyle/>
          <a:p>
            <a:r>
              <a:rPr lang="en-US" dirty="0"/>
              <a:t>Key Findings – Data Dissemination</a:t>
            </a:r>
          </a:p>
        </p:txBody>
      </p:sp>
      <p:sp>
        <p:nvSpPr>
          <p:cNvPr id="4" name="Content Placeholder 3">
            <a:extLst>
              <a:ext uri="{FF2B5EF4-FFF2-40B4-BE49-F238E27FC236}">
                <a16:creationId xmlns:a16="http://schemas.microsoft.com/office/drawing/2014/main" id="{3EE390BA-4D28-6A41-A06A-B5055F7354CC}"/>
              </a:ext>
            </a:extLst>
          </p:cNvPr>
          <p:cNvSpPr>
            <a:spLocks noGrp="1"/>
          </p:cNvSpPr>
          <p:nvPr>
            <p:ph idx="1"/>
          </p:nvPr>
        </p:nvSpPr>
        <p:spPr/>
        <p:txBody>
          <a:bodyPr/>
          <a:lstStyle/>
          <a:p>
            <a:pPr>
              <a:buFont typeface="Wingdings" pitchFamily="2" charset="2"/>
              <a:buChar char="v"/>
            </a:pPr>
            <a:r>
              <a:rPr lang="en-US" dirty="0"/>
              <a:t>3 out of 4 respondents had shared the data through publications, reports, and other means. Most commonly, people shared data with the general public. </a:t>
            </a:r>
          </a:p>
          <a:p>
            <a:pPr marL="0" indent="0">
              <a:buNone/>
            </a:pPr>
            <a:endParaRPr lang="en-US" dirty="0"/>
          </a:p>
          <a:p>
            <a:pPr>
              <a:buFont typeface="Wingdings" pitchFamily="2" charset="2"/>
              <a:buChar char="v"/>
            </a:pPr>
            <a:r>
              <a:rPr lang="en-US" dirty="0"/>
              <a:t>More than half shared data with government agencies</a:t>
            </a:r>
          </a:p>
          <a:p>
            <a:pPr>
              <a:buFont typeface="Wingdings" pitchFamily="2" charset="2"/>
              <a:buChar char="v"/>
            </a:pPr>
            <a:endParaRPr lang="en-US" dirty="0"/>
          </a:p>
          <a:p>
            <a:pPr>
              <a:buFont typeface="Wingdings" pitchFamily="2" charset="2"/>
              <a:buChar char="v"/>
            </a:pPr>
            <a:r>
              <a:rPr lang="en-US" dirty="0"/>
              <a:t>Half shared data with legislators</a:t>
            </a:r>
          </a:p>
          <a:p>
            <a:pPr marL="0" indent="0">
              <a:buNone/>
            </a:pPr>
            <a:r>
              <a:rPr lang="en-US" dirty="0"/>
              <a:t>	</a:t>
            </a:r>
          </a:p>
        </p:txBody>
      </p:sp>
    </p:spTree>
    <p:extLst>
      <p:ext uri="{BB962C8B-B14F-4D97-AF65-F5344CB8AC3E}">
        <p14:creationId xmlns:p14="http://schemas.microsoft.com/office/powerpoint/2010/main" val="1671693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63214A-89BF-5B4D-97E7-4D82E0BF0FF7}"/>
              </a:ext>
            </a:extLst>
          </p:cNvPr>
          <p:cNvSpPr>
            <a:spLocks noGrp="1"/>
          </p:cNvSpPr>
          <p:nvPr>
            <p:ph type="sldNum" sz="quarter" idx="10"/>
          </p:nvPr>
        </p:nvSpPr>
        <p:spPr/>
        <p:txBody>
          <a:bodyPr/>
          <a:lstStyle/>
          <a:p>
            <a:pPr>
              <a:defRPr/>
            </a:pPr>
            <a:fld id="{67ED70C6-FDCB-5747-9A21-CEFC4DDC4D7F}" type="slidenum">
              <a:rPr lang="en-US" smtClean="0"/>
              <a:pPr>
                <a:defRPr/>
              </a:pPr>
              <a:t>53</a:t>
            </a:fld>
            <a:endParaRPr lang="en-US" dirty="0"/>
          </a:p>
        </p:txBody>
      </p:sp>
      <p:sp>
        <p:nvSpPr>
          <p:cNvPr id="3" name="Title 2">
            <a:extLst>
              <a:ext uri="{FF2B5EF4-FFF2-40B4-BE49-F238E27FC236}">
                <a16:creationId xmlns:a16="http://schemas.microsoft.com/office/drawing/2014/main" id="{8680562F-4A0D-2744-BD5A-D70AE79D06A7}"/>
              </a:ext>
            </a:extLst>
          </p:cNvPr>
          <p:cNvSpPr>
            <a:spLocks noGrp="1"/>
          </p:cNvSpPr>
          <p:nvPr>
            <p:ph type="title"/>
          </p:nvPr>
        </p:nvSpPr>
        <p:spPr/>
        <p:txBody>
          <a:bodyPr/>
          <a:lstStyle/>
          <a:p>
            <a:r>
              <a:rPr lang="en-US" dirty="0"/>
              <a:t>SEOW Engagement</a:t>
            </a:r>
          </a:p>
        </p:txBody>
      </p:sp>
      <p:sp>
        <p:nvSpPr>
          <p:cNvPr id="4" name="Content Placeholder 3">
            <a:extLst>
              <a:ext uri="{FF2B5EF4-FFF2-40B4-BE49-F238E27FC236}">
                <a16:creationId xmlns:a16="http://schemas.microsoft.com/office/drawing/2014/main" id="{C34258CE-4994-5744-85E8-C132E6310486}"/>
              </a:ext>
            </a:extLst>
          </p:cNvPr>
          <p:cNvSpPr>
            <a:spLocks noGrp="1"/>
          </p:cNvSpPr>
          <p:nvPr>
            <p:ph idx="1"/>
          </p:nvPr>
        </p:nvSpPr>
        <p:spPr/>
        <p:txBody>
          <a:bodyPr/>
          <a:lstStyle/>
          <a:p>
            <a:pPr>
              <a:buFont typeface="Wingdings" pitchFamily="2" charset="2"/>
              <a:buChar char="v"/>
            </a:pPr>
            <a:r>
              <a:rPr lang="en-US" dirty="0"/>
              <a:t>Technical assistance - &gt; 1 in 5 respondents had asked for assistance within the past 2 years and found the assistance helpful</a:t>
            </a:r>
          </a:p>
          <a:p>
            <a:endParaRPr lang="en-US" dirty="0"/>
          </a:p>
          <a:p>
            <a:pPr>
              <a:buFont typeface="Wingdings" pitchFamily="2" charset="2"/>
              <a:buChar char="v"/>
            </a:pPr>
            <a:r>
              <a:rPr lang="en-US" dirty="0"/>
              <a:t>85% had participated in at least 1 SEOW meeting within the past 2 years. </a:t>
            </a:r>
          </a:p>
        </p:txBody>
      </p:sp>
    </p:spTree>
    <p:extLst>
      <p:ext uri="{BB962C8B-B14F-4D97-AF65-F5344CB8AC3E}">
        <p14:creationId xmlns:p14="http://schemas.microsoft.com/office/powerpoint/2010/main" val="1702385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B5535-71ED-5A4B-861C-5DE4AA07937A}"/>
              </a:ext>
            </a:extLst>
          </p:cNvPr>
          <p:cNvSpPr>
            <a:spLocks noGrp="1"/>
          </p:cNvSpPr>
          <p:nvPr>
            <p:ph type="sldNum" sz="quarter" idx="10"/>
          </p:nvPr>
        </p:nvSpPr>
        <p:spPr/>
        <p:txBody>
          <a:bodyPr/>
          <a:lstStyle/>
          <a:p>
            <a:pPr>
              <a:defRPr/>
            </a:pPr>
            <a:fld id="{67ED70C6-FDCB-5747-9A21-CEFC4DDC4D7F}" type="slidenum">
              <a:rPr lang="en-US" smtClean="0"/>
              <a:pPr>
                <a:defRPr/>
              </a:pPr>
              <a:t>54</a:t>
            </a:fld>
            <a:endParaRPr lang="en-US" dirty="0"/>
          </a:p>
        </p:txBody>
      </p:sp>
      <p:sp>
        <p:nvSpPr>
          <p:cNvPr id="3" name="Title 2">
            <a:extLst>
              <a:ext uri="{FF2B5EF4-FFF2-40B4-BE49-F238E27FC236}">
                <a16:creationId xmlns:a16="http://schemas.microsoft.com/office/drawing/2014/main" id="{A5505AAD-E255-1642-BFC6-5C29920C2E7A}"/>
              </a:ext>
            </a:extLst>
          </p:cNvPr>
          <p:cNvSpPr>
            <a:spLocks noGrp="1"/>
          </p:cNvSpPr>
          <p:nvPr>
            <p:ph type="title"/>
          </p:nvPr>
        </p:nvSpPr>
        <p:spPr/>
        <p:txBody>
          <a:bodyPr/>
          <a:lstStyle/>
          <a:p>
            <a:r>
              <a:rPr lang="en-US" dirty="0"/>
              <a:t>Recommendations</a:t>
            </a:r>
          </a:p>
        </p:txBody>
      </p:sp>
      <p:sp>
        <p:nvSpPr>
          <p:cNvPr id="4" name="Content Placeholder 3">
            <a:extLst>
              <a:ext uri="{FF2B5EF4-FFF2-40B4-BE49-F238E27FC236}">
                <a16:creationId xmlns:a16="http://schemas.microsoft.com/office/drawing/2014/main" id="{B267CC5D-882E-724C-B9F5-3CD12825A815}"/>
              </a:ext>
            </a:extLst>
          </p:cNvPr>
          <p:cNvSpPr>
            <a:spLocks noGrp="1"/>
          </p:cNvSpPr>
          <p:nvPr>
            <p:ph idx="1"/>
          </p:nvPr>
        </p:nvSpPr>
        <p:spPr>
          <a:xfrm>
            <a:off x="342900" y="1047751"/>
            <a:ext cx="6172200" cy="3146426"/>
          </a:xfrm>
        </p:spPr>
        <p:txBody>
          <a:bodyPr/>
          <a:lstStyle/>
          <a:p>
            <a:pPr marL="0" indent="0">
              <a:buNone/>
            </a:pPr>
            <a:endParaRPr lang="en-US" sz="800" dirty="0"/>
          </a:p>
          <a:p>
            <a:pPr marL="0" indent="0">
              <a:buNone/>
            </a:pPr>
            <a:r>
              <a:rPr lang="en-US" dirty="0"/>
              <a:t>Although feedback was very positive, several suggestions were offered:</a:t>
            </a:r>
          </a:p>
          <a:p>
            <a:pPr marL="0" indent="0">
              <a:buNone/>
            </a:pPr>
            <a:endParaRPr lang="en-US" sz="800" dirty="0"/>
          </a:p>
          <a:p>
            <a:pPr>
              <a:buFont typeface="Wingdings" pitchFamily="2" charset="2"/>
              <a:buChar char="v"/>
            </a:pPr>
            <a:r>
              <a:rPr lang="en-US" dirty="0"/>
              <a:t>continued and strengthened focus on shared risk and protective factors at community, environmental, and societal levels</a:t>
            </a:r>
          </a:p>
          <a:p>
            <a:pPr>
              <a:buFont typeface="Wingdings" pitchFamily="2" charset="2"/>
              <a:buChar char="v"/>
            </a:pPr>
            <a:endParaRPr lang="en-US" sz="800" dirty="0"/>
          </a:p>
          <a:p>
            <a:pPr>
              <a:buFont typeface="Wingdings" pitchFamily="2" charset="2"/>
              <a:buChar char="v"/>
            </a:pPr>
            <a:r>
              <a:rPr lang="en-US" dirty="0"/>
              <a:t>co-host a research forum with allied partners for a broader audience of researchers, administrators, and policymakers</a:t>
            </a:r>
          </a:p>
          <a:p>
            <a:pPr marL="0" indent="0">
              <a:buNone/>
            </a:pPr>
            <a:endParaRPr lang="en-US" sz="800" dirty="0"/>
          </a:p>
          <a:p>
            <a:pPr>
              <a:buFont typeface="Wingdings" pitchFamily="2" charset="2"/>
              <a:buChar char="v"/>
            </a:pPr>
            <a:r>
              <a:rPr lang="en-US" dirty="0"/>
              <a:t>sustained and more frequent dissemination of data “bites” (email and social media) </a:t>
            </a:r>
          </a:p>
          <a:p>
            <a:pPr marL="0" indent="0">
              <a:buNone/>
            </a:pPr>
            <a:endParaRPr lang="en-US" dirty="0"/>
          </a:p>
          <a:p>
            <a:pPr>
              <a:buFont typeface="Wingdings" pitchFamily="2" charset="2"/>
              <a:buChar char="v"/>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97384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C49C09-9CA8-F141-8AF1-2E55715675B0}"/>
              </a:ext>
            </a:extLst>
          </p:cNvPr>
          <p:cNvSpPr>
            <a:spLocks noGrp="1"/>
          </p:cNvSpPr>
          <p:nvPr>
            <p:ph type="sldNum" sz="quarter" idx="10"/>
          </p:nvPr>
        </p:nvSpPr>
        <p:spPr/>
        <p:txBody>
          <a:bodyPr/>
          <a:lstStyle/>
          <a:p>
            <a:pPr>
              <a:defRPr/>
            </a:pPr>
            <a:fld id="{67ED70C6-FDCB-5747-9A21-CEFC4DDC4D7F}" type="slidenum">
              <a:rPr lang="en-US" smtClean="0"/>
              <a:pPr>
                <a:defRPr/>
              </a:pPr>
              <a:t>55</a:t>
            </a:fld>
            <a:endParaRPr lang="en-US" dirty="0"/>
          </a:p>
        </p:txBody>
      </p:sp>
      <p:sp>
        <p:nvSpPr>
          <p:cNvPr id="3" name="Title 2">
            <a:extLst>
              <a:ext uri="{FF2B5EF4-FFF2-40B4-BE49-F238E27FC236}">
                <a16:creationId xmlns:a16="http://schemas.microsoft.com/office/drawing/2014/main" id="{B7242CD9-793D-C846-9AE6-3B478211366D}"/>
              </a:ext>
            </a:extLst>
          </p:cNvPr>
          <p:cNvSpPr>
            <a:spLocks noGrp="1"/>
          </p:cNvSpPr>
          <p:nvPr>
            <p:ph type="title"/>
          </p:nvPr>
        </p:nvSpPr>
        <p:spPr/>
        <p:txBody>
          <a:bodyPr/>
          <a:lstStyle/>
          <a:p>
            <a:r>
              <a:rPr lang="en-US" dirty="0"/>
              <a:t>SEOW Resources and Activities</a:t>
            </a:r>
          </a:p>
        </p:txBody>
      </p:sp>
      <p:sp>
        <p:nvSpPr>
          <p:cNvPr id="4" name="Content Placeholder 3">
            <a:extLst>
              <a:ext uri="{FF2B5EF4-FFF2-40B4-BE49-F238E27FC236}">
                <a16:creationId xmlns:a16="http://schemas.microsoft.com/office/drawing/2014/main" id="{1B321CDB-F44B-7D45-82B0-B9367F1E255A}"/>
              </a:ext>
            </a:extLst>
          </p:cNvPr>
          <p:cNvSpPr>
            <a:spLocks noGrp="1"/>
          </p:cNvSpPr>
          <p:nvPr>
            <p:ph idx="1"/>
          </p:nvPr>
        </p:nvSpPr>
        <p:spPr>
          <a:xfrm>
            <a:off x="342900" y="1200150"/>
            <a:ext cx="6172200" cy="3352800"/>
          </a:xfrm>
        </p:spPr>
        <p:txBody>
          <a:bodyPr/>
          <a:lstStyle/>
          <a:p>
            <a:pPr>
              <a:buFont typeface="Wingdings" pitchFamily="2" charset="2"/>
              <a:buChar char="v"/>
            </a:pPr>
            <a:endParaRPr lang="en-US" dirty="0"/>
          </a:p>
          <a:p>
            <a:pPr>
              <a:buFont typeface="Wingdings" pitchFamily="2" charset="2"/>
              <a:buChar char="v"/>
            </a:pPr>
            <a:r>
              <a:rPr lang="en-US" dirty="0"/>
              <a:t>Please visit the SEOW online for new products such as the Epi Profile, infographics, and upcoming publications: </a:t>
            </a:r>
            <a:r>
              <a:rPr lang="en-US" dirty="0">
                <a:hlinkClick r:id="rId2"/>
              </a:rPr>
              <a:t>www.cdhs.udel.edu/seow</a:t>
            </a:r>
            <a:r>
              <a:rPr lang="en-US" dirty="0"/>
              <a:t> </a:t>
            </a:r>
          </a:p>
          <a:p>
            <a:pPr>
              <a:buFont typeface="Wingdings" pitchFamily="2" charset="2"/>
              <a:buChar char="v"/>
            </a:pPr>
            <a:endParaRPr lang="en-US" sz="800" dirty="0"/>
          </a:p>
          <a:p>
            <a:pPr>
              <a:buFont typeface="Wingdings" pitchFamily="2" charset="2"/>
              <a:buChar char="v"/>
            </a:pPr>
            <a:r>
              <a:rPr lang="en-US" dirty="0"/>
              <a:t>Next SEOW meeting will be held in Summer 2021</a:t>
            </a:r>
          </a:p>
          <a:p>
            <a:pPr>
              <a:buFont typeface="Wingdings" pitchFamily="2" charset="2"/>
              <a:buChar char="v"/>
            </a:pPr>
            <a:endParaRPr lang="en-US" sz="800" dirty="0"/>
          </a:p>
          <a:p>
            <a:pPr>
              <a:buFont typeface="Wingdings" pitchFamily="2" charset="2"/>
              <a:buChar char="v"/>
            </a:pPr>
            <a:r>
              <a:rPr lang="en-US" dirty="0"/>
              <a:t>Stay tuned for announcements about </a:t>
            </a:r>
            <a:r>
              <a:rPr lang="en-US" i="1" dirty="0"/>
              <a:t>3D: Delaware Data Discourse </a:t>
            </a:r>
            <a:r>
              <a:rPr lang="en-US" dirty="0"/>
              <a:t>events </a:t>
            </a:r>
          </a:p>
          <a:p>
            <a:pPr>
              <a:buFont typeface="Wingdings" pitchFamily="2" charset="2"/>
              <a:buChar char="v"/>
            </a:pPr>
            <a:endParaRPr lang="en-US" sz="800" dirty="0"/>
          </a:p>
          <a:p>
            <a:pPr>
              <a:buFont typeface="Wingdings" pitchFamily="2" charset="2"/>
              <a:buChar char="v"/>
            </a:pPr>
            <a:r>
              <a:rPr lang="en-US" dirty="0"/>
              <a:t>Continue to reach out with your data needs and recommendations </a:t>
            </a:r>
          </a:p>
          <a:p>
            <a:pPr marL="0" indent="0">
              <a:buNone/>
            </a:pPr>
            <a:endParaRPr lang="en-US" dirty="0"/>
          </a:p>
        </p:txBody>
      </p:sp>
    </p:spTree>
    <p:extLst>
      <p:ext uri="{BB962C8B-B14F-4D97-AF65-F5344CB8AC3E}">
        <p14:creationId xmlns:p14="http://schemas.microsoft.com/office/powerpoint/2010/main" val="1743189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A0B3-4A22-4E36-9B1C-5DE5A106DB25}"/>
              </a:ext>
            </a:extLst>
          </p:cNvPr>
          <p:cNvSpPr>
            <a:spLocks noGrp="1"/>
          </p:cNvSpPr>
          <p:nvPr>
            <p:ph type="title"/>
          </p:nvPr>
        </p:nvSpPr>
        <p:spPr>
          <a:xfrm>
            <a:off x="3124200" y="590550"/>
            <a:ext cx="3429000" cy="914400"/>
          </a:xfrm>
        </p:spPr>
        <p:txBody>
          <a:bodyPr>
            <a:noAutofit/>
          </a:bodyPr>
          <a:lstStyle/>
          <a:p>
            <a:pPr algn="r"/>
            <a:r>
              <a:rPr lang="en-US" sz="2800" dirty="0"/>
              <a:t>Member Network </a:t>
            </a:r>
            <a:br>
              <a:rPr lang="en-US" sz="2800" dirty="0"/>
            </a:br>
            <a:r>
              <a:rPr lang="en-US" sz="2800" dirty="0"/>
              <a:t>share out</a:t>
            </a:r>
          </a:p>
        </p:txBody>
      </p:sp>
      <p:sp>
        <p:nvSpPr>
          <p:cNvPr id="4" name="Slide Number Placeholder 3">
            <a:extLst>
              <a:ext uri="{FF2B5EF4-FFF2-40B4-BE49-F238E27FC236}">
                <a16:creationId xmlns:a16="http://schemas.microsoft.com/office/drawing/2014/main" id="{30ADFEC2-D67B-4E5F-9B05-A4C2DEFBF512}"/>
              </a:ext>
            </a:extLst>
          </p:cNvPr>
          <p:cNvSpPr>
            <a:spLocks noGrp="1"/>
          </p:cNvSpPr>
          <p:nvPr>
            <p:ph type="sldNum" sz="quarter" idx="10"/>
          </p:nvPr>
        </p:nvSpPr>
        <p:spPr/>
        <p:txBody>
          <a:bodyPr/>
          <a:lstStyle/>
          <a:p>
            <a:pPr>
              <a:defRPr/>
            </a:pPr>
            <a:fld id="{B8643EE7-E1E3-6A41-AED4-ADD0882BF97B}" type="slidenum">
              <a:rPr lang="en-US" smtClean="0"/>
              <a:pPr>
                <a:defRPr/>
              </a:pPr>
              <a:t>56</a:t>
            </a:fld>
            <a:endParaRPr lang="en-US" dirty="0"/>
          </a:p>
        </p:txBody>
      </p:sp>
      <p:pic>
        <p:nvPicPr>
          <p:cNvPr id="6" name="Picture 5" descr="A picture containing music&#10;&#10;Description automatically generated">
            <a:extLst>
              <a:ext uri="{FF2B5EF4-FFF2-40B4-BE49-F238E27FC236}">
                <a16:creationId xmlns:a16="http://schemas.microsoft.com/office/drawing/2014/main" id="{91ACDE05-5600-4365-9973-10B74EA4F8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1000" y="1809750"/>
            <a:ext cx="1981200" cy="2026445"/>
          </a:xfrm>
          <a:prstGeom prst="rect">
            <a:avLst/>
          </a:prstGeom>
        </p:spPr>
      </p:pic>
    </p:spTree>
    <p:extLst>
      <p:ext uri="{BB962C8B-B14F-4D97-AF65-F5344CB8AC3E}">
        <p14:creationId xmlns:p14="http://schemas.microsoft.com/office/powerpoint/2010/main" val="1252703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F6ED22-3901-4974-BAD9-0EEED4501647}"/>
              </a:ext>
            </a:extLst>
          </p:cNvPr>
          <p:cNvSpPr>
            <a:spLocks noGrp="1"/>
          </p:cNvSpPr>
          <p:nvPr>
            <p:ph idx="1"/>
          </p:nvPr>
        </p:nvSpPr>
        <p:spPr>
          <a:xfrm>
            <a:off x="369093" y="285750"/>
            <a:ext cx="3833813" cy="2514600"/>
          </a:xfrm>
        </p:spPr>
        <p:txBody>
          <a:bodyPr/>
          <a:lstStyle/>
          <a:p>
            <a:pPr marL="0" indent="0">
              <a:buNone/>
            </a:pPr>
            <a:r>
              <a:rPr lang="en-US" sz="1800" b="1" dirty="0"/>
              <a:t>We would like to invite any new members, if comfortable, to unmute their microphones to introduce themselves.</a:t>
            </a:r>
          </a:p>
          <a:p>
            <a:pPr marL="0" indent="0">
              <a:buNone/>
            </a:pPr>
            <a:endParaRPr lang="en-US" sz="1800" b="1" dirty="0"/>
          </a:p>
          <a:p>
            <a:pPr marL="0" indent="0">
              <a:buNone/>
            </a:pPr>
            <a:r>
              <a:rPr lang="en-US" sz="1800" b="1" dirty="0"/>
              <a:t>Everyone is welcome to share the latest on your group’s news, upcoming events, and activities.</a:t>
            </a:r>
            <a:r>
              <a:rPr lang="en-US" sz="1800" dirty="0"/>
              <a:t> </a:t>
            </a:r>
          </a:p>
          <a:p>
            <a:pPr marL="0" indent="0" algn="ctr">
              <a:buNone/>
            </a:pPr>
            <a:endParaRPr lang="en-US" sz="1800" b="1" dirty="0"/>
          </a:p>
          <a:p>
            <a:pPr marL="0" indent="0" algn="ctr">
              <a:buNone/>
            </a:pPr>
            <a:endParaRPr lang="en-US" sz="1800" b="1" dirty="0"/>
          </a:p>
          <a:p>
            <a:pPr marL="0" indent="0" algn="ctr">
              <a:buNone/>
            </a:pPr>
            <a:endParaRPr lang="en-US" sz="1800" b="1" dirty="0"/>
          </a:p>
          <a:p>
            <a:pPr marL="0" indent="0" algn="ctr">
              <a:buNone/>
            </a:pPr>
            <a:endParaRPr lang="en-US" sz="1800" b="1" dirty="0"/>
          </a:p>
          <a:p>
            <a:pPr marL="0" indent="0" algn="ctr">
              <a:buNone/>
            </a:pPr>
            <a:endParaRPr lang="en-US" sz="1800" dirty="0"/>
          </a:p>
          <a:p>
            <a:pPr marL="0" indent="0" algn="ctr">
              <a:buNone/>
            </a:pPr>
            <a:r>
              <a:rPr lang="en-US" sz="1800" dirty="0"/>
              <a:t> </a:t>
            </a:r>
          </a:p>
        </p:txBody>
      </p:sp>
      <p:sp>
        <p:nvSpPr>
          <p:cNvPr id="5" name="Slide Number Placeholder 4">
            <a:extLst>
              <a:ext uri="{FF2B5EF4-FFF2-40B4-BE49-F238E27FC236}">
                <a16:creationId xmlns:a16="http://schemas.microsoft.com/office/drawing/2014/main" id="{2E602910-F10F-F645-A324-8C36C93D1C89}"/>
              </a:ext>
            </a:extLst>
          </p:cNvPr>
          <p:cNvSpPr>
            <a:spLocks noGrp="1"/>
          </p:cNvSpPr>
          <p:nvPr>
            <p:ph type="sldNum" sz="quarter" idx="10"/>
          </p:nvPr>
        </p:nvSpPr>
        <p:spPr/>
        <p:txBody>
          <a:bodyPr/>
          <a:lstStyle/>
          <a:p>
            <a:pPr>
              <a:defRPr/>
            </a:pPr>
            <a:fld id="{34742D8B-8594-4B44-80B0-BECC0F075DC4}" type="slidenum">
              <a:rPr lang="en-US" smtClean="0"/>
              <a:pPr>
                <a:defRPr/>
              </a:pPr>
              <a:t>57</a:t>
            </a:fld>
            <a:endParaRPr lang="en-US" dirty="0"/>
          </a:p>
        </p:txBody>
      </p:sp>
      <p:pic>
        <p:nvPicPr>
          <p:cNvPr id="10" name="Picture 9">
            <a:extLst>
              <a:ext uri="{FF2B5EF4-FFF2-40B4-BE49-F238E27FC236}">
                <a16:creationId xmlns:a16="http://schemas.microsoft.com/office/drawing/2014/main" id="{E81F418C-C502-4DA8-8C79-4DCB2008939C}"/>
              </a:ext>
            </a:extLst>
          </p:cNvPr>
          <p:cNvPicPr>
            <a:picLocks noChangeAspect="1"/>
          </p:cNvPicPr>
          <p:nvPr/>
        </p:nvPicPr>
        <p:blipFill>
          <a:blip r:embed="rId2"/>
          <a:stretch>
            <a:fillRect/>
          </a:stretch>
        </p:blipFill>
        <p:spPr>
          <a:xfrm>
            <a:off x="4343400" y="1088094"/>
            <a:ext cx="2085212" cy="909911"/>
          </a:xfrm>
          <a:prstGeom prst="rect">
            <a:avLst/>
          </a:prstGeom>
          <a:ln>
            <a:solidFill>
              <a:schemeClr val="tx2"/>
            </a:solidFill>
          </a:ln>
          <a:effectLst>
            <a:softEdge rad="0"/>
          </a:effectLst>
        </p:spPr>
      </p:pic>
      <p:sp>
        <p:nvSpPr>
          <p:cNvPr id="3" name="Text Placeholder 2">
            <a:extLst>
              <a:ext uri="{FF2B5EF4-FFF2-40B4-BE49-F238E27FC236}">
                <a16:creationId xmlns:a16="http://schemas.microsoft.com/office/drawing/2014/main" id="{2D7875EA-77C7-7B4F-893F-8942BA21ABD8}"/>
              </a:ext>
            </a:extLst>
          </p:cNvPr>
          <p:cNvSpPr>
            <a:spLocks noGrp="1"/>
          </p:cNvSpPr>
          <p:nvPr>
            <p:ph type="body" sz="half" idx="2"/>
          </p:nvPr>
        </p:nvSpPr>
        <p:spPr>
          <a:xfrm>
            <a:off x="369093" y="3104878"/>
            <a:ext cx="3200400" cy="838471"/>
          </a:xfrm>
        </p:spPr>
        <p:txBody>
          <a:bodyPr/>
          <a:lstStyle/>
          <a:p>
            <a:r>
              <a:rPr lang="en-US" sz="1800" b="1" dirty="0"/>
              <a:t>Please also feel free to post links and information into the chat box. </a:t>
            </a:r>
          </a:p>
        </p:txBody>
      </p:sp>
    </p:spTree>
    <p:extLst>
      <p:ext uri="{BB962C8B-B14F-4D97-AF65-F5344CB8AC3E}">
        <p14:creationId xmlns:p14="http://schemas.microsoft.com/office/powerpoint/2010/main" val="2372099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A0B3-4A22-4E36-9B1C-5DE5A106DB25}"/>
              </a:ext>
            </a:extLst>
          </p:cNvPr>
          <p:cNvSpPr>
            <a:spLocks noGrp="1"/>
          </p:cNvSpPr>
          <p:nvPr>
            <p:ph type="title"/>
          </p:nvPr>
        </p:nvSpPr>
        <p:spPr>
          <a:xfrm>
            <a:off x="339184" y="1276350"/>
            <a:ext cx="2256235" cy="871538"/>
          </a:xfrm>
        </p:spPr>
        <p:txBody>
          <a:bodyPr vert="horz" wrap="square" lIns="91440" tIns="45720" rIns="91440" bIns="45720" numCol="1" anchor="b" anchorCtr="0" compatLnSpc="1">
            <a:prstTxWarp prst="textNoShape">
              <a:avLst/>
            </a:prstTxWarp>
            <a:noAutofit/>
          </a:bodyPr>
          <a:lstStyle/>
          <a:p>
            <a:r>
              <a:rPr lang="en-US" sz="2400" b="1" kern="1200" dirty="0">
                <a:solidFill>
                  <a:schemeClr val="accent1">
                    <a:lumMod val="75000"/>
                  </a:schemeClr>
                </a:solidFill>
                <a:latin typeface="Calibri"/>
                <a:ea typeface="Geneva" pitchFamily="-65" charset="-128"/>
                <a:cs typeface="Calibri"/>
              </a:rPr>
              <a:t>Thank you!</a:t>
            </a:r>
            <a:br>
              <a:rPr lang="en-US" sz="2400" b="1" kern="1200" dirty="0">
                <a:solidFill>
                  <a:schemeClr val="accent1">
                    <a:lumMod val="75000"/>
                  </a:schemeClr>
                </a:solidFill>
                <a:latin typeface="Calibri"/>
                <a:ea typeface="Geneva" pitchFamily="-65" charset="-128"/>
                <a:cs typeface="Calibri"/>
              </a:rPr>
            </a:br>
            <a:r>
              <a:rPr lang="en-US" sz="2400" b="1" kern="1200" dirty="0">
                <a:solidFill>
                  <a:schemeClr val="accent1">
                    <a:lumMod val="75000"/>
                  </a:schemeClr>
                </a:solidFill>
                <a:latin typeface="Calibri"/>
                <a:ea typeface="Geneva" pitchFamily="-65" charset="-128"/>
                <a:cs typeface="Calibri"/>
              </a:rPr>
              <a:t>We hope to see you at the SEOW Summer Meeting!</a:t>
            </a:r>
          </a:p>
        </p:txBody>
      </p:sp>
      <p:pic>
        <p:nvPicPr>
          <p:cNvPr id="7" name="Picture 6" descr="Text&#10;&#10;Description automatically generated">
            <a:extLst>
              <a:ext uri="{FF2B5EF4-FFF2-40B4-BE49-F238E27FC236}">
                <a16:creationId xmlns:a16="http://schemas.microsoft.com/office/drawing/2014/main" id="{445105EA-3F29-EB49-A717-07854C611697}"/>
              </a:ext>
            </a:extLst>
          </p:cNvPr>
          <p:cNvPicPr>
            <a:picLocks noChangeAspect="1"/>
          </p:cNvPicPr>
          <p:nvPr/>
        </p:nvPicPr>
        <p:blipFill rotWithShape="1">
          <a:blip r:embed="rId3"/>
          <a:srcRect r="3" b="3"/>
          <a:stretch/>
        </p:blipFill>
        <p:spPr>
          <a:xfrm>
            <a:off x="577500" y="2419349"/>
            <a:ext cx="2175038" cy="1990537"/>
          </a:xfrm>
          <a:prstGeom prst="rect">
            <a:avLst/>
          </a:prstGeom>
          <a:noFill/>
          <a:effectLst>
            <a:softEdge rad="533400"/>
          </a:effectLst>
        </p:spPr>
      </p:pic>
      <p:sp>
        <p:nvSpPr>
          <p:cNvPr id="6" name="Title 1">
            <a:extLst>
              <a:ext uri="{FF2B5EF4-FFF2-40B4-BE49-F238E27FC236}">
                <a16:creationId xmlns:a16="http://schemas.microsoft.com/office/drawing/2014/main" id="{5B943095-2787-F84E-B1FC-3A1361A0C904}"/>
              </a:ext>
            </a:extLst>
          </p:cNvPr>
          <p:cNvSpPr txBox="1">
            <a:spLocks/>
          </p:cNvSpPr>
          <p:nvPr/>
        </p:nvSpPr>
        <p:spPr bwMode="auto">
          <a:xfrm>
            <a:off x="3200400" y="2381296"/>
            <a:ext cx="3080101" cy="1885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342900" rtl="0" eaLnBrk="0" fontAlgn="base" hangingPunct="0">
              <a:spcBef>
                <a:spcPct val="0"/>
              </a:spcBef>
              <a:spcAft>
                <a:spcPct val="0"/>
              </a:spcAft>
              <a:defRPr sz="2400" b="1" kern="1200" cap="all">
                <a:solidFill>
                  <a:srgbClr val="006096"/>
                </a:solidFill>
                <a:latin typeface="Calibri"/>
                <a:ea typeface="Geneva" pitchFamily="-65" charset="-128"/>
                <a:cs typeface="Calibri"/>
              </a:defRPr>
            </a:lvl1pPr>
            <a:lvl2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2pPr>
            <a:lvl3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3pPr>
            <a:lvl4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4pPr>
            <a:lvl5pPr algn="ctr" defTabSz="342900" rtl="0" eaLnBrk="0" fontAlgn="base" hangingPunct="0">
              <a:spcBef>
                <a:spcPct val="0"/>
              </a:spcBef>
              <a:spcAft>
                <a:spcPct val="0"/>
              </a:spcAft>
              <a:defRPr sz="2400">
                <a:solidFill>
                  <a:schemeClr val="tx1"/>
                </a:solidFill>
                <a:latin typeface="Helvetica Neue" pitchFamily="-65" charset="0"/>
                <a:ea typeface="Geneva" pitchFamily="-65" charset="-128"/>
                <a:cs typeface="Geneva" pitchFamily="-65" charset="-128"/>
              </a:defRPr>
            </a:lvl5pPr>
            <a:lvl6pPr marL="3429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6pPr>
            <a:lvl7pPr marL="6858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7pPr>
            <a:lvl8pPr marL="10287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8pPr>
            <a:lvl9pPr marL="1371600" algn="ctr" defTabSz="342900" rtl="0" fontAlgn="base">
              <a:spcBef>
                <a:spcPct val="0"/>
              </a:spcBef>
              <a:spcAft>
                <a:spcPct val="0"/>
              </a:spcAft>
              <a:defRPr sz="2400">
                <a:solidFill>
                  <a:schemeClr val="tx1"/>
                </a:solidFill>
                <a:latin typeface="Helvetica Neue" pitchFamily="-65" charset="0"/>
                <a:ea typeface="Geneva" pitchFamily="-65" charset="-128"/>
                <a:cs typeface="Geneva" pitchFamily="-65" charset="-128"/>
              </a:defRPr>
            </a:lvl9pPr>
          </a:lstStyle>
          <a:p>
            <a:pPr>
              <a:spcBef>
                <a:spcPct val="20000"/>
              </a:spcBef>
            </a:pPr>
            <a:r>
              <a:rPr lang="en-US" sz="1800" kern="1200" dirty="0">
                <a:latin typeface="Calibri"/>
                <a:ea typeface="Geneva" pitchFamily="-65" charset="-128"/>
                <a:cs typeface="Calibri"/>
              </a:rPr>
              <a:t>For More Information </a:t>
            </a:r>
          </a:p>
          <a:p>
            <a:pPr>
              <a:spcBef>
                <a:spcPct val="20000"/>
              </a:spcBef>
            </a:pPr>
            <a:r>
              <a:rPr lang="en-US" sz="1800" kern="1200" dirty="0">
                <a:latin typeface="Calibri"/>
                <a:ea typeface="Geneva" pitchFamily="-65" charset="-128"/>
                <a:cs typeface="Calibri"/>
              </a:rPr>
              <a:t>visit the SEOW at:</a:t>
            </a:r>
          </a:p>
          <a:p>
            <a:pPr>
              <a:spcBef>
                <a:spcPct val="20000"/>
              </a:spcBef>
            </a:pPr>
            <a:endParaRPr lang="en-US" sz="1800" kern="1200" dirty="0">
              <a:latin typeface="Calibri"/>
              <a:ea typeface="Geneva" pitchFamily="-65" charset="-128"/>
              <a:cs typeface="Calibri"/>
            </a:endParaRPr>
          </a:p>
          <a:p>
            <a:pPr>
              <a:spcBef>
                <a:spcPct val="20000"/>
              </a:spcBef>
            </a:pPr>
            <a:r>
              <a:rPr lang="en-US" sz="1800" kern="1200" dirty="0" err="1">
                <a:latin typeface="Calibri"/>
                <a:ea typeface="Geneva" pitchFamily="-65" charset="-128"/>
                <a:cs typeface="Calibri"/>
              </a:rPr>
              <a:t>www.cdhs.udel.edu</a:t>
            </a:r>
            <a:r>
              <a:rPr lang="en-US" sz="1800" kern="1200" dirty="0">
                <a:latin typeface="Calibri"/>
                <a:ea typeface="Geneva" pitchFamily="-65" charset="-128"/>
                <a:cs typeface="Calibri"/>
              </a:rPr>
              <a:t>/</a:t>
            </a:r>
            <a:r>
              <a:rPr lang="en-US" sz="1800" kern="1200" dirty="0" err="1">
                <a:latin typeface="Calibri"/>
                <a:ea typeface="Geneva" pitchFamily="-65" charset="-128"/>
                <a:cs typeface="Calibri"/>
              </a:rPr>
              <a:t>seow</a:t>
            </a:r>
            <a:endParaRPr lang="en-US" sz="1800" kern="1200" dirty="0">
              <a:latin typeface="Calibri"/>
              <a:ea typeface="Geneva" pitchFamily="-65" charset="-128"/>
              <a:cs typeface="Calibri"/>
            </a:endParaRPr>
          </a:p>
        </p:txBody>
      </p:sp>
      <p:sp>
        <p:nvSpPr>
          <p:cNvPr id="4" name="Slide Number Placeholder 3">
            <a:extLst>
              <a:ext uri="{FF2B5EF4-FFF2-40B4-BE49-F238E27FC236}">
                <a16:creationId xmlns:a16="http://schemas.microsoft.com/office/drawing/2014/main" id="{30ADFEC2-D67B-4E5F-9B05-A4C2DEFBF512}"/>
              </a:ext>
            </a:extLst>
          </p:cNvPr>
          <p:cNvSpPr>
            <a:spLocks noGrp="1"/>
          </p:cNvSpPr>
          <p:nvPr>
            <p:ph type="sldNum" sz="quarter" idx="10"/>
          </p:nvPr>
        </p:nvSpPr>
        <p:spPr>
          <a:xfrm>
            <a:off x="2672999" y="4767264"/>
            <a:ext cx="1600200" cy="274637"/>
          </a:xfrm>
        </p:spPr>
        <p:txBody>
          <a:bodyPr>
            <a:normAutofit/>
          </a:bodyPr>
          <a:lstStyle/>
          <a:p>
            <a:pPr>
              <a:lnSpc>
                <a:spcPct val="90000"/>
              </a:lnSpc>
              <a:spcAft>
                <a:spcPts val="600"/>
              </a:spcAft>
              <a:defRPr/>
            </a:pPr>
            <a:fld id="{B8643EE7-E1E3-6A41-AED4-ADD0882BF97B}" type="slidenum">
              <a:rPr lang="en-US" sz="1300" smtClean="0"/>
              <a:pPr>
                <a:lnSpc>
                  <a:spcPct val="90000"/>
                </a:lnSpc>
                <a:spcAft>
                  <a:spcPts val="600"/>
                </a:spcAft>
                <a:defRPr/>
              </a:pPr>
              <a:t>58</a:t>
            </a:fld>
            <a:endParaRPr lang="en-US" sz="1300"/>
          </a:p>
        </p:txBody>
      </p:sp>
      <p:pic>
        <p:nvPicPr>
          <p:cNvPr id="8" name="Picture 7">
            <a:extLst>
              <a:ext uri="{FF2B5EF4-FFF2-40B4-BE49-F238E27FC236}">
                <a16:creationId xmlns:a16="http://schemas.microsoft.com/office/drawing/2014/main" id="{22946A4B-F896-EF4D-A0A9-4373B36DA786}"/>
              </a:ext>
            </a:extLst>
          </p:cNvPr>
          <p:cNvPicPr>
            <a:picLocks noChangeAspect="1"/>
          </p:cNvPicPr>
          <p:nvPr/>
        </p:nvPicPr>
        <p:blipFill>
          <a:blip r:embed="rId4"/>
          <a:stretch>
            <a:fillRect/>
          </a:stretch>
        </p:blipFill>
        <p:spPr>
          <a:xfrm>
            <a:off x="3947546" y="0"/>
            <a:ext cx="2899303" cy="2061669"/>
          </a:xfrm>
          <a:prstGeom prst="rect">
            <a:avLst/>
          </a:prstGeom>
          <a:effectLst>
            <a:softEdge rad="660400"/>
          </a:effectLst>
        </p:spPr>
      </p:pic>
    </p:spTree>
    <p:extLst>
      <p:ext uri="{BB962C8B-B14F-4D97-AF65-F5344CB8AC3E}">
        <p14:creationId xmlns:p14="http://schemas.microsoft.com/office/powerpoint/2010/main" val="296416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937EE4-8FDB-4AD6-B3DA-C97714D0839D}"/>
              </a:ext>
            </a:extLst>
          </p:cNvPr>
          <p:cNvSpPr>
            <a:spLocks noGrp="1"/>
          </p:cNvSpPr>
          <p:nvPr>
            <p:ph type="title"/>
          </p:nvPr>
        </p:nvSpPr>
        <p:spPr>
          <a:xfrm>
            <a:off x="4038600" y="356347"/>
            <a:ext cx="2495550" cy="1371600"/>
          </a:xfrm>
        </p:spPr>
        <p:txBody>
          <a:bodyPr/>
          <a:lstStyle/>
          <a:p>
            <a:pPr algn="r"/>
            <a:r>
              <a:rPr lang="en-US" sz="2800" dirty="0"/>
              <a:t>The Four Goals of the SEOW</a:t>
            </a:r>
          </a:p>
        </p:txBody>
      </p:sp>
      <p:pic>
        <p:nvPicPr>
          <p:cNvPr id="16" name="Picture Placeholder 15" descr="A picture containing calendar&#10;&#10;Description automatically generated">
            <a:extLst>
              <a:ext uri="{FF2B5EF4-FFF2-40B4-BE49-F238E27FC236}">
                <a16:creationId xmlns:a16="http://schemas.microsoft.com/office/drawing/2014/main" id="{A4EB694A-0F30-43A6-9A2D-ECDEB27FD404}"/>
              </a:ext>
            </a:extLst>
          </p:cNvPr>
          <p:cNvPicPr>
            <a:picLocks noGrp="1" noChangeAspect="1"/>
          </p:cNvPicPr>
          <p:nvPr>
            <p:ph type="pic" idx="1"/>
          </p:nvPr>
        </p:nvPicPr>
        <p:blipFill>
          <a:blip r:embed="rId2"/>
          <a:stretch>
            <a:fillRect/>
          </a:stretch>
        </p:blipFill>
        <p:spPr>
          <a:xfrm>
            <a:off x="735807" y="361950"/>
            <a:ext cx="3100388" cy="3709988"/>
          </a:xfrm>
        </p:spPr>
      </p:pic>
      <p:sp>
        <p:nvSpPr>
          <p:cNvPr id="5" name="Slide Number Placeholder 4">
            <a:extLst>
              <a:ext uri="{FF2B5EF4-FFF2-40B4-BE49-F238E27FC236}">
                <a16:creationId xmlns:a16="http://schemas.microsoft.com/office/drawing/2014/main" id="{9027B8E8-1432-4DF7-9C9C-7D50AF431E33}"/>
              </a:ext>
            </a:extLst>
          </p:cNvPr>
          <p:cNvSpPr>
            <a:spLocks noGrp="1"/>
          </p:cNvSpPr>
          <p:nvPr>
            <p:ph type="sldNum" sz="quarter" idx="10"/>
          </p:nvPr>
        </p:nvSpPr>
        <p:spPr/>
        <p:txBody>
          <a:bodyPr/>
          <a:lstStyle/>
          <a:p>
            <a:pPr>
              <a:defRPr/>
            </a:pPr>
            <a:fld id="{0C045864-67DE-844A-AC03-EBD93572A568}" type="slidenum">
              <a:rPr lang="en-US" smtClean="0"/>
              <a:pPr>
                <a:defRPr/>
              </a:pPr>
              <a:t>5</a:t>
            </a:fld>
            <a:endParaRPr lang="en-US" dirty="0"/>
          </a:p>
        </p:txBody>
      </p:sp>
    </p:spTree>
    <p:extLst>
      <p:ext uri="{BB962C8B-B14F-4D97-AF65-F5344CB8AC3E}">
        <p14:creationId xmlns:p14="http://schemas.microsoft.com/office/powerpoint/2010/main" val="3734231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2CF3A2-4A6B-4D31-B312-55586AF612AC}"/>
              </a:ext>
            </a:extLst>
          </p:cNvPr>
          <p:cNvSpPr>
            <a:spLocks noGrp="1"/>
          </p:cNvSpPr>
          <p:nvPr>
            <p:ph type="title"/>
          </p:nvPr>
        </p:nvSpPr>
        <p:spPr>
          <a:xfrm>
            <a:off x="609600" y="514350"/>
            <a:ext cx="2256235" cy="1163399"/>
          </a:xfrm>
        </p:spPr>
        <p:txBody>
          <a:bodyPr/>
          <a:lstStyle/>
          <a:p>
            <a:r>
              <a:rPr lang="en-US" sz="3200" dirty="0"/>
              <a:t>Data Champions!</a:t>
            </a:r>
          </a:p>
        </p:txBody>
      </p:sp>
      <p:pic>
        <p:nvPicPr>
          <p:cNvPr id="10" name="Content Placeholder 9">
            <a:extLst>
              <a:ext uri="{FF2B5EF4-FFF2-40B4-BE49-F238E27FC236}">
                <a16:creationId xmlns:a16="http://schemas.microsoft.com/office/drawing/2014/main" id="{DEDE8248-2000-40D7-A40C-0F6F9C5DD0D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971800" y="1733550"/>
            <a:ext cx="2356089" cy="2356089"/>
          </a:xfrm>
        </p:spPr>
      </p:pic>
      <p:sp>
        <p:nvSpPr>
          <p:cNvPr id="5" name="Slide Number Placeholder 4">
            <a:extLst>
              <a:ext uri="{FF2B5EF4-FFF2-40B4-BE49-F238E27FC236}">
                <a16:creationId xmlns:a16="http://schemas.microsoft.com/office/drawing/2014/main" id="{EDABB809-7EDA-47CE-8AF8-7C4A90A4C948}"/>
              </a:ext>
            </a:extLst>
          </p:cNvPr>
          <p:cNvSpPr>
            <a:spLocks noGrp="1"/>
          </p:cNvSpPr>
          <p:nvPr>
            <p:ph type="sldNum" sz="quarter" idx="10"/>
          </p:nvPr>
        </p:nvSpPr>
        <p:spPr/>
        <p:txBody>
          <a:bodyPr/>
          <a:lstStyle/>
          <a:p>
            <a:pPr>
              <a:defRPr/>
            </a:pPr>
            <a:fld id="{34742D8B-8594-4B44-80B0-BECC0F075DC4}" type="slidenum">
              <a:rPr lang="en-US" smtClean="0"/>
              <a:pPr>
                <a:defRPr/>
              </a:pPr>
              <a:t>6</a:t>
            </a:fld>
            <a:endParaRPr lang="en-US" dirty="0"/>
          </a:p>
        </p:txBody>
      </p:sp>
    </p:spTree>
    <p:extLst>
      <p:ext uri="{BB962C8B-B14F-4D97-AF65-F5344CB8AC3E}">
        <p14:creationId xmlns:p14="http://schemas.microsoft.com/office/powerpoint/2010/main" val="265652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745F41-0998-C14C-A6E0-07D499C1EAE9}"/>
              </a:ext>
            </a:extLst>
          </p:cNvPr>
          <p:cNvSpPr>
            <a:spLocks noGrp="1"/>
          </p:cNvSpPr>
          <p:nvPr>
            <p:ph type="sldNum" sz="quarter" idx="10"/>
          </p:nvPr>
        </p:nvSpPr>
        <p:spPr/>
        <p:txBody>
          <a:bodyPr/>
          <a:lstStyle/>
          <a:p>
            <a:pPr>
              <a:defRPr/>
            </a:pPr>
            <a:fld id="{67ED70C6-FDCB-5747-9A21-CEFC4DDC4D7F}" type="slidenum">
              <a:rPr lang="en-US" smtClean="0"/>
              <a:pPr>
                <a:defRPr/>
              </a:pPr>
              <a:t>7</a:t>
            </a:fld>
            <a:endParaRPr lang="en-US" dirty="0"/>
          </a:p>
        </p:txBody>
      </p:sp>
      <p:pic>
        <p:nvPicPr>
          <p:cNvPr id="8" name="Picture 7">
            <a:extLst>
              <a:ext uri="{FF2B5EF4-FFF2-40B4-BE49-F238E27FC236}">
                <a16:creationId xmlns:a16="http://schemas.microsoft.com/office/drawing/2014/main" id="{9E1D5828-C87C-4E8A-8DD4-375093D696A5}"/>
              </a:ext>
            </a:extLst>
          </p:cNvPr>
          <p:cNvPicPr>
            <a:picLocks noChangeAspect="1"/>
          </p:cNvPicPr>
          <p:nvPr/>
        </p:nvPicPr>
        <p:blipFill>
          <a:blip r:embed="rId2"/>
          <a:stretch>
            <a:fillRect/>
          </a:stretch>
        </p:blipFill>
        <p:spPr>
          <a:xfrm>
            <a:off x="100270" y="31750"/>
            <a:ext cx="6657460" cy="4445000"/>
          </a:xfrm>
          <a:prstGeom prst="rect">
            <a:avLst/>
          </a:prstGeom>
        </p:spPr>
      </p:pic>
    </p:spTree>
    <p:extLst>
      <p:ext uri="{BB962C8B-B14F-4D97-AF65-F5344CB8AC3E}">
        <p14:creationId xmlns:p14="http://schemas.microsoft.com/office/powerpoint/2010/main" val="3773792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602910-F10F-F645-A324-8C36C93D1C89}"/>
              </a:ext>
            </a:extLst>
          </p:cNvPr>
          <p:cNvSpPr>
            <a:spLocks noGrp="1"/>
          </p:cNvSpPr>
          <p:nvPr>
            <p:ph type="sldNum" sz="quarter" idx="10"/>
          </p:nvPr>
        </p:nvSpPr>
        <p:spPr/>
        <p:txBody>
          <a:bodyPr/>
          <a:lstStyle/>
          <a:p>
            <a:pPr>
              <a:defRPr/>
            </a:pPr>
            <a:fld id="{34742D8B-8594-4B44-80B0-BECC0F075DC4}" type="slidenum">
              <a:rPr lang="en-US" smtClean="0"/>
              <a:pPr>
                <a:defRPr/>
              </a:pPr>
              <a:t>8</a:t>
            </a:fld>
            <a:endParaRPr lang="en-US" dirty="0"/>
          </a:p>
        </p:txBody>
      </p:sp>
      <p:pic>
        <p:nvPicPr>
          <p:cNvPr id="9" name="Picture 8">
            <a:extLst>
              <a:ext uri="{FF2B5EF4-FFF2-40B4-BE49-F238E27FC236}">
                <a16:creationId xmlns:a16="http://schemas.microsoft.com/office/drawing/2014/main" id="{7A332E0B-8CA2-48B8-9C60-2DFFB8A7C6EC}"/>
              </a:ext>
            </a:extLst>
          </p:cNvPr>
          <p:cNvPicPr>
            <a:picLocks noChangeAspect="1"/>
          </p:cNvPicPr>
          <p:nvPr/>
        </p:nvPicPr>
        <p:blipFill>
          <a:blip r:embed="rId2"/>
          <a:stretch>
            <a:fillRect/>
          </a:stretch>
        </p:blipFill>
        <p:spPr>
          <a:xfrm>
            <a:off x="71805" y="57150"/>
            <a:ext cx="6714389" cy="4419600"/>
          </a:xfrm>
          <a:prstGeom prst="rect">
            <a:avLst/>
          </a:prstGeom>
        </p:spPr>
      </p:pic>
    </p:spTree>
    <p:extLst>
      <p:ext uri="{BB962C8B-B14F-4D97-AF65-F5344CB8AC3E}">
        <p14:creationId xmlns:p14="http://schemas.microsoft.com/office/powerpoint/2010/main" val="3826086560"/>
      </p:ext>
    </p:extLst>
  </p:cSld>
  <p:clrMapOvr>
    <a:masterClrMapping/>
  </p:clrMapOvr>
</p:sld>
</file>

<file path=ppt/theme/theme1.xml><?xml version="1.0" encoding="utf-8"?>
<a:theme xmlns:a="http://schemas.openxmlformats.org/drawingml/2006/main" name="Office Theme">
  <a:themeElements>
    <a:clrScheme name="UD Primary and Secondary">
      <a:dk1>
        <a:sysClr val="windowText" lastClr="000000"/>
      </a:dk1>
      <a:lt1>
        <a:sysClr val="window" lastClr="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474D6A93773D4A91F20C1DBBB27D24" ma:contentTypeVersion="1" ma:contentTypeDescription="Create a new document." ma:contentTypeScope="" ma:versionID="f1525ed06d7092246183ec63352e845d">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320B30-F18A-44CE-B106-5B885668A24B}">
  <ds:schemaRefs>
    <ds:schemaRef ds:uri="http://schemas.microsoft.com/sharepoint/v3/contenttype/forms"/>
  </ds:schemaRefs>
</ds:datastoreItem>
</file>

<file path=customXml/itemProps2.xml><?xml version="1.0" encoding="utf-8"?>
<ds:datastoreItem xmlns:ds="http://schemas.openxmlformats.org/officeDocument/2006/customXml" ds:itemID="{A9509C34-90E1-481C-B945-A523D1AFF422}">
  <ds:schemaRef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schemas.microsoft.com/office/2006/metadata/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A09C4441-B94B-407E-98C2-96A4FA46EF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255</TotalTime>
  <Words>3744</Words>
  <Application>Microsoft Office PowerPoint</Application>
  <PresentationFormat>Custom</PresentationFormat>
  <Paragraphs>372</Paragraphs>
  <Slides>59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vt:lpstr>
      <vt:lpstr>Arial Black</vt:lpstr>
      <vt:lpstr>Calibri</vt:lpstr>
      <vt:lpstr>Helvetica Neue</vt:lpstr>
      <vt:lpstr>Roboto</vt:lpstr>
      <vt:lpstr>Wingdings</vt:lpstr>
      <vt:lpstr>Office Theme</vt:lpstr>
      <vt:lpstr>Welcome! </vt:lpstr>
      <vt:lpstr>PowerPoint Presentation</vt:lpstr>
      <vt:lpstr>State Epidemiological Outcomes Workgroup</vt:lpstr>
      <vt:lpstr>Agenda</vt:lpstr>
      <vt:lpstr>Who We Are</vt:lpstr>
      <vt:lpstr>The Four Goals of the SEOW</vt:lpstr>
      <vt:lpstr>Data Champions!</vt:lpstr>
      <vt:lpstr>PowerPoint Presentation</vt:lpstr>
      <vt:lpstr>PowerPoint Presentation</vt:lpstr>
      <vt:lpstr>PowerPoint Presentation</vt:lpstr>
      <vt:lpstr>Prior to COVID-19 Pandemic</vt:lpstr>
      <vt:lpstr>Prescription Opioid Misuse and Overdose Fatality National Survey on Drug Use and Health, 2019</vt:lpstr>
      <vt:lpstr>PowerPoint Presentation</vt:lpstr>
      <vt:lpstr>Rising Unmet Need for Mental Health Services National Survey on Drug Use and Health, 2019</vt:lpstr>
      <vt:lpstr>Thoughts and Plans for Suicide, Recent Increases National Survey on Drug Use and Health, 2019</vt:lpstr>
      <vt:lpstr>High School Students with Suicide Plans in Past Year National Youth Risk Behavior Survey, 2019</vt:lpstr>
      <vt:lpstr>Teen Vaping Patterns Monitoring the Future, 2020*</vt:lpstr>
      <vt:lpstr>PowerPoint Presentation</vt:lpstr>
      <vt:lpstr>PowerPoint Presentation</vt:lpstr>
      <vt:lpstr>PowerPoint Presentation</vt:lpstr>
      <vt:lpstr>The Impact of COVID-19</vt:lpstr>
      <vt:lpstr>Children and Families</vt:lpstr>
      <vt:lpstr>Mental Health</vt:lpstr>
      <vt:lpstr>PowerPoint Presentation</vt:lpstr>
      <vt:lpstr>EMS Mental Health Related Activation data</vt:lpstr>
      <vt:lpstr>Alcohol</vt:lpstr>
      <vt:lpstr>Opioids and Drug Overdose Events</vt:lpstr>
      <vt:lpstr>PowerPoint Presentation</vt:lpstr>
      <vt:lpstr>PowerPoint Presentation</vt:lpstr>
      <vt:lpstr>Treatment and Recovery</vt:lpstr>
      <vt:lpstr>PowerPoint Presentation</vt:lpstr>
      <vt:lpstr>PowerPoint Presentation</vt:lpstr>
      <vt:lpstr>PowerPoint Presentation</vt:lpstr>
      <vt:lpstr>PowerPoint Presentation</vt:lpstr>
      <vt:lpstr>Break Out Rooms</vt:lpstr>
      <vt:lpstr>Break Out Rooms Debrief</vt:lpstr>
      <vt:lpstr>PowerPoint Presentation</vt:lpstr>
      <vt:lpstr>PowerPoint Presentation</vt:lpstr>
      <vt:lpstr>Take a moment…</vt:lpstr>
      <vt:lpstr>What’s the difference?</vt:lpstr>
      <vt:lpstr>PowerPoint Presentation</vt:lpstr>
      <vt:lpstr>PowerPoint Presentation</vt:lpstr>
      <vt:lpstr>Parents </vt:lpstr>
      <vt:lpstr>Parents </vt:lpstr>
      <vt:lpstr>PowerPoint Presentation</vt:lpstr>
      <vt:lpstr>PowerPoint Presentation</vt:lpstr>
      <vt:lpstr>We all have more work to do…</vt:lpstr>
      <vt:lpstr>References</vt:lpstr>
      <vt:lpstr>PowerPoint Presentation</vt:lpstr>
      <vt:lpstr>PowerPoint Presentation</vt:lpstr>
      <vt:lpstr>Key Findings – Data Needs</vt:lpstr>
      <vt:lpstr>Key Findings – Data Products</vt:lpstr>
      <vt:lpstr>Key Findings – Data Dissemination</vt:lpstr>
      <vt:lpstr>SEOW Engagement</vt:lpstr>
      <vt:lpstr>Recommendations</vt:lpstr>
      <vt:lpstr>SEOW Resources and Activities</vt:lpstr>
      <vt:lpstr>Member Network  share out</vt:lpstr>
      <vt:lpstr>PowerPoint Presentation</vt:lpstr>
      <vt:lpstr>Thank you! We hope to see you at the SEOW Summer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dc:creator>Merriman-Nai, Sharon</dc:creator>
  <cp:lastModifiedBy>Scales, Meisje</cp:lastModifiedBy>
  <cp:revision>14</cp:revision>
  <dcterms:created xsi:type="dcterms:W3CDTF">2021-01-27T20:07:18Z</dcterms:created>
  <dcterms:modified xsi:type="dcterms:W3CDTF">2021-02-25T13:41:52Z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0x01010070474D6A93773D4A91F20C1DBBB27D24</vt:lpwstr>
  </property>
  <property fmtid="{D5CDD505-2E9C-101B-9397-08002B2CF9AE}" pid="3" name="_MarkAsFinal">
    <vt:bool>true</vt:bool>
  </property>
</Properties>
</file>