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5.xml" ContentType="application/vnd.openxmlformats-officedocument.drawingml.chart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9"/>
  </p:notesMasterIdLst>
  <p:sldIdLst>
    <p:sldId id="269" r:id="rId2"/>
    <p:sldId id="273" r:id="rId3"/>
    <p:sldId id="275" r:id="rId4"/>
    <p:sldId id="277" r:id="rId5"/>
    <p:sldId id="274" r:id="rId6"/>
    <p:sldId id="271" r:id="rId7"/>
    <p:sldId id="276" r:id="rId8"/>
    <p:sldId id="281" r:id="rId9"/>
    <p:sldId id="268" r:id="rId10"/>
    <p:sldId id="257" r:id="rId11"/>
    <p:sldId id="258" r:id="rId12"/>
    <p:sldId id="259" r:id="rId13"/>
    <p:sldId id="284" r:id="rId14"/>
    <p:sldId id="265" r:id="rId15"/>
    <p:sldId id="278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438A6F-D67B-4DE8-9F12-5C64B26FF82F}">
          <p14:sldIdLst>
            <p14:sldId id="269"/>
            <p14:sldId id="273"/>
            <p14:sldId id="275"/>
            <p14:sldId id="277"/>
            <p14:sldId id="274"/>
            <p14:sldId id="271"/>
            <p14:sldId id="276"/>
            <p14:sldId id="281"/>
            <p14:sldId id="268"/>
            <p14:sldId id="257"/>
            <p14:sldId id="258"/>
            <p14:sldId id="259"/>
          </p14:sldIdLst>
        </p14:section>
        <p14:section name="Untitled Section" id="{B58D7D77-34A3-4B6E-8F65-A4432ADF66AD}">
          <p14:sldIdLst>
            <p14:sldId id="284"/>
            <p14:sldId id="265"/>
            <p14:sldId id="278"/>
            <p14:sldId id="285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23" dirty="0"/>
              <a:t>Past Year Gambling Reported by Delaware Public School </a:t>
            </a:r>
            <a:r>
              <a:rPr lang="en-US" sz="2223" dirty="0" smtClean="0"/>
              <a:t>8</a:t>
            </a:r>
            <a:r>
              <a:rPr lang="en-US" sz="2223" baseline="30000" dirty="0" smtClean="0"/>
              <a:t>th</a:t>
            </a:r>
            <a:r>
              <a:rPr lang="en-US" sz="2223" dirty="0" smtClean="0"/>
              <a:t> and 11</a:t>
            </a:r>
            <a:r>
              <a:rPr lang="en-US" sz="2223" baseline="30000" dirty="0" smtClean="0"/>
              <a:t>th</a:t>
            </a:r>
            <a:r>
              <a:rPr lang="en-US" sz="2223" dirty="0" smtClean="0"/>
              <a:t> Graders 2002-2016</a:t>
            </a:r>
            <a:endParaRPr lang="en-US" sz="2400" dirty="0"/>
          </a:p>
        </c:rich>
      </c:tx>
      <c:layout>
        <c:manualLayout>
          <c:xMode val="edge"/>
          <c:yMode val="edge"/>
          <c:x val="0.1237458615626047"/>
          <c:y val="2.0501146319085169E-2"/>
        </c:manualLayout>
      </c:layout>
      <c:overlay val="0"/>
      <c:spPr>
        <a:noFill/>
        <a:ln w="2583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250904940968436E-2"/>
          <c:y val="0.21982991598536225"/>
          <c:w val="0.86436340227196651"/>
          <c:h val="0.73348519362186793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8th</c:v>
                </c:pt>
              </c:strCache>
            </c:strRef>
          </c:tx>
          <c:spPr>
            <a:ln w="38746">
              <a:pattFill prst="pct75">
                <a:fgClr>
                  <a:srgbClr val="FF00FF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quare"/>
            <c:size val="13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Pt>
            <c:idx val="1"/>
            <c:bubble3D val="0"/>
            <c:spPr>
              <a:ln w="38746">
                <a:solidFill>
                  <a:srgbClr val="FF00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88-47CB-9CE2-EF2BAD04C67A}"/>
              </c:ext>
            </c:extLst>
          </c:dPt>
          <c:dLbls>
            <c:dLbl>
              <c:idx val="3"/>
              <c:layout>
                <c:manualLayout>
                  <c:x val="5.8726368416866584E-3"/>
                  <c:y val="6.6796554700330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831343418854955E-2"/>
                  <c:y val="-3.1171725526820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88-47CB-9CE2-EF2BAD04C67A}"/>
                </c:ext>
              </c:extLst>
            </c:dLbl>
            <c:dLbl>
              <c:idx val="8"/>
              <c:layout>
                <c:manualLayout>
                  <c:x val="-2.642686578759007E-2"/>
                  <c:y val="-1.7812414586754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88-47CB-9CE2-EF2BAD04C6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cat>
          <c:val>
            <c:numRef>
              <c:f>Sheet1!$B$2:$L$2</c:f>
              <c:numCache>
                <c:formatCode>0%</c:formatCode>
                <c:ptCount val="11"/>
                <c:pt idx="0">
                  <c:v>0.49</c:v>
                </c:pt>
                <c:pt idx="1">
                  <c:v>0.52</c:v>
                </c:pt>
                <c:pt idx="2">
                  <c:v>0.48</c:v>
                </c:pt>
                <c:pt idx="3">
                  <c:v>0.43</c:v>
                </c:pt>
                <c:pt idx="4">
                  <c:v>0.47</c:v>
                </c:pt>
                <c:pt idx="5">
                  <c:v>0.55000000000000004</c:v>
                </c:pt>
                <c:pt idx="6">
                  <c:v>0.5</c:v>
                </c:pt>
                <c:pt idx="7">
                  <c:v>0.37</c:v>
                </c:pt>
                <c:pt idx="8">
                  <c:v>0.41</c:v>
                </c:pt>
                <c:pt idx="9">
                  <c:v>0.42</c:v>
                </c:pt>
                <c:pt idx="10">
                  <c:v>0.42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E88-47CB-9CE2-EF2BAD04C67A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11th</c:v>
                </c:pt>
              </c:strCache>
            </c:strRef>
          </c:tx>
          <c:spPr>
            <a:ln w="38746">
              <a:solidFill>
                <a:srgbClr val="3366FF"/>
              </a:solidFill>
              <a:prstDash val="solid"/>
            </a:ln>
          </c:spPr>
          <c:marker>
            <c:symbol val="triangle"/>
            <c:size val="13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Lbls>
            <c:dLbl>
              <c:idx val="2"/>
              <c:layout>
                <c:manualLayout>
                  <c:x val="0"/>
                  <c:y val="1.558586276341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6434023930764E-3"/>
                  <c:y val="-1.781258990579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490547366746634E-2"/>
                  <c:y val="3.1171725526820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E88-47CB-9CE2-EF2BAD04C67A}"/>
                </c:ext>
              </c:extLst>
            </c:dLbl>
            <c:dLbl>
              <c:idx val="8"/>
              <c:layout>
                <c:manualLayout>
                  <c:x val="-3.5235936653207275E-2"/>
                  <c:y val="2.6718621880131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88-47CB-9CE2-EF2BAD04C67A}"/>
                </c:ext>
              </c:extLst>
            </c:dLbl>
            <c:dLbl>
              <c:idx val="10"/>
              <c:layout>
                <c:manualLayout>
                  <c:x val="1.0766376502325454E-16"/>
                  <c:y val="1.5585687444369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2010</c:v>
                </c:pt>
                <c:pt idx="8">
                  <c:v>2012</c:v>
                </c:pt>
                <c:pt idx="9">
                  <c:v>2014</c:v>
                </c:pt>
                <c:pt idx="10">
                  <c:v>2016</c:v>
                </c:pt>
              </c:numCache>
            </c:numRef>
          </c:cat>
          <c:val>
            <c:numRef>
              <c:f>Sheet1!$B$3:$L$3</c:f>
              <c:numCache>
                <c:formatCode>0%</c:formatCode>
                <c:ptCount val="11"/>
                <c:pt idx="0">
                  <c:v>0.44</c:v>
                </c:pt>
                <c:pt idx="1">
                  <c:v>0.52</c:v>
                </c:pt>
                <c:pt idx="2">
                  <c:v>0.44</c:v>
                </c:pt>
                <c:pt idx="3">
                  <c:v>0.44</c:v>
                </c:pt>
                <c:pt idx="4">
                  <c:v>0.36</c:v>
                </c:pt>
                <c:pt idx="5">
                  <c:v>0.54</c:v>
                </c:pt>
                <c:pt idx="6">
                  <c:v>0.5</c:v>
                </c:pt>
                <c:pt idx="7">
                  <c:v>0.44</c:v>
                </c:pt>
                <c:pt idx="8">
                  <c:v>0.4</c:v>
                </c:pt>
                <c:pt idx="9">
                  <c:v>0.46</c:v>
                </c:pt>
                <c:pt idx="10">
                  <c:v>0.41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E88-47CB-9CE2-EF2BAD04C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42496"/>
        <c:axId val="131524288"/>
      </c:lineChart>
      <c:catAx>
        <c:axId val="13124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2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1524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524288"/>
        <c:scaling>
          <c:orientation val="minMax"/>
          <c:max val="0.70000000000000062"/>
          <c:min val="0"/>
        </c:scaling>
        <c:delete val="0"/>
        <c:axPos val="l"/>
        <c:majorGridlines>
          <c:spPr>
            <a:ln w="3228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22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1242496"/>
        <c:crosses val="autoZero"/>
        <c:crossBetween val="between"/>
        <c:majorUnit val="0.1"/>
      </c:valAx>
      <c:spPr>
        <a:noFill/>
        <a:ln w="1291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372888423403666"/>
          <c:y val="0.6385095943786544"/>
          <c:w val="0.23173470264224919"/>
          <c:h val="0.1066256240558513"/>
        </c:manualLayout>
      </c:layout>
      <c:overlay val="0"/>
      <c:spPr>
        <a:solidFill>
          <a:srgbClr val="00CC99">
            <a:lumMod val="60000"/>
            <a:lumOff val="40000"/>
          </a:srgbClr>
        </a:solidFill>
        <a:ln w="3228">
          <a:solidFill>
            <a:srgbClr val="000000"/>
          </a:solidFill>
          <a:prstDash val="solid"/>
        </a:ln>
        <a:effectLst>
          <a:outerShdw blurRad="50800" dist="50800" dir="5400000" sx="101000" sy="101000" algn="ctr" rotWithShape="0">
            <a:srgbClr val="000000"/>
          </a:outerShdw>
        </a:effectLst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0601507380385E-2"/>
          <c:y val="3.4172329486211482E-2"/>
          <c:w val="0.90408160562498496"/>
          <c:h val="0.7354127566246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Lifetime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581039755351821E-3"/>
                  <c:y val="8.37128837787615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064591888528414E-17"/>
                  <c:y val="4.5662100456620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064591888528414E-17"/>
                  <c:y val="6.8493150684931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Casino</c:v>
                </c:pt>
                <c:pt idx="1">
                  <c:v>Lottery</c:v>
                </c:pt>
                <c:pt idx="2">
                  <c:v>Sports</c:v>
                </c:pt>
                <c:pt idx="3">
                  <c:v>Cards</c:v>
                </c:pt>
                <c:pt idx="4">
                  <c:v>Horses</c:v>
                </c:pt>
                <c:pt idx="5">
                  <c:v>Bingo</c:v>
                </c:pt>
                <c:pt idx="6">
                  <c:v>Dice</c:v>
                </c:pt>
                <c:pt idx="7">
                  <c:v>Internet</c:v>
                </c:pt>
                <c:pt idx="8">
                  <c:v>Pool</c:v>
                </c:pt>
                <c:pt idx="9">
                  <c:v>Video Games</c:v>
                </c:pt>
                <c:pt idx="10">
                  <c:v>Fantasy Sports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0.02</c:v>
                </c:pt>
                <c:pt idx="1">
                  <c:v>0.34</c:v>
                </c:pt>
                <c:pt idx="2">
                  <c:v>0.28999999999999998</c:v>
                </c:pt>
                <c:pt idx="3">
                  <c:v>0.17</c:v>
                </c:pt>
                <c:pt idx="4">
                  <c:v>7.0000000000000007E-2</c:v>
                </c:pt>
                <c:pt idx="5">
                  <c:v>0.11</c:v>
                </c:pt>
                <c:pt idx="6">
                  <c:v>0.04</c:v>
                </c:pt>
                <c:pt idx="7">
                  <c:v>0.04</c:v>
                </c:pt>
                <c:pt idx="8">
                  <c:v>0.22</c:v>
                </c:pt>
                <c:pt idx="9">
                  <c:v>0.21</c:v>
                </c:pt>
                <c:pt idx="10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F5-432E-AE29-C75083F8EE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Past Year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22324159021406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7431192660550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324159021406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1620795107028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581039755350559E-3"/>
                  <c:y val="8.37128837787615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1620795107022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2324159021407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2324159021407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5871559633027525E-3"/>
                  <c:y val="-8.37128837787615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Casino</c:v>
                </c:pt>
                <c:pt idx="1">
                  <c:v>Lottery</c:v>
                </c:pt>
                <c:pt idx="2">
                  <c:v>Sports</c:v>
                </c:pt>
                <c:pt idx="3">
                  <c:v>Cards</c:v>
                </c:pt>
                <c:pt idx="4">
                  <c:v>Horses</c:v>
                </c:pt>
                <c:pt idx="5">
                  <c:v>Bingo</c:v>
                </c:pt>
                <c:pt idx="6">
                  <c:v>Dice</c:v>
                </c:pt>
                <c:pt idx="7">
                  <c:v>Internet</c:v>
                </c:pt>
                <c:pt idx="8">
                  <c:v>Pool</c:v>
                </c:pt>
                <c:pt idx="9">
                  <c:v>Video Games</c:v>
                </c:pt>
                <c:pt idx="10">
                  <c:v>Fantasy Sports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0.01</c:v>
                </c:pt>
                <c:pt idx="1">
                  <c:v>0.21</c:v>
                </c:pt>
                <c:pt idx="2">
                  <c:v>0.19</c:v>
                </c:pt>
                <c:pt idx="3">
                  <c:v>0.1</c:v>
                </c:pt>
                <c:pt idx="4">
                  <c:v>0.03</c:v>
                </c:pt>
                <c:pt idx="5">
                  <c:v>0.05</c:v>
                </c:pt>
                <c:pt idx="6">
                  <c:v>0.02</c:v>
                </c:pt>
                <c:pt idx="7">
                  <c:v>0.03</c:v>
                </c:pt>
                <c:pt idx="8">
                  <c:v>0.15</c:v>
                </c:pt>
                <c:pt idx="9">
                  <c:v>0.14000000000000001</c:v>
                </c:pt>
                <c:pt idx="10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F5-432E-AE29-C75083F8EE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Past Month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7.64525993883792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581039755351682E-3"/>
                  <c:y val="-8.37128837787615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4525993883792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8715596330269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8715596330275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6452599388379203E-3"/>
                  <c:y val="-2.2831050228310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64513954104360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6452599388379203E-3"/>
                  <c:y val="2.2831050228310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5871559633027525E-3"/>
                  <c:y val="-8.37128837787615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11620795107022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Casino</c:v>
                </c:pt>
                <c:pt idx="1">
                  <c:v>Lottery</c:v>
                </c:pt>
                <c:pt idx="2">
                  <c:v>Sports</c:v>
                </c:pt>
                <c:pt idx="3">
                  <c:v>Cards</c:v>
                </c:pt>
                <c:pt idx="4">
                  <c:v>Horses</c:v>
                </c:pt>
                <c:pt idx="5">
                  <c:v>Bingo</c:v>
                </c:pt>
                <c:pt idx="6">
                  <c:v>Dice</c:v>
                </c:pt>
                <c:pt idx="7">
                  <c:v>Internet</c:v>
                </c:pt>
                <c:pt idx="8">
                  <c:v>Pool</c:v>
                </c:pt>
                <c:pt idx="9">
                  <c:v>Video Games</c:v>
                </c:pt>
                <c:pt idx="10">
                  <c:v>Fantasy Sports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0.01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0.04</c:v>
                </c:pt>
                <c:pt idx="4">
                  <c:v>0.01</c:v>
                </c:pt>
                <c:pt idx="5">
                  <c:v>0.02</c:v>
                </c:pt>
                <c:pt idx="6">
                  <c:v>0.01</c:v>
                </c:pt>
                <c:pt idx="7">
                  <c:v>0.01</c:v>
                </c:pt>
                <c:pt idx="8">
                  <c:v>0.08</c:v>
                </c:pt>
                <c:pt idx="9">
                  <c:v>0.08</c:v>
                </c:pt>
                <c:pt idx="10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F5-432E-AE29-C75083F8E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042176"/>
        <c:axId val="61756480"/>
      </c:barChart>
      <c:catAx>
        <c:axId val="14904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756480"/>
        <c:crosses val="autoZero"/>
        <c:auto val="1"/>
        <c:lblAlgn val="ctr"/>
        <c:lblOffset val="100"/>
        <c:noMultiLvlLbl val="0"/>
      </c:catAx>
      <c:valAx>
        <c:axId val="61756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9042176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53223006917949689"/>
          <c:y val="9.6494085499586518E-2"/>
          <c:w val="0.16276994585298832"/>
          <c:h val="0.31097436450580662"/>
        </c:manualLayout>
      </c:layout>
      <c:overlay val="0"/>
      <c:spPr>
        <a:solidFill>
          <a:schemeClr val="accent1">
            <a:lumMod val="60000"/>
            <a:lumOff val="40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858123239182258E-2"/>
          <c:y val="2.7323014417718332E-2"/>
          <c:w val="0.90408160562498496"/>
          <c:h val="0.7354127566246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Lifetime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5810397553515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581039755351682E-3"/>
                  <c:y val="1.04641104723451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90519877676401E-3"/>
                  <c:y val="6.8493150684931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4.5662100456621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2.2831050228311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212918377705683E-16"/>
                  <c:y val="9.132420091324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6.8493150684931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212918377705683E-16"/>
                  <c:y val="6.8493150684931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290519877675841E-3"/>
                  <c:y val="6.849315068493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Casino</c:v>
                </c:pt>
                <c:pt idx="1">
                  <c:v>Lottery</c:v>
                </c:pt>
                <c:pt idx="2">
                  <c:v>Sports</c:v>
                </c:pt>
                <c:pt idx="3">
                  <c:v>Cards</c:v>
                </c:pt>
                <c:pt idx="4">
                  <c:v>Horses</c:v>
                </c:pt>
                <c:pt idx="5">
                  <c:v>Bingo</c:v>
                </c:pt>
                <c:pt idx="6">
                  <c:v>Dice</c:v>
                </c:pt>
                <c:pt idx="7">
                  <c:v>Internet</c:v>
                </c:pt>
                <c:pt idx="8">
                  <c:v>Pool</c:v>
                </c:pt>
                <c:pt idx="9">
                  <c:v>Video Games</c:v>
                </c:pt>
                <c:pt idx="10">
                  <c:v>Fantasy Sports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0.03</c:v>
                </c:pt>
                <c:pt idx="1">
                  <c:v>0.34</c:v>
                </c:pt>
                <c:pt idx="2">
                  <c:v>0.28000000000000003</c:v>
                </c:pt>
                <c:pt idx="3">
                  <c:v>0.2</c:v>
                </c:pt>
                <c:pt idx="4">
                  <c:v>0.08</c:v>
                </c:pt>
                <c:pt idx="5">
                  <c:v>0.1</c:v>
                </c:pt>
                <c:pt idx="6">
                  <c:v>0.06</c:v>
                </c:pt>
                <c:pt idx="7">
                  <c:v>0.05</c:v>
                </c:pt>
                <c:pt idx="8">
                  <c:v>0.21</c:v>
                </c:pt>
                <c:pt idx="9">
                  <c:v>0.19</c:v>
                </c:pt>
                <c:pt idx="10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D7-4074-B0E2-408448285C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Past Year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8715596330273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741915288111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7431192660550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03363914373088E-2"/>
                  <c:y val="6.8493150684931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1608755327608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1620795107033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1162079510703364E-3"/>
                  <c:y val="6.8491352964441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162079510702246E-3"/>
                  <c:y val="8.37128837787615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6452599388379203E-3"/>
                  <c:y val="4.5662100456621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703363914373088E-2"/>
                  <c:y val="4.5662100456621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1162079510704483E-3"/>
                  <c:y val="6.8493150684931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Casino</c:v>
                </c:pt>
                <c:pt idx="1">
                  <c:v>Lottery</c:v>
                </c:pt>
                <c:pt idx="2">
                  <c:v>Sports</c:v>
                </c:pt>
                <c:pt idx="3">
                  <c:v>Cards</c:v>
                </c:pt>
                <c:pt idx="4">
                  <c:v>Horses</c:v>
                </c:pt>
                <c:pt idx="5">
                  <c:v>Bingo</c:v>
                </c:pt>
                <c:pt idx="6">
                  <c:v>Dice</c:v>
                </c:pt>
                <c:pt idx="7">
                  <c:v>Internet</c:v>
                </c:pt>
                <c:pt idx="8">
                  <c:v>Pool</c:v>
                </c:pt>
                <c:pt idx="9">
                  <c:v>Video Games</c:v>
                </c:pt>
                <c:pt idx="10">
                  <c:v>Fantasy Sports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0.01</c:v>
                </c:pt>
                <c:pt idx="1">
                  <c:v>0.22</c:v>
                </c:pt>
                <c:pt idx="2">
                  <c:v>0.19</c:v>
                </c:pt>
                <c:pt idx="3">
                  <c:v>0.12</c:v>
                </c:pt>
                <c:pt idx="4">
                  <c:v>0.03</c:v>
                </c:pt>
                <c:pt idx="5">
                  <c:v>0.04</c:v>
                </c:pt>
                <c:pt idx="6">
                  <c:v>0.04</c:v>
                </c:pt>
                <c:pt idx="7">
                  <c:v>0.03</c:v>
                </c:pt>
                <c:pt idx="8">
                  <c:v>0.15</c:v>
                </c:pt>
                <c:pt idx="9">
                  <c:v>0.14000000000000001</c:v>
                </c:pt>
                <c:pt idx="10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D7-4074-B0E2-408448285C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Past Month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9.17431192660550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581039755351682E-3"/>
                  <c:y val="-8.37128837787615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162079510703364E-3"/>
                  <c:y val="-8.37128837787615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1620795107033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8715596330275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452599388379203E-3"/>
                  <c:y val="-8.37128837787615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871559633026398E-3"/>
                  <c:y val="6.8491352964440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1743119266055051E-3"/>
                  <c:y val="6.8493150684931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8715596330275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58715596330275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907462255291371E-3"/>
                  <c:y val="8.37128837787615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Casino</c:v>
                </c:pt>
                <c:pt idx="1">
                  <c:v>Lottery</c:v>
                </c:pt>
                <c:pt idx="2">
                  <c:v>Sports</c:v>
                </c:pt>
                <c:pt idx="3">
                  <c:v>Cards</c:v>
                </c:pt>
                <c:pt idx="4">
                  <c:v>Horses</c:v>
                </c:pt>
                <c:pt idx="5">
                  <c:v>Bingo</c:v>
                </c:pt>
                <c:pt idx="6">
                  <c:v>Dice</c:v>
                </c:pt>
                <c:pt idx="7">
                  <c:v>Internet</c:v>
                </c:pt>
                <c:pt idx="8">
                  <c:v>Pool</c:v>
                </c:pt>
                <c:pt idx="9">
                  <c:v>Video Games</c:v>
                </c:pt>
                <c:pt idx="10">
                  <c:v>Fantasy Sports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0.01</c:v>
                </c:pt>
                <c:pt idx="1">
                  <c:v>0.06</c:v>
                </c:pt>
                <c:pt idx="2">
                  <c:v>0.08</c:v>
                </c:pt>
                <c:pt idx="3">
                  <c:v>0.04</c:v>
                </c:pt>
                <c:pt idx="4">
                  <c:v>0.01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D7-4074-B0E2-408448285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25472"/>
        <c:axId val="61754176"/>
      </c:barChart>
      <c:catAx>
        <c:axId val="14122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754176"/>
        <c:crosses val="autoZero"/>
        <c:auto val="1"/>
        <c:lblAlgn val="ctr"/>
        <c:lblOffset val="100"/>
        <c:noMultiLvlLbl val="0"/>
      </c:catAx>
      <c:valAx>
        <c:axId val="61754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1225472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53223006917949689"/>
          <c:y val="0.11475892568223493"/>
          <c:w val="0.16276994585298832"/>
          <c:h val="0.30412504943731355"/>
        </c:manualLayout>
      </c:layout>
      <c:overlay val="0"/>
      <c:spPr>
        <a:solidFill>
          <a:schemeClr val="accent1">
            <a:lumMod val="60000"/>
            <a:lumOff val="40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Past </a:t>
            </a:r>
            <a:r>
              <a:rPr lang="en-US" dirty="0"/>
              <a:t>Year Risk Behaviors </a:t>
            </a:r>
            <a:endParaRPr lang="en-US" dirty="0" smtClean="0"/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Compared </a:t>
            </a:r>
            <a:r>
              <a:rPr lang="en-US" dirty="0"/>
              <a:t>by Past Year Gambling </a:t>
            </a:r>
            <a:endParaRPr lang="en-US" dirty="0" smtClean="0"/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Among 2016 Delaware </a:t>
            </a:r>
            <a:r>
              <a:rPr lang="en-US" dirty="0"/>
              <a:t>8th Graders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229330708661425E-2"/>
          <c:y val="0.17865477974987795"/>
          <c:w val="0.88458316929133862"/>
          <c:h val="0.53785436069459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Past Year Gambling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3750000000000135E-3"/>
                  <c:y val="-8.59365019676867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9374999999999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500000000000003E-3"/>
                  <c:y val="-8.59365019676867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7499999999999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500000000000003E-3"/>
                  <c:y val="-8.59365019676867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8749999999999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Cigarette Use Past Year</c:v>
                </c:pt>
                <c:pt idx="1">
                  <c:v>Alcohol Use Past Year</c:v>
                </c:pt>
                <c:pt idx="2">
                  <c:v>Marijuana Use Past Year</c:v>
                </c:pt>
                <c:pt idx="3">
                  <c:v>Skipped School Past Year</c:v>
                </c:pt>
                <c:pt idx="4">
                  <c:v>Stole Money Past Year</c:v>
                </c:pt>
                <c:pt idx="5">
                  <c:v>Hit Someone Past Year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0.02</c:v>
                </c:pt>
                <c:pt idx="1">
                  <c:v>0.12</c:v>
                </c:pt>
                <c:pt idx="2">
                  <c:v>0.08</c:v>
                </c:pt>
                <c:pt idx="3">
                  <c:v>0.06</c:v>
                </c:pt>
                <c:pt idx="4">
                  <c:v>0.03</c:v>
                </c:pt>
                <c:pt idx="5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47-432F-BD85-0D2C317B59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Gambled Past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Cigarette Use Past Year</c:v>
                </c:pt>
                <c:pt idx="1">
                  <c:v>Alcohol Use Past Year</c:v>
                </c:pt>
                <c:pt idx="2">
                  <c:v>Marijuana Use Past Year</c:v>
                </c:pt>
                <c:pt idx="3">
                  <c:v>Skipped School Past Year</c:v>
                </c:pt>
                <c:pt idx="4">
                  <c:v>Stole Money Past Year</c:v>
                </c:pt>
                <c:pt idx="5">
                  <c:v>Hit Someone Past Year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0.05</c:v>
                </c:pt>
                <c:pt idx="1">
                  <c:v>0.28999999999999998</c:v>
                </c:pt>
                <c:pt idx="2">
                  <c:v>0.18</c:v>
                </c:pt>
                <c:pt idx="3">
                  <c:v>0.13</c:v>
                </c:pt>
                <c:pt idx="4">
                  <c:v>0.08</c:v>
                </c:pt>
                <c:pt idx="5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47-432F-BD85-0D2C317B5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127680"/>
        <c:axId val="131525440"/>
      </c:barChart>
      <c:catAx>
        <c:axId val="14912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25440"/>
        <c:crosses val="autoZero"/>
        <c:auto val="1"/>
        <c:lblAlgn val="ctr"/>
        <c:lblOffset val="100"/>
        <c:noMultiLvlLbl val="0"/>
      </c:catAx>
      <c:valAx>
        <c:axId val="13152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12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53614399611339"/>
          <c:y val="0.85863949961911912"/>
          <c:w val="0.58092771200777316"/>
          <c:h val="8.6361217103824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Past </a:t>
            </a:r>
            <a:r>
              <a:rPr lang="en-US" dirty="0"/>
              <a:t>Year Risk Behaviors </a:t>
            </a:r>
            <a:endParaRPr lang="en-US" dirty="0" smtClean="0"/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Compared </a:t>
            </a:r>
            <a:r>
              <a:rPr lang="en-US" dirty="0"/>
              <a:t>by Past Year Gambling </a:t>
            </a:r>
            <a:endParaRPr lang="en-US" dirty="0" smtClean="0"/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Among 2016 Delaware 11th </a:t>
            </a:r>
            <a:r>
              <a:rPr lang="en-US" dirty="0"/>
              <a:t>Graders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Past Year Gambling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875000000000146E-3"/>
                  <c:y val="-8.59365019676867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937499999999972E-2"/>
                  <c:y val="2.3435653085897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7512303149612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8125E-3"/>
                  <c:y val="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500000000000003E-3"/>
                  <c:y val="-1.718730039353735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874999999999998E-3"/>
                  <c:y val="-1.718730039353735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Cigarette Use Past Year</c:v>
                </c:pt>
                <c:pt idx="1">
                  <c:v>Alcohol Use Past Year</c:v>
                </c:pt>
                <c:pt idx="2">
                  <c:v>Marijuana Use Past Year</c:v>
                </c:pt>
                <c:pt idx="3">
                  <c:v>Skipped School Past Year</c:v>
                </c:pt>
                <c:pt idx="4">
                  <c:v>Stole Money Past Year</c:v>
                </c:pt>
                <c:pt idx="5">
                  <c:v>Hit Someone Past Year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7.0000000000000007E-2</c:v>
                </c:pt>
                <c:pt idx="1">
                  <c:v>0.45</c:v>
                </c:pt>
                <c:pt idx="2">
                  <c:v>0.28999999999999998</c:v>
                </c:pt>
                <c:pt idx="3">
                  <c:v>0.16</c:v>
                </c:pt>
                <c:pt idx="4">
                  <c:v>0.03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47-432F-BD85-0D2C317B59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Gambled Past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Cigarette Use Past Year</c:v>
                </c:pt>
                <c:pt idx="1">
                  <c:v>Alcohol Use Past Year</c:v>
                </c:pt>
                <c:pt idx="2">
                  <c:v>Marijuana Use Past Year</c:v>
                </c:pt>
                <c:pt idx="3">
                  <c:v>Skipped School Past Year</c:v>
                </c:pt>
                <c:pt idx="4">
                  <c:v>Stole Money Past Year</c:v>
                </c:pt>
                <c:pt idx="5">
                  <c:v>Hit Someone Past Year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0.13</c:v>
                </c:pt>
                <c:pt idx="1">
                  <c:v>0.65</c:v>
                </c:pt>
                <c:pt idx="2">
                  <c:v>0.43</c:v>
                </c:pt>
                <c:pt idx="3">
                  <c:v>0.28999999999999998</c:v>
                </c:pt>
                <c:pt idx="4">
                  <c:v>7.0000000000000007E-2</c:v>
                </c:pt>
                <c:pt idx="5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47-432F-BD85-0D2C317B5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043200"/>
        <c:axId val="131529472"/>
      </c:barChart>
      <c:catAx>
        <c:axId val="14904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29472"/>
        <c:crosses val="autoZero"/>
        <c:auto val="1"/>
        <c:lblAlgn val="ctr"/>
        <c:lblOffset val="100"/>
        <c:noMultiLvlLbl val="0"/>
      </c:catAx>
      <c:valAx>
        <c:axId val="13152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4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77436023622048"/>
          <c:y val="0.89432839115816254"/>
          <c:w val="0.57757615649606298"/>
          <c:h val="8.4748862171200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4B7B2-0792-4760-8FFF-594E5E347739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3AC08-AA95-4737-A2E4-DBEA313C6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766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037-B429-449D-AA9C-DA2276E282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3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3C037-B429-449D-AA9C-DA2276E282A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8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894A-AFFF-414A-A21B-D35BCCFF55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6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5E9669-3C3E-48E7-9FEB-CD5DECD0B3EA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7E95D0-AB9F-4190-A29C-1A501EF3F8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The Danger of Youth Gambling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05" y="1356581"/>
            <a:ext cx="4017962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9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84686"/>
              </p:ext>
            </p:extLst>
          </p:nvPr>
        </p:nvGraphicFramePr>
        <p:xfrm>
          <a:off x="1778000" y="341314"/>
          <a:ext cx="8650288" cy="570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D51D1EA5-A10C-4356-B6DF-89A9DA18CC0E}" type="slidenum">
              <a:rPr lang="en-US" sz="1400"/>
              <a:pPr>
                <a:defRPr/>
              </a:pPr>
              <a:t>10</a:t>
            </a:fld>
            <a:endParaRPr lang="en-US" sz="1400"/>
          </a:p>
        </p:txBody>
      </p:sp>
      <p:sp>
        <p:nvSpPr>
          <p:cNvPr id="57348" name="TextBox 1"/>
          <p:cNvSpPr txBox="1">
            <a:spLocks noChangeArrowheads="1"/>
          </p:cNvSpPr>
          <p:nvPr/>
        </p:nvSpPr>
        <p:spPr bwMode="auto">
          <a:xfrm>
            <a:off x="1828800" y="6324600"/>
            <a:ext cx="777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/>
              <a:t>Note: Beginning in 2008, Gambling data are collected every other year</a:t>
            </a:r>
          </a:p>
        </p:txBody>
      </p:sp>
      <p:pic>
        <p:nvPicPr>
          <p:cNvPr id="5" name="Picture 1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6041449"/>
            <a:ext cx="801688" cy="809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1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478E4-B2CC-4900-A8AC-96D696306E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425600"/>
              </p:ext>
            </p:extLst>
          </p:nvPr>
        </p:nvGraphicFramePr>
        <p:xfrm>
          <a:off x="1905000" y="914400"/>
          <a:ext cx="8305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490914" y="355601"/>
            <a:ext cx="541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Frequency of Different Types of Gambling 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Among 2016 Delaware 8</a:t>
            </a:r>
            <a:r>
              <a:rPr lang="en-US" sz="2000" b="1" baseline="30000" dirty="0">
                <a:solidFill>
                  <a:srgbClr val="000000"/>
                </a:solidFill>
                <a:latin typeface="Arial" pitchFamily="34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 Graders </a:t>
            </a:r>
          </a:p>
        </p:txBody>
      </p:sp>
      <p:pic>
        <p:nvPicPr>
          <p:cNvPr id="5" name="Picture 1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7830" y="5236464"/>
            <a:ext cx="801688" cy="809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6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02500-4EE5-4A66-9DE9-46BF6B7DBE9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598481"/>
              </p:ext>
            </p:extLst>
          </p:nvPr>
        </p:nvGraphicFramePr>
        <p:xfrm>
          <a:off x="1905000" y="914400"/>
          <a:ext cx="8305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490914" y="355601"/>
            <a:ext cx="541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Frequency of Different Types of Gambling 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Among 2016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Delaware 11</a:t>
            </a:r>
            <a:r>
              <a:rPr lang="en-US" sz="2000" b="1" baseline="30000" dirty="0" smtClean="0">
                <a:solidFill>
                  <a:srgbClr val="000000"/>
                </a:solidFill>
                <a:latin typeface="Arial" pitchFamily="34" charset="0"/>
              </a:rPr>
              <a:t>th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Graders </a:t>
            </a:r>
          </a:p>
        </p:txBody>
      </p:sp>
      <p:pic>
        <p:nvPicPr>
          <p:cNvPr id="5" name="Picture 1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6828" y="5438233"/>
            <a:ext cx="801688" cy="809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7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05689057"/>
              </p:ext>
            </p:extLst>
          </p:nvPr>
        </p:nvGraphicFramePr>
        <p:xfrm>
          <a:off x="1985108" y="414867"/>
          <a:ext cx="8081107" cy="461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5158154"/>
            <a:ext cx="10911840" cy="121138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In the 8</a:t>
            </a:r>
            <a:r>
              <a:rPr lang="en-US" sz="2800" baseline="300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>
                <a:solidFill>
                  <a:srgbClr val="C00000"/>
                </a:solidFill>
              </a:rPr>
              <a:t> grade, 29% of the kids that gambled in the past year drank alcohol, versus 12% of the kids who did not gamble in the past year.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98001296"/>
              </p:ext>
            </p:extLst>
          </p:nvPr>
        </p:nvGraphicFramePr>
        <p:xfrm>
          <a:off x="1867878" y="351693"/>
          <a:ext cx="8128000" cy="450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5228492"/>
            <a:ext cx="10911840" cy="117230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In the </a:t>
            </a:r>
            <a:r>
              <a:rPr lang="en-US" sz="2800" dirty="0" smtClean="0">
                <a:solidFill>
                  <a:srgbClr val="C00000"/>
                </a:solidFill>
              </a:rPr>
              <a:t>11</a:t>
            </a:r>
            <a:r>
              <a:rPr lang="en-US" sz="2800" baseline="300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grade, </a:t>
            </a:r>
            <a:r>
              <a:rPr lang="en-US" sz="2800" dirty="0" smtClean="0">
                <a:solidFill>
                  <a:srgbClr val="C00000"/>
                </a:solidFill>
              </a:rPr>
              <a:t>65% </a:t>
            </a:r>
            <a:r>
              <a:rPr lang="en-US" sz="2800" dirty="0">
                <a:solidFill>
                  <a:srgbClr val="C00000"/>
                </a:solidFill>
              </a:rPr>
              <a:t>of the kids that gambled in the past year drank alcohol, versus </a:t>
            </a:r>
            <a:r>
              <a:rPr lang="en-US" sz="2800" dirty="0" smtClean="0">
                <a:solidFill>
                  <a:srgbClr val="C00000"/>
                </a:solidFill>
              </a:rPr>
              <a:t>45% </a:t>
            </a:r>
            <a:r>
              <a:rPr lang="en-US" sz="2800" dirty="0">
                <a:solidFill>
                  <a:srgbClr val="C00000"/>
                </a:solidFill>
              </a:rPr>
              <a:t>of the kids who did not gamble in the past year.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41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You Wouldn’t Do This (</a:t>
            </a:r>
            <a:r>
              <a:rPr lang="en-US" dirty="0" err="1" smtClean="0">
                <a:solidFill>
                  <a:schemeClr val="accent2"/>
                </a:solidFill>
              </a:rPr>
              <a:t>psa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C0000"/>
                </a:solidFill>
              </a:rPr>
              <a:t>Let’s think ATOD-G and work together</a:t>
            </a:r>
            <a:endParaRPr lang="en-US" dirty="0">
              <a:solidFill>
                <a:srgbClr val="B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Risky behaviors go together.  ATOD and Gambling clearly have correlations that exist and need to be further </a:t>
            </a:r>
            <a:r>
              <a:rPr lang="en-US" dirty="0" smtClean="0"/>
              <a:t>explored.</a:t>
            </a:r>
            <a:endParaRPr lang="en-US" dirty="0" smtClean="0"/>
          </a:p>
          <a:p>
            <a:r>
              <a:rPr lang="en-US" dirty="0" smtClean="0"/>
              <a:t>In your prevention efforts with kids, please remember to invite DCGP to make presentations as part of your orientation, summer and afterschool programs, as well as major youth </a:t>
            </a:r>
            <a:r>
              <a:rPr lang="en-US" dirty="0" smtClean="0"/>
              <a:t>events.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03200" y="1447800"/>
            <a:ext cx="10566400" cy="5257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0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b="1" dirty="0" smtClean="0"/>
              <a:t>DELAWARE  COUNCIL ON GAMBLING PROBLEMS </a:t>
            </a:r>
          </a:p>
          <a:p>
            <a:pPr marL="0" indent="0" algn="ctr">
              <a:buNone/>
            </a:pPr>
            <a:r>
              <a:rPr lang="en-US" b="1" dirty="0" smtClean="0"/>
              <a:t>provides a  </a:t>
            </a:r>
            <a:r>
              <a:rPr lang="en-US" b="1" dirty="0" smtClean="0">
                <a:solidFill>
                  <a:srgbClr val="C00000"/>
                </a:solidFill>
              </a:rPr>
              <a:t>toll-free, 24/7 HELPLINE </a:t>
            </a:r>
          </a:p>
          <a:p>
            <a:pPr marL="0" indent="0" algn="ctr">
              <a:buNone/>
            </a:pPr>
            <a:r>
              <a:rPr lang="en-US" b="1" dirty="0" smtClean="0"/>
              <a:t>that is answered by a LIVE person, 365 days a year.  </a:t>
            </a:r>
          </a:p>
          <a:p>
            <a:pPr marL="0" indent="0" algn="ctr">
              <a:buNone/>
            </a:pPr>
            <a:r>
              <a:rPr lang="en-US" b="1" dirty="0" smtClean="0"/>
              <a:t>Please call us.  </a:t>
            </a:r>
          </a:p>
          <a:p>
            <a:endParaRPr lang="en-US" sz="11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900" b="1" dirty="0" smtClean="0">
                <a:solidFill>
                  <a:srgbClr val="C00000"/>
                </a:solidFill>
              </a:rPr>
              <a:t>We can help problem gamblers and their families </a:t>
            </a:r>
          </a:p>
          <a:p>
            <a:pPr marL="0" indent="0" algn="ctr">
              <a:buNone/>
            </a:pPr>
            <a:r>
              <a:rPr lang="en-US" sz="2900" b="1" dirty="0" smtClean="0">
                <a:solidFill>
                  <a:srgbClr val="C00000"/>
                </a:solidFill>
              </a:rPr>
              <a:t>get the help they need.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C00000"/>
                </a:solidFill>
              </a:rPr>
              <a:t>1-888-850-8888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6492" y="152399"/>
            <a:ext cx="10769600" cy="156698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 smtClean="0">
                <a:solidFill>
                  <a:srgbClr val="C00000"/>
                </a:solidFill>
              </a:rPr>
              <a:t>Gambling Addiction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is a treatable disorder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1" y="1856534"/>
            <a:ext cx="4876799" cy="1478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3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 descr="C:\Users\jmccormick\AppData\Local\Microsoft\Windows\INetCache\IE\PV18K4G1\whichwa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75" y="154802"/>
            <a:ext cx="27260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We all know that teens are under stress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53" y="451787"/>
            <a:ext cx="4415790" cy="4915472"/>
          </a:xfrm>
        </p:spPr>
      </p:pic>
      <p:pic>
        <p:nvPicPr>
          <p:cNvPr id="9225" name="Picture 9" descr="C:\Users\jmccormick\AppData\Local\Microsoft\Windows\INetCache\IE\AXKPNJ2G\peerpressur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07" y="3307441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jmccormick\AppData\Local\Microsoft\Windows\INetCache\IE\XDV5B5DD\school_homework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84" y="389264"/>
            <a:ext cx="2533269" cy="29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jmccormick\AppData\Local\Microsoft\Windows\INetCache\IE\PV18K4G1\job20hunting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28" y="2602151"/>
            <a:ext cx="2286792" cy="30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C:\Users\jmccormick\AppData\Local\Microsoft\Windows\INetCache\IE\AXKPNJ2G\symbols-in-love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53" y="261346"/>
            <a:ext cx="2431923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3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And we know that youth use potentially addictive substances and behaviors as an unhealthy way to deal with their stress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5924" y="572848"/>
            <a:ext cx="4957940" cy="401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02" y="869832"/>
            <a:ext cx="3840480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And that the use of substances (ATOD)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and certain behaviors at an early age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increases the likelihood of addiction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442" y="1406475"/>
            <a:ext cx="4565019" cy="292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8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5017476"/>
            <a:ext cx="10911840" cy="12035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But what about gambling?  Have you ever seriously thought about how underage gambling effects youth?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32" y="530225"/>
            <a:ext cx="3350260" cy="4187825"/>
          </a:xfrm>
        </p:spPr>
      </p:pic>
    </p:spTree>
    <p:extLst>
      <p:ext uri="{BB962C8B-B14F-4D97-AF65-F5344CB8AC3E}">
        <p14:creationId xmlns:p14="http://schemas.microsoft.com/office/powerpoint/2010/main" val="24625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Unlike ATOD, most adults consider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youth gambling to be harmless so they  encourage it or, at the very most,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turn a blind eye to it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56" y="520335"/>
            <a:ext cx="4511040" cy="3383280"/>
          </a:xfrm>
        </p:spPr>
      </p:pic>
      <p:pic>
        <p:nvPicPr>
          <p:cNvPr id="4117" name="Picture 21" descr="C:\Users\jmccormick\AppData\Local\Microsoft\Windows\INetCache\IE\XDV5B5DD\Las_Vegas_Casino_Birthday_Part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63" y="646724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 fact, youth problem gambling rates are </a:t>
            </a:r>
            <a:r>
              <a:rPr lang="en-US" u="sng" dirty="0" smtClean="0">
                <a:solidFill>
                  <a:schemeClr val="accent2"/>
                </a:solidFill>
              </a:rPr>
              <a:t>three</a:t>
            </a:r>
            <a:r>
              <a:rPr lang="en-US" dirty="0" smtClean="0">
                <a:solidFill>
                  <a:schemeClr val="accent2"/>
                </a:solidFill>
              </a:rPr>
              <a:t> times higher than </a:t>
            </a:r>
            <a:r>
              <a:rPr lang="en-US" dirty="0">
                <a:solidFill>
                  <a:schemeClr val="accent2"/>
                </a:solidFill>
              </a:rPr>
              <a:t>adults.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3952" y="401398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0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So why is current society so blasé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about underage gambling?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While </a:t>
            </a:r>
            <a:r>
              <a:rPr lang="en-US" dirty="0"/>
              <a:t>it is true that </a:t>
            </a:r>
            <a:r>
              <a:rPr lang="en-US" dirty="0" smtClean="0"/>
              <a:t>addictive </a:t>
            </a:r>
            <a:r>
              <a:rPr lang="en-US" dirty="0"/>
              <a:t>substances often lower inhibitions leading to poor choices, </a:t>
            </a:r>
            <a:r>
              <a:rPr lang="en-US" dirty="0" smtClean="0"/>
              <a:t>research has shown that gambling </a:t>
            </a:r>
            <a:r>
              <a:rPr lang="en-US" dirty="0"/>
              <a:t>addiction can exist without the influence of any substance, and the problems can be </a:t>
            </a:r>
            <a:r>
              <a:rPr lang="en-US" dirty="0" smtClean="0"/>
              <a:t>devastating for persons of any 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Let’s Talk About Youth Gambling in Delaware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49" y="2163543"/>
            <a:ext cx="3108960" cy="2061556"/>
          </a:xfrm>
        </p:spPr>
      </p:pic>
    </p:spTree>
    <p:extLst>
      <p:ext uri="{BB962C8B-B14F-4D97-AF65-F5344CB8AC3E}">
        <p14:creationId xmlns:p14="http://schemas.microsoft.com/office/powerpoint/2010/main" val="21730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74D6A93773D4A91F20C1DBBB27D24" ma:contentTypeVersion="1" ma:contentTypeDescription="Create a new document." ma:contentTypeScope="" ma:versionID="f1525ed06d7092246183ec63352e84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D5506-FBBE-41B8-8692-7EC8F987CE8A}"/>
</file>

<file path=customXml/itemProps2.xml><?xml version="1.0" encoding="utf-8"?>
<ds:datastoreItem xmlns:ds="http://schemas.openxmlformats.org/officeDocument/2006/customXml" ds:itemID="{16AE96A0-A2AB-41A7-8925-E0E0A7E2A016}"/>
</file>

<file path=customXml/itemProps3.xml><?xml version="1.0" encoding="utf-8"?>
<ds:datastoreItem xmlns:ds="http://schemas.openxmlformats.org/officeDocument/2006/customXml" ds:itemID="{1A8428A0-3408-432B-A972-20031303A80C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626</TotalTime>
  <Words>541</Words>
  <Application>Microsoft Office PowerPoint</Application>
  <PresentationFormat>Custom</PresentationFormat>
  <Paragraphs>125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The Danger of Youth Gambling</vt:lpstr>
      <vt:lpstr>We all know that teens are under stress</vt:lpstr>
      <vt:lpstr>And we know that youth use potentially addictive substances and behaviors as an unhealthy way to deal with their stress</vt:lpstr>
      <vt:lpstr>And that the use of substances (ATOD)  and certain behaviors at an early age  increases the likelihood of addiction</vt:lpstr>
      <vt:lpstr>But what about gambling?  Have you ever seriously thought about how underage gambling effects youth?</vt:lpstr>
      <vt:lpstr>Unlike ATOD, most adults consider  youth gambling to be harmless so they  encourage it or, at the very most,  turn a blind eye to it</vt:lpstr>
      <vt:lpstr>In fact, youth problem gambling rates are three times higher than adults.  </vt:lpstr>
      <vt:lpstr>So why is current society so blasé  about underage gambling?</vt:lpstr>
      <vt:lpstr>Let’s Talk About Youth Gambling in Delaware</vt:lpstr>
      <vt:lpstr>PowerPoint Presentation</vt:lpstr>
      <vt:lpstr>PowerPoint Presentation</vt:lpstr>
      <vt:lpstr>PowerPoint Presentation</vt:lpstr>
      <vt:lpstr>In the 8th grade, 29% of the kids that gambled in the past year drank alcohol, versus 12% of the kids who did not gamble in the past year.</vt:lpstr>
      <vt:lpstr>In the 11th grade, 65% of the kids that gambled in the past year drank alcohol, versus 45% of the kids who did not gamble in the past year.</vt:lpstr>
      <vt:lpstr>You Wouldn’t Do This (psa)</vt:lpstr>
      <vt:lpstr>Let’s think ATOD-G and work together</vt:lpstr>
      <vt:lpstr>  Gambling Addiction  is a treatable disorder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OConnell</dc:creator>
  <cp:lastModifiedBy>Judy McCormick</cp:lastModifiedBy>
  <cp:revision>62</cp:revision>
  <dcterms:created xsi:type="dcterms:W3CDTF">2017-03-13T18:52:37Z</dcterms:created>
  <dcterms:modified xsi:type="dcterms:W3CDTF">2017-06-02T15:44:34Z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0x01010070474D6A93773D4A91F20C1DBBB27D24</vt:lpwstr>
  </property>
</Properties>
</file>