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9" r:id="rId2"/>
    <p:sldId id="260" r:id="rId3"/>
    <p:sldId id="283" r:id="rId4"/>
    <p:sldId id="257" r:id="rId5"/>
    <p:sldId id="279" r:id="rId6"/>
    <p:sldId id="258" r:id="rId7"/>
    <p:sldId id="262" r:id="rId8"/>
    <p:sldId id="274" r:id="rId9"/>
    <p:sldId id="280" r:id="rId10"/>
    <p:sldId id="281" r:id="rId11"/>
    <p:sldId id="282" r:id="rId12"/>
    <p:sldId id="263" r:id="rId13"/>
    <p:sldId id="278" r:id="rId14"/>
    <p:sldId id="277" r:id="rId15"/>
    <p:sldId id="275" r:id="rId16"/>
    <p:sldId id="271" r:id="rId17"/>
    <p:sldId id="265" r:id="rId18"/>
    <p:sldId id="270" r:id="rId19"/>
    <p:sldId id="276" r:id="rId20"/>
    <p:sldId id="268" r:id="rId21"/>
    <p:sldId id="286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ales, Meisje" initials="SM" lastIdx="5" clrIdx="0">
    <p:extLst>
      <p:ext uri="{19B8F6BF-5375-455C-9EA6-DF929625EA0E}">
        <p15:presenceInfo xmlns:p15="http://schemas.microsoft.com/office/powerpoint/2012/main" userId="S::mjscales@udel.edu::65fa5182-dea0-48d8-bee9-e4494dc0152e" providerId="AD"/>
      </p:ext>
    </p:extLst>
  </p:cmAuthor>
  <p:cmAuthor id="2" name="Merriman-Nai, Sharon" initials="MNS" lastIdx="2" clrIdx="1">
    <p:extLst>
      <p:ext uri="{19B8F6BF-5375-455C-9EA6-DF929625EA0E}">
        <p15:presenceInfo xmlns:p15="http://schemas.microsoft.com/office/powerpoint/2012/main" userId="S::smnai@udel.edu::0db772a0-9544-4525-a140-cb1da1d3d5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FA99-8973-174E-ACCB-C4AD26620E51}" type="datetimeFigureOut">
              <a:rPr lang="en-US" smtClean="0"/>
              <a:t>7/27/21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4849B-B856-1A42-81FE-0F3C13E27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1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laware.ca1.qualtrics.com/jfe/form/SV_2nHrqtuX8wZVPnw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Also enter into the chat: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https://delaware.ca1.qualtrics.com/jfe/form/SV_2nHrqtuX8wZVPnw</a:t>
            </a:r>
            <a:r>
              <a:rPr lang="en-US"/>
              <a:t> </a:t>
            </a:r>
            <a:endParaRPr/>
          </a:p>
        </p:txBody>
      </p:sp>
      <p:sp>
        <p:nvSpPr>
          <p:cNvPr id="310" name="Google Shape;31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0D7B25-ACE0-FE4A-BEC5-FD704410E4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1397000"/>
            <a:ext cx="10363200" cy="142240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bg1"/>
                </a:solidFill>
              </a:defRPr>
            </a:lvl2pPr>
            <a:lvl3pPr marL="914377" indent="0" algn="ctr"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B3D918E-2A9B-6747-A03F-B30194E3F2D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28800" y="3124200"/>
            <a:ext cx="8636000" cy="1727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B0F0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64439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0" y="612776"/>
            <a:ext cx="3352800" cy="88582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601774"/>
            <a:ext cx="7315200" cy="48482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0" y="1600202"/>
            <a:ext cx="33528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6096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673600" y="6356353"/>
            <a:ext cx="2844800" cy="36618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4742D8B-8594-4B44-80B0-BECC0F075D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00"/>
            <a:ext cx="109728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06602"/>
            <a:ext cx="10972800" cy="353483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6096"/>
                </a:solidFill>
              </a:defRPr>
            </a:lvl1pPr>
            <a:lvl2pPr>
              <a:defRPr>
                <a:solidFill>
                  <a:srgbClr val="006096"/>
                </a:solidFill>
              </a:defRPr>
            </a:lvl2pPr>
            <a:lvl3pPr>
              <a:defRPr>
                <a:solidFill>
                  <a:srgbClr val="006096"/>
                </a:solidFill>
              </a:defRPr>
            </a:lvl3pPr>
            <a:lvl4pPr>
              <a:defRPr>
                <a:solidFill>
                  <a:srgbClr val="006096"/>
                </a:solidFill>
              </a:defRPr>
            </a:lvl4pPr>
            <a:lvl5pPr>
              <a:defRPr>
                <a:solidFill>
                  <a:srgbClr val="00609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73600" y="6356353"/>
            <a:ext cx="2844800" cy="36618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6F69E68-A1F7-A441-8DC9-1255D615AC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9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25241" y="687918"/>
            <a:ext cx="2743200" cy="477308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7918"/>
            <a:ext cx="8026400" cy="477308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6096"/>
                </a:solidFill>
              </a:defRPr>
            </a:lvl1pPr>
            <a:lvl2pPr>
              <a:defRPr>
                <a:solidFill>
                  <a:srgbClr val="006096"/>
                </a:solidFill>
              </a:defRPr>
            </a:lvl2pPr>
            <a:lvl3pPr>
              <a:defRPr>
                <a:solidFill>
                  <a:srgbClr val="006096"/>
                </a:solidFill>
              </a:defRPr>
            </a:lvl3pPr>
            <a:lvl4pPr>
              <a:defRPr>
                <a:solidFill>
                  <a:srgbClr val="006096"/>
                </a:solidFill>
              </a:defRPr>
            </a:lvl4pPr>
            <a:lvl5pPr>
              <a:defRPr>
                <a:solidFill>
                  <a:srgbClr val="00609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470400" y="6356353"/>
            <a:ext cx="2844800" cy="36618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FD8FFC6-973B-2442-BCAF-B040FDE7B8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8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4E6B13-39B8-4D40-9CBD-E590BDBDE0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73600" y="6356353"/>
            <a:ext cx="2844800" cy="36618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6096"/>
                </a:solidFill>
              </a:defRPr>
            </a:lvl1pPr>
          </a:lstStyle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BC86925-5A9A-6740-9E5C-7BCBAD061A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858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7BFB1A0-763F-9649-80AF-54626BA9BE4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600" y="2057402"/>
            <a:ext cx="10972800" cy="35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6096"/>
                </a:solidFill>
              </a:defRPr>
            </a:lvl1pPr>
            <a:lvl2pPr>
              <a:defRPr>
                <a:solidFill>
                  <a:srgbClr val="006096"/>
                </a:solidFill>
              </a:defRPr>
            </a:lvl2pPr>
            <a:lvl3pPr>
              <a:defRPr>
                <a:solidFill>
                  <a:srgbClr val="006096"/>
                </a:solidFill>
              </a:defRPr>
            </a:lvl3pPr>
            <a:lvl4pPr>
              <a:defRPr>
                <a:solidFill>
                  <a:srgbClr val="006096"/>
                </a:solidFill>
              </a:defRPr>
            </a:lvl4pPr>
            <a:lvl5pPr>
              <a:defRPr>
                <a:solidFill>
                  <a:srgbClr val="00609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76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2"/>
            <a:ext cx="10972800" cy="3534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  <a:lvl2pPr>
              <a:defRPr>
                <a:solidFill>
                  <a:srgbClr val="006096"/>
                </a:solidFill>
              </a:defRPr>
            </a:lvl2pPr>
            <a:lvl3pPr>
              <a:defRPr>
                <a:solidFill>
                  <a:srgbClr val="006096"/>
                </a:solidFill>
              </a:defRPr>
            </a:lvl3pPr>
            <a:lvl4pPr>
              <a:defRPr>
                <a:solidFill>
                  <a:srgbClr val="006096"/>
                </a:solidFill>
              </a:defRPr>
            </a:lvl4pPr>
            <a:lvl5pPr>
              <a:defRPr>
                <a:solidFill>
                  <a:srgbClr val="00609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73600" y="6356353"/>
            <a:ext cx="2844800" cy="36618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2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303588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80340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73600" y="6356353"/>
            <a:ext cx="2844800" cy="36618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8643EE7-E1E3-6A41-AED4-ADD0882BF9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1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144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6096"/>
                </a:solidFill>
              </a:defRPr>
            </a:lvl1pPr>
            <a:lvl2pPr>
              <a:defRPr sz="2400">
                <a:solidFill>
                  <a:srgbClr val="006096"/>
                </a:solidFill>
              </a:defRPr>
            </a:lvl2pPr>
            <a:lvl3pPr>
              <a:defRPr sz="2000">
                <a:solidFill>
                  <a:srgbClr val="006096"/>
                </a:solidFill>
              </a:defRPr>
            </a:lvl3pPr>
            <a:lvl4pPr>
              <a:defRPr sz="1800">
                <a:solidFill>
                  <a:srgbClr val="006096"/>
                </a:solidFill>
              </a:defRPr>
            </a:lvl4pPr>
            <a:lvl5pPr>
              <a:defRPr sz="1800">
                <a:solidFill>
                  <a:srgbClr val="0060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144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6096"/>
                </a:solidFill>
              </a:defRPr>
            </a:lvl1pPr>
            <a:lvl2pPr>
              <a:defRPr sz="2400">
                <a:solidFill>
                  <a:srgbClr val="006096"/>
                </a:solidFill>
              </a:defRPr>
            </a:lvl2pPr>
            <a:lvl3pPr>
              <a:defRPr sz="2000">
                <a:solidFill>
                  <a:srgbClr val="006096"/>
                </a:solidFill>
              </a:defRPr>
            </a:lvl3pPr>
            <a:lvl4pPr>
              <a:defRPr sz="1800">
                <a:solidFill>
                  <a:srgbClr val="006096"/>
                </a:solidFill>
              </a:defRPr>
            </a:lvl4pPr>
            <a:lvl5pPr>
              <a:defRPr sz="1800">
                <a:solidFill>
                  <a:srgbClr val="0060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673600" y="6356353"/>
            <a:ext cx="2844800" cy="36618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F8EF95E-660F-6F48-9B3C-B3F93E20AC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6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685800"/>
            <a:ext cx="5386917" cy="1031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6096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717673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6096"/>
                </a:solidFill>
              </a:defRPr>
            </a:lvl1pPr>
            <a:lvl2pPr>
              <a:defRPr sz="2000">
                <a:solidFill>
                  <a:srgbClr val="006096"/>
                </a:solidFill>
              </a:defRPr>
            </a:lvl2pPr>
            <a:lvl3pPr>
              <a:defRPr sz="1800">
                <a:solidFill>
                  <a:srgbClr val="006096"/>
                </a:solidFill>
              </a:defRPr>
            </a:lvl3pPr>
            <a:lvl4pPr>
              <a:defRPr sz="1600">
                <a:solidFill>
                  <a:srgbClr val="006096"/>
                </a:solidFill>
              </a:defRPr>
            </a:lvl4pPr>
            <a:lvl5pPr>
              <a:defRPr sz="1600">
                <a:solidFill>
                  <a:srgbClr val="00609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685800"/>
            <a:ext cx="5389033" cy="1031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6096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717673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6096"/>
                </a:solidFill>
              </a:defRPr>
            </a:lvl1pPr>
            <a:lvl2pPr>
              <a:defRPr sz="2000">
                <a:solidFill>
                  <a:srgbClr val="006096"/>
                </a:solidFill>
              </a:defRPr>
            </a:lvl2pPr>
            <a:lvl3pPr>
              <a:defRPr sz="1800">
                <a:solidFill>
                  <a:srgbClr val="006096"/>
                </a:solidFill>
              </a:defRPr>
            </a:lvl3pPr>
            <a:lvl4pPr>
              <a:defRPr sz="1600">
                <a:solidFill>
                  <a:srgbClr val="006096"/>
                </a:solidFill>
              </a:defRPr>
            </a:lvl4pPr>
            <a:lvl5pPr>
              <a:defRPr sz="1600">
                <a:solidFill>
                  <a:srgbClr val="00609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673600" y="6356353"/>
            <a:ext cx="2844800" cy="36618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7A9B1A9-890C-8B44-BE90-7CB4395EE4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4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673600" y="6375402"/>
            <a:ext cx="2844800" cy="36618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88F1A38-2662-714D-BA55-F0640804B7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6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64800" y="6356353"/>
            <a:ext cx="2844800" cy="36618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5524B65-BD56-BC42-A8D4-F7B262BC0E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2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668548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85801"/>
            <a:ext cx="6815668" cy="477520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6096"/>
                </a:solidFill>
              </a:defRPr>
            </a:lvl1pPr>
            <a:lvl2pPr>
              <a:defRPr sz="2800">
                <a:solidFill>
                  <a:srgbClr val="006096"/>
                </a:solidFill>
              </a:defRPr>
            </a:lvl2pPr>
            <a:lvl3pPr>
              <a:defRPr sz="2400">
                <a:solidFill>
                  <a:srgbClr val="006096"/>
                </a:solidFill>
              </a:defRPr>
            </a:lvl3pPr>
            <a:lvl4pPr>
              <a:defRPr sz="2000">
                <a:solidFill>
                  <a:srgbClr val="006096"/>
                </a:solidFill>
              </a:defRPr>
            </a:lvl4pPr>
            <a:lvl5pPr>
              <a:defRPr sz="2000">
                <a:solidFill>
                  <a:srgbClr val="0060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06600"/>
            <a:ext cx="4011084" cy="34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6096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751998" y="6356353"/>
            <a:ext cx="2844800" cy="36618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C045864-67DE-844A-AC03-EBD93572A5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6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DF9DA6D-F7E2-B140-9CC9-B05B13746E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87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D7B3572-B2F7-8540-88ED-83EBB8D790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59002"/>
            <a:ext cx="10972800" cy="35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332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Calibri"/>
          <a:ea typeface="Geneva" pitchFamily="-65" charset="-128"/>
          <a:cs typeface="Calibri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Calibri"/>
          <a:ea typeface="Geneva" pitchFamily="-65" charset="-128"/>
          <a:cs typeface="Calibri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Calibri"/>
          <a:ea typeface="Geneva" pitchFamily="-65" charset="-128"/>
          <a:cs typeface="Calibri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Calibri"/>
          <a:ea typeface="ヒラギノ角ゴ Pro W3" charset="-128"/>
          <a:cs typeface="Calibri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Calibri"/>
          <a:ea typeface="ヒラギノ角ゴ Pro W3" charset="-128"/>
          <a:cs typeface="Calibri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2"/>
          </a:solidFill>
          <a:latin typeface="Calibri"/>
          <a:ea typeface="ヒラギノ角ゴ Pro W3" charset="-128"/>
          <a:cs typeface="Calibri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umaxart/2293239853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em.com/2014/05/announcing-aliem-cord-social-media-and-digital-scholarship-fellowship/announcement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mjscales@udel.edu" TargetMode="External"/><Relationship Id="rId3" Type="http://schemas.openxmlformats.org/officeDocument/2006/relationships/image" Target="../media/image20.jpg"/><Relationship Id="rId7" Type="http://schemas.openxmlformats.org/officeDocument/2006/relationships/hyperlink" Target="mailto:lrapp@udel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11" Type="http://schemas.openxmlformats.org/officeDocument/2006/relationships/hyperlink" Target="mailto:rryding@udel.edu" TargetMode="External"/><Relationship Id="rId5" Type="http://schemas.openxmlformats.org/officeDocument/2006/relationships/hyperlink" Target="https://www.youtube.com/channel/UCju6_hmcBAAd2LLn0Oxpw3Q" TargetMode="External"/><Relationship Id="rId10" Type="http://schemas.openxmlformats.org/officeDocument/2006/relationships/hyperlink" Target="mailto:danaholz@udel.edu" TargetMode="External"/><Relationship Id="rId4" Type="http://schemas.openxmlformats.org/officeDocument/2006/relationships/hyperlink" Target="https://www.cdhs.udel.edu/" TargetMode="External"/><Relationship Id="rId9" Type="http://schemas.openxmlformats.org/officeDocument/2006/relationships/hyperlink" Target="mailto:smnai@udel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hs.udel.edu/seow/what-is-seo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hs.udel.edu/content-sub-site/Documents/LGBTQ+%20Affirming%20Spaces%20Final%20Product%2023%20June%2021.pdf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ssuu.com/dam-dpha/docs/djph_-_technology_and_public_health?fbclid=IwAR26BHr_bXNN5QgiWNvGYRJAZxnKhIqJVPxYyLtz7EGtowbYsQU3s1p07Fw" TargetMode="External"/><Relationship Id="rId5" Type="http://schemas.openxmlformats.org/officeDocument/2006/relationships/hyperlink" Target="https://www.cdhs.udel.edu/content-sub-site/Documents/Black%20AfrAm%20Behavioral%20Health%202017%20YRBS%20Final.pdf" TargetMode="External"/><Relationship Id="rId4" Type="http://schemas.openxmlformats.org/officeDocument/2006/relationships/hyperlink" Target="https://www.cdhs.udel.edu/content-sub-site/Documents/Driving%20and%20Substance%20Use%20-%20A%20Look%20at%20National%20and%20Delaware%20Data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D43BB-9F3A-4C76-ABB9-C83D90E6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584" y="335563"/>
            <a:ext cx="3352800" cy="885825"/>
          </a:xfrm>
        </p:spPr>
        <p:txBody>
          <a:bodyPr/>
          <a:lstStyle/>
          <a:p>
            <a:r>
              <a:rPr lang="en-US" sz="3733" dirty="0"/>
              <a:t>Welcome!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94166-9A63-4660-9AFC-B9D625906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32584" y="1221388"/>
            <a:ext cx="2514600" cy="45862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1867" b="1" dirty="0"/>
              <a:t>We will get started in just a few moments. </a:t>
            </a:r>
          </a:p>
          <a:p>
            <a:pPr algn="ctr">
              <a:lnSpc>
                <a:spcPct val="150000"/>
              </a:lnSpc>
            </a:pPr>
            <a:endParaRPr lang="en-US" sz="1200" b="1" dirty="0"/>
          </a:p>
          <a:p>
            <a:pPr algn="ctr">
              <a:lnSpc>
                <a:spcPct val="150000"/>
              </a:lnSpc>
            </a:pPr>
            <a:r>
              <a:rPr lang="en-US" sz="1867" b="1" dirty="0"/>
              <a:t>Please introduce yourself in the chat.</a:t>
            </a:r>
          </a:p>
          <a:p>
            <a:pPr algn="ctr">
              <a:lnSpc>
                <a:spcPct val="150000"/>
              </a:lnSpc>
            </a:pPr>
            <a:endParaRPr lang="en-US" sz="1200" b="1" dirty="0"/>
          </a:p>
          <a:p>
            <a:pPr algn="ctr">
              <a:lnSpc>
                <a:spcPct val="150000"/>
              </a:lnSpc>
            </a:pPr>
            <a:r>
              <a:rPr lang="en-US" sz="1867" b="1" dirty="0"/>
              <a:t>All attendees are muted upon entry. </a:t>
            </a:r>
          </a:p>
          <a:p>
            <a:pPr algn="ctr">
              <a:lnSpc>
                <a:spcPct val="150000"/>
              </a:lnSpc>
            </a:pPr>
            <a:endParaRPr lang="en-US" sz="1200" b="1" dirty="0"/>
          </a:p>
          <a:p>
            <a:pPr algn="ctr">
              <a:lnSpc>
                <a:spcPct val="150000"/>
              </a:lnSpc>
            </a:pPr>
            <a:r>
              <a:rPr lang="en-US" sz="1867" b="1" dirty="0"/>
              <a:t>This presentation will be recorded.</a:t>
            </a:r>
          </a:p>
          <a:p>
            <a:pPr algn="ctr">
              <a:lnSpc>
                <a:spcPct val="150000"/>
              </a:lnSpc>
            </a:pPr>
            <a:r>
              <a:rPr lang="en-US" sz="1867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540EB-19F3-4745-A79B-051C5AC4AE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34742D8B-8594-4B44-80B0-BECC0F075DC4}" type="slidenum">
              <a:rPr lang="en-US" sz="2400">
                <a:solidFill>
                  <a:srgbClr val="00A0DF">
                    <a:lumMod val="50000"/>
                  </a:srgbClr>
                </a:solidFill>
                <a:latin typeface="Arial" charset="0"/>
                <a:ea typeface="Geneva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2400" dirty="0">
              <a:solidFill>
                <a:srgbClr val="00A0DF">
                  <a:lumMod val="50000"/>
                </a:srgbClr>
              </a:solidFill>
              <a:latin typeface="Arial" charset="0"/>
              <a:ea typeface="Geneva" charset="0"/>
            </a:endParaRPr>
          </a:p>
        </p:txBody>
      </p:sp>
      <p:pic>
        <p:nvPicPr>
          <p:cNvPr id="8" name="Google Shape;99;p1" descr="Text&#10;&#10;Description automatically generated">
            <a:extLst>
              <a:ext uri="{FF2B5EF4-FFF2-40B4-BE49-F238E27FC236}">
                <a16:creationId xmlns:a16="http://schemas.microsoft.com/office/drawing/2014/main" id="{4F708BA9-C0E0-8642-A73D-70F7A10E046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616" y="579099"/>
            <a:ext cx="5070448" cy="4887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169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733E9-24E3-48EA-AF3A-0A58FD4F1D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43EE7-E1E3-6A41-AED4-ADD0882BF97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4CF5C1-CAA4-4232-BECB-7A0BCD7CC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84" y="135464"/>
            <a:ext cx="5233134" cy="5700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9482E-FA4C-4ECC-B602-77A22CF52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219" y="135464"/>
            <a:ext cx="5297267" cy="571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5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28FCA-22EA-4EEA-BEAD-A42037BA4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43EE7-E1E3-6A41-AED4-ADD0882BF97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0BA645-B464-4F2B-9755-0057A90CB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08" y="135464"/>
            <a:ext cx="5275975" cy="5682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50050A-634D-4A1F-B327-803A60548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819" y="135464"/>
            <a:ext cx="5308429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30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2CF3A2-4A6B-4D31-B312-55586AF6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047" y="1776202"/>
            <a:ext cx="4011084" cy="1162051"/>
          </a:xfrm>
        </p:spPr>
        <p:txBody>
          <a:bodyPr/>
          <a:lstStyle/>
          <a:p>
            <a:r>
              <a:rPr lang="en-US" sz="4800" dirty="0"/>
              <a:t>Data Champion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EDE8248-2000-40D7-A40C-0F6F9C5DD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14631" y="2163074"/>
            <a:ext cx="3141452" cy="314145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BB809-7EDA-47CE-8AF8-7C4A90A4C9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34742D8B-8594-4B44-80B0-BECC0F075DC4}" type="slidenum">
              <a:rPr lang="en-US" sz="2400">
                <a:solidFill>
                  <a:srgbClr val="00A0DF">
                    <a:lumMod val="50000"/>
                  </a:srgbClr>
                </a:solidFill>
                <a:latin typeface="Arial" charset="0"/>
                <a:ea typeface="Geneva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2400" dirty="0">
              <a:solidFill>
                <a:srgbClr val="00A0DF">
                  <a:lumMod val="50000"/>
                </a:srgbClr>
              </a:solidFill>
              <a:latin typeface="Arial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2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8B271-8F22-4BCA-A551-1D22C6D591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45864-67DE-844A-AC03-EBD93572A5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AB156C-50C7-4F31-9292-DB5843105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39" y="116589"/>
            <a:ext cx="9964722" cy="5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41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50DCB2-D822-497D-8692-4E7EEA8B78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D5524B65-BD56-BC42-A8D4-F7B262BC0E77}" type="slidenum">
              <a:rPr lang="en-US" sz="2400">
                <a:solidFill>
                  <a:srgbClr val="00A0DF">
                    <a:lumMod val="50000"/>
                  </a:srgbClr>
                </a:solidFill>
                <a:latin typeface="Arial" charset="0"/>
                <a:ea typeface="Geneva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2400" dirty="0">
              <a:solidFill>
                <a:srgbClr val="00A0DF">
                  <a:lumMod val="50000"/>
                </a:srgbClr>
              </a:solidFill>
              <a:latin typeface="Arial" charset="0"/>
              <a:ea typeface="Geneva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B5489-890F-BB4C-892B-74C9CA46522F}"/>
              </a:ext>
            </a:extLst>
          </p:cNvPr>
          <p:cNvSpPr txBox="1"/>
          <p:nvPr/>
        </p:nvSpPr>
        <p:spPr>
          <a:xfrm>
            <a:off x="667265" y="506627"/>
            <a:ext cx="1065152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Featured Presentation:</a:t>
            </a:r>
          </a:p>
          <a:p>
            <a:endParaRPr lang="en-US" sz="4800" b="1" dirty="0">
              <a:solidFill>
                <a:schemeClr val="tx2"/>
              </a:solidFill>
            </a:endParaRPr>
          </a:p>
          <a:p>
            <a:r>
              <a:rPr lang="en-US" sz="4800" b="1" dirty="0">
                <a:solidFill>
                  <a:schemeClr val="tx2"/>
                </a:solidFill>
              </a:rPr>
              <a:t>Adverse Childhood Experiences in Delaware, 2019</a:t>
            </a:r>
          </a:p>
          <a:p>
            <a:endParaRPr lang="en-US" sz="4800" b="1" dirty="0">
              <a:solidFill>
                <a:schemeClr val="tx2"/>
              </a:solidFill>
            </a:endParaRPr>
          </a:p>
          <a:p>
            <a:r>
              <a:rPr lang="en-US" sz="4000" b="1" dirty="0">
                <a:solidFill>
                  <a:schemeClr val="tx2"/>
                </a:solidFill>
              </a:rPr>
              <a:t>Khaleel </a:t>
            </a:r>
            <a:r>
              <a:rPr lang="en-US" sz="4000" b="1" dirty="0" err="1">
                <a:solidFill>
                  <a:schemeClr val="tx2"/>
                </a:solidFill>
              </a:rPr>
              <a:t>Hussaini</a:t>
            </a:r>
            <a:r>
              <a:rPr lang="en-US" sz="4000" b="1" dirty="0">
                <a:solidFill>
                  <a:schemeClr val="tx2"/>
                </a:solidFill>
              </a:rPr>
              <a:t>, PhD., Senior Scientist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Centers for Disease Control and Prevention and 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Assignee to the Delaware Division of Public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36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CA363E-A487-4D00-A82B-945A76DB14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ED70C6-FDCB-5747-9A21-CEFC4DDC4D7F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6096"/>
                </a:solidFill>
                <a:effectLst/>
                <a:uLnTx/>
                <a:uFillTx/>
                <a:latin typeface="Arial" charset="0"/>
                <a:ea typeface="Geneva" charset="0"/>
                <a:cs typeface="+mn-cs"/>
              </a:rPr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6096"/>
              </a:solidFill>
              <a:effectLst/>
              <a:uLnTx/>
              <a:uFillTx/>
              <a:latin typeface="Arial" charset="0"/>
              <a:ea typeface="Geneva" charset="0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12A721-B262-4F8D-B27D-D9813A25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b="1" dirty="0"/>
              <a:t>Break Out Rooms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F843E-F09F-4DE8-8DEE-974102BC3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/>
              <a:t>Q: </a:t>
            </a:r>
            <a:r>
              <a:rPr lang="en-US" sz="4800" b="0" i="0" dirty="0">
                <a:solidFill>
                  <a:schemeClr val="tx2"/>
                </a:solidFill>
                <a:effectLst/>
                <a:latin typeface="+mn-lt"/>
              </a:rPr>
              <a:t>How does the prevalence of ACEs impact your prevention and mental health promotion work?</a:t>
            </a:r>
            <a:endParaRPr lang="en-US" sz="4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801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CA363E-A487-4D00-A82B-945A76DB14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 sz="2400">
                <a:latin typeface="Arial" charset="0"/>
                <a:ea typeface="Geneva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2400" dirty="0">
              <a:latin typeface="Arial" charset="0"/>
              <a:ea typeface="Geneva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12A721-B262-4F8D-B27D-D9813A25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b="1" dirty="0"/>
              <a:t>Break Out Reporting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F843E-F09F-4DE8-8DEE-974102BC3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717800"/>
            <a:ext cx="8229600" cy="2874435"/>
          </a:xfrm>
        </p:spPr>
        <p:txBody>
          <a:bodyPr/>
          <a:lstStyle/>
          <a:p>
            <a:pPr marL="0" indent="0" algn="ctr">
              <a:buNone/>
            </a:pPr>
            <a:r>
              <a:rPr lang="en-US" sz="3733" dirty="0"/>
              <a:t>Facilitators: What are the key takeaways from your group?</a:t>
            </a:r>
          </a:p>
        </p:txBody>
      </p:sp>
    </p:spTree>
    <p:extLst>
      <p:ext uri="{BB962C8B-B14F-4D97-AF65-F5344CB8AC3E}">
        <p14:creationId xmlns:p14="http://schemas.microsoft.com/office/powerpoint/2010/main" val="445852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50DCB2-D822-497D-8692-4E7EEA8B78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D5524B65-BD56-BC42-A8D4-F7B262BC0E77}" type="slidenum">
              <a:rPr lang="en-US" sz="2400">
                <a:solidFill>
                  <a:srgbClr val="00A0DF">
                    <a:lumMod val="50000"/>
                  </a:srgbClr>
                </a:solidFill>
                <a:latin typeface="Arial" charset="0"/>
                <a:ea typeface="Geneva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2400" dirty="0">
              <a:solidFill>
                <a:srgbClr val="00A0DF">
                  <a:lumMod val="50000"/>
                </a:srgbClr>
              </a:solidFill>
              <a:latin typeface="Arial" charset="0"/>
              <a:ea typeface="Geneva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1F549-0626-2E49-8549-F2D2C2D085E9}"/>
              </a:ext>
            </a:extLst>
          </p:cNvPr>
          <p:cNvSpPr txBox="1"/>
          <p:nvPr/>
        </p:nvSpPr>
        <p:spPr>
          <a:xfrm>
            <a:off x="365044" y="630194"/>
            <a:ext cx="11826956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Featured Presentation: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sz="4800" b="1" dirty="0">
                <a:solidFill>
                  <a:schemeClr val="tx2"/>
                </a:solidFill>
              </a:rPr>
              <a:t>The Delaware Rape Prevention and Education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Program (RPE): Building Evaluation Capacity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sz="4000" b="1" dirty="0">
                <a:solidFill>
                  <a:schemeClr val="tx2"/>
                </a:solidFill>
              </a:rPr>
              <a:t>Cheryl Ackerman, PhD., Scientist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Center for Drug and Health Studies at the University of Delaware</a:t>
            </a:r>
          </a:p>
        </p:txBody>
      </p:sp>
    </p:spTree>
    <p:extLst>
      <p:ext uri="{BB962C8B-B14F-4D97-AF65-F5344CB8AC3E}">
        <p14:creationId xmlns:p14="http://schemas.microsoft.com/office/powerpoint/2010/main" val="1379850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CA363E-A487-4D00-A82B-945A76DB14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 sz="2400">
                <a:latin typeface="Arial" charset="0"/>
                <a:ea typeface="Geneva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2400" dirty="0">
              <a:latin typeface="Arial" charset="0"/>
              <a:ea typeface="Geneva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12A721-B262-4F8D-B27D-D9813A25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b="1" dirty="0"/>
              <a:t>Break Out Rooms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F843E-F09F-4DE8-8DEE-974102BC3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25054"/>
            <a:ext cx="10972800" cy="366718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Q: Have you ever created an evaluation framework for your program?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If so or if not, what are some benefits and challenges to creating an evaluation framework for your program?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4705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CA363E-A487-4D00-A82B-945A76DB14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ED70C6-FDCB-5747-9A21-CEFC4DDC4D7F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6096"/>
                </a:solidFill>
                <a:effectLst/>
                <a:uLnTx/>
                <a:uFillTx/>
                <a:latin typeface="Arial" charset="0"/>
                <a:ea typeface="Geneva" charset="0"/>
                <a:cs typeface="+mn-cs"/>
              </a:rPr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6096"/>
              </a:solidFill>
              <a:effectLst/>
              <a:uLnTx/>
              <a:uFillTx/>
              <a:latin typeface="Arial" charset="0"/>
              <a:ea typeface="Geneva" charset="0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12A721-B262-4F8D-B27D-D9813A25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b="1" dirty="0"/>
              <a:t>Break Out Reporting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F843E-F09F-4DE8-8DEE-974102BC3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717800"/>
            <a:ext cx="8229600" cy="2874435"/>
          </a:xfrm>
        </p:spPr>
        <p:txBody>
          <a:bodyPr/>
          <a:lstStyle/>
          <a:p>
            <a:pPr marL="0" indent="0" algn="ctr">
              <a:buNone/>
            </a:pPr>
            <a:r>
              <a:rPr lang="en-US" sz="3733" dirty="0"/>
              <a:t>Facilitators: What are the key takeaways from your group?</a:t>
            </a:r>
          </a:p>
        </p:txBody>
      </p:sp>
    </p:spTree>
    <p:extLst>
      <p:ext uri="{BB962C8B-B14F-4D97-AF65-F5344CB8AC3E}">
        <p14:creationId xmlns:p14="http://schemas.microsoft.com/office/powerpoint/2010/main" val="80703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769930-C6C2-CB4E-A310-52603A59C77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/>
              <a:t>State Epidemiological Outcomes Workgroup </a:t>
            </a:r>
          </a:p>
          <a:p>
            <a:r>
              <a:rPr lang="en-US" b="1" dirty="0"/>
              <a:t>Summer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31316-866A-7E4A-B776-DCF1424CD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2"/>
                </a:solidFill>
              </a:rPr>
              <a:t>Center for Drug and Health Studies at the University of Delaware</a:t>
            </a:r>
          </a:p>
          <a:p>
            <a:r>
              <a:rPr lang="en-US" sz="2400" dirty="0">
                <a:solidFill>
                  <a:schemeClr val="bg2"/>
                </a:solidFill>
              </a:rPr>
              <a:t>July 29</a:t>
            </a:r>
            <a:r>
              <a:rPr lang="en-US" sz="2400" baseline="30000" dirty="0">
                <a:solidFill>
                  <a:schemeClr val="bg2"/>
                </a:solidFill>
              </a:rPr>
              <a:t>th</a:t>
            </a:r>
            <a:r>
              <a:rPr lang="en-US" sz="2400" dirty="0">
                <a:solidFill>
                  <a:schemeClr val="bg2"/>
                </a:solidFill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845016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DFEC2-D67B-4E5F-9B05-A4C2DEFBF5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B8643EE7-E1E3-6A41-AED4-ADD0882BF97B}" type="slidenum">
              <a:rPr lang="en-US" sz="2400">
                <a:solidFill>
                  <a:srgbClr val="00A0DF">
                    <a:lumMod val="50000"/>
                  </a:srgbClr>
                </a:solidFill>
                <a:latin typeface="Arial" charset="0"/>
                <a:ea typeface="Geneva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2400" dirty="0">
              <a:solidFill>
                <a:srgbClr val="00A0DF">
                  <a:lumMod val="50000"/>
                </a:srgbClr>
              </a:solidFill>
              <a:latin typeface="Arial" charset="0"/>
              <a:ea typeface="Geneva" charset="0"/>
            </a:endParaRPr>
          </a:p>
        </p:txBody>
      </p:sp>
      <p:pic>
        <p:nvPicPr>
          <p:cNvPr id="6" name="Picture 5" descr="A picture containing music&#10;&#10;Description automatically generated">
            <a:extLst>
              <a:ext uri="{FF2B5EF4-FFF2-40B4-BE49-F238E27FC236}">
                <a16:creationId xmlns:a16="http://schemas.microsoft.com/office/drawing/2014/main" id="{91ACDE05-5600-4365-9973-10B74EA4F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6811" y="2557380"/>
            <a:ext cx="2641600" cy="27019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DEBDD2-9B62-7749-BFE1-0DEA6DD6E908}"/>
              </a:ext>
            </a:extLst>
          </p:cNvPr>
          <p:cNvSpPr txBox="1"/>
          <p:nvPr/>
        </p:nvSpPr>
        <p:spPr>
          <a:xfrm>
            <a:off x="5288692" y="1680217"/>
            <a:ext cx="57079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SEOW Member </a:t>
            </a:r>
          </a:p>
          <a:p>
            <a:r>
              <a:rPr lang="en-US" sz="5400" b="1" dirty="0">
                <a:solidFill>
                  <a:schemeClr val="tx2"/>
                </a:solidFill>
              </a:rPr>
              <a:t>Network Share Out</a:t>
            </a:r>
          </a:p>
        </p:txBody>
      </p:sp>
    </p:spTree>
    <p:extLst>
      <p:ext uri="{BB962C8B-B14F-4D97-AF65-F5344CB8AC3E}">
        <p14:creationId xmlns:p14="http://schemas.microsoft.com/office/powerpoint/2010/main" val="1252703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1"/>
          <p:cNvPicPr preferRelativeResize="0"/>
          <p:nvPr/>
        </p:nvPicPr>
        <p:blipFill rotWithShape="1">
          <a:blip r:embed="rId3">
            <a:alphaModFix/>
          </a:blip>
          <a:srcRect l="14478" r="14476"/>
          <a:stretch/>
        </p:blipFill>
        <p:spPr>
          <a:xfrm>
            <a:off x="4347833" y="10"/>
            <a:ext cx="7844166" cy="603008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1"/>
          <p:cNvSpPr txBox="1">
            <a:spLocks noGrp="1"/>
          </p:cNvSpPr>
          <p:nvPr>
            <p:ph type="title"/>
          </p:nvPr>
        </p:nvSpPr>
        <p:spPr>
          <a:xfrm>
            <a:off x="213593" y="447849"/>
            <a:ext cx="4023360" cy="97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rgbClr val="002060"/>
                </a:solidFill>
              </a:rPr>
              <a:t>Thank You!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25F701-2541-5444-B178-524A92549375}"/>
              </a:ext>
            </a:extLst>
          </p:cNvPr>
          <p:cNvSpPr txBox="1"/>
          <p:nvPr/>
        </p:nvSpPr>
        <p:spPr>
          <a:xfrm>
            <a:off x="213592" y="1695873"/>
            <a:ext cx="37776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We look forward to seeing you next January at our Winter Meeting, and we hope to see you at our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3D webinar this the Fall!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 txBox="1">
            <a:spLocks noGrp="1"/>
          </p:cNvSpPr>
          <p:nvPr>
            <p:ph type="title"/>
          </p:nvPr>
        </p:nvSpPr>
        <p:spPr>
          <a:xfrm>
            <a:off x="903526" y="182870"/>
            <a:ext cx="5145024" cy="145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002060"/>
                </a:solidFill>
              </a:rPr>
              <a:t>For More Information…</a:t>
            </a:r>
            <a:endParaRPr dirty="0"/>
          </a:p>
        </p:txBody>
      </p:sp>
      <p:pic>
        <p:nvPicPr>
          <p:cNvPr id="304" name="Google Shape;304;p29" descr="CAS_Web_Twitter_CDHS_ProfilePic.jpg"/>
          <p:cNvPicPr preferRelativeResize="0"/>
          <p:nvPr/>
        </p:nvPicPr>
        <p:blipFill rotWithShape="1">
          <a:blip r:embed="rId3">
            <a:alphaModFix/>
          </a:blip>
          <a:srcRect l="765" r="2092" b="1"/>
          <a:stretch/>
        </p:blipFill>
        <p:spPr>
          <a:xfrm>
            <a:off x="10589741" y="182870"/>
            <a:ext cx="1417672" cy="145405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9"/>
          <p:cNvSpPr txBox="1">
            <a:spLocks noGrp="1"/>
          </p:cNvSpPr>
          <p:nvPr>
            <p:ph type="body" idx="1"/>
          </p:nvPr>
        </p:nvSpPr>
        <p:spPr>
          <a:xfrm>
            <a:off x="804672" y="1386587"/>
            <a:ext cx="7041869" cy="245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dirty="0">
              <a:solidFill>
                <a:srgbClr val="00206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None/>
            </a:pPr>
            <a:r>
              <a:rPr lang="en-US" sz="4900" b="1" dirty="0">
                <a:solidFill>
                  <a:srgbClr val="002060"/>
                </a:solidFill>
              </a:rPr>
              <a:t>Visit the SEOW:</a:t>
            </a:r>
          </a:p>
          <a:p>
            <a:pPr marL="0" lvl="0" indent="0">
              <a:lnSpc>
                <a:spcPct val="90000"/>
              </a:lnSpc>
              <a:buClr>
                <a:srgbClr val="002060"/>
              </a:buClr>
              <a:buSzPts val="2400"/>
              <a:buNone/>
            </a:pPr>
            <a:r>
              <a:rPr lang="en-US" sz="4900" b="1" dirty="0">
                <a:solidFill>
                  <a:srgbClr val="002060"/>
                </a:solidFill>
              </a:rPr>
              <a:t>Center for Drug and Health Studies </a:t>
            </a:r>
            <a:endParaRPr lang="en-US" sz="4900" dirty="0"/>
          </a:p>
          <a:p>
            <a:pPr marL="0" lvl="0" indent="0">
              <a:lnSpc>
                <a:spcPct val="90000"/>
              </a:lnSpc>
              <a:buClr>
                <a:srgbClr val="002060"/>
              </a:buClr>
              <a:buSzPts val="2400"/>
              <a:buNone/>
            </a:pPr>
            <a:r>
              <a:rPr lang="en-US" sz="4900" b="1" dirty="0">
                <a:solidFill>
                  <a:srgbClr val="002060"/>
                </a:solidFill>
              </a:rPr>
              <a:t>at the University of Delaware</a:t>
            </a:r>
          </a:p>
          <a:p>
            <a:pPr marL="0" lvl="0" indent="0">
              <a:lnSpc>
                <a:spcPct val="90000"/>
              </a:lnSpc>
              <a:buClr>
                <a:srgbClr val="002060"/>
              </a:buClr>
              <a:buSzPts val="2400"/>
              <a:buNone/>
            </a:pPr>
            <a:r>
              <a:rPr lang="en-US" sz="4900" b="1" dirty="0">
                <a:hlinkClick r:id="rId4"/>
              </a:rPr>
              <a:t>https://www.cdhs.udel.edu</a:t>
            </a:r>
            <a:endParaRPr lang="en-US" sz="4900" b="1" dirty="0"/>
          </a:p>
          <a:p>
            <a:pPr marL="0" indent="0">
              <a:buNone/>
            </a:pPr>
            <a:endParaRPr lang="en-US" sz="45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500" b="1" dirty="0">
                <a:solidFill>
                  <a:srgbClr val="002060"/>
                </a:solidFill>
              </a:rPr>
              <a:t>and view recordings of earlier events at </a:t>
            </a:r>
          </a:p>
          <a:p>
            <a:pPr marL="0" indent="0">
              <a:buNone/>
            </a:pPr>
            <a:r>
              <a:rPr lang="en-US" sz="4500" b="1" dirty="0">
                <a:solidFill>
                  <a:srgbClr val="002060"/>
                </a:solidFill>
                <a:hlinkClick r:id="rId5"/>
              </a:rPr>
              <a:t>https://www.youtube.com/channel/UCju6_hmcBAAd2LLn0Oxpw3Q</a:t>
            </a:r>
            <a:r>
              <a:rPr lang="en-US" sz="4500" b="1" dirty="0">
                <a:solidFill>
                  <a:srgbClr val="002060"/>
                </a:solidFill>
              </a:rPr>
              <a:t> </a:t>
            </a:r>
            <a:endParaRPr lang="en-US" sz="4500" dirty="0"/>
          </a:p>
          <a:p>
            <a:pPr marL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en-US" sz="3100" dirty="0"/>
          </a:p>
          <a:p>
            <a:pPr marL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306" name="Google Shape;306;p29" descr="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3" b="3"/>
          <a:stretch/>
        </p:blipFill>
        <p:spPr>
          <a:xfrm>
            <a:off x="10280822" y="4344737"/>
            <a:ext cx="1726591" cy="15535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05;p29">
            <a:extLst>
              <a:ext uri="{FF2B5EF4-FFF2-40B4-BE49-F238E27FC236}">
                <a16:creationId xmlns:a16="http://schemas.microsoft.com/office/drawing/2014/main" id="{4B2EC54E-D944-3F4C-BC94-D6DA997C7EBB}"/>
              </a:ext>
            </a:extLst>
          </p:cNvPr>
          <p:cNvSpPr txBox="1">
            <a:spLocks/>
          </p:cNvSpPr>
          <p:nvPr/>
        </p:nvSpPr>
        <p:spPr bwMode="auto">
          <a:xfrm>
            <a:off x="804672" y="3954162"/>
            <a:ext cx="5145024" cy="210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6096"/>
                </a:solidFill>
                <a:latin typeface="Calibri"/>
                <a:ea typeface="Geneva" pitchFamily="-65" charset="-128"/>
                <a:cs typeface="Calibri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006096"/>
                </a:solidFill>
                <a:latin typeface="Calibri"/>
                <a:ea typeface="Geneva" pitchFamily="-65" charset="-128"/>
                <a:cs typeface="Calibri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6096"/>
                </a:solidFill>
                <a:latin typeface="Calibri"/>
                <a:ea typeface="ヒラギノ角ゴ Pro W3" charset="-128"/>
                <a:cs typeface="Calibri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006096"/>
                </a:solidFill>
                <a:latin typeface="Calibri"/>
                <a:ea typeface="ヒラギノ角ゴ Pro W3" charset="-128"/>
                <a:cs typeface="Calibri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006096"/>
                </a:solidFill>
                <a:latin typeface="Calibri"/>
                <a:ea typeface="ヒラギノ角ゴ Pro W3" charset="-128"/>
                <a:cs typeface="Calibri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charset="0"/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 charset="0"/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Laura Rapp			</a:t>
            </a:r>
            <a:r>
              <a:rPr lang="en-US" sz="2000" b="1" dirty="0">
                <a:solidFill>
                  <a:srgbClr val="002060"/>
                </a:solidFill>
                <a:hlinkClick r:id="rId7"/>
              </a:rPr>
              <a:t>lrapp@udel.edu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MJ Scales				</a:t>
            </a:r>
            <a:r>
              <a:rPr lang="en-US" sz="2000" b="1" dirty="0">
                <a:solidFill>
                  <a:srgbClr val="002060"/>
                </a:solidFill>
                <a:hlinkClick r:id="rId8"/>
              </a:rPr>
              <a:t>mjscales@udel.edu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Sharon Merriman-Nai       	</a:t>
            </a:r>
            <a:r>
              <a:rPr lang="en-US" sz="2000" b="1" u="sng" dirty="0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smnai@udel.edu</a:t>
            </a:r>
            <a:r>
              <a:rPr lang="en-US" sz="2000" b="1" u="sng" dirty="0">
                <a:solidFill>
                  <a:schemeClr val="tx2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lang="en-US" sz="2000" b="1" dirty="0">
                <a:solidFill>
                  <a:srgbClr val="002060"/>
                </a:solidFill>
              </a:rPr>
              <a:t>Dana </a:t>
            </a:r>
            <a:r>
              <a:rPr lang="en-US" sz="2000" b="1" dirty="0" err="1">
                <a:solidFill>
                  <a:srgbClr val="002060"/>
                </a:solidFill>
              </a:rPr>
              <a:t>Holz</a:t>
            </a:r>
            <a:r>
              <a:rPr lang="en-US" sz="2000" b="1" dirty="0">
                <a:solidFill>
                  <a:srgbClr val="002060"/>
                </a:solidFill>
              </a:rPr>
              <a:t>		  		</a:t>
            </a:r>
            <a:r>
              <a:rPr lang="en-US" sz="2000" b="1" u="sng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danaholz@udel.edu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Rachel </a:t>
            </a:r>
            <a:r>
              <a:rPr lang="en-US" sz="2000" b="1" dirty="0" err="1">
                <a:solidFill>
                  <a:srgbClr val="002060"/>
                </a:solidFill>
              </a:rPr>
              <a:t>Ryding</a:t>
            </a:r>
            <a:r>
              <a:rPr lang="en-US" sz="2000" b="1" dirty="0">
                <a:solidFill>
                  <a:srgbClr val="002060"/>
                </a:solidFill>
              </a:rPr>
              <a:t>          	</a:t>
            </a:r>
            <a:r>
              <a:rPr lang="en-US" sz="2000" b="1" dirty="0">
                <a:solidFill>
                  <a:schemeClr val="tx2"/>
                </a:solidFill>
              </a:rPr>
              <a:t>          </a:t>
            </a:r>
            <a:r>
              <a:rPr lang="en-US" sz="2000" b="1" u="sng" dirty="0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rryding@udel.edu</a:t>
            </a:r>
            <a:r>
              <a:rPr lang="en-US" sz="2000" b="1" dirty="0">
                <a:solidFill>
                  <a:srgbClr val="002060"/>
                </a:solidFill>
              </a:rPr>
              <a:t>	 </a:t>
            </a:r>
            <a:endParaRPr lang="en-US" dirty="0"/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charset="0"/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charset="0"/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charset="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charset="0"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828029" y="1334530"/>
            <a:ext cx="5991243" cy="351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US" b="1" dirty="0">
                <a:solidFill>
                  <a:schemeClr val="tx2"/>
                </a:solidFill>
              </a:rPr>
              <a:t>Funding for the </a:t>
            </a:r>
            <a:r>
              <a:rPr lang="en-US" b="1" u="sng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Epidemiological Outcomes Workgroup (SEOW)</a:t>
            </a:r>
            <a:r>
              <a:rPr lang="en-US" b="1" dirty="0">
                <a:solidFill>
                  <a:schemeClr val="tx2"/>
                </a:solidFill>
              </a:rPr>
              <a:t> has been provided by the </a:t>
            </a:r>
            <a:endParaRPr dirty="0">
              <a:solidFill>
                <a:schemeClr val="tx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US" b="1" dirty="0">
                <a:solidFill>
                  <a:schemeClr val="tx2"/>
                </a:solidFill>
              </a:rPr>
              <a:t>Delaware Department for Health and Social Services, </a:t>
            </a:r>
            <a:endParaRPr dirty="0">
              <a:solidFill>
                <a:schemeClr val="tx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US" b="1" dirty="0">
                <a:solidFill>
                  <a:schemeClr val="tx2"/>
                </a:solidFill>
              </a:rPr>
              <a:t>Division of Substance Abuse and Mental Health (DSAMH)</a:t>
            </a:r>
            <a:endParaRPr dirty="0">
              <a:solidFill>
                <a:schemeClr val="tx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US" b="1" dirty="0">
                <a:solidFill>
                  <a:schemeClr val="tx2"/>
                </a:solidFill>
              </a:rPr>
              <a:t>through the Substance Abuse and Mental Health Services Administration (SAMHSA).  </a:t>
            </a:r>
            <a:endParaRPr dirty="0">
              <a:solidFill>
                <a:schemeClr val="tx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b="1" dirty="0">
              <a:solidFill>
                <a:schemeClr val="tx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US" b="1" dirty="0">
                <a:solidFill>
                  <a:schemeClr val="tx2"/>
                </a:solidFill>
              </a:rPr>
              <a:t>This webinar is being recorded and will be available for future viewing. Please contact the webinar facilitator if you have any concerns or questions. </a:t>
            </a:r>
            <a:endParaRPr dirty="0">
              <a:solidFill>
                <a:schemeClr val="tx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i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i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i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i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i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i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</p:txBody>
      </p:sp>
      <p:pic>
        <p:nvPicPr>
          <p:cNvPr id="105" name="Google Shape;105;p2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7956" y="569605"/>
            <a:ext cx="1189285" cy="117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638" y="5068110"/>
            <a:ext cx="1022025" cy="9611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7678955" y="3310094"/>
            <a:ext cx="4245979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The SEOW is facilitated by the </a:t>
            </a:r>
            <a:endParaRPr sz="1400" b="0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Center for Drug and Health Studies at the University of Delaware. </a:t>
            </a:r>
            <a:endParaRPr sz="1400" b="0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Visit: </a:t>
            </a:r>
            <a:endParaRPr sz="1400" b="0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https://www.cdhs.udel.edu/seow/what-is-seow</a:t>
            </a:r>
            <a:r>
              <a:rPr lang="en-US" sz="14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" descr="CAS_Web_Twitter_CDHS_ProfilePic.jpg"/>
          <p:cNvPicPr preferRelativeResize="0"/>
          <p:nvPr/>
        </p:nvPicPr>
        <p:blipFill rotWithShape="1">
          <a:blip r:embed="rId6">
            <a:alphaModFix/>
          </a:blip>
          <a:srcRect l="7701" r="5010" b="-1"/>
          <a:stretch/>
        </p:blipFill>
        <p:spPr>
          <a:xfrm>
            <a:off x="10815749" y="5042726"/>
            <a:ext cx="1022025" cy="96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66D70E-5DC8-41B3-B81D-6965994B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DD15B5-DF6F-42B4-9A06-8CFFF3347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922" y="240956"/>
            <a:ext cx="5111751" cy="5727358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i="1" dirty="0"/>
              <a:t>Welcome &amp; Introductions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500" b="1" i="1" dirty="0"/>
              <a:t>Mission &amp; Accomplishments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500" b="1" i="1" dirty="0"/>
              <a:t>New Data Products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500" b="1" i="1" dirty="0"/>
              <a:t>Data Champion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500" b="1" i="1" dirty="0"/>
              <a:t>Adverse Childhood Experiences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500" b="1" i="1" dirty="0"/>
              <a:t>Breakout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500" b="1" i="1" dirty="0"/>
              <a:t>Rape Prevention Education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500" b="1" i="1" dirty="0"/>
              <a:t>Breakout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500" b="1" i="1" dirty="0"/>
              <a:t>Network Share Out </a:t>
            </a:r>
          </a:p>
          <a:p>
            <a:pPr marL="0" indent="0">
              <a:buNone/>
            </a:pPr>
            <a:endParaRPr lang="en-US" sz="2133" dirty="0"/>
          </a:p>
          <a:p>
            <a:pPr marL="0" indent="0">
              <a:buNone/>
            </a:pPr>
            <a:endParaRPr lang="en-US" sz="2133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745F41-0998-C14C-A6E0-07D499C1E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 sz="2400">
                <a:solidFill>
                  <a:srgbClr val="00A0DF">
                    <a:lumMod val="50000"/>
                  </a:srgbClr>
                </a:solidFill>
                <a:latin typeface="Arial" charset="0"/>
                <a:ea typeface="Geneva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2400" dirty="0">
              <a:solidFill>
                <a:srgbClr val="00A0DF">
                  <a:lumMod val="50000"/>
                </a:srgbClr>
              </a:solidFill>
              <a:latin typeface="Arial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2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85E0C-4EAC-4EAF-87EE-3249AF41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2"/>
                </a:solidFill>
              </a:rPr>
              <a:t>Continuing Education Hours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20CA6-625E-4830-80F4-066D2006C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391583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The Delaware Certification Board has approved continuing education hours for the following presentations of this meeting: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Adverse Childhood Experiences in Delaware 	(.75 hours)</a:t>
            </a:r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The Delaware Rape Prevention and Education Program</a:t>
            </a:r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 (RPE): Building Evaluation Capacity	( .5 hours)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3CDF8-0059-403C-A4FE-78810B7F1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42D8B-8594-4B44-80B0-BECC0F075DC4}" type="slidenum">
              <a:rPr lang="en-US" sz="2400" smtClean="0"/>
              <a:pPr>
                <a:defRPr/>
              </a:pPr>
              <a:t>5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176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4BC7B2-60A4-4708-9C3C-06ABBF16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Introductions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F6ED22-3901-4974-BAD9-0EEED4501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7073" y="671117"/>
            <a:ext cx="2870389" cy="327524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We would like to invite any new members, if comfortable, to unmute their microphones to introduce themselves.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F2D7B5-0AD3-4D1E-AFBC-C7ABE1389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2" y="2435389"/>
            <a:ext cx="5333995" cy="222310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b="1" dirty="0"/>
              <a:t>Facilitator Team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Center for Drug and Health Studies Team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02910-F10F-F645-A324-8C36C93D1C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34742D8B-8594-4B44-80B0-BECC0F075DC4}" type="slidenum">
              <a:rPr lang="en-US" sz="2400">
                <a:solidFill>
                  <a:srgbClr val="00A0DF">
                    <a:lumMod val="50000"/>
                  </a:srgbClr>
                </a:solidFill>
                <a:latin typeface="Arial" charset="0"/>
                <a:ea typeface="Geneva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2400" dirty="0">
              <a:solidFill>
                <a:srgbClr val="00A0DF">
                  <a:lumMod val="50000"/>
                </a:srgbClr>
              </a:solidFill>
              <a:latin typeface="Arial" charset="0"/>
              <a:ea typeface="Geneva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1F418C-C502-4DA8-8C79-4DCB20089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011" y="4196947"/>
            <a:ext cx="2590451" cy="113037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CB712E-765A-4C6C-8C3B-52460AF78649}"/>
              </a:ext>
            </a:extLst>
          </p:cNvPr>
          <p:cNvCxnSpPr/>
          <p:nvPr/>
        </p:nvCxnSpPr>
        <p:spPr>
          <a:xfrm>
            <a:off x="7536990" y="4196947"/>
            <a:ext cx="0" cy="11303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20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937EE4-8FDB-4AD6-B3DA-C97714D08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562" y="691978"/>
            <a:ext cx="3327400" cy="2263947"/>
          </a:xfrm>
        </p:spPr>
        <p:txBody>
          <a:bodyPr/>
          <a:lstStyle/>
          <a:p>
            <a:pPr algn="r"/>
            <a:r>
              <a:rPr lang="en-US" sz="4800" dirty="0"/>
              <a:t>The Four Goals of the SEOW</a:t>
            </a:r>
          </a:p>
        </p:txBody>
      </p:sp>
      <p:pic>
        <p:nvPicPr>
          <p:cNvPr id="16" name="Picture Placeholder 1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4EB694A-0F30-43A6-9A2D-ECDEB27FD4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671283" y="135464"/>
            <a:ext cx="4833130" cy="578342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7B8E8-1432-4DF7-9C9C-7D50AF431E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0C045864-67DE-844A-AC03-EBD93572A568}" type="slidenum">
              <a:rPr lang="en-US" sz="2400">
                <a:solidFill>
                  <a:srgbClr val="00A0DF">
                    <a:lumMod val="50000"/>
                  </a:srgbClr>
                </a:solidFill>
                <a:latin typeface="Arial" charset="0"/>
                <a:ea typeface="Geneva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2400" dirty="0">
              <a:solidFill>
                <a:srgbClr val="00A0DF">
                  <a:lumMod val="50000"/>
                </a:srgbClr>
              </a:solidFill>
              <a:latin typeface="Arial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3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BB98BCC-1842-7740-B876-79D3E6BD1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7301">
            <a:off x="7675279" y="4727979"/>
            <a:ext cx="1722555" cy="141570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E1692-3E54-452A-823C-C14270EE4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538" y="2229196"/>
            <a:ext cx="10803922" cy="3702047"/>
          </a:xfrm>
        </p:spPr>
        <p:txBody>
          <a:bodyPr/>
          <a:lstStyle/>
          <a:p>
            <a:endParaRPr lang="en-US" dirty="0"/>
          </a:p>
          <a:p>
            <a:pPr algn="l" fontAlgn="base"/>
            <a:r>
              <a:rPr lang="en-US" sz="2400" b="1" i="0" dirty="0">
                <a:solidFill>
                  <a:schemeClr val="tx1"/>
                </a:solidFill>
                <a:effectLst/>
                <a:latin typeface="Secondary"/>
              </a:rPr>
              <a:t>NEW!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Secondary"/>
              </a:rPr>
              <a:t> </a:t>
            </a:r>
            <a:r>
              <a:rPr lang="en-US" sz="2400" b="1" i="0" u="sng" dirty="0">
                <a:solidFill>
                  <a:srgbClr val="003976"/>
                </a:solidFill>
                <a:effectLst/>
                <a:latin typeface="Secondary"/>
                <a:hlinkClick r:id="rId3"/>
              </a:rPr>
              <a:t>Infographic-LGBTQ+ Affirming Spaces</a:t>
            </a:r>
            <a:br>
              <a:rPr lang="en-US" sz="2400" b="0" i="0" dirty="0">
                <a:solidFill>
                  <a:srgbClr val="464646"/>
                </a:solidFill>
                <a:effectLst/>
                <a:latin typeface="Secondary"/>
              </a:rPr>
            </a:br>
            <a:r>
              <a:rPr lang="en-US" sz="2400" b="1" i="0" dirty="0">
                <a:solidFill>
                  <a:schemeClr val="tx1"/>
                </a:solidFill>
                <a:effectLst/>
                <a:latin typeface="Secondary"/>
              </a:rPr>
              <a:t>NEW!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Secondary"/>
              </a:rPr>
              <a:t> </a:t>
            </a:r>
            <a:r>
              <a:rPr lang="en-US" sz="2400" b="1" i="0" u="none" strike="noStrike" dirty="0">
                <a:solidFill>
                  <a:srgbClr val="003976"/>
                </a:solidFill>
                <a:effectLst/>
                <a:latin typeface="Secondary"/>
                <a:hlinkClick r:id="rId4"/>
              </a:rPr>
              <a:t>Infographic-Driving and Substance Use: A Look at National and Delaware Data</a:t>
            </a:r>
            <a:endParaRPr lang="en-US" sz="2400" b="0" i="0" dirty="0">
              <a:solidFill>
                <a:srgbClr val="464646"/>
              </a:solidFill>
              <a:effectLst/>
              <a:latin typeface="Secondary"/>
            </a:endParaRPr>
          </a:p>
          <a:p>
            <a:pPr algn="l" fontAlgn="base"/>
            <a:r>
              <a:rPr lang="en-US" sz="2400" b="1" i="0" dirty="0">
                <a:solidFill>
                  <a:schemeClr val="tx1"/>
                </a:solidFill>
                <a:effectLst/>
                <a:latin typeface="Secondary"/>
              </a:rPr>
              <a:t>NEW!</a:t>
            </a:r>
            <a:r>
              <a:rPr lang="en-US" sz="2400" b="0" i="0" dirty="0">
                <a:solidFill>
                  <a:srgbClr val="464646"/>
                </a:solidFill>
                <a:effectLst/>
                <a:latin typeface="Secondary"/>
              </a:rPr>
              <a:t> </a:t>
            </a:r>
            <a:r>
              <a:rPr lang="en-US" sz="2400" b="1" i="0" u="none" strike="noStrike" dirty="0">
                <a:solidFill>
                  <a:srgbClr val="003976"/>
                </a:solidFill>
                <a:effectLst/>
                <a:latin typeface="Secondary"/>
                <a:hlinkClick r:id="rId5"/>
              </a:rPr>
              <a:t>Infographic-Behavioral Health: Black/African American Youth in Delaware</a:t>
            </a:r>
            <a:endParaRPr lang="en-US" sz="2400" b="0" i="0" dirty="0">
              <a:solidFill>
                <a:srgbClr val="464646"/>
              </a:solidFill>
              <a:effectLst/>
              <a:latin typeface="Secondary"/>
            </a:endParaRPr>
          </a:p>
          <a:p>
            <a:endParaRPr lang="en-US" dirty="0"/>
          </a:p>
          <a:p>
            <a:r>
              <a:rPr lang="en-US" sz="2400" b="1" dirty="0">
                <a:solidFill>
                  <a:schemeClr val="tx1"/>
                </a:solidFill>
                <a:hlinkClick r:id="rId6"/>
              </a:rPr>
              <a:t>Delaware Journal of Public Health July 2021: 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	The Value (and Nuances) of Mapping as a Public Health Tool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	What is the Delaware SEOW?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E92F86C-1912-8F41-A002-633226CD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38" y="290380"/>
            <a:ext cx="6760516" cy="1397516"/>
          </a:xfrm>
        </p:spPr>
        <p:txBody>
          <a:bodyPr>
            <a:normAutofit fontScale="90000"/>
          </a:bodyPr>
          <a:lstStyle/>
          <a:p>
            <a:br>
              <a:rPr lang="en-US" sz="4800" u="sng" dirty="0"/>
            </a:br>
            <a:endParaRPr lang="en-US" sz="48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156B41-8898-CB49-92F7-67B477998386}"/>
              </a:ext>
            </a:extLst>
          </p:cNvPr>
          <p:cNvSpPr txBox="1"/>
          <p:nvPr/>
        </p:nvSpPr>
        <p:spPr>
          <a:xfrm>
            <a:off x="1210962" y="511258"/>
            <a:ext cx="9434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New Data Products and Publications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460A1-3A6C-2446-8472-BFA5775E4A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637">
            <a:off x="9196696" y="3873166"/>
            <a:ext cx="1460416" cy="218913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50DCB2-D822-497D-8692-4E7EEA8B78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D5524B65-BD56-BC42-A8D4-F7B262BC0E77}" type="slidenum">
              <a:rPr lang="en-US" sz="2400">
                <a:solidFill>
                  <a:srgbClr val="00A0DF">
                    <a:lumMod val="50000"/>
                  </a:srgbClr>
                </a:solidFill>
                <a:latin typeface="Arial" charset="0"/>
                <a:ea typeface="Geneva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2400" dirty="0">
              <a:solidFill>
                <a:srgbClr val="00A0DF">
                  <a:lumMod val="50000"/>
                </a:srgbClr>
              </a:solidFill>
              <a:latin typeface="Arial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93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820DC-E377-4E48-99C0-1DF6E9F779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43EE7-E1E3-6A41-AED4-ADD0882BF97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7CCB0-E7D5-4EC3-B17B-1D10F49E5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70" y="44365"/>
            <a:ext cx="5281273" cy="5899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138176-F4B2-41DD-AC1F-718BFDE17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258" y="44365"/>
            <a:ext cx="5323772" cy="589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091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D Primary and Secondary">
      <a:dk1>
        <a:sysClr val="windowText" lastClr="000000"/>
      </a:dk1>
      <a:lt1>
        <a:sysClr val="window" lastClr="FFFFFF"/>
      </a:lt1>
      <a:dk2>
        <a:srgbClr val="00539F"/>
      </a:dk2>
      <a:lt2>
        <a:srgbClr val="EEECE1"/>
      </a:lt2>
      <a:accent1>
        <a:srgbClr val="4F81BD"/>
      </a:accent1>
      <a:accent2>
        <a:srgbClr val="AF1E2D"/>
      </a:accent2>
      <a:accent3>
        <a:srgbClr val="BED600"/>
      </a:accent3>
      <a:accent4>
        <a:srgbClr val="5A8E22"/>
      </a:accent4>
      <a:accent5>
        <a:srgbClr val="00A0DF"/>
      </a:accent5>
      <a:accent6>
        <a:srgbClr val="EF8200"/>
      </a:accent6>
      <a:hlink>
        <a:srgbClr val="00539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74D6A93773D4A91F20C1DBBB27D24" ma:contentTypeVersion="1" ma:contentTypeDescription="Create a new document." ma:contentTypeScope="" ma:versionID="f1525ed06d7092246183ec63352e845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05E7115-8661-4234-9E10-58EAD83DA667}"/>
</file>

<file path=customXml/itemProps2.xml><?xml version="1.0" encoding="utf-8"?>
<ds:datastoreItem xmlns:ds="http://schemas.openxmlformats.org/officeDocument/2006/customXml" ds:itemID="{F9E4DDFE-26CB-45D6-BB55-0E0E1705A79A}"/>
</file>

<file path=customXml/itemProps3.xml><?xml version="1.0" encoding="utf-8"?>
<ds:datastoreItem xmlns:ds="http://schemas.openxmlformats.org/officeDocument/2006/customXml" ds:itemID="{59255CE2-280F-43B8-A626-C8F01AC10856}"/>
</file>

<file path=docProps/app.xml><?xml version="1.0" encoding="utf-8"?>
<Properties xmlns="http://schemas.openxmlformats.org/officeDocument/2006/extended-properties" xmlns:vt="http://schemas.openxmlformats.org/officeDocument/2006/docPropsVTypes">
  <TotalTime>5469</TotalTime>
  <Words>667</Words>
  <Application>Microsoft Macintosh PowerPoint</Application>
  <PresentationFormat>Widescreen</PresentationFormat>
  <Paragraphs>136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Helvetica Neue</vt:lpstr>
      <vt:lpstr>Secondary</vt:lpstr>
      <vt:lpstr>Wingdings</vt:lpstr>
      <vt:lpstr>1_Office Theme</vt:lpstr>
      <vt:lpstr>Welcome! </vt:lpstr>
      <vt:lpstr>PowerPoint Presentation</vt:lpstr>
      <vt:lpstr>PowerPoint Presentation</vt:lpstr>
      <vt:lpstr>Agenda</vt:lpstr>
      <vt:lpstr>Continuing Education Hours</vt:lpstr>
      <vt:lpstr>Introductions</vt:lpstr>
      <vt:lpstr>The Four Goals of the SEOW</vt:lpstr>
      <vt:lpstr> </vt:lpstr>
      <vt:lpstr>PowerPoint Presentation</vt:lpstr>
      <vt:lpstr>PowerPoint Presentation</vt:lpstr>
      <vt:lpstr>PowerPoint Presentation</vt:lpstr>
      <vt:lpstr>Data Champion</vt:lpstr>
      <vt:lpstr>PowerPoint Presentation</vt:lpstr>
      <vt:lpstr>PowerPoint Presentation</vt:lpstr>
      <vt:lpstr>Break Out Rooms</vt:lpstr>
      <vt:lpstr>Break Out Reporting</vt:lpstr>
      <vt:lpstr>PowerPoint Presentation</vt:lpstr>
      <vt:lpstr>Break Out Rooms</vt:lpstr>
      <vt:lpstr>Break Out Reporting</vt:lpstr>
      <vt:lpstr>PowerPoint Presentation</vt:lpstr>
      <vt:lpstr>Thank You!</vt:lpstr>
      <vt:lpstr>For More Information…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</dc:title>
  <dc:creator>Scales, Meisje</dc:creator>
  <cp:lastModifiedBy>Merriman-Nai, Sharon</cp:lastModifiedBy>
  <cp:revision>28</cp:revision>
  <dcterms:created xsi:type="dcterms:W3CDTF">2021-07-13T17:35:23Z</dcterms:created>
  <dcterms:modified xsi:type="dcterms:W3CDTF">2021-07-27T18:20:07Z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0x01010070474D6A93773D4A91F20C1DBBB27D24</vt:lpwstr>
  </property>
</Properties>
</file>