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charts/chart9.xml" ContentType="application/vnd.openxmlformats-officedocument.drawingml.chart+xml"/>
  <Override PartName="/ppt/charts/chart18.xml" ContentType="application/vnd.openxmlformats-officedocument.drawingml.chart+xml"/>
  <Override PartName="/ppt/charts/chart20.xml" ContentType="application/vnd.openxmlformats-officedocument.drawingml.chart+xml"/>
  <Override PartName="/ppt/charts/chart19.xml" ContentType="application/vnd.openxmlformats-officedocument.drawingml.chart+xml"/>
  <Override PartName="/ppt/charts/chart15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4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72" r:id="rId4"/>
    <p:sldId id="263" r:id="rId5"/>
    <p:sldId id="303" r:id="rId6"/>
    <p:sldId id="304" r:id="rId7"/>
    <p:sldId id="268" r:id="rId8"/>
    <p:sldId id="269" r:id="rId9"/>
    <p:sldId id="273" r:id="rId10"/>
    <p:sldId id="274" r:id="rId11"/>
    <p:sldId id="275" r:id="rId12"/>
    <p:sldId id="282" r:id="rId13"/>
    <p:sldId id="293" r:id="rId14"/>
    <p:sldId id="270" r:id="rId15"/>
    <p:sldId id="271" r:id="rId16"/>
    <p:sldId id="276" r:id="rId17"/>
    <p:sldId id="295" r:id="rId18"/>
    <p:sldId id="297" r:id="rId19"/>
    <p:sldId id="296" r:id="rId20"/>
    <p:sldId id="262" r:id="rId21"/>
    <p:sldId id="283" r:id="rId22"/>
    <p:sldId id="284" r:id="rId23"/>
    <p:sldId id="285" r:id="rId24"/>
    <p:sldId id="287" r:id="rId25"/>
    <p:sldId id="288" r:id="rId26"/>
    <p:sldId id="291" r:id="rId27"/>
    <p:sldId id="289" r:id="rId28"/>
    <p:sldId id="290" r:id="rId29"/>
    <p:sldId id="261" r:id="rId30"/>
    <p:sldId id="279" r:id="rId31"/>
    <p:sldId id="280" r:id="rId32"/>
    <p:sldId id="299" r:id="rId33"/>
    <p:sldId id="281" r:id="rId34"/>
    <p:sldId id="292" r:id="rId35"/>
    <p:sldId id="259" r:id="rId36"/>
    <p:sldId id="277" r:id="rId37"/>
    <p:sldId id="278" r:id="rId38"/>
    <p:sldId id="294" r:id="rId39"/>
    <p:sldId id="300" r:id="rId40"/>
    <p:sldId id="301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Stein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76" autoAdjust="0"/>
  </p:normalViewPr>
  <p:slideViewPr>
    <p:cSldViewPr>
      <p:cViewPr varScale="1">
        <p:scale>
          <a:sx n="71" d="100"/>
          <a:sy n="71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861944"/>
        <c:axId val="247862336"/>
      </c:barChart>
      <c:catAx>
        <c:axId val="247861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862336"/>
        <c:crosses val="autoZero"/>
        <c:auto val="1"/>
        <c:lblAlgn val="ctr"/>
        <c:lblOffset val="100"/>
        <c:noMultiLvlLbl val="0"/>
      </c:catAx>
      <c:valAx>
        <c:axId val="24786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861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0.06</c:v>
                </c:pt>
                <c:pt idx="2">
                  <c:v>0.05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0.19</c:v>
                </c:pt>
                <c:pt idx="1">
                  <c:v>0.18</c:v>
                </c:pt>
                <c:pt idx="2">
                  <c:v>0.14000000000000001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010576"/>
        <c:axId val="252010968"/>
      </c:lineChart>
      <c:catAx>
        <c:axId val="25201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010968"/>
        <c:crosses val="autoZero"/>
        <c:auto val="1"/>
        <c:lblAlgn val="ctr"/>
        <c:lblOffset val="100"/>
        <c:noMultiLvlLbl val="0"/>
      </c:catAx>
      <c:valAx>
        <c:axId val="252010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2010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0.15</c:v>
                </c:pt>
                <c:pt idx="1">
                  <c:v>0.12</c:v>
                </c:pt>
                <c:pt idx="2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0.39</c:v>
                </c:pt>
                <c:pt idx="1">
                  <c:v>0.36</c:v>
                </c:pt>
                <c:pt idx="2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011752"/>
        <c:axId val="252012144"/>
      </c:lineChart>
      <c:catAx>
        <c:axId val="25201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012144"/>
        <c:crosses val="autoZero"/>
        <c:auto val="1"/>
        <c:lblAlgn val="ctr"/>
        <c:lblOffset val="100"/>
        <c:noMultiLvlLbl val="0"/>
      </c:catAx>
      <c:valAx>
        <c:axId val="252012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2011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0.19</c:v>
                </c:pt>
                <c:pt idx="1">
                  <c:v>0.17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0.37</c:v>
                </c:pt>
                <c:pt idx="1">
                  <c:v>0.36</c:v>
                </c:pt>
                <c:pt idx="2">
                  <c:v>0.37</c:v>
                </c:pt>
                <c:pt idx="3">
                  <c:v>0.35</c:v>
                </c:pt>
                <c:pt idx="4">
                  <c:v>0.31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013320"/>
        <c:axId val="252013712"/>
      </c:lineChart>
      <c:catAx>
        <c:axId val="252013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013712"/>
        <c:crosses val="autoZero"/>
        <c:auto val="1"/>
        <c:lblAlgn val="ctr"/>
        <c:lblOffset val="100"/>
        <c:noMultiLvlLbl val="0"/>
      </c:catAx>
      <c:valAx>
        <c:axId val="252013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2013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0.21</c:v>
                </c:pt>
                <c:pt idx="1">
                  <c:v>0.21</c:v>
                </c:pt>
                <c:pt idx="2">
                  <c:v>0.21</c:v>
                </c:pt>
                <c:pt idx="3">
                  <c:v>0.2</c:v>
                </c:pt>
                <c:pt idx="4">
                  <c:v>0.17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014888"/>
        <c:axId val="252015280"/>
      </c:lineChart>
      <c:catAx>
        <c:axId val="252014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015280"/>
        <c:crosses val="autoZero"/>
        <c:auto val="1"/>
        <c:lblAlgn val="ctr"/>
        <c:lblOffset val="100"/>
        <c:noMultiLvlLbl val="0"/>
      </c:catAx>
      <c:valAx>
        <c:axId val="252015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2014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Past 30-day Use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0.76</c:v>
                </c:pt>
                <c:pt idx="2">
                  <c:v>0.74</c:v>
                </c:pt>
                <c:pt idx="3">
                  <c:v>0.76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Binge Drinking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0.59</c:v>
                </c:pt>
                <c:pt idx="1">
                  <c:v>0.57999999999999996</c:v>
                </c:pt>
                <c:pt idx="2">
                  <c:v>0.61</c:v>
                </c:pt>
                <c:pt idx="3">
                  <c:v>0.56999999999999995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016456"/>
        <c:axId val="250358808"/>
      </c:lineChart>
      <c:catAx>
        <c:axId val="252016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358808"/>
        <c:crosses val="autoZero"/>
        <c:auto val="1"/>
        <c:lblAlgn val="ctr"/>
        <c:lblOffset val="100"/>
        <c:noMultiLvlLbl val="0"/>
      </c:catAx>
      <c:valAx>
        <c:axId val="250358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20164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Past 30-day Use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0.56000000000000005</c:v>
                </c:pt>
                <c:pt idx="2">
                  <c:v>0.59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Binge Drinking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0.33</c:v>
                </c:pt>
                <c:pt idx="1">
                  <c:v>0.33</c:v>
                </c:pt>
                <c:pt idx="2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359984"/>
        <c:axId val="250360376"/>
      </c:lineChart>
      <c:catAx>
        <c:axId val="25035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360376"/>
        <c:crosses val="autoZero"/>
        <c:auto val="1"/>
        <c:lblAlgn val="ctr"/>
        <c:lblOffset val="100"/>
        <c:noMultiLvlLbl val="0"/>
      </c:catAx>
      <c:valAx>
        <c:axId val="250360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0359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Youth</c:v>
                </c:pt>
                <c:pt idx="1">
                  <c:v>Adult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3540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Youth</c:v>
                </c:pt>
                <c:pt idx="1">
                  <c:v>Adult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152</c:v>
                </c:pt>
                <c:pt idx="1">
                  <c:v>3166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361552"/>
        <c:axId val="250361944"/>
      </c:barChart>
      <c:catAx>
        <c:axId val="2503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0361944"/>
        <c:crosses val="autoZero"/>
        <c:auto val="1"/>
        <c:lblAlgn val="ctr"/>
        <c:lblOffset val="100"/>
        <c:noMultiLvlLbl val="0"/>
      </c:catAx>
      <c:valAx>
        <c:axId val="250361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361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Youth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Youth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363120"/>
        <c:axId val="250363512"/>
      </c:barChart>
      <c:catAx>
        <c:axId val="25036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363512"/>
        <c:crosses val="autoZero"/>
        <c:auto val="1"/>
        <c:lblAlgn val="ctr"/>
        <c:lblOffset val="100"/>
        <c:noMultiLvlLbl val="0"/>
      </c:catAx>
      <c:valAx>
        <c:axId val="25036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3631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Injuries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0.09</c:v>
                </c:pt>
                <c:pt idx="2">
                  <c:v>0.1</c:v>
                </c:pt>
                <c:pt idx="3">
                  <c:v>0.09</c:v>
                </c:pt>
                <c:pt idx="4">
                  <c:v>0.08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Fatalities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0.38</c:v>
                </c:pt>
                <c:pt idx="1">
                  <c:v>0.36</c:v>
                </c:pt>
                <c:pt idx="2">
                  <c:v>0.43</c:v>
                </c:pt>
                <c:pt idx="3">
                  <c:v>0.43</c:v>
                </c:pt>
                <c:pt idx="4">
                  <c:v>0.49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364296"/>
        <c:axId val="250365080"/>
      </c:lineChart>
      <c:catAx>
        <c:axId val="250364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365080"/>
        <c:crosses val="autoZero"/>
        <c:auto val="1"/>
        <c:lblAlgn val="ctr"/>
        <c:lblOffset val="100"/>
        <c:noMultiLvlLbl val="0"/>
      </c:catAx>
      <c:valAx>
        <c:axId val="250365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0364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5.5</c:v>
                </c:pt>
                <c:pt idx="1">
                  <c:v>5.4</c:v>
                </c:pt>
                <c:pt idx="2">
                  <c:v>5.8</c:v>
                </c:pt>
                <c:pt idx="3">
                  <c:v>5.0999999999999996</c:v>
                </c:pt>
                <c:pt idx="4">
                  <c:v>3.9</c:v>
                </c:pt>
                <c:pt idx="5">
                  <c:v>3.7</c:v>
                </c:pt>
                <c:pt idx="6">
                  <c:v>3.9</c:v>
                </c:pt>
                <c:pt idx="7">
                  <c:v>2.9</c:v>
                </c:pt>
                <c:pt idx="8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366256"/>
        <c:axId val="198541256"/>
      </c:lineChart>
      <c:catAx>
        <c:axId val="25036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541256"/>
        <c:crosses val="autoZero"/>
        <c:auto val="1"/>
        <c:lblAlgn val="ctr"/>
        <c:lblOffset val="100"/>
        <c:noMultiLvlLbl val="0"/>
      </c:catAx>
      <c:valAx>
        <c:axId val="198541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36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863120"/>
        <c:axId val="247863512"/>
      </c:barChart>
      <c:catAx>
        <c:axId val="24786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863512"/>
        <c:crosses val="autoZero"/>
        <c:auto val="1"/>
        <c:lblAlgn val="ctr"/>
        <c:lblOffset val="100"/>
        <c:noMultiLvlLbl val="0"/>
      </c:catAx>
      <c:valAx>
        <c:axId val="24786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86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Alcohol-related Offenses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4.6296296296296302E-3"/>
                  <c:y val="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100</c:v>
                </c:pt>
                <c:pt idx="2">
                  <c:v>116</c:v>
                </c:pt>
                <c:pt idx="3">
                  <c:v>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Drug-related Offenses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</c:v>
                </c:pt>
                <c:pt idx="1">
                  <c:v>106</c:v>
                </c:pt>
                <c:pt idx="2">
                  <c:v>177</c:v>
                </c:pt>
                <c:pt idx="3">
                  <c:v>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985256"/>
        <c:axId val="249985648"/>
      </c:lineChart>
      <c:catAx>
        <c:axId val="24998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9985648"/>
        <c:crosses val="autoZero"/>
        <c:auto val="1"/>
        <c:lblAlgn val="ctr"/>
        <c:lblOffset val="100"/>
        <c:noMultiLvlLbl val="0"/>
      </c:catAx>
      <c:valAx>
        <c:axId val="24998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985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864296"/>
        <c:axId val="247864688"/>
      </c:barChart>
      <c:catAx>
        <c:axId val="247864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864688"/>
        <c:crosses val="autoZero"/>
        <c:auto val="1"/>
        <c:lblAlgn val="ctr"/>
        <c:lblOffset val="100"/>
        <c:noMultiLvlLbl val="0"/>
      </c:catAx>
      <c:valAx>
        <c:axId val="24786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864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0.75</c:v>
                </c:pt>
                <c:pt idx="2">
                  <c:v>0.73</c:v>
                </c:pt>
                <c:pt idx="3">
                  <c:v>0.68</c:v>
                </c:pt>
                <c:pt idx="4">
                  <c:v>0.72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0.82</c:v>
                </c:pt>
                <c:pt idx="2">
                  <c:v>0.81</c:v>
                </c:pt>
                <c:pt idx="3">
                  <c:v>0.78</c:v>
                </c:pt>
                <c:pt idx="4">
                  <c:v>0.83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543608"/>
        <c:axId val="198544000"/>
      </c:lineChart>
      <c:catAx>
        <c:axId val="198543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544000"/>
        <c:crosses val="autoZero"/>
        <c:auto val="1"/>
        <c:lblAlgn val="ctr"/>
        <c:lblOffset val="100"/>
        <c:noMultiLvlLbl val="0"/>
      </c:catAx>
      <c:valAx>
        <c:axId val="198544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8543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0.82</c:v>
                </c:pt>
                <c:pt idx="2">
                  <c:v>0.78</c:v>
                </c:pt>
                <c:pt idx="3">
                  <c:v>0.78</c:v>
                </c:pt>
                <c:pt idx="4">
                  <c:v>0.78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0.69</c:v>
                </c:pt>
                <c:pt idx="1">
                  <c:v>0.7</c:v>
                </c:pt>
                <c:pt idx="2">
                  <c:v>0.63</c:v>
                </c:pt>
                <c:pt idx="3">
                  <c:v>0.62</c:v>
                </c:pt>
                <c:pt idx="4">
                  <c:v>0.64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521936"/>
        <c:axId val="250522328"/>
      </c:lineChart>
      <c:catAx>
        <c:axId val="25052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522328"/>
        <c:crosses val="autoZero"/>
        <c:auto val="1"/>
        <c:lblAlgn val="ctr"/>
        <c:lblOffset val="100"/>
        <c:noMultiLvlLbl val="0"/>
      </c:catAx>
      <c:valAx>
        <c:axId val="250522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0521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0.27</c:v>
                </c:pt>
                <c:pt idx="2">
                  <c:v>0.17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0.2</c:v>
                </c:pt>
                <c:pt idx="1">
                  <c:v>0.17</c:v>
                </c:pt>
                <c:pt idx="2">
                  <c:v>0.12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523112"/>
        <c:axId val="250523504"/>
      </c:lineChart>
      <c:catAx>
        <c:axId val="250523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523504"/>
        <c:crosses val="autoZero"/>
        <c:auto val="1"/>
        <c:lblAlgn val="ctr"/>
        <c:lblOffset val="100"/>
        <c:noMultiLvlLbl val="0"/>
      </c:catAx>
      <c:valAx>
        <c:axId val="250523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05231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0.1</c:v>
                </c:pt>
                <c:pt idx="2">
                  <c:v>0.06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0.1</c:v>
                </c:pt>
                <c:pt idx="1">
                  <c:v>0.09</c:v>
                </c:pt>
                <c:pt idx="2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525072"/>
        <c:axId val="250525464"/>
      </c:lineChart>
      <c:catAx>
        <c:axId val="25052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525464"/>
        <c:crosses val="autoZero"/>
        <c:auto val="1"/>
        <c:lblAlgn val="ctr"/>
        <c:lblOffset val="100"/>
        <c:noMultiLvlLbl val="0"/>
      </c:catAx>
      <c:valAx>
        <c:axId val="250525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05250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0.62</c:v>
                </c:pt>
                <c:pt idx="2">
                  <c:v>0.38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0.51</c:v>
                </c:pt>
                <c:pt idx="2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526640"/>
        <c:axId val="250527032"/>
      </c:lineChart>
      <c:catAx>
        <c:axId val="25052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527032"/>
        <c:crosses val="autoZero"/>
        <c:auto val="1"/>
        <c:lblAlgn val="ctr"/>
        <c:lblOffset val="100"/>
        <c:noMultiLvlLbl val="0"/>
      </c:catAx>
      <c:valAx>
        <c:axId val="250527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0526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0.04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11th graders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0.06</c:v>
                </c:pt>
                <c:pt idx="1">
                  <c:v>0.06</c:v>
                </c:pt>
                <c:pt idx="2">
                  <c:v>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859592"/>
        <c:axId val="250528208"/>
      </c:lineChart>
      <c:catAx>
        <c:axId val="24785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528208"/>
        <c:crosses val="autoZero"/>
        <c:auto val="1"/>
        <c:lblAlgn val="ctr"/>
        <c:lblOffset val="100"/>
        <c:noMultiLvlLbl val="0"/>
      </c:catAx>
      <c:valAx>
        <c:axId val="250528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78595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0.03943</cdr:y>
    </cdr:from>
    <cdr:to>
      <cdr:x>0.48148</cdr:x>
      <cdr:y>0.12103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828800" y="178443"/>
          <a:ext cx="2133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U.S. Financial Crisis</a:t>
          </a:r>
          <a:endParaRPr lang="en-US" dirty="0"/>
        </a:p>
      </cdr:txBody>
    </cdr:sp>
  </cdr:relSizeAnchor>
  <cdr:relSizeAnchor xmlns:cdr="http://schemas.openxmlformats.org/drawingml/2006/chartDrawing">
    <cdr:from>
      <cdr:x>0.77778</cdr:x>
      <cdr:y>0.11528</cdr:y>
    </cdr:from>
    <cdr:to>
      <cdr:x>0.77778</cdr:x>
      <cdr:y>0.89232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400800" y="521732"/>
          <a:ext cx="0" cy="35168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0.73148</cdr:x>
      <cdr:y>0.03367</cdr:y>
    </cdr:from>
    <cdr:to>
      <cdr:x>0.8815</cdr:x>
      <cdr:y>0.11528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6019800" y="152400"/>
          <a:ext cx="123463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SPF-SIG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9B99-462C-4D4D-AC74-7394B05D9B9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3E17B-D75B-4F4C-88BB-FAD83753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E17B-D75B-4F4C-88BB-FAD837538E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7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7A21-9FEE-4B3C-BF19-ACFF22940AB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64B2-AEC6-4265-8E9B-BF5F896A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/>
          <a:lstStyle/>
          <a:p>
            <a:r>
              <a:rPr lang="en-US" dirty="0" smtClean="0"/>
              <a:t>Substance Abuse Prevention in Delaware:  Past and 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80772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June 2015 </a:t>
            </a:r>
          </a:p>
          <a:p>
            <a:r>
              <a:rPr lang="en-US" dirty="0" smtClean="0"/>
              <a:t>SPF-SIG </a:t>
            </a:r>
          </a:p>
          <a:p>
            <a:r>
              <a:rPr lang="en-US" dirty="0" smtClean="0"/>
              <a:t>Delaware Drug and Alcohol Tracking Alliance (DDATA) Meeting</a:t>
            </a:r>
          </a:p>
        </p:txBody>
      </p:sp>
    </p:spTree>
    <p:extLst>
      <p:ext uri="{BB962C8B-B14F-4D97-AF65-F5344CB8AC3E}">
        <p14:creationId xmlns:p14="http://schemas.microsoft.com/office/powerpoint/2010/main" val="370510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“Underage?  Understand.  Don’t Drink!” Campaign of 109 billboards plus other </a:t>
            </a:r>
            <a:r>
              <a:rPr lang="en-US" dirty="0" smtClean="0"/>
              <a:t>materials—almost 7 million impacts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9657"/>
            <a:ext cx="8915400" cy="41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7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DHSS </a:t>
            </a:r>
            <a:r>
              <a:rPr lang="en-US" dirty="0" smtClean="0"/>
              <a:t>“Drinking </a:t>
            </a:r>
            <a:r>
              <a:rPr lang="en-US" dirty="0"/>
              <a:t>Hurts </a:t>
            </a:r>
            <a:r>
              <a:rPr lang="en-US" dirty="0" smtClean="0"/>
              <a:t>Thinking</a:t>
            </a:r>
            <a:r>
              <a:rPr lang="en-US" dirty="0"/>
              <a:t>” </a:t>
            </a:r>
            <a:r>
              <a:rPr lang="en-US" dirty="0" smtClean="0"/>
              <a:t>online campaign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743074"/>
            <a:ext cx="8991600" cy="50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Stall Stories</a:t>
            </a:r>
            <a:endParaRPr lang="en-US" dirty="0"/>
          </a:p>
        </p:txBody>
      </p:sp>
      <p:pic>
        <p:nvPicPr>
          <p:cNvPr id="4" name="Content Placeholder 3" descr="Sussex_Stall Stories Posters_English 2014_Page_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59" y="1600200"/>
            <a:ext cx="62960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5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8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Education/Alternative Activities—2010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Safe and Drug Free Schools</a:t>
            </a:r>
          </a:p>
          <a:p>
            <a:r>
              <a:rPr lang="en-US" dirty="0" smtClean="0"/>
              <a:t>Enforcing Underage Drinking Laws</a:t>
            </a:r>
          </a:p>
          <a:p>
            <a:r>
              <a:rPr lang="en-US" dirty="0" smtClean="0"/>
              <a:t>SAPT-BG funded activities</a:t>
            </a:r>
            <a:endParaRPr lang="en-US" dirty="0"/>
          </a:p>
        </p:txBody>
      </p:sp>
      <p:pic>
        <p:nvPicPr>
          <p:cNvPr id="10245" name="Picture 5" descr="C:\Users\roberta\AppData\Local\Microsoft\Windows\Temporary Internet Files\Content.IE5\8KZVK69K\9688947414_8298804036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31" y="3928132"/>
            <a:ext cx="2707669" cy="2701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4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Education/Alternative </a:t>
            </a:r>
            <a:r>
              <a:rPr lang="en-US" dirty="0" smtClean="0"/>
              <a:t>Activities—2014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 smtClean="0"/>
              <a:t>SPF funded educational activities impacting over 36,000</a:t>
            </a:r>
          </a:p>
          <a:p>
            <a:r>
              <a:rPr lang="en-US" dirty="0" smtClean="0"/>
              <a:t>Over 21,400 youth in SPF-funded alternative activities in past year</a:t>
            </a:r>
          </a:p>
          <a:p>
            <a:r>
              <a:rPr lang="en-US" dirty="0" smtClean="0"/>
              <a:t>SAPT-BG funded activities</a:t>
            </a:r>
            <a:endParaRPr lang="en-US" dirty="0"/>
          </a:p>
        </p:txBody>
      </p:sp>
      <p:pic>
        <p:nvPicPr>
          <p:cNvPr id="11266" name="Picture 2" descr="C:\Users\roberta\AppData\Local\Microsoft\Windows\Temporary Internet Files\Content.IE5\8KZVK69K\9688947414_8298804036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84" y="5105400"/>
            <a:ext cx="160399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oberta\AppData\Local\Microsoft\Windows\Temporary Internet Files\Content.IE5\8KZVK69K\9688947414_8298804036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160399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berta\AppData\Local\Microsoft\Windows\Temporary Internet Files\Content.IE5\8KZVK69K\9688947414_8298804036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08" y="5105400"/>
            <a:ext cx="160399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berta\AppData\Local\Microsoft\Windows\Temporary Internet Files\Content.IE5\8KZVK69K\9688947414_8298804036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1603992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us 7"/>
          <p:cNvSpPr/>
          <p:nvPr/>
        </p:nvSpPr>
        <p:spPr>
          <a:xfrm>
            <a:off x="6629400" y="990600"/>
            <a:ext cx="685800" cy="6858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Increases in Number of Activities/Education Sessions attributable to SPF-SIG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6019800" y="1676400"/>
            <a:ext cx="685800" cy="6858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411411"/>
              </p:ext>
            </p:extLst>
          </p:nvPr>
        </p:nvGraphicFramePr>
        <p:xfrm>
          <a:off x="152400" y="3124200"/>
          <a:ext cx="8991600" cy="251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4" imgW="6674568" imgH="950897" progId="Excel.Chart.8">
                  <p:embed/>
                </p:oleObj>
              </mc:Choice>
              <mc:Fallback>
                <p:oleObj r:id="rId4" imgW="6674568" imgH="950897" progId="Excel.Chart.8">
                  <p:embed/>
                  <p:pic>
                    <p:nvPicPr>
                      <p:cNvPr id="0" name="Chart 7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124200"/>
                        <a:ext cx="8991600" cy="2514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0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Coalitions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4613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us 4"/>
          <p:cNvSpPr/>
          <p:nvPr/>
        </p:nvSpPr>
        <p:spPr>
          <a:xfrm>
            <a:off x="7391400" y="457200"/>
            <a:ext cx="762000" cy="6096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1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Attending CADCA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5837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us 4"/>
          <p:cNvSpPr/>
          <p:nvPr/>
        </p:nvSpPr>
        <p:spPr>
          <a:xfrm>
            <a:off x="7772400" y="457200"/>
            <a:ext cx="685800" cy="6096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5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Workforce Development—Number of Persons Achieving Prevention Certification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8695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us 4"/>
          <p:cNvSpPr/>
          <p:nvPr/>
        </p:nvSpPr>
        <p:spPr>
          <a:xfrm>
            <a:off x="7848600" y="914400"/>
            <a:ext cx="762000" cy="6096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the SPF-SIG Evaluation is to answer the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 there been sustainable infrastructure created through use of the SPF model?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there been reductions in substance abuse?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3429000"/>
            <a:ext cx="167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(Inputs)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029200"/>
            <a:ext cx="225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(Outcomes)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42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Factors: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Perceived harmfulness</a:t>
            </a:r>
          </a:p>
          <a:p>
            <a:r>
              <a:rPr lang="en-US" dirty="0" smtClean="0"/>
              <a:t>Student’s disapproval</a:t>
            </a:r>
          </a:p>
          <a:p>
            <a:r>
              <a:rPr lang="en-US" dirty="0" smtClean="0"/>
              <a:t>Family norms </a:t>
            </a:r>
          </a:p>
          <a:p>
            <a:r>
              <a:rPr lang="en-US" dirty="0" smtClean="0"/>
              <a:t>Community/social norms (parties with alcohol and no parents present/parties where parents bought alcohol for kids)</a:t>
            </a:r>
          </a:p>
          <a:p>
            <a:endParaRPr lang="en-US" dirty="0"/>
          </a:p>
        </p:txBody>
      </p:sp>
      <p:pic>
        <p:nvPicPr>
          <p:cNvPr id="3074" name="Picture 2" descr="C:\Users\roberta\AppData\Local\Microsoft\Windows\Temporary Internet Files\Content.IE5\6DUUFG3P\SimpsonsFamily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7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Perceived Risk of Binge Drinking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904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Left-Right Arrow 7"/>
          <p:cNvSpPr/>
          <p:nvPr/>
        </p:nvSpPr>
        <p:spPr>
          <a:xfrm rot="10800000">
            <a:off x="7924800" y="495300"/>
            <a:ext cx="1066800" cy="8382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3314" name="Picture 2" descr="C:\Users\roberta\AppData\Local\Microsoft\Windows\Temporary Internet Files\Content.IE5\WH76YH57\drun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604962" cy="1604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6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Student’s Disapproval of Daily Drinking</a:t>
            </a:r>
            <a:endParaRPr lang="en-US" sz="3600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7521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-Right Arrow 5"/>
          <p:cNvSpPr/>
          <p:nvPr/>
        </p:nvSpPr>
        <p:spPr>
          <a:xfrm rot="10800000">
            <a:off x="7772400" y="495300"/>
            <a:ext cx="1066800" cy="8382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290" name="Picture 2" descr="C:\Users\roberta\AppData\Local\Microsoft\Windows\Temporary Internet Files\Content.IE5\6DUUFG3P\mette_faces_disapproval_by_theevilteadrinker-d8eh1qm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1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Family-based Norms: Parents asked Parents Hosting a Party if They Would Be Present at the Party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3106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inus 5"/>
          <p:cNvSpPr/>
          <p:nvPr/>
        </p:nvSpPr>
        <p:spPr>
          <a:xfrm rot="10800000">
            <a:off x="5753100" y="1104900"/>
            <a:ext cx="609600" cy="5334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38" name="Picture 2" descr="C:\Users\roberta\AppData\Local\Microsoft\Windows\Temporary Internet Files\Content.IE5\8KZVK69K\1-1265898716Pbc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" y="1867302"/>
            <a:ext cx="1599307" cy="2399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04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Family-based Norms: Parents asked Parents Hosting Party if Alcohol Would Be Served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111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inus 5"/>
          <p:cNvSpPr/>
          <p:nvPr/>
        </p:nvSpPr>
        <p:spPr>
          <a:xfrm rot="10800000">
            <a:off x="5753100" y="1104900"/>
            <a:ext cx="609600" cy="5334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362" name="Picture 2" descr="C:\Users\roberta\AppData\Local\Microsoft\Windows\Temporary Internet Files\Content.IE5\WH76YH57\No_Alcohol_Zone_by_DawnWolf_S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830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70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Family-based Norms: Parents Told Child Not to Drink Alcohol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3147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inus 5"/>
          <p:cNvSpPr/>
          <p:nvPr/>
        </p:nvSpPr>
        <p:spPr>
          <a:xfrm rot="10800000">
            <a:off x="7391400" y="990600"/>
            <a:ext cx="609600" cy="5334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6388" name="Picture 4" descr="C:\Users\roberta\AppData\Local\Microsoft\Windows\Temporary Internet Files\Content.IE5\8KZVK69K\bigstock-Father-Son-881072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" y="1524000"/>
            <a:ext cx="1480566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37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Family-based Norms: Took Alcohol from House with Permission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7673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us 5"/>
          <p:cNvSpPr/>
          <p:nvPr/>
        </p:nvSpPr>
        <p:spPr>
          <a:xfrm>
            <a:off x="7696200" y="914400"/>
            <a:ext cx="609600" cy="5334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10" name="Picture 2" descr="C:\Users\roberta\AppData\Local\Microsoft\Windows\Temporary Internet Files\Content.IE5\DLNLOEGS\alcoho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628775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05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Community-based Norms: Attended Party Where Parents Bought Alcohol for Teens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3379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us 5"/>
          <p:cNvSpPr/>
          <p:nvPr/>
        </p:nvSpPr>
        <p:spPr>
          <a:xfrm>
            <a:off x="5715000" y="1143001"/>
            <a:ext cx="533400" cy="457199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8437" name="Picture 5" descr="C:\Users\roberta\AppData\Local\Microsoft\Windows\Temporary Internet Files\Content.IE5\6DUUFG3P\parent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19200"/>
            <a:ext cx="2409558" cy="1381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21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Community-based Norms: Attended Party with Alcohol and No Parents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7362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us 5"/>
          <p:cNvSpPr/>
          <p:nvPr/>
        </p:nvSpPr>
        <p:spPr>
          <a:xfrm>
            <a:off x="8153400" y="914400"/>
            <a:ext cx="609600" cy="5334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9458" name="Picture 2" descr="C:\Users\roberta\AppData\Local\Microsoft\Windows\Temporary Internet Files\Content.IE5\DLNLOEGS\teen-play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161821" cy="160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77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roberta\AppData\Local\Microsoft\Windows\Temporary Internet Files\Content.IE5\DLNLOEGS\prussia_x_reader_you_drive_by_whatdreamsaremadeuv-d6qsal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4097278"/>
            <a:ext cx="3023452" cy="2776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oberta\AppData\Local\Microsoft\Windows\Temporary Internet Files\Content.IE5\DLNLOEGS\dude_drinking_his_beer_by_sn0w1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2971800" cy="5466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8229600" cy="2743200"/>
          </a:xfrm>
        </p:spPr>
        <p:txBody>
          <a:bodyPr/>
          <a:lstStyle/>
          <a:p>
            <a:r>
              <a:rPr lang="en-US" dirty="0"/>
              <a:t>School-aged </a:t>
            </a:r>
            <a:r>
              <a:rPr lang="en-US" dirty="0" smtClean="0"/>
              <a:t>underage drinking</a:t>
            </a:r>
          </a:p>
          <a:p>
            <a:r>
              <a:rPr lang="en-US" dirty="0" smtClean="0"/>
              <a:t>School-aged binge drinking</a:t>
            </a:r>
          </a:p>
          <a:p>
            <a:r>
              <a:rPr lang="en-US" dirty="0" smtClean="0"/>
              <a:t>College underage drinking</a:t>
            </a:r>
          </a:p>
          <a:p>
            <a:r>
              <a:rPr lang="en-US" dirty="0" smtClean="0"/>
              <a:t>College binge drinking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5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76200"/>
            <a:ext cx="46482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Logic Model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1752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Context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381071"/>
            <a:ext cx="2514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Contributing Factors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200400"/>
            <a:ext cx="25908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Risk Behaviors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953000"/>
            <a:ext cx="29718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Consequences</a:t>
            </a:r>
            <a:endParaRPr lang="en-US" sz="3600" dirty="0"/>
          </a:p>
        </p:txBody>
      </p:sp>
      <p:sp>
        <p:nvSpPr>
          <p:cNvPr id="8" name="Down Arrow 7"/>
          <p:cNvSpPr/>
          <p:nvPr/>
        </p:nvSpPr>
        <p:spPr>
          <a:xfrm>
            <a:off x="1828800" y="1941731"/>
            <a:ext cx="457200" cy="439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4267200" y="3142060"/>
            <a:ext cx="457200" cy="439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104021" y="4419600"/>
            <a:ext cx="457200" cy="552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50666" y="1905000"/>
            <a:ext cx="225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(Outcomes)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114800"/>
            <a:ext cx="167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(Inputs)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78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 30 Day Alcohol Use by School-aged Youth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221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lus 6"/>
          <p:cNvSpPr/>
          <p:nvPr/>
        </p:nvSpPr>
        <p:spPr>
          <a:xfrm rot="10800000">
            <a:off x="6096000" y="990600"/>
            <a:ext cx="685800" cy="6096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7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Binge Drinking by School-aged Youth</a:t>
            </a:r>
            <a:endParaRPr lang="en-US" sz="4000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625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us 7"/>
          <p:cNvSpPr/>
          <p:nvPr/>
        </p:nvSpPr>
        <p:spPr>
          <a:xfrm rot="10800000">
            <a:off x="7848600" y="609600"/>
            <a:ext cx="685800" cy="6096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34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705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Changes at UD</a:t>
            </a:r>
            <a:r>
              <a:rPr lang="en-US" sz="2400" dirty="0" smtClean="0"/>
              <a:t>: 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Coalition</a:t>
            </a:r>
            <a:br>
              <a:rPr lang="en-US" sz="2400" dirty="0" smtClean="0"/>
            </a:br>
            <a:r>
              <a:rPr lang="en-US" sz="2400" dirty="0" smtClean="0"/>
              <a:t>-- Ongoing </a:t>
            </a:r>
            <a:r>
              <a:rPr lang="en-US" sz="2400" dirty="0"/>
              <a:t>commitment of the </a:t>
            </a:r>
            <a:r>
              <a:rPr lang="en-US" sz="2400" dirty="0" smtClean="0"/>
              <a:t>provost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-- UD </a:t>
            </a:r>
            <a:r>
              <a:rPr lang="en-US" sz="2400" dirty="0"/>
              <a:t>APPLE Team </a:t>
            </a:r>
            <a:r>
              <a:rPr lang="en-US" sz="2400" dirty="0" smtClean="0"/>
              <a:t>created to </a:t>
            </a:r>
            <a:r>
              <a:rPr lang="en-US" sz="2400" dirty="0"/>
              <a:t>do prevention with </a:t>
            </a:r>
            <a:r>
              <a:rPr lang="en-US" sz="2400" dirty="0" smtClean="0"/>
              <a:t>athletes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-- Permanent </a:t>
            </a:r>
            <a:r>
              <a:rPr lang="en-US" sz="2400" dirty="0"/>
              <a:t>staff member </a:t>
            </a:r>
            <a:r>
              <a:rPr lang="en-US" sz="2400" dirty="0" smtClean="0"/>
              <a:t>for </a:t>
            </a:r>
            <a:r>
              <a:rPr lang="en-US" sz="2400" dirty="0"/>
              <a:t>alcohol prevention </a:t>
            </a:r>
            <a:r>
              <a:rPr lang="en-US" sz="2400" dirty="0" smtClean="0"/>
              <a:t>outreach​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--additional </a:t>
            </a:r>
            <a:r>
              <a:rPr lang="en-US" sz="2400" dirty="0"/>
              <a:t>$50K in funding for alcohol prevention initiatives in </a:t>
            </a:r>
            <a:r>
              <a:rPr lang="en-US" sz="2400" dirty="0" smtClean="0"/>
              <a:t>  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permanent </a:t>
            </a:r>
            <a:r>
              <a:rPr lang="en-US" sz="2400" dirty="0"/>
              <a:t>budget.</a:t>
            </a:r>
            <a:br>
              <a:rPr lang="en-US" sz="2400" dirty="0"/>
            </a:br>
            <a:r>
              <a:rPr lang="en-US" sz="2400" dirty="0" smtClean="0"/>
              <a:t>-- UDPD </a:t>
            </a:r>
            <a:r>
              <a:rPr lang="en-US" sz="2400" dirty="0"/>
              <a:t>and NPD </a:t>
            </a:r>
            <a:r>
              <a:rPr lang="en-US" sz="2400" dirty="0" smtClean="0"/>
              <a:t>formed</a:t>
            </a:r>
            <a:r>
              <a:rPr lang="en-US" sz="2400" dirty="0"/>
              <a:t> the joint agency policing </a:t>
            </a:r>
            <a:r>
              <a:rPr lang="en-US" sz="2400" dirty="0" smtClean="0"/>
              <a:t>initiative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--</a:t>
            </a:r>
            <a:r>
              <a:rPr lang="en-US" sz="2400" dirty="0"/>
              <a:t> </a:t>
            </a:r>
            <a:r>
              <a:rPr lang="en-US" sz="2400" dirty="0" smtClean="0"/>
              <a:t>Late </a:t>
            </a:r>
            <a:r>
              <a:rPr lang="en-US" sz="2400" dirty="0"/>
              <a:t>night alternative activities on key </a:t>
            </a:r>
            <a:r>
              <a:rPr lang="en-US" sz="2400" dirty="0" smtClean="0"/>
              <a:t>holidays now </a:t>
            </a:r>
            <a:r>
              <a:rPr lang="en-US" sz="2400" dirty="0"/>
              <a:t>expected </a:t>
            </a:r>
            <a:r>
              <a:rPr lang="en-US" sz="2400" dirty="0" smtClean="0"/>
              <a:t>--- Pro-active </a:t>
            </a:r>
            <a:r>
              <a:rPr lang="en-US" sz="2400" dirty="0"/>
              <a:t>communication with incoming students and families </a:t>
            </a:r>
            <a:r>
              <a:rPr lang="en-US" sz="2400" dirty="0" smtClean="0"/>
              <a:t>  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now </a:t>
            </a:r>
            <a:r>
              <a:rPr lang="en-US" sz="2400" dirty="0"/>
              <a:t>a norm.</a:t>
            </a:r>
            <a:br>
              <a:rPr lang="en-US" sz="2400" dirty="0"/>
            </a:br>
            <a:r>
              <a:rPr lang="en-US" sz="2400" dirty="0" smtClean="0"/>
              <a:t>-- Dean of Students sends annual </a:t>
            </a:r>
            <a:r>
              <a:rPr lang="en-US" sz="2400" dirty="0"/>
              <a:t>email letter to all </a:t>
            </a:r>
            <a:r>
              <a:rPr lang="en-US" sz="2400" dirty="0" smtClean="0"/>
              <a:t>students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283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Alcohol/Binge Use by College Youth—UD </a:t>
            </a:r>
            <a:endParaRPr lang="en-US" sz="3600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7331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-Right Arrow 5"/>
          <p:cNvSpPr/>
          <p:nvPr/>
        </p:nvSpPr>
        <p:spPr>
          <a:xfrm rot="10800000">
            <a:off x="7848600" y="533400"/>
            <a:ext cx="914400" cy="6096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1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Alcohol/Binge Use by College Youth—Wesley </a:t>
            </a:r>
            <a:endParaRPr lang="en-US" sz="3600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0755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-Right Arrow 5"/>
          <p:cNvSpPr/>
          <p:nvPr/>
        </p:nvSpPr>
        <p:spPr>
          <a:xfrm rot="10800000">
            <a:off x="8191500" y="1181100"/>
            <a:ext cx="685800" cy="4572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45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3352800"/>
          </a:xfrm>
        </p:spPr>
        <p:txBody>
          <a:bodyPr/>
          <a:lstStyle/>
          <a:p>
            <a:r>
              <a:rPr lang="en-US" dirty="0" smtClean="0"/>
              <a:t>Alcohol-related vehicular fatalities/crashes</a:t>
            </a:r>
          </a:p>
          <a:p>
            <a:r>
              <a:rPr lang="en-US" dirty="0" smtClean="0"/>
              <a:t>DUI rates (alcohol and alcohol/drug combined)</a:t>
            </a:r>
          </a:p>
          <a:p>
            <a:r>
              <a:rPr lang="en-US" dirty="0" smtClean="0"/>
              <a:t>Underage possession arrests</a:t>
            </a:r>
          </a:p>
          <a:p>
            <a:r>
              <a:rPr lang="en-US" dirty="0" smtClean="0"/>
              <a:t>School suspension/expulsion rates</a:t>
            </a:r>
          </a:p>
          <a:p>
            <a:endParaRPr lang="en-US" dirty="0"/>
          </a:p>
        </p:txBody>
      </p:sp>
      <p:pic>
        <p:nvPicPr>
          <p:cNvPr id="5123" name="Picture 3" descr="C:\Users\roberta\AppData\Local\Microsoft\Windows\Temporary Internet Files\Content.IE5\8KZVK69K\19943900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63" y="4267201"/>
            <a:ext cx="5490437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oberta\AppData\Local\Microsoft\Windows\Temporary Internet Files\Content.IE5\8KZVK69K\police_clipar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138"/>
            <a:ext cx="1428750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20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DUI Arrests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0491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2" name="Picture 2" descr="C:\Users\roberta\AppData\Local\Microsoft\Windows\Temporary Internet Files\Content.IE5\DLNLOEGS\black-vintage-car-clipa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8600"/>
            <a:ext cx="1481137" cy="148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45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Underage Possession/Consumption Arrests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519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506" name="Picture 2" descr="C:\Users\roberta\AppData\Local\Microsoft\Windows\Temporary Internet Files\Content.IE5\8KZVK69K\handcuffs_lineart_by_fotomedic-d4fgi9c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31" y="838200"/>
            <a:ext cx="2138569" cy="870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04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Percent of Total </a:t>
            </a:r>
            <a:r>
              <a:rPr lang="en-US" dirty="0" smtClean="0"/>
              <a:t>Traffic Fatalities </a:t>
            </a:r>
            <a:r>
              <a:rPr lang="en-US" dirty="0"/>
              <a:t>and </a:t>
            </a:r>
            <a:r>
              <a:rPr lang="en-US" dirty="0" smtClean="0"/>
              <a:t>Injuries That Were Alcohol-related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9201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inus 4"/>
          <p:cNvSpPr/>
          <p:nvPr/>
        </p:nvSpPr>
        <p:spPr>
          <a:xfrm rot="10800000">
            <a:off x="7772400" y="914400"/>
            <a:ext cx="914400" cy="609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2530" name="Picture 2" descr="C:\Users\roberta\AppData\Local\Microsoft\Windows\Temporary Internet Files\Content.IE5\WH76YH57\crash_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2971800"/>
            <a:ext cx="1619250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07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Delaware Public School Dropout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5173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181600" y="2121932"/>
            <a:ext cx="0" cy="3516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175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Race to the Top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121932"/>
            <a:ext cx="0" cy="3516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41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Delaware laws</a:t>
            </a:r>
          </a:p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Media messages/information dissemination</a:t>
            </a:r>
          </a:p>
          <a:p>
            <a:r>
              <a:rPr lang="en-US" dirty="0" smtClean="0"/>
              <a:t>Amount/accessibility of prevention education programs and alternative activities</a:t>
            </a:r>
          </a:p>
          <a:p>
            <a:r>
              <a:rPr lang="en-US" dirty="0" smtClean="0"/>
              <a:t>Community coalitions</a:t>
            </a:r>
          </a:p>
          <a:p>
            <a:r>
              <a:rPr lang="en-US" dirty="0" smtClean="0"/>
              <a:t>Workforce</a:t>
            </a:r>
          </a:p>
        </p:txBody>
      </p:sp>
      <p:pic>
        <p:nvPicPr>
          <p:cNvPr id="2052" name="Picture 4" descr="C:\Users\roberta\AppData\Local\Microsoft\Windows\Temporary Internet Files\Content.IE5\6DUUFG3P\south-park-s02e04c01-drugs-are-bad-16x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43424"/>
            <a:ext cx="4114800" cy="231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46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Alcohol and Drug-related School Offenses Reported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470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435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 some areas there has been </a:t>
            </a:r>
            <a:r>
              <a:rPr lang="en-US" smtClean="0"/>
              <a:t>steady progress, </a:t>
            </a:r>
            <a:r>
              <a:rPr lang="en-US" dirty="0" smtClean="0"/>
              <a:t>but </a:t>
            </a:r>
            <a:r>
              <a:rPr lang="en-US" smtClean="0"/>
              <a:t>challenges remain: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substantive changes in consumption laws</a:t>
            </a:r>
          </a:p>
          <a:p>
            <a:r>
              <a:rPr lang="en-US" dirty="0" smtClean="0"/>
              <a:t>Fewer arrests for youth consumption but an increase in youth DUI</a:t>
            </a:r>
          </a:p>
          <a:p>
            <a:r>
              <a:rPr lang="en-US" dirty="0" smtClean="0"/>
              <a:t>Increase in media messaging, prevention education and alternative activities, coalition, workforce capacity</a:t>
            </a:r>
          </a:p>
          <a:p>
            <a:r>
              <a:rPr lang="en-US" dirty="0" smtClean="0"/>
              <a:t>Declines in some family-based norms (asking about parents and alcohol at parties) but improvements in other (parents supplying alcohol, students taking alcohol from home, attending parties without parental presence)</a:t>
            </a:r>
          </a:p>
          <a:p>
            <a:r>
              <a:rPr lang="en-US" dirty="0" smtClean="0"/>
              <a:t>Decrease in rates of youth past 30-day alcohol use and binge-drinking</a:t>
            </a:r>
          </a:p>
          <a:p>
            <a:r>
              <a:rPr lang="en-US" dirty="0" smtClean="0"/>
              <a:t>Increase in percentage of traffic fatalities related to alcohol-related accidents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Delaware Alcohol Consumption </a:t>
            </a:r>
            <a:r>
              <a:rPr lang="en-US" dirty="0" smtClean="0"/>
              <a:t>Laws 2010 and 2015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21389"/>
              </p:ext>
            </p:extLst>
          </p:nvPr>
        </p:nvGraphicFramePr>
        <p:xfrm>
          <a:off x="457200" y="1605279"/>
          <a:ext cx="8229600" cy="512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936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/>
                </a:tc>
              </a:tr>
              <a:tr h="506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keg registration laws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keg registration laws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06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dram shop 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dram shop laws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06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social host laws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social host laws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06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open container laws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open container laws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158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Furnishing is prohibited WITH THE FOLLOWING EXCEPTION(S):  private residence AND EITHER parent/guardian OR spouse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Furnishing is prohibited WITH THE FOLLOWING EXCEPTION(S):  private residence AND EITHER parent/guardian OR spouse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(small increase in fines)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1585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Illegal for "[w]</a:t>
                      </a:r>
                      <a:r>
                        <a:rPr lang="en-US" sz="1600" dirty="0" err="1" smtClean="0"/>
                        <a:t>hoever</a:t>
                      </a:r>
                      <a:r>
                        <a:rPr lang="en-US" sz="1600" dirty="0" smtClean="0"/>
                        <a:t>, being under the age of 21 years, has alcoholic liquor in his or her possession at any time, or consumes or is found to have consumed alcoholic liquor.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Illegal for "[w]</a:t>
                      </a:r>
                      <a:r>
                        <a:rPr lang="en-US" sz="1600" dirty="0" err="1" smtClean="0"/>
                        <a:t>hoever</a:t>
                      </a:r>
                      <a:r>
                        <a:rPr lang="en-US" sz="1600" dirty="0" smtClean="0"/>
                        <a:t>, being under the age of 21 years, has alcoholic liquor in his or her possession at any time, or consumes or is found to have consumed alcoholic liquor.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06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Enforcement 2010 and 2014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264014"/>
              </p:ext>
            </p:extLst>
          </p:nvPr>
        </p:nvGraphicFramePr>
        <p:xfrm>
          <a:off x="457200" y="1600200"/>
          <a:ext cx="8229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 Compliance checks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requested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Supported by EUDL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Supported by SPF-SIG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Arrests (DELJIS)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 Consumers - Possession/consumption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915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587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Youth consumers -  DUI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3166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34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Messages—2010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286000"/>
          </a:xfrm>
        </p:spPr>
        <p:txBody>
          <a:bodyPr/>
          <a:lstStyle/>
          <a:p>
            <a:r>
              <a:rPr lang="en-US" dirty="0" smtClean="0"/>
              <a:t>Office of Highway Safety and the Governor’s Office “Think.  Don’t drink!” media campaign</a:t>
            </a:r>
          </a:p>
          <a:p>
            <a:r>
              <a:rPr lang="en-US" dirty="0" smtClean="0"/>
              <a:t>DSCYF Parents Step Up campaign</a:t>
            </a:r>
            <a:endParaRPr lang="en-US" dirty="0"/>
          </a:p>
        </p:txBody>
      </p:sp>
      <p:pic>
        <p:nvPicPr>
          <p:cNvPr id="9219" name="Picture 3" descr="C:\Users\roberta\AppData\Local\Microsoft\Windows\Temporary Internet Files\Content.IE5\6DUUFG3P\Picture_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54957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0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Messages—2014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DATE “Buyers Beware” campaign of 10 billboards</a:t>
            </a:r>
          </a:p>
          <a:p>
            <a:r>
              <a:rPr lang="en-US" dirty="0" smtClean="0"/>
              <a:t>“Underage?  Understand.  Don’t Drink!” Campaign of 109 billboards plus other materials</a:t>
            </a:r>
          </a:p>
          <a:p>
            <a:r>
              <a:rPr lang="en-US" dirty="0" smtClean="0"/>
              <a:t>DHSS “Thinking Hurts Drinking” campaign (2015)</a:t>
            </a:r>
          </a:p>
          <a:p>
            <a:r>
              <a:rPr lang="en-US" dirty="0" smtClean="0"/>
              <a:t>Information dissemination to over 237,000</a:t>
            </a:r>
          </a:p>
          <a:p>
            <a:r>
              <a:rPr lang="en-US" dirty="0" smtClean="0"/>
              <a:t>Stall Stories Posters campaign—over 5990 posted</a:t>
            </a:r>
          </a:p>
          <a:p>
            <a:r>
              <a:rPr lang="en-US" dirty="0" smtClean="0"/>
              <a:t>PSA’s shown at Penn Center—38,290 times</a:t>
            </a:r>
          </a:p>
          <a:p>
            <a:r>
              <a:rPr lang="en-US" dirty="0" smtClean="0"/>
              <a:t>Information disseminated to over 176,000</a:t>
            </a:r>
          </a:p>
        </p:txBody>
      </p:sp>
      <p:sp>
        <p:nvSpPr>
          <p:cNvPr id="4" name="Plus 3"/>
          <p:cNvSpPr/>
          <p:nvPr/>
        </p:nvSpPr>
        <p:spPr>
          <a:xfrm>
            <a:off x="7391399" y="457200"/>
            <a:ext cx="609600" cy="6096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5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DATE “Buyers Beware” campaign of 10 billboards</a:t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3298"/>
            <a:ext cx="8991600" cy="413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4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10078D-D1B9-434C-8060-805043189AE5}"/>
</file>

<file path=customXml/itemProps2.xml><?xml version="1.0" encoding="utf-8"?>
<ds:datastoreItem xmlns:ds="http://schemas.openxmlformats.org/officeDocument/2006/customXml" ds:itemID="{4849000A-7CFC-4AC0-B17C-A86BADC3EC6D}"/>
</file>

<file path=customXml/itemProps3.xml><?xml version="1.0" encoding="utf-8"?>
<ds:datastoreItem xmlns:ds="http://schemas.openxmlformats.org/officeDocument/2006/customXml" ds:itemID="{8173208F-8000-412A-8A06-689B85A390BC}"/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764</Words>
  <Application>Microsoft Office PowerPoint</Application>
  <PresentationFormat>On-screen Show (4:3)</PresentationFormat>
  <Paragraphs>132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Office Theme</vt:lpstr>
      <vt:lpstr>Microsoft Excel Chart</vt:lpstr>
      <vt:lpstr>Substance Abuse Prevention in Delaware:  Past and Present</vt:lpstr>
      <vt:lpstr>The role of the SPF-SIG Evaluation is to answer the questions:</vt:lpstr>
      <vt:lpstr>Logic Model</vt:lpstr>
      <vt:lpstr>Context:</vt:lpstr>
      <vt:lpstr>Delaware Alcohol Consumption Laws 2010 and 2015 </vt:lpstr>
      <vt:lpstr>Law Enforcement 2010 and 2014</vt:lpstr>
      <vt:lpstr>Media Messages—2010 </vt:lpstr>
      <vt:lpstr>Media Messages—2014 </vt:lpstr>
      <vt:lpstr>DATE “Buyers Beware” campaign of 10 billboards </vt:lpstr>
      <vt:lpstr>“Underage?  Understand.  Don’t Drink!” Campaign of 109 billboards plus other materials—almost 7 million impacts </vt:lpstr>
      <vt:lpstr>DHSS “Drinking Hurts Thinking” online campaign</vt:lpstr>
      <vt:lpstr>Stall Stories</vt:lpstr>
      <vt:lpstr>PSA’s</vt:lpstr>
      <vt:lpstr>Prevention Education/Alternative Activities—2010 </vt:lpstr>
      <vt:lpstr>Prevention Education/Alternative Activities—2014</vt:lpstr>
      <vt:lpstr>Increases in Number of Activities/Education Sessions attributable to SPF-SIG  </vt:lpstr>
      <vt:lpstr>Community Coalitions</vt:lpstr>
      <vt:lpstr>Number Attending CADCA</vt:lpstr>
      <vt:lpstr>Workforce Development—Number of Persons Achieving Prevention Certification</vt:lpstr>
      <vt:lpstr>Contributing Factors:</vt:lpstr>
      <vt:lpstr>Perceived Risk of Binge Drinking</vt:lpstr>
      <vt:lpstr>Student’s Disapproval of Daily Drinking</vt:lpstr>
      <vt:lpstr>Family-based Norms: Parents asked Parents Hosting a Party if They Would Be Present at the Party</vt:lpstr>
      <vt:lpstr>Family-based Norms: Parents asked Parents Hosting Party if Alcohol Would Be Served</vt:lpstr>
      <vt:lpstr>Family-based Norms: Parents Told Child Not to Drink Alcohol</vt:lpstr>
      <vt:lpstr>Family-based Norms: Took Alcohol from House with Permission</vt:lpstr>
      <vt:lpstr>Community-based Norms: Attended Party Where Parents Bought Alcohol for Teens</vt:lpstr>
      <vt:lpstr>Community-based Norms: Attended Party with Alcohol and No Parents</vt:lpstr>
      <vt:lpstr>Risk Behaviors</vt:lpstr>
      <vt:lpstr>Past 30 Day Alcohol Use by School-aged Youth</vt:lpstr>
      <vt:lpstr>Binge Drinking by School-aged Youth</vt:lpstr>
      <vt:lpstr>Changes at UD:    -- Coalition -- Ongoing commitment of the provost -- UD APPLE Team created to do prevention with athletes -- Permanent staff member for alcohol prevention outreach​ --additional $50K in funding for alcohol prevention initiatives in        permanent budget. -- UDPD and NPD formed the joint agency policing initiative -- Late night alternative activities on key holidays now expected --- Pro-active communication with incoming students and families         now a norm. -- Dean of Students sends annual email letter to all students </vt:lpstr>
      <vt:lpstr>Alcohol/Binge Use by College Youth—UD </vt:lpstr>
      <vt:lpstr>Alcohol/Binge Use by College Youth—Wesley </vt:lpstr>
      <vt:lpstr>Consequences:</vt:lpstr>
      <vt:lpstr>DUI Arrests</vt:lpstr>
      <vt:lpstr>Underage Possession/Consumption Arrests</vt:lpstr>
      <vt:lpstr>Percent of Total Traffic Fatalities and Injuries That Were Alcohol-related</vt:lpstr>
      <vt:lpstr>Delaware Public School Dropout Rates</vt:lpstr>
      <vt:lpstr>Alcohol and Drug-related School Offenses Reported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Delaware Substance Abuse Prevention Policy Summit</dc:title>
  <dc:creator>roberta</dc:creator>
  <cp:lastModifiedBy>cdas107</cp:lastModifiedBy>
  <cp:revision>64</cp:revision>
  <dcterms:created xsi:type="dcterms:W3CDTF">2015-05-21T18:21:32Z</dcterms:created>
  <dcterms:modified xsi:type="dcterms:W3CDTF">2016-12-21T16:13:59Z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0x01010070474D6A93773D4A91F20C1DBBB27D24</vt:lpwstr>
  </property>
</Properties>
</file>