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8" r:id="rId5"/>
    <p:sldId id="259" r:id="rId6"/>
    <p:sldId id="292" r:id="rId7"/>
    <p:sldId id="257" r:id="rId8"/>
    <p:sldId id="305" r:id="rId9"/>
    <p:sldId id="306" r:id="rId10"/>
    <p:sldId id="320" r:id="rId11"/>
    <p:sldId id="307" r:id="rId12"/>
    <p:sldId id="321" r:id="rId13"/>
    <p:sldId id="308" r:id="rId14"/>
    <p:sldId id="322" r:id="rId15"/>
    <p:sldId id="309" r:id="rId16"/>
    <p:sldId id="310" r:id="rId17"/>
    <p:sldId id="311" r:id="rId18"/>
    <p:sldId id="312" r:id="rId19"/>
    <p:sldId id="313" r:id="rId20"/>
    <p:sldId id="323" r:id="rId21"/>
    <p:sldId id="324" r:id="rId22"/>
    <p:sldId id="325" r:id="rId23"/>
    <p:sldId id="318" r:id="rId24"/>
    <p:sldId id="319" r:id="rId25"/>
    <p:sldId id="327" r:id="rId26"/>
    <p:sldId id="328" r:id="rId27"/>
    <p:sldId id="330" r:id="rId28"/>
    <p:sldId id="331" r:id="rId29"/>
    <p:sldId id="304" r:id="rId30"/>
    <p:sldId id="29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34" autoAdjust="0"/>
  </p:normalViewPr>
  <p:slideViewPr>
    <p:cSldViewPr snapToGrid="0" snapToObjects="1">
      <p:cViewPr varScale="1">
        <p:scale>
          <a:sx n="63" d="100"/>
          <a:sy n="63" d="100"/>
        </p:scale>
        <p:origin x="72" y="3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0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aren:Desktop:SPF-PFS/SEOW%20copy:Adverse%20Childhood%20Advent%20graphs%20for%20shar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Karen:Desktop:SPF-PFS/SEOW%20copy:Adverse%20Childhood%20Advent%20graphs%20for%20sharon-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Karen:Desktop:SPF-PFS/SEOW%20copy:Adverse%20Childhood%20Advent%20graphs%20for%20sharon-3.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dan\Dropbox\DSS%20ongoing\Delaware%20School%20Surveys\EPI\2017\ACEs\Adverse%20Childhood%20Advent%20graphs%20for%20sharon2.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n\Dropbox\DSS%20ongoing\Delaware%20School%20Surveys\EPI\2017\ACEs\Adverse%20Childhood%20Advent%20graphs%20for%20sharon2.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aren:Desktop:SPF-PFS/SEOW%20copy:Adverse%20Childhood%20Advent%20graphs%20for%20sharon.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dan\Dropbox\DSS%20ongoing\Delaware%20School%20Surveys\EPI\2017\ACEs\Adverse%20Childhood%20Advent%20graphs%20for%20sharon2.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an\Dropbox\DSS%20ongoing\Delaware%20School%20Surveys\EPI\2017\ACEs\Adverse%20Childhood%20Advent%20graphs%20for%20sharon2.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Karen:Desktop:SPF-PFS/SEOW%20copy:Adverse%20Childhood%20Advent%20graphs%20for%20sharon-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Karen:Desktop:SPF-PFS/SEOW%20copy:Adverse%20Childhood%20Advent%20graphs%20for%20sharon-3.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dan\Dropbox\DSS%20ongoing\Delaware%20School%20Surveys\EPI\2017\ACEs\Adverse%20Childhood%20Advent%20graphs%20for%20sharon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446641317620999E-2"/>
          <c:y val="0.16101135599256125"/>
          <c:w val="0.92280605151184802"/>
          <c:h val="0.56100977327582802"/>
        </c:manualLayout>
      </c:layout>
      <c:barChart>
        <c:barDir val="col"/>
        <c:grouping val="clustered"/>
        <c:varyColors val="0"/>
        <c:ser>
          <c:idx val="0"/>
          <c:order val="0"/>
          <c:tx>
            <c:strRef>
              <c:f>Homelessness!$A$2</c:f>
              <c:strCache>
                <c:ptCount val="1"/>
                <c:pt idx="0">
                  <c:v>Homeless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Homelessness!$B$1:$F$1</c:f>
              <c:strCache>
                <c:ptCount val="4"/>
                <c:pt idx="0">
                  <c:v>Past 30 day alcohol use</c:v>
                </c:pt>
                <c:pt idx="1">
                  <c:v>Past 30 day cig. use</c:v>
                </c:pt>
                <c:pt idx="2">
                  <c:v>Past 30 Day Marijuana Use</c:v>
                </c:pt>
                <c:pt idx="3">
                  <c:v>Past 30 Prescription Drug Use </c:v>
                </c:pt>
              </c:strCache>
            </c:strRef>
          </c:cat>
          <c:val>
            <c:numRef>
              <c:f>Homelessness!$B$2:$F$2</c:f>
              <c:numCache>
                <c:formatCode>0%</c:formatCode>
                <c:ptCount val="5"/>
                <c:pt idx="0">
                  <c:v>0.58799999999999997</c:v>
                </c:pt>
                <c:pt idx="1">
                  <c:v>0.38800000000000001</c:v>
                </c:pt>
                <c:pt idx="2">
                  <c:v>0.5</c:v>
                </c:pt>
                <c:pt idx="3">
                  <c:v>0.3</c:v>
                </c:pt>
              </c:numCache>
            </c:numRef>
          </c:val>
        </c:ser>
        <c:ser>
          <c:idx val="1"/>
          <c:order val="1"/>
          <c:tx>
            <c:strRef>
              <c:f>Homelessness!$A$3</c:f>
              <c:strCache>
                <c:ptCount val="1"/>
                <c:pt idx="0">
                  <c:v>Not Homeless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Homelessness!$B$1:$F$1</c:f>
              <c:strCache>
                <c:ptCount val="4"/>
                <c:pt idx="0">
                  <c:v>Past 30 day alcohol use</c:v>
                </c:pt>
                <c:pt idx="1">
                  <c:v>Past 30 day cig. use</c:v>
                </c:pt>
                <c:pt idx="2">
                  <c:v>Past 30 Day Marijuana Use</c:v>
                </c:pt>
                <c:pt idx="3">
                  <c:v>Past 30 Prescription Drug Use </c:v>
                </c:pt>
              </c:strCache>
            </c:strRef>
          </c:cat>
          <c:val>
            <c:numRef>
              <c:f>Homelessness!$B$3:$F$3</c:f>
              <c:numCache>
                <c:formatCode>0%</c:formatCode>
                <c:ptCount val="5"/>
                <c:pt idx="0">
                  <c:v>0.29499999999999998</c:v>
                </c:pt>
                <c:pt idx="1">
                  <c:v>0.09</c:v>
                </c:pt>
                <c:pt idx="2">
                  <c:v>0.21</c:v>
                </c:pt>
                <c:pt idx="3">
                  <c:v>0.06</c:v>
                </c:pt>
              </c:numCache>
            </c:numRef>
          </c:val>
        </c:ser>
        <c:dLbls>
          <c:dLblPos val="outEnd"/>
          <c:showLegendKey val="0"/>
          <c:showVal val="1"/>
          <c:showCatName val="0"/>
          <c:showSerName val="0"/>
          <c:showPercent val="0"/>
          <c:showBubbleSize val="0"/>
        </c:dLbls>
        <c:gapWidth val="100"/>
        <c:overlap val="-28"/>
        <c:axId val="1515447136"/>
        <c:axId val="1515440064"/>
      </c:barChart>
      <c:catAx>
        <c:axId val="1515447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15440064"/>
        <c:crosses val="autoZero"/>
        <c:auto val="1"/>
        <c:lblAlgn val="ctr"/>
        <c:lblOffset val="100"/>
        <c:noMultiLvlLbl val="0"/>
      </c:catAx>
      <c:valAx>
        <c:axId val="151544006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515447136"/>
        <c:crosses val="autoZero"/>
        <c:crossBetween val="between"/>
      </c:valAx>
      <c:spPr>
        <a:noFill/>
        <a:ln>
          <a:noFill/>
        </a:ln>
        <a:effectLst/>
      </c:spPr>
    </c:plotArea>
    <c:legend>
      <c:legendPos val="b"/>
      <c:layout>
        <c:manualLayout>
          <c:xMode val="edge"/>
          <c:yMode val="edge"/>
          <c:x val="0.75657943223464597"/>
          <c:y val="4.2420567403948797E-2"/>
          <c:w val="0.24319314101773501"/>
          <c:h val="0.1761723974201719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Females</a:t>
            </a:r>
          </a:p>
        </c:rich>
      </c:tx>
      <c:layout/>
      <c:overlay val="0"/>
      <c:spPr>
        <a:noFill/>
        <a:ln>
          <a:noFill/>
        </a:ln>
        <a:effectLst/>
      </c:spPr>
    </c:title>
    <c:autoTitleDeleted val="0"/>
    <c:plotArea>
      <c:layout/>
      <c:barChart>
        <c:barDir val="col"/>
        <c:grouping val="clustered"/>
        <c:varyColors val="0"/>
        <c:ser>
          <c:idx val="1"/>
          <c:order val="1"/>
          <c:tx>
            <c:strRef>
              <c:f>'Rape '!$A$3</c:f>
              <c:strCache>
                <c:ptCount val="1"/>
                <c:pt idx="0">
                  <c:v>Have Been Forced to Have Intercourse</c:v>
                </c:pt>
              </c:strCache>
            </c:strRef>
          </c:tx>
          <c:spPr>
            <a:solidFill>
              <a:schemeClr val="accent1"/>
            </a:solidFill>
            <a:ln>
              <a:noFill/>
            </a:ln>
            <a:effectLst/>
          </c:spPr>
          <c:invertIfNegative val="0"/>
          <c:dLbls>
            <c:dLbl>
              <c:idx val="1"/>
              <c:layout/>
              <c:tx>
                <c:rich>
                  <a:bodyPr/>
                  <a:lstStyle/>
                  <a:p>
                    <a:r>
                      <a:rPr lang="en-US" smtClean="0"/>
                      <a:t>28%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'Rape '!$B$1:$E$1</c:f>
              <c:strCache>
                <c:ptCount val="4"/>
                <c:pt idx="0">
                  <c:v>Past 30 day alcohol use</c:v>
                </c:pt>
                <c:pt idx="1">
                  <c:v>Past 30 day cigarette use</c:v>
                </c:pt>
                <c:pt idx="2">
                  <c:v>Past 30 Day Marijuana Use</c:v>
                </c:pt>
                <c:pt idx="3">
                  <c:v>Past 30 Prescription Drug Use </c:v>
                </c:pt>
              </c:strCache>
            </c:strRef>
          </c:cat>
          <c:val>
            <c:numRef>
              <c:f>'Rape '!$B$3:$E$3</c:f>
              <c:numCache>
                <c:formatCode>0%</c:formatCode>
                <c:ptCount val="4"/>
                <c:pt idx="0">
                  <c:v>0.45</c:v>
                </c:pt>
                <c:pt idx="1">
                  <c:v>0.28999999999999998</c:v>
                </c:pt>
                <c:pt idx="2">
                  <c:v>0.42</c:v>
                </c:pt>
                <c:pt idx="3">
                  <c:v>0.13</c:v>
                </c:pt>
              </c:numCache>
            </c:numRef>
          </c:val>
        </c:ser>
        <c:ser>
          <c:idx val="2"/>
          <c:order val="2"/>
          <c:tx>
            <c:strRef>
              <c:f>'Rape '!$A$4</c:f>
              <c:strCache>
                <c:ptCount val="1"/>
                <c:pt idx="0">
                  <c:v>Have NOT Been Forced to Have Intercourse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'Rape '!$B$1:$E$1</c:f>
              <c:strCache>
                <c:ptCount val="4"/>
                <c:pt idx="0">
                  <c:v>Past 30 day alcohol use</c:v>
                </c:pt>
                <c:pt idx="1">
                  <c:v>Past 30 day cigarette use</c:v>
                </c:pt>
                <c:pt idx="2">
                  <c:v>Past 30 Day Marijuana Use</c:v>
                </c:pt>
                <c:pt idx="3">
                  <c:v>Past 30 Prescription Drug Use </c:v>
                </c:pt>
              </c:strCache>
            </c:strRef>
          </c:cat>
          <c:val>
            <c:numRef>
              <c:f>'Rape '!$B$4:$E$4</c:f>
              <c:numCache>
                <c:formatCode>0%</c:formatCode>
                <c:ptCount val="4"/>
                <c:pt idx="0">
                  <c:v>0.32</c:v>
                </c:pt>
                <c:pt idx="1">
                  <c:v>7.0000000000000007E-2</c:v>
                </c:pt>
                <c:pt idx="2">
                  <c:v>0.19</c:v>
                </c:pt>
                <c:pt idx="3">
                  <c:v>0.05</c:v>
                </c:pt>
              </c:numCache>
            </c:numRef>
          </c:val>
        </c:ser>
        <c:dLbls>
          <c:dLblPos val="outEnd"/>
          <c:showLegendKey val="0"/>
          <c:showVal val="1"/>
          <c:showCatName val="0"/>
          <c:showSerName val="0"/>
          <c:showPercent val="0"/>
          <c:showBubbleSize val="0"/>
        </c:dLbls>
        <c:gapWidth val="219"/>
        <c:overlap val="-27"/>
        <c:axId val="1402952800"/>
        <c:axId val="1402951168"/>
        <c:extLst>
          <c:ext xmlns:c15="http://schemas.microsoft.com/office/drawing/2012/chart" uri="{02D57815-91ED-43cb-92C2-25804820EDAC}">
            <c15:filteredBarSeries>
              <c15:ser>
                <c:idx val="0"/>
                <c:order val="0"/>
                <c:tx>
                  <c:strRef>
                    <c:extLst>
                      <c:ext uri="{02D57815-91ED-43cb-92C2-25804820EDAC}">
                        <c15:formulaRef>
                          <c15:sqref>'Rape '!$A$2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'Rape '!$B$1:$E$1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'Rape '!$B$2:$E$2</c15:sqref>
                        </c15:formulaRef>
                      </c:ext>
                    </c:extLst>
                    <c:numCache>
                      <c:formatCode>General</c:formatCode>
                      <c:ptCount val="4"/>
                    </c:numCache>
                  </c:numRef>
                </c:val>
              </c15:ser>
            </c15:filteredBarSeries>
          </c:ext>
        </c:extLst>
      </c:barChart>
      <c:catAx>
        <c:axId val="1402952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02951168"/>
        <c:crosses val="autoZero"/>
        <c:auto val="1"/>
        <c:lblAlgn val="ctr"/>
        <c:lblOffset val="100"/>
        <c:noMultiLvlLbl val="0"/>
      </c:catAx>
      <c:valAx>
        <c:axId val="1402951168"/>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4029528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a:t>Males</a:t>
            </a:r>
          </a:p>
        </c:rich>
      </c:tx>
      <c:layout>
        <c:manualLayout>
          <c:xMode val="edge"/>
          <c:yMode val="edge"/>
          <c:x val="0.44004855643044599"/>
          <c:y val="6.9444444444444503E-2"/>
        </c:manualLayout>
      </c:layout>
      <c:overlay val="0"/>
      <c:spPr>
        <a:noFill/>
        <a:ln>
          <a:noFill/>
        </a:ln>
        <a:effectLst/>
      </c:spPr>
    </c:title>
    <c:autoTitleDeleted val="0"/>
    <c:plotArea>
      <c:layout/>
      <c:barChart>
        <c:barDir val="col"/>
        <c:grouping val="clustered"/>
        <c:varyColors val="0"/>
        <c:ser>
          <c:idx val="1"/>
          <c:order val="1"/>
          <c:tx>
            <c:strRef>
              <c:f>'Rape '!$A$25</c:f>
              <c:strCache>
                <c:ptCount val="1"/>
                <c:pt idx="0">
                  <c:v>Have been forced to have intercourse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'Rape '!$B$23:$E$23</c:f>
              <c:strCache>
                <c:ptCount val="4"/>
                <c:pt idx="0">
                  <c:v>Past 30 day alcohol use</c:v>
                </c:pt>
                <c:pt idx="1">
                  <c:v>Past 30 day cigarette use</c:v>
                </c:pt>
                <c:pt idx="2">
                  <c:v>Past 30 Day Marijuana Use</c:v>
                </c:pt>
                <c:pt idx="3">
                  <c:v>Past 30 Prescription Drug Use </c:v>
                </c:pt>
              </c:strCache>
            </c:strRef>
          </c:cat>
          <c:val>
            <c:numRef>
              <c:f>'Rape '!$B$25:$E$25</c:f>
              <c:numCache>
                <c:formatCode>0%</c:formatCode>
                <c:ptCount val="4"/>
                <c:pt idx="0">
                  <c:v>0.65</c:v>
                </c:pt>
                <c:pt idx="1">
                  <c:v>0.42</c:v>
                </c:pt>
                <c:pt idx="2">
                  <c:v>0.46</c:v>
                </c:pt>
                <c:pt idx="3">
                  <c:v>0.34</c:v>
                </c:pt>
              </c:numCache>
            </c:numRef>
          </c:val>
        </c:ser>
        <c:ser>
          <c:idx val="2"/>
          <c:order val="2"/>
          <c:tx>
            <c:strRef>
              <c:f>'Rape '!$A$26</c:f>
              <c:strCache>
                <c:ptCount val="1"/>
                <c:pt idx="0">
                  <c:v>Have NOT been forced to have intercourse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'Rape '!$B$23:$E$23</c:f>
              <c:strCache>
                <c:ptCount val="4"/>
                <c:pt idx="0">
                  <c:v>Past 30 day alcohol use</c:v>
                </c:pt>
                <c:pt idx="1">
                  <c:v>Past 30 day cigarette use</c:v>
                </c:pt>
                <c:pt idx="2">
                  <c:v>Past 30 Day Marijuana Use</c:v>
                </c:pt>
                <c:pt idx="3">
                  <c:v>Past 30 Prescription Drug Use </c:v>
                </c:pt>
              </c:strCache>
            </c:strRef>
          </c:cat>
          <c:val>
            <c:numRef>
              <c:f>'Rape '!$B$26:$E$26</c:f>
              <c:numCache>
                <c:formatCode>0%</c:formatCode>
                <c:ptCount val="4"/>
                <c:pt idx="0">
                  <c:v>0.27</c:v>
                </c:pt>
                <c:pt idx="1">
                  <c:v>0.11</c:v>
                </c:pt>
                <c:pt idx="2">
                  <c:v>0.22</c:v>
                </c:pt>
                <c:pt idx="3">
                  <c:v>0.06</c:v>
                </c:pt>
              </c:numCache>
            </c:numRef>
          </c:val>
        </c:ser>
        <c:dLbls>
          <c:dLblPos val="outEnd"/>
          <c:showLegendKey val="0"/>
          <c:showVal val="1"/>
          <c:showCatName val="0"/>
          <c:showSerName val="0"/>
          <c:showPercent val="0"/>
          <c:showBubbleSize val="0"/>
        </c:dLbls>
        <c:gapWidth val="219"/>
        <c:overlap val="-27"/>
        <c:axId val="1568060592"/>
        <c:axId val="1568060048"/>
        <c:extLst>
          <c:ext xmlns:c15="http://schemas.microsoft.com/office/drawing/2012/chart" uri="{02D57815-91ED-43cb-92C2-25804820EDAC}">
            <c15:filteredBarSeries>
              <c15:ser>
                <c:idx val="0"/>
                <c:order val="0"/>
                <c:tx>
                  <c:strRef>
                    <c:extLst>
                      <c:ext uri="{02D57815-91ED-43cb-92C2-25804820EDAC}">
                        <c15:formulaRef>
                          <c15:sqref>'Rape '!$A$24</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'Rape '!$B$23:$E$23</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'Rape '!$B$24:$E$24</c15:sqref>
                        </c15:formulaRef>
                      </c:ext>
                    </c:extLst>
                    <c:numCache>
                      <c:formatCode>General</c:formatCode>
                      <c:ptCount val="4"/>
                    </c:numCache>
                  </c:numRef>
                </c:val>
              </c15:ser>
            </c15:filteredBarSeries>
          </c:ext>
        </c:extLst>
      </c:barChart>
      <c:catAx>
        <c:axId val="1568060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8060048"/>
        <c:crosses val="autoZero"/>
        <c:auto val="1"/>
        <c:lblAlgn val="ctr"/>
        <c:lblOffset val="100"/>
        <c:noMultiLvlLbl val="0"/>
      </c:catAx>
      <c:valAx>
        <c:axId val="1568060048"/>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568060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666139271524704E-2"/>
          <c:y val="2.1505376344086023E-2"/>
          <c:w val="0.96533386072847527"/>
          <c:h val="0.85233997967995934"/>
        </c:manualLayout>
      </c:layout>
      <c:barChart>
        <c:barDir val="col"/>
        <c:grouping val="clustered"/>
        <c:varyColors val="0"/>
        <c:ser>
          <c:idx val="0"/>
          <c:order val="0"/>
          <c:tx>
            <c:strRef>
              <c:f>'fight (anywhere)'!$A$2</c:f>
              <c:strCache>
                <c:ptCount val="1"/>
                <c:pt idx="0">
                  <c:v>Fight past year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'fight (anywhere)'!$B$1:$E$1</c:f>
              <c:strCache>
                <c:ptCount val="4"/>
                <c:pt idx="0">
                  <c:v>Past 30 Day Alcohol Use</c:v>
                </c:pt>
                <c:pt idx="1">
                  <c:v>Past 30 Day Cigarette Use</c:v>
                </c:pt>
                <c:pt idx="2">
                  <c:v>Past 30 Day Marijuana Use</c:v>
                </c:pt>
                <c:pt idx="3">
                  <c:v>Past 30 Prescription Drug Use </c:v>
                </c:pt>
              </c:strCache>
            </c:strRef>
          </c:cat>
          <c:val>
            <c:numRef>
              <c:f>'fight (anywhere)'!$B$2:$E$2</c:f>
              <c:numCache>
                <c:formatCode>0%</c:formatCode>
                <c:ptCount val="4"/>
                <c:pt idx="0">
                  <c:v>0.49</c:v>
                </c:pt>
                <c:pt idx="1">
                  <c:v>0.25</c:v>
                </c:pt>
                <c:pt idx="2">
                  <c:v>0.44</c:v>
                </c:pt>
                <c:pt idx="3">
                  <c:v>0.16</c:v>
                </c:pt>
              </c:numCache>
            </c:numRef>
          </c:val>
        </c:ser>
        <c:ser>
          <c:idx val="1"/>
          <c:order val="1"/>
          <c:tx>
            <c:strRef>
              <c:f>'fight (anywhere)'!$A$3</c:f>
              <c:strCache>
                <c:ptCount val="1"/>
                <c:pt idx="0">
                  <c:v>Haven't fought past year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'fight (anywhere)'!$B$1:$E$1</c:f>
              <c:strCache>
                <c:ptCount val="4"/>
                <c:pt idx="0">
                  <c:v>Past 30 Day Alcohol Use</c:v>
                </c:pt>
                <c:pt idx="1">
                  <c:v>Past 30 Day Cigarette Use</c:v>
                </c:pt>
                <c:pt idx="2">
                  <c:v>Past 30 Day Marijuana Use</c:v>
                </c:pt>
                <c:pt idx="3">
                  <c:v>Past 30 Prescription Drug Use </c:v>
                </c:pt>
              </c:strCache>
            </c:strRef>
          </c:cat>
          <c:val>
            <c:numRef>
              <c:f>'fight (anywhere)'!$B$3:$E$3</c:f>
              <c:numCache>
                <c:formatCode>0%</c:formatCode>
                <c:ptCount val="4"/>
                <c:pt idx="0">
                  <c:v>0.26</c:v>
                </c:pt>
                <c:pt idx="1">
                  <c:v>0.06</c:v>
                </c:pt>
                <c:pt idx="2">
                  <c:v>0.16</c:v>
                </c:pt>
                <c:pt idx="3">
                  <c:v>0.04</c:v>
                </c:pt>
              </c:numCache>
            </c:numRef>
          </c:val>
        </c:ser>
        <c:dLbls>
          <c:dLblPos val="outEnd"/>
          <c:showLegendKey val="0"/>
          <c:showVal val="1"/>
          <c:showCatName val="0"/>
          <c:showSerName val="0"/>
          <c:showPercent val="0"/>
          <c:showBubbleSize val="0"/>
        </c:dLbls>
        <c:gapWidth val="219"/>
        <c:overlap val="-27"/>
        <c:axId val="1629174864"/>
        <c:axId val="1574331344"/>
      </c:barChart>
      <c:catAx>
        <c:axId val="1629174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74331344"/>
        <c:crosses val="autoZero"/>
        <c:auto val="1"/>
        <c:lblAlgn val="ctr"/>
        <c:lblOffset val="100"/>
        <c:noMultiLvlLbl val="0"/>
      </c:catAx>
      <c:valAx>
        <c:axId val="1574331344"/>
        <c:scaling>
          <c:orientation val="minMax"/>
        </c:scaling>
        <c:delete val="1"/>
        <c:axPos val="l"/>
        <c:numFmt formatCode="0%" sourceLinked="1"/>
        <c:majorTickMark val="none"/>
        <c:minorTickMark val="none"/>
        <c:tickLblPos val="nextTo"/>
        <c:crossAx val="1629174864"/>
        <c:crosses val="autoZero"/>
        <c:crossBetween val="between"/>
      </c:valAx>
      <c:spPr>
        <a:solidFill>
          <a:schemeClr val="bg1"/>
        </a:solidFill>
        <a:ln>
          <a:noFill/>
        </a:ln>
        <a:effectLst/>
      </c:spPr>
    </c:plotArea>
    <c:legend>
      <c:legendPos val="b"/>
      <c:layout>
        <c:manualLayout>
          <c:xMode val="edge"/>
          <c:yMode val="edge"/>
          <c:x val="0.72060681029628393"/>
          <c:y val="7.8112776225552447E-2"/>
          <c:w val="0.26293162383194096"/>
          <c:h val="0.17577014678720715"/>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8250054778455587"/>
          <c:h val="0.79066251799170262"/>
        </c:manualLayout>
      </c:layout>
      <c:barChart>
        <c:barDir val="col"/>
        <c:grouping val="clustered"/>
        <c:varyColors val="0"/>
        <c:ser>
          <c:idx val="1"/>
          <c:order val="0"/>
          <c:tx>
            <c:strRef>
              <c:f>'Threatened at School'!$A$2</c:f>
              <c:strCache>
                <c:ptCount val="1"/>
                <c:pt idx="0">
                  <c:v>Threatened at School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'Threatened at School'!$B$1:$E$1</c:f>
              <c:strCache>
                <c:ptCount val="4"/>
                <c:pt idx="0">
                  <c:v>Past 30 Day Alcohol Use</c:v>
                </c:pt>
                <c:pt idx="1">
                  <c:v>Past 30 Day Cigarette Use</c:v>
                </c:pt>
                <c:pt idx="2">
                  <c:v>Past 30 Day Marijuana Use</c:v>
                </c:pt>
                <c:pt idx="3">
                  <c:v>Past 30 Prescription Drug Use </c:v>
                </c:pt>
              </c:strCache>
            </c:strRef>
          </c:cat>
          <c:val>
            <c:numRef>
              <c:f>'Threatened at School'!$B$2:$E$2</c:f>
              <c:numCache>
                <c:formatCode>0%</c:formatCode>
                <c:ptCount val="4"/>
                <c:pt idx="0">
                  <c:v>0.6</c:v>
                </c:pt>
                <c:pt idx="1">
                  <c:v>0.4</c:v>
                </c:pt>
                <c:pt idx="2">
                  <c:v>0.48</c:v>
                </c:pt>
                <c:pt idx="3">
                  <c:v>0.27</c:v>
                </c:pt>
              </c:numCache>
            </c:numRef>
          </c:val>
        </c:ser>
        <c:ser>
          <c:idx val="2"/>
          <c:order val="1"/>
          <c:tx>
            <c:strRef>
              <c:f>'Threatened at School'!$A$3</c:f>
              <c:strCache>
                <c:ptCount val="1"/>
                <c:pt idx="0">
                  <c:v>Have NOT been Threatened at School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'Threatened at School'!$B$1:$E$1</c:f>
              <c:strCache>
                <c:ptCount val="4"/>
                <c:pt idx="0">
                  <c:v>Past 30 Day Alcohol Use</c:v>
                </c:pt>
                <c:pt idx="1">
                  <c:v>Past 30 Day Cigarette Use</c:v>
                </c:pt>
                <c:pt idx="2">
                  <c:v>Past 30 Day Marijuana Use</c:v>
                </c:pt>
                <c:pt idx="3">
                  <c:v>Past 30 Prescription Drug Use </c:v>
                </c:pt>
              </c:strCache>
            </c:strRef>
          </c:cat>
          <c:val>
            <c:numRef>
              <c:f>'Threatened at School'!$B$3:$E$3</c:f>
              <c:numCache>
                <c:formatCode>0%</c:formatCode>
                <c:ptCount val="4"/>
                <c:pt idx="0">
                  <c:v>0.28999999999999998</c:v>
                </c:pt>
                <c:pt idx="1">
                  <c:v>0.08</c:v>
                </c:pt>
                <c:pt idx="2">
                  <c:v>0.21</c:v>
                </c:pt>
                <c:pt idx="3">
                  <c:v>0.05</c:v>
                </c:pt>
              </c:numCache>
            </c:numRef>
          </c:val>
        </c:ser>
        <c:dLbls>
          <c:dLblPos val="outEnd"/>
          <c:showLegendKey val="0"/>
          <c:showVal val="1"/>
          <c:showCatName val="0"/>
          <c:showSerName val="0"/>
          <c:showPercent val="0"/>
          <c:showBubbleSize val="0"/>
        </c:dLbls>
        <c:gapWidth val="219"/>
        <c:overlap val="-27"/>
        <c:axId val="1480264320"/>
        <c:axId val="1480259424"/>
        <c:extLst/>
      </c:barChart>
      <c:catAx>
        <c:axId val="148026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80259424"/>
        <c:crosses val="autoZero"/>
        <c:auto val="1"/>
        <c:lblAlgn val="ctr"/>
        <c:lblOffset val="100"/>
        <c:noMultiLvlLbl val="0"/>
      </c:catAx>
      <c:valAx>
        <c:axId val="1480259424"/>
        <c:scaling>
          <c:orientation val="minMax"/>
        </c:scaling>
        <c:delete val="1"/>
        <c:axPos val="l"/>
        <c:numFmt formatCode="0%" sourceLinked="1"/>
        <c:majorTickMark val="none"/>
        <c:minorTickMark val="none"/>
        <c:tickLblPos val="nextTo"/>
        <c:crossAx val="1480264320"/>
        <c:crosses val="autoZero"/>
        <c:crossBetween val="between"/>
      </c:valAx>
      <c:spPr>
        <a:solidFill>
          <a:schemeClr val="bg1"/>
        </a:solidFill>
        <a:ln>
          <a:solidFill>
            <a:schemeClr val="tx1"/>
          </a:solidFill>
        </a:ln>
        <a:effectLst/>
      </c:spPr>
    </c:plotArea>
    <c:legend>
      <c:legendPos val="r"/>
      <c:layout>
        <c:manualLayout>
          <c:xMode val="edge"/>
          <c:yMode val="edge"/>
          <c:x val="0.68626263037334467"/>
          <c:y val="5.6587291507916346E-2"/>
          <c:w val="0.29764155394602931"/>
          <c:h val="0.2307270955679035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'School Bullying '!$A$3</c:f>
              <c:strCache>
                <c:ptCount val="1"/>
                <c:pt idx="0">
                  <c:v>Have been bullied </c:v>
                </c:pt>
              </c:strCache>
            </c:strRef>
          </c:tx>
          <c:spPr>
            <a:solidFill>
              <a:schemeClr val="accent1"/>
            </a:solidFill>
            <a:ln>
              <a:noFill/>
            </a:ln>
            <a:effectLst/>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'School Bullying '!$B$1:$E$1</c:f>
              <c:strCache>
                <c:ptCount val="4"/>
                <c:pt idx="0">
                  <c:v>Past 30 day alcohol use</c:v>
                </c:pt>
                <c:pt idx="1">
                  <c:v>Past 30 day cigarette use</c:v>
                </c:pt>
                <c:pt idx="2">
                  <c:v>Past 30 Day Marijuana Use</c:v>
                </c:pt>
                <c:pt idx="3">
                  <c:v>Past 30 Prescription Drug Use </c:v>
                </c:pt>
              </c:strCache>
            </c:strRef>
          </c:cat>
          <c:val>
            <c:numRef>
              <c:f>'School Bullying '!$B$3:$E$3</c:f>
              <c:numCache>
                <c:formatCode>0%</c:formatCode>
                <c:ptCount val="4"/>
                <c:pt idx="0">
                  <c:v>0.4</c:v>
                </c:pt>
                <c:pt idx="1">
                  <c:v>0.17</c:v>
                </c:pt>
                <c:pt idx="2">
                  <c:v>0.28000000000000003</c:v>
                </c:pt>
                <c:pt idx="3">
                  <c:v>0.11</c:v>
                </c:pt>
              </c:numCache>
            </c:numRef>
          </c:val>
        </c:ser>
        <c:ser>
          <c:idx val="2"/>
          <c:order val="2"/>
          <c:tx>
            <c:strRef>
              <c:f>'School Bullying '!$A$4</c:f>
              <c:strCache>
                <c:ptCount val="1"/>
                <c:pt idx="0">
                  <c:v>Have not been bullied </c:v>
                </c:pt>
              </c:strCache>
            </c:strRef>
          </c:tx>
          <c:spPr>
            <a:solidFill>
              <a:schemeClr val="tx2"/>
            </a:solidFill>
            <a:ln>
              <a:noFill/>
            </a:ln>
            <a:effectLst/>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'School Bullying '!$B$1:$E$1</c:f>
              <c:strCache>
                <c:ptCount val="4"/>
                <c:pt idx="0">
                  <c:v>Past 30 day alcohol use</c:v>
                </c:pt>
                <c:pt idx="1">
                  <c:v>Past 30 day cigarette use</c:v>
                </c:pt>
                <c:pt idx="2">
                  <c:v>Past 30 Day Marijuana Use</c:v>
                </c:pt>
                <c:pt idx="3">
                  <c:v>Past 30 Prescription Drug Use </c:v>
                </c:pt>
              </c:strCache>
            </c:strRef>
          </c:cat>
          <c:val>
            <c:numRef>
              <c:f>'School Bullying '!$B$4:$E$4</c:f>
              <c:numCache>
                <c:formatCode>0%</c:formatCode>
                <c:ptCount val="4"/>
                <c:pt idx="0">
                  <c:v>0.28999999999999998</c:v>
                </c:pt>
                <c:pt idx="1">
                  <c:v>8.7999999999999995E-2</c:v>
                </c:pt>
                <c:pt idx="2">
                  <c:v>0.21</c:v>
                </c:pt>
                <c:pt idx="3">
                  <c:v>5.5E-2</c:v>
                </c:pt>
              </c:numCache>
            </c:numRef>
          </c:val>
        </c:ser>
        <c:dLbls>
          <c:showLegendKey val="0"/>
          <c:showVal val="0"/>
          <c:showCatName val="0"/>
          <c:showSerName val="0"/>
          <c:showPercent val="0"/>
          <c:showBubbleSize val="0"/>
        </c:dLbls>
        <c:gapWidth val="219"/>
        <c:overlap val="-27"/>
        <c:axId val="1515435712"/>
        <c:axId val="1515442784"/>
        <c:extLst>
          <c:ext xmlns:c15="http://schemas.microsoft.com/office/drawing/2012/chart" uri="{02D57815-91ED-43cb-92C2-25804820EDAC}">
            <c15:filteredBarSeries>
              <c15:ser>
                <c:idx val="0"/>
                <c:order val="0"/>
                <c:tx>
                  <c:strRef>
                    <c:extLst>
                      <c:ext uri="{02D57815-91ED-43cb-92C2-25804820EDAC}">
                        <c15:formulaRef>
                          <c15:sqref>'School Bullying '!$A$2</c15:sqref>
                        </c15:formulaRef>
                      </c:ext>
                    </c:extLst>
                    <c:strCache>
                      <c:ptCount val="1"/>
                    </c:strCache>
                  </c:strRef>
                </c:tx>
                <c:spPr>
                  <a:solidFill>
                    <a:schemeClr val="accent1"/>
                  </a:solidFill>
                  <a:ln>
                    <a:noFill/>
                  </a:ln>
                  <a:effectLst/>
                </c:spPr>
                <c:invertIfNegative val="0"/>
                <c:cat>
                  <c:strRef>
                    <c:extLst>
                      <c:ext uri="{02D57815-91ED-43cb-92C2-25804820EDAC}">
                        <c15:formulaRef>
                          <c15:sqref>'School Bullying '!$B$1:$E$1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'School Bullying '!$B$2:$E$2</c15:sqref>
                        </c15:formulaRef>
                      </c:ext>
                    </c:extLst>
                    <c:numCache>
                      <c:formatCode>General</c:formatCode>
                      <c:ptCount val="4"/>
                    </c:numCache>
                  </c:numRef>
                </c:val>
              </c15:ser>
            </c15:filteredBarSeries>
          </c:ext>
        </c:extLst>
      </c:barChart>
      <c:catAx>
        <c:axId val="151543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15442784"/>
        <c:crosses val="autoZero"/>
        <c:auto val="1"/>
        <c:lblAlgn val="ctr"/>
        <c:lblOffset val="100"/>
        <c:noMultiLvlLbl val="0"/>
      </c:catAx>
      <c:valAx>
        <c:axId val="151544278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5154357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05747432484802E-4"/>
          <c:y val="8.3802645530235719E-4"/>
          <c:w val="0.99960594252567514"/>
          <c:h val="0.73440362587126928"/>
        </c:manualLayout>
      </c:layout>
      <c:barChart>
        <c:barDir val="col"/>
        <c:grouping val="clustered"/>
        <c:varyColors val="0"/>
        <c:ser>
          <c:idx val="1"/>
          <c:order val="1"/>
          <c:tx>
            <c:strRef>
              <c:f>'Skipped School bc bullying'!$A$3</c:f>
              <c:strCache>
                <c:ptCount val="1"/>
                <c:pt idx="0">
                  <c:v>Skipped bc of Bullying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'Skipped School bc bullying'!$B$1:$E$1</c:f>
              <c:strCache>
                <c:ptCount val="4"/>
                <c:pt idx="0">
                  <c:v>Past 30 Day Alcohol Use</c:v>
                </c:pt>
                <c:pt idx="1">
                  <c:v>Past 30 Day Cigarette Use</c:v>
                </c:pt>
                <c:pt idx="2">
                  <c:v>Past 30 Day Marijuana Use</c:v>
                </c:pt>
                <c:pt idx="3">
                  <c:v>Past 30 Prescription Drug Use </c:v>
                </c:pt>
              </c:strCache>
            </c:strRef>
          </c:cat>
          <c:val>
            <c:numRef>
              <c:f>'Skipped School bc bullying'!$B$3:$E$3</c:f>
              <c:numCache>
                <c:formatCode>0%</c:formatCode>
                <c:ptCount val="4"/>
                <c:pt idx="0">
                  <c:v>0.6</c:v>
                </c:pt>
                <c:pt idx="1">
                  <c:v>0.36</c:v>
                </c:pt>
                <c:pt idx="2">
                  <c:v>0.45</c:v>
                </c:pt>
                <c:pt idx="3">
                  <c:v>0.26</c:v>
                </c:pt>
              </c:numCache>
            </c:numRef>
          </c:val>
        </c:ser>
        <c:ser>
          <c:idx val="2"/>
          <c:order val="2"/>
          <c:tx>
            <c:strRef>
              <c:f>'Skipped School bc bullying'!$A$4</c:f>
              <c:strCache>
                <c:ptCount val="1"/>
                <c:pt idx="0">
                  <c:v>Have NOT Skipped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'Skipped School bc bullying'!$B$1:$E$1</c:f>
              <c:strCache>
                <c:ptCount val="4"/>
                <c:pt idx="0">
                  <c:v>Past 30 Day Alcohol Use</c:v>
                </c:pt>
                <c:pt idx="1">
                  <c:v>Past 30 Day Cigarette Use</c:v>
                </c:pt>
                <c:pt idx="2">
                  <c:v>Past 30 Day Marijuana Use</c:v>
                </c:pt>
                <c:pt idx="3">
                  <c:v>Past 30 Prescription Drug Use </c:v>
                </c:pt>
              </c:strCache>
            </c:strRef>
          </c:cat>
          <c:val>
            <c:numRef>
              <c:f>'Skipped School bc bullying'!$B$4:$E$4</c:f>
              <c:numCache>
                <c:formatCode>0%</c:formatCode>
                <c:ptCount val="4"/>
                <c:pt idx="0">
                  <c:v>0.28999999999999998</c:v>
                </c:pt>
                <c:pt idx="1">
                  <c:v>0.09</c:v>
                </c:pt>
                <c:pt idx="2">
                  <c:v>0.21</c:v>
                </c:pt>
                <c:pt idx="3">
                  <c:v>0.05</c:v>
                </c:pt>
              </c:numCache>
            </c:numRef>
          </c:val>
        </c:ser>
        <c:dLbls>
          <c:dLblPos val="outEnd"/>
          <c:showLegendKey val="0"/>
          <c:showVal val="1"/>
          <c:showCatName val="0"/>
          <c:showSerName val="0"/>
          <c:showPercent val="0"/>
          <c:showBubbleSize val="0"/>
        </c:dLbls>
        <c:gapWidth val="219"/>
        <c:overlap val="-27"/>
        <c:axId val="1397712768"/>
        <c:axId val="1397715488"/>
        <c:extLst>
          <c:ext xmlns:c15="http://schemas.microsoft.com/office/drawing/2012/chart" uri="{02D57815-91ED-43cb-92C2-25804820EDAC}">
            <c15:filteredBarSeries>
              <c15:ser>
                <c:idx val="0"/>
                <c:order val="0"/>
                <c:tx>
                  <c:strRef>
                    <c:extLst>
                      <c:ext uri="{02D57815-91ED-43cb-92C2-25804820EDAC}">
                        <c15:formulaRef>
                          <c15:sqref>'Skipped School bc bullying'!$A$2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'Skipped School bc bullying'!$B$1:$E$1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'Skipped School bc bullying'!$B$2:$E$2</c15:sqref>
                        </c15:formulaRef>
                      </c:ext>
                    </c:extLst>
                    <c:numCache>
                      <c:formatCode>General</c:formatCode>
                      <c:ptCount val="4"/>
                    </c:numCache>
                  </c:numRef>
                </c:val>
              </c15:ser>
            </c15:filteredBarSeries>
          </c:ext>
        </c:extLst>
      </c:barChart>
      <c:catAx>
        <c:axId val="1397712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97715488"/>
        <c:crosses val="autoZero"/>
        <c:auto val="1"/>
        <c:lblAlgn val="ctr"/>
        <c:lblOffset val="100"/>
        <c:noMultiLvlLbl val="0"/>
      </c:catAx>
      <c:valAx>
        <c:axId val="1397715488"/>
        <c:scaling>
          <c:orientation val="minMax"/>
        </c:scaling>
        <c:delete val="1"/>
        <c:axPos val="l"/>
        <c:numFmt formatCode="0%" sourceLinked="1"/>
        <c:majorTickMark val="none"/>
        <c:minorTickMark val="none"/>
        <c:tickLblPos val="nextTo"/>
        <c:crossAx val="1397712768"/>
        <c:crosses val="autoZero"/>
        <c:crossBetween val="between"/>
      </c:valAx>
      <c:spPr>
        <a:solidFill>
          <a:schemeClr val="bg1"/>
        </a:solidFill>
        <a:ln>
          <a:solidFill>
            <a:schemeClr val="tx1">
              <a:lumMod val="15000"/>
              <a:lumOff val="85000"/>
            </a:schemeClr>
          </a:solidFill>
        </a:ln>
        <a:effectLst/>
      </c:spPr>
    </c:plotArea>
    <c:legend>
      <c:legendPos val="b"/>
      <c:layout>
        <c:manualLayout>
          <c:xMode val="edge"/>
          <c:yMode val="edge"/>
          <c:x val="0.63077248913053996"/>
          <c:y val="4.0279235928842229E-2"/>
          <c:w val="0.35299100293334595"/>
          <c:h val="0.1479923690094293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solidFill>
        <a:schemeClr val="tx1">
          <a:lumMod val="15000"/>
          <a:lumOff val="85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9974502893270223"/>
          <c:h val="0.73696728881112084"/>
        </c:manualLayout>
      </c:layout>
      <c:barChart>
        <c:barDir val="col"/>
        <c:grouping val="clustered"/>
        <c:varyColors val="0"/>
        <c:ser>
          <c:idx val="1"/>
          <c:order val="1"/>
          <c:tx>
            <c:strRef>
              <c:f>'DV physical '!$A$3</c:f>
              <c:strCache>
                <c:ptCount val="1"/>
                <c:pt idx="0">
                  <c:v>Have Experienced Pyhsical DV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physical '!$B$1:$E$1</c:f>
              <c:strCache>
                <c:ptCount val="4"/>
                <c:pt idx="0">
                  <c:v>Past 30 Day Alcohol Use</c:v>
                </c:pt>
                <c:pt idx="1">
                  <c:v>Past 30 Day Cigarette Use</c:v>
                </c:pt>
                <c:pt idx="2">
                  <c:v>Past 30 Day Marijuana Use</c:v>
                </c:pt>
                <c:pt idx="3">
                  <c:v>Past 30 Prescription Drug Use </c:v>
                </c:pt>
              </c:strCache>
            </c:strRef>
          </c:cat>
          <c:val>
            <c:numRef>
              <c:f>'DV physical '!$B$3:$E$3</c:f>
              <c:numCache>
                <c:formatCode>0%</c:formatCode>
                <c:ptCount val="4"/>
                <c:pt idx="0">
                  <c:v>0.64</c:v>
                </c:pt>
                <c:pt idx="1">
                  <c:v>0.36</c:v>
                </c:pt>
                <c:pt idx="2">
                  <c:v>0.53</c:v>
                </c:pt>
                <c:pt idx="3">
                  <c:v>0.24</c:v>
                </c:pt>
              </c:numCache>
            </c:numRef>
          </c:val>
        </c:ser>
        <c:ser>
          <c:idx val="2"/>
          <c:order val="2"/>
          <c:tx>
            <c:strRef>
              <c:f>'DV physical '!$A$4</c:f>
              <c:strCache>
                <c:ptCount val="1"/>
                <c:pt idx="0">
                  <c:v>Have NOT Experienced Pyhsical DV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physical '!$B$1:$E$1</c:f>
              <c:strCache>
                <c:ptCount val="4"/>
                <c:pt idx="0">
                  <c:v>Past 30 Day Alcohol Use</c:v>
                </c:pt>
                <c:pt idx="1">
                  <c:v>Past 30 Day Cigarette Use</c:v>
                </c:pt>
                <c:pt idx="2">
                  <c:v>Past 30 Day Marijuana Use</c:v>
                </c:pt>
                <c:pt idx="3">
                  <c:v>Past 30 Prescription Drug Use </c:v>
                </c:pt>
              </c:strCache>
            </c:strRef>
          </c:cat>
          <c:val>
            <c:numRef>
              <c:f>'DV physical '!$B$4:$E$4</c:f>
              <c:numCache>
                <c:formatCode>0%</c:formatCode>
                <c:ptCount val="4"/>
                <c:pt idx="0">
                  <c:v>0.28999999999999998</c:v>
                </c:pt>
                <c:pt idx="1">
                  <c:v>0.09</c:v>
                </c:pt>
                <c:pt idx="2">
                  <c:v>0.2</c:v>
                </c:pt>
                <c:pt idx="3">
                  <c:v>0.05</c:v>
                </c:pt>
              </c:numCache>
            </c:numRef>
          </c:val>
        </c:ser>
        <c:dLbls>
          <c:dLblPos val="outEnd"/>
          <c:showLegendKey val="0"/>
          <c:showVal val="1"/>
          <c:showCatName val="0"/>
          <c:showSerName val="0"/>
          <c:showPercent val="0"/>
          <c:showBubbleSize val="0"/>
        </c:dLbls>
        <c:gapWidth val="219"/>
        <c:overlap val="-27"/>
        <c:axId val="1568062224"/>
        <c:axId val="1568062768"/>
        <c:extLst>
          <c:ext xmlns:c15="http://schemas.microsoft.com/office/drawing/2012/chart" uri="{02D57815-91ED-43cb-92C2-25804820EDAC}">
            <c15:filteredBarSeries>
              <c15:ser>
                <c:idx val="0"/>
                <c:order val="0"/>
                <c:tx>
                  <c:strRef>
                    <c:extLst>
                      <c:ext uri="{02D57815-91ED-43cb-92C2-25804820EDAC}">
                        <c15:formulaRef>
                          <c15:sqref>'DV physical '!$A$2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'DV physical '!$B$1:$E$1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'DV physical '!$B$2:$E$2</c15:sqref>
                        </c15:formulaRef>
                      </c:ext>
                    </c:extLst>
                    <c:numCache>
                      <c:formatCode>General</c:formatCode>
                      <c:ptCount val="4"/>
                    </c:numCache>
                  </c:numRef>
                </c:val>
              </c15:ser>
            </c15:filteredBarSeries>
          </c:ext>
        </c:extLst>
      </c:barChart>
      <c:catAx>
        <c:axId val="156806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68062768"/>
        <c:crosses val="autoZero"/>
        <c:auto val="1"/>
        <c:lblAlgn val="ctr"/>
        <c:lblOffset val="100"/>
        <c:noMultiLvlLbl val="0"/>
      </c:catAx>
      <c:valAx>
        <c:axId val="1568062768"/>
        <c:scaling>
          <c:orientation val="minMax"/>
        </c:scaling>
        <c:delete val="1"/>
        <c:axPos val="l"/>
        <c:numFmt formatCode="0%" sourceLinked="1"/>
        <c:majorTickMark val="none"/>
        <c:minorTickMark val="none"/>
        <c:tickLblPos val="nextTo"/>
        <c:crossAx val="1568062224"/>
        <c:crosses val="autoZero"/>
        <c:crossBetween val="between"/>
      </c:valAx>
      <c:spPr>
        <a:solidFill>
          <a:schemeClr val="bg1"/>
        </a:solidFill>
        <a:ln w="25400">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solidFill>
        <a:schemeClr val="tx1">
          <a:lumMod val="15000"/>
          <a:lumOff val="85000"/>
        </a:schemeClr>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'DV Emotional '!$A$3</c:f>
              <c:strCache>
                <c:ptCount val="1"/>
                <c:pt idx="0">
                  <c:v>Have experienced Emotional Dating Violence </c:v>
                </c:pt>
              </c:strCache>
            </c:strRef>
          </c:tx>
          <c:spPr>
            <a:solidFill>
              <a:schemeClr val="accent1"/>
            </a:solidFill>
            <a:ln>
              <a:noFill/>
            </a:ln>
            <a:effectLst/>
          </c:spPr>
          <c:invertIfNegative val="0"/>
          <c:dLbls>
            <c:dLbl>
              <c:idx val="0"/>
              <c:layout/>
              <c:tx>
                <c:rich>
                  <a:bodyPr/>
                  <a:lstStyle/>
                  <a:p>
                    <a:r>
                      <a:rPr lang="en-US" smtClean="0"/>
                      <a:t>52%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mtClean="0"/>
                      <a:t>23%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40%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mtClean="0"/>
                      <a:t>15%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Emotional '!$B$1:$E$1</c:f>
              <c:strCache>
                <c:ptCount val="4"/>
                <c:pt idx="0">
                  <c:v>Past 30 day alcohol use</c:v>
                </c:pt>
                <c:pt idx="1">
                  <c:v>Past 30 day cigarette use</c:v>
                </c:pt>
                <c:pt idx="2">
                  <c:v>Past 30 Day Marijuana Use</c:v>
                </c:pt>
                <c:pt idx="3">
                  <c:v>Past 30 Prescription Drug Use </c:v>
                </c:pt>
              </c:strCache>
            </c:strRef>
          </c:cat>
          <c:val>
            <c:numRef>
              <c:f>'DV Emotional '!$B$3:$E$3</c:f>
              <c:numCache>
                <c:formatCode>0%</c:formatCode>
                <c:ptCount val="4"/>
                <c:pt idx="0">
                  <c:v>0.51</c:v>
                </c:pt>
                <c:pt idx="1">
                  <c:v>0.22</c:v>
                </c:pt>
                <c:pt idx="2">
                  <c:v>0.39</c:v>
                </c:pt>
                <c:pt idx="3">
                  <c:v>0.14000000000000001</c:v>
                </c:pt>
              </c:numCache>
            </c:numRef>
          </c:val>
        </c:ser>
        <c:ser>
          <c:idx val="2"/>
          <c:order val="2"/>
          <c:tx>
            <c:strRef>
              <c:f>'DV Emotional '!$A$4</c:f>
              <c:strCache>
                <c:ptCount val="1"/>
                <c:pt idx="0">
                  <c:v>Have NOT experienced Emotional Dating Violence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Emotional '!$B$1:$E$1</c:f>
              <c:strCache>
                <c:ptCount val="4"/>
                <c:pt idx="0">
                  <c:v>Past 30 day alcohol use</c:v>
                </c:pt>
                <c:pt idx="1">
                  <c:v>Past 30 day cigarette use</c:v>
                </c:pt>
                <c:pt idx="2">
                  <c:v>Past 30 Day Marijuana Use</c:v>
                </c:pt>
                <c:pt idx="3">
                  <c:v>Past 30 Prescription Drug Use </c:v>
                </c:pt>
              </c:strCache>
            </c:strRef>
          </c:cat>
          <c:val>
            <c:numRef>
              <c:f>'DV Emotional '!$B$4:$E$4</c:f>
              <c:numCache>
                <c:formatCode>0%</c:formatCode>
                <c:ptCount val="4"/>
                <c:pt idx="0">
                  <c:v>0.27</c:v>
                </c:pt>
                <c:pt idx="1">
                  <c:v>0.08</c:v>
                </c:pt>
                <c:pt idx="2">
                  <c:v>0.19</c:v>
                </c:pt>
                <c:pt idx="3">
                  <c:v>0.05</c:v>
                </c:pt>
              </c:numCache>
            </c:numRef>
          </c:val>
        </c:ser>
        <c:dLbls>
          <c:dLblPos val="outEnd"/>
          <c:showLegendKey val="0"/>
          <c:showVal val="1"/>
          <c:showCatName val="0"/>
          <c:showSerName val="0"/>
          <c:showPercent val="0"/>
          <c:showBubbleSize val="0"/>
        </c:dLbls>
        <c:gapWidth val="219"/>
        <c:overlap val="-27"/>
        <c:axId val="1513552928"/>
        <c:axId val="1513555104"/>
        <c:extLst>
          <c:ext xmlns:c15="http://schemas.microsoft.com/office/drawing/2012/chart" uri="{02D57815-91ED-43cb-92C2-25804820EDAC}">
            <c15:filteredBarSeries>
              <c15:ser>
                <c:idx val="0"/>
                <c:order val="0"/>
                <c:tx>
                  <c:strRef>
                    <c:extLst>
                      <c:ext uri="{02D57815-91ED-43cb-92C2-25804820EDAC}">
                        <c15:formulaRef>
                          <c15:sqref>'DV Emotional '!$A$2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'DV Emotional '!$B$1:$E$1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'DV Emotional '!$B$2:$E$2</c15:sqref>
                        </c15:formulaRef>
                      </c:ext>
                    </c:extLst>
                    <c:numCache>
                      <c:formatCode>General</c:formatCode>
                      <c:ptCount val="4"/>
                    </c:numCache>
                  </c:numRef>
                </c:val>
              </c15:ser>
            </c15:filteredBarSeries>
          </c:ext>
        </c:extLst>
      </c:barChart>
      <c:catAx>
        <c:axId val="151355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13555104"/>
        <c:crosses val="autoZero"/>
        <c:auto val="1"/>
        <c:lblAlgn val="ctr"/>
        <c:lblOffset val="100"/>
        <c:noMultiLvlLbl val="0"/>
      </c:catAx>
      <c:valAx>
        <c:axId val="151355510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513552928"/>
        <c:crosses val="autoZero"/>
        <c:crossBetween val="between"/>
      </c:valAx>
      <c:spPr>
        <a:noFill/>
        <a:ln>
          <a:noFill/>
        </a:ln>
        <a:effectLst/>
      </c:spPr>
    </c:plotArea>
    <c:legend>
      <c:legendPos val="b"/>
      <c:layout>
        <c:manualLayout>
          <c:xMode val="edge"/>
          <c:yMode val="edge"/>
          <c:x val="8.4375175898882306E-3"/>
          <c:y val="0.81756829007485199"/>
          <c:w val="0.98312496482022405"/>
          <c:h val="0.14263074754544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2800" dirty="0"/>
              <a:t>Females</a:t>
            </a:r>
          </a:p>
        </c:rich>
      </c:tx>
      <c:layout/>
      <c:overlay val="0"/>
      <c:spPr>
        <a:noFill/>
        <a:ln>
          <a:noFill/>
        </a:ln>
        <a:effectLst/>
      </c:spPr>
    </c:title>
    <c:autoTitleDeleted val="0"/>
    <c:plotArea>
      <c:layout>
        <c:manualLayout>
          <c:layoutTarget val="inner"/>
          <c:xMode val="edge"/>
          <c:yMode val="edge"/>
          <c:x val="2.0484536842264599E-2"/>
          <c:y val="0.14855622377911401"/>
          <c:w val="0.95903092631547104"/>
          <c:h val="0.48125364250728497"/>
        </c:manualLayout>
      </c:layout>
      <c:barChart>
        <c:barDir val="col"/>
        <c:grouping val="clustered"/>
        <c:varyColors val="0"/>
        <c:ser>
          <c:idx val="1"/>
          <c:order val="1"/>
          <c:tx>
            <c:strRef>
              <c:f>'DV Sexual'!$A$3</c:f>
              <c:strCache>
                <c:ptCount val="1"/>
                <c:pt idx="0">
                  <c:v>Experienced Sexual Dating Violence </c:v>
                </c:pt>
              </c:strCache>
            </c:strRef>
          </c:tx>
          <c:spPr>
            <a:solidFill>
              <a:schemeClr val="accent1"/>
            </a:solidFill>
            <a:ln>
              <a:noFill/>
            </a:ln>
            <a:effectLst/>
          </c:spPr>
          <c:invertIfNegative val="0"/>
          <c:dLbls>
            <c:dLbl>
              <c:idx val="0"/>
              <c:layout/>
              <c:tx>
                <c:rich>
                  <a:bodyPr/>
                  <a:lstStyle/>
                  <a:p>
                    <a:r>
                      <a:rPr lang="en-US" smtClean="0"/>
                      <a:t>58%</a:t>
                    </a:r>
                    <a:endParaRPr lang="en-US"/>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mtClean="0"/>
                      <a:t>28%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32%</a:t>
                    </a:r>
                    <a:endParaRPr lang="en-US"/>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mtClean="0"/>
                      <a:t>17%</a:t>
                    </a:r>
                    <a:endParaRPr lang="en-US"/>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Sexual'!$B$1:$E$1</c:f>
              <c:strCache>
                <c:ptCount val="4"/>
                <c:pt idx="0">
                  <c:v>Past 30 day alcohol use</c:v>
                </c:pt>
                <c:pt idx="1">
                  <c:v>Past 30 day cigarette use</c:v>
                </c:pt>
                <c:pt idx="2">
                  <c:v>Past 30 Day Marijuana Use</c:v>
                </c:pt>
                <c:pt idx="3">
                  <c:v>Past 30 Prescription Drug Use </c:v>
                </c:pt>
              </c:strCache>
            </c:strRef>
          </c:cat>
          <c:val>
            <c:numRef>
              <c:f>'DV Sexual'!$B$3:$E$3</c:f>
              <c:numCache>
                <c:formatCode>0%</c:formatCode>
                <c:ptCount val="4"/>
                <c:pt idx="0">
                  <c:v>0.56999999999999995</c:v>
                </c:pt>
                <c:pt idx="1">
                  <c:v>0.26</c:v>
                </c:pt>
                <c:pt idx="2">
                  <c:v>0.3</c:v>
                </c:pt>
                <c:pt idx="3">
                  <c:v>0.16</c:v>
                </c:pt>
              </c:numCache>
            </c:numRef>
          </c:val>
        </c:ser>
        <c:ser>
          <c:idx val="2"/>
          <c:order val="2"/>
          <c:tx>
            <c:strRef>
              <c:f>'DV Sexual'!$A$4</c:f>
              <c:strCache>
                <c:ptCount val="1"/>
                <c:pt idx="0">
                  <c:v>Have NOT Experienced Sexual Dating Violence </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Sexual'!$B$1:$E$1</c:f>
              <c:strCache>
                <c:ptCount val="4"/>
                <c:pt idx="0">
                  <c:v>Past 30 day alcohol use</c:v>
                </c:pt>
                <c:pt idx="1">
                  <c:v>Past 30 day cigarette use</c:v>
                </c:pt>
                <c:pt idx="2">
                  <c:v>Past 30 Day Marijuana Use</c:v>
                </c:pt>
                <c:pt idx="3">
                  <c:v>Past 30 Prescription Drug Use </c:v>
                </c:pt>
              </c:strCache>
            </c:strRef>
          </c:cat>
          <c:val>
            <c:numRef>
              <c:f>'DV Sexual'!$B$4:$E$4</c:f>
              <c:numCache>
                <c:formatCode>0%</c:formatCode>
                <c:ptCount val="4"/>
                <c:pt idx="0">
                  <c:v>0.31</c:v>
                </c:pt>
                <c:pt idx="1">
                  <c:v>7.0000000000000007E-2</c:v>
                </c:pt>
                <c:pt idx="2">
                  <c:v>0.2</c:v>
                </c:pt>
                <c:pt idx="3">
                  <c:v>0.05</c:v>
                </c:pt>
              </c:numCache>
            </c:numRef>
          </c:val>
        </c:ser>
        <c:dLbls>
          <c:dLblPos val="outEnd"/>
          <c:showLegendKey val="0"/>
          <c:showVal val="1"/>
          <c:showCatName val="0"/>
          <c:showSerName val="0"/>
          <c:showPercent val="0"/>
          <c:showBubbleSize val="0"/>
        </c:dLbls>
        <c:gapWidth val="219"/>
        <c:overlap val="-27"/>
        <c:axId val="1513561088"/>
        <c:axId val="1207414624"/>
        <c:extLst>
          <c:ext xmlns:c15="http://schemas.microsoft.com/office/drawing/2012/chart" uri="{02D57815-91ED-43cb-92C2-25804820EDAC}">
            <c15:filteredBarSeries>
              <c15:ser>
                <c:idx val="0"/>
                <c:order val="0"/>
                <c:tx>
                  <c:strRef>
                    <c:extLst>
                      <c:ext uri="{02D57815-91ED-43cb-92C2-25804820EDAC}">
                        <c15:formulaRef>
                          <c15:sqref>'DV Sexual'!$A$2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'DV Sexual'!$B$1:$E$1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c:ext uri="{02D57815-91ED-43cb-92C2-25804820EDAC}">
                        <c15:formulaRef>
                          <c15:sqref>'DV Sexual'!$B$2:$E$2</c15:sqref>
                        </c15:formulaRef>
                      </c:ext>
                    </c:extLst>
                    <c:numCache>
                      <c:formatCode>General</c:formatCode>
                      <c:ptCount val="4"/>
                    </c:numCache>
                  </c:numRef>
                </c:val>
              </c15:ser>
            </c15:filteredBarSeries>
            <c15:filteredBarSeries>
              <c15:ser>
                <c:idx val="3"/>
                <c:order val="3"/>
                <c:tx>
                  <c:strRef>
                    <c:extLst xmlns:c15="http://schemas.microsoft.com/office/drawing/2012/chart">
                      <c:ext xmlns:c15="http://schemas.microsoft.com/office/drawing/2012/chart" uri="{02D57815-91ED-43cb-92C2-25804820EDAC}">
                        <c15:formulaRef>
                          <c15:sqref>'DV Sexual'!$A$5</c15:sqref>
                        </c15:formulaRef>
                      </c:ext>
                    </c:extLst>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'DV Sexual'!$B$1:$E$1</c15:sqref>
                        </c15:formulaRef>
                      </c:ext>
                    </c:extLst>
                    <c:strCache>
                      <c:ptCount val="4"/>
                      <c:pt idx="0">
                        <c:v>Past 30 day alcohol use</c:v>
                      </c:pt>
                      <c:pt idx="1">
                        <c:v>Past 30 day cigarette use</c:v>
                      </c:pt>
                      <c:pt idx="2">
                        <c:v>Past 30 Day Marijuana Use</c:v>
                      </c:pt>
                      <c:pt idx="3">
                        <c:v>Past 30 Prescription Drug Use </c:v>
                      </c:pt>
                    </c:strCache>
                  </c:strRef>
                </c:cat>
                <c:val>
                  <c:numRef>
                    <c:extLst xmlns:c15="http://schemas.microsoft.com/office/drawing/2012/chart">
                      <c:ext xmlns:c15="http://schemas.microsoft.com/office/drawing/2012/chart" uri="{02D57815-91ED-43cb-92C2-25804820EDAC}">
                        <c15:formulaRef>
                          <c15:sqref>'DV Sexual'!$B$5:$E$5</c15:sqref>
                        </c15:formulaRef>
                      </c:ext>
                    </c:extLst>
                    <c:numCache>
                      <c:formatCode>General</c:formatCode>
                      <c:ptCount val="4"/>
                    </c:numCache>
                  </c:numRef>
                </c:val>
              </c15:ser>
            </c15:filteredBarSeries>
          </c:ext>
        </c:extLst>
      </c:barChart>
      <c:catAx>
        <c:axId val="151356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7414624"/>
        <c:crosses val="autoZero"/>
        <c:auto val="1"/>
        <c:lblAlgn val="ctr"/>
        <c:lblOffset val="100"/>
        <c:noMultiLvlLbl val="0"/>
      </c:catAx>
      <c:valAx>
        <c:axId val="1207414624"/>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5135610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0" dirty="0"/>
              <a:t>Males</a:t>
            </a:r>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3076432509344597E-3"/>
          <c:y val="4.2960055524973647E-4"/>
          <c:w val="0.99599441073642836"/>
          <c:h val="0.70836983143064569"/>
        </c:manualLayout>
      </c:layout>
      <c:barChart>
        <c:barDir val="col"/>
        <c:grouping val="clustered"/>
        <c:varyColors val="0"/>
        <c:ser>
          <c:idx val="0"/>
          <c:order val="0"/>
          <c:tx>
            <c:strRef>
              <c:f>'DV Sexual'!$A$48</c:f>
              <c:strCache>
                <c:ptCount val="1"/>
                <c:pt idx="0">
                  <c:v>Who Experienced Sexual Dating Violence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Sexual'!$B$47:$E$47</c:f>
              <c:strCache>
                <c:ptCount val="4"/>
                <c:pt idx="0">
                  <c:v>Past 30 Day Alcohol Use</c:v>
                </c:pt>
                <c:pt idx="1">
                  <c:v>Past 30 Day Cigarette Use</c:v>
                </c:pt>
                <c:pt idx="2">
                  <c:v>Past 30 Day Marijuana Use</c:v>
                </c:pt>
                <c:pt idx="3">
                  <c:v>Past 30 Prescription Drug Use </c:v>
                </c:pt>
              </c:strCache>
            </c:strRef>
          </c:cat>
          <c:val>
            <c:numRef>
              <c:f>'DV Sexual'!$B$48:$E$48</c:f>
              <c:numCache>
                <c:formatCode>0%</c:formatCode>
                <c:ptCount val="4"/>
                <c:pt idx="0">
                  <c:v>0.68</c:v>
                </c:pt>
                <c:pt idx="1">
                  <c:v>0.42</c:v>
                </c:pt>
                <c:pt idx="2">
                  <c:v>0.57999999999999996</c:v>
                </c:pt>
                <c:pt idx="3">
                  <c:v>0.35</c:v>
                </c:pt>
              </c:numCache>
            </c:numRef>
          </c:val>
        </c:ser>
        <c:ser>
          <c:idx val="1"/>
          <c:order val="1"/>
          <c:tx>
            <c:strRef>
              <c:f>'DV Sexual'!$A$49</c:f>
              <c:strCache>
                <c:ptCount val="1"/>
                <c:pt idx="0">
                  <c:v> Who Have Not  Not Experienced Sexual Dating Violence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'DV Sexual'!$B$47:$E$47</c:f>
              <c:strCache>
                <c:ptCount val="4"/>
                <c:pt idx="0">
                  <c:v>Past 30 Day Alcohol Use</c:v>
                </c:pt>
                <c:pt idx="1">
                  <c:v>Past 30 Day Cigarette Use</c:v>
                </c:pt>
                <c:pt idx="2">
                  <c:v>Past 30 Day Marijuana Use</c:v>
                </c:pt>
                <c:pt idx="3">
                  <c:v>Past 30 Prescription Drug Use </c:v>
                </c:pt>
              </c:strCache>
            </c:strRef>
          </c:cat>
          <c:val>
            <c:numRef>
              <c:f>'DV Sexual'!$B$49:$E$49</c:f>
              <c:numCache>
                <c:formatCode>0%</c:formatCode>
                <c:ptCount val="4"/>
                <c:pt idx="0">
                  <c:v>0.27</c:v>
                </c:pt>
                <c:pt idx="1">
                  <c:v>0.11</c:v>
                </c:pt>
                <c:pt idx="2">
                  <c:v>0.22</c:v>
                </c:pt>
                <c:pt idx="3">
                  <c:v>0.06</c:v>
                </c:pt>
              </c:numCache>
            </c:numRef>
          </c:val>
        </c:ser>
        <c:dLbls>
          <c:dLblPos val="outEnd"/>
          <c:showLegendKey val="0"/>
          <c:showVal val="1"/>
          <c:showCatName val="0"/>
          <c:showSerName val="0"/>
          <c:showPercent val="0"/>
          <c:showBubbleSize val="0"/>
        </c:dLbls>
        <c:gapWidth val="219"/>
        <c:overlap val="-27"/>
        <c:axId val="1570060448"/>
        <c:axId val="1570060992"/>
      </c:barChart>
      <c:catAx>
        <c:axId val="157006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70060992"/>
        <c:crosses val="autoZero"/>
        <c:auto val="1"/>
        <c:lblAlgn val="ctr"/>
        <c:lblOffset val="100"/>
        <c:noMultiLvlLbl val="0"/>
      </c:catAx>
      <c:valAx>
        <c:axId val="1570060992"/>
        <c:scaling>
          <c:orientation val="minMax"/>
        </c:scaling>
        <c:delete val="1"/>
        <c:axPos val="l"/>
        <c:numFmt formatCode="0%" sourceLinked="1"/>
        <c:majorTickMark val="none"/>
        <c:minorTickMark val="none"/>
        <c:tickLblPos val="nextTo"/>
        <c:crossAx val="1570060448"/>
        <c:crosses val="autoZero"/>
        <c:crossBetween val="between"/>
      </c:valAx>
      <c:spPr>
        <a:solidFill>
          <a:schemeClr val="bg1"/>
        </a:solidFill>
        <a:ln w="25400">
          <a:solidFill>
            <a:schemeClr val="tx1">
              <a:lumMod val="15000"/>
              <a:lumOff val="85000"/>
            </a:schemeClr>
          </a:solidFill>
        </a:ln>
        <a:effectLst/>
      </c:spPr>
    </c:plotArea>
    <c:legend>
      <c:legendPos val="b"/>
      <c:layout>
        <c:manualLayout>
          <c:xMode val="edge"/>
          <c:yMode val="edge"/>
          <c:x val="4.5665752410314092E-2"/>
          <c:y val="0.86856017997750279"/>
          <c:w val="0.95278891199689109"/>
          <c:h val="0.11624225163343943"/>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solidFill>
        <a:schemeClr val="tx1">
          <a:lumMod val="15000"/>
          <a:lumOff val="8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B083A0-D875-A84F-8C5C-F64A73AEC3CF}" type="datetimeFigureOut">
              <a:rPr lang="en-US" smtClean="0"/>
              <a:t>3/31/2017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B657A-D4A4-6645-9B33-659CA9E1B42E}" type="slidenum">
              <a:rPr lang="en-US" smtClean="0"/>
              <a:t>‹#›</a:t>
            </a:fld>
            <a:endParaRPr lang="en-US"/>
          </a:p>
        </p:txBody>
      </p:sp>
    </p:spTree>
    <p:extLst>
      <p:ext uri="{BB962C8B-B14F-4D97-AF65-F5344CB8AC3E}">
        <p14:creationId xmlns:p14="http://schemas.microsoft.com/office/powerpoint/2010/main" val="2509611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precursors and its consequences to inform prevention policy, practice and programming in the State. </a:t>
            </a:r>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3</a:t>
            </a:fld>
            <a:endParaRPr lang="en-US"/>
          </a:p>
        </p:txBody>
      </p:sp>
    </p:spTree>
    <p:extLst>
      <p:ext uri="{BB962C8B-B14F-4D97-AF65-F5344CB8AC3E}">
        <p14:creationId xmlns:p14="http://schemas.microsoft.com/office/powerpoint/2010/main" val="4106114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21</a:t>
            </a:fld>
            <a:endParaRPr lang="en-US"/>
          </a:p>
        </p:txBody>
      </p:sp>
    </p:spTree>
    <p:extLst>
      <p:ext uri="{BB962C8B-B14F-4D97-AF65-F5344CB8AC3E}">
        <p14:creationId xmlns:p14="http://schemas.microsoft.com/office/powerpoint/2010/main" val="1028716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smtClean="0">
                <a:effectLst/>
                <a:latin typeface="Times New Roman"/>
                <a:ea typeface="ＭＳ 明朝"/>
                <a:cs typeface="Times New Roman"/>
              </a:rPr>
              <a:t>N</a:t>
            </a:r>
            <a:r>
              <a:rPr lang="en-US" sz="1200" baseline="0" dirty="0" smtClean="0">
                <a:effectLst/>
                <a:latin typeface="Times New Roman"/>
                <a:ea typeface="ＭＳ 明朝"/>
                <a:cs typeface="Times New Roman"/>
              </a:rPr>
              <a:t> - homelessness</a:t>
            </a:r>
            <a:endParaRPr lang="en-US" sz="1200" dirty="0" smtClean="0">
              <a:effectLst/>
              <a:latin typeface="Times New Roman"/>
              <a:ea typeface="ＭＳ 明朝"/>
              <a:cs typeface="Times New Roman"/>
            </a:endParaRPr>
          </a:p>
          <a:p>
            <a:pPr marL="0" marR="0">
              <a:spcBef>
                <a:spcPts val="0"/>
              </a:spcBef>
              <a:spcAft>
                <a:spcPts val="0"/>
              </a:spcAft>
            </a:pPr>
            <a:endParaRPr lang="en-US" sz="1200" dirty="0" smtClean="0">
              <a:effectLst/>
              <a:latin typeface="Times New Roman"/>
              <a:ea typeface="ＭＳ 明朝"/>
              <a:cs typeface="Times New Roman"/>
            </a:endParaRPr>
          </a:p>
          <a:p>
            <a:pPr marL="0" marR="0">
              <a:spcBef>
                <a:spcPts val="0"/>
              </a:spcBef>
              <a:spcAft>
                <a:spcPts val="0"/>
              </a:spcAft>
            </a:pPr>
            <a:r>
              <a:rPr lang="en-US" sz="1200" dirty="0" smtClean="0">
                <a:effectLst/>
                <a:latin typeface="Times New Roman"/>
                <a:ea typeface="ＭＳ 明朝"/>
                <a:cs typeface="Times New Roman"/>
              </a:rPr>
              <a:t>home w/ parent/guardian     1.1</a:t>
            </a:r>
          </a:p>
          <a:p>
            <a:pPr marL="0" marR="0">
              <a:spcBef>
                <a:spcPts val="0"/>
              </a:spcBef>
              <a:spcAft>
                <a:spcPts val="0"/>
              </a:spcAft>
            </a:pPr>
            <a:r>
              <a:rPr lang="en-US" sz="1200" dirty="0" smtClean="0">
                <a:effectLst/>
                <a:latin typeface="Times New Roman"/>
                <a:ea typeface="ＭＳ 明朝"/>
                <a:cs typeface="Times New Roman"/>
              </a:rPr>
              <a:t> </a:t>
            </a:r>
          </a:p>
          <a:p>
            <a:pPr marL="0" marR="0">
              <a:spcBef>
                <a:spcPts val="0"/>
              </a:spcBef>
              <a:spcAft>
                <a:spcPts val="0"/>
              </a:spcAft>
            </a:pPr>
            <a:r>
              <a:rPr lang="en-US" sz="1200" dirty="0" smtClean="0">
                <a:effectLst/>
                <a:latin typeface="Times New Roman"/>
                <a:ea typeface="ＭＳ 明朝"/>
                <a:cs typeface="Times New Roman"/>
              </a:rPr>
              <a:t>Other home w/o</a:t>
            </a:r>
          </a:p>
          <a:p>
            <a:pPr marL="0" marR="0">
              <a:spcBef>
                <a:spcPts val="0"/>
              </a:spcBef>
              <a:spcAft>
                <a:spcPts val="0"/>
              </a:spcAft>
            </a:pPr>
            <a:r>
              <a:rPr lang="en-US" sz="1200" dirty="0" smtClean="0">
                <a:effectLst/>
                <a:latin typeface="Times New Roman"/>
                <a:ea typeface="ＭＳ 明朝"/>
                <a:cs typeface="Times New Roman"/>
              </a:rPr>
              <a:t>Parent/guardian     1.2</a:t>
            </a:r>
          </a:p>
          <a:p>
            <a:pPr marL="0" marR="0">
              <a:spcBef>
                <a:spcPts val="0"/>
              </a:spcBef>
              <a:spcAft>
                <a:spcPts val="0"/>
              </a:spcAft>
            </a:pPr>
            <a:r>
              <a:rPr lang="en-US" sz="1200" dirty="0" smtClean="0">
                <a:effectLst/>
                <a:latin typeface="Times New Roman"/>
                <a:ea typeface="ＭＳ 明朝"/>
                <a:cs typeface="Times New Roman"/>
              </a:rPr>
              <a:t> </a:t>
            </a:r>
          </a:p>
          <a:p>
            <a:pPr marL="0" marR="0">
              <a:spcBef>
                <a:spcPts val="0"/>
              </a:spcBef>
              <a:spcAft>
                <a:spcPts val="0"/>
              </a:spcAft>
            </a:pPr>
            <a:r>
              <a:rPr lang="en-US" sz="1200" dirty="0" smtClean="0">
                <a:effectLst/>
                <a:latin typeface="Times New Roman"/>
                <a:ea typeface="ＭＳ 明朝"/>
                <a:cs typeface="Times New Roman"/>
              </a:rPr>
              <a:t>Elsewhere w/ </a:t>
            </a:r>
          </a:p>
          <a:p>
            <a:pPr marL="0" marR="0">
              <a:spcBef>
                <a:spcPts val="0"/>
              </a:spcBef>
              <a:spcAft>
                <a:spcPts val="0"/>
              </a:spcAft>
            </a:pPr>
            <a:r>
              <a:rPr lang="en-US" sz="1200" dirty="0" smtClean="0">
                <a:effectLst/>
                <a:latin typeface="Times New Roman"/>
                <a:ea typeface="ＭＳ 明朝"/>
                <a:cs typeface="Times New Roman"/>
              </a:rPr>
              <a:t>Parent/guardian     0.4</a:t>
            </a:r>
          </a:p>
          <a:p>
            <a:pPr marL="0" marR="0">
              <a:spcBef>
                <a:spcPts val="0"/>
              </a:spcBef>
              <a:spcAft>
                <a:spcPts val="0"/>
              </a:spcAft>
            </a:pPr>
            <a:r>
              <a:rPr lang="en-US" sz="1200" dirty="0" smtClean="0">
                <a:effectLst/>
                <a:latin typeface="Times New Roman"/>
                <a:ea typeface="ＭＳ 明朝"/>
                <a:cs typeface="Times New Roman"/>
              </a:rPr>
              <a:t> </a:t>
            </a:r>
          </a:p>
          <a:p>
            <a:pPr marL="0" marR="0">
              <a:spcBef>
                <a:spcPts val="0"/>
              </a:spcBef>
              <a:spcAft>
                <a:spcPts val="0"/>
              </a:spcAft>
            </a:pPr>
            <a:r>
              <a:rPr lang="en-US" sz="1200" dirty="0" smtClean="0">
                <a:effectLst/>
                <a:latin typeface="Times New Roman"/>
                <a:ea typeface="ＭＳ 明朝"/>
                <a:cs typeface="Times New Roman"/>
              </a:rPr>
              <a:t>Elsewhere w/o</a:t>
            </a:r>
          </a:p>
          <a:p>
            <a:pPr marL="0" marR="0">
              <a:spcBef>
                <a:spcPts val="0"/>
              </a:spcBef>
              <a:spcAft>
                <a:spcPts val="0"/>
              </a:spcAft>
            </a:pPr>
            <a:r>
              <a:rPr lang="en-US" sz="1200" dirty="0" smtClean="0">
                <a:effectLst/>
                <a:latin typeface="Times New Roman"/>
                <a:ea typeface="ＭＳ 明朝"/>
                <a:cs typeface="Times New Roman"/>
              </a:rPr>
              <a:t>Parent/guardian     0.9</a:t>
            </a:r>
          </a:p>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5</a:t>
            </a:fld>
            <a:endParaRPr lang="en-US"/>
          </a:p>
        </p:txBody>
      </p:sp>
    </p:spTree>
    <p:extLst>
      <p:ext uri="{BB962C8B-B14F-4D97-AF65-F5344CB8AC3E}">
        <p14:creationId xmlns:p14="http://schemas.microsoft.com/office/powerpoint/2010/main" val="3453300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6</a:t>
            </a:fld>
            <a:endParaRPr lang="en-US"/>
          </a:p>
        </p:txBody>
      </p:sp>
    </p:spTree>
    <p:extLst>
      <p:ext uri="{BB962C8B-B14F-4D97-AF65-F5344CB8AC3E}">
        <p14:creationId xmlns:p14="http://schemas.microsoft.com/office/powerpoint/2010/main" val="3584374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7</a:t>
            </a:fld>
            <a:endParaRPr lang="en-US"/>
          </a:p>
        </p:txBody>
      </p:sp>
    </p:spTree>
    <p:extLst>
      <p:ext uri="{BB962C8B-B14F-4D97-AF65-F5344CB8AC3E}">
        <p14:creationId xmlns:p14="http://schemas.microsoft.com/office/powerpoint/2010/main" val="345330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8</a:t>
            </a:fld>
            <a:endParaRPr lang="en-US"/>
          </a:p>
        </p:txBody>
      </p:sp>
    </p:spTree>
    <p:extLst>
      <p:ext uri="{BB962C8B-B14F-4D97-AF65-F5344CB8AC3E}">
        <p14:creationId xmlns:p14="http://schemas.microsoft.com/office/powerpoint/2010/main" val="1404747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9</a:t>
            </a:fld>
            <a:endParaRPr lang="en-US"/>
          </a:p>
        </p:txBody>
      </p:sp>
    </p:spTree>
    <p:extLst>
      <p:ext uri="{BB962C8B-B14F-4D97-AF65-F5344CB8AC3E}">
        <p14:creationId xmlns:p14="http://schemas.microsoft.com/office/powerpoint/2010/main" val="3453300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11</a:t>
            </a:fld>
            <a:endParaRPr lang="en-US"/>
          </a:p>
        </p:txBody>
      </p:sp>
    </p:spTree>
    <p:extLst>
      <p:ext uri="{BB962C8B-B14F-4D97-AF65-F5344CB8AC3E}">
        <p14:creationId xmlns:p14="http://schemas.microsoft.com/office/powerpoint/2010/main" val="3453300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14</a:t>
            </a:fld>
            <a:endParaRPr lang="en-US"/>
          </a:p>
        </p:txBody>
      </p:sp>
    </p:spTree>
    <p:extLst>
      <p:ext uri="{BB962C8B-B14F-4D97-AF65-F5344CB8AC3E}">
        <p14:creationId xmlns:p14="http://schemas.microsoft.com/office/powerpoint/2010/main" val="1294212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B657A-D4A4-6645-9B33-659CA9E1B42E}" type="slidenum">
              <a:rPr lang="en-US" smtClean="0"/>
              <a:t>16</a:t>
            </a:fld>
            <a:endParaRPr lang="en-US"/>
          </a:p>
        </p:txBody>
      </p:sp>
    </p:spTree>
    <p:extLst>
      <p:ext uri="{BB962C8B-B14F-4D97-AF65-F5344CB8AC3E}">
        <p14:creationId xmlns:p14="http://schemas.microsoft.com/office/powerpoint/2010/main" val="264078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4275" name="Rectangle 3"/>
          <p:cNvSpPr>
            <a:spLocks noGrp="1" noChangeArrowheads="1"/>
          </p:cNvSpPr>
          <p:nvPr>
            <p:ph type="ctrTitle"/>
          </p:nvPr>
        </p:nvSpPr>
        <p:spPr>
          <a:xfrm>
            <a:off x="677863" y="2286000"/>
            <a:ext cx="7788275" cy="1143000"/>
          </a:xfrm>
          <a:prstGeom prst="rect">
            <a:avLst/>
          </a:prstGeom>
        </p:spPr>
        <p:txBody>
          <a:bodyPr anchor="b"/>
          <a:lstStyle>
            <a:lvl1pPr>
              <a:defRPr/>
            </a:lvl1pPr>
          </a:lstStyle>
          <a:p>
            <a:r>
              <a:rPr lang="en-US" smtClean="0"/>
              <a:t>Click to edit Master title style</a:t>
            </a:r>
            <a:endParaRPr lang="en-US"/>
          </a:p>
        </p:txBody>
      </p:sp>
      <p:sp>
        <p:nvSpPr>
          <p:cNvPr id="54276" name="Rectangle 4"/>
          <p:cNvSpPr>
            <a:spLocks noGrp="1" noChangeArrowheads="1"/>
          </p:cNvSpPr>
          <p:nvPr>
            <p:ph type="subTitle" idx="1"/>
          </p:nvPr>
        </p:nvSpPr>
        <p:spPr>
          <a:xfrm>
            <a:off x="1354138" y="3886200"/>
            <a:ext cx="6435725" cy="1752600"/>
          </a:xfrm>
          <a:prstGeom prst="rect">
            <a:avLst/>
          </a:prstGeom>
        </p:spPr>
        <p:txBody>
          <a:bodyPr/>
          <a:lstStyle>
            <a:lvl1pPr marL="0" indent="0" algn="ctr">
              <a:buFont typeface="Monotype Sorts" pitchFamily="2" charset="2"/>
              <a:buNone/>
              <a:defRPr/>
            </a:lvl1pPr>
          </a:lstStyle>
          <a:p>
            <a:r>
              <a:rPr lang="en-US" smtClean="0"/>
              <a:t>Click to edit Master subtitle style</a:t>
            </a:r>
            <a:endParaRPr lang="en-US"/>
          </a:p>
        </p:txBody>
      </p:sp>
    </p:spTree>
    <p:extLst>
      <p:ext uri="{BB962C8B-B14F-4D97-AF65-F5344CB8AC3E}">
        <p14:creationId xmlns:p14="http://schemas.microsoft.com/office/powerpoint/2010/main" val="315658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524000"/>
            <a:ext cx="8059738"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636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3225" y="342900"/>
            <a:ext cx="2052638" cy="52959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3725" y="342900"/>
            <a:ext cx="6007100" cy="5295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953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smtClean="0"/>
              <a:t>Click to edit Master title style</a:t>
            </a:r>
            <a:endParaRPr lang="en-US" dirty="0"/>
          </a:p>
        </p:txBody>
      </p:sp>
      <p:sp>
        <p:nvSpPr>
          <p:cNvPr id="3" name="Chart Placeholder 2"/>
          <p:cNvSpPr>
            <a:spLocks noGrp="1"/>
          </p:cNvSpPr>
          <p:nvPr>
            <p:ph type="chart" idx="1"/>
          </p:nvPr>
        </p:nvSpPr>
        <p:spPr>
          <a:xfrm>
            <a:off x="609600" y="1524000"/>
            <a:ext cx="8059738" cy="4114800"/>
          </a:xfrm>
          <a:prstGeom prst="rect">
            <a:avLst/>
          </a:prstGeom>
        </p:spPr>
        <p:txBody>
          <a:bodyPr/>
          <a:lstStyle/>
          <a:p>
            <a:pPr lvl="0"/>
            <a:r>
              <a:rPr lang="en-US" noProof="0" smtClean="0"/>
              <a:t>Click icon to add chart</a:t>
            </a:r>
          </a:p>
        </p:txBody>
      </p:sp>
    </p:spTree>
    <p:extLst>
      <p:ext uri="{BB962C8B-B14F-4D97-AF65-F5344CB8AC3E}">
        <p14:creationId xmlns:p14="http://schemas.microsoft.com/office/powerpoint/2010/main" val="119772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524000"/>
            <a:ext cx="8059738"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717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7254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25" y="342900"/>
            <a:ext cx="8212138" cy="11049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52875"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4875" y="1524000"/>
            <a:ext cx="3954463"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278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826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3725" y="342900"/>
            <a:ext cx="8212138" cy="11049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0743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162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272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449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8" name="Text Box 11"/>
          <p:cNvSpPr txBox="1">
            <a:spLocks noChangeArrowheads="1"/>
          </p:cNvSpPr>
          <p:nvPr/>
        </p:nvSpPr>
        <p:spPr bwMode="auto">
          <a:xfrm>
            <a:off x="3305175" y="6310313"/>
            <a:ext cx="4619625" cy="336550"/>
          </a:xfrm>
          <a:prstGeom prst="rect">
            <a:avLst/>
          </a:prstGeom>
          <a:noFill/>
          <a:ln>
            <a:noFill/>
          </a:ln>
          <a:extLst/>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smtClean="0">
              <a:solidFill>
                <a:srgbClr val="FFFFFF"/>
              </a:solidFill>
              <a:latin typeface="Times New Roman" pitchFamily="18" charset="0"/>
            </a:endParaRPr>
          </a:p>
        </p:txBody>
      </p:sp>
      <p:sp>
        <p:nvSpPr>
          <p:cNvPr id="1029" name="Text Box 12"/>
          <p:cNvSpPr txBox="1">
            <a:spLocks noChangeArrowheads="1"/>
          </p:cNvSpPr>
          <p:nvPr/>
        </p:nvSpPr>
        <p:spPr bwMode="auto">
          <a:xfrm>
            <a:off x="5283200" y="6172200"/>
            <a:ext cx="1911350" cy="336550"/>
          </a:xfrm>
          <a:prstGeom prst="rect">
            <a:avLst/>
          </a:prstGeom>
          <a:noFill/>
          <a:ln>
            <a:noFill/>
          </a:ln>
          <a:extLst/>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smtClean="0">
              <a:solidFill>
                <a:srgbClr val="FFFFFF"/>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1" fontAlgn="base" hangingPunct="1">
        <a:spcBef>
          <a:spcPct val="0"/>
        </a:spcBef>
        <a:spcAft>
          <a:spcPct val="0"/>
        </a:spcAft>
        <a:defRPr sz="2000" b="1">
          <a:solidFill>
            <a:srgbClr val="FFCC00"/>
          </a:solidFill>
          <a:latin typeface="+mj-lt"/>
          <a:ea typeface="+mj-ea"/>
          <a:cs typeface="+mj-cs"/>
        </a:defRPr>
      </a:lvl1pPr>
      <a:lvl2pPr algn="ctr" rtl="0" eaLnBrk="1" fontAlgn="base" hangingPunct="1">
        <a:spcBef>
          <a:spcPct val="0"/>
        </a:spcBef>
        <a:spcAft>
          <a:spcPct val="0"/>
        </a:spcAft>
        <a:defRPr sz="2000" b="1">
          <a:solidFill>
            <a:srgbClr val="FFCC00"/>
          </a:solidFill>
          <a:latin typeface="Arial" charset="0"/>
        </a:defRPr>
      </a:lvl2pPr>
      <a:lvl3pPr algn="ctr" rtl="0" eaLnBrk="1" fontAlgn="base" hangingPunct="1">
        <a:spcBef>
          <a:spcPct val="0"/>
        </a:spcBef>
        <a:spcAft>
          <a:spcPct val="0"/>
        </a:spcAft>
        <a:defRPr sz="2000" b="1">
          <a:solidFill>
            <a:srgbClr val="FFCC00"/>
          </a:solidFill>
          <a:latin typeface="Arial" charset="0"/>
        </a:defRPr>
      </a:lvl3pPr>
      <a:lvl4pPr algn="ctr" rtl="0" eaLnBrk="1" fontAlgn="base" hangingPunct="1">
        <a:spcBef>
          <a:spcPct val="0"/>
        </a:spcBef>
        <a:spcAft>
          <a:spcPct val="0"/>
        </a:spcAft>
        <a:defRPr sz="2000" b="1">
          <a:solidFill>
            <a:srgbClr val="FFCC00"/>
          </a:solidFill>
          <a:latin typeface="Arial" charset="0"/>
        </a:defRPr>
      </a:lvl4pPr>
      <a:lvl5pPr algn="ctr" rtl="0" eaLnBrk="1" fontAlgn="base" hangingPunct="1">
        <a:spcBef>
          <a:spcPct val="0"/>
        </a:spcBef>
        <a:spcAft>
          <a:spcPct val="0"/>
        </a:spcAft>
        <a:defRPr sz="2000" b="1">
          <a:solidFill>
            <a:srgbClr val="FFCC00"/>
          </a:solidFill>
          <a:latin typeface="Arial" charset="0"/>
        </a:defRPr>
      </a:lvl5pPr>
      <a:lvl6pPr marL="457200" algn="ctr" rtl="0" eaLnBrk="1" fontAlgn="base" hangingPunct="1">
        <a:spcBef>
          <a:spcPct val="0"/>
        </a:spcBef>
        <a:spcAft>
          <a:spcPct val="0"/>
        </a:spcAft>
        <a:defRPr sz="2000" b="1">
          <a:solidFill>
            <a:srgbClr val="FFCC00"/>
          </a:solidFill>
          <a:latin typeface="Arial" charset="0"/>
        </a:defRPr>
      </a:lvl6pPr>
      <a:lvl7pPr marL="914400" algn="ctr" rtl="0" eaLnBrk="1" fontAlgn="base" hangingPunct="1">
        <a:spcBef>
          <a:spcPct val="0"/>
        </a:spcBef>
        <a:spcAft>
          <a:spcPct val="0"/>
        </a:spcAft>
        <a:defRPr sz="2000" b="1">
          <a:solidFill>
            <a:srgbClr val="FFCC00"/>
          </a:solidFill>
          <a:latin typeface="Arial" charset="0"/>
        </a:defRPr>
      </a:lvl7pPr>
      <a:lvl8pPr marL="1371600" algn="ctr" rtl="0" eaLnBrk="1" fontAlgn="base" hangingPunct="1">
        <a:spcBef>
          <a:spcPct val="0"/>
        </a:spcBef>
        <a:spcAft>
          <a:spcPct val="0"/>
        </a:spcAft>
        <a:defRPr sz="2000" b="1">
          <a:solidFill>
            <a:srgbClr val="FFCC00"/>
          </a:solidFill>
          <a:latin typeface="Arial" charset="0"/>
        </a:defRPr>
      </a:lvl8pPr>
      <a:lvl9pPr marL="1828800" algn="ctr" rtl="0" eaLnBrk="1" fontAlgn="base" hangingPunct="1">
        <a:spcBef>
          <a:spcPct val="0"/>
        </a:spcBef>
        <a:spcAft>
          <a:spcPct val="0"/>
        </a:spcAft>
        <a:defRPr sz="2000" b="1">
          <a:solidFill>
            <a:srgbClr val="FFCC00"/>
          </a:solidFill>
          <a:latin typeface="Arial" charset="0"/>
        </a:defRPr>
      </a:lvl9pPr>
    </p:titleStyle>
    <p:bodyStyle>
      <a:lvl1pPr marL="342900" indent="-342900" algn="l" rtl="0" eaLnBrk="1" fontAlgn="base" hangingPunct="1">
        <a:spcBef>
          <a:spcPct val="0"/>
        </a:spcBef>
        <a:spcAft>
          <a:spcPct val="50000"/>
        </a:spcAft>
        <a:buClr>
          <a:schemeClr val="tx2"/>
        </a:buClr>
        <a:buSzPct val="70000"/>
        <a:buFont typeface="Monotype Sorts" pitchFamily="2" charset="2"/>
        <a:buChar char="è"/>
        <a:defRPr sz="2000">
          <a:solidFill>
            <a:schemeClr val="tx1"/>
          </a:solidFill>
          <a:latin typeface="+mn-lt"/>
          <a:ea typeface="+mn-ea"/>
          <a:cs typeface="+mn-cs"/>
        </a:defRPr>
      </a:lvl1pPr>
      <a:lvl2pPr marL="742950" indent="-285750" algn="l" rtl="0" eaLnBrk="1" fontAlgn="base" hangingPunct="1">
        <a:spcBef>
          <a:spcPct val="0"/>
        </a:spcBef>
        <a:spcAft>
          <a:spcPct val="50000"/>
        </a:spcAft>
        <a:buClr>
          <a:schemeClr val="tx2"/>
        </a:buClr>
        <a:buSzPct val="70000"/>
        <a:buFont typeface="Monotype Sorts" pitchFamily="2" charset="2"/>
        <a:buChar char="l"/>
        <a:defRPr sz="2000">
          <a:solidFill>
            <a:schemeClr val="tx1"/>
          </a:solidFill>
          <a:latin typeface="+mn-lt"/>
        </a:defRPr>
      </a:lvl2pPr>
      <a:lvl3pPr marL="1143000" indent="-228600" algn="l" rtl="0" eaLnBrk="1" fontAlgn="base" hangingPunct="1">
        <a:spcBef>
          <a:spcPct val="0"/>
        </a:spcBef>
        <a:spcAft>
          <a:spcPct val="50000"/>
        </a:spcAft>
        <a:buClr>
          <a:schemeClr val="tx2"/>
        </a:buClr>
        <a:buSzPct val="70000"/>
        <a:buFont typeface="Monotype Sorts" pitchFamily="2" charset="2"/>
        <a:buChar char="ä"/>
        <a:defRPr sz="2000">
          <a:solidFill>
            <a:schemeClr val="tx1"/>
          </a:solidFill>
          <a:latin typeface="+mn-lt"/>
        </a:defRPr>
      </a:lvl3pPr>
      <a:lvl4pPr marL="1600200" indent="-228600" algn="l" rtl="0" eaLnBrk="1" fontAlgn="base" hangingPunct="1">
        <a:spcBef>
          <a:spcPct val="0"/>
        </a:spcBef>
        <a:spcAft>
          <a:spcPct val="50000"/>
        </a:spcAft>
        <a:buClr>
          <a:schemeClr val="tx2"/>
        </a:buClr>
        <a:buSzPct val="70000"/>
        <a:buFont typeface="Monotype Sorts" pitchFamily="2" charset="2"/>
        <a:buChar char="n"/>
        <a:defRPr sz="2000">
          <a:solidFill>
            <a:schemeClr val="tx1"/>
          </a:solidFill>
          <a:latin typeface="+mn-lt"/>
        </a:defRPr>
      </a:lvl4pPr>
      <a:lvl5pPr marL="2057400" indent="-228600" algn="l" rtl="0" eaLnBrk="1" fontAlgn="base" hangingPunct="1">
        <a:spcBef>
          <a:spcPct val="0"/>
        </a:spcBef>
        <a:spcAft>
          <a:spcPct val="50000"/>
        </a:spcAft>
        <a:buClr>
          <a:schemeClr val="tx2"/>
        </a:buClr>
        <a:buSzPct val="70000"/>
        <a:buFont typeface="Monotype Sorts" pitchFamily="2" charset="2"/>
        <a:buChar char="è"/>
        <a:defRPr sz="2000">
          <a:solidFill>
            <a:schemeClr val="tx1"/>
          </a:solidFill>
          <a:latin typeface="+mn-lt"/>
        </a:defRPr>
      </a:lvl5pPr>
      <a:lvl6pPr marL="2514600" indent="-228600" algn="l" rtl="0" eaLnBrk="1" fontAlgn="base" hangingPunct="1">
        <a:spcBef>
          <a:spcPct val="0"/>
        </a:spcBef>
        <a:spcAft>
          <a:spcPct val="50000"/>
        </a:spcAft>
        <a:buClr>
          <a:schemeClr val="tx2"/>
        </a:buClr>
        <a:buSzPct val="70000"/>
        <a:buFont typeface="Monotype Sorts" pitchFamily="2" charset="2"/>
        <a:buChar char="è"/>
        <a:defRPr sz="2000">
          <a:solidFill>
            <a:schemeClr val="tx1"/>
          </a:solidFill>
          <a:latin typeface="+mn-lt"/>
        </a:defRPr>
      </a:lvl6pPr>
      <a:lvl7pPr marL="2971800" indent="-228600" algn="l" rtl="0" eaLnBrk="1" fontAlgn="base" hangingPunct="1">
        <a:spcBef>
          <a:spcPct val="0"/>
        </a:spcBef>
        <a:spcAft>
          <a:spcPct val="50000"/>
        </a:spcAft>
        <a:buClr>
          <a:schemeClr val="tx2"/>
        </a:buClr>
        <a:buSzPct val="70000"/>
        <a:buFont typeface="Monotype Sorts" pitchFamily="2" charset="2"/>
        <a:buChar char="è"/>
        <a:defRPr sz="2000">
          <a:solidFill>
            <a:schemeClr val="tx1"/>
          </a:solidFill>
          <a:latin typeface="+mn-lt"/>
        </a:defRPr>
      </a:lvl7pPr>
      <a:lvl8pPr marL="3429000" indent="-228600" algn="l" rtl="0" eaLnBrk="1" fontAlgn="base" hangingPunct="1">
        <a:spcBef>
          <a:spcPct val="0"/>
        </a:spcBef>
        <a:spcAft>
          <a:spcPct val="50000"/>
        </a:spcAft>
        <a:buClr>
          <a:schemeClr val="tx2"/>
        </a:buClr>
        <a:buSzPct val="70000"/>
        <a:buFont typeface="Monotype Sorts" pitchFamily="2" charset="2"/>
        <a:buChar char="è"/>
        <a:defRPr sz="2000">
          <a:solidFill>
            <a:schemeClr val="tx1"/>
          </a:solidFill>
          <a:latin typeface="+mn-lt"/>
        </a:defRPr>
      </a:lvl8pPr>
      <a:lvl9pPr marL="3886200" indent="-228600" algn="l" rtl="0" eaLnBrk="1" fontAlgn="base" hangingPunct="1">
        <a:spcBef>
          <a:spcPct val="0"/>
        </a:spcBef>
        <a:spcAft>
          <a:spcPct val="50000"/>
        </a:spcAft>
        <a:buClr>
          <a:schemeClr val="tx2"/>
        </a:buClr>
        <a:buSzPct val="70000"/>
        <a:buFont typeface="Monotype Sorts" pitchFamily="2" charset="2"/>
        <a:buChar char="è"/>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smnai@udel.edu" TargetMode="External"/><Relationship Id="rId2" Type="http://schemas.openxmlformats.org/officeDocument/2006/relationships/hyperlink" Target="mailto:basha@udel.edu"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8800"/>
            <a:ext cx="7772400" cy="4064000"/>
          </a:xfrm>
        </p:spPr>
        <p:txBody>
          <a:bodyPr>
            <a:normAutofit fontScale="90000"/>
          </a:bodyPr>
          <a:lstStyle/>
          <a:p>
            <a:r>
              <a:rPr lang="en-US" sz="4000" dirty="0" smtClean="0">
                <a:solidFill>
                  <a:schemeClr val="tx1"/>
                </a:solidFill>
              </a:rPr>
              <a:t>Delaware State Epidemiological Outcomes Workgroup</a:t>
            </a:r>
            <a:br>
              <a:rPr lang="en-US" sz="4000" dirty="0" smtClean="0">
                <a:solidFill>
                  <a:schemeClr val="tx1"/>
                </a:solidFill>
              </a:rPr>
            </a:br>
            <a:r>
              <a:rPr lang="en-US" sz="4000" dirty="0" smtClean="0">
                <a:solidFill>
                  <a:schemeClr val="tx1"/>
                </a:solidFill>
              </a:rPr>
              <a:t>December 16, 2016</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Trauma and Substance Use </a:t>
            </a:r>
            <a:br>
              <a:rPr lang="en-US" sz="4000" dirty="0" smtClean="0">
                <a:solidFill>
                  <a:schemeClr val="tx1"/>
                </a:solidFill>
              </a:rPr>
            </a:br>
            <a:r>
              <a:rPr lang="en-US" sz="4000" dirty="0" smtClean="0">
                <a:solidFill>
                  <a:schemeClr val="tx1"/>
                </a:solidFill>
              </a:rPr>
              <a:t>among Delaware Youth</a:t>
            </a:r>
            <a:r>
              <a:rPr lang="en-US" sz="4000" dirty="0">
                <a:solidFill>
                  <a:schemeClr val="tx1"/>
                </a:solidFill>
              </a:rPr>
              <a:t/>
            </a:r>
            <a:br>
              <a:rPr lang="en-US" sz="4000" dirty="0">
                <a:solidFill>
                  <a:schemeClr val="tx1"/>
                </a:solidFill>
              </a:rPr>
            </a:br>
            <a:endParaRPr lang="en-US" sz="4000" dirty="0">
              <a:solidFill>
                <a:schemeClr val="tx1"/>
              </a:solidFill>
            </a:endParaRPr>
          </a:p>
        </p:txBody>
      </p:sp>
      <p:sp>
        <p:nvSpPr>
          <p:cNvPr id="3" name="Subtitle 2"/>
          <p:cNvSpPr>
            <a:spLocks noGrp="1"/>
          </p:cNvSpPr>
          <p:nvPr>
            <p:ph type="subTitle" idx="1"/>
          </p:nvPr>
        </p:nvSpPr>
        <p:spPr>
          <a:xfrm>
            <a:off x="2527300" y="5353050"/>
            <a:ext cx="4178300" cy="1485900"/>
          </a:xfrm>
        </p:spPr>
        <p:txBody>
          <a:bodyPr>
            <a:normAutofit fontScale="47500" lnSpcReduction="20000"/>
          </a:bodyPr>
          <a:lstStyle/>
          <a:p>
            <a:r>
              <a:rPr lang="en-US" dirty="0" smtClean="0"/>
              <a:t>Prepared by the </a:t>
            </a:r>
          </a:p>
          <a:p>
            <a:r>
              <a:rPr lang="en-US" dirty="0" smtClean="0"/>
              <a:t>University of Delaware Center for Drug and Health Studies</a:t>
            </a:r>
          </a:p>
          <a:p>
            <a:r>
              <a:rPr lang="en-US" dirty="0"/>
              <a:t>f</a:t>
            </a:r>
            <a:r>
              <a:rPr lang="en-US" dirty="0" smtClean="0"/>
              <a:t>or the </a:t>
            </a:r>
          </a:p>
          <a:p>
            <a:r>
              <a:rPr lang="en-US" dirty="0" smtClean="0"/>
              <a:t>Strategic Prevention Framework –</a:t>
            </a:r>
          </a:p>
          <a:p>
            <a:r>
              <a:rPr lang="en-US" dirty="0" smtClean="0"/>
              <a:t> Partnerships for Success Grant </a:t>
            </a:r>
          </a:p>
          <a:p>
            <a:r>
              <a:rPr lang="en-US" dirty="0" smtClean="0"/>
              <a:t>on behalf of the </a:t>
            </a:r>
          </a:p>
          <a:p>
            <a:r>
              <a:rPr lang="en-US" dirty="0" smtClean="0"/>
              <a:t>Delaware Division of Substance Abuse and Mental Health</a:t>
            </a:r>
          </a:p>
          <a:p>
            <a:endParaRPr lang="en-US" dirty="0" smtClean="0"/>
          </a:p>
          <a:p>
            <a:endParaRPr lang="en-US" dirty="0" smtClean="0"/>
          </a:p>
        </p:txBody>
      </p:sp>
      <p:pic>
        <p:nvPicPr>
          <p:cNvPr id="4" name="Picture 3" descr="CAS_Web_Twitter_CDHS_ProfilePic.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 y="5590779"/>
            <a:ext cx="1333499" cy="1295064"/>
          </a:xfrm>
          <a:prstGeom prst="rect">
            <a:avLst/>
          </a:prstGeom>
        </p:spPr>
      </p:pic>
    </p:spTree>
    <p:extLst>
      <p:ext uri="{BB962C8B-B14F-4D97-AF65-F5344CB8AC3E}">
        <p14:creationId xmlns:p14="http://schemas.microsoft.com/office/powerpoint/2010/main" val="2670540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19100"/>
            <a:ext cx="9144000" cy="1104900"/>
          </a:xfrm>
        </p:spPr>
        <p:txBody>
          <a:bodyPr/>
          <a:lstStyle/>
          <a:p>
            <a:r>
              <a:rPr lang="en-US" sz="3200" dirty="0" smtClean="0"/>
              <a:t>Threatened with Weapon and Substance Use</a:t>
            </a:r>
            <a:br>
              <a:rPr lang="en-US" sz="3200" dirty="0" smtClean="0"/>
            </a:br>
            <a:r>
              <a:rPr lang="en-US" dirty="0"/>
              <a:t>2015 DE HS YRBS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5174268"/>
              </p:ext>
            </p:extLst>
          </p:nvPr>
        </p:nvGraphicFramePr>
        <p:xfrm>
          <a:off x="594360" y="1691640"/>
          <a:ext cx="8074978" cy="45567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296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2015 HS YRBS Data</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7859547"/>
              </p:ext>
            </p:extLst>
          </p:nvPr>
        </p:nvGraphicFramePr>
        <p:xfrm>
          <a:off x="609600" y="1524001"/>
          <a:ext cx="8059740" cy="4266255"/>
        </p:xfrm>
        <a:graphic>
          <a:graphicData uri="http://schemas.openxmlformats.org/drawingml/2006/table">
            <a:tbl>
              <a:tblPr firstRow="1" bandRow="1">
                <a:tableStyleId>{5C22544A-7EE6-4342-B048-85BDC9FD1C3A}</a:tableStyleId>
              </a:tblPr>
              <a:tblGrid>
                <a:gridCol w="2146300"/>
                <a:gridCol w="1117600"/>
                <a:gridCol w="1460500"/>
                <a:gridCol w="1714500"/>
                <a:gridCol w="1620840"/>
              </a:tblGrid>
              <a:tr h="906278">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Bullying</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9657">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2558902">
                <a:tc>
                  <a:txBody>
                    <a:bodyPr/>
                    <a:lstStyle/>
                    <a:p>
                      <a:pPr marL="0" marR="0">
                        <a:spcBef>
                          <a:spcPts val="0"/>
                        </a:spcBef>
                        <a:spcAft>
                          <a:spcPts val="0"/>
                        </a:spcAft>
                      </a:pPr>
                      <a:r>
                        <a:rPr lang="en-US" sz="2400" dirty="0">
                          <a:effectLst/>
                          <a:latin typeface="Arial"/>
                          <a:ea typeface="Cambria"/>
                          <a:cs typeface="Times New Roman"/>
                        </a:rPr>
                        <a:t>During the past 12 months, have you ever been bullied </a:t>
                      </a:r>
                      <a:r>
                        <a:rPr lang="en-US" sz="2400" b="1" dirty="0">
                          <a:effectLst/>
                          <a:latin typeface="Arial"/>
                          <a:ea typeface="Cambria"/>
                          <a:cs typeface="Times New Roman"/>
                        </a:rPr>
                        <a:t>on school property</a:t>
                      </a:r>
                      <a:r>
                        <a:rPr lang="en-US" sz="2400" dirty="0">
                          <a:effectLst/>
                          <a:latin typeface="Arial"/>
                          <a:ea typeface="Cambria"/>
                          <a:cs typeface="Times New Roman"/>
                        </a:rPr>
                        <a:t>?</a:t>
                      </a:r>
                      <a:endParaRPr lang="en-US" sz="24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2,728</a:t>
                      </a: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Yes        </a:t>
                      </a:r>
                      <a:r>
                        <a:rPr lang="en-US" sz="2000" dirty="0" smtClean="0">
                          <a:effectLst/>
                          <a:latin typeface="+mn-lt"/>
                          <a:ea typeface="ＭＳ 明朝"/>
                          <a:cs typeface="Times New Roman"/>
                        </a:rPr>
                        <a:t>16</a:t>
                      </a:r>
                      <a:endParaRPr lang="en-US" sz="2000" dirty="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r>
                        <a:rPr lang="en-US" sz="2000" dirty="0" smtClean="0">
                          <a:effectLst/>
                          <a:latin typeface="+mn-lt"/>
                          <a:ea typeface="ＭＳ 明朝"/>
                          <a:cs typeface="Times New Roman"/>
                        </a:rPr>
                        <a:t>No          84</a:t>
                      </a:r>
                      <a:endParaRPr lang="en-US" sz="20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Yes            </a:t>
                      </a:r>
                      <a:r>
                        <a:rPr lang="en-US" sz="2000" dirty="0" smtClean="0">
                          <a:effectLst/>
                          <a:latin typeface="+mn-lt"/>
                          <a:ea typeface="ＭＳ 明朝"/>
                          <a:cs typeface="Times New Roman"/>
                        </a:rPr>
                        <a:t>19   </a:t>
                      </a:r>
                      <a:endParaRPr lang="en-US" sz="2000" dirty="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r>
                        <a:rPr lang="en-US" sz="2000" dirty="0" smtClean="0">
                          <a:effectLst/>
                          <a:latin typeface="+mn-lt"/>
                          <a:ea typeface="ＭＳ 明朝"/>
                          <a:cs typeface="Times New Roman"/>
                        </a:rPr>
                        <a:t>No             81</a:t>
                      </a:r>
                      <a:endParaRPr lang="en-US" sz="20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Yes          14</a:t>
                      </a: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r>
                        <a:rPr lang="en-US" sz="2000" dirty="0" smtClean="0">
                          <a:effectLst/>
                          <a:latin typeface="+mn-lt"/>
                          <a:ea typeface="ＭＳ 明朝"/>
                          <a:cs typeface="Times New Roman"/>
                        </a:rPr>
                        <a:t>No           </a:t>
                      </a:r>
                      <a:r>
                        <a:rPr lang="en-US" sz="2000" dirty="0">
                          <a:effectLst/>
                          <a:latin typeface="+mn-lt"/>
                          <a:ea typeface="ＭＳ 明朝"/>
                          <a:cs typeface="Times New Roman"/>
                        </a:rPr>
                        <a:t>86</a:t>
                      </a:r>
                    </a:p>
                  </a:txBody>
                  <a:tcPr marL="68580" marR="68580" marT="0" marB="0"/>
                </a:tc>
              </a:tr>
            </a:tbl>
          </a:graphicData>
        </a:graphic>
      </p:graphicFrame>
    </p:spTree>
    <p:extLst>
      <p:ext uri="{BB962C8B-B14F-4D97-AF65-F5344CB8AC3E}">
        <p14:creationId xmlns:p14="http://schemas.microsoft.com/office/powerpoint/2010/main" val="305437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Bullying and Substance Use</a:t>
            </a:r>
            <a:br>
              <a:rPr lang="en-US" sz="3600" dirty="0" smtClean="0"/>
            </a:br>
            <a:r>
              <a:rPr lang="en-US" dirty="0"/>
              <a:t>2015 DE HS YRBS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5415778"/>
              </p:ext>
            </p:extLst>
          </p:nvPr>
        </p:nvGraphicFramePr>
        <p:xfrm>
          <a:off x="609600" y="1524000"/>
          <a:ext cx="8059738"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9277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2015 HS YRBS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3998630"/>
              </p:ext>
            </p:extLst>
          </p:nvPr>
        </p:nvGraphicFramePr>
        <p:xfrm>
          <a:off x="609600" y="1524000"/>
          <a:ext cx="8059740" cy="4753935"/>
        </p:xfrm>
        <a:graphic>
          <a:graphicData uri="http://schemas.openxmlformats.org/drawingml/2006/table">
            <a:tbl>
              <a:tblPr firstRow="1" bandRow="1">
                <a:tableStyleId>{5C22544A-7EE6-4342-B048-85BDC9FD1C3A}</a:tableStyleId>
              </a:tblPr>
              <a:tblGrid>
                <a:gridCol w="2146300"/>
                <a:gridCol w="876300"/>
                <a:gridCol w="1701800"/>
                <a:gridCol w="1714500"/>
                <a:gridCol w="1620840"/>
              </a:tblGrid>
              <a:tr h="906278">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Skipped School Due to Bullying</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9657">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2558902">
                <a:tc>
                  <a:txBody>
                    <a:bodyPr/>
                    <a:lstStyle/>
                    <a:p>
                      <a:pPr marL="0" marR="0">
                        <a:spcBef>
                          <a:spcPts val="0"/>
                        </a:spcBef>
                        <a:spcAft>
                          <a:spcPts val="0"/>
                        </a:spcAft>
                      </a:pPr>
                      <a:r>
                        <a:rPr lang="en-US" sz="2000" dirty="0">
                          <a:effectLst/>
                          <a:latin typeface="Arial"/>
                          <a:ea typeface="Cambria"/>
                          <a:cs typeface="Times New Roman"/>
                        </a:rPr>
                        <a:t>During the past 30 days, on how many days did you not go to school because you felt you would be unsafe at school or on your way to or from school?</a:t>
                      </a:r>
                      <a:endParaRPr lang="en-US" sz="2000" dirty="0">
                        <a:effectLst/>
                        <a:latin typeface="Cambria"/>
                        <a:ea typeface="Cambria"/>
                        <a:cs typeface="Times New Roman"/>
                      </a:endParaRPr>
                    </a:p>
                  </a:txBody>
                  <a:tcPr marL="68580" marR="68580" marT="0" marB="0"/>
                </a:tc>
                <a:tc>
                  <a:txBody>
                    <a:bodyPr/>
                    <a:lstStyle/>
                    <a:p>
                      <a:pPr marL="0" marR="0">
                        <a:spcBef>
                          <a:spcPts val="0"/>
                        </a:spcBef>
                        <a:spcAft>
                          <a:spcPts val="0"/>
                        </a:spcAft>
                      </a:pPr>
                      <a:r>
                        <a:rPr lang="en-US" sz="2000" dirty="0">
                          <a:effectLst/>
                          <a:latin typeface="Times New Roman"/>
                          <a:ea typeface="ＭＳ 明朝"/>
                          <a:cs typeface="Times New Roman"/>
                        </a:rPr>
                        <a:t>2,738</a:t>
                      </a:r>
                    </a:p>
                  </a:txBody>
                  <a:tcPr marL="68580" marR="68580" marT="0" marB="0"/>
                </a:tc>
                <a:tc>
                  <a:txBody>
                    <a:bodyPr/>
                    <a:lstStyle/>
                    <a:p>
                      <a:pPr marL="0" marR="0">
                        <a:spcBef>
                          <a:spcPts val="0"/>
                        </a:spcBef>
                        <a:spcAft>
                          <a:spcPts val="0"/>
                        </a:spcAft>
                      </a:pPr>
                      <a:r>
                        <a:rPr lang="en-US" sz="2000" dirty="0">
                          <a:effectLst/>
                          <a:latin typeface="Times New Roman"/>
                          <a:ea typeface="ＭＳ 明朝"/>
                          <a:cs typeface="Times New Roman"/>
                        </a:rPr>
                        <a:t>0 days          </a:t>
                      </a:r>
                      <a:r>
                        <a:rPr lang="en-US" sz="2000" dirty="0" smtClean="0">
                          <a:effectLst/>
                          <a:latin typeface="Times New Roman"/>
                          <a:ea typeface="ＭＳ 明朝"/>
                          <a:cs typeface="Times New Roman"/>
                        </a:rPr>
                        <a:t>95</a:t>
                      </a:r>
                      <a:endParaRPr lang="en-US" sz="2000" dirty="0">
                        <a:effectLst/>
                        <a:latin typeface="Times New Roman"/>
                        <a:ea typeface="ＭＳ 明朝"/>
                        <a:cs typeface="Times New Roman"/>
                      </a:endParaRPr>
                    </a:p>
                    <a:p>
                      <a:pPr marL="0" marR="0">
                        <a:spcBef>
                          <a:spcPts val="0"/>
                        </a:spcBef>
                        <a:spcAft>
                          <a:spcPts val="0"/>
                        </a:spcAft>
                      </a:pPr>
                      <a:r>
                        <a:rPr lang="en-US" sz="2000" dirty="0">
                          <a:effectLst/>
                          <a:latin typeface="Times New Roman"/>
                          <a:ea typeface="ＭＳ 明朝"/>
                          <a:cs typeface="Times New Roman"/>
                        </a:rPr>
                        <a:t>1 or more       </a:t>
                      </a:r>
                      <a:r>
                        <a:rPr lang="en-US" sz="2000" dirty="0" smtClean="0">
                          <a:effectLst/>
                          <a:latin typeface="Times New Roman"/>
                          <a:ea typeface="ＭＳ 明朝"/>
                          <a:cs typeface="Times New Roman"/>
                        </a:rPr>
                        <a:t>5</a:t>
                      </a:r>
                      <a:endParaRPr lang="en-US" sz="2000" dirty="0">
                        <a:effectLst/>
                        <a:latin typeface="Times New Roman"/>
                        <a:ea typeface="ＭＳ 明朝"/>
                        <a:cs typeface="Times New Roman"/>
                      </a:endParaRPr>
                    </a:p>
                    <a:p>
                      <a:pPr marL="0" marR="0">
                        <a:spcBef>
                          <a:spcPts val="0"/>
                        </a:spcBef>
                        <a:spcAft>
                          <a:spcPts val="0"/>
                        </a:spcAft>
                      </a:pPr>
                      <a:r>
                        <a:rPr lang="en-US" sz="2000" dirty="0">
                          <a:effectLst/>
                          <a:latin typeface="Times New Roman"/>
                          <a:ea typeface="ＭＳ 明朝"/>
                          <a:cs typeface="Times New Roman"/>
                        </a:rPr>
                        <a:t> </a:t>
                      </a:r>
                    </a:p>
                  </a:txBody>
                  <a:tcPr marL="68580" marR="68580" marT="0" marB="0"/>
                </a:tc>
                <a:tc>
                  <a:txBody>
                    <a:bodyPr/>
                    <a:lstStyle/>
                    <a:p>
                      <a:pPr marL="0" marR="0">
                        <a:spcBef>
                          <a:spcPts val="0"/>
                        </a:spcBef>
                        <a:spcAft>
                          <a:spcPts val="0"/>
                        </a:spcAft>
                      </a:pPr>
                      <a:r>
                        <a:rPr lang="en-US" sz="2000" dirty="0">
                          <a:effectLst/>
                          <a:latin typeface="Times New Roman"/>
                          <a:ea typeface="ＭＳ 明朝"/>
                          <a:cs typeface="Times New Roman"/>
                        </a:rPr>
                        <a:t>0 days          </a:t>
                      </a:r>
                      <a:r>
                        <a:rPr lang="en-US" sz="2000" dirty="0" smtClean="0">
                          <a:effectLst/>
                          <a:latin typeface="Times New Roman"/>
                          <a:ea typeface="ＭＳ 明朝"/>
                          <a:cs typeface="Times New Roman"/>
                        </a:rPr>
                        <a:t>96</a:t>
                      </a:r>
                      <a:endParaRPr lang="en-US" sz="2000" dirty="0">
                        <a:effectLst/>
                        <a:latin typeface="Times New Roman"/>
                        <a:ea typeface="ＭＳ 明朝"/>
                        <a:cs typeface="Times New Roman"/>
                      </a:endParaRPr>
                    </a:p>
                    <a:p>
                      <a:pPr marL="0" marR="0">
                        <a:spcBef>
                          <a:spcPts val="0"/>
                        </a:spcBef>
                        <a:spcAft>
                          <a:spcPts val="0"/>
                        </a:spcAft>
                      </a:pPr>
                      <a:r>
                        <a:rPr lang="en-US" sz="2000" dirty="0">
                          <a:effectLst/>
                          <a:latin typeface="Times New Roman"/>
                          <a:ea typeface="ＭＳ 明朝"/>
                          <a:cs typeface="Times New Roman"/>
                        </a:rPr>
                        <a:t>1 or more       </a:t>
                      </a:r>
                      <a:r>
                        <a:rPr lang="en-US" sz="2000" dirty="0" smtClean="0">
                          <a:effectLst/>
                          <a:latin typeface="Times New Roman"/>
                          <a:ea typeface="ＭＳ 明朝"/>
                          <a:cs typeface="Times New Roman"/>
                        </a:rPr>
                        <a:t>4</a:t>
                      </a:r>
                      <a:endParaRPr lang="en-US" sz="2000" dirty="0">
                        <a:effectLst/>
                        <a:latin typeface="Times New Roman"/>
                        <a:ea typeface="ＭＳ 明朝"/>
                        <a:cs typeface="Times New Roman"/>
                      </a:endParaRPr>
                    </a:p>
                  </a:txBody>
                  <a:tcPr marL="68580" marR="68580" marT="0" marB="0"/>
                </a:tc>
                <a:tc>
                  <a:txBody>
                    <a:bodyPr/>
                    <a:lstStyle/>
                    <a:p>
                      <a:pPr marL="0" marR="0">
                        <a:spcBef>
                          <a:spcPts val="0"/>
                        </a:spcBef>
                        <a:spcAft>
                          <a:spcPts val="0"/>
                        </a:spcAft>
                      </a:pPr>
                      <a:r>
                        <a:rPr lang="en-US" sz="2000" dirty="0">
                          <a:effectLst/>
                          <a:latin typeface="Times New Roman"/>
                          <a:ea typeface="ＭＳ 明朝"/>
                          <a:cs typeface="Times New Roman"/>
                        </a:rPr>
                        <a:t>0 days         </a:t>
                      </a:r>
                      <a:r>
                        <a:rPr lang="en-US" sz="2000" dirty="0" smtClean="0">
                          <a:effectLst/>
                          <a:latin typeface="Times New Roman"/>
                          <a:ea typeface="ＭＳ 明朝"/>
                          <a:cs typeface="Times New Roman"/>
                        </a:rPr>
                        <a:t>94</a:t>
                      </a:r>
                      <a:endParaRPr lang="en-US" sz="2000" dirty="0">
                        <a:effectLst/>
                        <a:latin typeface="Times New Roman"/>
                        <a:ea typeface="ＭＳ 明朝"/>
                        <a:cs typeface="Times New Roman"/>
                      </a:endParaRPr>
                    </a:p>
                    <a:p>
                      <a:pPr marL="0" marR="0">
                        <a:spcBef>
                          <a:spcPts val="0"/>
                        </a:spcBef>
                        <a:spcAft>
                          <a:spcPts val="0"/>
                        </a:spcAft>
                      </a:pPr>
                      <a:r>
                        <a:rPr lang="en-US" sz="2000" dirty="0">
                          <a:effectLst/>
                          <a:latin typeface="Times New Roman"/>
                          <a:ea typeface="ＭＳ 明朝"/>
                          <a:cs typeface="Times New Roman"/>
                        </a:rPr>
                        <a:t>1 or more     </a:t>
                      </a:r>
                      <a:r>
                        <a:rPr lang="en-US" sz="2000" dirty="0" smtClean="0">
                          <a:effectLst/>
                          <a:latin typeface="Times New Roman"/>
                          <a:ea typeface="ＭＳ 明朝"/>
                          <a:cs typeface="Times New Roman"/>
                        </a:rPr>
                        <a:t>6              </a:t>
                      </a:r>
                      <a:endParaRPr lang="en-US" sz="2000" dirty="0">
                        <a:effectLst/>
                        <a:latin typeface="Times New Roman"/>
                        <a:ea typeface="ＭＳ 明朝"/>
                        <a:cs typeface="Times New Roman"/>
                      </a:endParaRPr>
                    </a:p>
                    <a:p>
                      <a:pPr marL="0" marR="0">
                        <a:spcBef>
                          <a:spcPts val="0"/>
                        </a:spcBef>
                        <a:spcAft>
                          <a:spcPts val="0"/>
                        </a:spcAft>
                      </a:pPr>
                      <a:r>
                        <a:rPr lang="en-US" sz="2000" dirty="0">
                          <a:effectLst/>
                          <a:latin typeface="Times New Roman"/>
                          <a:ea typeface="ＭＳ 明朝"/>
                          <a:cs typeface="Times New Roman"/>
                        </a:rPr>
                        <a:t> </a:t>
                      </a:r>
                    </a:p>
                  </a:txBody>
                  <a:tcPr marL="68580" marR="68580" marT="0" marB="0"/>
                </a:tc>
              </a:tr>
            </a:tbl>
          </a:graphicData>
        </a:graphic>
      </p:graphicFrame>
    </p:spTree>
    <p:extLst>
      <p:ext uri="{BB962C8B-B14F-4D97-AF65-F5344CB8AC3E}">
        <p14:creationId xmlns:p14="http://schemas.microsoft.com/office/powerpoint/2010/main" val="3187616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939800"/>
          </a:xfrm>
        </p:spPr>
        <p:txBody>
          <a:bodyPr/>
          <a:lstStyle/>
          <a:p>
            <a:r>
              <a:rPr lang="en-US" sz="3600" dirty="0" smtClean="0"/>
              <a:t>Skipping School Due to Bullying</a:t>
            </a:r>
            <a:br>
              <a:rPr lang="en-US" sz="3600" dirty="0" smtClean="0"/>
            </a:br>
            <a:r>
              <a:rPr lang="en-US" dirty="0" smtClean="0"/>
              <a:t>2015 </a:t>
            </a:r>
            <a:r>
              <a:rPr lang="en-US" dirty="0"/>
              <a:t>DE HS </a:t>
            </a:r>
            <a:r>
              <a:rPr lang="en-US" dirty="0" smtClean="0"/>
              <a:t>YRBS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4896158"/>
              </p:ext>
            </p:extLst>
          </p:nvPr>
        </p:nvGraphicFramePr>
        <p:xfrm>
          <a:off x="609600" y="1524000"/>
          <a:ext cx="8059738" cy="4602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2551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2015 HS YRBS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2708377"/>
              </p:ext>
            </p:extLst>
          </p:nvPr>
        </p:nvGraphicFramePr>
        <p:xfrm>
          <a:off x="609600" y="1524001"/>
          <a:ext cx="8059740" cy="5029200"/>
        </p:xfrm>
        <a:graphic>
          <a:graphicData uri="http://schemas.openxmlformats.org/drawingml/2006/table">
            <a:tbl>
              <a:tblPr firstRow="1" bandRow="1">
                <a:tableStyleId>{5C22544A-7EE6-4342-B048-85BDC9FD1C3A}</a:tableStyleId>
              </a:tblPr>
              <a:tblGrid>
                <a:gridCol w="1943100"/>
                <a:gridCol w="774700"/>
                <a:gridCol w="1714500"/>
                <a:gridCol w="1816100"/>
                <a:gridCol w="1811340"/>
              </a:tblGrid>
              <a:tr h="783525">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Physical Dating Violence</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2712">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3586135">
                <a:tc>
                  <a:txBody>
                    <a:bodyPr/>
                    <a:lstStyle/>
                    <a:p>
                      <a:pPr marL="0" marR="0">
                        <a:spcBef>
                          <a:spcPts val="0"/>
                        </a:spcBef>
                        <a:spcAft>
                          <a:spcPts val="0"/>
                        </a:spcAft>
                      </a:pPr>
                      <a:r>
                        <a:rPr lang="en-US" sz="1700" dirty="0">
                          <a:effectLst/>
                          <a:latin typeface="+mn-lt"/>
                          <a:ea typeface="ＭＳ 明朝"/>
                          <a:cs typeface="Times New Roman"/>
                        </a:rPr>
                        <a:t>During the past 12 months, how many times did someone you were dating or going out with physically hurt you on purpose? (Count such things as being hit, slammed into something, or injured with an object or weapon.)</a:t>
                      </a:r>
                    </a:p>
                  </a:txBody>
                  <a:tcPr marL="68580" marR="68580" marT="0" marB="0"/>
                </a:tc>
                <a:tc>
                  <a:txBody>
                    <a:bodyPr/>
                    <a:lstStyle/>
                    <a:p>
                      <a:pPr marL="0" marR="0">
                        <a:spcBef>
                          <a:spcPts val="0"/>
                        </a:spcBef>
                        <a:spcAft>
                          <a:spcPts val="0"/>
                        </a:spcAft>
                      </a:pPr>
                      <a:r>
                        <a:rPr lang="en-US" sz="1800" dirty="0">
                          <a:effectLst/>
                          <a:latin typeface="+mn-lt"/>
                          <a:ea typeface="ＭＳ 明朝"/>
                          <a:cs typeface="Times New Roman"/>
                        </a:rPr>
                        <a:t>2,673</a:t>
                      </a: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date  30</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64</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6</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a:t>
                      </a:r>
                      <a:r>
                        <a:rPr lang="en-US" sz="1800" dirty="0">
                          <a:effectLst/>
                          <a:latin typeface="+mn-lt"/>
                          <a:ea typeface="ＭＳ 明朝"/>
                          <a:cs typeface="Times New Roman"/>
                        </a:rPr>
                        <a:t>date </a:t>
                      </a:r>
                      <a:r>
                        <a:rPr lang="en-US" sz="1800" dirty="0" smtClean="0">
                          <a:effectLst/>
                          <a:latin typeface="+mn-lt"/>
                          <a:ea typeface="ＭＳ 明朝"/>
                          <a:cs typeface="Times New Roman"/>
                        </a:rPr>
                        <a:t> 28      </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65</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7</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date    33</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63</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5</a:t>
                      </a:r>
                      <a:endParaRPr lang="en-US" sz="180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279571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TDV Physical and Substance Use</a:t>
            </a:r>
            <a:br>
              <a:rPr lang="en-US" sz="3600" dirty="0" smtClean="0"/>
            </a:br>
            <a:r>
              <a:rPr lang="en-US" dirty="0" smtClean="0"/>
              <a:t>2015 DE HS YRBS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52140573"/>
              </p:ext>
            </p:extLst>
          </p:nvPr>
        </p:nvGraphicFramePr>
        <p:xfrm>
          <a:off x="609600" y="1524000"/>
          <a:ext cx="8059738" cy="4663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6577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2015 HS YRBS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0543644"/>
              </p:ext>
            </p:extLst>
          </p:nvPr>
        </p:nvGraphicFramePr>
        <p:xfrm>
          <a:off x="609600" y="1524001"/>
          <a:ext cx="8059740" cy="4988215"/>
        </p:xfrm>
        <a:graphic>
          <a:graphicData uri="http://schemas.openxmlformats.org/drawingml/2006/table">
            <a:tbl>
              <a:tblPr firstRow="1" bandRow="1">
                <a:tableStyleId>{5C22544A-7EE6-4342-B048-85BDC9FD1C3A}</a:tableStyleId>
              </a:tblPr>
              <a:tblGrid>
                <a:gridCol w="1943100"/>
                <a:gridCol w="774700"/>
                <a:gridCol w="1714500"/>
                <a:gridCol w="1816100"/>
                <a:gridCol w="1811340"/>
              </a:tblGrid>
              <a:tr h="783525">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Emotional</a:t>
                      </a:r>
                      <a:r>
                        <a:rPr lang="en-US" sz="4000" baseline="0" dirty="0" smtClean="0"/>
                        <a:t> </a:t>
                      </a:r>
                      <a:r>
                        <a:rPr lang="en-US" sz="4000" dirty="0" smtClean="0"/>
                        <a:t>Dating Violence</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2712">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3586135">
                <a:tc>
                  <a:txBody>
                    <a:bodyPr/>
                    <a:lstStyle/>
                    <a:p>
                      <a:pPr marL="0" marR="0">
                        <a:spcBef>
                          <a:spcPts val="0"/>
                        </a:spcBef>
                        <a:spcAft>
                          <a:spcPts val="0"/>
                        </a:spcAft>
                      </a:pPr>
                      <a:r>
                        <a:rPr lang="en-US" sz="1900" dirty="0">
                          <a:effectLst/>
                          <a:latin typeface="ArialMT"/>
                          <a:ea typeface="ＭＳ 明朝"/>
                          <a:cs typeface="ArialMT"/>
                        </a:rPr>
                        <a:t>During the past 12 months, how many times did someone you were dating or going out with say things to you or say things to other people about you to purposely hurt you?</a:t>
                      </a:r>
                      <a:endParaRPr lang="en-US" sz="1900" dirty="0">
                        <a:effectLst/>
                        <a:latin typeface="Times New Roman"/>
                        <a:ea typeface="ＭＳ 明朝"/>
                        <a:cs typeface="Times New Roman"/>
                      </a:endParaRPr>
                    </a:p>
                  </a:txBody>
                  <a:tcPr marL="68580" marR="68580" marT="0" marB="0"/>
                </a:tc>
                <a:tc>
                  <a:txBody>
                    <a:bodyPr/>
                    <a:lstStyle/>
                    <a:p>
                      <a:pPr marL="0" marR="0">
                        <a:spcBef>
                          <a:spcPts val="0"/>
                        </a:spcBef>
                        <a:spcAft>
                          <a:spcPts val="0"/>
                        </a:spcAft>
                      </a:pPr>
                      <a:r>
                        <a:rPr lang="en-US" sz="1800" dirty="0">
                          <a:effectLst/>
                          <a:latin typeface="+mn-lt"/>
                          <a:ea typeface="ＭＳ 明朝"/>
                          <a:cs typeface="Times New Roman"/>
                        </a:rPr>
                        <a:t>2,732</a:t>
                      </a: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date   </a:t>
                      </a:r>
                      <a:r>
                        <a:rPr lang="en-US" sz="1800" dirty="0">
                          <a:effectLst/>
                          <a:latin typeface="+mn-lt"/>
                          <a:ea typeface="ＭＳ 明朝"/>
                          <a:cs typeface="Times New Roman"/>
                        </a:rPr>
                        <a:t>31</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54</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15</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a:t>
                      </a:r>
                      <a:r>
                        <a:rPr lang="en-US" sz="1800" dirty="0">
                          <a:effectLst/>
                          <a:latin typeface="+mn-lt"/>
                          <a:ea typeface="ＭＳ 明朝"/>
                          <a:cs typeface="Times New Roman"/>
                        </a:rPr>
                        <a:t>date    29</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51</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20</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a:t>
                      </a:r>
                      <a:r>
                        <a:rPr lang="en-US" sz="1800" dirty="0">
                          <a:effectLst/>
                          <a:latin typeface="+mn-lt"/>
                          <a:ea typeface="ＭＳ 明朝"/>
                          <a:cs typeface="Times New Roman"/>
                        </a:rPr>
                        <a:t>date     33</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57</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10</a:t>
                      </a:r>
                      <a:endParaRPr lang="en-US" sz="180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2254144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TDV Emotional and Substance Use</a:t>
            </a:r>
            <a:br>
              <a:rPr lang="en-US" sz="3600" dirty="0" smtClean="0"/>
            </a:br>
            <a:r>
              <a:rPr lang="en-US" dirty="0" smtClean="0"/>
              <a:t>2015 DE HS YRBS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955035"/>
              </p:ext>
            </p:extLst>
          </p:nvPr>
        </p:nvGraphicFramePr>
        <p:xfrm>
          <a:off x="609600" y="1524000"/>
          <a:ext cx="8059738"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851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2015 HS YRBS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6341113"/>
              </p:ext>
            </p:extLst>
          </p:nvPr>
        </p:nvGraphicFramePr>
        <p:xfrm>
          <a:off x="609600" y="1524001"/>
          <a:ext cx="8059740" cy="5288280"/>
        </p:xfrm>
        <a:graphic>
          <a:graphicData uri="http://schemas.openxmlformats.org/drawingml/2006/table">
            <a:tbl>
              <a:tblPr firstRow="1" bandRow="1">
                <a:tableStyleId>{5C22544A-7EE6-4342-B048-85BDC9FD1C3A}</a:tableStyleId>
              </a:tblPr>
              <a:tblGrid>
                <a:gridCol w="1943100"/>
                <a:gridCol w="774700"/>
                <a:gridCol w="1714500"/>
                <a:gridCol w="1816100"/>
                <a:gridCol w="1811340"/>
              </a:tblGrid>
              <a:tr h="783525">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baseline="0" dirty="0" smtClean="0"/>
                        <a:t>Sexual </a:t>
                      </a:r>
                      <a:r>
                        <a:rPr lang="en-US" sz="4000" dirty="0" smtClean="0"/>
                        <a:t>Dating Violence</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2712">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3586135">
                <a:tc>
                  <a:txBody>
                    <a:bodyPr/>
                    <a:lstStyle/>
                    <a:p>
                      <a:pPr marL="0" marR="0">
                        <a:spcBef>
                          <a:spcPts val="0"/>
                        </a:spcBef>
                        <a:spcAft>
                          <a:spcPts val="0"/>
                        </a:spcAft>
                      </a:pPr>
                      <a:r>
                        <a:rPr lang="en-US" sz="1700" dirty="0">
                          <a:effectLst/>
                          <a:latin typeface="Arial"/>
                          <a:ea typeface="ＭＳ 明朝"/>
                          <a:cs typeface="Times New Roman"/>
                        </a:rPr>
                        <a:t>During the past 12 months, how many times did someone you were dating or going out with force you to do sexual things you did not want to do? (Count such things as kissing, touching or being physically forced to have sexual intercourse.)</a:t>
                      </a:r>
                      <a:endParaRPr lang="en-US" sz="1700" dirty="0">
                        <a:effectLst/>
                        <a:latin typeface="Times New Roman"/>
                        <a:ea typeface="ＭＳ 明朝"/>
                        <a:cs typeface="Times New Roman"/>
                      </a:endParaRPr>
                    </a:p>
                  </a:txBody>
                  <a:tcPr marL="68580" marR="68580" marT="0" marB="0"/>
                </a:tc>
                <a:tc>
                  <a:txBody>
                    <a:bodyPr/>
                    <a:lstStyle/>
                    <a:p>
                      <a:pPr marL="0" marR="0">
                        <a:spcBef>
                          <a:spcPts val="0"/>
                        </a:spcBef>
                        <a:spcAft>
                          <a:spcPts val="0"/>
                        </a:spcAft>
                      </a:pPr>
                      <a:r>
                        <a:rPr lang="en-US" sz="1800" dirty="0">
                          <a:effectLst/>
                          <a:latin typeface="Times New Roman"/>
                          <a:ea typeface="ＭＳ 明朝"/>
                          <a:cs typeface="Times New Roman"/>
                        </a:rPr>
                        <a:t>2,670</a:t>
                      </a: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date   30 </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64</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6</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err="1" smtClean="0">
                          <a:effectLst/>
                          <a:latin typeface="+mn-lt"/>
                          <a:ea typeface="ＭＳ 明朝"/>
                          <a:cs typeface="Times New Roman"/>
                        </a:rPr>
                        <a:t>Didn</a:t>
                      </a:r>
                      <a:r>
                        <a:rPr lang="fr-FR" sz="1800" dirty="0" smtClean="0">
                          <a:effectLst/>
                          <a:latin typeface="+mn-lt"/>
                          <a:ea typeface="ＭＳ 明朝"/>
                          <a:cs typeface="Times New Roman"/>
                        </a:rPr>
                        <a:t>’</a:t>
                      </a:r>
                      <a:r>
                        <a:rPr lang="en-US" sz="1800" dirty="0" smtClean="0">
                          <a:effectLst/>
                          <a:latin typeface="+mn-lt"/>
                          <a:ea typeface="ＭＳ 明朝"/>
                          <a:cs typeface="Times New Roman"/>
                        </a:rPr>
                        <a:t>t</a:t>
                      </a:r>
                      <a:r>
                        <a:rPr lang="en-US" sz="1800" baseline="0" dirty="0" smtClean="0">
                          <a:effectLst/>
                          <a:latin typeface="+mn-lt"/>
                          <a:ea typeface="ＭＳ 明朝"/>
                          <a:cs typeface="Times New Roman"/>
                        </a:rPr>
                        <a:t> </a:t>
                      </a:r>
                      <a:r>
                        <a:rPr lang="en-US" sz="1800" dirty="0" smtClean="0">
                          <a:effectLst/>
                          <a:latin typeface="+mn-lt"/>
                          <a:ea typeface="ＭＳ 明朝"/>
                          <a:cs typeface="Times New Roman"/>
                        </a:rPr>
                        <a:t>date    28    </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65</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7</a:t>
                      </a:r>
                    </a:p>
                  </a:txBody>
                  <a:tcPr marL="68580" marR="68580" marT="0" marB="0"/>
                </a:tc>
                <a:tc>
                  <a:txBody>
                    <a:bodyPr/>
                    <a:lstStyle/>
                    <a:p>
                      <a:pPr marL="0" marR="0">
                        <a:spcBef>
                          <a:spcPts val="0"/>
                        </a:spcBef>
                        <a:spcAft>
                          <a:spcPts val="0"/>
                        </a:spcAft>
                      </a:pPr>
                      <a:r>
                        <a:rPr lang="en-US" sz="1800" dirty="0" smtClean="0">
                          <a:effectLst/>
                          <a:latin typeface="+mn-lt"/>
                          <a:ea typeface="ＭＳ 明朝"/>
                          <a:cs typeface="Times New Roman"/>
                        </a:rPr>
                        <a:t>Didn’t date     33</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0 </a:t>
                      </a:r>
                      <a:r>
                        <a:rPr lang="en-US" sz="1800" dirty="0">
                          <a:effectLst/>
                          <a:latin typeface="+mn-lt"/>
                          <a:ea typeface="ＭＳ 明朝"/>
                          <a:cs typeface="Times New Roman"/>
                        </a:rPr>
                        <a:t>times          </a:t>
                      </a:r>
                      <a:r>
                        <a:rPr lang="en-US" sz="1800" dirty="0" smtClean="0">
                          <a:effectLst/>
                          <a:latin typeface="+mn-lt"/>
                          <a:ea typeface="ＭＳ 明朝"/>
                          <a:cs typeface="Times New Roman"/>
                        </a:rPr>
                        <a:t>64</a:t>
                      </a:r>
                      <a:endParaRPr lang="en-US" sz="1800" dirty="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4</a:t>
                      </a:r>
                      <a:endParaRPr lang="en-US" sz="180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98478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2900"/>
            <a:ext cx="7896701" cy="1104900"/>
          </a:xfrm>
        </p:spPr>
        <p:style>
          <a:lnRef idx="2">
            <a:schemeClr val="dk1"/>
          </a:lnRef>
          <a:fillRef idx="1">
            <a:schemeClr val="lt1"/>
          </a:fillRef>
          <a:effectRef idx="0">
            <a:schemeClr val="dk1"/>
          </a:effectRef>
          <a:fontRef idx="minor">
            <a:schemeClr val="dk1"/>
          </a:fontRef>
        </p:style>
        <p:txBody>
          <a:bodyPr/>
          <a:lstStyle/>
          <a:p>
            <a:r>
              <a:rPr lang="en-US" sz="2800" dirty="0" smtClean="0"/>
              <a:t>University of Delaware </a:t>
            </a:r>
            <a:br>
              <a:rPr lang="en-US" sz="2800" dirty="0" smtClean="0"/>
            </a:br>
            <a:r>
              <a:rPr lang="en-US" sz="2800" dirty="0" smtClean="0"/>
              <a:t>Center for Drug and Health Studies</a:t>
            </a:r>
            <a:endParaRPr lang="en-US" sz="2800" dirty="0"/>
          </a:p>
        </p:txBody>
      </p:sp>
      <p:sp>
        <p:nvSpPr>
          <p:cNvPr id="3" name="Content Placeholder 2"/>
          <p:cNvSpPr>
            <a:spLocks noGrp="1"/>
          </p:cNvSpPr>
          <p:nvPr>
            <p:ph idx="1"/>
          </p:nvPr>
        </p:nvSpPr>
        <p:spPr/>
        <p:txBody>
          <a:bodyPr/>
          <a:lstStyle/>
          <a:p>
            <a:pPr marL="0" indent="0">
              <a:spcBef>
                <a:spcPts val="1800"/>
              </a:spcBef>
              <a:buNone/>
            </a:pPr>
            <a:r>
              <a:rPr lang="en-US" dirty="0"/>
              <a:t>CDHS facilitates collaboration and research on substance abuse, health risk behaviors, health services, </a:t>
            </a:r>
            <a:r>
              <a:rPr lang="en-US" dirty="0" smtClean="0"/>
              <a:t>health disparities, and </a:t>
            </a:r>
            <a:r>
              <a:rPr lang="en-US" dirty="0"/>
              <a:t>health policy among key </a:t>
            </a:r>
            <a:r>
              <a:rPr lang="en-US" dirty="0" smtClean="0"/>
              <a:t>State and community stakeholders</a:t>
            </a:r>
            <a:r>
              <a:rPr lang="en-US" dirty="0"/>
              <a:t>. </a:t>
            </a:r>
            <a:r>
              <a:rPr lang="en-US" dirty="0" smtClean="0"/>
              <a:t>CDHS collects, reviews </a:t>
            </a:r>
            <a:r>
              <a:rPr lang="en-US" dirty="0"/>
              <a:t>and </a:t>
            </a:r>
            <a:r>
              <a:rPr lang="en-US" dirty="0" smtClean="0"/>
              <a:t>reports on </a:t>
            </a:r>
            <a:r>
              <a:rPr lang="en-US" dirty="0"/>
              <a:t>data </a:t>
            </a:r>
            <a:r>
              <a:rPr lang="en-US" dirty="0" smtClean="0"/>
              <a:t>from:</a:t>
            </a:r>
          </a:p>
          <a:p>
            <a:pPr marL="1554480" lvl="3">
              <a:spcBef>
                <a:spcPts val="600"/>
              </a:spcBef>
              <a:spcAft>
                <a:spcPts val="600"/>
              </a:spcAft>
              <a:buFont typeface="Wingdings" charset="2"/>
              <a:buChar char="Ø"/>
            </a:pPr>
            <a:r>
              <a:rPr lang="en-US" sz="1800" dirty="0" smtClean="0"/>
              <a:t>Delaware School Survey</a:t>
            </a:r>
          </a:p>
          <a:p>
            <a:pPr marL="1554480" lvl="3">
              <a:spcBef>
                <a:spcPts val="600"/>
              </a:spcBef>
              <a:spcAft>
                <a:spcPts val="600"/>
              </a:spcAft>
              <a:buFont typeface="Wingdings" charset="2"/>
              <a:buChar char="Ø"/>
            </a:pPr>
            <a:r>
              <a:rPr lang="en-US" sz="1800" dirty="0" smtClean="0"/>
              <a:t>Youth Tobacco Survey </a:t>
            </a:r>
          </a:p>
          <a:p>
            <a:pPr marL="1554480" lvl="3">
              <a:spcBef>
                <a:spcPts val="600"/>
              </a:spcBef>
              <a:spcAft>
                <a:spcPts val="600"/>
              </a:spcAft>
              <a:buFont typeface="Wingdings" charset="2"/>
              <a:buChar char="Ø"/>
            </a:pPr>
            <a:r>
              <a:rPr lang="en-US" sz="1800" dirty="0" smtClean="0"/>
              <a:t>Youth Risk Behavior Survey</a:t>
            </a:r>
          </a:p>
          <a:p>
            <a:pPr marL="1554480" lvl="3">
              <a:spcBef>
                <a:spcPts val="600"/>
              </a:spcBef>
              <a:spcAft>
                <a:spcPts val="600"/>
              </a:spcAft>
              <a:buFont typeface="Wingdings" charset="2"/>
              <a:buChar char="Ø"/>
            </a:pPr>
            <a:r>
              <a:rPr lang="en-US" sz="1800" dirty="0" smtClean="0"/>
              <a:t>College Risk Behavior Survey</a:t>
            </a:r>
          </a:p>
          <a:p>
            <a:pPr marL="1554480" lvl="3">
              <a:spcBef>
                <a:spcPts val="600"/>
              </a:spcBef>
              <a:spcAft>
                <a:spcPts val="600"/>
              </a:spcAft>
              <a:buFont typeface="Wingdings" charset="2"/>
              <a:buChar char="Ø"/>
            </a:pPr>
            <a:r>
              <a:rPr lang="en-US" sz="1800" dirty="0" smtClean="0"/>
              <a:t>CDC School Health Profiles</a:t>
            </a:r>
          </a:p>
          <a:p>
            <a:pPr marL="1554480" lvl="3">
              <a:spcBef>
                <a:spcPts val="600"/>
              </a:spcBef>
              <a:spcAft>
                <a:spcPts val="600"/>
              </a:spcAft>
              <a:buFont typeface="Wingdings" charset="2"/>
              <a:buChar char="Ø"/>
            </a:pPr>
            <a:r>
              <a:rPr lang="en-US" sz="1800" dirty="0" smtClean="0"/>
              <a:t>Other surveys conducted by CDHS</a:t>
            </a:r>
          </a:p>
          <a:p>
            <a:pPr marL="1554480" lvl="3">
              <a:spcBef>
                <a:spcPts val="600"/>
              </a:spcBef>
              <a:spcAft>
                <a:spcPts val="600"/>
              </a:spcAft>
              <a:buFont typeface="Wingdings" charset="2"/>
              <a:buChar char="Ø"/>
            </a:pPr>
            <a:r>
              <a:rPr lang="en-US" sz="1800" dirty="0" smtClean="0"/>
              <a:t>Data from other sources</a:t>
            </a:r>
          </a:p>
          <a:p>
            <a:pPr marL="0" indent="0">
              <a:buNone/>
            </a:pPr>
            <a:endParaRPr lang="en-US" sz="1100" dirty="0"/>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3826187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TDV Sexual and Substance Use</a:t>
            </a:r>
            <a:r>
              <a:rPr lang="en-US" sz="3600" dirty="0"/>
              <a:t/>
            </a:r>
            <a:br>
              <a:rPr lang="en-US" sz="3600" dirty="0"/>
            </a:br>
            <a:r>
              <a:rPr lang="en-US" dirty="0" smtClean="0"/>
              <a:t>2015 DE HS YRBS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7609449"/>
              </p:ext>
            </p:extLst>
          </p:nvPr>
        </p:nvGraphicFramePr>
        <p:xfrm>
          <a:off x="609600" y="1524000"/>
          <a:ext cx="8059738" cy="4838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8860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TDV Sexual and Substance Use</a:t>
            </a:r>
            <a:br>
              <a:rPr lang="en-US" sz="3600" dirty="0"/>
            </a:br>
            <a:r>
              <a:rPr lang="en-US" dirty="0"/>
              <a:t>2015 DE HS YRBS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3114292"/>
              </p:ext>
            </p:extLst>
          </p:nvPr>
        </p:nvGraphicFramePr>
        <p:xfrm>
          <a:off x="609600" y="1524000"/>
          <a:ext cx="8059738" cy="50139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8057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2015 HS YRBS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4914363"/>
              </p:ext>
            </p:extLst>
          </p:nvPr>
        </p:nvGraphicFramePr>
        <p:xfrm>
          <a:off x="609600" y="1524001"/>
          <a:ext cx="8059740" cy="4988215"/>
        </p:xfrm>
        <a:graphic>
          <a:graphicData uri="http://schemas.openxmlformats.org/drawingml/2006/table">
            <a:tbl>
              <a:tblPr firstRow="1" bandRow="1">
                <a:tableStyleId>{5C22544A-7EE6-4342-B048-85BDC9FD1C3A}</a:tableStyleId>
              </a:tblPr>
              <a:tblGrid>
                <a:gridCol w="1943100"/>
                <a:gridCol w="1028700"/>
                <a:gridCol w="1460500"/>
                <a:gridCol w="1816100"/>
                <a:gridCol w="1811340"/>
              </a:tblGrid>
              <a:tr h="783525">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baseline="0" dirty="0" smtClean="0"/>
                        <a:t>Sexual </a:t>
                      </a:r>
                      <a:r>
                        <a:rPr lang="en-US" sz="4000" dirty="0" smtClean="0"/>
                        <a:t>Violence</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2712">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3586135">
                <a:tc>
                  <a:txBody>
                    <a:bodyPr/>
                    <a:lstStyle/>
                    <a:p>
                      <a:pPr marL="0" marR="0">
                        <a:spcBef>
                          <a:spcPts val="0"/>
                        </a:spcBef>
                        <a:spcAft>
                          <a:spcPts val="0"/>
                        </a:spcAft>
                      </a:pPr>
                      <a:r>
                        <a:rPr lang="en-US" sz="2400" dirty="0">
                          <a:effectLst/>
                          <a:latin typeface="Arial"/>
                          <a:ea typeface="ＭＳ 明朝"/>
                          <a:cs typeface="Times New Roman"/>
                        </a:rPr>
                        <a:t>Have you ever been physically forced to have sexual intercourse when you did not want to?</a:t>
                      </a:r>
                      <a:endParaRPr lang="en-US" sz="2400" dirty="0">
                        <a:effectLst/>
                        <a:latin typeface="Times New Roman"/>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2,734</a:t>
                      </a: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Yes     </a:t>
                      </a:r>
                      <a:r>
                        <a:rPr lang="en-US" sz="2400" dirty="0" smtClean="0">
                          <a:effectLst/>
                          <a:latin typeface="+mn-lt"/>
                          <a:ea typeface="ＭＳ 明朝"/>
                          <a:cs typeface="Times New Roman"/>
                        </a:rPr>
                        <a:t>  7</a:t>
                      </a:r>
                      <a:endParaRPr lang="en-US" sz="2400" dirty="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r>
                        <a:rPr lang="en-US" sz="2400" dirty="0" smtClean="0">
                          <a:effectLst/>
                          <a:latin typeface="+mn-lt"/>
                          <a:ea typeface="ＭＳ 明朝"/>
                          <a:cs typeface="Times New Roman"/>
                        </a:rPr>
                        <a:t>No       93</a:t>
                      </a:r>
                      <a:endParaRPr lang="en-US" sz="24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Yes     </a:t>
                      </a:r>
                      <a:r>
                        <a:rPr lang="en-US" sz="2400" dirty="0" smtClean="0">
                          <a:effectLst/>
                          <a:latin typeface="+mn-lt"/>
                          <a:ea typeface="ＭＳ 明朝"/>
                          <a:cs typeface="Times New Roman"/>
                        </a:rPr>
                        <a:t>       9</a:t>
                      </a:r>
                      <a:endParaRPr lang="en-US" sz="2400" dirty="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r>
                        <a:rPr lang="en-US" sz="2400" dirty="0" smtClean="0">
                          <a:effectLst/>
                          <a:latin typeface="+mn-lt"/>
                          <a:ea typeface="ＭＳ 明朝"/>
                          <a:cs typeface="Times New Roman"/>
                        </a:rPr>
                        <a:t>No           91</a:t>
                      </a:r>
                      <a:endParaRPr lang="en-US" sz="24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Yes      </a:t>
                      </a:r>
                      <a:r>
                        <a:rPr lang="en-US" sz="2400" dirty="0" smtClean="0">
                          <a:effectLst/>
                          <a:latin typeface="+mn-lt"/>
                          <a:ea typeface="ＭＳ 明朝"/>
                          <a:cs typeface="Times New Roman"/>
                        </a:rPr>
                        <a:t>    4</a:t>
                      </a:r>
                      <a:endParaRPr lang="en-US" sz="2400" dirty="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r>
                        <a:rPr lang="en-US" sz="2400" dirty="0" smtClean="0">
                          <a:effectLst/>
                          <a:latin typeface="+mn-lt"/>
                          <a:ea typeface="ＭＳ 明朝"/>
                          <a:cs typeface="Times New Roman"/>
                        </a:rPr>
                        <a:t>No          96</a:t>
                      </a:r>
                      <a:endParaRPr lang="en-US" sz="240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2318068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Sexual Violence and Substance Use</a:t>
            </a:r>
            <a:br>
              <a:rPr lang="en-US" sz="3600" dirty="0" smtClean="0"/>
            </a:br>
            <a:r>
              <a:rPr lang="en-US" dirty="0" smtClean="0"/>
              <a:t>2015 DE HS YRBS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942247"/>
              </p:ext>
            </p:extLst>
          </p:nvPr>
        </p:nvGraphicFramePr>
        <p:xfrm>
          <a:off x="609600" y="1524000"/>
          <a:ext cx="8059738" cy="4533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5586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Sexual Violence and Substance Use</a:t>
            </a:r>
            <a:br>
              <a:rPr lang="en-US" sz="3600" dirty="0" smtClean="0"/>
            </a:br>
            <a:r>
              <a:rPr lang="en-US" dirty="0" smtClean="0"/>
              <a:t>2015 DE HS YRBS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834526"/>
              </p:ext>
            </p:extLst>
          </p:nvPr>
        </p:nvGraphicFramePr>
        <p:xfrm>
          <a:off x="609600" y="1524000"/>
          <a:ext cx="8059738" cy="462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8722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Take-Away…</a:t>
            </a:r>
            <a:endParaRPr lang="en-US" sz="4000" dirty="0"/>
          </a:p>
        </p:txBody>
      </p:sp>
      <p:sp>
        <p:nvSpPr>
          <p:cNvPr id="3" name="Content Placeholder 2"/>
          <p:cNvSpPr>
            <a:spLocks noGrp="1"/>
          </p:cNvSpPr>
          <p:nvPr>
            <p:ph idx="1"/>
          </p:nvPr>
        </p:nvSpPr>
        <p:spPr/>
        <p:txBody>
          <a:bodyPr/>
          <a:lstStyle/>
          <a:p>
            <a:pPr marL="0" indent="0">
              <a:buNone/>
            </a:pPr>
            <a:r>
              <a:rPr lang="en-US" sz="2800" dirty="0" smtClean="0"/>
              <a:t>Students who were exposed to homelessness, who were involved in fighting, who were bullied, who experienced all types of teen dating violence, and who were sexually assaulted were at greater risk for substance use. </a:t>
            </a:r>
          </a:p>
          <a:p>
            <a:pPr marL="0" indent="0">
              <a:buNone/>
            </a:pPr>
            <a:endParaRPr lang="en-US" sz="2800" dirty="0"/>
          </a:p>
          <a:p>
            <a:pPr marL="0" indent="0">
              <a:buNone/>
            </a:pPr>
            <a:r>
              <a:rPr lang="en-US" sz="2800" dirty="0" smtClean="0"/>
              <a:t>These increased risk behaviors carry potential implications for health throughout the lifespan.</a:t>
            </a:r>
            <a:endParaRPr lang="en-US" sz="2800" dirty="0"/>
          </a:p>
        </p:txBody>
      </p:sp>
    </p:spTree>
    <p:extLst>
      <p:ext uri="{BB962C8B-B14F-4D97-AF65-F5344CB8AC3E}">
        <p14:creationId xmlns:p14="http://schemas.microsoft.com/office/powerpoint/2010/main" val="2330642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a:buFont typeface="Wingdings" charset="2"/>
              <a:buChar char="Ø"/>
            </a:pPr>
            <a:r>
              <a:rPr lang="en-US" sz="3200" dirty="0" smtClean="0"/>
              <a:t>Needs Assessment, Community </a:t>
            </a:r>
            <a:r>
              <a:rPr lang="en-US" sz="3200" dirty="0"/>
              <a:t>A</a:t>
            </a:r>
            <a:r>
              <a:rPr lang="en-US" sz="3200" dirty="0" smtClean="0"/>
              <a:t>ssessments</a:t>
            </a:r>
          </a:p>
          <a:p>
            <a:pPr>
              <a:buFont typeface="Wingdings" charset="2"/>
              <a:buChar char="Ø"/>
            </a:pPr>
            <a:r>
              <a:rPr lang="en-US" sz="3200" dirty="0" smtClean="0"/>
              <a:t>Developing and Implementing Programming</a:t>
            </a:r>
          </a:p>
          <a:p>
            <a:pPr>
              <a:buFont typeface="Wingdings" charset="2"/>
              <a:buChar char="Ø"/>
            </a:pPr>
            <a:r>
              <a:rPr lang="en-US" sz="3200" dirty="0" smtClean="0"/>
              <a:t>Grant Applications</a:t>
            </a:r>
          </a:p>
          <a:p>
            <a:pPr>
              <a:buFont typeface="Wingdings" charset="2"/>
              <a:buChar char="Ø"/>
            </a:pPr>
            <a:r>
              <a:rPr lang="en-US" sz="3200" dirty="0" smtClean="0"/>
              <a:t>Program and Policy Evaluation</a:t>
            </a:r>
          </a:p>
          <a:p>
            <a:pPr marL="0" indent="0">
              <a:buNone/>
            </a:pPr>
            <a:r>
              <a:rPr lang="en-US" sz="3200" dirty="0"/>
              <a:t>	</a:t>
            </a:r>
          </a:p>
        </p:txBody>
      </p:sp>
      <p:sp>
        <p:nvSpPr>
          <p:cNvPr id="4" name="Title 1"/>
          <p:cNvSpPr>
            <a:spLocks noGrp="1"/>
          </p:cNvSpPr>
          <p:nvPr>
            <p:ph type="title"/>
          </p:nvPr>
        </p:nvSpPr>
        <p:spPr>
          <a:xfrm>
            <a:off x="863600" y="342900"/>
            <a:ext cx="7239000" cy="1079500"/>
          </a:xfrm>
        </p:spPr>
        <p:style>
          <a:lnRef idx="2">
            <a:schemeClr val="dk1"/>
          </a:lnRef>
          <a:fillRef idx="1">
            <a:schemeClr val="lt1"/>
          </a:fillRef>
          <a:effectRef idx="0">
            <a:schemeClr val="dk1"/>
          </a:effectRef>
          <a:fontRef idx="minor">
            <a:schemeClr val="dk1"/>
          </a:fontRef>
        </p:style>
        <p:txBody>
          <a:bodyPr/>
          <a:lstStyle/>
          <a:p>
            <a:r>
              <a:rPr lang="en-US" sz="2800" dirty="0" smtClean="0"/>
              <a:t>Applying the Data: </a:t>
            </a:r>
            <a:br>
              <a:rPr lang="en-US" sz="2800" dirty="0" smtClean="0"/>
            </a:br>
            <a:r>
              <a:rPr lang="en-US" sz="2800" dirty="0" smtClean="0"/>
              <a:t>Identifying Needs, Measuring Impact</a:t>
            </a:r>
            <a:endParaRPr lang="en-US" sz="2800" dirty="0"/>
          </a:p>
        </p:txBody>
      </p:sp>
    </p:spTree>
    <p:extLst>
      <p:ext uri="{BB962C8B-B14F-4D97-AF65-F5344CB8AC3E}">
        <p14:creationId xmlns:p14="http://schemas.microsoft.com/office/powerpoint/2010/main" val="3867893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800" y="342900"/>
            <a:ext cx="5041899" cy="571859"/>
          </a:xfrm>
        </p:spPr>
        <p:style>
          <a:lnRef idx="2">
            <a:schemeClr val="dk1"/>
          </a:lnRef>
          <a:fillRef idx="1">
            <a:schemeClr val="lt1"/>
          </a:fillRef>
          <a:effectRef idx="0">
            <a:schemeClr val="dk1"/>
          </a:effectRef>
          <a:fontRef idx="minor">
            <a:schemeClr val="dk1"/>
          </a:fontRef>
        </p:style>
        <p:txBody>
          <a:bodyPr/>
          <a:lstStyle/>
          <a:p>
            <a:r>
              <a:rPr lang="en-US" sz="2800" dirty="0" smtClean="0"/>
              <a:t>For More </a:t>
            </a:r>
            <a:r>
              <a:rPr lang="en-US" sz="2800" dirty="0"/>
              <a:t>I</a:t>
            </a:r>
            <a:r>
              <a:rPr lang="en-US" sz="2800" dirty="0" smtClean="0"/>
              <a:t>nformation</a:t>
            </a:r>
            <a:r>
              <a:rPr lang="en-US" sz="2800" dirty="0"/>
              <a:t/>
            </a:r>
            <a:br>
              <a:rPr lang="en-US" sz="2800" dirty="0"/>
            </a:br>
            <a:endParaRPr lang="en-US" sz="2800" dirty="0"/>
          </a:p>
        </p:txBody>
      </p:sp>
      <p:sp>
        <p:nvSpPr>
          <p:cNvPr id="3" name="Content Placeholder 2"/>
          <p:cNvSpPr>
            <a:spLocks noGrp="1"/>
          </p:cNvSpPr>
          <p:nvPr>
            <p:ph idx="1"/>
          </p:nvPr>
        </p:nvSpPr>
        <p:spPr/>
        <p:txBody>
          <a:bodyPr/>
          <a:lstStyle/>
          <a:p>
            <a:pPr indent="0">
              <a:buNone/>
            </a:pPr>
            <a:r>
              <a:rPr lang="en-US" sz="2800" dirty="0" smtClean="0"/>
              <a:t>Website</a:t>
            </a:r>
            <a:r>
              <a:rPr lang="en-US" sz="2800" dirty="0"/>
              <a:t>: </a:t>
            </a:r>
            <a:r>
              <a:rPr lang="en-US" sz="2800" dirty="0" smtClean="0"/>
              <a:t>                       </a:t>
            </a:r>
            <a:r>
              <a:rPr lang="en-US" sz="2800" b="1" dirty="0" err="1" smtClean="0"/>
              <a:t>www.cdhs.udel.edu</a:t>
            </a:r>
            <a:r>
              <a:rPr lang="en-US" sz="2800" dirty="0" smtClean="0">
                <a:solidFill>
                  <a:srgbClr val="0000FF"/>
                </a:solidFill>
              </a:rPr>
              <a:t>  </a:t>
            </a:r>
            <a:endParaRPr lang="en-US" sz="2800" dirty="0">
              <a:solidFill>
                <a:srgbClr val="0000FF"/>
              </a:solidFill>
            </a:endParaRPr>
          </a:p>
          <a:p>
            <a:pPr indent="0">
              <a:buNone/>
            </a:pPr>
            <a:r>
              <a:rPr lang="en-US" sz="2800" dirty="0" smtClean="0"/>
              <a:t>Follow us on Twitter</a:t>
            </a:r>
            <a:r>
              <a:rPr lang="en-US" sz="2800" b="1" dirty="0" smtClean="0"/>
              <a:t>:       @</a:t>
            </a:r>
            <a:r>
              <a:rPr lang="en-US" sz="2800" b="1" dirty="0" err="1" smtClean="0"/>
              <a:t>CDHSDelaware</a:t>
            </a:r>
            <a:endParaRPr lang="en-US" sz="2800" b="1" dirty="0" smtClean="0"/>
          </a:p>
          <a:p>
            <a:pPr indent="0" algn="ctr">
              <a:buNone/>
            </a:pPr>
            <a:endParaRPr lang="en-US" sz="2400" i="1" dirty="0" smtClean="0"/>
          </a:p>
          <a:p>
            <a:pPr indent="0" algn="r">
              <a:buNone/>
            </a:pPr>
            <a:r>
              <a:rPr lang="en-US" sz="2400" dirty="0" smtClean="0"/>
              <a:t>  </a:t>
            </a:r>
          </a:p>
          <a:p>
            <a:pPr indent="0" algn="r">
              <a:buNone/>
            </a:pPr>
            <a:endParaRPr lang="en-US" sz="2400" dirty="0" smtClean="0"/>
          </a:p>
          <a:p>
            <a:pPr indent="0" algn="r">
              <a:buNone/>
            </a:pPr>
            <a:r>
              <a:rPr lang="en-US" sz="2400" dirty="0" smtClean="0"/>
              <a:t> Laura Rapp	</a:t>
            </a:r>
            <a:r>
              <a:rPr lang="en-US" sz="2400" dirty="0" err="1" smtClean="0"/>
              <a:t>lrapp@udel.edu</a:t>
            </a:r>
            <a:endParaRPr lang="en-US" sz="2400" dirty="0" smtClean="0"/>
          </a:p>
          <a:p>
            <a:pPr indent="0" algn="r">
              <a:buNone/>
            </a:pPr>
            <a:r>
              <a:rPr lang="en-US" sz="2400" dirty="0" smtClean="0"/>
              <a:t>Roberta </a:t>
            </a:r>
            <a:r>
              <a:rPr lang="en-US" sz="2400" dirty="0" err="1" smtClean="0"/>
              <a:t>Gealt</a:t>
            </a:r>
            <a:r>
              <a:rPr lang="en-US" sz="2400" dirty="0"/>
              <a:t> </a:t>
            </a:r>
            <a:r>
              <a:rPr lang="en-US" sz="2400" dirty="0" smtClean="0"/>
              <a:t>    </a:t>
            </a:r>
            <a:r>
              <a:rPr lang="en-US" sz="2400" dirty="0" err="1" smtClean="0">
                <a:hlinkClick r:id="rId2"/>
              </a:rPr>
              <a:t>basha</a:t>
            </a:r>
            <a:r>
              <a:rPr lang="en-US" sz="2400" dirty="0" err="1">
                <a:hlinkClick r:id="rId2"/>
              </a:rPr>
              <a:t>@</a:t>
            </a:r>
            <a:r>
              <a:rPr lang="en-US" sz="2400" dirty="0" err="1" smtClean="0">
                <a:hlinkClick r:id="rId2"/>
              </a:rPr>
              <a:t>udel.edu</a:t>
            </a:r>
            <a:endParaRPr lang="en-US" sz="2400" dirty="0" smtClean="0"/>
          </a:p>
          <a:p>
            <a:pPr indent="0" algn="r">
              <a:buNone/>
            </a:pPr>
            <a:r>
              <a:rPr lang="en-US" sz="2400" dirty="0" smtClean="0"/>
              <a:t>Sharon </a:t>
            </a:r>
            <a:r>
              <a:rPr lang="en-US" sz="2400" dirty="0"/>
              <a:t>Merriman-</a:t>
            </a:r>
            <a:r>
              <a:rPr lang="en-US" sz="2400" dirty="0" smtClean="0"/>
              <a:t>Nai</a:t>
            </a:r>
            <a:r>
              <a:rPr lang="en-US" sz="2400" dirty="0"/>
              <a:t> </a:t>
            </a:r>
            <a:r>
              <a:rPr lang="en-US" sz="2400" dirty="0" smtClean="0"/>
              <a:t>    </a:t>
            </a:r>
            <a:r>
              <a:rPr lang="en-US" sz="2400" dirty="0" smtClean="0">
                <a:hlinkClick r:id="rId3"/>
              </a:rPr>
              <a:t>smnai</a:t>
            </a:r>
            <a:r>
              <a:rPr lang="en-US" sz="2400" dirty="0">
                <a:hlinkClick r:id="rId3"/>
              </a:rPr>
              <a:t>@</a:t>
            </a:r>
            <a:r>
              <a:rPr lang="en-US" sz="2400" dirty="0" smtClean="0">
                <a:hlinkClick r:id="rId3"/>
              </a:rPr>
              <a:t>udel.edu</a:t>
            </a:r>
            <a:endParaRPr lang="en-US" sz="2400" dirty="0" smtClean="0"/>
          </a:p>
          <a:p>
            <a:pPr indent="0" algn="r">
              <a:buNone/>
            </a:pPr>
            <a:r>
              <a:rPr lang="en-US" sz="2400" dirty="0" smtClean="0"/>
              <a:t>Jim </a:t>
            </a:r>
            <a:r>
              <a:rPr lang="en-US" sz="2400" dirty="0" err="1" smtClean="0"/>
              <a:t>Highberger</a:t>
            </a:r>
            <a:r>
              <a:rPr lang="en-US" sz="2400" dirty="0" smtClean="0"/>
              <a:t>     </a:t>
            </a:r>
            <a:r>
              <a:rPr lang="en-US" sz="2400" dirty="0" err="1" smtClean="0"/>
              <a:t>jphigh@udel.edu</a:t>
            </a:r>
            <a:endParaRPr lang="en-US" sz="2400" dirty="0"/>
          </a:p>
        </p:txBody>
      </p:sp>
      <p:pic>
        <p:nvPicPr>
          <p:cNvPr id="4" name="Picture 3" descr="CAS_Web_Twitter_CDHS_ProfilePic.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 y="5153996"/>
            <a:ext cx="1866900" cy="1704004"/>
          </a:xfrm>
          <a:prstGeom prst="rect">
            <a:avLst/>
          </a:prstGeom>
        </p:spPr>
      </p:pic>
    </p:spTree>
    <p:extLst>
      <p:ext uri="{BB962C8B-B14F-4D97-AF65-F5344CB8AC3E}">
        <p14:creationId xmlns:p14="http://schemas.microsoft.com/office/powerpoint/2010/main" val="399294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On behalf of the Delaware Division of Substance Abuse and Mental Health Services </a:t>
            </a:r>
            <a:r>
              <a:rPr lang="en-US" i="1" dirty="0" smtClean="0"/>
              <a:t>Strategies for Prevention – Partnerships for Success Grant (SPF-PFS)</a:t>
            </a:r>
            <a:r>
              <a:rPr lang="en-US" dirty="0" smtClean="0"/>
              <a:t>, CDHS convenes the State Epidemiological Outcomes Workgroup (SEOW) whose mission is to “bring data to the forefront of the prevention planning process” by:</a:t>
            </a:r>
          </a:p>
          <a:p>
            <a:pPr>
              <a:buFont typeface="Wingdings" charset="2"/>
              <a:buChar char="Ø"/>
            </a:pPr>
            <a:r>
              <a:rPr lang="en-US" dirty="0" smtClean="0"/>
              <a:t>Identifying and analyzing data from State and local sources</a:t>
            </a:r>
          </a:p>
          <a:p>
            <a:pPr>
              <a:buFont typeface="Wingdings" charset="2"/>
              <a:buChar char="Ø"/>
            </a:pPr>
            <a:r>
              <a:rPr lang="en-US" dirty="0" smtClean="0"/>
              <a:t>Providing current benchmarks, trends and patterns of use and consequences </a:t>
            </a:r>
          </a:p>
          <a:p>
            <a:pPr>
              <a:buFont typeface="Wingdings" charset="2"/>
              <a:buChar char="Ø"/>
            </a:pPr>
            <a:r>
              <a:rPr lang="en-US" dirty="0" smtClean="0"/>
              <a:t>Providing data products to inform planning and policy development</a:t>
            </a:r>
          </a:p>
          <a:p>
            <a:pPr>
              <a:buFont typeface="Wingdings" charset="2"/>
              <a:buChar char="Ø"/>
            </a:pPr>
            <a:r>
              <a:rPr lang="en-US" dirty="0" smtClean="0"/>
              <a:t>Training agencies and communities in effective use of data</a:t>
            </a:r>
            <a:endParaRPr lang="en-US" b="1" dirty="0"/>
          </a:p>
        </p:txBody>
      </p:sp>
      <p:sp>
        <p:nvSpPr>
          <p:cNvPr id="4" name="Title 1"/>
          <p:cNvSpPr>
            <a:spLocks noGrp="1"/>
          </p:cNvSpPr>
          <p:nvPr>
            <p:ph type="title"/>
          </p:nvPr>
        </p:nvSpPr>
        <p:spPr>
          <a:xfrm>
            <a:off x="766333" y="342900"/>
            <a:ext cx="7707126" cy="1104900"/>
          </a:xfrm>
        </p:spPr>
        <p:style>
          <a:lnRef idx="2">
            <a:schemeClr val="dk1"/>
          </a:lnRef>
          <a:fillRef idx="1">
            <a:schemeClr val="lt1"/>
          </a:fillRef>
          <a:effectRef idx="0">
            <a:schemeClr val="dk1"/>
          </a:effectRef>
          <a:fontRef idx="minor">
            <a:schemeClr val="dk1"/>
          </a:fontRef>
        </p:style>
        <p:txBody>
          <a:bodyPr/>
          <a:lstStyle/>
          <a:p>
            <a:r>
              <a:rPr lang="en-US" sz="2800" dirty="0" smtClean="0"/>
              <a:t>University of Delaware </a:t>
            </a:r>
            <a:br>
              <a:rPr lang="en-US" sz="2800" dirty="0" smtClean="0"/>
            </a:br>
            <a:r>
              <a:rPr lang="en-US" sz="2800" dirty="0" smtClean="0"/>
              <a:t>Center for Drug and Health Studies</a:t>
            </a:r>
            <a:endParaRPr lang="en-US" sz="2800" dirty="0"/>
          </a:p>
        </p:txBody>
      </p:sp>
    </p:spTree>
    <p:extLst>
      <p:ext uri="{BB962C8B-B14F-4D97-AF65-F5344CB8AC3E}">
        <p14:creationId xmlns:p14="http://schemas.microsoft.com/office/powerpoint/2010/main" val="403855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039" y="342900"/>
            <a:ext cx="6027298" cy="596900"/>
          </a:xfrm>
        </p:spPr>
        <p:style>
          <a:lnRef idx="2">
            <a:schemeClr val="dk1"/>
          </a:lnRef>
          <a:fillRef idx="1">
            <a:schemeClr val="lt1"/>
          </a:fillRef>
          <a:effectRef idx="0">
            <a:schemeClr val="dk1"/>
          </a:effectRef>
          <a:fontRef idx="minor">
            <a:schemeClr val="dk1"/>
          </a:fontRef>
        </p:style>
        <p:txBody>
          <a:bodyPr/>
          <a:lstStyle/>
          <a:p>
            <a:r>
              <a:rPr lang="en-US" sz="2800" dirty="0" smtClean="0"/>
              <a:t>CDHS Youth Based Surveys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11196476"/>
              </p:ext>
            </p:extLst>
          </p:nvPr>
        </p:nvGraphicFramePr>
        <p:xfrm>
          <a:off x="520700" y="1524000"/>
          <a:ext cx="8059737" cy="4394200"/>
        </p:xfrm>
        <a:graphic>
          <a:graphicData uri="http://schemas.openxmlformats.org/drawingml/2006/table">
            <a:tbl>
              <a:tblPr firstRow="1" bandRow="1">
                <a:tableStyleId>{5C22544A-7EE6-4342-B048-85BDC9FD1C3A}</a:tableStyleId>
              </a:tblPr>
              <a:tblGrid>
                <a:gridCol w="2686579"/>
                <a:gridCol w="2686579"/>
                <a:gridCol w="2686579"/>
              </a:tblGrid>
              <a:tr h="370840">
                <a:tc>
                  <a:txBody>
                    <a:bodyPr/>
                    <a:lstStyle/>
                    <a:p>
                      <a:r>
                        <a:rPr lang="en-US" dirty="0" smtClean="0"/>
                        <a:t>Survey</a:t>
                      </a:r>
                      <a:endParaRPr lang="en-US" dirty="0"/>
                    </a:p>
                  </a:txBody>
                  <a:tcPr/>
                </a:tc>
                <a:tc>
                  <a:txBody>
                    <a:bodyPr/>
                    <a:lstStyle/>
                    <a:p>
                      <a:r>
                        <a:rPr lang="en-US" dirty="0" smtClean="0"/>
                        <a:t>Schedule</a:t>
                      </a:r>
                      <a:endParaRPr lang="en-US" dirty="0"/>
                    </a:p>
                  </a:txBody>
                  <a:tcPr/>
                </a:tc>
                <a:tc>
                  <a:txBody>
                    <a:bodyPr/>
                    <a:lstStyle/>
                    <a:p>
                      <a:r>
                        <a:rPr lang="en-US" dirty="0" smtClean="0"/>
                        <a:t>Sample Description</a:t>
                      </a:r>
                      <a:endParaRPr lang="en-US" dirty="0"/>
                    </a:p>
                  </a:txBody>
                  <a:tcPr/>
                </a:tc>
              </a:tr>
              <a:tr h="370840">
                <a:tc>
                  <a:txBody>
                    <a:bodyPr/>
                    <a:lstStyle/>
                    <a:p>
                      <a:r>
                        <a:rPr lang="en-US" dirty="0" smtClean="0"/>
                        <a:t>Delaware School Survey</a:t>
                      </a:r>
                      <a:endParaRPr lang="en-US" dirty="0"/>
                    </a:p>
                  </a:txBody>
                  <a:tcPr/>
                </a:tc>
                <a:tc>
                  <a:txBody>
                    <a:bodyPr/>
                    <a:lstStyle/>
                    <a:p>
                      <a:r>
                        <a:rPr lang="en-US" dirty="0" smtClean="0"/>
                        <a:t>Annually</a:t>
                      </a:r>
                    </a:p>
                    <a:p>
                      <a:r>
                        <a:rPr lang="en-US" dirty="0" smtClean="0"/>
                        <a:t>December - June</a:t>
                      </a:r>
                      <a:endParaRPr lang="en-US" dirty="0"/>
                    </a:p>
                  </a:txBody>
                  <a:tcPr/>
                </a:tc>
                <a:tc>
                  <a:txBody>
                    <a:bodyPr/>
                    <a:lstStyle/>
                    <a:p>
                      <a:r>
                        <a:rPr lang="en-US" dirty="0" smtClean="0"/>
                        <a:t>Census of 5</a:t>
                      </a:r>
                      <a:r>
                        <a:rPr lang="en-US" baseline="30000" dirty="0" smtClean="0"/>
                        <a:t>th</a:t>
                      </a:r>
                      <a:r>
                        <a:rPr lang="en-US" dirty="0" smtClean="0"/>
                        <a:t>, 8</a:t>
                      </a:r>
                      <a:r>
                        <a:rPr lang="en-US" baseline="30000" dirty="0" smtClean="0"/>
                        <a:t>th</a:t>
                      </a:r>
                      <a:r>
                        <a:rPr lang="en-US" dirty="0" smtClean="0"/>
                        <a:t>, 11</a:t>
                      </a:r>
                      <a:r>
                        <a:rPr lang="en-US" baseline="30000" dirty="0" smtClean="0"/>
                        <a:t>th</a:t>
                      </a:r>
                      <a:r>
                        <a:rPr lang="en-US" dirty="0" smtClean="0"/>
                        <a:t> public</a:t>
                      </a:r>
                      <a:r>
                        <a:rPr lang="en-US" baseline="0" dirty="0" smtClean="0"/>
                        <a:t> school students</a:t>
                      </a:r>
                      <a:endParaRPr lang="en-US" dirty="0"/>
                    </a:p>
                  </a:txBody>
                  <a:tcPr/>
                </a:tc>
              </a:tr>
              <a:tr h="370840">
                <a:tc>
                  <a:txBody>
                    <a:bodyPr/>
                    <a:lstStyle/>
                    <a:p>
                      <a:r>
                        <a:rPr lang="en-US" dirty="0" smtClean="0"/>
                        <a:t>Youth</a:t>
                      </a:r>
                      <a:r>
                        <a:rPr lang="en-US" baseline="0" dirty="0" smtClean="0"/>
                        <a:t> Risk Behavior Survey (YRBS) HS, MS</a:t>
                      </a:r>
                      <a:endParaRPr lang="en-US" dirty="0"/>
                    </a:p>
                  </a:txBody>
                  <a:tcPr/>
                </a:tc>
                <a:tc>
                  <a:txBody>
                    <a:bodyPr/>
                    <a:lstStyle/>
                    <a:p>
                      <a:r>
                        <a:rPr lang="en-US" dirty="0" smtClean="0"/>
                        <a:t>Odd</a:t>
                      </a:r>
                      <a:r>
                        <a:rPr lang="en-US" baseline="0" dirty="0" smtClean="0"/>
                        <a:t> numbered years</a:t>
                      </a:r>
                    </a:p>
                    <a:p>
                      <a:r>
                        <a:rPr lang="en-US" baseline="0" dirty="0" smtClean="0"/>
                        <a:t>January - June</a:t>
                      </a:r>
                      <a:endParaRPr lang="en-US" dirty="0"/>
                    </a:p>
                  </a:txBody>
                  <a:tcPr/>
                </a:tc>
                <a:tc>
                  <a:txBody>
                    <a:bodyPr/>
                    <a:lstStyle/>
                    <a:p>
                      <a:r>
                        <a:rPr lang="en-US" dirty="0" smtClean="0"/>
                        <a:t>Random sample of classes within a census of public</a:t>
                      </a:r>
                      <a:r>
                        <a:rPr lang="en-US" baseline="0" dirty="0" smtClean="0"/>
                        <a:t> schools</a:t>
                      </a:r>
                      <a:endParaRPr lang="en-US" dirty="0"/>
                    </a:p>
                  </a:txBody>
                  <a:tcPr/>
                </a:tc>
              </a:tr>
              <a:tr h="370840">
                <a:tc>
                  <a:txBody>
                    <a:bodyPr/>
                    <a:lstStyle/>
                    <a:p>
                      <a:r>
                        <a:rPr lang="en-US" dirty="0" smtClean="0"/>
                        <a:t>Youth Tobacco</a:t>
                      </a:r>
                      <a:r>
                        <a:rPr lang="en-US" baseline="0" dirty="0" smtClean="0"/>
                        <a:t> Survey (YTS)</a:t>
                      </a:r>
                      <a:endParaRPr lang="en-US" dirty="0"/>
                    </a:p>
                  </a:txBody>
                  <a:tcPr/>
                </a:tc>
                <a:tc>
                  <a:txBody>
                    <a:bodyPr/>
                    <a:lstStyle/>
                    <a:p>
                      <a:r>
                        <a:rPr lang="en-US" dirty="0" smtClean="0"/>
                        <a:t>Even numbered</a:t>
                      </a:r>
                      <a:r>
                        <a:rPr lang="en-US" baseline="0" dirty="0" smtClean="0"/>
                        <a:t> years</a:t>
                      </a:r>
                    </a:p>
                    <a:p>
                      <a:r>
                        <a:rPr lang="en-US" baseline="0" dirty="0" smtClean="0"/>
                        <a:t>January - June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Random sample of classes within a census of public</a:t>
                      </a:r>
                      <a:r>
                        <a:rPr lang="en-US" baseline="0" dirty="0" smtClean="0"/>
                        <a:t> schools</a:t>
                      </a:r>
                      <a:endParaRPr lang="en-US" dirty="0" smtClean="0"/>
                    </a:p>
                  </a:txBody>
                  <a:tcPr/>
                </a:tc>
              </a:tr>
              <a:tr h="370840">
                <a:tc>
                  <a:txBody>
                    <a:bodyPr/>
                    <a:lstStyle/>
                    <a:p>
                      <a:r>
                        <a:rPr lang="en-US" dirty="0" smtClean="0"/>
                        <a:t>School Health Profiles</a:t>
                      </a:r>
                      <a:endParaRPr lang="en-US" dirty="0"/>
                    </a:p>
                  </a:txBody>
                  <a:tcPr/>
                </a:tc>
                <a:tc>
                  <a:txBody>
                    <a:bodyPr/>
                    <a:lstStyle/>
                    <a:p>
                      <a:r>
                        <a:rPr lang="en-US" dirty="0" smtClean="0"/>
                        <a:t>Even numbered years</a:t>
                      </a:r>
                    </a:p>
                    <a:p>
                      <a:r>
                        <a:rPr lang="en-US" dirty="0" smtClean="0"/>
                        <a:t>January -</a:t>
                      </a:r>
                      <a:r>
                        <a:rPr lang="en-US" baseline="0" dirty="0" smtClean="0"/>
                        <a:t> June</a:t>
                      </a:r>
                      <a:endParaRPr lang="en-US" dirty="0"/>
                    </a:p>
                  </a:txBody>
                  <a:tcPr/>
                </a:tc>
                <a:tc>
                  <a:txBody>
                    <a:bodyPr/>
                    <a:lstStyle/>
                    <a:p>
                      <a:r>
                        <a:rPr lang="en-US" dirty="0" smtClean="0"/>
                        <a:t>Census of public school principals and lead</a:t>
                      </a:r>
                      <a:r>
                        <a:rPr lang="en-US" baseline="0" dirty="0" smtClean="0"/>
                        <a:t> health educators</a:t>
                      </a:r>
                      <a:endParaRPr lang="en-US" dirty="0"/>
                    </a:p>
                  </a:txBody>
                  <a:tcPr/>
                </a:tc>
              </a:tr>
              <a:tr h="370840">
                <a:tc>
                  <a:txBody>
                    <a:bodyPr/>
                    <a:lstStyle/>
                    <a:p>
                      <a:r>
                        <a:rPr lang="en-US" dirty="0" smtClean="0"/>
                        <a:t>College Risk Behavior</a:t>
                      </a:r>
                      <a:r>
                        <a:rPr lang="en-US" baseline="0" dirty="0" smtClean="0"/>
                        <a:t> Survey (CRBS)</a:t>
                      </a:r>
                      <a:endParaRPr lang="en-US" dirty="0"/>
                    </a:p>
                  </a:txBody>
                  <a:tcPr/>
                </a:tc>
                <a:tc>
                  <a:txBody>
                    <a:bodyPr/>
                    <a:lstStyle/>
                    <a:p>
                      <a:r>
                        <a:rPr lang="en-US" dirty="0" smtClean="0"/>
                        <a:t>Annually</a:t>
                      </a:r>
                    </a:p>
                    <a:p>
                      <a:r>
                        <a:rPr lang="en-US" dirty="0" smtClean="0"/>
                        <a:t>Spring</a:t>
                      </a:r>
                      <a:r>
                        <a:rPr lang="en-US" baseline="0" dirty="0" smtClean="0"/>
                        <a:t> Semester</a:t>
                      </a:r>
                      <a:endParaRPr lang="en-US" dirty="0" smtClean="0"/>
                    </a:p>
                  </a:txBody>
                  <a:tcPr/>
                </a:tc>
                <a:tc>
                  <a:txBody>
                    <a:bodyPr/>
                    <a:lstStyle/>
                    <a:p>
                      <a:r>
                        <a:rPr lang="en-US" dirty="0" smtClean="0"/>
                        <a:t>Random</a:t>
                      </a:r>
                      <a:r>
                        <a:rPr lang="en-US" baseline="0" dirty="0" smtClean="0"/>
                        <a:t> sample of full-time undergraduates</a:t>
                      </a:r>
                      <a:endParaRPr lang="en-US" dirty="0"/>
                    </a:p>
                  </a:txBody>
                  <a:tcPr/>
                </a:tc>
              </a:tr>
            </a:tbl>
          </a:graphicData>
        </a:graphic>
      </p:graphicFrame>
    </p:spTree>
    <p:extLst>
      <p:ext uri="{BB962C8B-B14F-4D97-AF65-F5344CB8AC3E}">
        <p14:creationId xmlns:p14="http://schemas.microsoft.com/office/powerpoint/2010/main" val="158924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2015 HS YRBS Data</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5184304"/>
              </p:ext>
            </p:extLst>
          </p:nvPr>
        </p:nvGraphicFramePr>
        <p:xfrm>
          <a:off x="609600" y="1524001"/>
          <a:ext cx="8059740" cy="4632015"/>
        </p:xfrm>
        <a:graphic>
          <a:graphicData uri="http://schemas.openxmlformats.org/drawingml/2006/table">
            <a:tbl>
              <a:tblPr firstRow="1" bandRow="1">
                <a:tableStyleId>{5C22544A-7EE6-4342-B048-85BDC9FD1C3A}</a:tableStyleId>
              </a:tblPr>
              <a:tblGrid>
                <a:gridCol w="1676400"/>
                <a:gridCol w="965200"/>
                <a:gridCol w="3009900"/>
                <a:gridCol w="1155700"/>
                <a:gridCol w="1252540"/>
              </a:tblGrid>
              <a:tr h="906278">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Homelessness</a:t>
                      </a:r>
                      <a:r>
                        <a:rPr lang="en-US" sz="4000" b="1" dirty="0">
                          <a:effectLst/>
                          <a:latin typeface="Times New Roman"/>
                          <a:ea typeface="ＭＳ 明朝"/>
                          <a:cs typeface="Times New Roman"/>
                        </a:rPr>
                        <a:t> </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9657">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2558902">
                <a:tc>
                  <a:txBody>
                    <a:bodyPr/>
                    <a:lstStyle/>
                    <a:p>
                      <a:pPr marL="0" marR="0">
                        <a:spcBef>
                          <a:spcPts val="0"/>
                        </a:spcBef>
                        <a:spcAft>
                          <a:spcPts val="0"/>
                        </a:spcAft>
                      </a:pPr>
                      <a:r>
                        <a:rPr lang="en-US" sz="2400" dirty="0">
                          <a:effectLst/>
                          <a:latin typeface="+mn-lt"/>
                          <a:ea typeface="ＭＳ 明朝"/>
                          <a:cs typeface="Times New Roman"/>
                        </a:rPr>
                        <a:t>Where do you typically sleep at night?</a:t>
                      </a: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2,750</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effectLst/>
                          <a:latin typeface="+mn-lt"/>
                          <a:ea typeface="ＭＳ 明朝"/>
                          <a:cs typeface="Times New Roman"/>
                        </a:rPr>
                        <a:t>At home  w/       parent/guardian  </a:t>
                      </a:r>
                      <a:r>
                        <a:rPr lang="en-US" sz="2400" dirty="0" smtClean="0">
                          <a:effectLst/>
                          <a:latin typeface="+mn-lt"/>
                          <a:ea typeface="ＭＳ 明朝"/>
                          <a:cs typeface="Times New Roman"/>
                        </a:rPr>
                        <a:t>96</a:t>
                      </a: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endParaRPr lang="en-US" sz="2400" dirty="0" smtClean="0">
                        <a:effectLst/>
                        <a:latin typeface="+mn-lt"/>
                        <a:ea typeface="ＭＳ 明朝"/>
                        <a:cs typeface="Times New Roman"/>
                      </a:endParaRPr>
                    </a:p>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Other  </a:t>
                      </a:r>
                      <a:r>
                        <a:rPr lang="en-US" sz="2400" dirty="0" smtClean="0">
                          <a:effectLst/>
                          <a:latin typeface="+mn-lt"/>
                          <a:ea typeface="ＭＳ 明朝"/>
                          <a:cs typeface="Times New Roman"/>
                        </a:rPr>
                        <a:t>                   4</a:t>
                      </a:r>
                      <a:endParaRPr lang="en-US" sz="24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     </a:t>
                      </a:r>
                      <a:r>
                        <a:rPr lang="en-US" sz="2400" dirty="0" smtClean="0">
                          <a:effectLst/>
                          <a:latin typeface="+mn-lt"/>
                          <a:ea typeface="ＭＳ 明朝"/>
                          <a:cs typeface="Times New Roman"/>
                        </a:rPr>
                        <a:t>97</a:t>
                      </a:r>
                      <a:endParaRPr lang="en-US" sz="2400" dirty="0">
                        <a:effectLst/>
                        <a:latin typeface="+mn-lt"/>
                        <a:ea typeface="ＭＳ 明朝"/>
                        <a:cs typeface="Times New Roman"/>
                      </a:endParaRPr>
                    </a:p>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 </a:t>
                      </a:r>
                      <a:endParaRPr lang="en-US" sz="2400" dirty="0" smtClean="0">
                        <a:effectLst/>
                        <a:latin typeface="+mn-lt"/>
                        <a:ea typeface="ＭＳ 明朝"/>
                        <a:cs typeface="Times New Roman"/>
                      </a:endParaRPr>
                    </a:p>
                    <a:p>
                      <a:pPr marL="0" marR="0">
                        <a:spcBef>
                          <a:spcPts val="0"/>
                        </a:spcBef>
                        <a:spcAft>
                          <a:spcPts val="0"/>
                        </a:spcAft>
                      </a:pPr>
                      <a:r>
                        <a:rPr lang="en-US" sz="2400" baseline="0" dirty="0" smtClean="0">
                          <a:effectLst/>
                          <a:latin typeface="+mn-lt"/>
                          <a:ea typeface="ＭＳ 明朝"/>
                          <a:cs typeface="Times New Roman"/>
                        </a:rPr>
                        <a:t>       </a:t>
                      </a:r>
                    </a:p>
                    <a:p>
                      <a:pPr marL="0" marR="0">
                        <a:spcBef>
                          <a:spcPts val="0"/>
                        </a:spcBef>
                        <a:spcAft>
                          <a:spcPts val="0"/>
                        </a:spcAft>
                      </a:pPr>
                      <a:r>
                        <a:rPr lang="en-US" sz="2400" baseline="0" dirty="0" smtClean="0">
                          <a:effectLst/>
                          <a:latin typeface="+mn-lt"/>
                          <a:ea typeface="ＭＳ 明朝"/>
                          <a:cs typeface="Times New Roman"/>
                        </a:rPr>
                        <a:t>       </a:t>
                      </a:r>
                      <a:r>
                        <a:rPr lang="en-US" sz="2400" dirty="0" smtClean="0">
                          <a:effectLst/>
                          <a:latin typeface="+mn-lt"/>
                          <a:ea typeface="ＭＳ 明朝"/>
                          <a:cs typeface="Times New Roman"/>
                        </a:rPr>
                        <a:t>3             </a:t>
                      </a:r>
                      <a:endParaRPr lang="en-US" sz="24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 </a:t>
                      </a:r>
                      <a:r>
                        <a:rPr lang="en-US" sz="2400" dirty="0" smtClean="0">
                          <a:effectLst/>
                          <a:latin typeface="+mn-lt"/>
                          <a:ea typeface="ＭＳ 明朝"/>
                          <a:cs typeface="Times New Roman"/>
                        </a:rPr>
                        <a:t>96</a:t>
                      </a:r>
                      <a:endParaRPr lang="en-US" sz="2400" dirty="0">
                        <a:effectLst/>
                        <a:latin typeface="+mn-lt"/>
                        <a:ea typeface="ＭＳ 明朝"/>
                        <a:cs typeface="Times New Roman"/>
                      </a:endParaRPr>
                    </a:p>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   </a:t>
                      </a:r>
                    </a:p>
                    <a:p>
                      <a:pPr marL="0" marR="0">
                        <a:spcBef>
                          <a:spcPts val="0"/>
                        </a:spcBef>
                        <a:spcAft>
                          <a:spcPts val="0"/>
                        </a:spcAft>
                      </a:pPr>
                      <a:r>
                        <a:rPr lang="en-US" sz="2400" dirty="0">
                          <a:effectLst/>
                          <a:latin typeface="+mn-lt"/>
                          <a:ea typeface="ＭＳ 明朝"/>
                          <a:cs typeface="Times New Roman"/>
                        </a:rPr>
                        <a:t> </a:t>
                      </a:r>
                      <a:r>
                        <a:rPr lang="en-US" sz="2400" baseline="0" dirty="0" smtClean="0">
                          <a:effectLst/>
                          <a:latin typeface="+mn-lt"/>
                          <a:ea typeface="ＭＳ 明朝"/>
                          <a:cs typeface="Times New Roman"/>
                        </a:rPr>
                        <a:t>  </a:t>
                      </a:r>
                      <a:r>
                        <a:rPr lang="en-US" sz="2400" dirty="0" smtClean="0">
                          <a:effectLst/>
                          <a:latin typeface="+mn-lt"/>
                          <a:ea typeface="ＭＳ 明朝"/>
                          <a:cs typeface="Times New Roman"/>
                        </a:rPr>
                        <a:t>4</a:t>
                      </a:r>
                      <a:endParaRPr lang="en-US" sz="2400" dirty="0">
                        <a:effectLst/>
                        <a:latin typeface="+mn-lt"/>
                        <a:ea typeface="ＭＳ 明朝"/>
                        <a:cs typeface="Times New Roman"/>
                      </a:endParaRPr>
                    </a:p>
                    <a:p>
                      <a:pPr marL="0" marR="0">
                        <a:spcBef>
                          <a:spcPts val="0"/>
                        </a:spcBef>
                        <a:spcAft>
                          <a:spcPts val="0"/>
                        </a:spcAft>
                      </a:pPr>
                      <a:r>
                        <a:rPr lang="en-US" sz="2400" dirty="0">
                          <a:effectLst/>
                          <a:latin typeface="+mn-lt"/>
                          <a:ea typeface="ＭＳ 明朝"/>
                          <a:cs typeface="Times New Roman"/>
                        </a:rPr>
                        <a:t>     </a:t>
                      </a:r>
                    </a:p>
                  </a:txBody>
                  <a:tcPr marL="68580" marR="68580" marT="0" marB="0"/>
                </a:tc>
              </a:tr>
              <a:tr h="31986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9070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Homelessness and </a:t>
            </a:r>
            <a:r>
              <a:rPr lang="en-US" sz="4000" dirty="0" smtClean="0"/>
              <a:t>Substance Use</a:t>
            </a:r>
            <a:br>
              <a:rPr lang="en-US" sz="4000" dirty="0" smtClean="0"/>
            </a:br>
            <a:r>
              <a:rPr lang="en-US" dirty="0" smtClean="0"/>
              <a:t>2015 DE HS YRBS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408944"/>
              </p:ext>
            </p:extLst>
          </p:nvPr>
        </p:nvGraphicFramePr>
        <p:xfrm>
          <a:off x="469900" y="1587500"/>
          <a:ext cx="8059738" cy="5054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382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2015 HS YRBS Data</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8263656"/>
              </p:ext>
            </p:extLst>
          </p:nvPr>
        </p:nvGraphicFramePr>
        <p:xfrm>
          <a:off x="609600" y="1524001"/>
          <a:ext cx="8059740" cy="4512691"/>
        </p:xfrm>
        <a:graphic>
          <a:graphicData uri="http://schemas.openxmlformats.org/drawingml/2006/table">
            <a:tbl>
              <a:tblPr firstRow="1" bandRow="1">
                <a:tableStyleId>{5C22544A-7EE6-4342-B048-85BDC9FD1C3A}</a:tableStyleId>
              </a:tblPr>
              <a:tblGrid>
                <a:gridCol w="1676400"/>
                <a:gridCol w="965200"/>
                <a:gridCol w="1955800"/>
                <a:gridCol w="1854200"/>
                <a:gridCol w="1608140"/>
              </a:tblGrid>
              <a:tr h="842887">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Violence Exposure</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3724">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2721412">
                <a:tc>
                  <a:txBody>
                    <a:bodyPr/>
                    <a:lstStyle/>
                    <a:p>
                      <a:pPr marL="0" marR="0">
                        <a:spcBef>
                          <a:spcPts val="0"/>
                        </a:spcBef>
                        <a:spcAft>
                          <a:spcPts val="0"/>
                        </a:spcAft>
                      </a:pPr>
                      <a:r>
                        <a:rPr lang="en-US" sz="2400" dirty="0">
                          <a:effectLst/>
                          <a:latin typeface="+mn-lt"/>
                          <a:ea typeface="ＭＳ 明朝"/>
                          <a:cs typeface="ArialMT"/>
                        </a:rPr>
                        <a:t>During the past 12 months, how many times were you in a physical fight?</a:t>
                      </a:r>
                      <a:endParaRPr lang="en-US" sz="24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2,714</a:t>
                      </a: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0 times     </a:t>
                      </a:r>
                      <a:r>
                        <a:rPr lang="en-US" sz="2000" dirty="0" smtClean="0">
                          <a:effectLst/>
                          <a:latin typeface="+mn-lt"/>
                          <a:ea typeface="ＭＳ 明朝"/>
                          <a:cs typeface="Times New Roman"/>
                        </a:rPr>
                        <a:t>   79</a:t>
                      </a:r>
                      <a:endParaRPr lang="en-US" sz="2000" dirty="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r>
                        <a:rPr lang="en-US" sz="2000" dirty="0" smtClean="0">
                          <a:effectLst/>
                          <a:latin typeface="+mn-lt"/>
                          <a:ea typeface="ＭＳ 明朝"/>
                          <a:cs typeface="Times New Roman"/>
                        </a:rPr>
                        <a:t>1 </a:t>
                      </a:r>
                      <a:r>
                        <a:rPr lang="en-US" sz="2000" dirty="0">
                          <a:effectLst/>
                          <a:latin typeface="+mn-lt"/>
                          <a:ea typeface="ＭＳ 明朝"/>
                          <a:cs typeface="Times New Roman"/>
                        </a:rPr>
                        <a:t>or more  </a:t>
                      </a:r>
                      <a:r>
                        <a:rPr lang="en-US" sz="2000" baseline="0" dirty="0" smtClean="0">
                          <a:effectLst/>
                          <a:latin typeface="+mn-lt"/>
                          <a:ea typeface="ＭＳ 明朝"/>
                          <a:cs typeface="Times New Roman"/>
                        </a:rPr>
                        <a:t>  </a:t>
                      </a:r>
                      <a:r>
                        <a:rPr lang="en-US" sz="2000" dirty="0" smtClean="0">
                          <a:effectLst/>
                          <a:latin typeface="+mn-lt"/>
                          <a:ea typeface="ＭＳ 明朝"/>
                          <a:cs typeface="Times New Roman"/>
                        </a:rPr>
                        <a:t>21</a:t>
                      </a:r>
                      <a:endParaRPr lang="en-US" sz="20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0 times     </a:t>
                      </a:r>
                      <a:r>
                        <a:rPr lang="en-US" sz="2000" dirty="0" smtClean="0">
                          <a:effectLst/>
                          <a:latin typeface="+mn-lt"/>
                          <a:ea typeface="ＭＳ 明朝"/>
                          <a:cs typeface="Times New Roman"/>
                        </a:rPr>
                        <a:t> 84  </a:t>
                      </a:r>
                      <a:endParaRPr lang="en-US" sz="2000" dirty="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r>
                        <a:rPr lang="en-US" sz="2000" dirty="0" smtClean="0">
                          <a:effectLst/>
                          <a:latin typeface="+mn-lt"/>
                          <a:ea typeface="ＭＳ 明朝"/>
                          <a:cs typeface="Times New Roman"/>
                        </a:rPr>
                        <a:t>1 </a:t>
                      </a:r>
                      <a:r>
                        <a:rPr lang="en-US" sz="2000" dirty="0">
                          <a:effectLst/>
                          <a:latin typeface="+mn-lt"/>
                          <a:ea typeface="ＭＳ 明朝"/>
                          <a:cs typeface="Times New Roman"/>
                        </a:rPr>
                        <a:t>or more  16 </a:t>
                      </a:r>
                    </a:p>
                  </a:txBody>
                  <a:tcPr marL="68580" marR="68580" marT="0" marB="0"/>
                </a:tc>
                <a:tc>
                  <a:txBody>
                    <a:bodyPr/>
                    <a:lstStyle/>
                    <a:p>
                      <a:pPr marL="0" marR="0">
                        <a:spcBef>
                          <a:spcPts val="0"/>
                        </a:spcBef>
                        <a:spcAft>
                          <a:spcPts val="0"/>
                        </a:spcAft>
                      </a:pPr>
                      <a:r>
                        <a:rPr lang="en-US" sz="2000" dirty="0">
                          <a:effectLst/>
                          <a:latin typeface="+mn-lt"/>
                          <a:ea typeface="ＭＳ 明朝"/>
                          <a:cs typeface="Times New Roman"/>
                        </a:rPr>
                        <a:t>0 times   </a:t>
                      </a:r>
                      <a:r>
                        <a:rPr lang="en-US" sz="2000" dirty="0" smtClean="0">
                          <a:effectLst/>
                          <a:latin typeface="+mn-lt"/>
                          <a:ea typeface="ＭＳ 明朝"/>
                          <a:cs typeface="Times New Roman"/>
                        </a:rPr>
                        <a:t>75</a:t>
                      </a:r>
                      <a:endParaRPr lang="en-US" sz="2000" dirty="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endParaRPr lang="en-US" sz="2000" dirty="0" smtClean="0">
                        <a:effectLst/>
                        <a:latin typeface="+mn-lt"/>
                        <a:ea typeface="ＭＳ 明朝"/>
                        <a:cs typeface="Times New Roman"/>
                      </a:endParaRPr>
                    </a:p>
                    <a:p>
                      <a:pPr marL="0" marR="0">
                        <a:spcBef>
                          <a:spcPts val="0"/>
                        </a:spcBef>
                        <a:spcAft>
                          <a:spcPts val="0"/>
                        </a:spcAft>
                      </a:pPr>
                      <a:r>
                        <a:rPr lang="en-US" sz="2000" dirty="0" smtClean="0">
                          <a:effectLst/>
                          <a:latin typeface="+mn-lt"/>
                          <a:ea typeface="ＭＳ 明朝"/>
                          <a:cs typeface="Times New Roman"/>
                        </a:rPr>
                        <a:t>1 or more 25</a:t>
                      </a:r>
                      <a:endParaRPr lang="en-US" sz="2000" dirty="0">
                        <a:effectLst/>
                        <a:latin typeface="+mn-lt"/>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00202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Fighting and Substance Use</a:t>
            </a:r>
            <a:r>
              <a:rPr lang="en-US" dirty="0" smtClean="0"/>
              <a:t/>
            </a:r>
            <a:br>
              <a:rPr lang="en-US" dirty="0" smtClean="0"/>
            </a:br>
            <a:r>
              <a:rPr lang="en-US" dirty="0" smtClean="0"/>
              <a:t>2015 </a:t>
            </a:r>
            <a:r>
              <a:rPr lang="en-US" dirty="0"/>
              <a:t>DE HS YRBS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2510159"/>
              </p:ext>
            </p:extLst>
          </p:nvPr>
        </p:nvGraphicFramePr>
        <p:xfrm>
          <a:off x="609600" y="1544595"/>
          <a:ext cx="7817708"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8272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2015 HS YRBS Data</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500078"/>
              </p:ext>
            </p:extLst>
          </p:nvPr>
        </p:nvGraphicFramePr>
        <p:xfrm>
          <a:off x="609600" y="1524001"/>
          <a:ext cx="8059740" cy="4601535"/>
        </p:xfrm>
        <a:graphic>
          <a:graphicData uri="http://schemas.openxmlformats.org/drawingml/2006/table">
            <a:tbl>
              <a:tblPr firstRow="1" bandRow="1">
                <a:tableStyleId>{5C22544A-7EE6-4342-B048-85BDC9FD1C3A}</a:tableStyleId>
              </a:tblPr>
              <a:tblGrid>
                <a:gridCol w="2146300"/>
                <a:gridCol w="812800"/>
                <a:gridCol w="1765300"/>
                <a:gridCol w="1714500"/>
                <a:gridCol w="1620840"/>
              </a:tblGrid>
              <a:tr h="906278">
                <a:tc gridSpan="5">
                  <a:txBody>
                    <a:bodyPr/>
                    <a:lstStyle/>
                    <a:p>
                      <a:pPr marL="0" marR="0" algn="ctr">
                        <a:spcBef>
                          <a:spcPts val="0"/>
                        </a:spcBef>
                        <a:spcAft>
                          <a:spcPts val="0"/>
                        </a:spcAft>
                      </a:pPr>
                      <a:r>
                        <a:rPr lang="en-US" sz="1200" b="1" dirty="0">
                          <a:effectLst/>
                          <a:latin typeface="Times New Roman"/>
                          <a:ea typeface="ＭＳ 明朝"/>
                          <a:cs typeface="Times New Roman"/>
                        </a:rPr>
                        <a:t> </a:t>
                      </a:r>
                      <a:endParaRPr lang="en-US" sz="1200" dirty="0">
                        <a:effectLst/>
                        <a:latin typeface="Times New Roman"/>
                        <a:ea typeface="ＭＳ 明朝"/>
                        <a:cs typeface="Times New Roman"/>
                      </a:endParaRPr>
                    </a:p>
                    <a:p>
                      <a:pPr marL="0" marR="0" algn="ctr">
                        <a:spcBef>
                          <a:spcPts val="0"/>
                        </a:spcBef>
                        <a:spcAft>
                          <a:spcPts val="0"/>
                        </a:spcAft>
                      </a:pPr>
                      <a:r>
                        <a:rPr lang="en-US" sz="4000" dirty="0" smtClean="0"/>
                        <a:t>Violence Exposure</a:t>
                      </a:r>
                      <a:endParaRPr lang="en-US" sz="4000" dirty="0">
                        <a:effectLst/>
                        <a:latin typeface="Times New Roman"/>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9657">
                <a:tc>
                  <a:txBody>
                    <a:bodyPr/>
                    <a:lstStyle/>
                    <a:p>
                      <a:pPr marL="0" marR="0" algn="ctr">
                        <a:spcBef>
                          <a:spcPts val="0"/>
                        </a:spcBef>
                        <a:spcAft>
                          <a:spcPts val="0"/>
                        </a:spcAft>
                      </a:pPr>
                      <a:r>
                        <a:rPr lang="en-US" sz="2000" b="1" dirty="0">
                          <a:effectLst/>
                          <a:latin typeface="+mn-lt"/>
                          <a:ea typeface="ＭＳ 明朝"/>
                          <a:cs typeface="Times New Roman"/>
                        </a:rPr>
                        <a:t>Trauma Indicator</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N</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Total</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Female</a:t>
                      </a:r>
                      <a:endParaRPr lang="en-US" sz="2000" dirty="0">
                        <a:effectLst/>
                        <a:latin typeface="+mn-lt"/>
                        <a:ea typeface="ＭＳ 明朝"/>
                        <a:cs typeface="Times New Roman"/>
                      </a:endParaRPr>
                    </a:p>
                  </a:txBody>
                  <a:tcPr marL="68580" marR="68580" marT="0" marB="0" anchor="ctr"/>
                </a:tc>
                <a:tc>
                  <a:txBody>
                    <a:bodyPr/>
                    <a:lstStyle/>
                    <a:p>
                      <a:pPr marL="0" marR="0" algn="ctr">
                        <a:spcBef>
                          <a:spcPts val="0"/>
                        </a:spcBef>
                        <a:spcAft>
                          <a:spcPts val="0"/>
                        </a:spcAft>
                      </a:pPr>
                      <a:r>
                        <a:rPr lang="en-US" sz="2000" b="1" dirty="0">
                          <a:effectLst/>
                          <a:latin typeface="+mn-lt"/>
                          <a:ea typeface="ＭＳ 明朝"/>
                          <a:cs typeface="Times New Roman"/>
                        </a:rPr>
                        <a:t>% of </a:t>
                      </a:r>
                      <a:r>
                        <a:rPr lang="en-US" sz="2000" b="1" dirty="0" smtClean="0">
                          <a:effectLst/>
                          <a:latin typeface="+mn-lt"/>
                          <a:ea typeface="ＭＳ 明朝"/>
                          <a:cs typeface="Times New Roman"/>
                        </a:rPr>
                        <a:t>Male</a:t>
                      </a:r>
                      <a:endParaRPr lang="en-US" sz="2000" dirty="0">
                        <a:effectLst/>
                        <a:latin typeface="+mn-lt"/>
                        <a:ea typeface="ＭＳ 明朝"/>
                        <a:cs typeface="Times New Roman"/>
                      </a:endParaRPr>
                    </a:p>
                  </a:txBody>
                  <a:tcPr marL="68580" marR="68580" marT="0" marB="0" anchor="ctr"/>
                </a:tc>
              </a:tr>
              <a:tr h="2558902">
                <a:tc>
                  <a:txBody>
                    <a:bodyPr/>
                    <a:lstStyle/>
                    <a:p>
                      <a:pPr marL="0" marR="0">
                        <a:spcBef>
                          <a:spcPts val="0"/>
                        </a:spcBef>
                        <a:spcAft>
                          <a:spcPts val="0"/>
                        </a:spcAft>
                      </a:pPr>
                      <a:r>
                        <a:rPr lang="en-US" sz="1900" dirty="0">
                          <a:effectLst/>
                          <a:latin typeface="+mn-lt"/>
                          <a:ea typeface="ＭＳ 明朝"/>
                          <a:cs typeface="Times New Roman"/>
                        </a:rPr>
                        <a:t>During the past 12 months, how many times has someone threatened or injured you with a weapon such as a gun, knife, or club on school property?</a:t>
                      </a:r>
                    </a:p>
                  </a:txBody>
                  <a:tcPr marL="68580" marR="68580" marT="0" marB="0"/>
                </a:tc>
                <a:tc>
                  <a:txBody>
                    <a:bodyPr/>
                    <a:lstStyle/>
                    <a:p>
                      <a:pPr marL="0" marR="0">
                        <a:spcBef>
                          <a:spcPts val="0"/>
                        </a:spcBef>
                        <a:spcAft>
                          <a:spcPts val="0"/>
                        </a:spcAft>
                      </a:pPr>
                      <a:r>
                        <a:rPr lang="en-US" sz="1800">
                          <a:effectLst/>
                          <a:latin typeface="+mn-lt"/>
                          <a:ea typeface="ＭＳ 明朝"/>
                          <a:cs typeface="Times New Roman"/>
                        </a:rPr>
                        <a:t>2,739</a:t>
                      </a:r>
                    </a:p>
                  </a:txBody>
                  <a:tcPr marL="68580" marR="68580" marT="0" marB="0"/>
                </a:tc>
                <a:tc>
                  <a:txBody>
                    <a:bodyPr/>
                    <a:lstStyle/>
                    <a:p>
                      <a:pPr marL="0" marR="0">
                        <a:spcBef>
                          <a:spcPts val="0"/>
                        </a:spcBef>
                        <a:spcAft>
                          <a:spcPts val="0"/>
                        </a:spcAft>
                      </a:pPr>
                      <a:r>
                        <a:rPr lang="en-US" sz="1800" dirty="0">
                          <a:effectLst/>
                          <a:latin typeface="+mn-lt"/>
                          <a:ea typeface="ＭＳ 明朝"/>
                          <a:cs typeface="Times New Roman"/>
                        </a:rPr>
                        <a:t>0 times         94</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  6</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a:effectLst/>
                          <a:latin typeface="+mn-lt"/>
                          <a:ea typeface="ＭＳ 明朝"/>
                          <a:cs typeface="Times New Roman"/>
                        </a:rPr>
                        <a:t>0 times     96</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a:t>
                      </a:r>
                      <a:r>
                        <a:rPr lang="en-US" sz="1800" dirty="0" smtClean="0">
                          <a:effectLst/>
                          <a:latin typeface="+mn-lt"/>
                          <a:ea typeface="ＭＳ 明朝"/>
                          <a:cs typeface="Times New Roman"/>
                        </a:rPr>
                        <a:t> 4</a:t>
                      </a:r>
                      <a:endParaRPr lang="en-US" sz="1800" dirty="0">
                        <a:effectLst/>
                        <a:latin typeface="+mn-lt"/>
                        <a:ea typeface="ＭＳ 明朝"/>
                        <a:cs typeface="Times New Roman"/>
                      </a:endParaRPr>
                    </a:p>
                  </a:txBody>
                  <a:tcPr marL="68580" marR="68580" marT="0" marB="0"/>
                </a:tc>
                <a:tc>
                  <a:txBody>
                    <a:bodyPr/>
                    <a:lstStyle/>
                    <a:p>
                      <a:pPr marL="0" marR="0">
                        <a:spcBef>
                          <a:spcPts val="0"/>
                        </a:spcBef>
                        <a:spcAft>
                          <a:spcPts val="0"/>
                        </a:spcAft>
                      </a:pPr>
                      <a:r>
                        <a:rPr lang="en-US" sz="1800" dirty="0">
                          <a:effectLst/>
                          <a:latin typeface="+mn-lt"/>
                          <a:ea typeface="ＭＳ 明朝"/>
                          <a:cs typeface="Times New Roman"/>
                        </a:rPr>
                        <a:t>0 times    92</a:t>
                      </a: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endParaRPr lang="en-US" sz="1800" dirty="0" smtClean="0">
                        <a:effectLst/>
                        <a:latin typeface="+mn-lt"/>
                        <a:ea typeface="ＭＳ 明朝"/>
                        <a:cs typeface="Times New Roman"/>
                      </a:endParaRPr>
                    </a:p>
                    <a:p>
                      <a:pPr marL="0" marR="0">
                        <a:spcBef>
                          <a:spcPts val="0"/>
                        </a:spcBef>
                        <a:spcAft>
                          <a:spcPts val="0"/>
                        </a:spcAft>
                      </a:pPr>
                      <a:r>
                        <a:rPr lang="en-US" sz="1800" dirty="0" smtClean="0">
                          <a:effectLst/>
                          <a:latin typeface="+mn-lt"/>
                          <a:ea typeface="ＭＳ 明朝"/>
                          <a:cs typeface="Times New Roman"/>
                        </a:rPr>
                        <a:t>1 </a:t>
                      </a:r>
                      <a:r>
                        <a:rPr lang="en-US" sz="1800" dirty="0">
                          <a:effectLst/>
                          <a:latin typeface="+mn-lt"/>
                          <a:ea typeface="ＭＳ 明朝"/>
                          <a:cs typeface="Times New Roman"/>
                        </a:rPr>
                        <a:t>or more  8 </a:t>
                      </a:r>
                    </a:p>
                  </a:txBody>
                  <a:tcPr marL="68580" marR="68580" marT="0" marB="0"/>
                </a:tc>
              </a:tr>
            </a:tbl>
          </a:graphicData>
        </a:graphic>
      </p:graphicFrame>
    </p:spTree>
    <p:extLst>
      <p:ext uri="{BB962C8B-B14F-4D97-AF65-F5344CB8AC3E}">
        <p14:creationId xmlns:p14="http://schemas.microsoft.com/office/powerpoint/2010/main" val="976367767"/>
      </p:ext>
    </p:extLst>
  </p:cSld>
  <p:clrMapOvr>
    <a:masterClrMapping/>
  </p:clrMapOvr>
</p:sld>
</file>

<file path=ppt/theme/theme1.xml><?xml version="1.0" encoding="utf-8"?>
<a:theme xmlns:a="http://schemas.openxmlformats.org/drawingml/2006/main" name="Default Theme">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474D6A93773D4A91F20C1DBBB27D24" ma:contentTypeVersion="1" ma:contentTypeDescription="Create a new document." ma:contentTypeScope="" ma:versionID="f1525ed06d7092246183ec63352e845d">
  <xsd:schema xmlns:xsd="http://www.w3.org/2001/XMLSchema" xmlns:xs="http://www.w3.org/2001/XMLSchema" xmlns:p="http://schemas.microsoft.com/office/2006/metadata/properties" xmlns:ns1="http://schemas.microsoft.com/sharepoint/v3" targetNamespace="http://schemas.microsoft.com/office/2006/metadata/properties" ma:root="true" ma:fieldsID="4dcce58c87e9fcebab8021569449a8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AA21AF-2E92-423C-A003-1A2E62B00BA8}">
  <ds:schemaRefs>
    <ds:schemaRef ds:uri="http://www.w3.org/XML/1998/namespace"/>
    <ds:schemaRef ds:uri="http://schemas.microsoft.com/sharepoint/v3"/>
    <ds:schemaRef ds:uri="http://schemas.microsoft.com/office/2006/metadata/properties"/>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ECE5200F-3579-4148-8DBE-32AEE83F69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4A8808-95E8-4371-B8BE-4CAD9BA5C1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5273</TotalTime>
  <Words>1095</Words>
  <Application>Microsoft Office PowerPoint</Application>
  <PresentationFormat>On-screen Show (4:3)</PresentationFormat>
  <Paragraphs>344</Paragraphs>
  <Slides>27</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ArialMT</vt:lpstr>
      <vt:lpstr>Calibri</vt:lpstr>
      <vt:lpstr>Cambria</vt:lpstr>
      <vt:lpstr>Monotype Sorts</vt:lpstr>
      <vt:lpstr>ＭＳ 明朝</vt:lpstr>
      <vt:lpstr>Times New Roman</vt:lpstr>
      <vt:lpstr>Wingdings</vt:lpstr>
      <vt:lpstr>Default Theme</vt:lpstr>
      <vt:lpstr>Delaware State Epidemiological Outcomes Workgroup December 16, 2016  Trauma and Substance Use  among Delaware Youth </vt:lpstr>
      <vt:lpstr>University of Delaware  Center for Drug and Health Studies</vt:lpstr>
      <vt:lpstr>University of Delaware  Center for Drug and Health Studies</vt:lpstr>
      <vt:lpstr>CDHS Youth Based Surveys</vt:lpstr>
      <vt:lpstr>2015 HS YRBS Data</vt:lpstr>
      <vt:lpstr>Homelessness and Substance Use 2015 DE HS YRBS </vt:lpstr>
      <vt:lpstr>2015 HS YRBS Data</vt:lpstr>
      <vt:lpstr>Fighting and Substance Use 2015 DE HS YRBS</vt:lpstr>
      <vt:lpstr>2015 HS YRBS Data</vt:lpstr>
      <vt:lpstr>Threatened with Weapon and Substance Use 2015 DE HS YRBS</vt:lpstr>
      <vt:lpstr>2015 HS YRBS Data</vt:lpstr>
      <vt:lpstr>Bullying and Substance Use 2015 DE HS YRBS</vt:lpstr>
      <vt:lpstr>2015 HS YRBS Data</vt:lpstr>
      <vt:lpstr>Skipping School Due to Bullying 2015 DE HS YRBS</vt:lpstr>
      <vt:lpstr>2015 HS YRBS Data</vt:lpstr>
      <vt:lpstr>TDV Physical and Substance Use 2015 DE HS YRBS</vt:lpstr>
      <vt:lpstr>2015 HS YRBS Data</vt:lpstr>
      <vt:lpstr>TDV Emotional and Substance Use 2015 DE HS YRBS</vt:lpstr>
      <vt:lpstr>2015 HS YRBS Data</vt:lpstr>
      <vt:lpstr>TDV Sexual and Substance Use 2015 DE HS YRBS </vt:lpstr>
      <vt:lpstr>TDV Sexual and Substance Use 2015 DE HS YRBS </vt:lpstr>
      <vt:lpstr>2015 HS YRBS Data</vt:lpstr>
      <vt:lpstr>Sexual Violence and Substance Use 2015 DE HS YRBS</vt:lpstr>
      <vt:lpstr>Sexual Violence and Substance Use 2015 DE HS YRBS</vt:lpstr>
      <vt:lpstr>The Take-Away…</vt:lpstr>
      <vt:lpstr>Applying the Data:  Identifying Needs, Measuring Impact</vt:lpstr>
      <vt:lpstr>For More Information </vt:lpstr>
    </vt:vector>
  </TitlesOfParts>
  <Company>University of Delaware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Stein</dc:creator>
  <cp:lastModifiedBy>dan</cp:lastModifiedBy>
  <cp:revision>75</cp:revision>
  <dcterms:created xsi:type="dcterms:W3CDTF">2016-05-05T20:20:33Z</dcterms:created>
  <dcterms:modified xsi:type="dcterms:W3CDTF">2017-04-03T19:40:39Z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0x01010070474D6A93773D4A91F20C1DBBB27D24</vt:lpwstr>
  </property>
</Properties>
</file>