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0"/>
  </p:notesMasterIdLst>
  <p:handoutMasterIdLst>
    <p:handoutMasterId r:id="rId41"/>
  </p:handoutMasterIdLst>
  <p:sldIdLst>
    <p:sldId id="259" r:id="rId2"/>
    <p:sldId id="260" r:id="rId3"/>
    <p:sldId id="261" r:id="rId4"/>
    <p:sldId id="262" r:id="rId5"/>
    <p:sldId id="264" r:id="rId6"/>
    <p:sldId id="272" r:id="rId7"/>
    <p:sldId id="273" r:id="rId8"/>
    <p:sldId id="274" r:id="rId9"/>
    <p:sldId id="265" r:id="rId10"/>
    <p:sldId id="266" r:id="rId11"/>
    <p:sldId id="267" r:id="rId12"/>
    <p:sldId id="268" r:id="rId13"/>
    <p:sldId id="269" r:id="rId14"/>
    <p:sldId id="270" r:id="rId15"/>
    <p:sldId id="271"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Rydi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78"/>
  </p:normalViewPr>
  <p:slideViewPr>
    <p:cSldViewPr snapToObjects="1">
      <p:cViewPr varScale="1">
        <p:scale>
          <a:sx n="80" d="100"/>
          <a:sy n="80" d="100"/>
        </p:scale>
        <p:origin x="880"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5CB7454-15C1-A944-AC37-5542B6D3ECE9}" type="datetime1">
              <a:rPr lang="en-US"/>
              <a:pPr>
                <a:defRPr/>
              </a:pPr>
              <a:t>12/1/2021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CAD9EFA-3E97-9B4D-8EE7-720657CEF67E}" type="slidenum">
              <a:rPr lang="en-US"/>
              <a:pPr>
                <a:defRPr/>
              </a:pPr>
              <a:t>‹#›</a:t>
            </a:fld>
            <a:endParaRPr lang="en-US"/>
          </a:p>
        </p:txBody>
      </p:sp>
    </p:spTree>
    <p:extLst>
      <p:ext uri="{BB962C8B-B14F-4D97-AF65-F5344CB8AC3E}">
        <p14:creationId xmlns:p14="http://schemas.microsoft.com/office/powerpoint/2010/main" val="357187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1210EC45-414C-6A4E-BBBD-A09AEA33A371}" type="datetime1">
              <a:rPr lang="en-US"/>
              <a:pPr>
                <a:defRPr/>
              </a:pPr>
              <a:t>12/1/2021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FE6EDC6-DD80-2D48-A9E8-763FB51E6E0C}" type="slidenum">
              <a:rPr lang="en-US"/>
              <a:pPr>
                <a:defRPr/>
              </a:pPr>
              <a:t>‹#›</a:t>
            </a:fld>
            <a:endParaRPr lang="en-US"/>
          </a:p>
        </p:txBody>
      </p:sp>
    </p:spTree>
    <p:extLst>
      <p:ext uri="{BB962C8B-B14F-4D97-AF65-F5344CB8AC3E}">
        <p14:creationId xmlns:p14="http://schemas.microsoft.com/office/powerpoint/2010/main" val="17950406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acks.cdc.gov/view/cdc/10669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x.doi.org/10.15585/mmwr.mm7024e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x.doi.org/10.15585/mmwr.mm7024e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speninstitute.org/blog-posts/the-covid-19-eviction-crisis-an-estimated-30-40-million-people-in-america-are-at-ris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amhsa.gov/data/sites/default/files/reports/rpt35325/NSDUHFFRPDFWHTMLFiles2020/2020NSDUHFFR1PDFW102121.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x.doi.org/10.15585/mmwr.mm7024e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16bd28d9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016bd28d9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highlight>
                  <a:srgbClr val="FFFFFF"/>
                </a:highlight>
              </a:rPr>
              <a:t>* ED visits for suspected suicide attempts were identified by querying an NSSP syndrome definition developed by CDC in partnership with state and local health departments (</a:t>
            </a:r>
            <a:r>
              <a:rPr lang="en" sz="1300" u="sng">
                <a:solidFill>
                  <a:srgbClr val="075290"/>
                </a:solidFill>
                <a:highlight>
                  <a:srgbClr val="FFFFFF"/>
                </a:highlight>
                <a:hlinkClick r:id="rId3">
                  <a:extLst>
                    <a:ext uri="{A12FA001-AC4F-418D-AE19-62706E023703}">
                      <ahyp:hlinkClr xmlns:ahyp="http://schemas.microsoft.com/office/drawing/2018/hyperlinkcolor" val="tx"/>
                    </a:ext>
                  </a:extLst>
                </a:hlinkClick>
              </a:rPr>
              <a:t>https://stacks.cdc.gov/view/cdc/106694</a:t>
            </a:r>
            <a:r>
              <a:rPr lang="en" sz="1300">
                <a:solidFill>
                  <a:schemeClr val="dk1"/>
                </a:solidFill>
                <a:highlight>
                  <a:srgbClr val="FFFFFF"/>
                </a:highlight>
              </a:rPr>
              <a:t>). NSSP ED visit data include approximately 71% of the nation’s EDs in 49 states (all except Hawaii) and the District of Columbia.</a:t>
            </a:r>
            <a:endParaRPr sz="13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sz="1300">
              <a:solidFill>
                <a:schemeClr val="dk1"/>
              </a:solidFill>
              <a:highlight>
                <a:srgbClr val="FFFFFF"/>
              </a:highlight>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016bd28d9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016bd28d9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Girls were more impacted than boys in this age group. Can see with boys that 2019, 2020, and 2021 data all overlap.</a:t>
            </a:r>
            <a:endParaRPr/>
          </a:p>
          <a:p>
            <a:pPr marL="0" lvl="0" indent="0" algn="l" rtl="0">
              <a:spcBef>
                <a:spcPts val="0"/>
              </a:spcBef>
              <a:spcAft>
                <a:spcPts val="0"/>
              </a:spcAft>
              <a:buNone/>
            </a:pPr>
            <a:endParaRPr/>
          </a:p>
          <a:p>
            <a:pPr marL="0" lvl="0" indent="0" algn="l" rtl="0">
              <a:lnSpc>
                <a:spcPct val="115000"/>
              </a:lnSpc>
              <a:spcBef>
                <a:spcPts val="0"/>
              </a:spcBef>
              <a:spcAft>
                <a:spcPts val="1200"/>
              </a:spcAft>
              <a:buClr>
                <a:schemeClr val="dk1"/>
              </a:buClr>
              <a:buSzPts val="1100"/>
              <a:buFont typeface="Arial"/>
              <a:buNone/>
            </a:pPr>
            <a:r>
              <a:rPr lang="en" sz="1300">
                <a:solidFill>
                  <a:schemeClr val="dk1"/>
                </a:solidFill>
                <a:highlight>
                  <a:schemeClr val="lt1"/>
                </a:highlight>
              </a:rPr>
              <a:t>The number of ED visits for suspected suicide attempts remained stable among adolescent boys aged 12–17 years and among all adults aged 18–25 years compared with the corresponding periods in 2019, although rates of ED visits for suspected suicide attempts increased.”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016bd28d9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016bd28d9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highlight>
                  <a:srgbClr val="F0F0F0"/>
                </a:highlight>
              </a:rPr>
              <a:t>Y</a:t>
            </a:r>
            <a:r>
              <a:rPr lang="en" sz="1300">
                <a:solidFill>
                  <a:schemeClr val="dk1"/>
                </a:solidFill>
                <a:highlight>
                  <a:schemeClr val="lt1"/>
                </a:highlight>
              </a:rPr>
              <a:t>ard E, Radhakrishnan L, Ballesteros MF, et al. Emergency Department Visits for Suspected Suicide Attempts Among Persons Aged 12–25 Years Before and During the COVID-19 Pandemic — United States, January 2019–May 2021. MMWR Morb Mortal Wkly Rep 2021;70:888–894. DOI: </a:t>
            </a:r>
            <a:r>
              <a:rPr lang="en" sz="1300" u="sng">
                <a:solidFill>
                  <a:srgbClr val="075290"/>
                </a:solidFill>
                <a:highlight>
                  <a:schemeClr val="lt1"/>
                </a:highlight>
                <a:hlinkClick r:id="rId3">
                  <a:extLst>
                    <a:ext uri="{A12FA001-AC4F-418D-AE19-62706E023703}">
                      <ahyp:hlinkClr xmlns:ahyp="http://schemas.microsoft.com/office/drawing/2018/hyperlinkcolor" val="tx"/>
                    </a:ext>
                  </a:extLst>
                </a:hlinkClick>
              </a:rPr>
              <a:t>http://dx.doi.org/10.15585/mmwr.mm7024e1</a:t>
            </a:r>
            <a:endParaRPr sz="1300" u="sng">
              <a:solidFill>
                <a:srgbClr val="075290"/>
              </a:solidFill>
              <a:highlight>
                <a:schemeClr val="lt1"/>
              </a:highlight>
              <a:hlinkClick r:id="rId3">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chemeClr val="dk1"/>
              </a:buClr>
              <a:buSzPts val="1100"/>
              <a:buFont typeface="Arial"/>
              <a:buNone/>
            </a:pPr>
            <a:r>
              <a:rPr lang="en" sz="1300" u="sng">
                <a:solidFill>
                  <a:srgbClr val="075290"/>
                </a:solidFill>
                <a:highlight>
                  <a:schemeClr val="lt1"/>
                </a:highlight>
                <a:hlinkClick r:id="rId3">
                  <a:extLst>
                    <a:ext uri="{A12FA001-AC4F-418D-AE19-62706E023703}">
                      <ahyp:hlinkClr xmlns:ahyp="http://schemas.microsoft.com/office/drawing/2018/hyperlinkcolor" val="tx"/>
                    </a:ext>
                  </a:extLst>
                </a:hlinkClick>
              </a:rPr>
              <a:t>external icon</a:t>
            </a:r>
            <a:endParaRPr>
              <a:highlight>
                <a:schemeClr val="lt1"/>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16bd28d9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16bd28d9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highlight>
                  <a:schemeClr val="lt1"/>
                </a:highlight>
              </a:rPr>
              <a:t>Yard E, Radhakrishnan L, Ballesteros MF, et al. Emergency Department Visits for Suspected Suicide Attempts Among Persons Aged 12–25 Years Before and During the COVID-19 Pandemic — United States, January 2019–May 2021. MMWR Morb Mortal Wkly Rep 2021;70:888–894. DOI: </a:t>
            </a:r>
            <a:r>
              <a:rPr lang="en" sz="1000" u="sng">
                <a:solidFill>
                  <a:srgbClr val="075290"/>
                </a:solidFill>
                <a:highlight>
                  <a:schemeClr val="lt1"/>
                </a:highlight>
                <a:hlinkClick r:id="rId3">
                  <a:extLst>
                    <a:ext uri="{A12FA001-AC4F-418D-AE19-62706E023703}">
                      <ahyp:hlinkClr xmlns:ahyp="http://schemas.microsoft.com/office/drawing/2018/hyperlinkcolor" val="tx"/>
                    </a:ext>
                  </a:extLst>
                </a:hlinkClick>
              </a:rPr>
              <a:t>http://dx.doi.org/10.15585/mmwr.mm7024e1</a:t>
            </a:r>
            <a:endParaRPr sz="1000" u="sng">
              <a:solidFill>
                <a:srgbClr val="075290"/>
              </a:solidFill>
              <a:highlight>
                <a:schemeClr val="lt1"/>
              </a:highlight>
              <a:hlinkClick r:id="rId3">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chemeClr val="dk1"/>
              </a:buClr>
              <a:buSzPts val="1100"/>
              <a:buFont typeface="Arial"/>
              <a:buNone/>
            </a:pPr>
            <a:r>
              <a:rPr lang="en" sz="1000" u="sng">
                <a:solidFill>
                  <a:srgbClr val="075290"/>
                </a:solidFill>
                <a:highlight>
                  <a:schemeClr val="lt1"/>
                </a:highlight>
                <a:hlinkClick r:id="rId3">
                  <a:extLst>
                    <a:ext uri="{A12FA001-AC4F-418D-AE19-62706E023703}">
                      <ahyp:hlinkClr xmlns:ahyp="http://schemas.microsoft.com/office/drawing/2018/hyperlinkcolor" val="tx"/>
                    </a:ext>
                  </a:extLst>
                </a:hlinkClick>
              </a:rPr>
              <a:t>external icon</a:t>
            </a:r>
            <a:endParaRPr sz="800">
              <a:highlight>
                <a:schemeClr val="lt1"/>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016bd28d9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016bd28d9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Rachel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01a9a4635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01a9a463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from the Aspen Institute </a:t>
            </a:r>
            <a:r>
              <a:rPr lang="en" u="sng">
                <a:solidFill>
                  <a:schemeClr val="hlink"/>
                </a:solidFill>
                <a:hlinkClick r:id="rId3"/>
              </a:rPr>
              <a:t>https://www.aspeninstitute.org/blog-posts/the-covid-19-eviction-crisis-an-estimated-30-40-million-people-in-america-are-at-risk/</a:t>
            </a:r>
            <a:endParaRPr/>
          </a:p>
          <a:p>
            <a:pPr marL="0" lvl="0" indent="0" algn="l" rtl="0">
              <a:spcBef>
                <a:spcPts val="0"/>
              </a:spcBef>
              <a:spcAft>
                <a:spcPts val="0"/>
              </a:spcAft>
              <a:buNone/>
            </a:pPr>
            <a:endParaRPr/>
          </a:p>
          <a:p>
            <a:pPr marL="0" lvl="0" indent="0" algn="l" rtl="0">
              <a:spcBef>
                <a:spcPts val="0"/>
              </a:spcBef>
              <a:spcAft>
                <a:spcPts val="0"/>
              </a:spcAft>
              <a:buNone/>
            </a:pPr>
            <a:r>
              <a:rPr lang="en"/>
              <a:t>These things all have mental health impacts. We know that there is a relationship between homeless and housing insecurity and mental health outcomes, so when the pandemic impacts a family’s financial security via the parents’ employment, and they potentially face eviction as a result, that impacts the children detrimentally as well. This about these kinds of interactions when thinking about the pandemic as “syndemic” and the overlapping health crises that we are seeing.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Note: The first article I discussed has both college-aged and pre-college aged data, and while this is particular conference is focused on creating a suicide safer higher education environment, it’s also really important to address and understand pre-college experiences. Prevention doesn’t begin in college when the behaviors are manifesting, it needs to begin before that point. MJ will discuss a bit more in the following slides about primary prevention and pre-college health interventions, in addition to providing a better understanding of disparities and health equity as it pertains to suicide and behavioral health, and then I’ll talk some more about some of the data that we do have about mental and behavioral health during this time.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f99bca24a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f99bca24a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1c18a72d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1c18a72d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76% of 11th reported feeling this way; 72% reported feeling this way [3:4 students reported]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1a9a4635b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1a9a4635b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suicide data</a:t>
            </a:r>
            <a:endParaRPr/>
          </a:p>
          <a:p>
            <a:pPr marL="0" lvl="0" indent="0" algn="l" rtl="0">
              <a:spcBef>
                <a:spcPts val="0"/>
              </a:spcBef>
              <a:spcAft>
                <a:spcPts val="0"/>
              </a:spcAft>
              <a:buNone/>
            </a:pPr>
            <a:endParaRPr/>
          </a:p>
          <a:p>
            <a:pPr marL="0" lvl="0" indent="0" algn="l" rtl="0">
              <a:spcBef>
                <a:spcPts val="0"/>
              </a:spcBef>
              <a:spcAft>
                <a:spcPts val="0"/>
              </a:spcAft>
              <a:buNone/>
            </a:pPr>
            <a:r>
              <a:rPr lang="en"/>
              <a:t>Overdose and substance use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01a9a4635b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101a9a4635b_0_5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
              <a:t>Pre-COVID, conditions were already trending in a concerning direction. The stressors of the pandemic exacerbated a lot of underlying social problems and brought pre-existing disparities to the surface, resources were strained prior to the pandemic.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
              <a:t>Data from 2019 suggested rising unmet need for mental health services that was sharpest for the youngest age group of adults.</a:t>
            </a:r>
            <a:endParaRPr/>
          </a:p>
          <a:p>
            <a:pPr marL="0" lvl="0" indent="0" algn="l" rtl="0">
              <a:lnSpc>
                <a:spcPct val="100000"/>
              </a:lnSpc>
              <a:spcBef>
                <a:spcPts val="360"/>
              </a:spcBef>
              <a:spcAft>
                <a:spcPts val="0"/>
              </a:spcAft>
              <a:buSzPts val="1400"/>
              <a:buNone/>
            </a:pPr>
            <a:endParaRPr/>
          </a:p>
          <a:p>
            <a:pPr marL="0" lvl="0" indent="0" algn="l" rtl="0">
              <a:spcBef>
                <a:spcPts val="360"/>
              </a:spcBef>
              <a:spcAft>
                <a:spcPts val="0"/>
              </a:spcAft>
              <a:buClr>
                <a:schemeClr val="dk1"/>
              </a:buClr>
              <a:buSzPts val="1400"/>
              <a:buFont typeface="Arial"/>
              <a:buNone/>
            </a:pPr>
            <a:r>
              <a:rPr lang="en">
                <a:solidFill>
                  <a:schemeClr val="dk1"/>
                </a:solidFill>
              </a:rPr>
              <a:t>Relate to eviction “epidemic” referenced earlier in this presentation, housing insecurity and evictions are a problem at the current scale because of how many households prior to the pandemic that had no savings or safety net and were one missed paycheck or one medical bill away from missing a rent payment. </a:t>
            </a:r>
            <a:endParaRPr/>
          </a:p>
        </p:txBody>
      </p:sp>
      <p:sp>
        <p:nvSpPr>
          <p:cNvPr id="326" name="Google Shape;326;g101a9a4635b_0_5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99bca24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99bca24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01a9a4635b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01a9a4635b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2020 NSDUH data suggests a decrease in access to mental health treatment among adolescents, though these findings should be interpreted with caution.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01a9a4635b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101a9a4635b_0_5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
              <a:t>We see similar trends in 2019 with thoughts and plans for suicide among young adults. Pre-pandemic, the 18-25 year old age group had some of highest increases in thoughts and plans for suicide.</a:t>
            </a:r>
            <a:endParaRPr/>
          </a:p>
        </p:txBody>
      </p:sp>
      <p:sp>
        <p:nvSpPr>
          <p:cNvPr id="342" name="Google Shape;342;g101a9a4635b_0_5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01a9a4635b_0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01a9a4635b_0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2020 NSDUH data just became available, and to adjust for the pandemic, respondents who answered that they had serious thoughts of suicide were subequently asked if this was because of the COVID pandemic, and roughly one-fifth of these adults said their thoughts of suicide were due to the pandemic.</a:t>
            </a:r>
            <a:endParaRPr/>
          </a:p>
          <a:p>
            <a:pPr marL="0" lvl="0" indent="0" algn="l" rtl="0">
              <a:spcBef>
                <a:spcPts val="0"/>
              </a:spcBef>
              <a:spcAft>
                <a:spcPts val="0"/>
              </a:spcAft>
              <a:buNone/>
            </a:pPr>
            <a:endParaRPr/>
          </a:p>
          <a:p>
            <a:pPr marL="0" lvl="0" indent="0" algn="l" rtl="0">
              <a:spcBef>
                <a:spcPts val="0"/>
              </a:spcBef>
              <a:spcAft>
                <a:spcPts val="0"/>
              </a:spcAft>
              <a:buNone/>
            </a:pPr>
            <a:r>
              <a:rPr lang="en"/>
              <a:t>AMong adults who had made a suicide plan, roughly 8% said that this was because of the pandemic. </a:t>
            </a:r>
            <a:endParaRPr/>
          </a:p>
          <a:p>
            <a:pPr marL="0" lvl="0" indent="0" algn="l" rtl="0">
              <a:spcBef>
                <a:spcPts val="0"/>
              </a:spcBef>
              <a:spcAft>
                <a:spcPts val="0"/>
              </a:spcAft>
              <a:buNone/>
            </a:pPr>
            <a:endParaRPr/>
          </a:p>
          <a:p>
            <a:pPr marL="0" lvl="0" indent="0" algn="l" rtl="0">
              <a:spcBef>
                <a:spcPts val="0"/>
              </a:spcBef>
              <a:spcAft>
                <a:spcPts val="0"/>
              </a:spcAft>
              <a:buNone/>
            </a:pPr>
            <a:r>
              <a:rPr lang="en"/>
              <a:t>Again it is the 18-25 year old age group (traditional college aged) that is most impacted.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1a9a4635b_0_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01a9a4635b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Page 37 of 2021 nsduh report</a:t>
            </a:r>
            <a:endParaRPr/>
          </a:p>
          <a:p>
            <a:pPr marL="0" lvl="0" indent="0" algn="l" rtl="0">
              <a:spcBef>
                <a:spcPts val="0"/>
              </a:spcBef>
              <a:spcAft>
                <a:spcPts val="0"/>
              </a:spcAft>
              <a:buNone/>
            </a:pPr>
            <a:r>
              <a:rPr lang="en" u="sng">
                <a:solidFill>
                  <a:schemeClr val="hlink"/>
                </a:solidFill>
                <a:hlinkClick r:id="rId3"/>
              </a:rPr>
              <a:t>https://www.samhsa.gov/data/sites/default/files/reports/rpt35325/NSDUHFFRPDFWHTMLFiles2020/2020NSDUHFFR1PDFW102121.pdf</a:t>
            </a:r>
            <a:r>
              <a:rPr lang="en"/>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01a9a4635b_0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01a9a4635b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2020 NSDUH</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1a9a4635b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01a9a4635b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Perceived COVID 19 negative impact on emotional or mental health of adults was slightly greater than adolescents, but not by much.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01a9a4635b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101a9a4635b_0_5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
              <a:t>We don’t have 2021 YRBS data yet but this shows trends leading up to the pandemic. Hopefully will have data to follow this up in the upcoming year.</a:t>
            </a:r>
            <a:endParaRPr/>
          </a:p>
        </p:txBody>
      </p:sp>
      <p:sp>
        <p:nvSpPr>
          <p:cNvPr id="376" name="Google Shape;376;g101a9a4635b_0_5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1a9a4635b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01a9a4635b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2019 to 2021, our own Delaware school survey shows increased in feelings of depression and anxiety among 11th grade students.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01a9a4635b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01a9a4635b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01a9a4635b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101a9a4635b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1a9a4635b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101a9a4635b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01a9a4635b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g101a9a4635b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01a9a4635b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101a9a4635b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f99bca24a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f99bca24a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highlight>
                  <a:srgbClr val="FFFFFF"/>
                </a:highlight>
              </a:rPr>
              <a:t>“The findings in this report are subject to at least nine limitations. First, these data are not nationally representative. Second, facility participation varies within and across states; however, data were only analyzed from facilities that reported consistently over the study period, thus minimizing the impact of reporting fluctuations on resultant trends. Third, differences in availability, coding practices, and reporting of chief complaints and discharge diagnoses from facilities might influence results returned by the syndrome definition. Fourth, distinguishing initial visits from follow-up visits for the same event was not possible, so the number of ED visits for suspected suicide attempts might be lower than presented. Fifth, NSSP race and ethnicity data were not available at the national level for this analysis at the time it was conducted, so analyses of differences among racial/ethnic groups was not possible. Sixth, these data likely underrepresent the true prevalence of suspected suicide attempts because persons with less severe injuries might be less likely to seek emergency care during the pandemic when many persons avoided medical settings to reduce the risk for contracting COVID-19. Seventh, the suspected suicide attempt syndrome definition excludes some, but not all, visits for nonsuicidal self-harm. Eighth, the sharp decline in all ED visits during the pandemic likely affected the number and proportion of visits for suspected suicide attempts (</a:t>
            </a:r>
            <a:r>
              <a:rPr lang="en" sz="700" i="1">
                <a:solidFill>
                  <a:schemeClr val="dk1"/>
                </a:solidFill>
                <a:highlight>
                  <a:srgbClr val="FFFFFF"/>
                </a:highlight>
              </a:rPr>
              <a:t>6</a:t>
            </a:r>
            <a:r>
              <a:rPr lang="en" sz="700">
                <a:solidFill>
                  <a:schemeClr val="dk1"/>
                </a:solidFill>
                <a:highlight>
                  <a:srgbClr val="FFFFFF"/>
                </a:highlight>
              </a:rPr>
              <a:t>). Finally, this analysis was not designed to determine whether a causal link existed between these trends and the COVID-19 pandemic.”</a:t>
            </a:r>
            <a:endParaRPr sz="5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01c18a72d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01c18a72d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highlight>
                  <a:srgbClr val="FFFFFF"/>
                </a:highlight>
              </a:rPr>
              <a:t>“The findings in this report are subject to at least nine limitations. First, these data are not nationally representative. Second, facility participation varies within and across states; however, data were only analyzed from facilities that reported consistently over the study period, thus minimizing the impact of reporting fluctuations on resultant trends. Third, differences in availability, coding practices, and reporting of chief complaints and discharge diagnoses from facilities might influence results returned by the syndrome definition. Fourth, distinguishing initial visits from follow-up visits for the same event was not possible, so the number of ED visits for suspected suicide attempts might be lower than presented. Fifth, NSSP race and ethnicity data were not available at the national level for this analysis at the time it was conducted, so analyses of differences among racial/ethnic groups was not possible. Sixth, these data likely underrepresent the true prevalence of suspected suicide attempts because persons with less severe injuries might be less likely to seek emergency care during the pandemic when many persons avoided medical settings to reduce the risk for contracting COVID-19. Seventh, the suspected suicide attempt syndrome definition excludes some, but not all, visits for nonsuicidal self-harm. Eighth, the sharp decline in all ED visits during the pandemic likely affected the number and proportion of visits for suspected suicide attempts (</a:t>
            </a:r>
            <a:r>
              <a:rPr lang="en" sz="700" i="1">
                <a:solidFill>
                  <a:schemeClr val="dk1"/>
                </a:solidFill>
                <a:highlight>
                  <a:srgbClr val="FFFFFF"/>
                </a:highlight>
              </a:rPr>
              <a:t>6</a:t>
            </a:r>
            <a:r>
              <a:rPr lang="en" sz="700">
                <a:solidFill>
                  <a:schemeClr val="dk1"/>
                </a:solidFill>
                <a:highlight>
                  <a:srgbClr val="FFFFFF"/>
                </a:highlight>
              </a:rPr>
              <a:t>). Finally, this analysis was not designed to determine whether a causal link existed between these trends and the COVID-19 pandemic.”</a:t>
            </a:r>
            <a:endParaRPr sz="5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f99bca24a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f99bca24a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f99bca24a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f99bca24a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01a9a4635b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01a9a4635b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01c18a72d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01c18a72d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01c18a72d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01c18a72d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1a9a4635b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101a9a4635b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a5f7ff9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fa5f7ff9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99bca24a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f99bca24a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01c18a72d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01c18a72d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1c18a72d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01c18a72d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9bca24a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f99bca24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300">
                <a:solidFill>
                  <a:schemeClr val="dk1"/>
                </a:solidFill>
                <a:highlight>
                  <a:schemeClr val="lt1"/>
                </a:highlight>
              </a:rPr>
              <a:t>Yard E, Radhakrishnan L, Ballesteros MF, et al. Emergency Department Visits for Suspected Suicide Attempts Among Persons Aged 12–25 Years Before and During the COVID-19 Pandemic — United States, January 2019–May 2021. MMWR Morb Mortal Wkly Rep 2021;70:888–894. DOI: </a:t>
            </a:r>
            <a:r>
              <a:rPr lang="en" sz="1300" u="sng">
                <a:solidFill>
                  <a:srgbClr val="075290"/>
                </a:solidFill>
                <a:highlight>
                  <a:schemeClr val="lt1"/>
                </a:highlight>
                <a:hlinkClick r:id="rId3">
                  <a:extLst>
                    <a:ext uri="{A12FA001-AC4F-418D-AE19-62706E023703}">
                      <ahyp:hlinkClr xmlns:ahyp="http://schemas.microsoft.com/office/drawing/2018/hyperlinkcolor" val="tx"/>
                    </a:ext>
                  </a:extLst>
                </a:hlinkClick>
              </a:rPr>
              <a:t>http://dx.doi.org/10.15585/mmwr.mm7024e1</a:t>
            </a:r>
            <a:endParaRPr sz="1300" u="sng">
              <a:solidFill>
                <a:srgbClr val="075290"/>
              </a:solidFill>
              <a:highlight>
                <a:schemeClr val="lt1"/>
              </a:highlight>
              <a:hlinkClick r:id="rId3">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chemeClr val="dk1"/>
              </a:buClr>
              <a:buSzPts val="1100"/>
              <a:buFont typeface="Arial"/>
              <a:buNone/>
            </a:pPr>
            <a:r>
              <a:rPr lang="en" sz="1300" u="sng">
                <a:solidFill>
                  <a:srgbClr val="075290"/>
                </a:solidFill>
                <a:highlight>
                  <a:schemeClr val="lt1"/>
                </a:highlight>
                <a:hlinkClick r:id="rId3">
                  <a:extLst>
                    <a:ext uri="{A12FA001-AC4F-418D-AE19-62706E023703}">
                      <ahyp:hlinkClr xmlns:ahyp="http://schemas.microsoft.com/office/drawing/2018/hyperlinkcolor" val="tx"/>
                    </a:ext>
                  </a:extLst>
                </a:hlinkClick>
              </a:rPr>
              <a:t>external icon</a:t>
            </a:r>
            <a:endParaRPr>
              <a:highlight>
                <a:schemeClr val="lt1"/>
              </a:highlight>
            </a:endParaRPr>
          </a:p>
          <a:p>
            <a:pPr marL="0" marR="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sz="1000">
                <a:solidFill>
                  <a:srgbClr val="595959"/>
                </a:solidFill>
              </a:rPr>
              <a:t>Examine emergency department data from 49 states and the District of Columbia. Found that while ED visits for suspected suicide attempts decreased in 2020 compared to 2019 in the spring during the initial “lockdown” period (March/April), in the summer and beyond ED visits for suicide began to increase, particularly for young women. These figures remained higher through winter 2021. There are some difference by age group, breakdown by 13-17 and 18-25 years old. </a:t>
            </a:r>
            <a:endParaRPr sz="1000">
              <a:solidFill>
                <a:srgbClr val="595959"/>
              </a:solidFill>
            </a:endParaRPr>
          </a:p>
          <a:p>
            <a:pPr marL="0" marR="0" lvl="0" indent="0" algn="l" rtl="0">
              <a:lnSpc>
                <a:spcPct val="115000"/>
              </a:lnSpc>
              <a:spcBef>
                <a:spcPts val="120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F0D7B25-ACE0-FE4A-BEC5-FD704410E447}"/>
              </a:ext>
            </a:extLst>
          </p:cNvPr>
          <p:cNvSpPr>
            <a:spLocks noGrp="1"/>
          </p:cNvSpPr>
          <p:nvPr>
            <p:ph sz="quarter" idx="11" hasCustomPrompt="1"/>
          </p:nvPr>
        </p:nvSpPr>
        <p:spPr>
          <a:xfrm>
            <a:off x="685800" y="1047750"/>
            <a:ext cx="7772400" cy="1066800"/>
          </a:xfrm>
        </p:spPr>
        <p:txBody>
          <a:bodyPr anchor="ctr"/>
          <a:lstStyle>
            <a:lvl1pPr marL="0" indent="0" algn="ctr">
              <a:buNone/>
              <a:defRPr sz="32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a:t>
            </a:r>
          </a:p>
        </p:txBody>
      </p:sp>
      <p:sp>
        <p:nvSpPr>
          <p:cNvPr id="11" name="Content Placeholder 10">
            <a:extLst>
              <a:ext uri="{FF2B5EF4-FFF2-40B4-BE49-F238E27FC236}">
                <a16:creationId xmlns:a16="http://schemas.microsoft.com/office/drawing/2014/main" id="{3B3D918E-2A9B-6747-A03F-B30194E3F2D9}"/>
              </a:ext>
            </a:extLst>
          </p:cNvPr>
          <p:cNvSpPr>
            <a:spLocks noGrp="1"/>
          </p:cNvSpPr>
          <p:nvPr>
            <p:ph sz="quarter" idx="12" hasCustomPrompt="1"/>
          </p:nvPr>
        </p:nvSpPr>
        <p:spPr>
          <a:xfrm>
            <a:off x="1371600" y="2343150"/>
            <a:ext cx="6477000" cy="1295400"/>
          </a:xfrm>
        </p:spPr>
        <p:txBody>
          <a:bodyPr/>
          <a:lstStyle>
            <a:lvl1pPr marL="0" indent="0" algn="ctr">
              <a:buNone/>
              <a:defRPr>
                <a:solidFill>
                  <a:srgbClr val="00B0F0"/>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subtitle styles</a:t>
            </a:r>
          </a:p>
        </p:txBody>
      </p:sp>
    </p:spTree>
    <p:extLst>
      <p:ext uri="{BB962C8B-B14F-4D97-AF65-F5344CB8AC3E}">
        <p14:creationId xmlns:p14="http://schemas.microsoft.com/office/powerpoint/2010/main" val="275153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459580"/>
            <a:ext cx="2514600" cy="664369"/>
          </a:xfrm>
          <a:prstGeom prst="rect">
            <a:avLst/>
          </a:prstGeom>
        </p:spPr>
        <p:txBody>
          <a:bodyPr anchor="b"/>
          <a:lstStyle>
            <a:lvl1pPr algn="l">
              <a:defRPr sz="2000" b="1">
                <a:solidFill>
                  <a:srgbClr val="006096"/>
                </a:solidFill>
              </a:defRPr>
            </a:lvl1pPr>
          </a:lstStyle>
          <a:p>
            <a:r>
              <a:rPr lang="en-US" dirty="0"/>
              <a:t>Click to edit Master title style</a:t>
            </a:r>
          </a:p>
        </p:txBody>
      </p:sp>
      <p:sp>
        <p:nvSpPr>
          <p:cNvPr id="3" name="Picture Placeholder 2"/>
          <p:cNvSpPr>
            <a:spLocks noGrp="1"/>
          </p:cNvSpPr>
          <p:nvPr>
            <p:ph type="pic" idx="1"/>
          </p:nvPr>
        </p:nvSpPr>
        <p:spPr>
          <a:xfrm>
            <a:off x="457200" y="451329"/>
            <a:ext cx="5486400" cy="3636169"/>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096000" y="1200150"/>
            <a:ext cx="2514600" cy="603647"/>
          </a:xfrm>
          <a:prstGeom prst="rect">
            <a:avLst/>
          </a:prstGeom>
        </p:spPr>
        <p:txBody>
          <a:bodyPr/>
          <a:lstStyle>
            <a:lvl1pPr marL="0" indent="0">
              <a:buNone/>
              <a:defRPr sz="1400">
                <a:solidFill>
                  <a:srgbClr val="00609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6"/>
          <p:cNvSpPr>
            <a:spLocks noGrp="1"/>
          </p:cNvSpPr>
          <p:nvPr>
            <p:ph type="sldNum" sz="quarter" idx="10"/>
          </p:nvPr>
        </p:nvSpPr>
        <p:spPr>
          <a:xfrm>
            <a:off x="3505200" y="4767263"/>
            <a:ext cx="2133600" cy="274637"/>
          </a:xfrm>
          <a:prstGeom prst="rect">
            <a:avLst/>
          </a:prstGeom>
        </p:spPr>
        <p:txBody>
          <a:bodyPr/>
          <a:lstStyle>
            <a:lvl1pPr algn="ctr">
              <a:defRPr>
                <a:solidFill>
                  <a:schemeClr val="accent5">
                    <a:lumMod val="50000"/>
                  </a:schemeClr>
                </a:solidFill>
              </a:defRPr>
            </a:lvl1pPr>
          </a:lstStyle>
          <a:p>
            <a:pPr>
              <a:defRPr/>
            </a:pPr>
            <a:fld id="{34742D8B-8594-4B44-80B0-BECC0F075DC4}" type="slidenum">
              <a:rPr lang="en-US" smtClean="0"/>
              <a:pPr>
                <a:defRPr/>
              </a:pPr>
              <a:t>‹#›</a:t>
            </a:fld>
            <a:endParaRPr lang="en-US" dirty="0"/>
          </a:p>
        </p:txBody>
      </p:sp>
    </p:spTree>
    <p:extLst>
      <p:ext uri="{BB962C8B-B14F-4D97-AF65-F5344CB8AC3E}">
        <p14:creationId xmlns:p14="http://schemas.microsoft.com/office/powerpoint/2010/main" val="53118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42950"/>
          </a:xfrm>
          <a:prstGeom prst="rect">
            <a:avLst/>
          </a:prstGeom>
        </p:spPr>
        <p:txBody>
          <a:bodyPr/>
          <a:lstStyle>
            <a:lvl1pPr>
              <a:defRPr>
                <a:solidFill>
                  <a:srgbClr val="006096"/>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504950"/>
            <a:ext cx="8229600" cy="2651125"/>
          </a:xfrm>
          <a:prstGeom prst="rect">
            <a:avLst/>
          </a:prstGeom>
        </p:spPr>
        <p:txBody>
          <a:bodyPr vert="eaVert"/>
          <a:lstStyle>
            <a:lvl1pPr>
              <a:defRPr>
                <a:solidFill>
                  <a:srgbClr val="006096"/>
                </a:solidFill>
              </a:defRPr>
            </a:lvl1pPr>
            <a:lvl2pPr>
              <a:defRPr>
                <a:solidFill>
                  <a:srgbClr val="006096"/>
                </a:solidFill>
              </a:defRPr>
            </a:lvl2pPr>
            <a:lvl3pPr>
              <a:defRPr>
                <a:solidFill>
                  <a:srgbClr val="006096"/>
                </a:solidFill>
              </a:defRPr>
            </a:lvl3pPr>
            <a:lvl4pPr>
              <a:defRPr>
                <a:solidFill>
                  <a:srgbClr val="006096"/>
                </a:solidFill>
              </a:defRPr>
            </a:lvl4pPr>
            <a:lvl5pPr>
              <a:defRPr>
                <a:solidFill>
                  <a:srgbClr val="0060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505200" y="4767263"/>
            <a:ext cx="2133600" cy="274637"/>
          </a:xfrm>
          <a:prstGeom prst="rect">
            <a:avLst/>
          </a:prstGeom>
        </p:spPr>
        <p:txBody>
          <a:bodyPr/>
          <a:lstStyle>
            <a:lvl1pPr algn="ctr">
              <a:defRPr>
                <a:solidFill>
                  <a:schemeClr val="accent5">
                    <a:lumMod val="50000"/>
                  </a:schemeClr>
                </a:solidFill>
              </a:defRPr>
            </a:lvl1pPr>
          </a:lstStyle>
          <a:p>
            <a:pPr>
              <a:defRPr/>
            </a:pPr>
            <a:fld id="{C6F69E68-A1F7-A441-8DC9-1255D615ACC0}" type="slidenum">
              <a:rPr lang="en-US" smtClean="0"/>
              <a:pPr>
                <a:defRPr/>
              </a:pPr>
              <a:t>‹#›</a:t>
            </a:fld>
            <a:endParaRPr lang="en-US" dirty="0"/>
          </a:p>
        </p:txBody>
      </p:sp>
    </p:spTree>
    <p:extLst>
      <p:ext uri="{BB962C8B-B14F-4D97-AF65-F5344CB8AC3E}">
        <p14:creationId xmlns:p14="http://schemas.microsoft.com/office/powerpoint/2010/main" val="227401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18930" y="515937"/>
            <a:ext cx="2057400" cy="3579813"/>
          </a:xfrm>
          <a:prstGeom prst="rect">
            <a:avLst/>
          </a:prstGeom>
        </p:spPr>
        <p:txBody>
          <a:bodyPr vert="eaVert"/>
          <a:lstStyle>
            <a:lvl1pPr>
              <a:defRPr>
                <a:solidFill>
                  <a:srgbClr val="006096"/>
                </a:solidFill>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457200" y="515937"/>
            <a:ext cx="6019800" cy="3579813"/>
          </a:xfrm>
          <a:prstGeom prst="rect">
            <a:avLst/>
          </a:prstGeom>
        </p:spPr>
        <p:txBody>
          <a:bodyPr vert="eaVert"/>
          <a:lstStyle>
            <a:lvl1pPr>
              <a:defRPr>
                <a:solidFill>
                  <a:srgbClr val="006096"/>
                </a:solidFill>
              </a:defRPr>
            </a:lvl1pPr>
            <a:lvl2pPr>
              <a:defRPr>
                <a:solidFill>
                  <a:srgbClr val="006096"/>
                </a:solidFill>
              </a:defRPr>
            </a:lvl2pPr>
            <a:lvl3pPr>
              <a:defRPr>
                <a:solidFill>
                  <a:srgbClr val="006096"/>
                </a:solidFill>
              </a:defRPr>
            </a:lvl3pPr>
            <a:lvl4pPr>
              <a:defRPr>
                <a:solidFill>
                  <a:srgbClr val="006096"/>
                </a:solidFill>
              </a:defRPr>
            </a:lvl4pPr>
            <a:lvl5pPr>
              <a:defRPr>
                <a:solidFill>
                  <a:srgbClr val="0060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352800" y="4767263"/>
            <a:ext cx="2133600" cy="274637"/>
          </a:xfrm>
          <a:prstGeom prst="rect">
            <a:avLst/>
          </a:prstGeom>
        </p:spPr>
        <p:txBody>
          <a:bodyPr/>
          <a:lstStyle>
            <a:lvl1pPr algn="ctr">
              <a:defRPr>
                <a:solidFill>
                  <a:schemeClr val="accent5">
                    <a:lumMod val="50000"/>
                  </a:schemeClr>
                </a:solidFill>
              </a:defRPr>
            </a:lvl1pPr>
          </a:lstStyle>
          <a:p>
            <a:pPr>
              <a:defRPr/>
            </a:pPr>
            <a:fld id="{8FD8FFC6-973B-2442-BCAF-B040FDE7B897}" type="slidenum">
              <a:rPr lang="en-US" smtClean="0"/>
              <a:pPr>
                <a:defRPr/>
              </a:pPr>
              <a:t>‹#›</a:t>
            </a:fld>
            <a:endParaRPr lang="en-US" dirty="0"/>
          </a:p>
        </p:txBody>
      </p:sp>
    </p:spTree>
    <p:extLst>
      <p:ext uri="{BB962C8B-B14F-4D97-AF65-F5344CB8AC3E}">
        <p14:creationId xmlns:p14="http://schemas.microsoft.com/office/powerpoint/2010/main" val="255614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17387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2175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3905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1_Comparison">
    <p:bg>
      <p:bgPr>
        <a:blipFill>
          <a:blip r:embed="rId2">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5"/>
          <p:cNvSpPr txBox="1">
            <a:spLocks noGrp="1"/>
          </p:cNvSpPr>
          <p:nvPr>
            <p:ph type="body" idx="1"/>
          </p:nvPr>
        </p:nvSpPr>
        <p:spPr>
          <a:xfrm>
            <a:off x="457200" y="514350"/>
            <a:ext cx="4040100" cy="774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360"/>
              </a:spcBef>
              <a:spcAft>
                <a:spcPts val="0"/>
              </a:spcAft>
              <a:buClr>
                <a:srgbClr val="006096"/>
              </a:buClr>
              <a:buSzPts val="1800"/>
              <a:buNone/>
              <a:defRPr sz="1800" b="1">
                <a:solidFill>
                  <a:srgbClr val="006096"/>
                </a:solidFill>
              </a:defRPr>
            </a:lvl1pPr>
            <a:lvl2pPr marL="914400" lvl="1" indent="-228600" algn="l" rtl="0">
              <a:lnSpc>
                <a:spcPct val="100000"/>
              </a:lnSpc>
              <a:spcBef>
                <a:spcPts val="300"/>
              </a:spcBef>
              <a:spcAft>
                <a:spcPts val="0"/>
              </a:spcAft>
              <a:buClr>
                <a:schemeClr val="lt1"/>
              </a:buClr>
              <a:buSzPts val="1500"/>
              <a:buNone/>
              <a:defRPr sz="1500" b="1"/>
            </a:lvl2pPr>
            <a:lvl3pPr marL="1371600" lvl="2" indent="-228600" algn="l" rtl="0">
              <a:lnSpc>
                <a:spcPct val="100000"/>
              </a:lnSpc>
              <a:spcBef>
                <a:spcPts val="270"/>
              </a:spcBef>
              <a:spcAft>
                <a:spcPts val="0"/>
              </a:spcAft>
              <a:buClr>
                <a:schemeClr val="lt1"/>
              </a:buClr>
              <a:buSzPts val="1350"/>
              <a:buNone/>
              <a:defRPr sz="1350" b="1"/>
            </a:lvl3pPr>
            <a:lvl4pPr marL="1828800" lvl="3" indent="-228600" algn="l" rtl="0">
              <a:lnSpc>
                <a:spcPct val="100000"/>
              </a:lnSpc>
              <a:spcBef>
                <a:spcPts val="240"/>
              </a:spcBef>
              <a:spcAft>
                <a:spcPts val="0"/>
              </a:spcAft>
              <a:buClr>
                <a:schemeClr val="lt1"/>
              </a:buClr>
              <a:buSzPts val="1200"/>
              <a:buNone/>
              <a:defRPr sz="1200" b="1"/>
            </a:lvl4pPr>
            <a:lvl5pPr marL="2286000" lvl="4" indent="-228600" algn="l" rtl="0">
              <a:lnSpc>
                <a:spcPct val="100000"/>
              </a:lnSpc>
              <a:spcBef>
                <a:spcPts val="240"/>
              </a:spcBef>
              <a:spcAft>
                <a:spcPts val="0"/>
              </a:spcAft>
              <a:buClr>
                <a:schemeClr val="dk2"/>
              </a:buClr>
              <a:buSzPts val="1200"/>
              <a:buNone/>
              <a:defRPr sz="1200" b="1"/>
            </a:lvl5pPr>
            <a:lvl6pPr marL="2743200" lvl="5" indent="-228600" algn="l" rtl="0">
              <a:lnSpc>
                <a:spcPct val="100000"/>
              </a:lnSpc>
              <a:spcBef>
                <a:spcPts val="240"/>
              </a:spcBef>
              <a:spcAft>
                <a:spcPts val="0"/>
              </a:spcAft>
              <a:buClr>
                <a:schemeClr val="dk1"/>
              </a:buClr>
              <a:buSzPts val="1200"/>
              <a:buNone/>
              <a:defRPr sz="1200" b="1"/>
            </a:lvl6pPr>
            <a:lvl7pPr marL="3200400" lvl="6" indent="-228600" algn="l" rtl="0">
              <a:lnSpc>
                <a:spcPct val="100000"/>
              </a:lnSpc>
              <a:spcBef>
                <a:spcPts val="240"/>
              </a:spcBef>
              <a:spcAft>
                <a:spcPts val="0"/>
              </a:spcAft>
              <a:buClr>
                <a:schemeClr val="dk1"/>
              </a:buClr>
              <a:buSzPts val="1200"/>
              <a:buNone/>
              <a:defRPr sz="1200" b="1"/>
            </a:lvl7pPr>
            <a:lvl8pPr marL="3657600" lvl="7" indent="-228600" algn="l" rtl="0">
              <a:lnSpc>
                <a:spcPct val="100000"/>
              </a:lnSpc>
              <a:spcBef>
                <a:spcPts val="240"/>
              </a:spcBef>
              <a:spcAft>
                <a:spcPts val="0"/>
              </a:spcAft>
              <a:buClr>
                <a:schemeClr val="dk1"/>
              </a:buClr>
              <a:buSzPts val="1200"/>
              <a:buNone/>
              <a:defRPr sz="1200" b="1"/>
            </a:lvl8pPr>
            <a:lvl9pPr marL="4114800" lvl="8" indent="-228600" algn="l" rtl="0">
              <a:lnSpc>
                <a:spcPct val="100000"/>
              </a:lnSpc>
              <a:spcBef>
                <a:spcPts val="240"/>
              </a:spcBef>
              <a:spcAft>
                <a:spcPts val="0"/>
              </a:spcAft>
              <a:buClr>
                <a:schemeClr val="dk1"/>
              </a:buClr>
              <a:buSzPts val="1200"/>
              <a:buNone/>
              <a:defRPr sz="1200" b="1"/>
            </a:lvl9pPr>
          </a:lstStyle>
          <a:p>
            <a:endParaRPr/>
          </a:p>
        </p:txBody>
      </p:sp>
      <p:sp>
        <p:nvSpPr>
          <p:cNvPr id="169" name="Google Shape;169;p35"/>
          <p:cNvSpPr txBox="1">
            <a:spLocks noGrp="1"/>
          </p:cNvSpPr>
          <p:nvPr>
            <p:ph type="body" idx="2"/>
          </p:nvPr>
        </p:nvSpPr>
        <p:spPr>
          <a:xfrm>
            <a:off x="457200" y="1288255"/>
            <a:ext cx="4040100" cy="29634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rgbClr val="006096"/>
              </a:buClr>
              <a:buSzPts val="1800"/>
              <a:buChar char="•"/>
              <a:defRPr sz="1800">
                <a:solidFill>
                  <a:srgbClr val="006096"/>
                </a:solidFill>
              </a:defRPr>
            </a:lvl1pPr>
            <a:lvl2pPr marL="914400" lvl="1" indent="-323850" algn="l" rtl="0">
              <a:lnSpc>
                <a:spcPct val="100000"/>
              </a:lnSpc>
              <a:spcBef>
                <a:spcPts val="300"/>
              </a:spcBef>
              <a:spcAft>
                <a:spcPts val="0"/>
              </a:spcAft>
              <a:buClr>
                <a:srgbClr val="006096"/>
              </a:buClr>
              <a:buSzPts val="1500"/>
              <a:buChar char="–"/>
              <a:defRPr sz="1500">
                <a:solidFill>
                  <a:srgbClr val="006096"/>
                </a:solidFill>
              </a:defRPr>
            </a:lvl2pPr>
            <a:lvl3pPr marL="1371600" lvl="2" indent="-314325" algn="l" rtl="0">
              <a:lnSpc>
                <a:spcPct val="100000"/>
              </a:lnSpc>
              <a:spcBef>
                <a:spcPts val="270"/>
              </a:spcBef>
              <a:spcAft>
                <a:spcPts val="0"/>
              </a:spcAft>
              <a:buClr>
                <a:srgbClr val="006096"/>
              </a:buClr>
              <a:buSzPts val="1350"/>
              <a:buChar char="•"/>
              <a:defRPr sz="1350">
                <a:solidFill>
                  <a:srgbClr val="006096"/>
                </a:solidFill>
              </a:defRPr>
            </a:lvl3pPr>
            <a:lvl4pPr marL="1828800" lvl="3" indent="-304800" algn="l" rtl="0">
              <a:lnSpc>
                <a:spcPct val="100000"/>
              </a:lnSpc>
              <a:spcBef>
                <a:spcPts val="240"/>
              </a:spcBef>
              <a:spcAft>
                <a:spcPts val="0"/>
              </a:spcAft>
              <a:buClr>
                <a:srgbClr val="006096"/>
              </a:buClr>
              <a:buSzPts val="1200"/>
              <a:buChar char="–"/>
              <a:defRPr sz="1200">
                <a:solidFill>
                  <a:srgbClr val="006096"/>
                </a:solidFill>
              </a:defRPr>
            </a:lvl4pPr>
            <a:lvl5pPr marL="2286000" lvl="4" indent="-304800" algn="l" rtl="0">
              <a:lnSpc>
                <a:spcPct val="100000"/>
              </a:lnSpc>
              <a:spcBef>
                <a:spcPts val="240"/>
              </a:spcBef>
              <a:spcAft>
                <a:spcPts val="0"/>
              </a:spcAft>
              <a:buClr>
                <a:srgbClr val="006096"/>
              </a:buClr>
              <a:buSzPts val="1200"/>
              <a:buChar char="»"/>
              <a:defRPr sz="1200">
                <a:solidFill>
                  <a:srgbClr val="006096"/>
                </a:solidFill>
              </a:defRPr>
            </a:lvl5pPr>
            <a:lvl6pPr marL="2743200" lvl="5" indent="-304800" algn="l" rtl="0">
              <a:lnSpc>
                <a:spcPct val="100000"/>
              </a:lnSpc>
              <a:spcBef>
                <a:spcPts val="240"/>
              </a:spcBef>
              <a:spcAft>
                <a:spcPts val="0"/>
              </a:spcAft>
              <a:buClr>
                <a:schemeClr val="dk1"/>
              </a:buClr>
              <a:buSzPts val="1200"/>
              <a:buChar char="•"/>
              <a:defRPr sz="1200"/>
            </a:lvl6pPr>
            <a:lvl7pPr marL="3200400" lvl="6" indent="-304800" algn="l" rtl="0">
              <a:lnSpc>
                <a:spcPct val="100000"/>
              </a:lnSpc>
              <a:spcBef>
                <a:spcPts val="240"/>
              </a:spcBef>
              <a:spcAft>
                <a:spcPts val="0"/>
              </a:spcAft>
              <a:buClr>
                <a:schemeClr val="dk1"/>
              </a:buClr>
              <a:buSzPts val="1200"/>
              <a:buChar char="•"/>
              <a:defRPr sz="1200"/>
            </a:lvl7pPr>
            <a:lvl8pPr marL="3657600" lvl="7" indent="-304800" algn="l" rtl="0">
              <a:lnSpc>
                <a:spcPct val="100000"/>
              </a:lnSpc>
              <a:spcBef>
                <a:spcPts val="240"/>
              </a:spcBef>
              <a:spcAft>
                <a:spcPts val="0"/>
              </a:spcAft>
              <a:buClr>
                <a:schemeClr val="dk1"/>
              </a:buClr>
              <a:buSzPts val="1200"/>
              <a:buChar char="•"/>
              <a:defRPr sz="1200"/>
            </a:lvl8pPr>
            <a:lvl9pPr marL="4114800" lvl="8" indent="-304800" algn="l" rtl="0">
              <a:lnSpc>
                <a:spcPct val="100000"/>
              </a:lnSpc>
              <a:spcBef>
                <a:spcPts val="240"/>
              </a:spcBef>
              <a:spcAft>
                <a:spcPts val="0"/>
              </a:spcAft>
              <a:buClr>
                <a:schemeClr val="dk1"/>
              </a:buClr>
              <a:buSzPts val="1200"/>
              <a:buChar char="•"/>
              <a:defRPr sz="1200"/>
            </a:lvl9pPr>
          </a:lstStyle>
          <a:p>
            <a:endParaRPr/>
          </a:p>
        </p:txBody>
      </p:sp>
      <p:sp>
        <p:nvSpPr>
          <p:cNvPr id="170" name="Google Shape;170;p35"/>
          <p:cNvSpPr txBox="1">
            <a:spLocks noGrp="1"/>
          </p:cNvSpPr>
          <p:nvPr>
            <p:ph type="body" idx="3"/>
          </p:nvPr>
        </p:nvSpPr>
        <p:spPr>
          <a:xfrm>
            <a:off x="4645027" y="514350"/>
            <a:ext cx="4041600" cy="774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360"/>
              </a:spcBef>
              <a:spcAft>
                <a:spcPts val="0"/>
              </a:spcAft>
              <a:buClr>
                <a:srgbClr val="006096"/>
              </a:buClr>
              <a:buSzPts val="1800"/>
              <a:buNone/>
              <a:defRPr sz="1800" b="1">
                <a:solidFill>
                  <a:srgbClr val="006096"/>
                </a:solidFill>
              </a:defRPr>
            </a:lvl1pPr>
            <a:lvl2pPr marL="914400" lvl="1" indent="-228600" algn="l" rtl="0">
              <a:lnSpc>
                <a:spcPct val="100000"/>
              </a:lnSpc>
              <a:spcBef>
                <a:spcPts val="300"/>
              </a:spcBef>
              <a:spcAft>
                <a:spcPts val="0"/>
              </a:spcAft>
              <a:buClr>
                <a:schemeClr val="lt1"/>
              </a:buClr>
              <a:buSzPts val="1500"/>
              <a:buNone/>
              <a:defRPr sz="1500" b="1"/>
            </a:lvl2pPr>
            <a:lvl3pPr marL="1371600" lvl="2" indent="-228600" algn="l" rtl="0">
              <a:lnSpc>
                <a:spcPct val="100000"/>
              </a:lnSpc>
              <a:spcBef>
                <a:spcPts val="270"/>
              </a:spcBef>
              <a:spcAft>
                <a:spcPts val="0"/>
              </a:spcAft>
              <a:buClr>
                <a:schemeClr val="lt1"/>
              </a:buClr>
              <a:buSzPts val="1350"/>
              <a:buNone/>
              <a:defRPr sz="1350" b="1"/>
            </a:lvl3pPr>
            <a:lvl4pPr marL="1828800" lvl="3" indent="-228600" algn="l" rtl="0">
              <a:lnSpc>
                <a:spcPct val="100000"/>
              </a:lnSpc>
              <a:spcBef>
                <a:spcPts val="240"/>
              </a:spcBef>
              <a:spcAft>
                <a:spcPts val="0"/>
              </a:spcAft>
              <a:buClr>
                <a:schemeClr val="lt1"/>
              </a:buClr>
              <a:buSzPts val="1200"/>
              <a:buNone/>
              <a:defRPr sz="1200" b="1"/>
            </a:lvl4pPr>
            <a:lvl5pPr marL="2286000" lvl="4" indent="-228600" algn="l" rtl="0">
              <a:lnSpc>
                <a:spcPct val="100000"/>
              </a:lnSpc>
              <a:spcBef>
                <a:spcPts val="240"/>
              </a:spcBef>
              <a:spcAft>
                <a:spcPts val="0"/>
              </a:spcAft>
              <a:buClr>
                <a:schemeClr val="dk2"/>
              </a:buClr>
              <a:buSzPts val="1200"/>
              <a:buNone/>
              <a:defRPr sz="1200" b="1"/>
            </a:lvl5pPr>
            <a:lvl6pPr marL="2743200" lvl="5" indent="-228600" algn="l" rtl="0">
              <a:lnSpc>
                <a:spcPct val="100000"/>
              </a:lnSpc>
              <a:spcBef>
                <a:spcPts val="240"/>
              </a:spcBef>
              <a:spcAft>
                <a:spcPts val="0"/>
              </a:spcAft>
              <a:buClr>
                <a:schemeClr val="dk1"/>
              </a:buClr>
              <a:buSzPts val="1200"/>
              <a:buNone/>
              <a:defRPr sz="1200" b="1"/>
            </a:lvl6pPr>
            <a:lvl7pPr marL="3200400" lvl="6" indent="-228600" algn="l" rtl="0">
              <a:lnSpc>
                <a:spcPct val="100000"/>
              </a:lnSpc>
              <a:spcBef>
                <a:spcPts val="240"/>
              </a:spcBef>
              <a:spcAft>
                <a:spcPts val="0"/>
              </a:spcAft>
              <a:buClr>
                <a:schemeClr val="dk1"/>
              </a:buClr>
              <a:buSzPts val="1200"/>
              <a:buNone/>
              <a:defRPr sz="1200" b="1"/>
            </a:lvl7pPr>
            <a:lvl8pPr marL="3657600" lvl="7" indent="-228600" algn="l" rtl="0">
              <a:lnSpc>
                <a:spcPct val="100000"/>
              </a:lnSpc>
              <a:spcBef>
                <a:spcPts val="240"/>
              </a:spcBef>
              <a:spcAft>
                <a:spcPts val="0"/>
              </a:spcAft>
              <a:buClr>
                <a:schemeClr val="dk1"/>
              </a:buClr>
              <a:buSzPts val="1200"/>
              <a:buNone/>
              <a:defRPr sz="1200" b="1"/>
            </a:lvl8pPr>
            <a:lvl9pPr marL="4114800" lvl="8" indent="-228600" algn="l" rtl="0">
              <a:lnSpc>
                <a:spcPct val="100000"/>
              </a:lnSpc>
              <a:spcBef>
                <a:spcPts val="240"/>
              </a:spcBef>
              <a:spcAft>
                <a:spcPts val="0"/>
              </a:spcAft>
              <a:buClr>
                <a:schemeClr val="dk1"/>
              </a:buClr>
              <a:buSzPts val="1200"/>
              <a:buNone/>
              <a:defRPr sz="1200" b="1"/>
            </a:lvl9pPr>
          </a:lstStyle>
          <a:p>
            <a:endParaRPr/>
          </a:p>
        </p:txBody>
      </p:sp>
      <p:sp>
        <p:nvSpPr>
          <p:cNvPr id="171" name="Google Shape;171;p35"/>
          <p:cNvSpPr txBox="1">
            <a:spLocks noGrp="1"/>
          </p:cNvSpPr>
          <p:nvPr>
            <p:ph type="body" idx="4"/>
          </p:nvPr>
        </p:nvSpPr>
        <p:spPr>
          <a:xfrm>
            <a:off x="4645027" y="1288255"/>
            <a:ext cx="4041600" cy="29634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rgbClr val="006096"/>
              </a:buClr>
              <a:buSzPts val="1800"/>
              <a:buChar char="•"/>
              <a:defRPr sz="1800">
                <a:solidFill>
                  <a:srgbClr val="006096"/>
                </a:solidFill>
              </a:defRPr>
            </a:lvl1pPr>
            <a:lvl2pPr marL="914400" lvl="1" indent="-323850" algn="l" rtl="0">
              <a:lnSpc>
                <a:spcPct val="100000"/>
              </a:lnSpc>
              <a:spcBef>
                <a:spcPts val="300"/>
              </a:spcBef>
              <a:spcAft>
                <a:spcPts val="0"/>
              </a:spcAft>
              <a:buClr>
                <a:srgbClr val="006096"/>
              </a:buClr>
              <a:buSzPts val="1500"/>
              <a:buChar char="–"/>
              <a:defRPr sz="1500">
                <a:solidFill>
                  <a:srgbClr val="006096"/>
                </a:solidFill>
              </a:defRPr>
            </a:lvl2pPr>
            <a:lvl3pPr marL="1371600" lvl="2" indent="-314325" algn="l" rtl="0">
              <a:lnSpc>
                <a:spcPct val="100000"/>
              </a:lnSpc>
              <a:spcBef>
                <a:spcPts val="270"/>
              </a:spcBef>
              <a:spcAft>
                <a:spcPts val="0"/>
              </a:spcAft>
              <a:buClr>
                <a:srgbClr val="006096"/>
              </a:buClr>
              <a:buSzPts val="1350"/>
              <a:buChar char="•"/>
              <a:defRPr sz="1350">
                <a:solidFill>
                  <a:srgbClr val="006096"/>
                </a:solidFill>
              </a:defRPr>
            </a:lvl3pPr>
            <a:lvl4pPr marL="1828800" lvl="3" indent="-304800" algn="l" rtl="0">
              <a:lnSpc>
                <a:spcPct val="100000"/>
              </a:lnSpc>
              <a:spcBef>
                <a:spcPts val="240"/>
              </a:spcBef>
              <a:spcAft>
                <a:spcPts val="0"/>
              </a:spcAft>
              <a:buClr>
                <a:srgbClr val="006096"/>
              </a:buClr>
              <a:buSzPts val="1200"/>
              <a:buChar char="–"/>
              <a:defRPr sz="1200">
                <a:solidFill>
                  <a:srgbClr val="006096"/>
                </a:solidFill>
              </a:defRPr>
            </a:lvl4pPr>
            <a:lvl5pPr marL="2286000" lvl="4" indent="-304800" algn="l" rtl="0">
              <a:lnSpc>
                <a:spcPct val="100000"/>
              </a:lnSpc>
              <a:spcBef>
                <a:spcPts val="240"/>
              </a:spcBef>
              <a:spcAft>
                <a:spcPts val="0"/>
              </a:spcAft>
              <a:buClr>
                <a:srgbClr val="006096"/>
              </a:buClr>
              <a:buSzPts val="1200"/>
              <a:buChar char="»"/>
              <a:defRPr sz="1200">
                <a:solidFill>
                  <a:srgbClr val="006096"/>
                </a:solidFill>
              </a:defRPr>
            </a:lvl5pPr>
            <a:lvl6pPr marL="2743200" lvl="5" indent="-304800" algn="l" rtl="0">
              <a:lnSpc>
                <a:spcPct val="100000"/>
              </a:lnSpc>
              <a:spcBef>
                <a:spcPts val="240"/>
              </a:spcBef>
              <a:spcAft>
                <a:spcPts val="0"/>
              </a:spcAft>
              <a:buClr>
                <a:schemeClr val="dk1"/>
              </a:buClr>
              <a:buSzPts val="1200"/>
              <a:buChar char="•"/>
              <a:defRPr sz="1200"/>
            </a:lvl6pPr>
            <a:lvl7pPr marL="3200400" lvl="6" indent="-304800" algn="l" rtl="0">
              <a:lnSpc>
                <a:spcPct val="100000"/>
              </a:lnSpc>
              <a:spcBef>
                <a:spcPts val="240"/>
              </a:spcBef>
              <a:spcAft>
                <a:spcPts val="0"/>
              </a:spcAft>
              <a:buClr>
                <a:schemeClr val="dk1"/>
              </a:buClr>
              <a:buSzPts val="1200"/>
              <a:buChar char="•"/>
              <a:defRPr sz="1200"/>
            </a:lvl7pPr>
            <a:lvl8pPr marL="3657600" lvl="7" indent="-304800" algn="l" rtl="0">
              <a:lnSpc>
                <a:spcPct val="100000"/>
              </a:lnSpc>
              <a:spcBef>
                <a:spcPts val="240"/>
              </a:spcBef>
              <a:spcAft>
                <a:spcPts val="0"/>
              </a:spcAft>
              <a:buClr>
                <a:schemeClr val="dk1"/>
              </a:buClr>
              <a:buSzPts val="1200"/>
              <a:buChar char="•"/>
              <a:defRPr sz="1200"/>
            </a:lvl8pPr>
            <a:lvl9pPr marL="4114800" lvl="8" indent="-304800" algn="l" rtl="0">
              <a:lnSpc>
                <a:spcPct val="100000"/>
              </a:lnSpc>
              <a:spcBef>
                <a:spcPts val="240"/>
              </a:spcBef>
              <a:spcAft>
                <a:spcPts val="0"/>
              </a:spcAft>
              <a:buClr>
                <a:schemeClr val="dk1"/>
              </a:buClr>
              <a:buSzPts val="1200"/>
              <a:buChar char="•"/>
              <a:defRPr sz="1200"/>
            </a:lvl9pPr>
          </a:lstStyle>
          <a:p>
            <a:endParaRPr/>
          </a:p>
        </p:txBody>
      </p:sp>
      <p:sp>
        <p:nvSpPr>
          <p:cNvPr id="172" name="Google Shape;172;p35"/>
          <p:cNvSpPr txBox="1">
            <a:spLocks noGrp="1"/>
          </p:cNvSpPr>
          <p:nvPr>
            <p:ph type="sldNum" idx="12"/>
          </p:nvPr>
        </p:nvSpPr>
        <p:spPr>
          <a:xfrm>
            <a:off x="3505200" y="4767264"/>
            <a:ext cx="2133600" cy="27450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36044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2114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44E6B13-39B8-4D40-9CBD-E590BDBDE0D1}"/>
              </a:ext>
            </a:extLst>
          </p:cNvPr>
          <p:cNvSpPr>
            <a:spLocks noGrp="1"/>
          </p:cNvSpPr>
          <p:nvPr>
            <p:ph type="sldNum" sz="quarter" idx="10"/>
          </p:nvPr>
        </p:nvSpPr>
        <p:spPr>
          <a:xfrm>
            <a:off x="3505200" y="4767263"/>
            <a:ext cx="2133600" cy="274637"/>
          </a:xfrm>
          <a:prstGeom prst="rect">
            <a:avLst/>
          </a:prstGeom>
        </p:spPr>
        <p:txBody>
          <a:bodyPr/>
          <a:lstStyle>
            <a:lvl1pPr algn="ctr">
              <a:defRPr>
                <a:solidFill>
                  <a:srgbClr val="006096"/>
                </a:solidFill>
              </a:defRPr>
            </a:lvl1pPr>
          </a:lstStyle>
          <a:p>
            <a:pPr>
              <a:defRPr/>
            </a:pPr>
            <a:fld id="{67ED70C6-FDCB-5747-9A21-CEFC4DDC4D7F}" type="slidenum">
              <a:rPr lang="en-US" smtClean="0"/>
              <a:pPr>
                <a:defRPr/>
              </a:pPr>
              <a:t>‹#›</a:t>
            </a:fld>
            <a:endParaRPr lang="en-US" dirty="0"/>
          </a:p>
        </p:txBody>
      </p:sp>
      <p:sp>
        <p:nvSpPr>
          <p:cNvPr id="5" name="Title Placeholder 1">
            <a:extLst>
              <a:ext uri="{FF2B5EF4-FFF2-40B4-BE49-F238E27FC236}">
                <a16:creationId xmlns:a16="http://schemas.microsoft.com/office/drawing/2014/main" id="{7BC86925-5A9A-6740-9E5C-7BCBAD061A1D}"/>
              </a:ext>
            </a:extLst>
          </p:cNvPr>
          <p:cNvSpPr>
            <a:spLocks noGrp="1"/>
          </p:cNvSpPr>
          <p:nvPr>
            <p:ph type="title"/>
          </p:nvPr>
        </p:nvSpPr>
        <p:spPr bwMode="auto">
          <a:xfrm>
            <a:off x="457200" y="514350"/>
            <a:ext cx="82296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a:solidFill>
                  <a:srgbClr val="006096"/>
                </a:solidFill>
              </a:defRPr>
            </a:lvl1pPr>
          </a:lstStyle>
          <a:p>
            <a:pPr lvl="0"/>
            <a:r>
              <a:rPr lang="en-US" dirty="0"/>
              <a:t>Click to edit Master title style</a:t>
            </a:r>
          </a:p>
        </p:txBody>
      </p:sp>
      <p:sp>
        <p:nvSpPr>
          <p:cNvPr id="6" name="Text Placeholder 2">
            <a:extLst>
              <a:ext uri="{FF2B5EF4-FFF2-40B4-BE49-F238E27FC236}">
                <a16:creationId xmlns:a16="http://schemas.microsoft.com/office/drawing/2014/main" id="{47BFB1A0-763F-9649-80AF-54626BA9BE47}"/>
              </a:ext>
            </a:extLst>
          </p:cNvPr>
          <p:cNvSpPr>
            <a:spLocks noGrp="1"/>
          </p:cNvSpPr>
          <p:nvPr>
            <p:ph idx="1"/>
          </p:nvPr>
        </p:nvSpPr>
        <p:spPr bwMode="auto">
          <a:xfrm>
            <a:off x="457200" y="1543050"/>
            <a:ext cx="8229600" cy="265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a:solidFill>
                  <a:srgbClr val="006096"/>
                </a:solidFill>
              </a:defRPr>
            </a:lvl1pPr>
            <a:lvl2pPr>
              <a:defRPr>
                <a:solidFill>
                  <a:srgbClr val="006096"/>
                </a:solidFill>
              </a:defRPr>
            </a:lvl2pPr>
            <a:lvl3pPr>
              <a:defRPr>
                <a:solidFill>
                  <a:srgbClr val="006096"/>
                </a:solidFill>
              </a:defRPr>
            </a:lvl3pPr>
            <a:lvl4pPr>
              <a:defRPr>
                <a:solidFill>
                  <a:srgbClr val="006096"/>
                </a:solidFill>
              </a:defRPr>
            </a:lvl4pPr>
            <a:lvl5pPr>
              <a:defRPr>
                <a:solidFill>
                  <a:srgbClr val="0060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01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742950"/>
          </a:xfrm>
          <a:prstGeom prst="rect">
            <a:avLst/>
          </a:prstGeom>
        </p:spPr>
        <p:txBody>
          <a:bodyPr/>
          <a:lstStyle>
            <a:lvl1pPr>
              <a:defRPr>
                <a:solidFill>
                  <a:srgbClr val="006096"/>
                </a:solidFill>
              </a:defRPr>
            </a:lvl1pPr>
          </a:lstStyle>
          <a:p>
            <a:r>
              <a:rPr lang="en-US" dirty="0"/>
              <a:t>Click to edit Master title style</a:t>
            </a:r>
          </a:p>
        </p:txBody>
      </p:sp>
      <p:sp>
        <p:nvSpPr>
          <p:cNvPr id="3" name="Content Placeholder 2"/>
          <p:cNvSpPr>
            <a:spLocks noGrp="1"/>
          </p:cNvSpPr>
          <p:nvPr>
            <p:ph idx="1"/>
          </p:nvPr>
        </p:nvSpPr>
        <p:spPr>
          <a:xfrm>
            <a:off x="457200" y="1543050"/>
            <a:ext cx="8229600" cy="2651125"/>
          </a:xfrm>
          <a:prstGeom prst="rect">
            <a:avLst/>
          </a:prstGeom>
        </p:spPr>
        <p:txBody>
          <a:bodyPr/>
          <a:lstStyle>
            <a:lvl1pPr>
              <a:defRPr>
                <a:solidFill>
                  <a:srgbClr val="006096"/>
                </a:solidFill>
              </a:defRPr>
            </a:lvl1pPr>
            <a:lvl2pPr>
              <a:defRPr>
                <a:solidFill>
                  <a:srgbClr val="006096"/>
                </a:solidFill>
              </a:defRPr>
            </a:lvl2pPr>
            <a:lvl3pPr>
              <a:defRPr>
                <a:solidFill>
                  <a:srgbClr val="006096"/>
                </a:solidFill>
              </a:defRPr>
            </a:lvl3pPr>
            <a:lvl4pPr>
              <a:defRPr>
                <a:solidFill>
                  <a:srgbClr val="006096"/>
                </a:solidFill>
              </a:defRPr>
            </a:lvl4pPr>
            <a:lvl5pPr>
              <a:defRPr>
                <a:solidFill>
                  <a:srgbClr val="0060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505200" y="4767263"/>
            <a:ext cx="2133600" cy="274637"/>
          </a:xfrm>
          <a:prstGeom prst="rect">
            <a:avLst/>
          </a:prstGeom>
        </p:spPr>
        <p:txBody>
          <a:bodyPr/>
          <a:lstStyle>
            <a:lvl1pPr algn="ctr">
              <a:defRPr>
                <a:solidFill>
                  <a:schemeClr val="accent5">
                    <a:lumMod val="50000"/>
                  </a:schemeClr>
                </a:solidFill>
              </a:defRPr>
            </a:lvl1pPr>
          </a:lstStyle>
          <a:p>
            <a:pPr>
              <a:defRPr/>
            </a:pPr>
            <a:fld id="{67ED70C6-FDCB-5747-9A21-CEFC4DDC4D7F}" type="slidenum">
              <a:rPr lang="en-US" smtClean="0"/>
              <a:pPr>
                <a:defRPr/>
              </a:pPr>
              <a:t>‹#›</a:t>
            </a:fld>
            <a:endParaRPr lang="en-US" dirty="0"/>
          </a:p>
        </p:txBody>
      </p:sp>
    </p:spTree>
    <p:extLst>
      <p:ext uri="{BB962C8B-B14F-4D97-AF65-F5344CB8AC3E}">
        <p14:creationId xmlns:p14="http://schemas.microsoft.com/office/powerpoint/2010/main" val="383659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477691"/>
            <a:ext cx="7772400" cy="1021556"/>
          </a:xfrm>
          <a:prstGeom prst="rect">
            <a:avLst/>
          </a:prstGeom>
        </p:spPr>
        <p:txBody>
          <a:bodyPr anchor="t">
            <a:normAutofit/>
          </a:bodyPr>
          <a:lstStyle>
            <a:lvl1pPr algn="l">
              <a:defRPr sz="3200" b="1" cap="all">
                <a:solidFill>
                  <a:srgbClr val="006096"/>
                </a:solidFill>
              </a:defRPr>
            </a:lvl1pPr>
          </a:lstStyle>
          <a:p>
            <a:r>
              <a:rPr lang="en-US" dirty="0"/>
              <a:t>Click to edit Master title style</a:t>
            </a:r>
          </a:p>
        </p:txBody>
      </p:sp>
      <p:sp>
        <p:nvSpPr>
          <p:cNvPr id="3" name="Text Placeholder 2"/>
          <p:cNvSpPr>
            <a:spLocks noGrp="1"/>
          </p:cNvSpPr>
          <p:nvPr>
            <p:ph type="body" idx="1"/>
          </p:nvPr>
        </p:nvSpPr>
        <p:spPr>
          <a:xfrm>
            <a:off x="722313" y="1352550"/>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3505200" y="4767263"/>
            <a:ext cx="2133600" cy="274637"/>
          </a:xfrm>
          <a:prstGeom prst="rect">
            <a:avLst/>
          </a:prstGeom>
        </p:spPr>
        <p:txBody>
          <a:bodyPr/>
          <a:lstStyle>
            <a:lvl1pPr algn="ctr">
              <a:defRPr>
                <a:solidFill>
                  <a:schemeClr val="accent5">
                    <a:lumMod val="50000"/>
                  </a:schemeClr>
                </a:solidFill>
              </a:defRPr>
            </a:lvl1pPr>
          </a:lstStyle>
          <a:p>
            <a:pPr>
              <a:defRPr/>
            </a:pPr>
            <a:fld id="{B8643EE7-E1E3-6A41-AED4-ADD0882BF97B}" type="slidenum">
              <a:rPr lang="en-US" smtClean="0"/>
              <a:pPr>
                <a:defRPr/>
              </a:pPr>
              <a:t>‹#›</a:t>
            </a:fld>
            <a:endParaRPr lang="en-US" dirty="0"/>
          </a:p>
        </p:txBody>
      </p:sp>
    </p:spTree>
    <p:extLst>
      <p:ext uri="{BB962C8B-B14F-4D97-AF65-F5344CB8AC3E}">
        <p14:creationId xmlns:p14="http://schemas.microsoft.com/office/powerpoint/2010/main" val="46318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742950"/>
          </a:xfrm>
          <a:prstGeom prst="rect">
            <a:avLst/>
          </a:prstGeom>
        </p:spPr>
        <p:txBody>
          <a:bodyPr/>
          <a:lstStyle>
            <a:lvl1pPr>
              <a:defRPr>
                <a:solidFill>
                  <a:srgbClr val="006096"/>
                </a:solidFill>
              </a:defRPr>
            </a:lvl1pPr>
          </a:lstStyle>
          <a:p>
            <a:r>
              <a:rPr lang="en-US" dirty="0"/>
              <a:t>Click to edit Master title style</a:t>
            </a:r>
          </a:p>
        </p:txBody>
      </p:sp>
      <p:sp>
        <p:nvSpPr>
          <p:cNvPr id="3" name="Content Placeholder 2"/>
          <p:cNvSpPr>
            <a:spLocks noGrp="1"/>
          </p:cNvSpPr>
          <p:nvPr>
            <p:ph sz="half" idx="1"/>
          </p:nvPr>
        </p:nvSpPr>
        <p:spPr>
          <a:xfrm>
            <a:off x="457200" y="1085851"/>
            <a:ext cx="4038600" cy="3108722"/>
          </a:xfrm>
          <a:prstGeom prst="rect">
            <a:avLst/>
          </a:prstGeom>
        </p:spPr>
        <p:txBody>
          <a:bodyPr/>
          <a:lstStyle>
            <a:lvl1pPr>
              <a:defRPr sz="2800">
                <a:solidFill>
                  <a:srgbClr val="006096"/>
                </a:solidFill>
              </a:defRPr>
            </a:lvl1pPr>
            <a:lvl2pPr>
              <a:defRPr sz="2400">
                <a:solidFill>
                  <a:srgbClr val="006096"/>
                </a:solidFill>
              </a:defRPr>
            </a:lvl2pPr>
            <a:lvl3pPr>
              <a:defRPr sz="2000">
                <a:solidFill>
                  <a:srgbClr val="006096"/>
                </a:solidFill>
              </a:defRPr>
            </a:lvl3pPr>
            <a:lvl4pPr>
              <a:defRPr sz="1800">
                <a:solidFill>
                  <a:srgbClr val="006096"/>
                </a:solidFill>
              </a:defRPr>
            </a:lvl4pPr>
            <a:lvl5pPr>
              <a:defRPr sz="1800">
                <a:solidFill>
                  <a:srgbClr val="00609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85851"/>
            <a:ext cx="4038600" cy="3108722"/>
          </a:xfrm>
          <a:prstGeom prst="rect">
            <a:avLst/>
          </a:prstGeom>
        </p:spPr>
        <p:txBody>
          <a:bodyPr/>
          <a:lstStyle>
            <a:lvl1pPr>
              <a:defRPr sz="2800">
                <a:solidFill>
                  <a:srgbClr val="006096"/>
                </a:solidFill>
              </a:defRPr>
            </a:lvl1pPr>
            <a:lvl2pPr>
              <a:defRPr sz="2400">
                <a:solidFill>
                  <a:srgbClr val="006096"/>
                </a:solidFill>
              </a:defRPr>
            </a:lvl2pPr>
            <a:lvl3pPr>
              <a:defRPr sz="2000">
                <a:solidFill>
                  <a:srgbClr val="006096"/>
                </a:solidFill>
              </a:defRPr>
            </a:lvl3pPr>
            <a:lvl4pPr>
              <a:defRPr sz="1800">
                <a:solidFill>
                  <a:srgbClr val="006096"/>
                </a:solidFill>
              </a:defRPr>
            </a:lvl4pPr>
            <a:lvl5pPr>
              <a:defRPr sz="1800">
                <a:solidFill>
                  <a:srgbClr val="00609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0"/>
          </p:nvPr>
        </p:nvSpPr>
        <p:spPr>
          <a:xfrm>
            <a:off x="3505200" y="4767263"/>
            <a:ext cx="2133600" cy="274637"/>
          </a:xfrm>
          <a:prstGeom prst="rect">
            <a:avLst/>
          </a:prstGeom>
        </p:spPr>
        <p:txBody>
          <a:bodyPr/>
          <a:lstStyle>
            <a:lvl1pPr algn="ctr">
              <a:defRPr>
                <a:solidFill>
                  <a:schemeClr val="accent5">
                    <a:lumMod val="50000"/>
                  </a:schemeClr>
                </a:solidFill>
              </a:defRPr>
            </a:lvl1pPr>
          </a:lstStyle>
          <a:p>
            <a:pPr>
              <a:defRPr/>
            </a:pPr>
            <a:fld id="{2F8EF95E-660F-6F48-9B3C-B3F93E20ACE1}" type="slidenum">
              <a:rPr lang="en-US" smtClean="0"/>
              <a:pPr>
                <a:defRPr/>
              </a:pPr>
              <a:t>‹#›</a:t>
            </a:fld>
            <a:endParaRPr lang="en-US" dirty="0"/>
          </a:p>
        </p:txBody>
      </p:sp>
    </p:spTree>
    <p:extLst>
      <p:ext uri="{BB962C8B-B14F-4D97-AF65-F5344CB8AC3E}">
        <p14:creationId xmlns:p14="http://schemas.microsoft.com/office/powerpoint/2010/main" val="126498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14350"/>
            <a:ext cx="4040188" cy="773906"/>
          </a:xfrm>
          <a:prstGeom prst="rect">
            <a:avLst/>
          </a:prstGeom>
        </p:spPr>
        <p:txBody>
          <a:bodyPr anchor="b"/>
          <a:lstStyle>
            <a:lvl1pPr marL="0" indent="0">
              <a:buNone/>
              <a:defRPr sz="2400" b="1">
                <a:solidFill>
                  <a:srgbClr val="006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288255"/>
            <a:ext cx="4040188" cy="2963466"/>
          </a:xfrm>
          <a:prstGeom prst="rect">
            <a:avLst/>
          </a:prstGeom>
        </p:spPr>
        <p:txBody>
          <a:bodyPr/>
          <a:lstStyle>
            <a:lvl1pPr>
              <a:defRPr sz="2400">
                <a:solidFill>
                  <a:srgbClr val="006096"/>
                </a:solidFill>
              </a:defRPr>
            </a:lvl1pPr>
            <a:lvl2pPr>
              <a:defRPr sz="2000">
                <a:solidFill>
                  <a:srgbClr val="006096"/>
                </a:solidFill>
              </a:defRPr>
            </a:lvl2pPr>
            <a:lvl3pPr>
              <a:defRPr sz="1800">
                <a:solidFill>
                  <a:srgbClr val="006096"/>
                </a:solidFill>
              </a:defRPr>
            </a:lvl3pPr>
            <a:lvl4pPr>
              <a:defRPr sz="1600">
                <a:solidFill>
                  <a:srgbClr val="006096"/>
                </a:solidFill>
              </a:defRPr>
            </a:lvl4pPr>
            <a:lvl5pPr>
              <a:defRPr sz="1600">
                <a:solidFill>
                  <a:srgbClr val="00609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514350"/>
            <a:ext cx="4041775" cy="773906"/>
          </a:xfrm>
          <a:prstGeom prst="rect">
            <a:avLst/>
          </a:prstGeom>
        </p:spPr>
        <p:txBody>
          <a:bodyPr anchor="b"/>
          <a:lstStyle>
            <a:lvl1pPr marL="0" indent="0">
              <a:buNone/>
              <a:defRPr sz="2400" b="1">
                <a:solidFill>
                  <a:srgbClr val="006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288255"/>
            <a:ext cx="4041775" cy="2963466"/>
          </a:xfrm>
          <a:prstGeom prst="rect">
            <a:avLst/>
          </a:prstGeom>
        </p:spPr>
        <p:txBody>
          <a:bodyPr/>
          <a:lstStyle>
            <a:lvl1pPr>
              <a:defRPr sz="2400">
                <a:solidFill>
                  <a:srgbClr val="006096"/>
                </a:solidFill>
              </a:defRPr>
            </a:lvl1pPr>
            <a:lvl2pPr>
              <a:defRPr sz="2000">
                <a:solidFill>
                  <a:srgbClr val="006096"/>
                </a:solidFill>
              </a:defRPr>
            </a:lvl2pPr>
            <a:lvl3pPr>
              <a:defRPr sz="1800">
                <a:solidFill>
                  <a:srgbClr val="006096"/>
                </a:solidFill>
              </a:defRPr>
            </a:lvl3pPr>
            <a:lvl4pPr>
              <a:defRPr sz="1600">
                <a:solidFill>
                  <a:srgbClr val="006096"/>
                </a:solidFill>
              </a:defRPr>
            </a:lvl4pPr>
            <a:lvl5pPr>
              <a:defRPr sz="1600">
                <a:solidFill>
                  <a:srgbClr val="00609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p:cNvSpPr>
            <a:spLocks noGrp="1"/>
          </p:cNvSpPr>
          <p:nvPr>
            <p:ph type="sldNum" sz="quarter" idx="10"/>
          </p:nvPr>
        </p:nvSpPr>
        <p:spPr>
          <a:xfrm>
            <a:off x="3505200" y="4767263"/>
            <a:ext cx="2133600" cy="274637"/>
          </a:xfrm>
          <a:prstGeom prst="rect">
            <a:avLst/>
          </a:prstGeom>
        </p:spPr>
        <p:txBody>
          <a:bodyPr/>
          <a:lstStyle>
            <a:lvl1pPr algn="ctr">
              <a:defRPr>
                <a:solidFill>
                  <a:schemeClr val="accent5">
                    <a:lumMod val="50000"/>
                  </a:schemeClr>
                </a:solidFill>
              </a:defRPr>
            </a:lvl1pPr>
          </a:lstStyle>
          <a:p>
            <a:pPr>
              <a:defRPr/>
            </a:pPr>
            <a:fld id="{57A9B1A9-890C-8B44-BE90-7CB4395EE4D3}" type="slidenum">
              <a:rPr lang="en-US" smtClean="0"/>
              <a:pPr>
                <a:defRPr/>
              </a:pPr>
              <a:t>‹#›</a:t>
            </a:fld>
            <a:endParaRPr lang="en-US" dirty="0"/>
          </a:p>
        </p:txBody>
      </p:sp>
    </p:spTree>
    <p:extLst>
      <p:ext uri="{BB962C8B-B14F-4D97-AF65-F5344CB8AC3E}">
        <p14:creationId xmlns:p14="http://schemas.microsoft.com/office/powerpoint/2010/main" val="418460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742950"/>
          </a:xfrm>
          <a:prstGeom prst="rect">
            <a:avLst/>
          </a:prstGeom>
        </p:spPr>
        <p:txBody>
          <a:bodyPr/>
          <a:lstStyle>
            <a:lvl1pPr>
              <a:defRPr>
                <a:solidFill>
                  <a:srgbClr val="006096"/>
                </a:solidFill>
              </a:defRPr>
            </a:lvl1pPr>
          </a:lstStyle>
          <a:p>
            <a:r>
              <a:rPr lang="en-US" dirty="0"/>
              <a:t>Click to edit Master title style</a:t>
            </a:r>
          </a:p>
        </p:txBody>
      </p:sp>
      <p:sp>
        <p:nvSpPr>
          <p:cNvPr id="3" name="Slide Number Placeholder 4"/>
          <p:cNvSpPr>
            <a:spLocks noGrp="1"/>
          </p:cNvSpPr>
          <p:nvPr>
            <p:ph type="sldNum" sz="quarter" idx="10"/>
          </p:nvPr>
        </p:nvSpPr>
        <p:spPr>
          <a:xfrm>
            <a:off x="3505200" y="4781550"/>
            <a:ext cx="2133600" cy="274637"/>
          </a:xfrm>
          <a:prstGeom prst="rect">
            <a:avLst/>
          </a:prstGeom>
        </p:spPr>
        <p:txBody>
          <a:bodyPr/>
          <a:lstStyle>
            <a:lvl1pPr algn="ctr">
              <a:defRPr>
                <a:solidFill>
                  <a:schemeClr val="accent5">
                    <a:lumMod val="50000"/>
                  </a:schemeClr>
                </a:solidFill>
              </a:defRPr>
            </a:lvl1pPr>
          </a:lstStyle>
          <a:p>
            <a:pPr>
              <a:defRPr/>
            </a:pPr>
            <a:fld id="{388F1A38-2662-714D-BA55-F0640804B748}" type="slidenum">
              <a:rPr lang="en-US" smtClean="0"/>
              <a:pPr>
                <a:defRPr/>
              </a:pPr>
              <a:t>‹#›</a:t>
            </a:fld>
            <a:endParaRPr lang="en-US" dirty="0"/>
          </a:p>
        </p:txBody>
      </p:sp>
    </p:spTree>
    <p:extLst>
      <p:ext uri="{BB962C8B-B14F-4D97-AF65-F5344CB8AC3E}">
        <p14:creationId xmlns:p14="http://schemas.microsoft.com/office/powerpoint/2010/main" val="288954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3348600" y="4767263"/>
            <a:ext cx="2133600" cy="274637"/>
          </a:xfrm>
          <a:prstGeom prst="rect">
            <a:avLst/>
          </a:prstGeom>
        </p:spPr>
        <p:txBody>
          <a:bodyPr/>
          <a:lstStyle>
            <a:lvl1pPr algn="ctr">
              <a:defRPr>
                <a:solidFill>
                  <a:schemeClr val="accent5">
                    <a:lumMod val="50000"/>
                  </a:schemeClr>
                </a:solidFill>
              </a:defRPr>
            </a:lvl1pPr>
          </a:lstStyle>
          <a:p>
            <a:pPr>
              <a:defRPr/>
            </a:pPr>
            <a:fld id="{D5524B65-BD56-BC42-A8D4-F7B262BC0E77}" type="slidenum">
              <a:rPr lang="en-US" smtClean="0"/>
              <a:pPr>
                <a:defRPr/>
              </a:pPr>
              <a:t>‹#›</a:t>
            </a:fld>
            <a:endParaRPr lang="en-US" dirty="0"/>
          </a:p>
        </p:txBody>
      </p:sp>
    </p:spTree>
    <p:extLst>
      <p:ext uri="{BB962C8B-B14F-4D97-AF65-F5344CB8AC3E}">
        <p14:creationId xmlns:p14="http://schemas.microsoft.com/office/powerpoint/2010/main" val="424603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501411"/>
            <a:ext cx="3008313" cy="871538"/>
          </a:xfrm>
          <a:prstGeom prst="rect">
            <a:avLst/>
          </a:prstGeom>
        </p:spPr>
        <p:txBody>
          <a:bodyPr anchor="b"/>
          <a:lstStyle>
            <a:lvl1pPr algn="l">
              <a:defRPr sz="2000" b="1">
                <a:solidFill>
                  <a:srgbClr val="006096"/>
                </a:solidFill>
              </a:defRPr>
            </a:lvl1pPr>
          </a:lstStyle>
          <a:p>
            <a:r>
              <a:rPr lang="en-US" dirty="0"/>
              <a:t>Click to edit Master title style</a:t>
            </a:r>
          </a:p>
        </p:txBody>
      </p:sp>
      <p:sp>
        <p:nvSpPr>
          <p:cNvPr id="3" name="Content Placeholder 2"/>
          <p:cNvSpPr>
            <a:spLocks noGrp="1"/>
          </p:cNvSpPr>
          <p:nvPr>
            <p:ph idx="1"/>
          </p:nvPr>
        </p:nvSpPr>
        <p:spPr>
          <a:xfrm>
            <a:off x="3575050" y="514349"/>
            <a:ext cx="5111750" cy="3581401"/>
          </a:xfrm>
          <a:prstGeom prst="rect">
            <a:avLst/>
          </a:prstGeom>
        </p:spPr>
        <p:txBody>
          <a:bodyPr/>
          <a:lstStyle>
            <a:lvl1pPr>
              <a:defRPr sz="3200">
                <a:solidFill>
                  <a:srgbClr val="006096"/>
                </a:solidFill>
              </a:defRPr>
            </a:lvl1pPr>
            <a:lvl2pPr>
              <a:defRPr sz="2800">
                <a:solidFill>
                  <a:srgbClr val="006096"/>
                </a:solidFill>
              </a:defRPr>
            </a:lvl2pPr>
            <a:lvl3pPr>
              <a:defRPr sz="2400">
                <a:solidFill>
                  <a:srgbClr val="006096"/>
                </a:solidFill>
              </a:defRPr>
            </a:lvl3pPr>
            <a:lvl4pPr>
              <a:defRPr sz="2000">
                <a:solidFill>
                  <a:srgbClr val="006096"/>
                </a:solidFill>
              </a:defRPr>
            </a:lvl4pPr>
            <a:lvl5pPr>
              <a:defRPr sz="2000">
                <a:solidFill>
                  <a:srgbClr val="006096"/>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504950"/>
            <a:ext cx="3008313" cy="2590800"/>
          </a:xfrm>
          <a:prstGeom prst="rect">
            <a:avLst/>
          </a:prstGeom>
        </p:spPr>
        <p:txBody>
          <a:bodyPr/>
          <a:lstStyle>
            <a:lvl1pPr marL="0" indent="0">
              <a:buNone/>
              <a:defRPr sz="1400">
                <a:solidFill>
                  <a:srgbClr val="00609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6"/>
          <p:cNvSpPr>
            <a:spLocks noGrp="1"/>
          </p:cNvSpPr>
          <p:nvPr>
            <p:ph type="sldNum" sz="quarter" idx="10"/>
          </p:nvPr>
        </p:nvSpPr>
        <p:spPr>
          <a:xfrm>
            <a:off x="3563998" y="4767263"/>
            <a:ext cx="2133600" cy="274637"/>
          </a:xfrm>
          <a:prstGeom prst="rect">
            <a:avLst/>
          </a:prstGeom>
        </p:spPr>
        <p:txBody>
          <a:bodyPr/>
          <a:lstStyle>
            <a:lvl1pPr algn="ctr">
              <a:defRPr>
                <a:solidFill>
                  <a:schemeClr val="accent5">
                    <a:lumMod val="50000"/>
                  </a:schemeClr>
                </a:solidFill>
              </a:defRPr>
            </a:lvl1pPr>
          </a:lstStyle>
          <a:p>
            <a:pPr>
              <a:defRPr/>
            </a:pPr>
            <a:fld id="{0C045864-67DE-844A-AC03-EBD93572A568}" type="slidenum">
              <a:rPr lang="en-US" smtClean="0"/>
              <a:pPr>
                <a:defRPr/>
              </a:pPr>
              <a:t>‹#›</a:t>
            </a:fld>
            <a:endParaRPr lang="en-US" dirty="0"/>
          </a:p>
        </p:txBody>
      </p:sp>
    </p:spTree>
    <p:extLst>
      <p:ext uri="{BB962C8B-B14F-4D97-AF65-F5344CB8AC3E}">
        <p14:creationId xmlns:p14="http://schemas.microsoft.com/office/powerpoint/2010/main" val="297163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DF9DA6D-F7E2-B140-9CC9-B05B13746E49}"/>
              </a:ext>
            </a:extLst>
          </p:cNvPr>
          <p:cNvSpPr>
            <a:spLocks noGrp="1"/>
          </p:cNvSpPr>
          <p:nvPr>
            <p:ph type="title"/>
          </p:nvPr>
        </p:nvSpPr>
        <p:spPr bwMode="auto">
          <a:xfrm>
            <a:off x="457200" y="590550"/>
            <a:ext cx="82296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 name="Text Placeholder 2">
            <a:extLst>
              <a:ext uri="{FF2B5EF4-FFF2-40B4-BE49-F238E27FC236}">
                <a16:creationId xmlns:a16="http://schemas.microsoft.com/office/drawing/2014/main" id="{BD7B3572-B2F7-8540-88ED-83EBB8D79007}"/>
              </a:ext>
            </a:extLst>
          </p:cNvPr>
          <p:cNvSpPr>
            <a:spLocks noGrp="1"/>
          </p:cNvSpPr>
          <p:nvPr>
            <p:ph type="body" idx="1"/>
          </p:nvPr>
        </p:nvSpPr>
        <p:spPr bwMode="auto">
          <a:xfrm>
            <a:off x="457200" y="1619250"/>
            <a:ext cx="8229600" cy="265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880"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1" r:id="rId13"/>
    <p:sldLayoutId id="2147483882" r:id="rId14"/>
    <p:sldLayoutId id="2147483883" r:id="rId15"/>
    <p:sldLayoutId id="2147483884" r:id="rId16"/>
    <p:sldLayoutId id="2147483885" r:id="rId17"/>
  </p:sldLayoutIdLst>
  <p:hf hdr="0" ftr="0" dt="0"/>
  <p:txStyles>
    <p:titleStyle>
      <a:lvl1pPr algn="ctr" defTabSz="457200" rtl="0" eaLnBrk="0" fontAlgn="base" hangingPunct="0">
        <a:spcBef>
          <a:spcPct val="0"/>
        </a:spcBef>
        <a:spcAft>
          <a:spcPct val="0"/>
        </a:spcAft>
        <a:defRPr sz="3200" kern="1200">
          <a:solidFill>
            <a:schemeClr val="bg1"/>
          </a:solidFill>
          <a:latin typeface="Calibri"/>
          <a:ea typeface="Geneva" pitchFamily="-65" charset="-128"/>
          <a:cs typeface="Calibri"/>
        </a:defRPr>
      </a:lvl1pPr>
      <a:lvl2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bg1"/>
          </a:solidFill>
          <a:latin typeface="Calibri"/>
          <a:ea typeface="Geneva" pitchFamily="-65" charset="-128"/>
          <a:cs typeface="Calibri"/>
        </a:defRPr>
      </a:lvl1pPr>
      <a:lvl2pPr marL="742950" indent="-285750" algn="l" defTabSz="457200" rtl="0" eaLnBrk="0" fontAlgn="base" hangingPunct="0">
        <a:spcBef>
          <a:spcPct val="20000"/>
        </a:spcBef>
        <a:spcAft>
          <a:spcPct val="0"/>
        </a:spcAft>
        <a:buFont typeface="Arial" charset="0"/>
        <a:buChar char="–"/>
        <a:defRPr kern="1200">
          <a:solidFill>
            <a:schemeClr val="bg1"/>
          </a:solidFill>
          <a:latin typeface="Calibri"/>
          <a:ea typeface="Geneva" pitchFamily="-65" charset="-128"/>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bg1"/>
          </a:solidFill>
          <a:latin typeface="Calibri"/>
          <a:ea typeface="ヒラギノ角ゴ Pro W3" charset="-128"/>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bg1"/>
          </a:solidFill>
          <a:latin typeface="Calibri"/>
          <a:ea typeface="ヒラギノ角ゴ Pro W3" charset="-128"/>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2"/>
          </a:solidFill>
          <a:latin typeface="Calibri"/>
          <a:ea typeface="ヒラギノ角ゴ Pro W3"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www.cdhs.udel.edu/seow/what-is-seow"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mailto:mjscales@udel.edu"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hyperlink" Target="mailto:rryding@udel.edu"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yrbs-explorer.services.cdc.gov/"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hyperlink" Target="https://emergency.cdc.gov/han/2020/han00438.as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mmwr/volumes/69/wr/mm6932a1.htm"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5" Type="http://schemas.openxmlformats.org/officeDocument/2006/relationships/hyperlink" Target="https://nemsis.org/wp-content/uploads/2021/01/NEMSIS-TAC-Update-to-COVID_19-Trends-1_21_2021-Pre-Findings-V1.pdf" TargetMode="External"/><Relationship Id="rId4" Type="http://schemas.openxmlformats.org/officeDocument/2006/relationships/hyperlink" Target="https://www.cdc.gov/nchs/data/databriefs/db356-h.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amhsa.gov/data/"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cdhs.udel.edu/content-sub-site/Documents/Violence%20Delaware%20Youth%20Data.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cdhs.udel.edu/content-sub-site/Documents/LGBTQ+%20Affirming%20Spaces%20Final%20Product%2023%20June%2021.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15585/mmwr.mm7024e1"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UMatter2DE: </a:t>
            </a:r>
            <a:endParaRPr/>
          </a:p>
          <a:p>
            <a:pPr marL="0" lvl="0" indent="0" algn="ctr" rtl="0">
              <a:spcBef>
                <a:spcPts val="0"/>
              </a:spcBef>
              <a:spcAft>
                <a:spcPts val="0"/>
              </a:spcAft>
              <a:buNone/>
            </a:pPr>
            <a:r>
              <a:rPr lang="en"/>
              <a:t>Data Presentation</a:t>
            </a:r>
            <a:endParaRPr/>
          </a:p>
        </p:txBody>
      </p:sp>
      <p:sp>
        <p:nvSpPr>
          <p:cNvPr id="201" name="Google Shape;201;p4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State Epidemiological Outcomes Workgroup</a:t>
            </a:r>
            <a:endParaRPr/>
          </a:p>
          <a:p>
            <a:pPr marL="0" lvl="0" indent="0" algn="ctr" rtl="0">
              <a:spcBef>
                <a:spcPts val="0"/>
              </a:spcBef>
              <a:spcAft>
                <a:spcPts val="0"/>
              </a:spcAft>
              <a:buNone/>
            </a:pPr>
            <a:r>
              <a:rPr lang="en"/>
              <a:t>University of Delaware Center for Drug and Health Studies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50"/>
          <p:cNvPicPr preferRelativeResize="0"/>
          <p:nvPr/>
        </p:nvPicPr>
        <p:blipFill>
          <a:blip r:embed="rId3">
            <a:alphaModFix/>
          </a:blip>
          <a:stretch>
            <a:fillRect/>
          </a:stretch>
        </p:blipFill>
        <p:spPr>
          <a:xfrm>
            <a:off x="412400" y="158650"/>
            <a:ext cx="7980601" cy="4193899"/>
          </a:xfrm>
          <a:prstGeom prst="rect">
            <a:avLst/>
          </a:prstGeom>
          <a:noFill/>
          <a:ln>
            <a:noFill/>
          </a:ln>
        </p:spPr>
      </p:pic>
      <p:sp>
        <p:nvSpPr>
          <p:cNvPr id="247" name="Google Shape;247;p50"/>
          <p:cNvSpPr txBox="1"/>
          <p:nvPr/>
        </p:nvSpPr>
        <p:spPr>
          <a:xfrm>
            <a:off x="381000" y="4248150"/>
            <a:ext cx="3565600" cy="1048462"/>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1100"/>
              </a:spcBef>
              <a:spcAft>
                <a:spcPts val="0"/>
              </a:spcAft>
              <a:buClr>
                <a:schemeClr val="dk1"/>
              </a:buClr>
              <a:buSzPts val="1100"/>
              <a:buFont typeface="Arial"/>
              <a:buNone/>
            </a:pPr>
            <a:r>
              <a:rPr lang="en" sz="700" dirty="0">
                <a:solidFill>
                  <a:schemeClr val="dk1"/>
                </a:solidFill>
                <a:latin typeface="Arial" panose="020B0604020202020204" pitchFamily="34" charset="0"/>
                <a:ea typeface="Merriweather"/>
                <a:cs typeface="Arial" panose="020B0604020202020204" pitchFamily="34" charset="0"/>
                <a:sym typeface="Merriweather"/>
              </a:rPr>
              <a:t>FIGURE 1. Numbers of weekly emergency department visits* for suspected suicide attempts† among adolescents aged 12–17 years, by sex — National Syndromic Surveillance Program, United States, January 1, 2019–May 15, 2021</a:t>
            </a:r>
            <a:endParaRPr sz="700" dirty="0">
              <a:solidFill>
                <a:schemeClr val="dk1"/>
              </a:solidFill>
              <a:latin typeface="Arial" panose="020B0604020202020204" pitchFamily="34" charset="0"/>
              <a:ea typeface="Merriweather"/>
              <a:cs typeface="Arial" panose="020B0604020202020204" pitchFamily="34" charset="0"/>
              <a:sym typeface="Merriweather"/>
            </a:endParaRPr>
          </a:p>
          <a:p>
            <a:pPr marL="0" lvl="0" indent="0" algn="l" rtl="0">
              <a:spcBef>
                <a:spcPts val="20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1"/>
          <p:cNvSpPr txBox="1">
            <a:spLocks noGrp="1"/>
          </p:cNvSpPr>
          <p:nvPr>
            <p:ph type="body" idx="1"/>
          </p:nvPr>
        </p:nvSpPr>
        <p:spPr>
          <a:xfrm>
            <a:off x="173930" y="4476750"/>
            <a:ext cx="3704500" cy="572700"/>
          </a:xfrm>
          <a:prstGeom prst="rect">
            <a:avLst/>
          </a:prstGeom>
        </p:spPr>
        <p:txBody>
          <a:bodyPr spcFirstLastPara="1" wrap="square" lIns="91425" tIns="91425" rIns="91425" bIns="91425" anchor="t" anchorCtr="0">
            <a:normAutofit fontScale="25000" lnSpcReduction="20000"/>
          </a:bodyPr>
          <a:lstStyle/>
          <a:p>
            <a:pPr marL="0" lvl="0" indent="0" algn="l" rtl="0">
              <a:lnSpc>
                <a:spcPct val="130000"/>
              </a:lnSpc>
              <a:spcBef>
                <a:spcPts val="1100"/>
              </a:spcBef>
              <a:spcAft>
                <a:spcPts val="0"/>
              </a:spcAft>
              <a:buClr>
                <a:schemeClr val="dk1"/>
              </a:buClr>
              <a:buSzPct val="46807"/>
              <a:buFont typeface="Arial"/>
              <a:buNone/>
            </a:pPr>
            <a:r>
              <a:rPr lang="en" sz="2350" dirty="0">
                <a:solidFill>
                  <a:schemeClr val="dk1"/>
                </a:solidFill>
                <a:latin typeface="Arial" panose="020B0604020202020204" pitchFamily="34" charset="0"/>
                <a:ea typeface="Merriweather"/>
                <a:cs typeface="Arial" panose="020B0604020202020204" pitchFamily="34" charset="0"/>
                <a:sym typeface="Merriweather"/>
              </a:rPr>
              <a:t>FIGURE 1. Numbers of weekly emergency department visits* for suspected suicide attempts</a:t>
            </a:r>
            <a:r>
              <a:rPr lang="en" sz="2000" dirty="0">
                <a:solidFill>
                  <a:schemeClr val="dk1"/>
                </a:solidFill>
                <a:latin typeface="Arial" panose="020B0604020202020204" pitchFamily="34" charset="0"/>
                <a:ea typeface="Merriweather"/>
                <a:cs typeface="Arial" panose="020B0604020202020204" pitchFamily="34" charset="0"/>
                <a:sym typeface="Merriweather"/>
              </a:rPr>
              <a:t>†</a:t>
            </a:r>
            <a:r>
              <a:rPr lang="en" sz="2350" dirty="0">
                <a:solidFill>
                  <a:schemeClr val="dk1"/>
                </a:solidFill>
                <a:latin typeface="Arial" panose="020B0604020202020204" pitchFamily="34" charset="0"/>
                <a:ea typeface="Merriweather"/>
                <a:cs typeface="Arial" panose="020B0604020202020204" pitchFamily="34" charset="0"/>
                <a:sym typeface="Merriweather"/>
              </a:rPr>
              <a:t> among adolescents aged 12–17 years, by sex — National Syndromic Surveillance Program, United States, January 1, 2019–May 15, 2021</a:t>
            </a:r>
            <a:endParaRPr sz="2350" dirty="0">
              <a:solidFill>
                <a:schemeClr val="dk1"/>
              </a:solidFill>
              <a:latin typeface="Arial" panose="020B0604020202020204" pitchFamily="34" charset="0"/>
              <a:ea typeface="Merriweather"/>
              <a:cs typeface="Arial" panose="020B0604020202020204" pitchFamily="34" charset="0"/>
              <a:sym typeface="Merriweather"/>
            </a:endParaRPr>
          </a:p>
          <a:p>
            <a:pPr marL="0" lvl="0" indent="0" algn="l" rtl="0">
              <a:spcBef>
                <a:spcPts val="200"/>
              </a:spcBef>
              <a:spcAft>
                <a:spcPts val="1200"/>
              </a:spcAft>
              <a:buNone/>
            </a:pPr>
            <a:endParaRPr dirty="0"/>
          </a:p>
        </p:txBody>
      </p:sp>
      <p:pic>
        <p:nvPicPr>
          <p:cNvPr id="253" name="Google Shape;253;p51"/>
          <p:cNvPicPr preferRelativeResize="0"/>
          <p:nvPr/>
        </p:nvPicPr>
        <p:blipFill>
          <a:blip r:embed="rId3">
            <a:alphaModFix/>
          </a:blip>
          <a:stretch>
            <a:fillRect/>
          </a:stretch>
        </p:blipFill>
        <p:spPr>
          <a:xfrm>
            <a:off x="311700" y="124450"/>
            <a:ext cx="8520602" cy="44463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52"/>
          <p:cNvPicPr preferRelativeResize="0"/>
          <p:nvPr/>
        </p:nvPicPr>
        <p:blipFill>
          <a:blip r:embed="rId3">
            <a:alphaModFix/>
          </a:blip>
          <a:stretch>
            <a:fillRect/>
          </a:stretch>
        </p:blipFill>
        <p:spPr>
          <a:xfrm>
            <a:off x="646839" y="133350"/>
            <a:ext cx="7700174" cy="4248150"/>
          </a:xfrm>
          <a:prstGeom prst="rect">
            <a:avLst/>
          </a:prstGeom>
          <a:noFill/>
          <a:ln>
            <a:noFill/>
          </a:ln>
        </p:spPr>
      </p:pic>
      <p:pic>
        <p:nvPicPr>
          <p:cNvPr id="259" name="Google Shape;259;p52"/>
          <p:cNvPicPr preferRelativeResize="0"/>
          <p:nvPr/>
        </p:nvPicPr>
        <p:blipFill>
          <a:blip r:embed="rId4">
            <a:alphaModFix/>
          </a:blip>
          <a:stretch>
            <a:fillRect/>
          </a:stretch>
        </p:blipFill>
        <p:spPr>
          <a:xfrm>
            <a:off x="749150" y="4456475"/>
            <a:ext cx="7462600" cy="553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53"/>
          <p:cNvPicPr preferRelativeResize="0"/>
          <p:nvPr/>
        </p:nvPicPr>
        <p:blipFill>
          <a:blip r:embed="rId3">
            <a:alphaModFix/>
          </a:blip>
          <a:stretch>
            <a:fillRect/>
          </a:stretch>
        </p:blipFill>
        <p:spPr>
          <a:xfrm>
            <a:off x="1436250" y="4434600"/>
            <a:ext cx="6000750" cy="651750"/>
          </a:xfrm>
          <a:prstGeom prst="rect">
            <a:avLst/>
          </a:prstGeom>
          <a:noFill/>
          <a:ln>
            <a:noFill/>
          </a:ln>
        </p:spPr>
      </p:pic>
      <p:pic>
        <p:nvPicPr>
          <p:cNvPr id="265" name="Google Shape;265;p53"/>
          <p:cNvPicPr preferRelativeResize="0"/>
          <p:nvPr/>
        </p:nvPicPr>
        <p:blipFill>
          <a:blip r:embed="rId4">
            <a:alphaModFix/>
          </a:blip>
          <a:stretch>
            <a:fillRect/>
          </a:stretch>
        </p:blipFill>
        <p:spPr>
          <a:xfrm>
            <a:off x="964975" y="260025"/>
            <a:ext cx="6740965" cy="3970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rtl="0">
              <a:spcBef>
                <a:spcPts val="0"/>
              </a:spcBef>
              <a:spcAft>
                <a:spcPts val="0"/>
              </a:spcAft>
              <a:buClr>
                <a:schemeClr val="dk1"/>
              </a:buClr>
              <a:buSzPct val="39285"/>
              <a:buFont typeface="Arial"/>
              <a:buNone/>
            </a:pPr>
            <a:r>
              <a:rPr lang="en" dirty="0">
                <a:latin typeface="Arial" panose="020B0604020202020204" pitchFamily="34" charset="0"/>
                <a:cs typeface="Arial" panose="020B0604020202020204" pitchFamily="34" charset="0"/>
              </a:rPr>
              <a:t>The COVID-19 Pandemic and Youth and Young Adult Behavioral Health</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
        <p:nvSpPr>
          <p:cNvPr id="271" name="Google Shape;271;p54"/>
          <p:cNvSpPr txBox="1">
            <a:spLocks noGrp="1"/>
          </p:cNvSpPr>
          <p:nvPr>
            <p:ph type="body" idx="1"/>
          </p:nvPr>
        </p:nvSpPr>
        <p:spPr>
          <a:xfrm>
            <a:off x="311700" y="1727100"/>
            <a:ext cx="8520600" cy="2179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latin typeface="Arial" panose="020B0604020202020204" pitchFamily="34" charset="0"/>
                <a:cs typeface="Arial" panose="020B0604020202020204" pitchFamily="34" charset="0"/>
              </a:rPr>
              <a:t>Why has the pandemic been particularly hard on mental health? </a:t>
            </a:r>
            <a:endParaRPr dirty="0">
              <a:latin typeface="Arial" panose="020B0604020202020204" pitchFamily="34" charset="0"/>
              <a:cs typeface="Arial" panose="020B0604020202020204" pitchFamily="34" charset="0"/>
            </a:endParaRPr>
          </a:p>
          <a:p>
            <a:pPr marL="0" lvl="0" indent="0" algn="l" rtl="0">
              <a:lnSpc>
                <a:spcPct val="150000"/>
              </a:lnSpc>
              <a:spcBef>
                <a:spcPts val="1200"/>
              </a:spcBef>
              <a:spcAft>
                <a:spcPts val="0"/>
              </a:spcAft>
              <a:buNone/>
            </a:pPr>
            <a:r>
              <a:rPr lang="en" dirty="0">
                <a:latin typeface="Arial" panose="020B0604020202020204" pitchFamily="34" charset="0"/>
                <a:cs typeface="Arial" panose="020B0604020202020204" pitchFamily="34" charset="0"/>
              </a:rPr>
              <a:t>In many ways we are experiencing not just a pandemic but a </a:t>
            </a:r>
            <a:r>
              <a:rPr lang="en" u="sng" dirty="0">
                <a:latin typeface="Arial" panose="020B0604020202020204" pitchFamily="34" charset="0"/>
                <a:cs typeface="Arial" panose="020B0604020202020204" pitchFamily="34" charset="0"/>
              </a:rPr>
              <a:t>syndemic.</a:t>
            </a:r>
            <a:endParaRPr u="sng" dirty="0">
              <a:latin typeface="Arial" panose="020B0604020202020204" pitchFamily="34" charset="0"/>
              <a:cs typeface="Arial" panose="020B0604020202020204" pitchFamily="34" charset="0"/>
            </a:endParaRPr>
          </a:p>
          <a:p>
            <a:pPr marL="0" lvl="0" indent="0" algn="l" rtl="0">
              <a:lnSpc>
                <a:spcPct val="150000"/>
              </a:lnSpc>
              <a:spcBef>
                <a:spcPts val="1200"/>
              </a:spcBef>
              <a:spcAft>
                <a:spcPts val="0"/>
              </a:spcAft>
              <a:buNone/>
            </a:pPr>
            <a:r>
              <a:rPr lang="en" dirty="0">
                <a:latin typeface="Arial" panose="020B0604020202020204" pitchFamily="34" charset="0"/>
                <a:cs typeface="Arial" panose="020B0604020202020204" pitchFamily="34" charset="0"/>
              </a:rPr>
              <a:t>The pandemic has triggered a host of social problems that contribute to public health, from social isolation due to lockdowns and shifts virtual learning/working from home, increases in stress, and financial insecurity due to economic impacts. </a:t>
            </a:r>
            <a:endParaRPr dirty="0">
              <a:latin typeface="Arial" panose="020B0604020202020204" pitchFamily="34" charset="0"/>
              <a:cs typeface="Arial" panose="020B0604020202020204" pitchFamily="34" charset="0"/>
            </a:endParaRPr>
          </a:p>
          <a:p>
            <a:pPr marL="0" lvl="0" indent="0" algn="l" rtl="0">
              <a:spcBef>
                <a:spcPts val="1200"/>
              </a:spcBef>
              <a:spcAft>
                <a:spcPts val="0"/>
              </a:spcAft>
              <a:buNone/>
            </a:pPr>
            <a:endParaRPr dirty="0"/>
          </a:p>
          <a:p>
            <a:pPr marL="0" lvl="0" indent="0" algn="l" rtl="0">
              <a:spcBef>
                <a:spcPts val="1200"/>
              </a:spcBef>
              <a:spcAft>
                <a:spcPts val="1200"/>
              </a:spcAft>
              <a:buClr>
                <a:schemeClr val="dk1"/>
              </a:buClr>
              <a:buSzPts val="1100"/>
              <a:buFont typeface="Arial"/>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77" name="Google Shape;277;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78" name="Google Shape;278;p55"/>
          <p:cNvPicPr preferRelativeResize="0"/>
          <p:nvPr/>
        </p:nvPicPr>
        <p:blipFill>
          <a:blip r:embed="rId3">
            <a:alphaModFix/>
          </a:blip>
          <a:stretch>
            <a:fillRect/>
          </a:stretch>
        </p:blipFill>
        <p:spPr>
          <a:xfrm>
            <a:off x="0" y="97491"/>
            <a:ext cx="9143999" cy="49485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Universal Strategies</a:t>
            </a:r>
            <a:endParaRPr dirty="0">
              <a:latin typeface="Arial" panose="020B0604020202020204" pitchFamily="34" charset="0"/>
              <a:cs typeface="Arial" panose="020B0604020202020204" pitchFamily="34" charset="0"/>
            </a:endParaRPr>
          </a:p>
        </p:txBody>
      </p:sp>
      <p:sp>
        <p:nvSpPr>
          <p:cNvPr id="310" name="Google Shape;310;p59"/>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Mental Health Promotion (psychoeducation) - early and consistently</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Affordable and Accessible Mental Health Services</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Reduce Stigma and Encourage Open Dialogue </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Substance Use Prevention</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Reduce and Mitigate Adverse Childhood Experiences</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Build Community and Networks of Support </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dirty="0">
                <a:latin typeface="Arial" panose="020B0604020202020204" pitchFamily="34" charset="0"/>
                <a:cs typeface="Arial" panose="020B0604020202020204" pitchFamily="34" charset="0"/>
              </a:rPr>
              <a:t>Reduce Access to Means</a:t>
            </a:r>
            <a:endParaRPr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“Pre-College” Health</a:t>
            </a:r>
            <a:endParaRPr dirty="0">
              <a:latin typeface="Arial" panose="020B0604020202020204" pitchFamily="34" charset="0"/>
              <a:cs typeface="Arial" panose="020B0604020202020204" pitchFamily="34" charset="0"/>
            </a:endParaRPr>
          </a:p>
        </p:txBody>
      </p:sp>
      <p:sp>
        <p:nvSpPr>
          <p:cNvPr id="316" name="Google Shape;316;p6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700" dirty="0">
                <a:latin typeface="Arial" panose="020B0604020202020204" pitchFamily="34" charset="0"/>
                <a:cs typeface="Arial" panose="020B0604020202020204" pitchFamily="34" charset="0"/>
              </a:rPr>
              <a:t>When asked, “How would you rate your emotional health”...</a:t>
            </a:r>
            <a:endParaRPr sz="17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sz="17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sz="1700" dirty="0">
                <a:latin typeface="Arial" panose="020B0604020202020204" pitchFamily="34" charset="0"/>
                <a:cs typeface="Arial" panose="020B0604020202020204" pitchFamily="34" charset="0"/>
              </a:rPr>
              <a:t>approximately </a:t>
            </a:r>
            <a:r>
              <a:rPr lang="en" sz="1700" b="1" dirty="0">
                <a:latin typeface="Arial" panose="020B0604020202020204" pitchFamily="34" charset="0"/>
                <a:cs typeface="Arial" panose="020B0604020202020204" pitchFamily="34" charset="0"/>
              </a:rPr>
              <a:t>36%</a:t>
            </a:r>
            <a:r>
              <a:rPr lang="en" sz="1700" dirty="0">
                <a:latin typeface="Arial" panose="020B0604020202020204" pitchFamily="34" charset="0"/>
                <a:cs typeface="Arial" panose="020B0604020202020204" pitchFamily="34" charset="0"/>
              </a:rPr>
              <a:t> of DE </a:t>
            </a:r>
            <a:r>
              <a:rPr lang="en" sz="1700" b="1" dirty="0">
                <a:latin typeface="Arial" panose="020B0604020202020204" pitchFamily="34" charset="0"/>
                <a:cs typeface="Arial" panose="020B0604020202020204" pitchFamily="34" charset="0"/>
              </a:rPr>
              <a:t>8th graders</a:t>
            </a:r>
            <a:r>
              <a:rPr lang="en" sz="1700" dirty="0">
                <a:latin typeface="Arial" panose="020B0604020202020204" pitchFamily="34" charset="0"/>
                <a:cs typeface="Arial" panose="020B0604020202020204" pitchFamily="34" charset="0"/>
              </a:rPr>
              <a:t> responded fair/poor</a:t>
            </a:r>
            <a:endParaRPr sz="17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sz="17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sz="1700" dirty="0">
                <a:latin typeface="Arial" panose="020B0604020202020204" pitchFamily="34" charset="0"/>
                <a:cs typeface="Arial" panose="020B0604020202020204" pitchFamily="34" charset="0"/>
              </a:rPr>
              <a:t>approximately </a:t>
            </a:r>
            <a:r>
              <a:rPr lang="en" sz="1700" b="1" dirty="0">
                <a:latin typeface="Arial" panose="020B0604020202020204" pitchFamily="34" charset="0"/>
                <a:cs typeface="Arial" panose="020B0604020202020204" pitchFamily="34" charset="0"/>
              </a:rPr>
              <a:t>40%</a:t>
            </a:r>
            <a:r>
              <a:rPr lang="en" sz="1700" dirty="0">
                <a:latin typeface="Arial" panose="020B0604020202020204" pitchFamily="34" charset="0"/>
                <a:cs typeface="Arial" panose="020B0604020202020204" pitchFamily="34" charset="0"/>
              </a:rPr>
              <a:t> of DE </a:t>
            </a:r>
            <a:r>
              <a:rPr lang="en" sz="1700" b="1" dirty="0">
                <a:latin typeface="Arial" panose="020B0604020202020204" pitchFamily="34" charset="0"/>
                <a:cs typeface="Arial" panose="020B0604020202020204" pitchFamily="34" charset="0"/>
              </a:rPr>
              <a:t>11th graders</a:t>
            </a:r>
            <a:r>
              <a:rPr lang="en" sz="1700" dirty="0">
                <a:latin typeface="Arial" panose="020B0604020202020204" pitchFamily="34" charset="0"/>
                <a:cs typeface="Arial" panose="020B0604020202020204" pitchFamily="34" charset="0"/>
              </a:rPr>
              <a:t> responded fair/poor</a:t>
            </a:r>
            <a:endParaRPr sz="17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sz="1000" i="1" dirty="0">
                <a:latin typeface="Arial" panose="020B0604020202020204" pitchFamily="34" charset="0"/>
                <a:cs typeface="Arial" panose="020B0604020202020204" pitchFamily="34" charset="0"/>
              </a:rPr>
              <a:t>Source: 2021 Delaware School Survey</a:t>
            </a:r>
            <a:endParaRPr sz="1000" i="1" dirty="0">
              <a:latin typeface="Arial" panose="020B0604020202020204" pitchFamily="34" charset="0"/>
              <a:cs typeface="Arial" panose="020B0604020202020204" pitchFamily="34" charset="0"/>
            </a:endParaRPr>
          </a:p>
        </p:txBody>
      </p:sp>
      <p:sp>
        <p:nvSpPr>
          <p:cNvPr id="317" name="Google Shape;317;p6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fontScale="92500"/>
          </a:bodyPr>
          <a:lstStyle/>
          <a:p>
            <a:pPr marL="0" lvl="0" indent="0" algn="l" rtl="0">
              <a:lnSpc>
                <a:spcPct val="100000"/>
              </a:lnSpc>
              <a:spcBef>
                <a:spcPts val="0"/>
              </a:spcBef>
              <a:spcAft>
                <a:spcPts val="0"/>
              </a:spcAft>
              <a:buClr>
                <a:schemeClr val="dk1"/>
              </a:buClr>
              <a:buSzPts val="1100"/>
              <a:buFont typeface="Arial"/>
              <a:buNone/>
            </a:pPr>
            <a:r>
              <a:rPr lang="en" sz="1700" dirty="0">
                <a:latin typeface="Arial" panose="020B0604020202020204" pitchFamily="34" charset="0"/>
                <a:cs typeface="Arial" panose="020B0604020202020204" pitchFamily="34" charset="0"/>
              </a:rPr>
              <a:t>When asked, “When you feel sad, empty, hopeless, angry, or anxious, how often do you get the kind of help you need”...</a:t>
            </a:r>
            <a:endParaRPr sz="17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sz="17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sz="1700" dirty="0">
                <a:latin typeface="Arial" panose="020B0604020202020204" pitchFamily="34" charset="0"/>
                <a:cs typeface="Arial" panose="020B0604020202020204" pitchFamily="34" charset="0"/>
              </a:rPr>
              <a:t>approximately </a:t>
            </a:r>
            <a:r>
              <a:rPr lang="en" sz="1700" b="1" dirty="0">
                <a:latin typeface="Arial" panose="020B0604020202020204" pitchFamily="34" charset="0"/>
                <a:cs typeface="Arial" panose="020B0604020202020204" pitchFamily="34" charset="0"/>
              </a:rPr>
              <a:t>57%</a:t>
            </a:r>
            <a:r>
              <a:rPr lang="en" sz="1700" dirty="0">
                <a:latin typeface="Arial" panose="020B0604020202020204" pitchFamily="34" charset="0"/>
                <a:cs typeface="Arial" panose="020B0604020202020204" pitchFamily="34" charset="0"/>
              </a:rPr>
              <a:t> of DE </a:t>
            </a:r>
            <a:r>
              <a:rPr lang="en" sz="1700" b="1" dirty="0">
                <a:latin typeface="Arial" panose="020B0604020202020204" pitchFamily="34" charset="0"/>
                <a:cs typeface="Arial" panose="020B0604020202020204" pitchFamily="34" charset="0"/>
              </a:rPr>
              <a:t>8th graders </a:t>
            </a:r>
            <a:r>
              <a:rPr lang="en" sz="1700" dirty="0">
                <a:latin typeface="Arial" panose="020B0604020202020204" pitchFamily="34" charset="0"/>
                <a:cs typeface="Arial" panose="020B0604020202020204" pitchFamily="34" charset="0"/>
              </a:rPr>
              <a:t>who reported feeling that way responded never/rarely </a:t>
            </a:r>
            <a:endParaRPr sz="17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sz="17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sz="1700" dirty="0">
                <a:latin typeface="Arial" panose="020B0604020202020204" pitchFamily="34" charset="0"/>
                <a:cs typeface="Arial" panose="020B0604020202020204" pitchFamily="34" charset="0"/>
              </a:rPr>
              <a:t>approximately </a:t>
            </a:r>
            <a:r>
              <a:rPr lang="en" sz="1700" b="1" dirty="0">
                <a:latin typeface="Arial" panose="020B0604020202020204" pitchFamily="34" charset="0"/>
                <a:cs typeface="Arial" panose="020B0604020202020204" pitchFamily="34" charset="0"/>
              </a:rPr>
              <a:t>54%</a:t>
            </a:r>
            <a:r>
              <a:rPr lang="en" sz="1700" dirty="0">
                <a:latin typeface="Arial" panose="020B0604020202020204" pitchFamily="34" charset="0"/>
                <a:cs typeface="Arial" panose="020B0604020202020204" pitchFamily="34" charset="0"/>
              </a:rPr>
              <a:t> of DE </a:t>
            </a:r>
            <a:r>
              <a:rPr lang="en" sz="1700" b="1" dirty="0">
                <a:latin typeface="Arial" panose="020B0604020202020204" pitchFamily="34" charset="0"/>
                <a:cs typeface="Arial" panose="020B0604020202020204" pitchFamily="34" charset="0"/>
              </a:rPr>
              <a:t>11th graders </a:t>
            </a:r>
            <a:r>
              <a:rPr lang="en" sz="1700" dirty="0">
                <a:latin typeface="Arial" panose="020B0604020202020204" pitchFamily="34" charset="0"/>
                <a:cs typeface="Arial" panose="020B0604020202020204" pitchFamily="34" charset="0"/>
              </a:rPr>
              <a:t>who reported feeling that way responded never/rarely</a:t>
            </a:r>
            <a:endParaRPr sz="17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 sz="1000" i="1" dirty="0">
                <a:latin typeface="Arial" panose="020B0604020202020204" pitchFamily="34" charset="0"/>
                <a:cs typeface="Arial" panose="020B0604020202020204" pitchFamily="34" charset="0"/>
              </a:rPr>
              <a:t>Source: 2021 Delaware School Survey</a:t>
            </a:r>
            <a:endParaRPr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1"/>
          <p:cNvSpPr txBox="1">
            <a:spLocks noGrp="1"/>
          </p:cNvSpPr>
          <p:nvPr>
            <p:ph type="body" idx="1"/>
          </p:nvPr>
        </p:nvSpPr>
        <p:spPr>
          <a:xfrm>
            <a:off x="311700" y="742950"/>
            <a:ext cx="8520600" cy="38775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3200" b="1" dirty="0">
                <a:latin typeface="Arial" panose="020B0604020202020204" pitchFamily="34" charset="0"/>
                <a:cs typeface="Arial" panose="020B0604020202020204" pitchFamily="34" charset="0"/>
              </a:rPr>
              <a:t>Considering other data sources, what do we know about the state of mental health in the U.S. before and during the pandemic?</a:t>
            </a:r>
            <a:endParaRPr sz="3700" b="1"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62"/>
          <p:cNvSpPr txBox="1">
            <a:spLocks noGrp="1"/>
          </p:cNvSpPr>
          <p:nvPr>
            <p:ph type="title"/>
          </p:nvPr>
        </p:nvSpPr>
        <p:spPr>
          <a:xfrm>
            <a:off x="152400" y="202075"/>
            <a:ext cx="85344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sz="2800" dirty="0">
                <a:latin typeface="Arial" panose="020B0604020202020204" pitchFamily="34" charset="0"/>
                <a:cs typeface="Arial" panose="020B0604020202020204" pitchFamily="34" charset="0"/>
              </a:rPr>
              <a:t>Rising Unmet Need for Mental Health Services</a:t>
            </a:r>
            <a:endParaRPr sz="28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 sz="1400" dirty="0">
                <a:latin typeface="Arial" panose="020B0604020202020204" pitchFamily="34" charset="0"/>
                <a:cs typeface="Arial" panose="020B0604020202020204" pitchFamily="34" charset="0"/>
              </a:rPr>
              <a:t>National Survey on Drug Use and Health, 2019</a:t>
            </a:r>
            <a:endParaRPr sz="1400" dirty="0">
              <a:latin typeface="Arial" panose="020B0604020202020204" pitchFamily="34" charset="0"/>
              <a:cs typeface="Arial" panose="020B0604020202020204" pitchFamily="34" charset="0"/>
            </a:endParaRPr>
          </a:p>
        </p:txBody>
      </p:sp>
      <p:sp>
        <p:nvSpPr>
          <p:cNvPr id="330" name="Google Shape;330;p62"/>
          <p:cNvSpPr txBox="1">
            <a:spLocks noGrp="1"/>
          </p:cNvSpPr>
          <p:nvPr>
            <p:ph type="body" idx="1"/>
          </p:nvPr>
        </p:nvSpPr>
        <p:spPr>
          <a:xfrm>
            <a:off x="4724400" y="1104681"/>
            <a:ext cx="3717300" cy="265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 dirty="0">
                <a:latin typeface="Arial" panose="020B0604020202020204" pitchFamily="34" charset="0"/>
                <a:cs typeface="Arial" panose="020B0604020202020204" pitchFamily="34" charset="0"/>
              </a:rPr>
              <a:t>There has been an increasing rate of unmet need for mental health services, particularly among younger adults</a:t>
            </a:r>
            <a:endParaRPr dirty="0">
              <a:latin typeface="Arial" panose="020B0604020202020204" pitchFamily="34" charset="0"/>
              <a:cs typeface="Arial" panose="020B0604020202020204" pitchFamily="34" charset="0"/>
            </a:endParaRPr>
          </a:p>
        </p:txBody>
      </p:sp>
      <p:pic>
        <p:nvPicPr>
          <p:cNvPr id="331" name="Google Shape;331;p62"/>
          <p:cNvPicPr preferRelativeResize="0"/>
          <p:nvPr/>
        </p:nvPicPr>
        <p:blipFill rotWithShape="1">
          <a:blip r:embed="rId3">
            <a:alphaModFix/>
          </a:blip>
          <a:srcRect/>
          <a:stretch/>
        </p:blipFill>
        <p:spPr>
          <a:xfrm>
            <a:off x="381000" y="1176337"/>
            <a:ext cx="3915300" cy="2790825"/>
          </a:xfrm>
          <a:prstGeom prst="rect">
            <a:avLst/>
          </a:prstGeom>
          <a:noFill/>
          <a:ln>
            <a:noFill/>
          </a:ln>
        </p:spPr>
      </p:pic>
      <p:pic>
        <p:nvPicPr>
          <p:cNvPr id="332" name="Google Shape;332;p62"/>
          <p:cNvPicPr preferRelativeResize="0"/>
          <p:nvPr/>
        </p:nvPicPr>
        <p:blipFill rotWithShape="1">
          <a:blip r:embed="rId4">
            <a:alphaModFix/>
          </a:blip>
          <a:srcRect/>
          <a:stretch/>
        </p:blipFill>
        <p:spPr>
          <a:xfrm>
            <a:off x="457200" y="4129075"/>
            <a:ext cx="3386300" cy="812350"/>
          </a:xfrm>
          <a:prstGeom prst="rect">
            <a:avLst/>
          </a:prstGeom>
          <a:noFill/>
          <a:ln>
            <a:noFill/>
          </a:ln>
        </p:spPr>
      </p:pic>
      <p:sp>
        <p:nvSpPr>
          <p:cNvPr id="333" name="Google Shape;333;p62"/>
          <p:cNvSpPr txBox="1"/>
          <p:nvPr/>
        </p:nvSpPr>
        <p:spPr>
          <a:xfrm>
            <a:off x="7086600" y="4324349"/>
            <a:ext cx="1860767" cy="874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dirty="0">
                <a:solidFill>
                  <a:srgbClr val="000000"/>
                </a:solidFill>
                <a:latin typeface="Calibri"/>
                <a:ea typeface="Calibri"/>
                <a:cs typeface="Calibri"/>
                <a:sym typeface="Calibri"/>
              </a:rPr>
              <a:t>SAMHSA 2020</a:t>
            </a:r>
            <a:endParaRPr sz="1200" b="0" i="1" u="none" strike="noStrike" cap="none"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State Epidemiological Outcomes Workgroup</a:t>
            </a:r>
            <a:endParaRPr/>
          </a:p>
        </p:txBody>
      </p:sp>
      <p:sp>
        <p:nvSpPr>
          <p:cNvPr id="207" name="Google Shape;207;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lang="en" sz="2000" b="1" i="1" dirty="0">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sz="2000" b="1" i="1" dirty="0">
                <a:latin typeface="Arial" panose="020B0604020202020204" pitchFamily="34" charset="0"/>
                <a:cs typeface="Arial" panose="020B0604020202020204" pitchFamily="34" charset="0"/>
              </a:rPr>
              <a:t>Funding for this project has been provided by the Delaware Department for Health and Social Services, Division of Substance Abuse and Mental Health through the Substance Abuse and Mental Health Services Administration (SAMHSA).</a:t>
            </a:r>
            <a:endParaRPr sz="2000" b="1" i="1" dirty="0">
              <a:latin typeface="Arial" panose="020B0604020202020204" pitchFamily="34" charset="0"/>
              <a:cs typeface="Arial" panose="020B0604020202020204" pitchFamily="34" charset="0"/>
            </a:endParaRPr>
          </a:p>
          <a:p>
            <a:pPr marL="0" lvl="0" indent="0" algn="l" rtl="0">
              <a:spcBef>
                <a:spcPts val="1200"/>
              </a:spcBef>
              <a:spcAft>
                <a:spcPts val="0"/>
              </a:spcAft>
              <a:buNone/>
            </a:pPr>
            <a:endParaRPr sz="1100" b="1" i="1" dirty="0">
              <a:solidFill>
                <a:srgbClr val="333333"/>
              </a:solidFill>
            </a:endParaRPr>
          </a:p>
          <a:p>
            <a:pPr marL="0" lvl="0" indent="0" algn="l" rtl="0">
              <a:spcBef>
                <a:spcPts val="1200"/>
              </a:spcBef>
              <a:spcAft>
                <a:spcPts val="0"/>
              </a:spcAft>
              <a:buNone/>
            </a:pPr>
            <a:endParaRPr sz="1100" b="1" i="1" dirty="0">
              <a:solidFill>
                <a:srgbClr val="333333"/>
              </a:solidFill>
            </a:endParaRPr>
          </a:p>
          <a:p>
            <a:pPr marL="0" lvl="0" indent="0" algn="l" rtl="0">
              <a:spcBef>
                <a:spcPts val="1200"/>
              </a:spcBef>
              <a:spcAft>
                <a:spcPts val="0"/>
              </a:spcAft>
              <a:buNone/>
            </a:pPr>
            <a:endParaRPr sz="1100" b="1" i="1" dirty="0">
              <a:solidFill>
                <a:srgbClr val="333333"/>
              </a:solidFill>
            </a:endParaRPr>
          </a:p>
          <a:p>
            <a:pPr marL="0" lvl="0" indent="0" algn="ctr" rtl="0">
              <a:spcBef>
                <a:spcPts val="1200"/>
              </a:spcBef>
              <a:spcAft>
                <a:spcPts val="0"/>
              </a:spcAft>
              <a:buNone/>
            </a:pPr>
            <a:r>
              <a:rPr lang="en" sz="1100" b="1" i="1" u="sng" dirty="0">
                <a:hlinkClick r:id="rId3">
                  <a:extLst>
                    <a:ext uri="{A12FA001-AC4F-418D-AE19-62706E023703}">
                      <ahyp:hlinkClr xmlns:ahyp="http://schemas.microsoft.com/office/drawing/2018/hyperlinkcolor" val="tx"/>
                    </a:ext>
                  </a:extLst>
                </a:hlinkClick>
              </a:rPr>
              <a:t>https://www.cdhs.udel.edu/seow/what-is-seow</a:t>
            </a:r>
            <a:endParaRPr sz="1100" b="1" i="1" dirty="0"/>
          </a:p>
          <a:p>
            <a:pPr marL="0" lvl="0" indent="0" algn="l" rtl="0">
              <a:spcBef>
                <a:spcPts val="1200"/>
              </a:spcBef>
              <a:spcAft>
                <a:spcPts val="0"/>
              </a:spcAft>
              <a:buNone/>
            </a:pPr>
            <a:endParaRPr sz="1100" b="1" i="1" dirty="0">
              <a:solidFill>
                <a:srgbClr val="333333"/>
              </a:solidFill>
              <a:highlight>
                <a:srgbClr val="FFFFFF"/>
              </a:highlight>
            </a:endParaRPr>
          </a:p>
          <a:p>
            <a:pPr marL="0" lvl="0" indent="0" algn="l" rtl="0">
              <a:spcBef>
                <a:spcPts val="1200"/>
              </a:spcBef>
              <a:spcAft>
                <a:spcPts val="1200"/>
              </a:spcAft>
              <a:buNone/>
            </a:pPr>
            <a:endParaRPr sz="1100" b="1" i="1" dirty="0">
              <a:solidFill>
                <a:srgbClr val="333333"/>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63"/>
          <p:cNvPicPr preferRelativeResize="0"/>
          <p:nvPr/>
        </p:nvPicPr>
        <p:blipFill>
          <a:blip r:embed="rId3">
            <a:alphaModFix/>
          </a:blip>
          <a:stretch>
            <a:fillRect/>
          </a:stretch>
        </p:blipFill>
        <p:spPr>
          <a:xfrm>
            <a:off x="457200" y="133350"/>
            <a:ext cx="8077200" cy="4343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4"/>
          <p:cNvSpPr txBox="1">
            <a:spLocks noGrp="1"/>
          </p:cNvSpPr>
          <p:nvPr>
            <p:ph type="sldNum" idx="12"/>
          </p:nvPr>
        </p:nvSpPr>
        <p:spPr>
          <a:xfrm>
            <a:off x="3505200" y="4767264"/>
            <a:ext cx="2133600" cy="274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
              <a:t>20</a:t>
            </a:fld>
            <a:endParaRPr/>
          </a:p>
        </p:txBody>
      </p:sp>
      <p:sp>
        <p:nvSpPr>
          <p:cNvPr id="345" name="Google Shape;345;p64"/>
          <p:cNvSpPr txBox="1">
            <a:spLocks noGrp="1"/>
          </p:cNvSpPr>
          <p:nvPr>
            <p:ph type="title"/>
          </p:nvPr>
        </p:nvSpPr>
        <p:spPr>
          <a:xfrm>
            <a:off x="457200" y="226550"/>
            <a:ext cx="85065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sz="2000"/>
              <a:t>Thoughts and Plans for Suicide, Recent Increases</a:t>
            </a:r>
            <a:endParaRPr sz="2000"/>
          </a:p>
          <a:p>
            <a:pPr marL="0" lvl="0" indent="0" algn="l" rtl="0">
              <a:lnSpc>
                <a:spcPct val="100000"/>
              </a:lnSpc>
              <a:spcBef>
                <a:spcPts val="0"/>
              </a:spcBef>
              <a:spcAft>
                <a:spcPts val="0"/>
              </a:spcAft>
              <a:buSzPts val="1400"/>
              <a:buNone/>
            </a:pPr>
            <a:r>
              <a:rPr lang="en" sz="1700"/>
              <a:t>National Survey on Drug Use and Health, 2019</a:t>
            </a:r>
            <a:endParaRPr sz="1700"/>
          </a:p>
        </p:txBody>
      </p:sp>
      <p:pic>
        <p:nvPicPr>
          <p:cNvPr id="346" name="Google Shape;346;p64"/>
          <p:cNvPicPr preferRelativeResize="0"/>
          <p:nvPr/>
        </p:nvPicPr>
        <p:blipFill rotWithShape="1">
          <a:blip r:embed="rId3">
            <a:alphaModFix/>
          </a:blip>
          <a:srcRect/>
          <a:stretch/>
        </p:blipFill>
        <p:spPr>
          <a:xfrm>
            <a:off x="588040" y="473737"/>
            <a:ext cx="3557999" cy="2479013"/>
          </a:xfrm>
          <a:prstGeom prst="rect">
            <a:avLst/>
          </a:prstGeom>
          <a:noFill/>
          <a:ln>
            <a:noFill/>
          </a:ln>
        </p:spPr>
      </p:pic>
      <p:pic>
        <p:nvPicPr>
          <p:cNvPr id="347" name="Google Shape;347;p64"/>
          <p:cNvPicPr preferRelativeResize="0"/>
          <p:nvPr/>
        </p:nvPicPr>
        <p:blipFill rotWithShape="1">
          <a:blip r:embed="rId4">
            <a:alphaModFix/>
          </a:blip>
          <a:srcRect/>
          <a:stretch/>
        </p:blipFill>
        <p:spPr>
          <a:xfrm>
            <a:off x="521766" y="3032996"/>
            <a:ext cx="3634571" cy="1101400"/>
          </a:xfrm>
          <a:prstGeom prst="rect">
            <a:avLst/>
          </a:prstGeom>
          <a:noFill/>
          <a:ln>
            <a:noFill/>
          </a:ln>
        </p:spPr>
      </p:pic>
      <p:pic>
        <p:nvPicPr>
          <p:cNvPr id="348" name="Google Shape;348;p64"/>
          <p:cNvPicPr preferRelativeResize="0"/>
          <p:nvPr/>
        </p:nvPicPr>
        <p:blipFill rotWithShape="1">
          <a:blip r:embed="rId5">
            <a:alphaModFix/>
          </a:blip>
          <a:srcRect/>
          <a:stretch/>
        </p:blipFill>
        <p:spPr>
          <a:xfrm>
            <a:off x="4519307" y="551624"/>
            <a:ext cx="3557999" cy="2178482"/>
          </a:xfrm>
          <a:prstGeom prst="rect">
            <a:avLst/>
          </a:prstGeom>
          <a:noFill/>
          <a:ln>
            <a:noFill/>
          </a:ln>
        </p:spPr>
      </p:pic>
      <p:pic>
        <p:nvPicPr>
          <p:cNvPr id="349" name="Google Shape;349;p64"/>
          <p:cNvPicPr preferRelativeResize="0"/>
          <p:nvPr/>
        </p:nvPicPr>
        <p:blipFill rotWithShape="1">
          <a:blip r:embed="rId6">
            <a:alphaModFix/>
          </a:blip>
          <a:srcRect/>
          <a:stretch/>
        </p:blipFill>
        <p:spPr>
          <a:xfrm>
            <a:off x="4572000" y="3032996"/>
            <a:ext cx="3452614" cy="1062753"/>
          </a:xfrm>
          <a:prstGeom prst="rect">
            <a:avLst/>
          </a:prstGeom>
          <a:noFill/>
          <a:ln>
            <a:noFill/>
          </a:ln>
        </p:spPr>
      </p:pic>
      <p:sp>
        <p:nvSpPr>
          <p:cNvPr id="350" name="Google Shape;350;p64"/>
          <p:cNvSpPr txBox="1"/>
          <p:nvPr/>
        </p:nvSpPr>
        <p:spPr>
          <a:xfrm>
            <a:off x="7161100" y="4254675"/>
            <a:ext cx="1714500" cy="2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Calibri"/>
                <a:ea typeface="Calibri"/>
                <a:cs typeface="Calibri"/>
                <a:sym typeface="Calibri"/>
              </a:rPr>
              <a:t>SAMHSA 2020</a:t>
            </a:r>
            <a:endParaRPr sz="1200" b="0" i="1"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5"/>
          <p:cNvSpPr txBox="1"/>
          <p:nvPr/>
        </p:nvSpPr>
        <p:spPr>
          <a:xfrm>
            <a:off x="357800" y="223625"/>
            <a:ext cx="8632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dirty="0"/>
              <a:t>2020 NSDUH Data on Suicidal Thoughts Related to the Pandemic</a:t>
            </a:r>
            <a:endParaRPr sz="1700" b="1" dirty="0"/>
          </a:p>
        </p:txBody>
      </p:sp>
      <p:sp>
        <p:nvSpPr>
          <p:cNvPr id="356" name="Google Shape;356;p65"/>
          <p:cNvSpPr txBox="1"/>
          <p:nvPr/>
        </p:nvSpPr>
        <p:spPr>
          <a:xfrm>
            <a:off x="345019" y="585842"/>
            <a:ext cx="30000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Among adults aged 18 or older in 2020 who had serious thoughts of suicide in the past year, 21.1 percent (or 2.5 million people) had serious thoughts of suicide because of the COVID-19 pandemic. Among adults who made a suicide plan in the past year, 8.5 percent (or 266,000 people) made a suicide plan because of the COVID-19 pandemic  </a:t>
            </a:r>
            <a:endParaRPr dirty="0"/>
          </a:p>
        </p:txBody>
      </p:sp>
      <p:pic>
        <p:nvPicPr>
          <p:cNvPr id="357" name="Google Shape;357;p65"/>
          <p:cNvPicPr preferRelativeResize="0"/>
          <p:nvPr/>
        </p:nvPicPr>
        <p:blipFill>
          <a:blip r:embed="rId3">
            <a:alphaModFix/>
          </a:blip>
          <a:stretch>
            <a:fillRect/>
          </a:stretch>
        </p:blipFill>
        <p:spPr>
          <a:xfrm>
            <a:off x="3754966" y="692165"/>
            <a:ext cx="5044015" cy="37845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66"/>
          <p:cNvPicPr preferRelativeResize="0"/>
          <p:nvPr/>
        </p:nvPicPr>
        <p:blipFill>
          <a:blip r:embed="rId3">
            <a:alphaModFix/>
          </a:blip>
          <a:stretch>
            <a:fillRect/>
          </a:stretch>
        </p:blipFill>
        <p:spPr>
          <a:xfrm>
            <a:off x="381000" y="57150"/>
            <a:ext cx="8248832" cy="4324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67"/>
          <p:cNvPicPr preferRelativeResize="0"/>
          <p:nvPr/>
        </p:nvPicPr>
        <p:blipFill>
          <a:blip r:embed="rId3">
            <a:alphaModFix/>
          </a:blip>
          <a:stretch>
            <a:fillRect/>
          </a:stretch>
        </p:blipFill>
        <p:spPr>
          <a:xfrm>
            <a:off x="685800" y="106925"/>
            <a:ext cx="7772400" cy="4369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68"/>
          <p:cNvPicPr preferRelativeResize="0"/>
          <p:nvPr/>
        </p:nvPicPr>
        <p:blipFill>
          <a:blip r:embed="rId3">
            <a:alphaModFix/>
          </a:blip>
          <a:stretch>
            <a:fillRect/>
          </a:stretch>
        </p:blipFill>
        <p:spPr>
          <a:xfrm>
            <a:off x="304800" y="57150"/>
            <a:ext cx="8534400" cy="42873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9"/>
          <p:cNvSpPr txBox="1">
            <a:spLocks noGrp="1"/>
          </p:cNvSpPr>
          <p:nvPr>
            <p:ph type="sldNum" idx="12"/>
          </p:nvPr>
        </p:nvSpPr>
        <p:spPr>
          <a:xfrm>
            <a:off x="4673600" y="4767264"/>
            <a:ext cx="2844900" cy="27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
              <a:t>25</a:t>
            </a:fld>
            <a:endParaRPr/>
          </a:p>
        </p:txBody>
      </p:sp>
      <p:sp>
        <p:nvSpPr>
          <p:cNvPr id="379" name="Google Shape;379;p69"/>
          <p:cNvSpPr txBox="1">
            <a:spLocks noGrp="1"/>
          </p:cNvSpPr>
          <p:nvPr>
            <p:ph type="title"/>
          </p:nvPr>
        </p:nvSpPr>
        <p:spPr>
          <a:xfrm>
            <a:off x="187050" y="95350"/>
            <a:ext cx="84507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sz="2300" dirty="0">
                <a:solidFill>
                  <a:schemeClr val="tx1"/>
                </a:solidFill>
                <a:latin typeface="Arial" panose="020B0604020202020204" pitchFamily="34" charset="0"/>
                <a:cs typeface="Arial" panose="020B0604020202020204" pitchFamily="34" charset="0"/>
              </a:rPr>
              <a:t>High School Students with Suicide Plans in Past Year</a:t>
            </a:r>
            <a:endParaRPr sz="2300" dirty="0">
              <a:solidFill>
                <a:schemeClr val="tx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 sz="1700" dirty="0">
                <a:solidFill>
                  <a:schemeClr val="tx1"/>
                </a:solidFill>
                <a:latin typeface="Arial" panose="020B0604020202020204" pitchFamily="34" charset="0"/>
                <a:cs typeface="Arial" panose="020B0604020202020204" pitchFamily="34" charset="0"/>
              </a:rPr>
              <a:t>National Youth Risk Behavior Survey, 2019</a:t>
            </a:r>
            <a:endParaRPr sz="1700" dirty="0">
              <a:solidFill>
                <a:schemeClr val="tx1"/>
              </a:solidFill>
              <a:latin typeface="Arial" panose="020B0604020202020204" pitchFamily="34" charset="0"/>
              <a:cs typeface="Arial" panose="020B0604020202020204" pitchFamily="34" charset="0"/>
            </a:endParaRPr>
          </a:p>
        </p:txBody>
      </p:sp>
      <p:pic>
        <p:nvPicPr>
          <p:cNvPr id="380" name="Google Shape;380;p69"/>
          <p:cNvPicPr preferRelativeResize="0"/>
          <p:nvPr/>
        </p:nvPicPr>
        <p:blipFill rotWithShape="1">
          <a:blip r:embed="rId3">
            <a:alphaModFix/>
          </a:blip>
          <a:srcRect/>
          <a:stretch/>
        </p:blipFill>
        <p:spPr>
          <a:xfrm>
            <a:off x="187050" y="838150"/>
            <a:ext cx="8769925" cy="3190926"/>
          </a:xfrm>
          <a:prstGeom prst="rect">
            <a:avLst/>
          </a:prstGeom>
          <a:noFill/>
          <a:ln>
            <a:noFill/>
          </a:ln>
        </p:spPr>
      </p:pic>
      <p:sp>
        <p:nvSpPr>
          <p:cNvPr id="381" name="Google Shape;381;p69"/>
          <p:cNvSpPr txBox="1"/>
          <p:nvPr/>
        </p:nvSpPr>
        <p:spPr>
          <a:xfrm>
            <a:off x="74400" y="4029075"/>
            <a:ext cx="8628900" cy="4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70" title="Points scored"/>
          <p:cNvPicPr preferRelativeResize="0"/>
          <p:nvPr/>
        </p:nvPicPr>
        <p:blipFill>
          <a:blip r:embed="rId3">
            <a:alphaModFix/>
          </a:blip>
          <a:stretch>
            <a:fillRect/>
          </a:stretch>
        </p:blipFill>
        <p:spPr>
          <a:xfrm>
            <a:off x="838200" y="438151"/>
            <a:ext cx="7366551" cy="3962400"/>
          </a:xfrm>
          <a:prstGeom prst="rect">
            <a:avLst/>
          </a:prstGeom>
          <a:noFill/>
          <a:ln>
            <a:noFill/>
          </a:ln>
        </p:spPr>
      </p:pic>
      <p:sp>
        <p:nvSpPr>
          <p:cNvPr id="387" name="Google Shape;387;p70"/>
          <p:cNvSpPr txBox="1"/>
          <p:nvPr/>
        </p:nvSpPr>
        <p:spPr>
          <a:xfrm>
            <a:off x="406825" y="58125"/>
            <a:ext cx="6363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t>DELAWARE SCHOOL SURVEY, 11</a:t>
            </a:r>
            <a:r>
              <a:rPr lang="en" sz="1800" b="1" baseline="30000" dirty="0"/>
              <a:t>th</a:t>
            </a:r>
            <a:r>
              <a:rPr lang="en" sz="1800" b="1" dirty="0"/>
              <a:t> Grade</a:t>
            </a:r>
            <a:endParaRPr sz="1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71" title="Points scored"/>
          <p:cNvPicPr preferRelativeResize="0"/>
          <p:nvPr/>
        </p:nvPicPr>
        <p:blipFill>
          <a:blip r:embed="rId3">
            <a:alphaModFix/>
          </a:blip>
          <a:stretch>
            <a:fillRect/>
          </a:stretch>
        </p:blipFill>
        <p:spPr>
          <a:xfrm>
            <a:off x="679188" y="590550"/>
            <a:ext cx="7785624" cy="3886200"/>
          </a:xfrm>
          <a:prstGeom prst="rect">
            <a:avLst/>
          </a:prstGeom>
          <a:noFill/>
          <a:ln>
            <a:noFill/>
          </a:ln>
        </p:spPr>
      </p:pic>
      <p:sp>
        <p:nvSpPr>
          <p:cNvPr id="393" name="Google Shape;393;p71"/>
          <p:cNvSpPr txBox="1"/>
          <p:nvPr/>
        </p:nvSpPr>
        <p:spPr>
          <a:xfrm>
            <a:off x="247000" y="174350"/>
            <a:ext cx="7785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t>DELAWARE SCHOOL SURVEY, 11</a:t>
            </a:r>
            <a:r>
              <a:rPr lang="en" sz="1800" b="1" baseline="30000" dirty="0"/>
              <a:t>th</a:t>
            </a:r>
            <a:r>
              <a:rPr lang="en" sz="1800" b="1" dirty="0"/>
              <a:t> Grade</a:t>
            </a:r>
            <a:endParaRPr sz="1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2"/>
          <p:cNvSpPr txBox="1">
            <a:spLocks noGrp="1"/>
          </p:cNvSpPr>
          <p:nvPr>
            <p:ph type="body" idx="1"/>
          </p:nvPr>
        </p:nvSpPr>
        <p:spPr>
          <a:xfrm>
            <a:off x="457200" y="450850"/>
            <a:ext cx="4038300" cy="3743700"/>
          </a:xfrm>
          <a:prstGeom prst="rect">
            <a:avLst/>
          </a:prstGeom>
          <a:noFill/>
          <a:ln>
            <a:noFill/>
          </a:ln>
        </p:spPr>
        <p:txBody>
          <a:bodyPr spcFirstLastPara="1" wrap="square" lIns="91425" tIns="45700" rIns="91425" bIns="45700" anchor="t" anchorCtr="0">
            <a:noAutofit/>
          </a:bodyPr>
          <a:lstStyle/>
          <a:p>
            <a:pPr marL="95250" lvl="0" indent="0" algn="ctr" rtl="0">
              <a:lnSpc>
                <a:spcPct val="100000"/>
              </a:lnSpc>
              <a:spcBef>
                <a:spcPts val="420"/>
              </a:spcBef>
              <a:spcAft>
                <a:spcPts val="0"/>
              </a:spcAft>
              <a:buSzPts val="2100"/>
              <a:buNone/>
            </a:pPr>
            <a:r>
              <a:rPr lang="en" sz="3600" dirty="0">
                <a:latin typeface="Arial" panose="020B0604020202020204" pitchFamily="34" charset="0"/>
                <a:ea typeface="Arial Black"/>
                <a:cs typeface="Arial" panose="020B0604020202020204" pitchFamily="34" charset="0"/>
                <a:sym typeface="Arial Black"/>
              </a:rPr>
              <a:t>4 out of 10</a:t>
            </a:r>
            <a:endParaRPr dirty="0">
              <a:latin typeface="Arial" panose="020B0604020202020204" pitchFamily="34" charset="0"/>
              <a:cs typeface="Arial" panose="020B0604020202020204" pitchFamily="34" charset="0"/>
            </a:endParaRPr>
          </a:p>
          <a:p>
            <a:pPr marL="95250" lvl="0" indent="0" algn="ctr" rtl="0">
              <a:lnSpc>
                <a:spcPct val="100000"/>
              </a:lnSpc>
              <a:spcBef>
                <a:spcPts val="420"/>
              </a:spcBef>
              <a:spcAft>
                <a:spcPts val="0"/>
              </a:spcAft>
              <a:buSzPts val="2100"/>
              <a:buNone/>
            </a:pPr>
            <a:r>
              <a:rPr lang="en" sz="1600" dirty="0">
                <a:latin typeface="Arial" panose="020B0604020202020204" pitchFamily="34" charset="0"/>
                <a:ea typeface="Arial Black"/>
                <a:cs typeface="Arial" panose="020B0604020202020204" pitchFamily="34" charset="0"/>
                <a:sym typeface="Arial Black"/>
              </a:rPr>
              <a:t>surveyed Americans report symptoms of anxiety or depressive disorders</a:t>
            </a:r>
          </a:p>
          <a:p>
            <a:pPr marL="95250" lvl="0" indent="0" algn="ctr" rtl="0">
              <a:lnSpc>
                <a:spcPct val="100000"/>
              </a:lnSpc>
              <a:spcBef>
                <a:spcPts val="420"/>
              </a:spcBef>
              <a:spcAft>
                <a:spcPts val="0"/>
              </a:spcAft>
              <a:buSzPts val="2100"/>
              <a:buNone/>
            </a:pPr>
            <a:endParaRPr lang="en" sz="1600" dirty="0">
              <a:latin typeface="Arial" panose="020B0604020202020204" pitchFamily="34" charset="0"/>
              <a:ea typeface="Arial Black"/>
              <a:cs typeface="Arial" panose="020B0604020202020204" pitchFamily="34" charset="0"/>
              <a:sym typeface="Arial Black"/>
            </a:endParaRPr>
          </a:p>
          <a:p>
            <a:pPr marL="95250" lvl="0" indent="0" algn="ctr" rtl="0">
              <a:lnSpc>
                <a:spcPct val="100000"/>
              </a:lnSpc>
              <a:spcBef>
                <a:spcPts val="420"/>
              </a:spcBef>
              <a:spcAft>
                <a:spcPts val="0"/>
              </a:spcAft>
              <a:buSzPts val="2100"/>
              <a:buNone/>
            </a:pPr>
            <a:r>
              <a:rPr lang="en" sz="1600" dirty="0">
                <a:latin typeface="Arial" panose="020B0604020202020204" pitchFamily="34" charset="0"/>
                <a:ea typeface="Arial Black"/>
                <a:cs typeface="Arial" panose="020B0604020202020204" pitchFamily="34" charset="0"/>
                <a:sym typeface="Arial Black"/>
              </a:rPr>
              <a:t> </a:t>
            </a:r>
            <a:endParaRPr dirty="0">
              <a:latin typeface="Arial" panose="020B0604020202020204" pitchFamily="34" charset="0"/>
              <a:cs typeface="Arial" panose="020B0604020202020204" pitchFamily="34" charset="0"/>
            </a:endParaRPr>
          </a:p>
          <a:p>
            <a:pPr marL="95250" lvl="0" indent="0" algn="l" rtl="0">
              <a:lnSpc>
                <a:spcPct val="100000"/>
              </a:lnSpc>
              <a:spcBef>
                <a:spcPts val="420"/>
              </a:spcBef>
              <a:spcAft>
                <a:spcPts val="0"/>
              </a:spcAft>
              <a:buSzPts val="2100"/>
              <a:buNone/>
            </a:pPr>
            <a:r>
              <a:rPr lang="en" sz="1200" i="1" dirty="0">
                <a:latin typeface="Arial" panose="020B0604020202020204" pitchFamily="34" charset="0"/>
                <a:ea typeface="Calibri"/>
                <a:cs typeface="Arial" panose="020B0604020202020204" pitchFamily="34" charset="0"/>
                <a:sym typeface="Calibri"/>
              </a:rPr>
              <a:t>Household Pulse Survey (U.S. Census Bureau and the National Center for Health Statistics; data from Dec. 9-21, 2020)</a:t>
            </a:r>
            <a:endParaRPr sz="1200" i="1" dirty="0">
              <a:latin typeface="Arial" panose="020B0604020202020204" pitchFamily="34" charset="0"/>
              <a:ea typeface="Calibri"/>
              <a:cs typeface="Arial" panose="020B0604020202020204" pitchFamily="34" charset="0"/>
              <a:sym typeface="Calibri"/>
            </a:endParaRPr>
          </a:p>
          <a:p>
            <a:pPr marL="95250" lvl="0" indent="0" algn="l" rtl="0">
              <a:lnSpc>
                <a:spcPct val="100000"/>
              </a:lnSpc>
              <a:spcBef>
                <a:spcPts val="420"/>
              </a:spcBef>
              <a:spcAft>
                <a:spcPts val="0"/>
              </a:spcAft>
              <a:buClr>
                <a:srgbClr val="006096"/>
              </a:buClr>
              <a:buSzPts val="2100"/>
              <a:buNone/>
            </a:pPr>
            <a:endParaRPr lang="en" sz="1100" dirty="0">
              <a:latin typeface="Arial" panose="020B0604020202020204" pitchFamily="34" charset="0"/>
              <a:ea typeface="Calibri"/>
              <a:cs typeface="Arial" panose="020B0604020202020204" pitchFamily="34" charset="0"/>
              <a:sym typeface="Calibri"/>
            </a:endParaRPr>
          </a:p>
          <a:p>
            <a:pPr marL="95250" lvl="0" indent="0" algn="l" rtl="0">
              <a:lnSpc>
                <a:spcPct val="100000"/>
              </a:lnSpc>
              <a:spcBef>
                <a:spcPts val="420"/>
              </a:spcBef>
              <a:spcAft>
                <a:spcPts val="0"/>
              </a:spcAft>
              <a:buClr>
                <a:srgbClr val="006096"/>
              </a:buClr>
              <a:buSzPts val="2100"/>
              <a:buNone/>
            </a:pPr>
            <a:endParaRPr lang="en" sz="1100" dirty="0">
              <a:latin typeface="Arial" panose="020B0604020202020204" pitchFamily="34" charset="0"/>
              <a:ea typeface="Calibri"/>
              <a:cs typeface="Arial" panose="020B0604020202020204" pitchFamily="34" charset="0"/>
              <a:sym typeface="Calibri"/>
            </a:endParaRPr>
          </a:p>
          <a:p>
            <a:pPr marL="95250" lvl="0" indent="0" algn="l" rtl="0">
              <a:lnSpc>
                <a:spcPct val="100000"/>
              </a:lnSpc>
              <a:spcBef>
                <a:spcPts val="420"/>
              </a:spcBef>
              <a:spcAft>
                <a:spcPts val="0"/>
              </a:spcAft>
              <a:buClr>
                <a:srgbClr val="006096"/>
              </a:buClr>
              <a:buSzPts val="2100"/>
              <a:buNone/>
            </a:pPr>
            <a:r>
              <a:rPr lang="en" sz="1100" dirty="0">
                <a:latin typeface="Arial" panose="020B0604020202020204" pitchFamily="34" charset="0"/>
                <a:ea typeface="Calibri"/>
                <a:cs typeface="Arial" panose="020B0604020202020204" pitchFamily="34" charset="0"/>
                <a:sym typeface="Calibri"/>
              </a:rPr>
              <a:t>In comparison, survey respondents to the National Health Interview Survey reported these same symptoms at </a:t>
            </a:r>
            <a:r>
              <a:rPr lang="en" sz="1100" b="1" dirty="0">
                <a:latin typeface="Arial" panose="020B0604020202020204" pitchFamily="34" charset="0"/>
                <a:ea typeface="Calibri"/>
                <a:cs typeface="Arial" panose="020B0604020202020204" pitchFamily="34" charset="0"/>
                <a:sym typeface="Calibri"/>
              </a:rPr>
              <a:t>11%</a:t>
            </a:r>
            <a:r>
              <a:rPr lang="en" sz="1100" dirty="0">
                <a:latin typeface="Arial" panose="020B0604020202020204" pitchFamily="34" charset="0"/>
                <a:ea typeface="Calibri"/>
                <a:cs typeface="Arial" panose="020B0604020202020204" pitchFamily="34" charset="0"/>
                <a:sym typeface="Calibri"/>
              </a:rPr>
              <a:t> in 2019.</a:t>
            </a:r>
            <a:endParaRPr sz="1400" dirty="0">
              <a:latin typeface="Arial" panose="020B0604020202020204" pitchFamily="34" charset="0"/>
              <a:ea typeface="Calibri"/>
              <a:cs typeface="Arial" panose="020B0604020202020204" pitchFamily="34" charset="0"/>
              <a:sym typeface="Calibri"/>
            </a:endParaRPr>
          </a:p>
        </p:txBody>
      </p:sp>
      <p:sp>
        <p:nvSpPr>
          <p:cNvPr id="399" name="Google Shape;399;p72"/>
          <p:cNvSpPr txBox="1">
            <a:spLocks noGrp="1"/>
          </p:cNvSpPr>
          <p:nvPr>
            <p:ph type="body" idx="2"/>
          </p:nvPr>
        </p:nvSpPr>
        <p:spPr>
          <a:xfrm>
            <a:off x="5061373" y="133350"/>
            <a:ext cx="3904800" cy="42290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95250" lvl="0" indent="0" algn="l" rtl="0">
              <a:lnSpc>
                <a:spcPct val="100000"/>
              </a:lnSpc>
              <a:spcBef>
                <a:spcPts val="420"/>
              </a:spcBef>
              <a:spcAft>
                <a:spcPts val="0"/>
              </a:spcAft>
              <a:buSzPts val="2100"/>
              <a:buNone/>
            </a:pPr>
            <a:r>
              <a:rPr lang="en" sz="1200" dirty="0">
                <a:solidFill>
                  <a:schemeClr val="dk1"/>
                </a:solidFill>
                <a:latin typeface="Arial" panose="020B0604020202020204" pitchFamily="34" charset="0"/>
                <a:cs typeface="Arial" panose="020B0604020202020204" pitchFamily="34" charset="0"/>
              </a:rPr>
              <a:t>In one national survey in June 2020, respondents reported increased substance use, suicidal ideation, and symptoms of anxiety disorder or depressive disorders compared to responses from the 2019 National Health Interview Survey.   </a:t>
            </a:r>
            <a:endParaRPr dirty="0">
              <a:latin typeface="Arial" panose="020B0604020202020204" pitchFamily="34" charset="0"/>
              <a:cs typeface="Arial" panose="020B0604020202020204" pitchFamily="34" charset="0"/>
            </a:endParaRPr>
          </a:p>
          <a:p>
            <a:pPr marL="95250" lvl="0" indent="0" algn="l" rtl="0">
              <a:lnSpc>
                <a:spcPct val="100000"/>
              </a:lnSpc>
              <a:spcBef>
                <a:spcPts val="420"/>
              </a:spcBef>
              <a:spcAft>
                <a:spcPts val="0"/>
              </a:spcAft>
              <a:buSzPts val="2100"/>
              <a:buNone/>
            </a:pPr>
            <a:endParaRPr sz="1200" dirty="0">
              <a:solidFill>
                <a:schemeClr val="dk1"/>
              </a:solidFill>
              <a:latin typeface="Arial" panose="020B0604020202020204" pitchFamily="34" charset="0"/>
              <a:cs typeface="Arial" panose="020B0604020202020204" pitchFamily="34" charset="0"/>
            </a:endParaRPr>
          </a:p>
          <a:p>
            <a:pPr marL="95250" lvl="0" indent="0" algn="l" rtl="0">
              <a:lnSpc>
                <a:spcPct val="100000"/>
              </a:lnSpc>
              <a:spcBef>
                <a:spcPts val="420"/>
              </a:spcBef>
              <a:spcAft>
                <a:spcPts val="0"/>
              </a:spcAft>
              <a:buSzPts val="2100"/>
              <a:buNone/>
            </a:pPr>
            <a:r>
              <a:rPr lang="en" sz="1200" dirty="0">
                <a:solidFill>
                  <a:schemeClr val="dk1"/>
                </a:solidFill>
                <a:latin typeface="Arial" panose="020B0604020202020204" pitchFamily="34" charset="0"/>
                <a:cs typeface="Arial" panose="020B0604020202020204" pitchFamily="34" charset="0"/>
              </a:rPr>
              <a:t>More than twice the number of all respondents reported suicidal ideation than those that responded to the NSDUH in 2018 (10.7% versus 4.3%) </a:t>
            </a:r>
            <a:endParaRPr dirty="0">
              <a:latin typeface="Arial" panose="020B0604020202020204" pitchFamily="34" charset="0"/>
              <a:cs typeface="Arial" panose="020B0604020202020204" pitchFamily="34" charset="0"/>
            </a:endParaRPr>
          </a:p>
          <a:p>
            <a:pPr marL="95250" lvl="0" indent="0" algn="l" rtl="0">
              <a:lnSpc>
                <a:spcPct val="100000"/>
              </a:lnSpc>
              <a:spcBef>
                <a:spcPts val="420"/>
              </a:spcBef>
              <a:spcAft>
                <a:spcPts val="0"/>
              </a:spcAft>
              <a:buSzPts val="2100"/>
              <a:buNone/>
            </a:pPr>
            <a:endParaRPr sz="1200" dirty="0">
              <a:solidFill>
                <a:schemeClr val="dk1"/>
              </a:solidFill>
              <a:latin typeface="Arial" panose="020B0604020202020204" pitchFamily="34" charset="0"/>
              <a:cs typeface="Arial" panose="020B0604020202020204" pitchFamily="34" charset="0"/>
            </a:endParaRPr>
          </a:p>
          <a:p>
            <a:pPr marL="95250" lvl="0" indent="0" algn="l" rtl="0">
              <a:lnSpc>
                <a:spcPct val="100000"/>
              </a:lnSpc>
              <a:spcBef>
                <a:spcPts val="420"/>
              </a:spcBef>
              <a:spcAft>
                <a:spcPts val="0"/>
              </a:spcAft>
              <a:buSzPts val="2100"/>
              <a:buNone/>
            </a:pPr>
            <a:r>
              <a:rPr lang="en" sz="1200" dirty="0">
                <a:solidFill>
                  <a:schemeClr val="dk1"/>
                </a:solidFill>
                <a:latin typeface="Arial" panose="020B0604020202020204" pitchFamily="34" charset="0"/>
                <a:cs typeface="Arial" panose="020B0604020202020204" pitchFamily="34" charset="0"/>
              </a:rPr>
              <a:t>Adverse mental health outcomes were reported more frequently for certain populations:</a:t>
            </a:r>
            <a:endParaRPr dirty="0">
              <a:latin typeface="Arial" panose="020B0604020202020204" pitchFamily="34" charset="0"/>
              <a:cs typeface="Arial" panose="020B0604020202020204" pitchFamily="34" charset="0"/>
            </a:endParaRPr>
          </a:p>
          <a:p>
            <a:pPr marL="457200" lvl="0" indent="-361950" algn="l" rtl="0">
              <a:lnSpc>
                <a:spcPct val="100000"/>
              </a:lnSpc>
              <a:spcBef>
                <a:spcPts val="420"/>
              </a:spcBef>
              <a:spcAft>
                <a:spcPts val="0"/>
              </a:spcAft>
              <a:buClr>
                <a:srgbClr val="006096"/>
              </a:buClr>
              <a:buSzPts val="2100"/>
              <a:buChar char="•"/>
            </a:pPr>
            <a:r>
              <a:rPr lang="en" sz="1200" dirty="0">
                <a:solidFill>
                  <a:schemeClr val="dk1"/>
                </a:solidFill>
                <a:latin typeface="Arial" panose="020B0604020202020204" pitchFamily="34" charset="0"/>
                <a:cs typeface="Arial" panose="020B0604020202020204" pitchFamily="34" charset="0"/>
              </a:rPr>
              <a:t>Young adults</a:t>
            </a:r>
            <a:endParaRPr dirty="0">
              <a:latin typeface="Arial" panose="020B0604020202020204" pitchFamily="34" charset="0"/>
              <a:cs typeface="Arial" panose="020B0604020202020204" pitchFamily="34" charset="0"/>
            </a:endParaRPr>
          </a:p>
          <a:p>
            <a:pPr marL="457200" lvl="0" indent="-361950" algn="l" rtl="0">
              <a:lnSpc>
                <a:spcPct val="100000"/>
              </a:lnSpc>
              <a:spcBef>
                <a:spcPts val="420"/>
              </a:spcBef>
              <a:spcAft>
                <a:spcPts val="0"/>
              </a:spcAft>
              <a:buClr>
                <a:srgbClr val="006096"/>
              </a:buClr>
              <a:buSzPts val="2100"/>
              <a:buChar char="•"/>
            </a:pPr>
            <a:r>
              <a:rPr lang="en" sz="1200" dirty="0">
                <a:solidFill>
                  <a:schemeClr val="dk1"/>
                </a:solidFill>
                <a:latin typeface="Arial" panose="020B0604020202020204" pitchFamily="34" charset="0"/>
                <a:cs typeface="Arial" panose="020B0604020202020204" pitchFamily="34" charset="0"/>
              </a:rPr>
              <a:t>Black and Hispanic adults</a:t>
            </a:r>
            <a:endParaRPr dirty="0">
              <a:latin typeface="Arial" panose="020B0604020202020204" pitchFamily="34" charset="0"/>
              <a:cs typeface="Arial" panose="020B0604020202020204" pitchFamily="34" charset="0"/>
            </a:endParaRPr>
          </a:p>
          <a:p>
            <a:pPr marL="457200" lvl="0" indent="-361950" algn="l" rtl="0">
              <a:lnSpc>
                <a:spcPct val="100000"/>
              </a:lnSpc>
              <a:spcBef>
                <a:spcPts val="420"/>
              </a:spcBef>
              <a:spcAft>
                <a:spcPts val="0"/>
              </a:spcAft>
              <a:buClr>
                <a:srgbClr val="006096"/>
              </a:buClr>
              <a:buSzPts val="2100"/>
              <a:buChar char="•"/>
            </a:pPr>
            <a:r>
              <a:rPr lang="en" sz="1200" dirty="0">
                <a:solidFill>
                  <a:schemeClr val="dk1"/>
                </a:solidFill>
                <a:latin typeface="Arial" panose="020B0604020202020204" pitchFamily="34" charset="0"/>
                <a:cs typeface="Arial" panose="020B0604020202020204" pitchFamily="34" charset="0"/>
              </a:rPr>
              <a:t>Unpaid caregivers for adults</a:t>
            </a:r>
            <a:endParaRPr dirty="0">
              <a:latin typeface="Arial" panose="020B0604020202020204" pitchFamily="34" charset="0"/>
              <a:cs typeface="Arial" panose="020B0604020202020204" pitchFamily="34" charset="0"/>
            </a:endParaRPr>
          </a:p>
          <a:p>
            <a:pPr marL="457200" lvl="0" indent="-361950" algn="l" rtl="0">
              <a:lnSpc>
                <a:spcPct val="100000"/>
              </a:lnSpc>
              <a:spcBef>
                <a:spcPts val="420"/>
              </a:spcBef>
              <a:spcAft>
                <a:spcPts val="0"/>
              </a:spcAft>
              <a:buClr>
                <a:srgbClr val="006096"/>
              </a:buClr>
              <a:buSzPts val="2100"/>
              <a:buChar char="•"/>
            </a:pPr>
            <a:r>
              <a:rPr lang="en" sz="1200" dirty="0">
                <a:solidFill>
                  <a:schemeClr val="dk1"/>
                </a:solidFill>
                <a:latin typeface="Arial" panose="020B0604020202020204" pitchFamily="34" charset="0"/>
                <a:cs typeface="Arial" panose="020B0604020202020204" pitchFamily="34" charset="0"/>
              </a:rPr>
              <a:t>Essential workers  </a:t>
            </a:r>
            <a:endParaRPr dirty="0">
              <a:latin typeface="Arial" panose="020B0604020202020204" pitchFamily="34" charset="0"/>
              <a:cs typeface="Arial" panose="020B0604020202020204" pitchFamily="34" charset="0"/>
            </a:endParaRPr>
          </a:p>
          <a:p>
            <a:pPr marL="95250" lvl="0" indent="0" algn="l" rtl="0">
              <a:lnSpc>
                <a:spcPct val="100000"/>
              </a:lnSpc>
              <a:spcBef>
                <a:spcPts val="420"/>
              </a:spcBef>
              <a:spcAft>
                <a:spcPts val="0"/>
              </a:spcAft>
              <a:buSzPts val="2100"/>
              <a:buNone/>
            </a:pPr>
            <a:r>
              <a:rPr lang="en" sz="1000" dirty="0">
                <a:solidFill>
                  <a:schemeClr val="dk1"/>
                </a:solidFill>
                <a:latin typeface="Arial" panose="020B0604020202020204" pitchFamily="34" charset="0"/>
                <a:cs typeface="Arial" panose="020B0604020202020204" pitchFamily="34" charset="0"/>
              </a:rPr>
              <a:t>(Czeisler et al., 2020)</a:t>
            </a:r>
            <a:endParaRPr sz="1000" dirty="0">
              <a:solidFill>
                <a:schemeClr val="dk1"/>
              </a:solidFill>
              <a:latin typeface="Arial" panose="020B0604020202020204" pitchFamily="34" charset="0"/>
              <a:cs typeface="Arial" panose="020B0604020202020204" pitchFamily="34" charset="0"/>
            </a:endParaRPr>
          </a:p>
          <a:p>
            <a:pPr marL="95250" lvl="0" indent="0" algn="l" rtl="0">
              <a:lnSpc>
                <a:spcPct val="100000"/>
              </a:lnSpc>
              <a:spcBef>
                <a:spcPts val="420"/>
              </a:spcBef>
              <a:spcAft>
                <a:spcPts val="0"/>
              </a:spcAft>
              <a:buSzPts val="2100"/>
              <a:buNone/>
            </a:pPr>
            <a:endParaRPr sz="1400" dirty="0">
              <a:solidFill>
                <a:schemeClr val="dk1"/>
              </a:solidFill>
            </a:endParaRPr>
          </a:p>
        </p:txBody>
      </p:sp>
      <p:sp>
        <p:nvSpPr>
          <p:cNvPr id="400" name="Google Shape;400;p72"/>
          <p:cNvSpPr txBox="1">
            <a:spLocks noGrp="1"/>
          </p:cNvSpPr>
          <p:nvPr>
            <p:ph type="sldNum" idx="12"/>
          </p:nvPr>
        </p:nvSpPr>
        <p:spPr>
          <a:xfrm>
            <a:off x="3505200" y="4767264"/>
            <a:ext cx="2133600" cy="274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9pPr>
          </a:lstStyle>
          <a:p>
            <a:pPr marL="0" lvl="0" indent="0" algn="ctr" rtl="0">
              <a:lnSpc>
                <a:spcPct val="100000"/>
              </a:lnSpc>
              <a:spcBef>
                <a:spcPts val="0"/>
              </a:spcBef>
              <a:spcAft>
                <a:spcPts val="0"/>
              </a:spcAft>
              <a:buSzPts val="1800"/>
              <a:buNone/>
            </a:pPr>
            <a:fld id="{00000000-1234-1234-1234-123412341234}" type="slidenum">
              <a:rPr lang="en" smtClean="0"/>
              <a:pPr marL="0" lvl="0" indent="0" algn="ctr" rtl="0">
                <a:lnSpc>
                  <a:spcPct val="100000"/>
                </a:lnSpc>
                <a:spcBef>
                  <a:spcPts val="0"/>
                </a:spcBef>
                <a:spcAft>
                  <a:spcPts val="0"/>
                </a:spcAft>
                <a:buSzPts val="1800"/>
                <a:buNone/>
              </a:pPr>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5"/>
          <p:cNvSpPr txBox="1">
            <a:spLocks noGrp="1"/>
          </p:cNvSpPr>
          <p:nvPr>
            <p:ph type="title"/>
          </p:nvPr>
        </p:nvSpPr>
        <p:spPr>
          <a:xfrm>
            <a:off x="836676" y="411480"/>
            <a:ext cx="7626300" cy="884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2060"/>
              </a:buClr>
              <a:buSzPts val="3300"/>
              <a:buFont typeface="Calibri"/>
              <a:buNone/>
            </a:pPr>
            <a:r>
              <a:rPr lang="en">
                <a:solidFill>
                  <a:srgbClr val="002060"/>
                </a:solidFill>
              </a:rPr>
              <a:t>The 4 Goals of the SEOW</a:t>
            </a:r>
            <a:endParaRPr/>
          </a:p>
        </p:txBody>
      </p:sp>
      <p:sp>
        <p:nvSpPr>
          <p:cNvPr id="213" name="Google Shape;213;p45"/>
          <p:cNvSpPr txBox="1"/>
          <p:nvPr/>
        </p:nvSpPr>
        <p:spPr>
          <a:xfrm>
            <a:off x="5768745" y="851778"/>
            <a:ext cx="2904000" cy="3440100"/>
          </a:xfrm>
          <a:prstGeom prst="rect">
            <a:avLst/>
          </a:prstGeom>
          <a:noFill/>
          <a:ln>
            <a:noFill/>
          </a:ln>
        </p:spPr>
        <p:txBody>
          <a:bodyPr spcFirstLastPara="1" wrap="square" lIns="68575" tIns="34275" rIns="68575" bIns="34275" anchor="ctr" anchorCtr="0">
            <a:normAutofit lnSpcReduction="10000"/>
          </a:bodyPr>
          <a:lstStyle/>
          <a:p>
            <a:pPr marL="0" marR="0" lvl="0" indent="88900" algn="l"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114300" algn="l" rtl="0">
              <a:lnSpc>
                <a:spcPct val="100000"/>
              </a:lnSpc>
              <a:spcBef>
                <a:spcPts val="500"/>
              </a:spcBef>
              <a:spcAft>
                <a:spcPts val="0"/>
              </a:spcAft>
              <a:buClr>
                <a:srgbClr val="002060"/>
              </a:buClr>
              <a:buSzPts val="1800"/>
              <a:buFont typeface="Arial"/>
              <a:buChar char="•"/>
            </a:pPr>
            <a:r>
              <a:rPr lang="en" sz="1800" b="1" i="0" u="none" strike="noStrike" cap="none">
                <a:solidFill>
                  <a:srgbClr val="002060"/>
                </a:solidFill>
                <a:latin typeface="Calibri"/>
                <a:ea typeface="Calibri"/>
                <a:cs typeface="Calibri"/>
                <a:sym typeface="Calibri"/>
              </a:rPr>
              <a:t>Identify, Analyze, and Share Data</a:t>
            </a:r>
            <a:endParaRPr sz="1100" b="0" i="0" u="none" strike="noStrike" cap="none">
              <a:solidFill>
                <a:srgbClr val="000000"/>
              </a:solidFill>
              <a:latin typeface="Arial"/>
              <a:ea typeface="Arial"/>
              <a:cs typeface="Arial"/>
              <a:sym typeface="Arial"/>
            </a:endParaRPr>
          </a:p>
          <a:p>
            <a:pPr marL="0" marR="0" lvl="0" indent="114300" algn="l" rtl="0">
              <a:lnSpc>
                <a:spcPct val="100000"/>
              </a:lnSpc>
              <a:spcBef>
                <a:spcPts val="500"/>
              </a:spcBef>
              <a:spcAft>
                <a:spcPts val="0"/>
              </a:spcAft>
              <a:buClr>
                <a:schemeClr val="dk1"/>
              </a:buClr>
              <a:buSzPts val="1800"/>
              <a:buFont typeface="Arial"/>
              <a:buNone/>
            </a:pPr>
            <a:endParaRPr sz="1800" b="1" i="0" u="none" strike="noStrike" cap="none">
              <a:solidFill>
                <a:srgbClr val="002060"/>
              </a:solidFill>
              <a:latin typeface="Calibri"/>
              <a:ea typeface="Calibri"/>
              <a:cs typeface="Calibri"/>
              <a:sym typeface="Calibri"/>
            </a:endParaRPr>
          </a:p>
          <a:p>
            <a:pPr marL="0" marR="0" lvl="0" indent="-114300" algn="l" rtl="0">
              <a:lnSpc>
                <a:spcPct val="100000"/>
              </a:lnSpc>
              <a:spcBef>
                <a:spcPts val="500"/>
              </a:spcBef>
              <a:spcAft>
                <a:spcPts val="0"/>
              </a:spcAft>
              <a:buClr>
                <a:srgbClr val="002060"/>
              </a:buClr>
              <a:buSzPts val="1800"/>
              <a:buFont typeface="Arial"/>
              <a:buChar char="•"/>
            </a:pPr>
            <a:r>
              <a:rPr lang="en" sz="1800" b="1" i="0" u="none" strike="noStrike" cap="none">
                <a:solidFill>
                  <a:srgbClr val="002060"/>
                </a:solidFill>
                <a:latin typeface="Calibri"/>
                <a:ea typeface="Calibri"/>
                <a:cs typeface="Calibri"/>
                <a:sym typeface="Calibri"/>
              </a:rPr>
              <a:t>Create Data Products</a:t>
            </a:r>
            <a:endParaRPr sz="1800" b="1">
              <a:solidFill>
                <a:srgbClr val="002060"/>
              </a:solidFill>
              <a:latin typeface="Calibri"/>
              <a:ea typeface="Calibri"/>
              <a:cs typeface="Calibri"/>
              <a:sym typeface="Calibri"/>
            </a:endParaRPr>
          </a:p>
          <a:p>
            <a:pPr marL="0" marR="0" lvl="0" indent="114300" algn="l" rtl="0">
              <a:lnSpc>
                <a:spcPct val="100000"/>
              </a:lnSpc>
              <a:spcBef>
                <a:spcPts val="500"/>
              </a:spcBef>
              <a:spcAft>
                <a:spcPts val="0"/>
              </a:spcAft>
              <a:buClr>
                <a:schemeClr val="dk1"/>
              </a:buClr>
              <a:buSzPts val="1800"/>
              <a:buFont typeface="Arial"/>
              <a:buNone/>
            </a:pPr>
            <a:endParaRPr sz="1800" b="1" i="0" u="none" strike="noStrike" cap="none">
              <a:solidFill>
                <a:srgbClr val="002060"/>
              </a:solidFill>
              <a:latin typeface="Calibri"/>
              <a:ea typeface="Calibri"/>
              <a:cs typeface="Calibri"/>
              <a:sym typeface="Calibri"/>
            </a:endParaRPr>
          </a:p>
          <a:p>
            <a:pPr marL="0" marR="0" lvl="0" indent="-114300" algn="l" rtl="0">
              <a:lnSpc>
                <a:spcPct val="100000"/>
              </a:lnSpc>
              <a:spcBef>
                <a:spcPts val="500"/>
              </a:spcBef>
              <a:spcAft>
                <a:spcPts val="0"/>
              </a:spcAft>
              <a:buClr>
                <a:srgbClr val="002060"/>
              </a:buClr>
              <a:buSzPts val="1800"/>
              <a:buFont typeface="Arial"/>
              <a:buChar char="•"/>
            </a:pPr>
            <a:r>
              <a:rPr lang="en" sz="1800" b="1" i="0" u="none" strike="noStrike" cap="none">
                <a:solidFill>
                  <a:srgbClr val="002060"/>
                </a:solidFill>
                <a:latin typeface="Calibri"/>
                <a:ea typeface="Calibri"/>
                <a:cs typeface="Calibri"/>
                <a:sym typeface="Calibri"/>
              </a:rPr>
              <a:t>Train Communities in Understanding and Using Data</a:t>
            </a:r>
            <a:endParaRPr sz="1100" b="0" i="0" u="none" strike="noStrike" cap="none">
              <a:solidFill>
                <a:srgbClr val="000000"/>
              </a:solidFill>
              <a:latin typeface="Arial"/>
              <a:ea typeface="Arial"/>
              <a:cs typeface="Arial"/>
              <a:sym typeface="Arial"/>
            </a:endParaRPr>
          </a:p>
          <a:p>
            <a:pPr marL="0" marR="0" lvl="0" indent="114300" algn="l" rtl="0">
              <a:lnSpc>
                <a:spcPct val="100000"/>
              </a:lnSpc>
              <a:spcBef>
                <a:spcPts val="500"/>
              </a:spcBef>
              <a:spcAft>
                <a:spcPts val="0"/>
              </a:spcAft>
              <a:buClr>
                <a:schemeClr val="dk1"/>
              </a:buClr>
              <a:buSzPts val="1800"/>
              <a:buFont typeface="Arial"/>
              <a:buNone/>
            </a:pPr>
            <a:endParaRPr sz="1800" b="1" i="0" u="none" strike="noStrike" cap="none">
              <a:solidFill>
                <a:srgbClr val="002060"/>
              </a:solidFill>
              <a:latin typeface="Calibri"/>
              <a:ea typeface="Calibri"/>
              <a:cs typeface="Calibri"/>
              <a:sym typeface="Calibri"/>
            </a:endParaRPr>
          </a:p>
          <a:p>
            <a:pPr marL="0" marR="0" lvl="0" indent="-114300" algn="l" rtl="0">
              <a:lnSpc>
                <a:spcPct val="100000"/>
              </a:lnSpc>
              <a:spcBef>
                <a:spcPts val="500"/>
              </a:spcBef>
              <a:spcAft>
                <a:spcPts val="0"/>
              </a:spcAft>
              <a:buClr>
                <a:srgbClr val="002060"/>
              </a:buClr>
              <a:buSzPts val="1800"/>
              <a:buFont typeface="Arial"/>
              <a:buChar char="•"/>
            </a:pPr>
            <a:r>
              <a:rPr lang="en" sz="1800" b="1" i="0" u="none" strike="noStrike" cap="none">
                <a:solidFill>
                  <a:srgbClr val="002060"/>
                </a:solidFill>
                <a:latin typeface="Calibri"/>
                <a:ea typeface="Calibri"/>
                <a:cs typeface="Calibri"/>
                <a:sym typeface="Calibri"/>
              </a:rPr>
              <a:t>Build State and Local Level Monitoring Systems</a:t>
            </a:r>
            <a:endParaRPr sz="1100" b="0" i="0" u="none" strike="noStrike" cap="none">
              <a:solidFill>
                <a:srgbClr val="000000"/>
              </a:solidFill>
              <a:latin typeface="Arial"/>
              <a:ea typeface="Arial"/>
              <a:cs typeface="Arial"/>
              <a:sym typeface="Arial"/>
            </a:endParaRPr>
          </a:p>
        </p:txBody>
      </p:sp>
      <p:pic>
        <p:nvPicPr>
          <p:cNvPr id="214" name="Google Shape;214;p45"/>
          <p:cNvPicPr preferRelativeResize="0">
            <a:picLocks noGrp="1"/>
          </p:cNvPicPr>
          <p:nvPr>
            <p:ph type="body" idx="1"/>
          </p:nvPr>
        </p:nvPicPr>
        <p:blipFill rotWithShape="1">
          <a:blip r:embed="rId3">
            <a:alphaModFix/>
          </a:blip>
          <a:srcRect/>
          <a:stretch/>
        </p:blipFill>
        <p:spPr>
          <a:xfrm>
            <a:off x="687202" y="1162329"/>
            <a:ext cx="4491300" cy="3263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3"/>
          <p:cNvSpPr txBox="1">
            <a:spLocks noGrp="1"/>
          </p:cNvSpPr>
          <p:nvPr>
            <p:ph type="title"/>
          </p:nvPr>
        </p:nvSpPr>
        <p:spPr>
          <a:xfrm>
            <a:off x="457200" y="514350"/>
            <a:ext cx="8229600" cy="742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dirty="0">
                <a:latin typeface="Arial" panose="020B0604020202020204" pitchFamily="34" charset="0"/>
                <a:cs typeface="Arial" panose="020B0604020202020204" pitchFamily="34" charset="0"/>
              </a:rPr>
              <a:t>Opioids and Drug Overdose Events</a:t>
            </a:r>
            <a:endParaRPr dirty="0">
              <a:latin typeface="Arial" panose="020B0604020202020204" pitchFamily="34" charset="0"/>
              <a:cs typeface="Arial" panose="020B0604020202020204" pitchFamily="34" charset="0"/>
            </a:endParaRPr>
          </a:p>
        </p:txBody>
      </p:sp>
      <p:sp>
        <p:nvSpPr>
          <p:cNvPr id="406" name="Google Shape;406;p73"/>
          <p:cNvSpPr txBox="1">
            <a:spLocks noGrp="1"/>
          </p:cNvSpPr>
          <p:nvPr>
            <p:ph type="body" idx="1"/>
          </p:nvPr>
        </p:nvSpPr>
        <p:spPr>
          <a:xfrm>
            <a:off x="457200" y="1543051"/>
            <a:ext cx="8229600" cy="26511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360"/>
              </a:spcBef>
              <a:spcAft>
                <a:spcPts val="0"/>
              </a:spcAft>
              <a:buSzPts val="1800"/>
              <a:buFont typeface="Arial"/>
              <a:buChar char="•"/>
            </a:pPr>
            <a:r>
              <a:rPr lang="en" dirty="0">
                <a:solidFill>
                  <a:schemeClr val="dk1"/>
                </a:solidFill>
                <a:latin typeface="Arial" panose="020B0604020202020204" pitchFamily="34" charset="0"/>
                <a:cs typeface="Arial" panose="020B0604020202020204" pitchFamily="34" charset="0"/>
              </a:rPr>
              <a:t>Nationally, </a:t>
            </a:r>
            <a:r>
              <a:rPr lang="en" dirty="0">
                <a:solidFill>
                  <a:schemeClr val="accent1"/>
                </a:solidFill>
                <a:latin typeface="Arial" panose="020B0604020202020204" pitchFamily="34" charset="0"/>
                <a:cs typeface="Arial" panose="020B0604020202020204" pitchFamily="34" charset="0"/>
              </a:rPr>
              <a:t>18.2%</a:t>
            </a:r>
            <a:r>
              <a:rPr lang="en" dirty="0">
                <a:solidFill>
                  <a:schemeClr val="dk1"/>
                </a:solidFill>
                <a:latin typeface="Arial" panose="020B0604020202020204" pitchFamily="34" charset="0"/>
                <a:cs typeface="Arial" panose="020B0604020202020204" pitchFamily="34" charset="0"/>
              </a:rPr>
              <a:t> </a:t>
            </a:r>
            <a:r>
              <a:rPr lang="en" dirty="0">
                <a:solidFill>
                  <a:schemeClr val="accent1"/>
                </a:solidFill>
                <a:latin typeface="Arial" panose="020B0604020202020204" pitchFamily="34" charset="0"/>
                <a:cs typeface="Arial" panose="020B0604020202020204" pitchFamily="34" charset="0"/>
              </a:rPr>
              <a:t>increase in fatal drug overdoses</a:t>
            </a:r>
            <a:r>
              <a:rPr lang="en" dirty="0">
                <a:solidFill>
                  <a:schemeClr val="dk1"/>
                </a:solidFill>
                <a:latin typeface="Arial" panose="020B0604020202020204" pitchFamily="34" charset="0"/>
                <a:cs typeface="Arial" panose="020B0604020202020204" pitchFamily="34" charset="0"/>
              </a:rPr>
              <a:t>, in the 12 month period ending in May 2020. with the largest increase occurring during March – May (CDC Health Alert Network, 2020).</a:t>
            </a:r>
          </a:p>
          <a:p>
            <a:pPr marL="0" lvl="0" indent="0" algn="l" rtl="0">
              <a:lnSpc>
                <a:spcPct val="100000"/>
              </a:lnSpc>
              <a:spcBef>
                <a:spcPts val="360"/>
              </a:spcBef>
              <a:spcAft>
                <a:spcPts val="0"/>
              </a:spcAft>
              <a:buSzPts val="1800"/>
              <a:buNone/>
            </a:pPr>
            <a:endParaRPr dirty="0">
              <a:latin typeface="Arial" panose="020B0604020202020204" pitchFamily="34" charset="0"/>
              <a:cs typeface="Arial" panose="020B0604020202020204" pitchFamily="34" charset="0"/>
            </a:endParaRPr>
          </a:p>
          <a:p>
            <a:pPr marL="285750" lvl="0" indent="-285750" algn="l" rtl="0">
              <a:lnSpc>
                <a:spcPct val="100000"/>
              </a:lnSpc>
              <a:spcBef>
                <a:spcPts val="360"/>
              </a:spcBef>
              <a:spcAft>
                <a:spcPts val="0"/>
              </a:spcAft>
              <a:buSzPts val="1800"/>
              <a:buFont typeface="Arial"/>
              <a:buChar char="•"/>
            </a:pPr>
            <a:r>
              <a:rPr lang="en" dirty="0">
                <a:solidFill>
                  <a:schemeClr val="dk1"/>
                </a:solidFill>
                <a:latin typeface="Arial" panose="020B0604020202020204" pitchFamily="34" charset="0"/>
                <a:cs typeface="Arial" panose="020B0604020202020204" pitchFamily="34" charset="0"/>
              </a:rPr>
              <a:t>Synthetic opioids involved in most cases</a:t>
            </a:r>
          </a:p>
          <a:p>
            <a:pPr marL="0" lvl="0" indent="0" algn="l" rtl="0">
              <a:lnSpc>
                <a:spcPct val="100000"/>
              </a:lnSpc>
              <a:spcBef>
                <a:spcPts val="360"/>
              </a:spcBef>
              <a:spcAft>
                <a:spcPts val="0"/>
              </a:spcAft>
              <a:buSzPts val="1800"/>
              <a:buNone/>
            </a:pPr>
            <a:endParaRPr dirty="0">
              <a:latin typeface="Arial" panose="020B0604020202020204" pitchFamily="34" charset="0"/>
              <a:cs typeface="Arial" panose="020B0604020202020204" pitchFamily="34" charset="0"/>
            </a:endParaRPr>
          </a:p>
          <a:p>
            <a:pPr marL="285750" lvl="0" indent="-285750" algn="l" rtl="0">
              <a:lnSpc>
                <a:spcPct val="100000"/>
              </a:lnSpc>
              <a:spcBef>
                <a:spcPts val="360"/>
              </a:spcBef>
              <a:spcAft>
                <a:spcPts val="0"/>
              </a:spcAft>
              <a:buSzPts val="1800"/>
              <a:buFont typeface="Arial"/>
              <a:buChar char="•"/>
            </a:pPr>
            <a:r>
              <a:rPr lang="en" dirty="0">
                <a:solidFill>
                  <a:schemeClr val="dk1"/>
                </a:solidFill>
                <a:latin typeface="Arial" panose="020B0604020202020204" pitchFamily="34" charset="0"/>
                <a:cs typeface="Arial" panose="020B0604020202020204" pitchFamily="34" charset="0"/>
              </a:rPr>
              <a:t>Increases in overdose deaths due to cocaine (25.6% increase) and psychostimulants (34.8% increase) from previous 12 month period</a:t>
            </a:r>
            <a:endParaRPr dirty="0">
              <a:latin typeface="Arial" panose="020B0604020202020204" pitchFamily="34" charset="0"/>
              <a:cs typeface="Arial" panose="020B0604020202020204" pitchFamily="34" charset="0"/>
            </a:endParaRPr>
          </a:p>
          <a:p>
            <a:pPr marL="457200" lvl="0" indent="-228600" algn="l" rtl="0">
              <a:lnSpc>
                <a:spcPct val="100000"/>
              </a:lnSpc>
              <a:spcBef>
                <a:spcPts val="360"/>
              </a:spcBef>
              <a:spcAft>
                <a:spcPts val="0"/>
              </a:spcAft>
              <a:buClr>
                <a:srgbClr val="006096"/>
              </a:buClr>
              <a:buSzPts val="1800"/>
              <a:buNone/>
            </a:pPr>
            <a:endParaRPr dirty="0"/>
          </a:p>
        </p:txBody>
      </p:sp>
      <p:sp>
        <p:nvSpPr>
          <p:cNvPr id="407" name="Google Shape;407;p73"/>
          <p:cNvSpPr txBox="1">
            <a:spLocks noGrp="1"/>
          </p:cNvSpPr>
          <p:nvPr>
            <p:ph type="sldNum" idx="12"/>
          </p:nvPr>
        </p:nvSpPr>
        <p:spPr>
          <a:xfrm>
            <a:off x="3505200" y="4767264"/>
            <a:ext cx="2133600" cy="274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Arial"/>
                <a:ea typeface="Arial"/>
                <a:cs typeface="Arial"/>
                <a:sym typeface="Arial"/>
              </a:defRPr>
            </a:lvl9pPr>
          </a:lstStyle>
          <a:p>
            <a:pPr marL="0" lvl="0" indent="0" algn="ctr" rtl="0">
              <a:lnSpc>
                <a:spcPct val="100000"/>
              </a:lnSpc>
              <a:spcBef>
                <a:spcPts val="0"/>
              </a:spcBef>
              <a:spcAft>
                <a:spcPts val="0"/>
              </a:spcAft>
              <a:buSzPts val="1800"/>
              <a:buNone/>
            </a:pPr>
            <a:fld id="{00000000-1234-1234-1234-123412341234}" type="slidenum">
              <a:rPr lang="en" smtClean="0"/>
              <a:pPr marL="0" lvl="0" indent="0" algn="ctr" rtl="0">
                <a:lnSpc>
                  <a:spcPct val="100000"/>
                </a:lnSpc>
                <a:spcBef>
                  <a:spcPts val="0"/>
                </a:spcBef>
                <a:spcAft>
                  <a:spcPts val="0"/>
                </a:spcAft>
                <a:buSzPts val="1800"/>
                <a:buNone/>
              </a:pPr>
              <a:t>29</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4"/>
          <p:cNvSpPr txBox="1">
            <a:spLocks noGrp="1"/>
          </p:cNvSpPr>
          <p:nvPr>
            <p:ph type="body" idx="2"/>
          </p:nvPr>
        </p:nvSpPr>
        <p:spPr>
          <a:xfrm>
            <a:off x="-38892" y="3733798"/>
            <a:ext cx="8902500" cy="573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rgbClr val="006096"/>
              </a:buClr>
              <a:buSzPts val="1800"/>
              <a:buChar char="•"/>
            </a:pPr>
            <a:r>
              <a:rPr lang="en" sz="1400" dirty="0">
                <a:latin typeface="Arial" panose="020B0604020202020204" pitchFamily="34" charset="0"/>
                <a:cs typeface="Arial" panose="020B0604020202020204" pitchFamily="34" charset="0"/>
              </a:rPr>
              <a:t>Increased rates of opioid-related and naloxone activations particularly in the early part of the pandemic, and more recent increases going into 2021 </a:t>
            </a:r>
            <a:endParaRPr sz="1400" dirty="0">
              <a:latin typeface="Arial" panose="020B0604020202020204" pitchFamily="34" charset="0"/>
              <a:cs typeface="Arial" panose="020B0604020202020204" pitchFamily="34" charset="0"/>
            </a:endParaRPr>
          </a:p>
        </p:txBody>
      </p:sp>
      <p:sp>
        <p:nvSpPr>
          <p:cNvPr id="413" name="Google Shape;413;p74"/>
          <p:cNvSpPr txBox="1">
            <a:spLocks noGrp="1"/>
          </p:cNvSpPr>
          <p:nvPr>
            <p:ph type="sldNum" idx="12"/>
          </p:nvPr>
        </p:nvSpPr>
        <p:spPr>
          <a:xfrm>
            <a:off x="3505200" y="4767264"/>
            <a:ext cx="2133600" cy="274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
              <a:t>30</a:t>
            </a:fld>
            <a:endParaRPr/>
          </a:p>
        </p:txBody>
      </p:sp>
      <p:pic>
        <p:nvPicPr>
          <p:cNvPr id="414" name="Google Shape;414;p74" descr="https://lh3.googleusercontent.com/O-KT8e-GFPpv1d6dft6mDga7M0DyHapRnnPq9bkqYcoPGD-ik1z7xsvtGBSA4IdFM8smX37RISXfWFFswcwVOQlf5Xh3lJNB1KWs-MkbA5Mr830e9LvmYJUi-Cpz9g"/>
          <p:cNvPicPr preferRelativeResize="0"/>
          <p:nvPr/>
        </p:nvPicPr>
        <p:blipFill rotWithShape="1">
          <a:blip r:embed="rId3">
            <a:alphaModFix/>
          </a:blip>
          <a:srcRect/>
          <a:stretch/>
        </p:blipFill>
        <p:spPr>
          <a:xfrm>
            <a:off x="304650" y="742601"/>
            <a:ext cx="3978600" cy="3133400"/>
          </a:xfrm>
          <a:prstGeom prst="rect">
            <a:avLst/>
          </a:prstGeom>
          <a:noFill/>
          <a:ln>
            <a:noFill/>
          </a:ln>
        </p:spPr>
      </p:pic>
      <p:pic>
        <p:nvPicPr>
          <p:cNvPr id="415" name="Google Shape;415;p74" descr="https://lh5.googleusercontent.com/2cfoEQNhpQoESIB0y8-fuyCLu7pXQjf6fYePC2PQgE193b8fNILzaN6nIZC-dN10_e7OckZFgzpDvjLVAXfiQmrTM_hMKDl3UZ0L0eGYrAhdd4Cto-JxrxLzsDZ_Yg"/>
          <p:cNvPicPr preferRelativeResize="0"/>
          <p:nvPr/>
        </p:nvPicPr>
        <p:blipFill rotWithShape="1">
          <a:blip r:embed="rId4">
            <a:alphaModFix/>
          </a:blip>
          <a:srcRect/>
          <a:stretch/>
        </p:blipFill>
        <p:spPr>
          <a:xfrm>
            <a:off x="4526749" y="749762"/>
            <a:ext cx="3873900" cy="2900712"/>
          </a:xfrm>
          <a:prstGeom prst="rect">
            <a:avLst/>
          </a:prstGeom>
          <a:noFill/>
          <a:ln>
            <a:noFill/>
          </a:ln>
        </p:spPr>
      </p:pic>
      <p:sp>
        <p:nvSpPr>
          <p:cNvPr id="416" name="Google Shape;416;p74"/>
          <p:cNvSpPr txBox="1">
            <a:spLocks noGrp="1"/>
          </p:cNvSpPr>
          <p:nvPr>
            <p:ph type="body" idx="1"/>
          </p:nvPr>
        </p:nvSpPr>
        <p:spPr>
          <a:xfrm>
            <a:off x="188375" y="157289"/>
            <a:ext cx="8187300" cy="585300"/>
          </a:xfrm>
          <a:prstGeom prst="rect">
            <a:avLst/>
          </a:prstGeom>
          <a:noFill/>
          <a:ln>
            <a:noFill/>
          </a:ln>
        </p:spPr>
        <p:txBody>
          <a:bodyPr spcFirstLastPara="1" wrap="square" lIns="91425" tIns="45700" rIns="91425" bIns="45700" anchor="b" anchorCtr="0">
            <a:noAutofit/>
          </a:bodyPr>
          <a:lstStyle/>
          <a:p>
            <a:pPr marL="457200" lvl="0" indent="-228600" algn="ctr" rtl="0">
              <a:lnSpc>
                <a:spcPct val="100000"/>
              </a:lnSpc>
              <a:spcBef>
                <a:spcPts val="360"/>
              </a:spcBef>
              <a:spcAft>
                <a:spcPts val="0"/>
              </a:spcAft>
              <a:buSzPts val="1800"/>
              <a:buNone/>
            </a:pPr>
            <a:r>
              <a:rPr lang="en" dirty="0">
                <a:latin typeface="Arial" panose="020B0604020202020204" pitchFamily="34" charset="0"/>
                <a:cs typeface="Arial" panose="020B0604020202020204" pitchFamily="34" charset="0"/>
              </a:rPr>
              <a:t>EMS Opioid Related Activation data</a:t>
            </a:r>
            <a:endParaRPr dirty="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Limitations of Data in Field</a:t>
            </a:r>
            <a:endParaRPr dirty="0">
              <a:latin typeface="Arial" panose="020B0604020202020204" pitchFamily="34" charset="0"/>
              <a:cs typeface="Arial" panose="020B0604020202020204" pitchFamily="34" charset="0"/>
            </a:endParaRPr>
          </a:p>
        </p:txBody>
      </p:sp>
      <p:sp>
        <p:nvSpPr>
          <p:cNvPr id="422" name="Google Shape;422;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dirty="0">
                <a:latin typeface="Arial" panose="020B0604020202020204" pitchFamily="34" charset="0"/>
                <a:cs typeface="Arial" panose="020B0604020202020204" pitchFamily="34" charset="0"/>
              </a:rPr>
              <a:t>General limitations of self-report mental health data in surveys.</a:t>
            </a:r>
            <a:endParaRPr sz="2000" dirty="0">
              <a:latin typeface="Arial" panose="020B0604020202020204" pitchFamily="34" charset="0"/>
              <a:cs typeface="Arial" panose="020B0604020202020204" pitchFamily="34" charset="0"/>
            </a:endParaRPr>
          </a:p>
          <a:p>
            <a:pPr marL="457200" lvl="0" indent="-355600" algn="l" rtl="0">
              <a:lnSpc>
                <a:spcPct val="150000"/>
              </a:lnSpc>
              <a:spcBef>
                <a:spcPts val="0"/>
              </a:spcBef>
              <a:spcAft>
                <a:spcPts val="0"/>
              </a:spcAft>
              <a:buSzPts val="2000"/>
              <a:buChar char="●"/>
            </a:pPr>
            <a:r>
              <a:rPr lang="en" sz="2000" dirty="0">
                <a:latin typeface="Arial" panose="020B0604020202020204" pitchFamily="34" charset="0"/>
                <a:cs typeface="Arial" panose="020B0604020202020204" pitchFamily="34" charset="0"/>
              </a:rPr>
              <a:t>With ED and health data, differences in reporting and categorization of data. </a:t>
            </a:r>
            <a:endParaRPr sz="2000" dirty="0">
              <a:latin typeface="Arial" panose="020B0604020202020204" pitchFamily="34" charset="0"/>
              <a:cs typeface="Arial" panose="020B0604020202020204" pitchFamily="34" charset="0"/>
            </a:endParaRPr>
          </a:p>
          <a:p>
            <a:pPr marL="457200" lvl="0" indent="-355600" algn="l" rtl="0">
              <a:lnSpc>
                <a:spcPct val="150000"/>
              </a:lnSpc>
              <a:spcBef>
                <a:spcPts val="0"/>
              </a:spcBef>
              <a:spcAft>
                <a:spcPts val="0"/>
              </a:spcAft>
              <a:buSzPts val="2000"/>
              <a:buChar char="●"/>
            </a:pPr>
            <a:r>
              <a:rPr lang="en" sz="2000" dirty="0">
                <a:latin typeface="Arial" panose="020B0604020202020204" pitchFamily="34" charset="0"/>
                <a:cs typeface="Arial" panose="020B0604020202020204" pitchFamily="34" charset="0"/>
              </a:rPr>
              <a:t>Missing or incomplete information within death record</a:t>
            </a:r>
            <a:endParaRPr sz="2000" dirty="0">
              <a:latin typeface="Arial" panose="020B0604020202020204" pitchFamily="34" charset="0"/>
              <a:cs typeface="Arial" panose="020B0604020202020204" pitchFamily="34" charset="0"/>
            </a:endParaRPr>
          </a:p>
          <a:p>
            <a:pPr marL="457200" lvl="0" indent="-355600" algn="l" rtl="0">
              <a:lnSpc>
                <a:spcPct val="150000"/>
              </a:lnSpc>
              <a:spcBef>
                <a:spcPts val="0"/>
              </a:spcBef>
              <a:spcAft>
                <a:spcPts val="0"/>
              </a:spcAft>
              <a:buSzPts val="2000"/>
              <a:buChar char="●"/>
            </a:pPr>
            <a:r>
              <a:rPr lang="en" sz="2000" dirty="0">
                <a:latin typeface="Arial" panose="020B0604020202020204" pitchFamily="34" charset="0"/>
                <a:cs typeface="Arial" panose="020B0604020202020204" pitchFamily="34" charset="0"/>
              </a:rPr>
              <a:t>Challenges in capturing accurate demographic information during data collection</a:t>
            </a:r>
            <a:endParaRPr sz="2000" dirty="0">
              <a:latin typeface="Arial" panose="020B0604020202020204" pitchFamily="34" charset="0"/>
              <a:cs typeface="Arial" panose="020B0604020202020204" pitchFamily="34" charset="0"/>
            </a:endParaRPr>
          </a:p>
          <a:p>
            <a:pPr marL="457200" lvl="0" indent="-355600" algn="l" rtl="0">
              <a:lnSpc>
                <a:spcPct val="150000"/>
              </a:lnSpc>
              <a:spcBef>
                <a:spcPts val="0"/>
              </a:spcBef>
              <a:spcAft>
                <a:spcPts val="0"/>
              </a:spcAft>
              <a:buSzPts val="2000"/>
              <a:buChar char="●"/>
            </a:pPr>
            <a:r>
              <a:rPr lang="en" sz="2000" dirty="0">
                <a:latin typeface="Arial" panose="020B0604020202020204" pitchFamily="34" charset="0"/>
                <a:cs typeface="Arial" panose="020B0604020202020204" pitchFamily="34" charset="0"/>
              </a:rPr>
              <a:t>Cannot necessarily infer causality in all cases.</a:t>
            </a:r>
            <a:endParaRPr sz="2000" dirty="0">
              <a:latin typeface="Arial" panose="020B0604020202020204" pitchFamily="34" charset="0"/>
              <a:cs typeface="Arial" panose="020B0604020202020204" pitchFamily="34" charset="0"/>
            </a:endParaRPr>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Limitations: COVID-19</a:t>
            </a:r>
            <a:endParaRPr dirty="0">
              <a:latin typeface="Arial" panose="020B0604020202020204" pitchFamily="34" charset="0"/>
              <a:cs typeface="Arial" panose="020B0604020202020204" pitchFamily="34" charset="0"/>
            </a:endParaRPr>
          </a:p>
        </p:txBody>
      </p:sp>
      <p:sp>
        <p:nvSpPr>
          <p:cNvPr id="428" name="Google Shape;428;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000" dirty="0"/>
          </a:p>
          <a:p>
            <a:pPr marL="457200" lvl="0" indent="-355600" algn="l" rtl="0">
              <a:spcBef>
                <a:spcPts val="1200"/>
              </a:spcBef>
              <a:spcAft>
                <a:spcPts val="0"/>
              </a:spcAft>
              <a:buSzPts val="2000"/>
              <a:buChar char="●"/>
            </a:pPr>
            <a:r>
              <a:rPr lang="en" sz="2000" dirty="0">
                <a:latin typeface="Arial" panose="020B0604020202020204" pitchFamily="34" charset="0"/>
                <a:cs typeface="Arial" panose="020B0604020202020204" pitchFamily="34" charset="0"/>
              </a:rPr>
              <a:t>COVID-19 caused delays in data collection and forced adjustments to methodology, difficulties in physically collecting data.</a:t>
            </a:r>
            <a:endParaRPr sz="2000" dirty="0">
              <a:latin typeface="Arial" panose="020B0604020202020204" pitchFamily="34" charset="0"/>
              <a:cs typeface="Arial" panose="020B0604020202020204" pitchFamily="34" charset="0"/>
            </a:endParaRPr>
          </a:p>
          <a:p>
            <a:pPr marL="457200" lvl="0" indent="0" algn="l" rtl="0">
              <a:spcBef>
                <a:spcPts val="1200"/>
              </a:spcBef>
              <a:spcAft>
                <a:spcPts val="0"/>
              </a:spcAft>
              <a:buNone/>
            </a:pPr>
            <a:endParaRPr sz="2000" dirty="0">
              <a:latin typeface="Arial" panose="020B0604020202020204" pitchFamily="34" charset="0"/>
              <a:cs typeface="Arial" panose="020B0604020202020204" pitchFamily="34" charset="0"/>
            </a:endParaRPr>
          </a:p>
          <a:p>
            <a:pPr marL="457200" lvl="0" indent="-355600" algn="l" rtl="0">
              <a:spcBef>
                <a:spcPts val="1200"/>
              </a:spcBef>
              <a:spcAft>
                <a:spcPts val="0"/>
              </a:spcAft>
              <a:buSzPts val="2000"/>
              <a:buChar char="●"/>
            </a:pPr>
            <a:r>
              <a:rPr lang="en" sz="2000" dirty="0">
                <a:latin typeface="Arial" panose="020B0604020202020204" pitchFamily="34" charset="0"/>
                <a:cs typeface="Arial" panose="020B0604020202020204" pitchFamily="34" charset="0"/>
              </a:rPr>
              <a:t>Much of this data is not nationally generalizable (in part because of these COVID-influenced limitations).</a:t>
            </a:r>
            <a:endParaRPr sz="2000" dirty="0">
              <a:latin typeface="Arial" panose="020B0604020202020204" pitchFamily="34" charset="0"/>
              <a:cs typeface="Arial" panose="020B0604020202020204" pitchFamily="34" charset="0"/>
            </a:endParaRPr>
          </a:p>
          <a:p>
            <a:pPr marL="0" lvl="0" indent="0" algn="l" rtl="0">
              <a:spcBef>
                <a:spcPts val="1200"/>
              </a:spcBef>
              <a:spcAft>
                <a:spcPts val="0"/>
              </a:spcAft>
              <a:buNone/>
            </a:pPr>
            <a:endParaRPr sz="2000"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Thank You</a:t>
            </a:r>
            <a:endParaRPr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Contact Information</a:t>
            </a:r>
            <a:endParaRPr/>
          </a:p>
        </p:txBody>
      </p:sp>
      <p:sp>
        <p:nvSpPr>
          <p:cNvPr id="439" name="Google Shape;439;p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0"/>
              </a:spcAft>
              <a:buNone/>
            </a:pPr>
            <a:r>
              <a:rPr lang="en" dirty="0">
                <a:latin typeface="Arial" panose="020B0604020202020204" pitchFamily="34" charset="0"/>
                <a:cs typeface="Arial" panose="020B0604020202020204" pitchFamily="34" charset="0"/>
              </a:rPr>
              <a:t>M. J. Scales, MPH, CPS</a:t>
            </a:r>
            <a:endParaRPr dirty="0">
              <a:latin typeface="Arial" panose="020B0604020202020204" pitchFamily="34" charset="0"/>
              <a:cs typeface="Arial" panose="020B0604020202020204" pitchFamily="34" charset="0"/>
            </a:endParaRPr>
          </a:p>
          <a:p>
            <a:pPr marL="0" lvl="0" indent="0" algn="l" rtl="0">
              <a:spcBef>
                <a:spcPts val="1200"/>
              </a:spcBef>
              <a:spcAft>
                <a:spcPts val="0"/>
              </a:spcAft>
              <a:buNone/>
            </a:pPr>
            <a:r>
              <a:rPr lang="en"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mjscales@udel.edu</a:t>
            </a:r>
            <a:endParaRPr dirty="0">
              <a:latin typeface="Arial" panose="020B0604020202020204" pitchFamily="34" charset="0"/>
              <a:cs typeface="Arial" panose="020B0604020202020204" pitchFamily="34" charset="0"/>
            </a:endParaRPr>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440" name="Google Shape;440;p78"/>
          <p:cNvSpPr txBox="1">
            <a:spLocks noGrp="1"/>
          </p:cNvSpPr>
          <p:nvPr>
            <p:ph type="body" idx="4294967295"/>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0"/>
              </a:spcAft>
              <a:buNone/>
            </a:pPr>
            <a:r>
              <a:rPr lang="en" dirty="0">
                <a:latin typeface="Arial" panose="020B0604020202020204" pitchFamily="34" charset="0"/>
                <a:cs typeface="Arial" panose="020B0604020202020204" pitchFamily="34" charset="0"/>
              </a:rPr>
              <a:t>Rachel Ryding, PhD</a:t>
            </a:r>
            <a:endParaRPr dirty="0">
              <a:latin typeface="Arial" panose="020B0604020202020204" pitchFamily="34" charset="0"/>
              <a:cs typeface="Arial" panose="020B0604020202020204" pitchFamily="34" charset="0"/>
            </a:endParaRPr>
          </a:p>
          <a:p>
            <a:pPr marL="0" lvl="0" indent="0" algn="l" rtl="0">
              <a:spcBef>
                <a:spcPts val="1200"/>
              </a:spcBef>
              <a:spcAft>
                <a:spcPts val="0"/>
              </a:spcAft>
              <a:buNone/>
            </a:pPr>
            <a:r>
              <a:rPr lang="en"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rryding@udel.edu</a:t>
            </a:r>
            <a:endParaRPr dirty="0">
              <a:latin typeface="Arial" panose="020B0604020202020204" pitchFamily="34" charset="0"/>
              <a:cs typeface="Arial" panose="020B0604020202020204" pitchFamily="34" charset="0"/>
            </a:endParaRP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79"/>
          <p:cNvSpPr txBox="1">
            <a:spLocks noGrp="1"/>
          </p:cNvSpPr>
          <p:nvPr>
            <p:ph type="title"/>
          </p:nvPr>
        </p:nvSpPr>
        <p:spPr>
          <a:xfrm>
            <a:off x="311700" y="161550"/>
            <a:ext cx="85206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Sources</a:t>
            </a:r>
            <a:endParaRPr/>
          </a:p>
        </p:txBody>
      </p:sp>
      <p:sp>
        <p:nvSpPr>
          <p:cNvPr id="446" name="Google Shape;446;p79"/>
          <p:cNvSpPr txBox="1"/>
          <p:nvPr/>
        </p:nvSpPr>
        <p:spPr>
          <a:xfrm>
            <a:off x="304675" y="1021525"/>
            <a:ext cx="8520600" cy="39118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100" dirty="0">
                <a:solidFill>
                  <a:schemeClr val="bg1"/>
                </a:solidFill>
              </a:rPr>
              <a:t>Benfer, E., Bloom Robinson, D., Butler, S., Edmonds, L., Gilman, S., Lucas McKay, K., Owens, L., Steinkamp, N., Yentel, D., &amp; Neumann, Z. (2020, August 7). The COVID-19 Eviction Crisis: an Estimated 30-40 Million People in America Are at Risk. Retrieved from https://www.aspeninstitute.org/blog-posts/the-covid-19-eviction-crisis-an-estimated-30-40-million-people-in-america-are-at-risk/. </a:t>
            </a:r>
            <a:endParaRPr sz="1100" dirty="0">
              <a:solidFill>
                <a:schemeClr val="bg1"/>
              </a:solidFill>
            </a:endParaRPr>
          </a:p>
          <a:p>
            <a:pPr marL="0" marR="0" lvl="0" indent="0" algn="l" rtl="0">
              <a:lnSpc>
                <a:spcPct val="115000"/>
              </a:lnSpc>
              <a:spcBef>
                <a:spcPts val="1200"/>
              </a:spcBef>
              <a:spcAft>
                <a:spcPts val="0"/>
              </a:spcAft>
              <a:buNone/>
            </a:pPr>
            <a:endParaRPr sz="1100" dirty="0">
              <a:solidFill>
                <a:schemeClr val="bg1"/>
              </a:solidFill>
            </a:endParaRPr>
          </a:p>
          <a:p>
            <a:pPr marL="0" marR="0" lvl="0" indent="0" algn="l" rtl="0">
              <a:lnSpc>
                <a:spcPct val="115000"/>
              </a:lnSpc>
              <a:spcBef>
                <a:spcPts val="0"/>
              </a:spcBef>
              <a:spcAft>
                <a:spcPts val="0"/>
              </a:spcAft>
              <a:buNone/>
            </a:pPr>
            <a:r>
              <a:rPr lang="en" sz="1100" dirty="0">
                <a:solidFill>
                  <a:schemeClr val="bg1"/>
                </a:solidFill>
              </a:rPr>
              <a:t>Bridge JA, Horowitz LM, Fontanella CA, et al. Age-Related Racial Disparity in Suicide Rates Among US Youths From 2001 Through 2015. </a:t>
            </a:r>
            <a:r>
              <a:rPr lang="en" sz="1100" i="1" dirty="0">
                <a:solidFill>
                  <a:schemeClr val="bg1"/>
                </a:solidFill>
              </a:rPr>
              <a:t>JAMA Pediatr.</a:t>
            </a:r>
            <a:r>
              <a:rPr lang="en" sz="1100" dirty="0">
                <a:solidFill>
                  <a:schemeClr val="bg1"/>
                </a:solidFill>
              </a:rPr>
              <a:t> 2018;172(7):697–699. doi:10.1001/jamapediatrics.2018.0399</a:t>
            </a:r>
            <a:endParaRPr sz="1100" dirty="0">
              <a:solidFill>
                <a:schemeClr val="bg1"/>
              </a:solidFill>
            </a:endParaRPr>
          </a:p>
          <a:p>
            <a:pPr marL="0" marR="0" lvl="0" indent="0" algn="l" rtl="0">
              <a:lnSpc>
                <a:spcPct val="115000"/>
              </a:lnSpc>
              <a:spcBef>
                <a:spcPts val="0"/>
              </a:spcBef>
              <a:spcAft>
                <a:spcPts val="0"/>
              </a:spcAft>
              <a:buNone/>
            </a:pPr>
            <a:endParaRPr sz="1100" dirty="0">
              <a:solidFill>
                <a:schemeClr val="bg1"/>
              </a:solidFill>
            </a:endParaRPr>
          </a:p>
          <a:p>
            <a:pPr marL="0" lvl="0" indent="0" algn="l" rtl="0">
              <a:spcBef>
                <a:spcPts val="0"/>
              </a:spcBef>
              <a:spcAft>
                <a:spcPts val="0"/>
              </a:spcAft>
              <a:buClr>
                <a:schemeClr val="dk1"/>
              </a:buClr>
              <a:buSzPts val="1000"/>
              <a:buFont typeface="Arial"/>
              <a:buNone/>
            </a:pPr>
            <a:r>
              <a:rPr lang="en" sz="1100" dirty="0">
                <a:solidFill>
                  <a:schemeClr val="bg1"/>
                </a:solidFill>
              </a:rPr>
              <a:t>Centers for Disease Control and Prevention (CDC). 1991-2019 High School Youth Risk Behavior Survey Data. Available at </a:t>
            </a:r>
            <a:r>
              <a:rPr lang="en" sz="1100" u="sng" dirty="0">
                <a:solidFill>
                  <a:schemeClr val="bg1"/>
                </a:solidFill>
                <a:hlinkClick r:id="rId3">
                  <a:extLst>
                    <a:ext uri="{A12FA001-AC4F-418D-AE19-62706E023703}">
                      <ahyp:hlinkClr xmlns:ahyp="http://schemas.microsoft.com/office/drawing/2018/hyperlinkcolor" val="tx"/>
                    </a:ext>
                  </a:extLst>
                </a:hlinkClick>
              </a:rPr>
              <a:t>http://yrbs-explorer.services.cdc.gov/</a:t>
            </a:r>
            <a:r>
              <a:rPr lang="en" sz="1100" dirty="0">
                <a:solidFill>
                  <a:schemeClr val="bg1"/>
                </a:solidFill>
              </a:rPr>
              <a:t>. Accessed on January 20, 2021.</a:t>
            </a:r>
            <a:endParaRPr sz="1100" dirty="0">
              <a:solidFill>
                <a:schemeClr val="bg1"/>
              </a:solidFill>
            </a:endParaRPr>
          </a:p>
          <a:p>
            <a:pPr marL="0" marR="0" lvl="0" indent="0" algn="l" rtl="0">
              <a:lnSpc>
                <a:spcPct val="115000"/>
              </a:lnSpc>
              <a:spcBef>
                <a:spcPts val="0"/>
              </a:spcBef>
              <a:spcAft>
                <a:spcPts val="0"/>
              </a:spcAft>
              <a:buNone/>
            </a:pPr>
            <a:endParaRPr sz="1100" dirty="0">
              <a:solidFill>
                <a:schemeClr val="bg1"/>
              </a:solidFill>
            </a:endParaRPr>
          </a:p>
          <a:p>
            <a:pPr marL="0" lvl="0" indent="0" algn="l" rtl="0">
              <a:spcBef>
                <a:spcPts val="0"/>
              </a:spcBef>
              <a:spcAft>
                <a:spcPts val="0"/>
              </a:spcAft>
              <a:buNone/>
            </a:pPr>
            <a:r>
              <a:rPr lang="en" sz="1100" dirty="0">
                <a:solidFill>
                  <a:schemeClr val="bg1"/>
                </a:solidFill>
              </a:rPr>
              <a:t>Centers for Disease Control and Prevention. (2020, Dec. 17). Increase in fatal drug overdoses across the United States driven by synthetic opioids before and during the COVID-19 pandemic. </a:t>
            </a:r>
            <a:r>
              <a:rPr lang="en" sz="1100" i="1" dirty="0">
                <a:solidFill>
                  <a:schemeClr val="bg1"/>
                </a:solidFill>
              </a:rPr>
              <a:t>Health Alert Network – CDCHAN-00438</a:t>
            </a:r>
            <a:r>
              <a:rPr lang="en" sz="1100" dirty="0">
                <a:solidFill>
                  <a:schemeClr val="bg1"/>
                </a:solidFill>
              </a:rPr>
              <a:t>. Retrieved from </a:t>
            </a:r>
            <a:r>
              <a:rPr lang="en" sz="1100" u="sng" dirty="0">
                <a:solidFill>
                  <a:schemeClr val="bg1"/>
                </a:solidFill>
                <a:hlinkClick r:id="rId4">
                  <a:extLst>
                    <a:ext uri="{A12FA001-AC4F-418D-AE19-62706E023703}">
                      <ahyp:hlinkClr xmlns:ahyp="http://schemas.microsoft.com/office/drawing/2018/hyperlinkcolor" val="tx"/>
                    </a:ext>
                  </a:extLst>
                </a:hlinkClick>
              </a:rPr>
              <a:t>https://emergency.cdc.gov/han/2020/han00438.asp</a:t>
            </a:r>
            <a:endParaRPr sz="1100" dirty="0">
              <a:solidFill>
                <a:schemeClr val="bg1"/>
              </a:solidFill>
            </a:endParaRPr>
          </a:p>
          <a:p>
            <a:pPr marL="0" lvl="0" indent="0" algn="l" rtl="0">
              <a:spcBef>
                <a:spcPts val="0"/>
              </a:spcBef>
              <a:spcAft>
                <a:spcPts val="0"/>
              </a:spcAft>
              <a:buNone/>
            </a:pPr>
            <a:endParaRPr sz="1100" dirty="0">
              <a:solidFill>
                <a:schemeClr val="bg1"/>
              </a:solidFill>
            </a:endParaRPr>
          </a:p>
          <a:p>
            <a:pPr marL="0" lvl="0" indent="0" algn="l" rtl="0">
              <a:spcBef>
                <a:spcPts val="0"/>
              </a:spcBef>
              <a:spcAft>
                <a:spcPts val="0"/>
              </a:spcAft>
              <a:buNone/>
            </a:pPr>
            <a:r>
              <a:rPr lang="en" sz="1100" dirty="0">
                <a:solidFill>
                  <a:schemeClr val="bg1"/>
                </a:solidFill>
              </a:rPr>
              <a:t>Center for Drug &amp; Health Studies. (2021). Delaware School Survey: Secondary [Annual Survey]. University of Delaware. https://www.cdhs.udel.edu/seow/school-surveys/delaware-school-survey/%28dss%29</a:t>
            </a:r>
            <a:endParaRPr sz="1100" dirty="0">
              <a:solidFill>
                <a:schemeClr val="bg1"/>
              </a:solidFill>
            </a:endParaRPr>
          </a:p>
          <a:p>
            <a:pPr marL="0" lvl="0" indent="0" algn="l" rtl="0">
              <a:spcBef>
                <a:spcPts val="0"/>
              </a:spcBef>
              <a:spcAft>
                <a:spcPts val="0"/>
              </a:spcAft>
              <a:buNone/>
            </a:pPr>
            <a:endParaRPr sz="1000" dirty="0">
              <a:solidFill>
                <a:srgbClr val="333333"/>
              </a:solidFill>
              <a:highlight>
                <a:srgbClr val="FFFFFF"/>
              </a:highlight>
            </a:endParaRPr>
          </a:p>
          <a:p>
            <a:pPr marL="457200" lvl="0" indent="-457200" algn="l" rtl="0">
              <a:spcBef>
                <a:spcPts val="0"/>
              </a:spcBef>
              <a:spcAft>
                <a:spcPts val="0"/>
              </a:spcAft>
              <a:buClr>
                <a:schemeClr val="dk1"/>
              </a:buClr>
              <a:buSzPts val="1100"/>
              <a:buFont typeface="Arial"/>
              <a:buNone/>
            </a:pPr>
            <a:endParaRPr sz="1000" dirty="0">
              <a:solidFill>
                <a:srgbClr val="333333"/>
              </a:solidFill>
              <a:highlight>
                <a:srgbClr val="FFFFFF"/>
              </a:highlight>
            </a:endParaRPr>
          </a:p>
          <a:p>
            <a:pPr marL="0" lvl="0" indent="0" algn="l" rtl="0">
              <a:spcBef>
                <a:spcPts val="0"/>
              </a:spcBef>
              <a:spcAft>
                <a:spcPts val="0"/>
              </a:spcAft>
              <a:buClr>
                <a:schemeClr val="dk1"/>
              </a:buClr>
              <a:buFont typeface="Arial"/>
              <a:buNone/>
            </a:pPr>
            <a:endParaRPr sz="13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80"/>
          <p:cNvSpPr txBox="1">
            <a:spLocks noGrp="1"/>
          </p:cNvSpPr>
          <p:nvPr>
            <p:ph type="title"/>
          </p:nvPr>
        </p:nvSpPr>
        <p:spPr>
          <a:xfrm>
            <a:off x="311700" y="161550"/>
            <a:ext cx="85206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Sources</a:t>
            </a:r>
            <a:endParaRPr/>
          </a:p>
        </p:txBody>
      </p:sp>
      <p:sp>
        <p:nvSpPr>
          <p:cNvPr id="452" name="Google Shape;452;p80"/>
          <p:cNvSpPr txBox="1"/>
          <p:nvPr/>
        </p:nvSpPr>
        <p:spPr>
          <a:xfrm>
            <a:off x="304675" y="1021525"/>
            <a:ext cx="8520600" cy="44229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100" dirty="0">
                <a:solidFill>
                  <a:schemeClr val="bg1"/>
                </a:solidFill>
              </a:rPr>
              <a:t>Congressional Black Caucus (CBC) Emergency Taskforce on Black Youth Suicide and Mental Health. (2020). (rep.). </a:t>
            </a:r>
            <a:r>
              <a:rPr lang="en" sz="1100" i="1" dirty="0">
                <a:solidFill>
                  <a:schemeClr val="bg1"/>
                </a:solidFill>
              </a:rPr>
              <a:t>Ring the Alarm: the Crisis of Black Youth Suicide in America</a:t>
            </a:r>
            <a:r>
              <a:rPr lang="en" sz="1100" dirty="0">
                <a:solidFill>
                  <a:schemeClr val="bg1"/>
                </a:solidFill>
              </a:rPr>
              <a:t>. https://watsoncoleman.house.gov/uploadedfiles/full_taskforce_report.pdf</a:t>
            </a:r>
            <a:endParaRPr sz="1100" dirty="0">
              <a:solidFill>
                <a:schemeClr val="bg1"/>
              </a:solidFill>
            </a:endParaRPr>
          </a:p>
          <a:p>
            <a:pPr marL="0" lvl="0" indent="0" algn="l" rtl="0">
              <a:spcBef>
                <a:spcPts val="1200"/>
              </a:spcBef>
              <a:spcAft>
                <a:spcPts val="0"/>
              </a:spcAft>
              <a:buClr>
                <a:schemeClr val="dk1"/>
              </a:buClr>
              <a:buSzPts val="1100"/>
              <a:buFont typeface="Arial"/>
              <a:buNone/>
            </a:pPr>
            <a:r>
              <a:rPr lang="en" sz="1100" dirty="0">
                <a:solidFill>
                  <a:schemeClr val="bg1"/>
                </a:solidFill>
              </a:rPr>
              <a:t>Czeisler, M., Lane, R.I., Petrosky, E., Wiley, J.F., Christensen, A., Njai, R., Weaver, M.D., Robbins, R., Facer-Childs, E.R., Barger, L.K., Czeisler, C.A., Howard, M.E., Rajaratnam, S. M. W. (2020) Mental health, substance use, and suicidal ideation during the COVID-19 pandemic – United States, June 24-30, 2020. MMWR Morbidity and Mortality Weekly Report, 69(32), 1049-1057. Retrieved from </a:t>
            </a:r>
            <a:r>
              <a:rPr lang="en" sz="1100" u="sng" dirty="0">
                <a:solidFill>
                  <a:schemeClr val="bg1"/>
                </a:solidFill>
                <a:hlinkClick r:id="rId3">
                  <a:extLst>
                    <a:ext uri="{A12FA001-AC4F-418D-AE19-62706E023703}">
                      <ahyp:hlinkClr xmlns:ahyp="http://schemas.microsoft.com/office/drawing/2018/hyperlinkcolor" val="tx"/>
                    </a:ext>
                  </a:extLst>
                </a:hlinkClick>
              </a:rPr>
              <a:t>https://www.cdc.gov/mmwr/volumes/69/wr/mm6932a1.htm</a:t>
            </a:r>
            <a:r>
              <a:rPr lang="en" sz="1100" dirty="0">
                <a:solidFill>
                  <a:schemeClr val="bg1"/>
                </a:solidFill>
              </a:rPr>
              <a:t>. </a:t>
            </a:r>
            <a:endParaRPr sz="1100" dirty="0">
              <a:solidFill>
                <a:schemeClr val="bg1"/>
              </a:solidFill>
            </a:endParaRPr>
          </a:p>
          <a:p>
            <a:pPr marL="0" lvl="0" indent="0" algn="l" rtl="0">
              <a:spcBef>
                <a:spcPts val="0"/>
              </a:spcBef>
              <a:spcAft>
                <a:spcPts val="0"/>
              </a:spcAft>
              <a:buNone/>
            </a:pPr>
            <a:endParaRPr sz="1100" dirty="0">
              <a:solidFill>
                <a:schemeClr val="bg1"/>
              </a:solidFill>
            </a:endParaRPr>
          </a:p>
          <a:p>
            <a:pPr marL="0" lvl="0" indent="0" algn="l" rtl="0">
              <a:spcBef>
                <a:spcPts val="360"/>
              </a:spcBef>
              <a:spcAft>
                <a:spcPts val="0"/>
              </a:spcAft>
              <a:buNone/>
            </a:pPr>
            <a:r>
              <a:rPr lang="en" sz="1100" dirty="0">
                <a:solidFill>
                  <a:schemeClr val="bg1"/>
                </a:solidFill>
              </a:rPr>
              <a:t>Hedegaard H, Miniño AM, Warner M. (2020). Drug overdose deaths in the United States, 1999–2018. </a:t>
            </a:r>
            <a:r>
              <a:rPr lang="en" sz="1100" i="1" dirty="0">
                <a:solidFill>
                  <a:schemeClr val="bg1"/>
                </a:solidFill>
              </a:rPr>
              <a:t>NCHS Data Brief, 356</a:t>
            </a:r>
            <a:r>
              <a:rPr lang="en" sz="1100" dirty="0">
                <a:solidFill>
                  <a:schemeClr val="bg1"/>
                </a:solidFill>
              </a:rPr>
              <a:t>. Hyattsville, MD: National Center for Health Statistics. 2020. Retrieved from</a:t>
            </a:r>
            <a:r>
              <a:rPr lang="en" sz="1100" u="sng" dirty="0">
                <a:solidFill>
                  <a:schemeClr val="bg1"/>
                </a:solidFill>
                <a:hlinkClick r:id="rId4">
                  <a:extLst>
                    <a:ext uri="{A12FA001-AC4F-418D-AE19-62706E023703}">
                      <ahyp:hlinkClr xmlns:ahyp="http://schemas.microsoft.com/office/drawing/2018/hyperlinkcolor" val="tx"/>
                    </a:ext>
                  </a:extLst>
                </a:hlinkClick>
              </a:rPr>
              <a:t> https://www.cdc.gov/nchs/data/databriefs/db356-h.pdf</a:t>
            </a:r>
            <a:endParaRPr sz="1100" dirty="0">
              <a:solidFill>
                <a:schemeClr val="bg1"/>
              </a:solidFill>
            </a:endParaRPr>
          </a:p>
          <a:p>
            <a:pPr marL="114300" lvl="0" indent="0" algn="l" rtl="0">
              <a:spcBef>
                <a:spcPts val="360"/>
              </a:spcBef>
              <a:spcAft>
                <a:spcPts val="0"/>
              </a:spcAft>
              <a:buNone/>
            </a:pPr>
            <a:endParaRPr sz="1100" dirty="0">
              <a:solidFill>
                <a:schemeClr val="bg1"/>
              </a:solidFill>
            </a:endParaRPr>
          </a:p>
          <a:p>
            <a:pPr marL="0" lvl="0" indent="0" algn="l" rtl="0">
              <a:lnSpc>
                <a:spcPct val="115000"/>
              </a:lnSpc>
              <a:spcBef>
                <a:spcPts val="1200"/>
              </a:spcBef>
              <a:spcAft>
                <a:spcPts val="0"/>
              </a:spcAft>
              <a:buClr>
                <a:schemeClr val="dk1"/>
              </a:buClr>
              <a:buSzPts val="1100"/>
              <a:buFont typeface="Arial"/>
              <a:buNone/>
            </a:pPr>
            <a:r>
              <a:rPr lang="en" sz="1100" dirty="0">
                <a:solidFill>
                  <a:schemeClr val="bg1"/>
                </a:solidFill>
              </a:rPr>
              <a:t>Lyons, B. H., Walters, M. L., Jack, S. P. D., Petrosky, E., Blair, J. M., &amp; Ivey-Stephenson, A. Z. (2019). Suicides among lesbian and gay male individuals: Findings from the National Violent Death Reporting System. </a:t>
            </a:r>
            <a:r>
              <a:rPr lang="en" sz="1100" i="1" dirty="0">
                <a:solidFill>
                  <a:schemeClr val="bg1"/>
                </a:solidFill>
              </a:rPr>
              <a:t>American Journal of Preventive Medicine</a:t>
            </a:r>
            <a:r>
              <a:rPr lang="en" sz="1100" dirty="0">
                <a:solidFill>
                  <a:schemeClr val="bg1"/>
                </a:solidFill>
              </a:rPr>
              <a:t>, </a:t>
            </a:r>
            <a:r>
              <a:rPr lang="en" sz="1100" i="1" dirty="0">
                <a:solidFill>
                  <a:schemeClr val="bg1"/>
                </a:solidFill>
              </a:rPr>
              <a:t>56</a:t>
            </a:r>
            <a:r>
              <a:rPr lang="en" sz="1100" dirty="0">
                <a:solidFill>
                  <a:schemeClr val="bg1"/>
                </a:solidFill>
              </a:rPr>
              <a:t>(4), 512–521. https://doi.org/10.1016/j.amepre.2018.11.012 </a:t>
            </a:r>
            <a:endParaRPr sz="1100" dirty="0">
              <a:solidFill>
                <a:schemeClr val="bg1"/>
              </a:solidFill>
            </a:endParaRPr>
          </a:p>
          <a:p>
            <a:pPr marL="0" lvl="0" indent="0" algn="l" rtl="0">
              <a:spcBef>
                <a:spcPts val="1200"/>
              </a:spcBef>
              <a:spcAft>
                <a:spcPts val="0"/>
              </a:spcAft>
              <a:buClr>
                <a:schemeClr val="dk1"/>
              </a:buClr>
              <a:buSzPts val="1100"/>
              <a:buFont typeface="Arial"/>
              <a:buNone/>
            </a:pPr>
            <a:r>
              <a:rPr lang="en" sz="1100" dirty="0">
                <a:solidFill>
                  <a:schemeClr val="bg1"/>
                </a:solidFill>
              </a:rPr>
              <a:t>Mann, C.  (2021). EMS by the Numbers: Impact of COVID-19, January 21st, 2021 [PowerPoint Slides]. National Emergency Medical Services Information System (NEMSIS). Retrieved from </a:t>
            </a:r>
            <a:r>
              <a:rPr lang="en" sz="1100" u="sng" dirty="0">
                <a:solidFill>
                  <a:schemeClr val="bg1"/>
                </a:solidFill>
                <a:hlinkClick r:id="rId5">
                  <a:extLst>
                    <a:ext uri="{A12FA001-AC4F-418D-AE19-62706E023703}">
                      <ahyp:hlinkClr xmlns:ahyp="http://schemas.microsoft.com/office/drawing/2018/hyperlinkcolor" val="tx"/>
                    </a:ext>
                  </a:extLst>
                </a:hlinkClick>
              </a:rPr>
              <a:t>https://nemsis.org/wp-content/uploads/2021/01/NEMSIS-TAC-Update-to-COVID_19-Trends-1_21_2021-Pre-Findings-V1.pdf</a:t>
            </a:r>
            <a:endParaRPr sz="1100" dirty="0">
              <a:solidFill>
                <a:schemeClr val="bg1"/>
              </a:solidFill>
            </a:endParaRPr>
          </a:p>
          <a:p>
            <a:pPr marL="0" lvl="0" indent="0" algn="l" rtl="0">
              <a:lnSpc>
                <a:spcPct val="115000"/>
              </a:lnSpc>
              <a:spcBef>
                <a:spcPts val="1200"/>
              </a:spcBef>
              <a:spcAft>
                <a:spcPts val="0"/>
              </a:spcAft>
              <a:buClr>
                <a:schemeClr val="dk1"/>
              </a:buClr>
              <a:buSzPts val="1100"/>
              <a:buFont typeface="Arial"/>
              <a:buNone/>
            </a:pPr>
            <a:endParaRPr sz="1000" dirty="0">
              <a:solidFill>
                <a:schemeClr val="dk1"/>
              </a:solidFill>
            </a:endParaRPr>
          </a:p>
          <a:p>
            <a:pPr marL="0" lvl="0" indent="0" algn="l" rtl="0">
              <a:spcBef>
                <a:spcPts val="1200"/>
              </a:spcBef>
              <a:spcAft>
                <a:spcPts val="0"/>
              </a:spcAft>
              <a:buClr>
                <a:schemeClr val="dk1"/>
              </a:buClr>
              <a:buFont typeface="Arial"/>
              <a:buNone/>
            </a:pPr>
            <a:endParaRPr sz="13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81"/>
          <p:cNvSpPr txBox="1">
            <a:spLocks noGrp="1"/>
          </p:cNvSpPr>
          <p:nvPr>
            <p:ph type="title"/>
          </p:nvPr>
        </p:nvSpPr>
        <p:spPr>
          <a:xfrm>
            <a:off x="311700" y="161550"/>
            <a:ext cx="85206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Sources</a:t>
            </a:r>
            <a:endParaRPr/>
          </a:p>
        </p:txBody>
      </p:sp>
      <p:sp>
        <p:nvSpPr>
          <p:cNvPr id="458" name="Google Shape;458;p81"/>
          <p:cNvSpPr txBox="1"/>
          <p:nvPr/>
        </p:nvSpPr>
        <p:spPr>
          <a:xfrm>
            <a:off x="304675" y="1021525"/>
            <a:ext cx="8520600" cy="438886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100" dirty="0">
                <a:solidFill>
                  <a:schemeClr val="bg1"/>
                </a:solidFill>
              </a:rPr>
              <a:t>Ramchand, R., Schuler, M. S., Schoenbaum, M., Colpe, L., &amp; Ayer, L. (2021). Suicidality among sexual minority adults: Gender, age, and Race/ethnicity differences. </a:t>
            </a:r>
            <a:r>
              <a:rPr lang="en" sz="1100" i="1" dirty="0">
                <a:solidFill>
                  <a:schemeClr val="bg1"/>
                </a:solidFill>
              </a:rPr>
              <a:t>American Journal of Preventive Medicine</a:t>
            </a:r>
            <a:r>
              <a:rPr lang="en" sz="1100" dirty="0">
                <a:solidFill>
                  <a:schemeClr val="bg1"/>
                </a:solidFill>
              </a:rPr>
              <a:t>. https://doi.org/10.1016/j.amepre.2021.07.012</a:t>
            </a:r>
            <a:endParaRPr sz="1100" dirty="0">
              <a:solidFill>
                <a:schemeClr val="bg1"/>
              </a:solidFill>
            </a:endParaRPr>
          </a:p>
          <a:p>
            <a:pPr marL="0" lvl="0" indent="0" algn="l" rtl="0">
              <a:lnSpc>
                <a:spcPct val="115000"/>
              </a:lnSpc>
              <a:spcBef>
                <a:spcPts val="1200"/>
              </a:spcBef>
              <a:spcAft>
                <a:spcPts val="0"/>
              </a:spcAft>
              <a:buClr>
                <a:schemeClr val="dk1"/>
              </a:buClr>
              <a:buSzPts val="1100"/>
              <a:buFont typeface="Arial"/>
              <a:buNone/>
            </a:pPr>
            <a:r>
              <a:rPr lang="en" sz="1100" dirty="0">
                <a:solidFill>
                  <a:schemeClr val="bg1"/>
                </a:solidFill>
              </a:rPr>
              <a:t>Romanelli, M., Sheftall, A. H., Irsheid, S. B., Lindsey, M. A., &amp; Grogan, T. M. (2021). Factors associated with distinct patterns of suicidal thoughts, suicide plans, and suicide attempts among us adolescents. </a:t>
            </a:r>
            <a:r>
              <a:rPr lang="en" sz="1100" i="1" dirty="0">
                <a:solidFill>
                  <a:schemeClr val="bg1"/>
                </a:solidFill>
              </a:rPr>
              <a:t>Prevention Science</a:t>
            </a:r>
            <a:r>
              <a:rPr lang="en" sz="1100" dirty="0">
                <a:solidFill>
                  <a:schemeClr val="bg1"/>
                </a:solidFill>
              </a:rPr>
              <a:t>. https://doi.org/10.1007/s11121-021-01295-8 </a:t>
            </a:r>
            <a:endParaRPr sz="1100" dirty="0">
              <a:solidFill>
                <a:schemeClr val="bg1"/>
              </a:solidFill>
            </a:endParaRPr>
          </a:p>
          <a:p>
            <a:pPr marL="0" lvl="0" indent="0" algn="l" rtl="0">
              <a:lnSpc>
                <a:spcPct val="115000"/>
              </a:lnSpc>
              <a:spcBef>
                <a:spcPts val="1200"/>
              </a:spcBef>
              <a:spcAft>
                <a:spcPts val="0"/>
              </a:spcAft>
              <a:buClr>
                <a:schemeClr val="dk1"/>
              </a:buClr>
              <a:buSzPts val="1100"/>
              <a:buFont typeface="Arial"/>
              <a:buNone/>
            </a:pPr>
            <a:r>
              <a:rPr lang="en" sz="1100" dirty="0">
                <a:solidFill>
                  <a:schemeClr val="bg1"/>
                </a:solidFill>
              </a:rPr>
              <a:t>Sheftall, A. H., Vakil, F., Ruch, D. A., Boyd, R. C., Lindsey, M. A., &amp; Bridge, J. A. (2021). Black Youth Suicide: Investigation of current trends and precipitating circumstances. </a:t>
            </a:r>
            <a:r>
              <a:rPr lang="en" sz="1100" i="1" dirty="0">
                <a:solidFill>
                  <a:schemeClr val="bg1"/>
                </a:solidFill>
              </a:rPr>
              <a:t>Journal of the American Academy of Child &amp; Adolescent Psychiatry</a:t>
            </a:r>
            <a:r>
              <a:rPr lang="en" sz="1100" dirty="0">
                <a:solidFill>
                  <a:schemeClr val="bg1"/>
                </a:solidFill>
              </a:rPr>
              <a:t>. https://doi.org/10.1016/j.jaac.2021.08.021 </a:t>
            </a:r>
            <a:endParaRPr sz="1100" dirty="0">
              <a:solidFill>
                <a:schemeClr val="bg1"/>
              </a:solidFill>
            </a:endParaRPr>
          </a:p>
          <a:p>
            <a:pPr marL="0" lvl="0" indent="0" algn="l" rtl="0">
              <a:spcBef>
                <a:spcPts val="1200"/>
              </a:spcBef>
              <a:spcAft>
                <a:spcPts val="0"/>
              </a:spcAft>
              <a:buClr>
                <a:schemeClr val="dk1"/>
              </a:buClr>
              <a:buSzPts val="1100"/>
              <a:buFont typeface="Arial"/>
              <a:buNone/>
            </a:pPr>
            <a:r>
              <a:rPr lang="en" sz="1100" dirty="0">
                <a:solidFill>
                  <a:schemeClr val="bg1"/>
                </a:solidFill>
              </a:rPr>
              <a:t>Substance Abuse and Mental Health Services Administration. (2020). Key substance use and mental health indicators in the United States: Results from the 2019 National Survey on Drug Use and Health (HHS Publication No. PEP20-07-01-001, NSDUH Series H-55). Rockville, MD: Center for Behavioral Health Statistics and Quality, Substance Abuse and Mental Health Services Administration. Retrieved from</a:t>
            </a:r>
            <a:r>
              <a:rPr lang="en" sz="1100" u="sng" dirty="0">
                <a:solidFill>
                  <a:schemeClr val="bg1"/>
                </a:solidFill>
                <a:hlinkClick r:id="rId3">
                  <a:extLst>
                    <a:ext uri="{A12FA001-AC4F-418D-AE19-62706E023703}">
                      <ahyp:hlinkClr xmlns:ahyp="http://schemas.microsoft.com/office/drawing/2018/hyperlinkcolor" val="tx"/>
                    </a:ext>
                  </a:extLst>
                </a:hlinkClick>
              </a:rPr>
              <a:t> https://www.samhsa.gov/data/</a:t>
            </a:r>
            <a:endParaRPr sz="1100" dirty="0">
              <a:solidFill>
                <a:schemeClr val="bg1"/>
              </a:solidFill>
            </a:endParaRPr>
          </a:p>
          <a:p>
            <a:pPr marL="0" lvl="0" indent="0" algn="l" rtl="0">
              <a:spcBef>
                <a:spcPts val="0"/>
              </a:spcBef>
              <a:spcAft>
                <a:spcPts val="0"/>
              </a:spcAft>
              <a:buClr>
                <a:schemeClr val="dk1"/>
              </a:buClr>
              <a:buSzPts val="1100"/>
              <a:buFont typeface="Arial"/>
              <a:buNone/>
            </a:pPr>
            <a:endParaRPr sz="1100" dirty="0">
              <a:solidFill>
                <a:schemeClr val="bg1"/>
              </a:solidFill>
            </a:endParaRPr>
          </a:p>
          <a:p>
            <a:pPr marL="0" lvl="0" indent="0" algn="l" rtl="0">
              <a:spcBef>
                <a:spcPts val="0"/>
              </a:spcBef>
              <a:spcAft>
                <a:spcPts val="0"/>
              </a:spcAft>
              <a:buClr>
                <a:schemeClr val="dk1"/>
              </a:buClr>
              <a:buFont typeface="Arial"/>
              <a:buNone/>
            </a:pPr>
            <a:r>
              <a:rPr lang="en" sz="1100" dirty="0">
                <a:solidFill>
                  <a:schemeClr val="bg1"/>
                </a:solidFill>
              </a:rPr>
              <a:t>Substance Abuse and Mental Health Services Administration. (2021). Key substance use and mental health indicators in the United States: Results from the 2020 National Survey on Drug Use and Health (HHS Publication No. PEP21-07-01-003, NSDUH Series H-56). Rockville, MD: Center for Behavioral Health Statistics and Quality, Substance Abuse and Mental Health Services Administration. Retrieved from https://www.samhsa.gov/data</a:t>
            </a:r>
            <a:r>
              <a:rPr lang="en" sz="1000" dirty="0">
                <a:solidFill>
                  <a:schemeClr val="bg1"/>
                </a:solidFill>
              </a:rPr>
              <a:t>/</a:t>
            </a:r>
            <a:endParaRPr sz="1000" dirty="0">
              <a:solidFill>
                <a:schemeClr val="bg1"/>
              </a:solidFill>
            </a:endParaRPr>
          </a:p>
          <a:p>
            <a:pPr marL="0" lvl="0" indent="0" algn="l" rtl="0">
              <a:lnSpc>
                <a:spcPct val="115000"/>
              </a:lnSpc>
              <a:spcBef>
                <a:spcPts val="1200"/>
              </a:spcBef>
              <a:spcAft>
                <a:spcPts val="0"/>
              </a:spcAft>
              <a:buClr>
                <a:schemeClr val="dk1"/>
              </a:buClr>
              <a:buSzPts val="1100"/>
              <a:buFont typeface="Arial"/>
              <a:buNone/>
            </a:pPr>
            <a:endParaRPr sz="1100" dirty="0">
              <a:solidFill>
                <a:schemeClr val="dk1"/>
              </a:solidFill>
            </a:endParaRPr>
          </a:p>
          <a:p>
            <a:pPr marL="0" lvl="0" indent="0" algn="l" rtl="0">
              <a:spcBef>
                <a:spcPts val="1200"/>
              </a:spcBef>
              <a:spcAft>
                <a:spcPts val="0"/>
              </a:spcAft>
              <a:buClr>
                <a:schemeClr val="dk1"/>
              </a:buClr>
              <a:buFont typeface="Arial"/>
              <a:buNone/>
            </a:pPr>
            <a:endParaRPr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2060"/>
              </a:buClr>
              <a:buSzPts val="3300"/>
              <a:buFont typeface="Calibri"/>
              <a:buNone/>
            </a:pPr>
            <a:r>
              <a:rPr lang="en">
                <a:solidFill>
                  <a:srgbClr val="002060"/>
                </a:solidFill>
              </a:rPr>
              <a:t>SEOW Data Products</a:t>
            </a:r>
            <a:endParaRPr/>
          </a:p>
        </p:txBody>
      </p:sp>
      <p:sp>
        <p:nvSpPr>
          <p:cNvPr id="220" name="Google Shape;220;p4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520700" lvl="1" indent="-171450" algn="l" rtl="0">
              <a:lnSpc>
                <a:spcPct val="90000"/>
              </a:lnSpc>
              <a:spcBef>
                <a:spcPts val="0"/>
              </a:spcBef>
              <a:spcAft>
                <a:spcPts val="0"/>
              </a:spcAft>
              <a:buClr>
                <a:srgbClr val="002060"/>
              </a:buClr>
              <a:buSzPts val="2100"/>
              <a:buChar char="•"/>
            </a:pPr>
            <a:r>
              <a:rPr lang="en" sz="2100" dirty="0">
                <a:solidFill>
                  <a:srgbClr val="002060"/>
                </a:solidFill>
              </a:rPr>
              <a:t>Annual Delaware epidemiological </a:t>
            </a:r>
            <a:br>
              <a:rPr lang="en" sz="2100" dirty="0">
                <a:solidFill>
                  <a:srgbClr val="002060"/>
                </a:solidFill>
              </a:rPr>
            </a:br>
            <a:r>
              <a:rPr lang="en" sz="2100" dirty="0">
                <a:solidFill>
                  <a:srgbClr val="002060"/>
                </a:solidFill>
              </a:rPr>
              <a:t>profile – 2021 Coming Soon!</a:t>
            </a:r>
            <a:endParaRPr dirty="0"/>
          </a:p>
          <a:p>
            <a:pPr marL="520700" lvl="1" indent="-171450" algn="l" rtl="0">
              <a:lnSpc>
                <a:spcPct val="90000"/>
              </a:lnSpc>
              <a:spcBef>
                <a:spcPts val="800"/>
              </a:spcBef>
              <a:spcAft>
                <a:spcPts val="0"/>
              </a:spcAft>
              <a:buClr>
                <a:srgbClr val="002060"/>
              </a:buClr>
              <a:buSzPts val="2100"/>
              <a:buChar char="•"/>
            </a:pPr>
            <a:r>
              <a:rPr lang="en" sz="2100" dirty="0">
                <a:solidFill>
                  <a:srgbClr val="002060"/>
                </a:solidFill>
              </a:rPr>
              <a:t>Gap reports</a:t>
            </a:r>
            <a:endParaRPr dirty="0"/>
          </a:p>
          <a:p>
            <a:pPr marL="520700" lvl="1" indent="-171450" algn="l" rtl="0">
              <a:lnSpc>
                <a:spcPct val="90000"/>
              </a:lnSpc>
              <a:spcBef>
                <a:spcPts val="800"/>
              </a:spcBef>
              <a:spcAft>
                <a:spcPts val="0"/>
              </a:spcAft>
              <a:buClr>
                <a:srgbClr val="002060"/>
              </a:buClr>
              <a:buSzPts val="2100"/>
              <a:buChar char="•"/>
            </a:pPr>
            <a:r>
              <a:rPr lang="en" sz="2100" dirty="0">
                <a:solidFill>
                  <a:srgbClr val="002060"/>
                </a:solidFill>
              </a:rPr>
              <a:t>Infographics</a:t>
            </a:r>
          </a:p>
          <a:p>
            <a:pPr lvl="2"/>
            <a:r>
              <a:rPr lang="en-US" b="1" i="0" dirty="0">
                <a:solidFill>
                  <a:srgbClr val="464646"/>
                </a:solidFill>
                <a:effectLst/>
                <a:latin typeface="Secondary"/>
              </a:rPr>
              <a:t>NEW!</a:t>
            </a:r>
            <a:r>
              <a:rPr lang="en-US" b="0" i="0" dirty="0">
                <a:solidFill>
                  <a:srgbClr val="464646"/>
                </a:solidFill>
                <a:effectLst/>
                <a:latin typeface="Secondary"/>
              </a:rPr>
              <a:t> </a:t>
            </a:r>
            <a:r>
              <a:rPr lang="en-US" b="1" i="0" u="none" strike="noStrike" dirty="0">
                <a:solidFill>
                  <a:srgbClr val="003976"/>
                </a:solidFill>
                <a:effectLst/>
                <a:latin typeface="Secondary"/>
                <a:hlinkClick r:id="rId3"/>
              </a:rPr>
              <a:t>Infographic-Violence: Delaware Youth Data</a:t>
            </a:r>
            <a:endParaRPr lang="en-US" b="0" i="0" dirty="0">
              <a:solidFill>
                <a:srgbClr val="464646"/>
              </a:solidFill>
              <a:effectLst/>
              <a:latin typeface="Secondary"/>
            </a:endParaRPr>
          </a:p>
          <a:p>
            <a:pPr lvl="2"/>
            <a:r>
              <a:rPr lang="en-US" b="1" i="0" dirty="0">
                <a:solidFill>
                  <a:srgbClr val="464646"/>
                </a:solidFill>
                <a:effectLst/>
                <a:latin typeface="Secondary"/>
              </a:rPr>
              <a:t>NEW!</a:t>
            </a:r>
            <a:r>
              <a:rPr lang="en-US" b="0" i="0" dirty="0">
                <a:solidFill>
                  <a:srgbClr val="464646"/>
                </a:solidFill>
                <a:effectLst/>
                <a:latin typeface="Secondary"/>
              </a:rPr>
              <a:t> </a:t>
            </a:r>
            <a:r>
              <a:rPr lang="en-US" b="1" i="0" u="none" strike="noStrike" dirty="0">
                <a:solidFill>
                  <a:srgbClr val="003976"/>
                </a:solidFill>
                <a:effectLst/>
                <a:latin typeface="Secondary"/>
                <a:hlinkClick r:id="rId4"/>
              </a:rPr>
              <a:t>Infographic-LGBTQ+ Affirming Spaces</a:t>
            </a:r>
            <a:endParaRPr lang="en-US" b="0" i="0" dirty="0">
              <a:solidFill>
                <a:srgbClr val="464646"/>
              </a:solidFill>
              <a:effectLst/>
              <a:latin typeface="Secondary"/>
            </a:endParaRPr>
          </a:p>
          <a:p>
            <a:pPr marL="520700" lvl="1" indent="-171450" algn="l" rtl="0">
              <a:lnSpc>
                <a:spcPct val="90000"/>
              </a:lnSpc>
              <a:spcBef>
                <a:spcPts val="800"/>
              </a:spcBef>
              <a:spcAft>
                <a:spcPts val="0"/>
              </a:spcAft>
              <a:buClr>
                <a:srgbClr val="002060"/>
              </a:buClr>
              <a:buSzPts val="2100"/>
              <a:buChar char="•"/>
            </a:pPr>
            <a:r>
              <a:rPr lang="en" sz="2100" dirty="0">
                <a:solidFill>
                  <a:srgbClr val="002060"/>
                </a:solidFill>
              </a:rPr>
              <a:t>Presentations and recordings </a:t>
            </a:r>
            <a:endParaRPr dirty="0"/>
          </a:p>
          <a:p>
            <a:pPr marL="520700" lvl="1" indent="-63500" algn="l" rtl="0">
              <a:lnSpc>
                <a:spcPct val="90000"/>
              </a:lnSpc>
              <a:spcBef>
                <a:spcPts val="800"/>
              </a:spcBef>
              <a:spcAft>
                <a:spcPts val="0"/>
              </a:spcAft>
              <a:buClr>
                <a:schemeClr val="dk1"/>
              </a:buClr>
              <a:buSzPts val="1800"/>
              <a:buNone/>
            </a:pPr>
            <a:endParaRPr dirty="0"/>
          </a:p>
        </p:txBody>
      </p:sp>
      <p:pic>
        <p:nvPicPr>
          <p:cNvPr id="221" name="Google Shape;221;p46"/>
          <p:cNvPicPr preferRelativeResize="0"/>
          <p:nvPr/>
        </p:nvPicPr>
        <p:blipFill rotWithShape="1">
          <a:blip r:embed="rId5">
            <a:alphaModFix/>
          </a:blip>
          <a:srcRect/>
          <a:stretch/>
        </p:blipFill>
        <p:spPr>
          <a:xfrm rot="1256427">
            <a:off x="6929358" y="748157"/>
            <a:ext cx="1746338" cy="2261683"/>
          </a:xfrm>
          <a:prstGeom prst="rect">
            <a:avLst/>
          </a:prstGeom>
          <a:noFill/>
          <a:ln>
            <a:noFill/>
          </a:ln>
        </p:spPr>
      </p:pic>
      <p:pic>
        <p:nvPicPr>
          <p:cNvPr id="222" name="Google Shape;222;p46"/>
          <p:cNvPicPr preferRelativeResize="0"/>
          <p:nvPr/>
        </p:nvPicPr>
        <p:blipFill rotWithShape="1">
          <a:blip r:embed="rId6">
            <a:alphaModFix/>
          </a:blip>
          <a:srcRect/>
          <a:stretch/>
        </p:blipFill>
        <p:spPr>
          <a:xfrm rot="2112348">
            <a:off x="6777210" y="2524393"/>
            <a:ext cx="1752651" cy="22640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8"/>
          <p:cNvSpPr txBox="1">
            <a:spLocks noGrp="1"/>
          </p:cNvSpPr>
          <p:nvPr>
            <p:ph type="title"/>
          </p:nvPr>
        </p:nvSpPr>
        <p:spPr>
          <a:xfrm>
            <a:off x="457200" y="514350"/>
            <a:ext cx="8229600" cy="742950"/>
          </a:xfrm>
        </p:spPr>
        <p:txBody>
          <a:bodyPr spcFirstLastPara="1" wrap="square" lIns="91425" tIns="91425" rIns="91425" bIns="91425" anchor="ctr" anchorCtr="0">
            <a:normAutofit/>
          </a:bodyPr>
          <a:lstStyle/>
          <a:p>
            <a:pPr marL="0" lvl="0" indent="0" rtl="0">
              <a:spcBef>
                <a:spcPts val="0"/>
              </a:spcBef>
              <a:spcAft>
                <a:spcPts val="0"/>
              </a:spcAft>
              <a:buNone/>
            </a:pPr>
            <a:r>
              <a:rPr lang="en-US" dirty="0"/>
              <a:t>Pause</a:t>
            </a:r>
          </a:p>
        </p:txBody>
      </p:sp>
      <p:pic>
        <p:nvPicPr>
          <p:cNvPr id="11" name="Picture 10" descr="Businesswoman relaxing outside">
            <a:extLst>
              <a:ext uri="{FF2B5EF4-FFF2-40B4-BE49-F238E27FC236}">
                <a16:creationId xmlns:a16="http://schemas.microsoft.com/office/drawing/2014/main" id="{D44448EA-160C-4157-82FD-F310D379BFDE}"/>
              </a:ext>
            </a:extLst>
          </p:cNvPr>
          <p:cNvPicPr>
            <a:picLocks noChangeAspect="1"/>
          </p:cNvPicPr>
          <p:nvPr/>
        </p:nvPicPr>
        <p:blipFill rotWithShape="1">
          <a:blip r:embed="rId3"/>
          <a:srcRect t="5457" b="46281"/>
          <a:stretch/>
        </p:blipFill>
        <p:spPr>
          <a:xfrm>
            <a:off x="457200" y="1200150"/>
            <a:ext cx="8229600" cy="3048000"/>
          </a:xfrm>
          <a:prstGeom prst="rect">
            <a:avLst/>
          </a:prstGeom>
          <a:noFill/>
        </p:spPr>
      </p:pic>
      <p:sp>
        <p:nvSpPr>
          <p:cNvPr id="111" name="Slide Number Placeholder 4">
            <a:extLst>
              <a:ext uri="{FF2B5EF4-FFF2-40B4-BE49-F238E27FC236}">
                <a16:creationId xmlns:a16="http://schemas.microsoft.com/office/drawing/2014/main" id="{F0355707-90D8-4E6D-8209-E36506526BEE}"/>
              </a:ext>
            </a:extLst>
          </p:cNvPr>
          <p:cNvSpPr>
            <a:spLocks noGrp="1"/>
          </p:cNvSpPr>
          <p:nvPr>
            <p:ph type="sldNum" sz="quarter" idx="10"/>
          </p:nvPr>
        </p:nvSpPr>
        <p:spPr>
          <a:xfrm>
            <a:off x="3505200" y="4767263"/>
            <a:ext cx="2133600" cy="274637"/>
          </a:xfrm>
        </p:spPr>
        <p:txBody>
          <a:bodyPr>
            <a:normAutofit/>
          </a:bodyPr>
          <a:lstStyle/>
          <a:p>
            <a:pPr>
              <a:lnSpc>
                <a:spcPct val="90000"/>
              </a:lnSpc>
              <a:spcAft>
                <a:spcPts val="600"/>
              </a:spcAft>
              <a:defRPr/>
            </a:pPr>
            <a:fld id="{2F8EF95E-660F-6F48-9B3C-B3F93E20ACE1}" type="slidenum">
              <a:rPr lang="en-US" sz="1300" smtClean="0"/>
              <a:pPr>
                <a:lnSpc>
                  <a:spcPct val="90000"/>
                </a:lnSpc>
                <a:spcAft>
                  <a:spcPts val="600"/>
                </a:spcAft>
                <a:defRPr/>
              </a:pPr>
              <a:t>4</a:t>
            </a:fld>
            <a:endParaRPr lang="en-US" sz="1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Disparity</a:t>
            </a:r>
            <a:endParaRPr/>
          </a:p>
        </p:txBody>
      </p:sp>
      <p:sp>
        <p:nvSpPr>
          <p:cNvPr id="284" name="Google Shape;284;p5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Acknowledgement: </a:t>
            </a:r>
            <a:endParaRPr/>
          </a:p>
          <a:p>
            <a:pPr marL="0" lvl="0" indent="0" algn="l" rtl="0">
              <a:spcBef>
                <a:spcPts val="1200"/>
              </a:spcBef>
              <a:spcAft>
                <a:spcPts val="0"/>
              </a:spcAft>
              <a:buNone/>
            </a:pPr>
            <a:endParaRPr/>
          </a:p>
          <a:p>
            <a:pPr marL="0" lvl="0" indent="0" algn="l" rtl="0">
              <a:spcBef>
                <a:spcPts val="1200"/>
              </a:spcBef>
              <a:spcAft>
                <a:spcPts val="0"/>
              </a:spcAft>
              <a:buNone/>
            </a:pPr>
            <a:r>
              <a:rPr lang="en"/>
              <a:t>Reporting totals does not reflect the diverse experience of mental health and mental health service engagement varies across geography, cultures, income levels, etc.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285" name="Google Shape;285;p5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People may….</a:t>
            </a:r>
            <a:endParaRPr/>
          </a:p>
          <a:p>
            <a:pPr marL="0" lvl="0" indent="0" algn="l" rtl="0">
              <a:spcBef>
                <a:spcPts val="1200"/>
              </a:spcBef>
              <a:spcAft>
                <a:spcPts val="0"/>
              </a:spcAft>
              <a:buNone/>
            </a:pPr>
            <a:r>
              <a:rPr lang="en"/>
              <a:t>-need to navigate cultural and social norms, especially when it comes to seeking help</a:t>
            </a:r>
            <a:endParaRPr/>
          </a:p>
          <a:p>
            <a:pPr marL="0" lvl="0" indent="0" algn="l" rtl="0">
              <a:spcBef>
                <a:spcPts val="1200"/>
              </a:spcBef>
              <a:spcAft>
                <a:spcPts val="0"/>
              </a:spcAft>
              <a:buNone/>
            </a:pPr>
            <a:r>
              <a:rPr lang="en"/>
              <a:t>-face stigma and discrimination</a:t>
            </a:r>
            <a:endParaRPr/>
          </a:p>
          <a:p>
            <a:pPr marL="0" lvl="0" indent="0" algn="l" rtl="0">
              <a:spcBef>
                <a:spcPts val="1200"/>
              </a:spcBef>
              <a:spcAft>
                <a:spcPts val="0"/>
              </a:spcAft>
              <a:buClr>
                <a:schemeClr val="dk1"/>
              </a:buClr>
              <a:buSzPts val="1100"/>
              <a:buFont typeface="Arial"/>
              <a:buNone/>
            </a:pPr>
            <a:r>
              <a:rPr lang="en"/>
              <a:t>-experience challenges accessing and staying engaged in services</a:t>
            </a:r>
            <a:endParaRPr/>
          </a:p>
          <a:p>
            <a:pPr marL="0" lvl="0" indent="0" algn="l" rtl="0">
              <a:spcBef>
                <a:spcPts val="1200"/>
              </a:spcBef>
              <a:spcAft>
                <a:spcPts val="0"/>
              </a:spcAft>
              <a:buClr>
                <a:schemeClr val="dk1"/>
              </a:buClr>
              <a:buSzPts val="1100"/>
              <a:buFont typeface="Arial"/>
              <a:buNone/>
            </a:pPr>
            <a:r>
              <a:rPr lang="en"/>
              <a:t>-fear how engaging with services can impact the status of their employment, parental custody, immigration, etc.</a:t>
            </a:r>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Race: Black Youth</a:t>
            </a:r>
            <a:endParaRPr dirty="0">
              <a:latin typeface="Arial" panose="020B0604020202020204" pitchFamily="34" charset="0"/>
              <a:cs typeface="Arial" panose="020B0604020202020204" pitchFamily="34" charset="0"/>
            </a:endParaRPr>
          </a:p>
        </p:txBody>
      </p:sp>
      <p:sp>
        <p:nvSpPr>
          <p:cNvPr id="291" name="Google Shape;291;p5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Upward trend in suicide among Black youth</a:t>
            </a:r>
            <a:endParaRPr dirty="0">
              <a:latin typeface="Arial" panose="020B0604020202020204" pitchFamily="34" charset="0"/>
              <a:cs typeface="Arial" panose="020B0604020202020204" pitchFamily="34" charset="0"/>
            </a:endParaRPr>
          </a:p>
          <a:p>
            <a:pPr marL="0" lvl="0" indent="0" algn="l" rtl="0">
              <a:spcBef>
                <a:spcPts val="1200"/>
              </a:spcBef>
              <a:spcAft>
                <a:spcPts val="0"/>
              </a:spcAft>
              <a:buNone/>
            </a:pPr>
            <a:endParaRPr dirty="0">
              <a:latin typeface="Arial" panose="020B0604020202020204" pitchFamily="34" charset="0"/>
              <a:cs typeface="Arial" panose="020B0604020202020204" pitchFamily="34" charset="0"/>
            </a:endParaRPr>
          </a:p>
          <a:p>
            <a:pPr marL="457200" lvl="0" indent="-317500" algn="l" rtl="0">
              <a:spcBef>
                <a:spcPts val="1200"/>
              </a:spcBef>
              <a:spcAft>
                <a:spcPts val="0"/>
              </a:spcAft>
              <a:buSzPts val="1400"/>
              <a:buChar char="●"/>
            </a:pPr>
            <a:r>
              <a:rPr lang="en" dirty="0">
                <a:latin typeface="Arial" panose="020B0604020202020204" pitchFamily="34" charset="0"/>
                <a:cs typeface="Arial" panose="020B0604020202020204" pitchFamily="34" charset="0"/>
              </a:rPr>
              <a:t>Trajectory varies</a:t>
            </a:r>
            <a:endParaRPr dirty="0">
              <a:latin typeface="Arial" panose="020B0604020202020204" pitchFamily="34" charset="0"/>
              <a:cs typeface="Arial" panose="020B0604020202020204" pitchFamily="34" charset="0"/>
            </a:endParaRPr>
          </a:p>
          <a:p>
            <a:pPr marL="0" lvl="0" indent="0" algn="l" rtl="0">
              <a:spcBef>
                <a:spcPts val="1200"/>
              </a:spcBef>
              <a:spcAft>
                <a:spcPts val="0"/>
              </a:spcAft>
              <a:buNone/>
            </a:pPr>
            <a:r>
              <a:rPr lang="en" dirty="0">
                <a:latin typeface="Arial" panose="020B0604020202020204" pitchFamily="34" charset="0"/>
                <a:cs typeface="Arial" panose="020B0604020202020204" pitchFamily="34" charset="0"/>
              </a:rPr>
              <a:t>		</a:t>
            </a:r>
            <a:r>
              <a:rPr lang="en" sz="1000" dirty="0">
                <a:latin typeface="Arial" panose="020B0604020202020204" pitchFamily="34" charset="0"/>
                <a:cs typeface="Arial" panose="020B0604020202020204" pitchFamily="34" charset="0"/>
              </a:rPr>
              <a:t>(Romanelli et al., 2021)</a:t>
            </a:r>
            <a:endParaRPr dirty="0">
              <a:latin typeface="Arial" panose="020B0604020202020204" pitchFamily="34" charset="0"/>
              <a:cs typeface="Arial" panose="020B0604020202020204" pitchFamily="34" charset="0"/>
            </a:endParaRPr>
          </a:p>
          <a:p>
            <a:pPr marL="457200" lvl="0" indent="-317500" algn="l" rtl="0">
              <a:spcBef>
                <a:spcPts val="1200"/>
              </a:spcBef>
              <a:spcAft>
                <a:spcPts val="0"/>
              </a:spcAft>
              <a:buSzPts val="1400"/>
              <a:buChar char="●"/>
            </a:pPr>
            <a:r>
              <a:rPr lang="en" dirty="0">
                <a:latin typeface="Arial" panose="020B0604020202020204" pitchFamily="34" charset="0"/>
                <a:cs typeface="Arial" panose="020B0604020202020204" pitchFamily="34" charset="0"/>
              </a:rPr>
              <a:t>Age differences</a:t>
            </a:r>
            <a:endParaRPr dirty="0">
              <a:latin typeface="Arial" panose="020B0604020202020204" pitchFamily="34" charset="0"/>
              <a:cs typeface="Arial" panose="020B0604020202020204" pitchFamily="34" charset="0"/>
            </a:endParaRPr>
          </a:p>
          <a:p>
            <a:pPr marL="457200" lvl="0" indent="457200" algn="l" rtl="0">
              <a:spcBef>
                <a:spcPts val="1200"/>
              </a:spcBef>
              <a:spcAft>
                <a:spcPts val="0"/>
              </a:spcAft>
              <a:buNone/>
            </a:pPr>
            <a:r>
              <a:rPr lang="en" sz="1000" dirty="0">
                <a:latin typeface="Arial" panose="020B0604020202020204" pitchFamily="34" charset="0"/>
                <a:cs typeface="Arial" panose="020B0604020202020204" pitchFamily="34" charset="0"/>
              </a:rPr>
              <a:t>(Bridge et al., 2018; Sheftall et al., 2021)</a:t>
            </a:r>
            <a:endParaRPr sz="1000" dirty="0">
              <a:latin typeface="Arial" panose="020B0604020202020204" pitchFamily="34" charset="0"/>
              <a:cs typeface="Arial" panose="020B0604020202020204" pitchFamily="34" charset="0"/>
            </a:endParaRPr>
          </a:p>
          <a:p>
            <a:pPr marL="457200" lvl="0" indent="-317500" algn="l" rtl="0">
              <a:spcBef>
                <a:spcPts val="1200"/>
              </a:spcBef>
              <a:spcAft>
                <a:spcPts val="0"/>
              </a:spcAft>
              <a:buSzPts val="1400"/>
              <a:buChar char="●"/>
            </a:pPr>
            <a:r>
              <a:rPr lang="en" dirty="0">
                <a:latin typeface="Arial" panose="020B0604020202020204" pitchFamily="34" charset="0"/>
                <a:cs typeface="Arial" panose="020B0604020202020204" pitchFamily="34" charset="0"/>
              </a:rPr>
              <a:t>Risk:</a:t>
            </a:r>
          </a:p>
          <a:p>
            <a:pPr lvl="1" indent="-317500">
              <a:spcBef>
                <a:spcPts val="1200"/>
              </a:spcBef>
              <a:buSzPts val="1400"/>
              <a:buChar char="●"/>
            </a:pPr>
            <a:r>
              <a:rPr lang="en" dirty="0">
                <a:latin typeface="Arial" panose="020B0604020202020204" pitchFamily="34" charset="0"/>
                <a:cs typeface="Arial" panose="020B0604020202020204" pitchFamily="34" charset="0"/>
              </a:rPr>
              <a:t>Ex. Discrimination</a:t>
            </a:r>
            <a:endParaRPr sz="1600" dirty="0">
              <a:latin typeface="Arial" panose="020B0604020202020204" pitchFamily="34" charset="0"/>
              <a:cs typeface="Arial" panose="020B0604020202020204" pitchFamily="34" charset="0"/>
            </a:endParaRPr>
          </a:p>
        </p:txBody>
      </p:sp>
      <p:sp>
        <p:nvSpPr>
          <p:cNvPr id="292" name="Google Shape;292;p5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93" name="Google Shape;293;p57"/>
          <p:cNvPicPr preferRelativeResize="0"/>
          <p:nvPr/>
        </p:nvPicPr>
        <p:blipFill>
          <a:blip r:embed="rId3">
            <a:alphaModFix/>
          </a:blip>
          <a:stretch>
            <a:fillRect/>
          </a:stretch>
        </p:blipFill>
        <p:spPr>
          <a:xfrm>
            <a:off x="5906000" y="161975"/>
            <a:ext cx="2874599" cy="2931924"/>
          </a:xfrm>
          <a:prstGeom prst="rect">
            <a:avLst/>
          </a:prstGeom>
          <a:noFill/>
          <a:ln>
            <a:noFill/>
          </a:ln>
        </p:spPr>
      </p:pic>
      <p:pic>
        <p:nvPicPr>
          <p:cNvPr id="294" name="Google Shape;294;p57"/>
          <p:cNvPicPr preferRelativeResize="0"/>
          <p:nvPr/>
        </p:nvPicPr>
        <p:blipFill>
          <a:blip r:embed="rId4">
            <a:alphaModFix/>
          </a:blip>
          <a:stretch>
            <a:fillRect/>
          </a:stretch>
        </p:blipFill>
        <p:spPr>
          <a:xfrm>
            <a:off x="4938701" y="1260750"/>
            <a:ext cx="3023599" cy="2931924"/>
          </a:xfrm>
          <a:prstGeom prst="rect">
            <a:avLst/>
          </a:prstGeom>
          <a:noFill/>
          <a:ln>
            <a:noFill/>
          </a:ln>
        </p:spPr>
      </p:pic>
      <p:pic>
        <p:nvPicPr>
          <p:cNvPr id="295" name="Google Shape;295;p57"/>
          <p:cNvPicPr preferRelativeResize="0"/>
          <p:nvPr/>
        </p:nvPicPr>
        <p:blipFill>
          <a:blip r:embed="rId5">
            <a:alphaModFix/>
          </a:blip>
          <a:stretch>
            <a:fillRect/>
          </a:stretch>
        </p:blipFill>
        <p:spPr>
          <a:xfrm>
            <a:off x="3962400" y="3028950"/>
            <a:ext cx="3453802" cy="2028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Sexual Orientation: LGB</a:t>
            </a:r>
            <a:endParaRPr/>
          </a:p>
        </p:txBody>
      </p:sp>
      <p:sp>
        <p:nvSpPr>
          <p:cNvPr id="301" name="Google Shape;301;p5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LGB adults are more likely to report suicidal ideation</a:t>
            </a:r>
            <a:endParaRPr dirty="0">
              <a:latin typeface="Arial" panose="020B0604020202020204" pitchFamily="34" charset="0"/>
              <a:cs typeface="Arial" panose="020B0604020202020204" pitchFamily="34" charset="0"/>
            </a:endParaRPr>
          </a:p>
          <a:p>
            <a:pPr marL="0" lvl="0" indent="0" algn="l" rtl="0">
              <a:spcBef>
                <a:spcPts val="1200"/>
              </a:spcBef>
              <a:spcAft>
                <a:spcPts val="0"/>
              </a:spcAft>
              <a:buNone/>
            </a:pPr>
            <a:r>
              <a:rPr lang="en" dirty="0">
                <a:latin typeface="Arial" panose="020B0604020202020204" pitchFamily="34" charset="0"/>
                <a:cs typeface="Arial" panose="020B0604020202020204" pitchFamily="34" charset="0"/>
              </a:rPr>
              <a:t>		</a:t>
            </a:r>
            <a:r>
              <a:rPr lang="en" sz="1000" dirty="0">
                <a:latin typeface="Arial" panose="020B0604020202020204" pitchFamily="34" charset="0"/>
                <a:cs typeface="Arial" panose="020B0604020202020204" pitchFamily="34" charset="0"/>
              </a:rPr>
              <a:t>(Ramchand et al., 2021)</a:t>
            </a:r>
            <a:endParaRPr sz="1000" dirty="0">
              <a:latin typeface="Arial" panose="020B0604020202020204" pitchFamily="34" charset="0"/>
              <a:cs typeface="Arial" panose="020B0604020202020204" pitchFamily="34" charset="0"/>
            </a:endParaRPr>
          </a:p>
          <a:p>
            <a:pPr marL="0" lvl="0" indent="0" algn="l" rtl="0">
              <a:spcBef>
                <a:spcPts val="1200"/>
              </a:spcBef>
              <a:spcAft>
                <a:spcPts val="0"/>
              </a:spcAft>
              <a:buNone/>
            </a:pPr>
            <a:endParaRPr dirty="0">
              <a:latin typeface="Arial" panose="020B0604020202020204" pitchFamily="34" charset="0"/>
              <a:cs typeface="Arial" panose="020B0604020202020204" pitchFamily="34" charset="0"/>
            </a:endParaRPr>
          </a:p>
          <a:p>
            <a:pPr marL="457200" lvl="0" indent="-317500" algn="l" rtl="0">
              <a:spcBef>
                <a:spcPts val="1200"/>
              </a:spcBef>
              <a:spcAft>
                <a:spcPts val="0"/>
              </a:spcAft>
              <a:buSzPts val="1400"/>
              <a:buChar char="●"/>
            </a:pPr>
            <a:r>
              <a:rPr lang="en" dirty="0">
                <a:latin typeface="Arial" panose="020B0604020202020204" pitchFamily="34" charset="0"/>
                <a:cs typeface="Arial" panose="020B0604020202020204" pitchFamily="34" charset="0"/>
              </a:rPr>
              <a:t>Prevalence within the group varies</a:t>
            </a:r>
            <a:endParaRPr dirty="0">
              <a:latin typeface="Arial" panose="020B0604020202020204" pitchFamily="34" charset="0"/>
              <a:cs typeface="Arial" panose="020B0604020202020204" pitchFamily="34" charset="0"/>
            </a:endParaRPr>
          </a:p>
          <a:p>
            <a:pPr marL="0" lvl="0" indent="0" algn="l" rtl="0">
              <a:spcBef>
                <a:spcPts val="1200"/>
              </a:spcBef>
              <a:spcAft>
                <a:spcPts val="0"/>
              </a:spcAft>
              <a:buNone/>
            </a:pPr>
            <a:r>
              <a:rPr lang="en" dirty="0">
                <a:latin typeface="Arial" panose="020B0604020202020204" pitchFamily="34" charset="0"/>
                <a:cs typeface="Arial" panose="020B0604020202020204" pitchFamily="34" charset="0"/>
              </a:rPr>
              <a:t>		</a:t>
            </a:r>
            <a:r>
              <a:rPr lang="en" sz="1000" dirty="0">
                <a:latin typeface="Arial" panose="020B0604020202020204" pitchFamily="34" charset="0"/>
                <a:cs typeface="Arial" panose="020B0604020202020204" pitchFamily="34" charset="0"/>
              </a:rPr>
              <a:t>(Lyons et al., 2019)</a:t>
            </a:r>
            <a:endParaRPr dirty="0">
              <a:latin typeface="Arial" panose="020B0604020202020204" pitchFamily="34" charset="0"/>
              <a:cs typeface="Arial" panose="020B0604020202020204" pitchFamily="34" charset="0"/>
            </a:endParaRPr>
          </a:p>
          <a:p>
            <a:pPr marL="457200" lvl="0" indent="457200" algn="l" rtl="0">
              <a:spcBef>
                <a:spcPts val="1200"/>
              </a:spcBef>
              <a:spcAft>
                <a:spcPts val="0"/>
              </a:spcAft>
              <a:buNone/>
            </a:pPr>
            <a:endParaRPr sz="1000" dirty="0">
              <a:latin typeface="Arial" panose="020B0604020202020204" pitchFamily="34" charset="0"/>
              <a:cs typeface="Arial" panose="020B0604020202020204" pitchFamily="34" charset="0"/>
            </a:endParaRPr>
          </a:p>
          <a:p>
            <a:pPr marL="457200" lvl="0" indent="-317500" algn="l" rtl="0">
              <a:spcBef>
                <a:spcPts val="1200"/>
              </a:spcBef>
              <a:spcAft>
                <a:spcPts val="0"/>
              </a:spcAft>
              <a:buSzPts val="1400"/>
              <a:buChar char="●"/>
            </a:pPr>
            <a:r>
              <a:rPr lang="en" dirty="0">
                <a:latin typeface="Arial" panose="020B0604020202020204" pitchFamily="34" charset="0"/>
                <a:cs typeface="Arial" panose="020B0604020202020204" pitchFamily="34" charset="0"/>
              </a:rPr>
              <a:t>Risk </a:t>
            </a:r>
          </a:p>
          <a:p>
            <a:pPr lvl="1" indent="-317500">
              <a:spcBef>
                <a:spcPts val="1200"/>
              </a:spcBef>
              <a:buSzPts val="1400"/>
              <a:buChar char="●"/>
            </a:pPr>
            <a:r>
              <a:rPr lang="en" dirty="0">
                <a:latin typeface="Arial" panose="020B0604020202020204" pitchFamily="34" charset="0"/>
                <a:cs typeface="Arial" panose="020B0604020202020204" pitchFamily="34" charset="0"/>
              </a:rPr>
              <a:t>Ex. Harrassment </a:t>
            </a:r>
            <a:endParaRPr sz="1600" dirty="0">
              <a:latin typeface="Arial" panose="020B0604020202020204" pitchFamily="34" charset="0"/>
              <a:cs typeface="Arial" panose="020B0604020202020204" pitchFamily="34" charset="0"/>
            </a:endParaRPr>
          </a:p>
        </p:txBody>
      </p:sp>
      <p:sp>
        <p:nvSpPr>
          <p:cNvPr id="302" name="Google Shape;302;p5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03" name="Google Shape;303;p58"/>
          <p:cNvPicPr preferRelativeResize="0"/>
          <p:nvPr/>
        </p:nvPicPr>
        <p:blipFill>
          <a:blip r:embed="rId3">
            <a:alphaModFix/>
          </a:blip>
          <a:stretch>
            <a:fillRect/>
          </a:stretch>
        </p:blipFill>
        <p:spPr>
          <a:xfrm>
            <a:off x="5257800" y="708206"/>
            <a:ext cx="3611200" cy="1923925"/>
          </a:xfrm>
          <a:prstGeom prst="rect">
            <a:avLst/>
          </a:prstGeom>
          <a:noFill/>
          <a:ln>
            <a:noFill/>
          </a:ln>
        </p:spPr>
      </p:pic>
      <p:pic>
        <p:nvPicPr>
          <p:cNvPr id="304" name="Google Shape;304;p58"/>
          <p:cNvPicPr preferRelativeResize="0"/>
          <p:nvPr/>
        </p:nvPicPr>
        <p:blipFill>
          <a:blip r:embed="rId4">
            <a:alphaModFix/>
          </a:blip>
          <a:stretch>
            <a:fillRect/>
          </a:stretch>
        </p:blipFill>
        <p:spPr>
          <a:xfrm>
            <a:off x="3886200" y="2419350"/>
            <a:ext cx="3474075" cy="265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9"/>
          <p:cNvSpPr txBox="1">
            <a:spLocks noGrp="1"/>
          </p:cNvSpPr>
          <p:nvPr>
            <p:ph type="title"/>
          </p:nvPr>
        </p:nvSpPr>
        <p:spPr>
          <a:xfrm>
            <a:off x="311700" y="3613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990"/>
              <a:buFont typeface="Arial"/>
              <a:buNone/>
            </a:pPr>
            <a:r>
              <a:rPr lang="en" sz="1870" b="1" dirty="0">
                <a:latin typeface="Arial" panose="020B0604020202020204" pitchFamily="34" charset="0"/>
                <a:cs typeface="Arial" panose="020B0604020202020204" pitchFamily="34" charset="0"/>
              </a:rPr>
              <a:t>Emergency Department Visits for Suspected Suicide Attempts Among Persons Aged 12–25 Years Before and During the COVID-19 Pandemic</a:t>
            </a:r>
            <a:endParaRPr sz="3220" b="1" dirty="0">
              <a:latin typeface="Arial" panose="020B0604020202020204" pitchFamily="34" charset="0"/>
              <a:cs typeface="Arial" panose="020B0604020202020204" pitchFamily="34" charset="0"/>
            </a:endParaRPr>
          </a:p>
        </p:txBody>
      </p:sp>
      <p:sp>
        <p:nvSpPr>
          <p:cNvPr id="240" name="Google Shape;240;p49"/>
          <p:cNvSpPr txBox="1">
            <a:spLocks noGrp="1"/>
          </p:cNvSpPr>
          <p:nvPr>
            <p:ph type="body" idx="1"/>
          </p:nvPr>
        </p:nvSpPr>
        <p:spPr>
          <a:xfrm>
            <a:off x="401275" y="1207375"/>
            <a:ext cx="85206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chemeClr val="dk1"/>
              </a:buClr>
              <a:buSzPts val="1600"/>
              <a:buChar char="●"/>
            </a:pPr>
            <a:r>
              <a:rPr lang="en" sz="1400" dirty="0">
                <a:latin typeface="Arial" panose="020B0604020202020204" pitchFamily="34" charset="0"/>
                <a:cs typeface="Arial" panose="020B0604020202020204" pitchFamily="34" charset="0"/>
              </a:rPr>
              <a:t>Visits for suspected suicide attempts include visits for suicide attempts, as well as nonsuicidal self-harm. Data included from 71% of the nation’s EDs in 49 states and the District of Columbia.</a:t>
            </a:r>
            <a:endParaRPr sz="1400" dirty="0">
              <a:latin typeface="Arial" panose="020B0604020202020204" pitchFamily="34" charset="0"/>
              <a:cs typeface="Arial" panose="020B0604020202020204" pitchFamily="34" charset="0"/>
            </a:endParaRPr>
          </a:p>
          <a:p>
            <a:pPr marL="457200" lvl="0" indent="-330200" algn="l" rtl="0">
              <a:lnSpc>
                <a:spcPct val="150000"/>
              </a:lnSpc>
              <a:spcBef>
                <a:spcPts val="0"/>
              </a:spcBef>
              <a:spcAft>
                <a:spcPts val="0"/>
              </a:spcAft>
              <a:buClr>
                <a:schemeClr val="dk1"/>
              </a:buClr>
              <a:buSzPts val="1600"/>
              <a:buChar char="●"/>
            </a:pPr>
            <a:r>
              <a:rPr lang="en" sz="1400" dirty="0">
                <a:latin typeface="Arial" panose="020B0604020202020204" pitchFamily="34" charset="0"/>
                <a:cs typeface="Arial" panose="020B0604020202020204" pitchFamily="34" charset="0"/>
              </a:rPr>
              <a:t>In May 2020, during the COVID-19 pandemic, ED visits for suspected suicide attempts began to increase among adolescents aged 12–17 years</a:t>
            </a:r>
            <a:endParaRPr sz="1400" dirty="0">
              <a:latin typeface="Arial" panose="020B0604020202020204" pitchFamily="34" charset="0"/>
              <a:cs typeface="Arial" panose="020B0604020202020204" pitchFamily="34" charset="0"/>
            </a:endParaRPr>
          </a:p>
          <a:p>
            <a:pPr marL="457200" lvl="0" indent="-330200" algn="l" rtl="0">
              <a:lnSpc>
                <a:spcPct val="150000"/>
              </a:lnSpc>
              <a:spcBef>
                <a:spcPts val="0"/>
              </a:spcBef>
              <a:spcAft>
                <a:spcPts val="0"/>
              </a:spcAft>
              <a:buClr>
                <a:schemeClr val="dk1"/>
              </a:buClr>
              <a:buSzPts val="1600"/>
              <a:buChar char="●"/>
            </a:pPr>
            <a:r>
              <a:rPr lang="en" sz="1400" dirty="0">
                <a:latin typeface="Arial" panose="020B0604020202020204" pitchFamily="34" charset="0"/>
                <a:cs typeface="Arial" panose="020B0604020202020204" pitchFamily="34" charset="0"/>
              </a:rPr>
              <a:t>In particular, ED visits for suspected suicide attempts increased among adolescent girls aged 12–17 years during summer 2020 and remained elevated throughout the remaining study period; the mean weekly number of these visits was 26.2% higher during summer 2020 and 50.6% higher during winter 2021 compared with the corresponding periods in 2019. </a:t>
            </a:r>
            <a:endParaRPr sz="2000" dirty="0">
              <a:latin typeface="Arial" panose="020B0604020202020204" pitchFamily="34" charset="0"/>
              <a:cs typeface="Arial" panose="020B0604020202020204" pitchFamily="34" charset="0"/>
            </a:endParaRPr>
          </a:p>
        </p:txBody>
      </p:sp>
      <p:sp>
        <p:nvSpPr>
          <p:cNvPr id="241" name="Google Shape;241;p49"/>
          <p:cNvSpPr txBox="1"/>
          <p:nvPr/>
        </p:nvSpPr>
        <p:spPr>
          <a:xfrm>
            <a:off x="217709" y="4095750"/>
            <a:ext cx="8520600" cy="5724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800" dirty="0">
                <a:solidFill>
                  <a:schemeClr val="dk1"/>
                </a:solidFill>
              </a:rPr>
              <a:t>Yard E, Radhakrishnan L, Ballesteros MF, et al. Emergency Department Visits for Suspected Suicide Attempts Among Persons Aged 12–25 Years Before and During the COVID-19 Pandemic — United States, January 2019–May 2021. MMWR Morb Mortal Wkly Rep 2021;70:888–894. </a:t>
            </a:r>
            <a:r>
              <a:rPr lang="en" sz="800" u="sng" dirty="0">
                <a:solidFill>
                  <a:srgbClr val="075290"/>
                </a:solidFill>
                <a:hlinkClick r:id="rId3">
                  <a:extLst>
                    <a:ext uri="{A12FA001-AC4F-418D-AE19-62706E023703}">
                      <ahyp:hlinkClr xmlns:ahyp="http://schemas.microsoft.com/office/drawing/2018/hyperlinkcolor" val="tx"/>
                    </a:ext>
                  </a:extLst>
                </a:hlinkClick>
              </a:rPr>
              <a:t>://dx.doi.org/10.15585/mmwr.mm7024e1</a:t>
            </a:r>
            <a:endParaRPr sz="800" u="sng" dirty="0">
              <a:solidFill>
                <a:srgbClr val="075290"/>
              </a:solidFill>
              <a:hlinkClick r:id="rId3">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chemeClr val="dk1"/>
              </a:buClr>
              <a:buSzPts val="1100"/>
              <a:buFont typeface="Arial"/>
              <a:buNone/>
            </a:pPr>
            <a:r>
              <a:rPr lang="en" sz="800" u="sng" dirty="0">
                <a:solidFill>
                  <a:srgbClr val="075290"/>
                </a:solidFill>
                <a:hlinkClick r:id="rId3">
                  <a:extLst>
                    <a:ext uri="{A12FA001-AC4F-418D-AE19-62706E023703}">
                      <ahyp:hlinkClr xmlns:ahyp="http://schemas.microsoft.com/office/drawing/2018/hyperlinkcolor" val="tx"/>
                    </a:ext>
                  </a:extLst>
                </a:hlinkClick>
              </a:rPr>
              <a:t>external icon</a:t>
            </a:r>
            <a:endParaRPr sz="900" dirty="0"/>
          </a:p>
        </p:txBody>
      </p:sp>
    </p:spTree>
  </p:cSld>
  <p:clrMapOvr>
    <a:masterClrMapping/>
  </p:clrMapOvr>
</p:sld>
</file>

<file path=ppt/theme/theme1.xml><?xml version="1.0" encoding="utf-8"?>
<a:theme xmlns:a="http://schemas.openxmlformats.org/drawingml/2006/main" name="Office Theme">
  <a:themeElements>
    <a:clrScheme name="UD Primary and Secondary">
      <a:dk1>
        <a:sysClr val="windowText" lastClr="000000"/>
      </a:dk1>
      <a:lt1>
        <a:sysClr val="window" lastClr="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32111A6-095E-424A-B34C-F88D82C29EB7}"/>
</file>

<file path=customXml/itemProps2.xml><?xml version="1.0" encoding="utf-8"?>
<ds:datastoreItem xmlns:ds="http://schemas.openxmlformats.org/officeDocument/2006/customXml" ds:itemID="{A45C5F1A-8E69-4512-8D52-E677C50F3D3D}"/>
</file>

<file path=customXml/itemProps3.xml><?xml version="1.0" encoding="utf-8"?>
<ds:datastoreItem xmlns:ds="http://schemas.openxmlformats.org/officeDocument/2006/customXml" ds:itemID="{1940497E-4FF9-4B7A-9C57-9A537CFD77FC}"/>
</file>

<file path=docProps/app.xml><?xml version="1.0" encoding="utf-8"?>
<Properties xmlns="http://schemas.openxmlformats.org/officeDocument/2006/extended-properties" xmlns:vt="http://schemas.openxmlformats.org/officeDocument/2006/docPropsVTypes">
  <TotalTime>837</TotalTime>
  <Words>3937</Words>
  <Application>Microsoft Office PowerPoint</Application>
  <PresentationFormat>On-screen Show (16:9)</PresentationFormat>
  <Paragraphs>240</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Helvetica Neue</vt:lpstr>
      <vt:lpstr>Secondary</vt:lpstr>
      <vt:lpstr>Office Theme</vt:lpstr>
      <vt:lpstr>UMatter2DE:  Data Presentation</vt:lpstr>
      <vt:lpstr>State Epidemiological Outcomes Workgroup</vt:lpstr>
      <vt:lpstr>The 4 Goals of the SEOW</vt:lpstr>
      <vt:lpstr>SEOW Data Products</vt:lpstr>
      <vt:lpstr>Pause</vt:lpstr>
      <vt:lpstr>Disparity</vt:lpstr>
      <vt:lpstr>Race: Black Youth</vt:lpstr>
      <vt:lpstr>Sexual Orientation: LGB</vt:lpstr>
      <vt:lpstr>Emergency Department Visits for Suspected Suicide Attempts Among Persons Aged 12–25 Years Before and During the COVID-19 Pandemic</vt:lpstr>
      <vt:lpstr>PowerPoint Presentation</vt:lpstr>
      <vt:lpstr>PowerPoint Presentation</vt:lpstr>
      <vt:lpstr>PowerPoint Presentation</vt:lpstr>
      <vt:lpstr>PowerPoint Presentation</vt:lpstr>
      <vt:lpstr>The COVID-19 Pandemic and Youth and Young Adult Behavioral Health </vt:lpstr>
      <vt:lpstr>PowerPoint Presentation</vt:lpstr>
      <vt:lpstr>Universal Strategies</vt:lpstr>
      <vt:lpstr>“Pre-College” Health</vt:lpstr>
      <vt:lpstr>PowerPoint Presentation</vt:lpstr>
      <vt:lpstr>Rising Unmet Need for Mental Health Services National Survey on Drug Use and Health, 2019</vt:lpstr>
      <vt:lpstr>PowerPoint Presentation</vt:lpstr>
      <vt:lpstr>Thoughts and Plans for Suicide, Recent Increases National Survey on Drug Use and Health, 2019</vt:lpstr>
      <vt:lpstr>PowerPoint Presentation</vt:lpstr>
      <vt:lpstr>PowerPoint Presentation</vt:lpstr>
      <vt:lpstr>PowerPoint Presentation</vt:lpstr>
      <vt:lpstr>PowerPoint Presentation</vt:lpstr>
      <vt:lpstr>High School Students with Suicide Plans in Past Year National Youth Risk Behavior Survey, 2019</vt:lpstr>
      <vt:lpstr>PowerPoint Presentation</vt:lpstr>
      <vt:lpstr>PowerPoint Presentation</vt:lpstr>
      <vt:lpstr>PowerPoint Presentation</vt:lpstr>
      <vt:lpstr>Opioids and Drug Overdose Events</vt:lpstr>
      <vt:lpstr>PowerPoint Presentation</vt:lpstr>
      <vt:lpstr>Limitations of Data in Field</vt:lpstr>
      <vt:lpstr>Limitations: COVID-19</vt:lpstr>
      <vt:lpstr>Thank You</vt:lpstr>
      <vt:lpstr>Contact Information</vt:lpstr>
      <vt:lpstr>Sources</vt:lpstr>
      <vt:lpstr>Sources</vt:lpstr>
      <vt:lpstr>Sources</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Rachel</cp:lastModifiedBy>
  <cp:revision>70</cp:revision>
  <dcterms:created xsi:type="dcterms:W3CDTF">2014-12-16T17:00:44Z</dcterms:created>
  <dcterms:modified xsi:type="dcterms:W3CDTF">2021-12-01T14:10:24Z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