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theme/themeOverride1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73" r:id="rId5"/>
    <p:sldId id="274" r:id="rId6"/>
    <p:sldId id="275" r:id="rId7"/>
    <p:sldId id="276" r:id="rId8"/>
    <p:sldId id="277" r:id="rId9"/>
    <p:sldId id="278" r:id="rId10"/>
    <p:sldId id="290" r:id="rId11"/>
    <p:sldId id="291" r:id="rId12"/>
    <p:sldId id="256" r:id="rId13"/>
    <p:sldId id="502" r:id="rId14"/>
    <p:sldId id="503" r:id="rId15"/>
    <p:sldId id="504" r:id="rId16"/>
    <p:sldId id="505" r:id="rId17"/>
    <p:sldId id="509" r:id="rId18"/>
    <p:sldId id="508" r:id="rId19"/>
    <p:sldId id="269" r:id="rId20"/>
    <p:sldId id="520" r:id="rId21"/>
    <p:sldId id="510" r:id="rId22"/>
    <p:sldId id="258" r:id="rId23"/>
    <p:sldId id="257" r:id="rId24"/>
    <p:sldId id="511" r:id="rId25"/>
    <p:sldId id="259" r:id="rId26"/>
    <p:sldId id="512" r:id="rId27"/>
    <p:sldId id="513" r:id="rId28"/>
    <p:sldId id="260" r:id="rId29"/>
    <p:sldId id="514" r:id="rId30"/>
    <p:sldId id="261" r:id="rId31"/>
    <p:sldId id="262" r:id="rId32"/>
    <p:sldId id="264" r:id="rId33"/>
    <p:sldId id="516" r:id="rId34"/>
    <p:sldId id="265" r:id="rId35"/>
    <p:sldId id="266" r:id="rId36"/>
    <p:sldId id="517" r:id="rId37"/>
    <p:sldId id="267" r:id="rId38"/>
    <p:sldId id="518" r:id="rId39"/>
    <p:sldId id="268" r:id="rId40"/>
    <p:sldId id="519" r:id="rId41"/>
    <p:sldId id="272" r:id="rId42"/>
    <p:sldId id="270" r:id="rId43"/>
    <p:sldId id="289" r:id="rId44"/>
    <p:sldId id="28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F386E-E7F0-737C-74E3-F934BABBACE7}" name="Rachel Ryding" initials="RR" userId="275bea17449698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50" autoAdjust="0"/>
    <p:restoredTop sz="87231" autoAdjust="0"/>
  </p:normalViewPr>
  <p:slideViewPr>
    <p:cSldViewPr snapToGrid="0">
      <p:cViewPr varScale="1">
        <p:scale>
          <a:sx n="92" d="100"/>
          <a:sy n="92" d="100"/>
        </p:scale>
        <p:origin x="5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DATA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spPr>
            <a:solidFill>
              <a:schemeClr val="accent1"/>
            </a:solidFill>
            <a:ln w="25400">
              <a:noFill/>
            </a:ln>
            <a:effectLst/>
          </c:spPr>
          <c:val>
            <c:numRef>
              <c:f>'[Chart in Microsoft PowerPoint]Sheet1'!$B$2:$B$5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83-A645-BCED-289D489105AB}"/>
            </c:ext>
          </c:extLst>
        </c:ser>
        <c:ser>
          <c:idx val="1"/>
          <c:order val="1"/>
          <c:spPr>
            <a:solidFill>
              <a:schemeClr val="accent2"/>
            </a:solidFill>
            <a:ln w="25400">
              <a:noFill/>
            </a:ln>
            <a:effectLst/>
          </c:spPr>
          <c:dLbls>
            <c:dLbl>
              <c:idx val="2"/>
              <c:layout>
                <c:manualLayout>
                  <c:x val="-1.3605442176870831E-2"/>
                  <c:y val="-8.734744540076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83-A645-BCED-289D489105A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83-A645-BCED-289D489105AB}"/>
            </c:ext>
          </c:extLst>
        </c:ser>
        <c:dLbls>
          <c:showLegendKey val="0"/>
          <c:showVal val="0"/>
          <c:showCatName val="0"/>
          <c:showSerName val="0"/>
          <c:showPercent val="0"/>
          <c:showBubbleSize val="0"/>
        </c:dLbls>
        <c:axId val="1380908384"/>
        <c:axId val="1087316720"/>
      </c:areaChart>
      <c:barChart>
        <c:barDir val="col"/>
        <c:grouping val="clustered"/>
        <c:varyColors val="0"/>
        <c:ser>
          <c:idx val="2"/>
          <c:order val="2"/>
          <c:spPr>
            <a:solidFill>
              <a:schemeClr val="accent3"/>
            </a:solidFill>
            <a:ln w="25400">
              <a:noFill/>
            </a:ln>
            <a:effectLst/>
          </c:spPr>
          <c:invertIfNegative val="0"/>
          <c:dLbls>
            <c:dLbl>
              <c:idx val="2"/>
              <c:layout>
                <c:manualLayout>
                  <c:x val="4.5351473922902411E-2"/>
                  <c:y val="3.5966595165021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3-A645-BCED-289D489105AB}"/>
                </c:ext>
              </c:extLst>
            </c:dLbl>
            <c:dLbl>
              <c:idx val="3"/>
              <c:layout>
                <c:manualLayout>
                  <c:x val="4.0816326530612242E-2"/>
                  <c:y val="0.10789978549506461"/>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598657310693306"/>
                      <c:h val="6.3815015992795349E-2"/>
                    </c:manualLayout>
                  </c15:layout>
                </c:ext>
                <c:ext xmlns:c16="http://schemas.microsoft.com/office/drawing/2014/chart" uri="{C3380CC4-5D6E-409C-BE32-E72D297353CC}">
                  <c16:uniqueId val="{00000005-C983-A645-BCED-289D489105A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PowerPoint]Sheet1'!$D$2:$D$5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83-A645-BCED-289D489105AB}"/>
            </c:ext>
          </c:extLst>
        </c:ser>
        <c:dLbls>
          <c:showLegendKey val="0"/>
          <c:showVal val="0"/>
          <c:showCatName val="0"/>
          <c:showSerName val="0"/>
          <c:showPercent val="0"/>
          <c:showBubbleSize val="0"/>
        </c:dLbls>
        <c:gapWidth val="150"/>
        <c:axId val="1380908384"/>
        <c:axId val="1087316720"/>
      </c:barChart>
      <c:catAx>
        <c:axId val="1380908384"/>
        <c:scaling>
          <c:orientation val="minMax"/>
        </c:scaling>
        <c:delete val="1"/>
        <c:axPos val="b"/>
        <c:majorTickMark val="none"/>
        <c:minorTickMark val="none"/>
        <c:tickLblPos val="nextTo"/>
        <c:crossAx val="1087316720"/>
        <c:crosses val="autoZero"/>
        <c:auto val="1"/>
        <c:lblAlgn val="ctr"/>
        <c:lblOffset val="100"/>
        <c:noMultiLvlLbl val="0"/>
      </c:catAx>
      <c:valAx>
        <c:axId val="1087316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090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789363538859968E-2"/>
          <c:y val="4.1309132618265236E-2"/>
          <c:w val="0.94188505506579134"/>
          <c:h val="0.70462954925909849"/>
        </c:manualLayout>
      </c:layout>
      <c:lineChart>
        <c:grouping val="standard"/>
        <c:varyColors val="0"/>
        <c:ser>
          <c:idx val="0"/>
          <c:order val="0"/>
          <c:tx>
            <c:strRef>
              <c:f>Sheet1!$B$1</c:f>
              <c:strCache>
                <c:ptCount val="1"/>
                <c:pt idx="0">
                  <c:v>National</c:v>
                </c:pt>
              </c:strCache>
            </c:strRef>
          </c:tx>
          <c:spPr>
            <a:ln w="15875" cap="rnd">
              <a:solidFill>
                <a:srgbClr val="92D050"/>
              </a:solidFill>
              <a:prstDash val="lgDash"/>
              <a:round/>
            </a:ln>
            <a:effectLst/>
          </c:spPr>
          <c:marker>
            <c:symbol val="none"/>
          </c:marker>
          <c:cat>
            <c:strRef>
              <c:f>Sheet1!$A$2:$A$16</c:f>
              <c:strCache>
                <c:ptCount val="15"/>
                <c:pt idx="0">
                  <c:v>Jun 23 - Jul 5 2021</c:v>
                </c:pt>
                <c:pt idx="1">
                  <c:v>Jul 21 - Aug 2 2021</c:v>
                </c:pt>
                <c:pt idx="2">
                  <c:v>Aug 4 - Aug 16 2021</c:v>
                </c:pt>
                <c:pt idx="3">
                  <c:v>Aug 18 -  Aug 30 2021</c:v>
                </c:pt>
                <c:pt idx="4">
                  <c:v>Sept 1 - Sept 13 2021</c:v>
                </c:pt>
                <c:pt idx="5">
                  <c:v>Sept 15 - Sept 27 2021</c:v>
                </c:pt>
                <c:pt idx="6">
                  <c:v>Sept 29 - Oct 11 2021</c:v>
                </c:pt>
                <c:pt idx="7">
                  <c:v>Dec 1 - Dec 13 2021</c:v>
                </c:pt>
                <c:pt idx="8">
                  <c:v>Dec 29 - Jan 10 2022</c:v>
                </c:pt>
                <c:pt idx="9">
                  <c:v>Jan 26 - Feb 7 2022</c:v>
                </c:pt>
                <c:pt idx="10">
                  <c:v>Mar 2 - Mar 14 2022</c:v>
                </c:pt>
                <c:pt idx="11">
                  <c:v>Mar 30 - Apr 11 2022</c:v>
                </c:pt>
                <c:pt idx="12">
                  <c:v>Apr 27 - May 9 2022</c:v>
                </c:pt>
                <c:pt idx="13">
                  <c:v>Jun 1 - Jun 13 2022</c:v>
                </c:pt>
                <c:pt idx="14">
                  <c:v>Jun 29 - Jul 11 2022</c:v>
                </c:pt>
              </c:strCache>
            </c:strRef>
          </c:cat>
          <c:val>
            <c:numRef>
              <c:f>Sheet1!$B$2:$B$16</c:f>
              <c:numCache>
                <c:formatCode>0</c:formatCode>
                <c:ptCount val="15"/>
                <c:pt idx="0">
                  <c:v>24.5</c:v>
                </c:pt>
                <c:pt idx="1">
                  <c:v>27</c:v>
                </c:pt>
                <c:pt idx="2">
                  <c:v>26.6</c:v>
                </c:pt>
                <c:pt idx="3">
                  <c:v>27.8</c:v>
                </c:pt>
                <c:pt idx="4">
                  <c:v>28.1</c:v>
                </c:pt>
                <c:pt idx="5">
                  <c:v>27.8</c:v>
                </c:pt>
                <c:pt idx="6">
                  <c:v>27.3</c:v>
                </c:pt>
                <c:pt idx="7">
                  <c:v>26.5</c:v>
                </c:pt>
                <c:pt idx="8">
                  <c:v>27.9</c:v>
                </c:pt>
                <c:pt idx="9">
                  <c:v>27.2</c:v>
                </c:pt>
                <c:pt idx="10">
                  <c:v>27.3</c:v>
                </c:pt>
                <c:pt idx="11">
                  <c:v>26.9</c:v>
                </c:pt>
                <c:pt idx="12">
                  <c:v>26.7</c:v>
                </c:pt>
                <c:pt idx="13">
                  <c:v>28.9</c:v>
                </c:pt>
                <c:pt idx="14">
                  <c:v>28.8</c:v>
                </c:pt>
              </c:numCache>
            </c:numRef>
          </c:val>
          <c:smooth val="0"/>
          <c:extLst>
            <c:ext xmlns:c16="http://schemas.microsoft.com/office/drawing/2014/chart" uri="{C3380CC4-5D6E-409C-BE32-E72D297353CC}">
              <c16:uniqueId val="{00000000-C9E9-4D7E-933E-827680CAF772}"/>
            </c:ext>
          </c:extLst>
        </c:ser>
        <c:ser>
          <c:idx val="1"/>
          <c:order val="1"/>
          <c:tx>
            <c:strRef>
              <c:f>Sheet1!$C$1</c:f>
              <c:strCache>
                <c:ptCount val="1"/>
                <c:pt idx="0">
                  <c:v>Delaware</c:v>
                </c:pt>
              </c:strCache>
            </c:strRef>
          </c:tx>
          <c:spPr>
            <a:ln w="15875" cap="rnd">
              <a:solidFill>
                <a:srgbClr val="FF0000"/>
              </a:solidFill>
              <a:prstDash val="dash"/>
              <a:round/>
            </a:ln>
            <a:effectLst/>
          </c:spPr>
          <c:marker>
            <c:symbol val="none"/>
          </c:marker>
          <c:cat>
            <c:strRef>
              <c:f>Sheet1!$A$2:$A$16</c:f>
              <c:strCache>
                <c:ptCount val="15"/>
                <c:pt idx="0">
                  <c:v>Jun 23 - Jul 5 2021</c:v>
                </c:pt>
                <c:pt idx="1">
                  <c:v>Jul 21 - Aug 2 2021</c:v>
                </c:pt>
                <c:pt idx="2">
                  <c:v>Aug 4 - Aug 16 2021</c:v>
                </c:pt>
                <c:pt idx="3">
                  <c:v>Aug 18 -  Aug 30 2021</c:v>
                </c:pt>
                <c:pt idx="4">
                  <c:v>Sept 1 - Sept 13 2021</c:v>
                </c:pt>
                <c:pt idx="5">
                  <c:v>Sept 15 - Sept 27 2021</c:v>
                </c:pt>
                <c:pt idx="6">
                  <c:v>Sept 29 - Oct 11 2021</c:v>
                </c:pt>
                <c:pt idx="7">
                  <c:v>Dec 1 - Dec 13 2021</c:v>
                </c:pt>
                <c:pt idx="8">
                  <c:v>Dec 29 - Jan 10 2022</c:v>
                </c:pt>
                <c:pt idx="9">
                  <c:v>Jan 26 - Feb 7 2022</c:v>
                </c:pt>
                <c:pt idx="10">
                  <c:v>Mar 2 - Mar 14 2022</c:v>
                </c:pt>
                <c:pt idx="11">
                  <c:v>Mar 30 - Apr 11 2022</c:v>
                </c:pt>
                <c:pt idx="12">
                  <c:v>Apr 27 - May 9 2022</c:v>
                </c:pt>
                <c:pt idx="13">
                  <c:v>Jun 1 - Jun 13 2022</c:v>
                </c:pt>
                <c:pt idx="14">
                  <c:v>Jun 29 - Jul 11 2022</c:v>
                </c:pt>
              </c:strCache>
            </c:strRef>
          </c:cat>
          <c:val>
            <c:numRef>
              <c:f>Sheet1!$C$2:$C$16</c:f>
              <c:numCache>
                <c:formatCode>0</c:formatCode>
                <c:ptCount val="15"/>
                <c:pt idx="0">
                  <c:v>21.9</c:v>
                </c:pt>
                <c:pt idx="1">
                  <c:v>25.9</c:v>
                </c:pt>
                <c:pt idx="2">
                  <c:v>29.2</c:v>
                </c:pt>
                <c:pt idx="3">
                  <c:v>30</c:v>
                </c:pt>
                <c:pt idx="4">
                  <c:v>27.5</c:v>
                </c:pt>
                <c:pt idx="5">
                  <c:v>29.8</c:v>
                </c:pt>
                <c:pt idx="6">
                  <c:v>21.8</c:v>
                </c:pt>
                <c:pt idx="7">
                  <c:v>23.4</c:v>
                </c:pt>
                <c:pt idx="8">
                  <c:v>27.4</c:v>
                </c:pt>
                <c:pt idx="9">
                  <c:v>29.5</c:v>
                </c:pt>
                <c:pt idx="10">
                  <c:v>22</c:v>
                </c:pt>
                <c:pt idx="11">
                  <c:v>22.1</c:v>
                </c:pt>
                <c:pt idx="12">
                  <c:v>21.9</c:v>
                </c:pt>
                <c:pt idx="13">
                  <c:v>20.399999999999999</c:v>
                </c:pt>
                <c:pt idx="14">
                  <c:v>23.6</c:v>
                </c:pt>
              </c:numCache>
            </c:numRef>
          </c:val>
          <c:smooth val="0"/>
          <c:extLst>
            <c:ext xmlns:c16="http://schemas.microsoft.com/office/drawing/2014/chart" uri="{C3380CC4-5D6E-409C-BE32-E72D297353CC}">
              <c16:uniqueId val="{00000001-C9E9-4D7E-933E-827680CAF772}"/>
            </c:ext>
          </c:extLst>
        </c:ser>
        <c:dLbls>
          <c:showLegendKey val="0"/>
          <c:showVal val="0"/>
          <c:showCatName val="0"/>
          <c:showSerName val="0"/>
          <c:showPercent val="0"/>
          <c:showBubbleSize val="0"/>
        </c:dLbls>
        <c:smooth val="0"/>
        <c:axId val="1713824768"/>
        <c:axId val="1713836192"/>
      </c:lineChart>
      <c:catAx>
        <c:axId val="17138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13836192"/>
        <c:crosses val="autoZero"/>
        <c:auto val="1"/>
        <c:lblAlgn val="ctr"/>
        <c:lblOffset val="100"/>
        <c:noMultiLvlLbl val="0"/>
      </c:catAx>
      <c:valAx>
        <c:axId val="1713836192"/>
        <c:scaling>
          <c:orientation val="minMax"/>
          <c:max val="100"/>
        </c:scaling>
        <c:delete val="0"/>
        <c:axPos val="l"/>
        <c:numFmt formatCode="0"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824768"/>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789363538859968E-2"/>
          <c:y val="6.0994171988343976E-2"/>
          <c:w val="0.94188505506579134"/>
          <c:h val="0.68494450988901978"/>
        </c:manualLayout>
      </c:layout>
      <c:lineChart>
        <c:grouping val="standard"/>
        <c:varyColors val="0"/>
        <c:ser>
          <c:idx val="0"/>
          <c:order val="0"/>
          <c:tx>
            <c:strRef>
              <c:f>Sheet1!$B$1</c:f>
              <c:strCache>
                <c:ptCount val="1"/>
                <c:pt idx="0">
                  <c:v>National</c:v>
                </c:pt>
              </c:strCache>
            </c:strRef>
          </c:tx>
          <c:spPr>
            <a:ln w="15875" cap="rnd">
              <a:solidFill>
                <a:srgbClr val="92D050"/>
              </a:solidFill>
              <a:prstDash val="lgDash"/>
              <a:round/>
            </a:ln>
            <a:effectLst/>
          </c:spPr>
          <c:marker>
            <c:symbol val="none"/>
          </c:marker>
          <c:cat>
            <c:strRef>
              <c:f>Sheet1!$A$2:$A$16</c:f>
              <c:strCache>
                <c:ptCount val="15"/>
                <c:pt idx="0">
                  <c:v>Jun 23 - Jul 5 2021</c:v>
                </c:pt>
                <c:pt idx="1">
                  <c:v>Jul 21 - Aug 2 2021</c:v>
                </c:pt>
                <c:pt idx="2">
                  <c:v>Aug 4 - Aug 16 2021</c:v>
                </c:pt>
                <c:pt idx="3">
                  <c:v>Aug 18 -  Aug 30 2021</c:v>
                </c:pt>
                <c:pt idx="4">
                  <c:v>Sept 1 - Sept 13 2021</c:v>
                </c:pt>
                <c:pt idx="5">
                  <c:v>Sept 15 - Sept 27 2021</c:v>
                </c:pt>
                <c:pt idx="6">
                  <c:v>Sept 29 - Oct 11 2021</c:v>
                </c:pt>
                <c:pt idx="7">
                  <c:v>Dec 1 - Dec 13 2021</c:v>
                </c:pt>
                <c:pt idx="8">
                  <c:v>Dec 29 - Jan 10 2022</c:v>
                </c:pt>
                <c:pt idx="9">
                  <c:v>Jan 26 - Feb 7 2022</c:v>
                </c:pt>
                <c:pt idx="10">
                  <c:v>Mar 2 - Mar 14 2022</c:v>
                </c:pt>
                <c:pt idx="11">
                  <c:v>Mar 30 - Apr 11 2022</c:v>
                </c:pt>
                <c:pt idx="12">
                  <c:v>Apr 27 - May 9 2022</c:v>
                </c:pt>
                <c:pt idx="13">
                  <c:v>Jun 1 - Jun 13 2022</c:v>
                </c:pt>
                <c:pt idx="14">
                  <c:v>Jun 29 - Jul 11 2022</c:v>
                </c:pt>
              </c:strCache>
            </c:strRef>
          </c:cat>
          <c:val>
            <c:numRef>
              <c:f>Sheet1!$B$2:$B$16</c:f>
              <c:numCache>
                <c:formatCode>0</c:formatCode>
                <c:ptCount val="15"/>
                <c:pt idx="0">
                  <c:v>20.9</c:v>
                </c:pt>
                <c:pt idx="1">
                  <c:v>22.1</c:v>
                </c:pt>
                <c:pt idx="2">
                  <c:v>21.4</c:v>
                </c:pt>
                <c:pt idx="3">
                  <c:v>22.6</c:v>
                </c:pt>
                <c:pt idx="4">
                  <c:v>22.4</c:v>
                </c:pt>
                <c:pt idx="5">
                  <c:v>22.3</c:v>
                </c:pt>
                <c:pt idx="6">
                  <c:v>21.8</c:v>
                </c:pt>
                <c:pt idx="7">
                  <c:v>21.4</c:v>
                </c:pt>
                <c:pt idx="8">
                  <c:v>22.8</c:v>
                </c:pt>
                <c:pt idx="9">
                  <c:v>22.2</c:v>
                </c:pt>
                <c:pt idx="10">
                  <c:v>21.7</c:v>
                </c:pt>
                <c:pt idx="11">
                  <c:v>21.7</c:v>
                </c:pt>
                <c:pt idx="12">
                  <c:v>22</c:v>
                </c:pt>
                <c:pt idx="13">
                  <c:v>22.4</c:v>
                </c:pt>
                <c:pt idx="14">
                  <c:v>23.2</c:v>
                </c:pt>
              </c:numCache>
            </c:numRef>
          </c:val>
          <c:smooth val="0"/>
          <c:extLst>
            <c:ext xmlns:c16="http://schemas.microsoft.com/office/drawing/2014/chart" uri="{C3380CC4-5D6E-409C-BE32-E72D297353CC}">
              <c16:uniqueId val="{00000000-6E9F-4310-82AC-F8BD3F31C50D}"/>
            </c:ext>
          </c:extLst>
        </c:ser>
        <c:ser>
          <c:idx val="1"/>
          <c:order val="1"/>
          <c:tx>
            <c:strRef>
              <c:f>Sheet1!$C$1</c:f>
              <c:strCache>
                <c:ptCount val="1"/>
                <c:pt idx="0">
                  <c:v>Delaware</c:v>
                </c:pt>
              </c:strCache>
            </c:strRef>
          </c:tx>
          <c:spPr>
            <a:ln w="15875" cap="rnd">
              <a:solidFill>
                <a:srgbClr val="FF0000"/>
              </a:solidFill>
              <a:prstDash val="dash"/>
              <a:round/>
            </a:ln>
            <a:effectLst/>
          </c:spPr>
          <c:marker>
            <c:symbol val="none"/>
          </c:marker>
          <c:cat>
            <c:strRef>
              <c:f>Sheet1!$A$2:$A$16</c:f>
              <c:strCache>
                <c:ptCount val="15"/>
                <c:pt idx="0">
                  <c:v>Jun 23 - Jul 5 2021</c:v>
                </c:pt>
                <c:pt idx="1">
                  <c:v>Jul 21 - Aug 2 2021</c:v>
                </c:pt>
                <c:pt idx="2">
                  <c:v>Aug 4 - Aug 16 2021</c:v>
                </c:pt>
                <c:pt idx="3">
                  <c:v>Aug 18 -  Aug 30 2021</c:v>
                </c:pt>
                <c:pt idx="4">
                  <c:v>Sept 1 - Sept 13 2021</c:v>
                </c:pt>
                <c:pt idx="5">
                  <c:v>Sept 15 - Sept 27 2021</c:v>
                </c:pt>
                <c:pt idx="6">
                  <c:v>Sept 29 - Oct 11 2021</c:v>
                </c:pt>
                <c:pt idx="7">
                  <c:v>Dec 1 - Dec 13 2021</c:v>
                </c:pt>
                <c:pt idx="8">
                  <c:v>Dec 29 - Jan 10 2022</c:v>
                </c:pt>
                <c:pt idx="9">
                  <c:v>Jan 26 - Feb 7 2022</c:v>
                </c:pt>
                <c:pt idx="10">
                  <c:v>Mar 2 - Mar 14 2022</c:v>
                </c:pt>
                <c:pt idx="11">
                  <c:v>Mar 30 - Apr 11 2022</c:v>
                </c:pt>
                <c:pt idx="12">
                  <c:v>Apr 27 - May 9 2022</c:v>
                </c:pt>
                <c:pt idx="13">
                  <c:v>Jun 1 - Jun 13 2022</c:v>
                </c:pt>
                <c:pt idx="14">
                  <c:v>Jun 29 - Jul 11 2022</c:v>
                </c:pt>
              </c:strCache>
            </c:strRef>
          </c:cat>
          <c:val>
            <c:numRef>
              <c:f>Sheet1!$C$2:$C$16</c:f>
              <c:numCache>
                <c:formatCode>0</c:formatCode>
                <c:ptCount val="15"/>
                <c:pt idx="0">
                  <c:v>17.399999999999999</c:v>
                </c:pt>
                <c:pt idx="1">
                  <c:v>26.1</c:v>
                </c:pt>
                <c:pt idx="2">
                  <c:v>19</c:v>
                </c:pt>
                <c:pt idx="3">
                  <c:v>18.899999999999999</c:v>
                </c:pt>
                <c:pt idx="4">
                  <c:v>20.2</c:v>
                </c:pt>
                <c:pt idx="5">
                  <c:v>25.5</c:v>
                </c:pt>
                <c:pt idx="6">
                  <c:v>20</c:v>
                </c:pt>
                <c:pt idx="7">
                  <c:v>16.3</c:v>
                </c:pt>
                <c:pt idx="8">
                  <c:v>21.5</c:v>
                </c:pt>
                <c:pt idx="9">
                  <c:v>20.7</c:v>
                </c:pt>
                <c:pt idx="10">
                  <c:v>14.5</c:v>
                </c:pt>
                <c:pt idx="11">
                  <c:v>17.5</c:v>
                </c:pt>
                <c:pt idx="12">
                  <c:v>14.9</c:v>
                </c:pt>
                <c:pt idx="13">
                  <c:v>19.5</c:v>
                </c:pt>
                <c:pt idx="14">
                  <c:v>20.2</c:v>
                </c:pt>
              </c:numCache>
            </c:numRef>
          </c:val>
          <c:smooth val="0"/>
          <c:extLst>
            <c:ext xmlns:c16="http://schemas.microsoft.com/office/drawing/2014/chart" uri="{C3380CC4-5D6E-409C-BE32-E72D297353CC}">
              <c16:uniqueId val="{00000001-6E9F-4310-82AC-F8BD3F31C50D}"/>
            </c:ext>
          </c:extLst>
        </c:ser>
        <c:dLbls>
          <c:showLegendKey val="0"/>
          <c:showVal val="0"/>
          <c:showCatName val="0"/>
          <c:showSerName val="0"/>
          <c:showPercent val="0"/>
          <c:showBubbleSize val="0"/>
        </c:dLbls>
        <c:smooth val="0"/>
        <c:axId val="1713824768"/>
        <c:axId val="1713836192"/>
      </c:lineChart>
      <c:catAx>
        <c:axId val="17138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13836192"/>
        <c:crosses val="autoZero"/>
        <c:auto val="1"/>
        <c:lblAlgn val="ctr"/>
        <c:lblOffset val="100"/>
        <c:noMultiLvlLbl val="0"/>
      </c:catAx>
      <c:valAx>
        <c:axId val="1713836192"/>
        <c:scaling>
          <c:orientation val="minMax"/>
          <c:max val="100"/>
        </c:scaling>
        <c:delete val="0"/>
        <c:axPos val="l"/>
        <c:numFmt formatCode="0"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824768"/>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783625730994149E-2"/>
          <c:y val="0.14148193014334748"/>
          <c:w val="0.94853801169590646"/>
          <c:h val="0.57826771653543307"/>
        </c:manualLayout>
      </c:layout>
      <c:barChart>
        <c:barDir val="col"/>
        <c:grouping val="clustered"/>
        <c:varyColors val="0"/>
        <c:ser>
          <c:idx val="0"/>
          <c:order val="0"/>
          <c:tx>
            <c:strRef>
              <c:f>Sheet1!$B$1</c:f>
              <c:strCache>
                <c:ptCount val="1"/>
                <c:pt idx="0">
                  <c:v>One or more disabilities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B1E-43F9-B49C-4C3FBE245E1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Anxious**</c:v>
                </c:pt>
                <c:pt idx="1">
                  <c:v>Depressed***</c:v>
                </c:pt>
              </c:strCache>
            </c:strRef>
          </c:cat>
          <c:val>
            <c:numRef>
              <c:f>Sheet1!$B$2:$B$3</c:f>
              <c:numCache>
                <c:formatCode>0</c:formatCode>
                <c:ptCount val="2"/>
                <c:pt idx="0">
                  <c:v>47</c:v>
                </c:pt>
                <c:pt idx="1">
                  <c:v>44</c:v>
                </c:pt>
              </c:numCache>
            </c:numRef>
          </c:val>
          <c:extLst>
            <c:ext xmlns:c16="http://schemas.microsoft.com/office/drawing/2014/chart" uri="{C3380CC4-5D6E-409C-BE32-E72D297353CC}">
              <c16:uniqueId val="{00000001-4B1E-43F9-B49C-4C3FBE245E10}"/>
            </c:ext>
          </c:extLst>
        </c:ser>
        <c:ser>
          <c:idx val="1"/>
          <c:order val="1"/>
          <c:tx>
            <c:strRef>
              <c:f>Sheet1!$C$1</c:f>
              <c:strCache>
                <c:ptCount val="1"/>
                <c:pt idx="0">
                  <c:v>None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Anxious**</c:v>
                </c:pt>
                <c:pt idx="1">
                  <c:v>Depressed***</c:v>
                </c:pt>
              </c:strCache>
            </c:strRef>
          </c:cat>
          <c:val>
            <c:numRef>
              <c:f>Sheet1!$C$2:$C$3</c:f>
              <c:numCache>
                <c:formatCode>0</c:formatCode>
                <c:ptCount val="2"/>
                <c:pt idx="0">
                  <c:v>18</c:v>
                </c:pt>
                <c:pt idx="1">
                  <c:v>13</c:v>
                </c:pt>
              </c:numCache>
            </c:numRef>
          </c:val>
          <c:extLst>
            <c:ext xmlns:c16="http://schemas.microsoft.com/office/drawing/2014/chart" uri="{C3380CC4-5D6E-409C-BE32-E72D297353CC}">
              <c16:uniqueId val="{00000002-4B1E-43F9-B49C-4C3FBE245E10}"/>
            </c:ext>
          </c:extLst>
        </c:ser>
        <c:dLbls>
          <c:dLblPos val="outEnd"/>
          <c:showLegendKey val="0"/>
          <c:showVal val="1"/>
          <c:showCatName val="0"/>
          <c:showSerName val="0"/>
          <c:showPercent val="0"/>
          <c:showBubbleSize val="0"/>
        </c:dLbls>
        <c:gapWidth val="219"/>
        <c:overlap val="-27"/>
        <c:axId val="2095005864"/>
        <c:axId val="2100542328"/>
      </c:barChart>
      <c:catAx>
        <c:axId val="209500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00542328"/>
        <c:crosses val="autoZero"/>
        <c:auto val="1"/>
        <c:lblAlgn val="ctr"/>
        <c:lblOffset val="100"/>
        <c:noMultiLvlLbl val="0"/>
      </c:catAx>
      <c:valAx>
        <c:axId val="2100542328"/>
        <c:scaling>
          <c:orientation val="minMax"/>
          <c:max val="60"/>
        </c:scaling>
        <c:delete val="1"/>
        <c:axPos val="l"/>
        <c:numFmt formatCode="0" sourceLinked="1"/>
        <c:majorTickMark val="out"/>
        <c:minorTickMark val="none"/>
        <c:tickLblPos val="nextTo"/>
        <c:crossAx val="209500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422925629028491"/>
          <c:y val="4.9597510522015671E-2"/>
          <c:w val="0.3680135551801661"/>
          <c:h val="0.90905332782141379"/>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12AB-42E8-970E-BEF12C7EF9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Ever lived with someone with mental illness, depression, suicide</c:v>
                </c:pt>
                <c:pt idx="1">
                  <c:v>Ever lived with someone with a substance use/alcohol problem</c:v>
                </c:pt>
                <c:pt idx="2">
                  <c:v>Bullied at school</c:v>
                </c:pt>
                <c:pt idx="3">
                  <c:v>Been/known a victim of gun violence</c:v>
                </c:pt>
                <c:pt idx="4">
                  <c:v>See/hear violence between adults in the home</c:v>
                </c:pt>
                <c:pt idx="5">
                  <c:v>Been hit by another teen</c:v>
                </c:pt>
                <c:pt idx="6">
                  <c:v>Been hit by an adult</c:v>
                </c:pt>
                <c:pt idx="7">
                  <c:v>Bullied in neighborhood</c:v>
                </c:pt>
                <c:pt idx="8">
                  <c:v>Incarcerated Parent</c:v>
                </c:pt>
                <c:pt idx="9">
                  <c:v>Homeless</c:v>
                </c:pt>
              </c:strCache>
            </c:strRef>
          </c:cat>
          <c:val>
            <c:numRef>
              <c:f>Sheet1!$B$2:$B$11</c:f>
              <c:numCache>
                <c:formatCode>General</c:formatCode>
                <c:ptCount val="10"/>
                <c:pt idx="0">
                  <c:v>34</c:v>
                </c:pt>
                <c:pt idx="1">
                  <c:v>29</c:v>
                </c:pt>
                <c:pt idx="2">
                  <c:v>26</c:v>
                </c:pt>
                <c:pt idx="3">
                  <c:v>23</c:v>
                </c:pt>
                <c:pt idx="4">
                  <c:v>21</c:v>
                </c:pt>
                <c:pt idx="5">
                  <c:v>17</c:v>
                </c:pt>
                <c:pt idx="6">
                  <c:v>14</c:v>
                </c:pt>
                <c:pt idx="7">
                  <c:v>8</c:v>
                </c:pt>
                <c:pt idx="8">
                  <c:v>4</c:v>
                </c:pt>
                <c:pt idx="9">
                  <c:v>0</c:v>
                </c:pt>
              </c:numCache>
            </c:numRef>
          </c:val>
          <c:extLst>
            <c:ext xmlns:c16="http://schemas.microsoft.com/office/drawing/2014/chart" uri="{C3380CC4-5D6E-409C-BE32-E72D297353CC}">
              <c16:uniqueId val="{00000001-12AB-42E8-970E-BEF12C7EF9FD}"/>
            </c:ext>
          </c:extLst>
        </c:ser>
        <c:dLbls>
          <c:showLegendKey val="0"/>
          <c:showVal val="0"/>
          <c:showCatName val="0"/>
          <c:showSerName val="0"/>
          <c:showPercent val="0"/>
          <c:showBubbleSize val="0"/>
        </c:dLbls>
        <c:gapWidth val="67"/>
        <c:overlap val="29"/>
        <c:axId val="519830767"/>
        <c:axId val="422739167"/>
      </c:barChart>
      <c:catAx>
        <c:axId val="519830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en-US"/>
          </a:p>
        </c:txPr>
        <c:crossAx val="422739167"/>
        <c:crosses val="autoZero"/>
        <c:auto val="1"/>
        <c:lblAlgn val="ctr"/>
        <c:lblOffset val="100"/>
        <c:noMultiLvlLbl val="0"/>
      </c:catAx>
      <c:valAx>
        <c:axId val="422739167"/>
        <c:scaling>
          <c:orientation val="minMax"/>
          <c:max val="50"/>
          <c:min val="0"/>
        </c:scaling>
        <c:delete val="1"/>
        <c:axPos val="b"/>
        <c:numFmt formatCode="General" sourceLinked="1"/>
        <c:majorTickMark val="out"/>
        <c:minorTickMark val="none"/>
        <c:tickLblPos val="nextTo"/>
        <c:crossAx val="519830767"/>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Prevalence of ACES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A3-4DAD-8AB8-A8E1A5BFC5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A3-4DAD-8AB8-A8E1A5BFC5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A3-4DAD-8AB8-A8E1A5BFC5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A3-4DAD-8AB8-A8E1A5BFC5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ACES</c:v>
                </c:pt>
                <c:pt idx="1">
                  <c:v>1 ACES</c:v>
                </c:pt>
                <c:pt idx="2">
                  <c:v>2 ACES</c:v>
                </c:pt>
                <c:pt idx="3">
                  <c:v>3+ ACES</c:v>
                </c:pt>
              </c:strCache>
            </c:strRef>
          </c:cat>
          <c:val>
            <c:numRef>
              <c:f>Sheet1!$B$2:$B$5</c:f>
              <c:numCache>
                <c:formatCode>General</c:formatCode>
                <c:ptCount val="4"/>
                <c:pt idx="0">
                  <c:v>31</c:v>
                </c:pt>
                <c:pt idx="1">
                  <c:v>25</c:v>
                </c:pt>
                <c:pt idx="2">
                  <c:v>17</c:v>
                </c:pt>
                <c:pt idx="3">
                  <c:v>28</c:v>
                </c:pt>
              </c:numCache>
            </c:numRef>
          </c:val>
          <c:extLst>
            <c:ext xmlns:c16="http://schemas.microsoft.com/office/drawing/2014/chart" uri="{C3380CC4-5D6E-409C-BE32-E72D297353CC}">
              <c16:uniqueId val="{00000008-A5A3-4DAD-8AB8-A8E1A5BFC50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25967427148524"/>
          <c:y val="4.5473336089293097E-2"/>
          <c:w val="0.44023605222424128"/>
          <c:h val="0.90905332782141379"/>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Provide mental health counselors or school psychologists</c:v>
                </c:pt>
                <c:pt idx="1">
                  <c:v>Conduct active shooter drills</c:v>
                </c:pt>
                <c:pt idx="2">
                  <c:v>Have more school resource officers</c:v>
                </c:pt>
                <c:pt idx="3">
                  <c:v>Have school based social workers</c:v>
                </c:pt>
                <c:pt idx="4">
                  <c:v>Install security cameras</c:v>
                </c:pt>
                <c:pt idx="5">
                  <c:v>Install metal detectors</c:v>
                </c:pt>
                <c:pt idx="6">
                  <c:v>Other</c:v>
                </c:pt>
              </c:strCache>
            </c:strRef>
          </c:cat>
          <c:val>
            <c:numRef>
              <c:f>Sheet1!$B$2:$B$8</c:f>
              <c:numCache>
                <c:formatCode>General</c:formatCode>
                <c:ptCount val="7"/>
                <c:pt idx="0">
                  <c:v>52</c:v>
                </c:pt>
                <c:pt idx="1">
                  <c:v>32</c:v>
                </c:pt>
                <c:pt idx="2">
                  <c:v>29</c:v>
                </c:pt>
                <c:pt idx="3">
                  <c:v>28</c:v>
                </c:pt>
                <c:pt idx="4">
                  <c:v>26</c:v>
                </c:pt>
                <c:pt idx="5">
                  <c:v>20</c:v>
                </c:pt>
                <c:pt idx="6">
                  <c:v>9</c:v>
                </c:pt>
              </c:numCache>
            </c:numRef>
          </c:val>
          <c:extLst>
            <c:ext xmlns:c16="http://schemas.microsoft.com/office/drawing/2014/chart" uri="{C3380CC4-5D6E-409C-BE32-E72D297353CC}">
              <c16:uniqueId val="{00000000-7463-401D-88BF-EB10CB1DF482}"/>
            </c:ext>
          </c:extLst>
        </c:ser>
        <c:dLbls>
          <c:showLegendKey val="0"/>
          <c:showVal val="0"/>
          <c:showCatName val="0"/>
          <c:showSerName val="0"/>
          <c:showPercent val="0"/>
          <c:showBubbleSize val="0"/>
        </c:dLbls>
        <c:gapWidth val="67"/>
        <c:overlap val="29"/>
        <c:axId val="519830767"/>
        <c:axId val="422739167"/>
      </c:barChart>
      <c:catAx>
        <c:axId val="51983076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en-US"/>
          </a:p>
        </c:txPr>
        <c:crossAx val="422739167"/>
        <c:crosses val="autoZero"/>
        <c:auto val="1"/>
        <c:lblAlgn val="ctr"/>
        <c:lblOffset val="100"/>
        <c:noMultiLvlLbl val="0"/>
      </c:catAx>
      <c:valAx>
        <c:axId val="422739167"/>
        <c:scaling>
          <c:orientation val="minMax"/>
          <c:max val="60"/>
          <c:min val="0"/>
        </c:scaling>
        <c:delete val="1"/>
        <c:axPos val="b"/>
        <c:numFmt formatCode="General" sourceLinked="1"/>
        <c:majorTickMark val="out"/>
        <c:minorTickMark val="none"/>
        <c:tickLblPos val="nextTo"/>
        <c:crossAx val="519830767"/>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02134850689187"/>
          <c:y val="0.15966828572599553"/>
          <c:w val="0.29764631460539009"/>
          <c:h val="0.69472743593114017"/>
        </c:manualLayout>
      </c:layout>
      <c:pieChart>
        <c:varyColors val="1"/>
        <c:ser>
          <c:idx val="0"/>
          <c:order val="0"/>
          <c:tx>
            <c:strRef>
              <c:f>Sheet1!$B$1</c:f>
              <c:strCache>
                <c:ptCount val="1"/>
                <c:pt idx="0">
                  <c:v>Sexual Orientation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32-4517-9C67-AE8EA84D5D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32-4517-9C67-AE8EA84D5D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032-4517-9C67-AE8EA84D5D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32-4517-9C67-AE8EA84D5D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032-4517-9C67-AE8EA84D5D1A}"/>
              </c:ext>
            </c:extLst>
          </c:dPt>
          <c:dLbls>
            <c:dLbl>
              <c:idx val="3"/>
              <c:layout>
                <c:manualLayout>
                  <c:x val="-3.4722222222222224E-2"/>
                  <c:y val="-1.8187620582885705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32-4517-9C67-AE8EA84D5D1A}"/>
                </c:ext>
              </c:extLst>
            </c:dLbl>
            <c:dLbl>
              <c:idx val="4"/>
              <c:layout>
                <c:manualLayout>
                  <c:x val="2.3148148148148147E-2"/>
                  <c:y val="1.19047619047618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32-4517-9C67-AE8EA84D5D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Heterosexual</c:v>
                </c:pt>
                <c:pt idx="1">
                  <c:v>Gay or lesbian</c:v>
                </c:pt>
                <c:pt idx="2">
                  <c:v>Bisexual</c:v>
                </c:pt>
                <c:pt idx="3">
                  <c:v>Other</c:v>
                </c:pt>
                <c:pt idx="4">
                  <c:v>Not Sure</c:v>
                </c:pt>
              </c:strCache>
            </c:strRef>
          </c:cat>
          <c:val>
            <c:numRef>
              <c:f>Sheet1!$B$2:$B$6</c:f>
              <c:numCache>
                <c:formatCode>General</c:formatCode>
                <c:ptCount val="5"/>
                <c:pt idx="0">
                  <c:v>76</c:v>
                </c:pt>
                <c:pt idx="1">
                  <c:v>3</c:v>
                </c:pt>
                <c:pt idx="2">
                  <c:v>13</c:v>
                </c:pt>
                <c:pt idx="3">
                  <c:v>3</c:v>
                </c:pt>
                <c:pt idx="4">
                  <c:v>4</c:v>
                </c:pt>
              </c:numCache>
            </c:numRef>
          </c:val>
          <c:extLst>
            <c:ext xmlns:c16="http://schemas.microsoft.com/office/drawing/2014/chart" uri="{C3380CC4-5D6E-409C-BE32-E72D297353CC}">
              <c16:uniqueId val="{0000000A-6032-4517-9C67-AE8EA84D5D1A}"/>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68491897228446E-2"/>
          <c:y val="0.1241803865425913"/>
          <c:w val="0.95595595595595595"/>
          <c:h val="0.73617231730331223"/>
        </c:manualLayout>
      </c:layout>
      <c:barChart>
        <c:barDir val="col"/>
        <c:grouping val="clustered"/>
        <c:varyColors val="0"/>
        <c:ser>
          <c:idx val="0"/>
          <c:order val="0"/>
          <c:tx>
            <c:strRef>
              <c:f>Sheet1!$B$1</c:f>
              <c:strCache>
                <c:ptCount val="1"/>
                <c:pt idx="0">
                  <c:v>LGBQ</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Very Good</c:v>
                </c:pt>
                <c:pt idx="2">
                  <c:v>Good</c:v>
                </c:pt>
                <c:pt idx="3">
                  <c:v>Fair</c:v>
                </c:pt>
                <c:pt idx="4">
                  <c:v>Poor</c:v>
                </c:pt>
              </c:strCache>
            </c:strRef>
          </c:cat>
          <c:val>
            <c:numRef>
              <c:f>Sheet1!$B$2:$B$6</c:f>
              <c:numCache>
                <c:formatCode>General</c:formatCode>
                <c:ptCount val="5"/>
                <c:pt idx="0">
                  <c:v>3</c:v>
                </c:pt>
                <c:pt idx="1">
                  <c:v>7</c:v>
                </c:pt>
                <c:pt idx="2">
                  <c:v>17</c:v>
                </c:pt>
                <c:pt idx="3">
                  <c:v>36</c:v>
                </c:pt>
                <c:pt idx="4">
                  <c:v>36</c:v>
                </c:pt>
              </c:numCache>
            </c:numRef>
          </c:val>
          <c:extLst>
            <c:ext xmlns:c16="http://schemas.microsoft.com/office/drawing/2014/chart" uri="{C3380CC4-5D6E-409C-BE32-E72D297353CC}">
              <c16:uniqueId val="{00000000-1281-435B-AAC7-5835890C636A}"/>
            </c:ext>
          </c:extLst>
        </c:ser>
        <c:ser>
          <c:idx val="1"/>
          <c:order val="1"/>
          <c:tx>
            <c:strRef>
              <c:f>Sheet1!$C$1</c:f>
              <c:strCache>
                <c:ptCount val="1"/>
                <c:pt idx="0">
                  <c:v>Heterosexual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Very Good</c:v>
                </c:pt>
                <c:pt idx="2">
                  <c:v>Good</c:v>
                </c:pt>
                <c:pt idx="3">
                  <c:v>Fair</c:v>
                </c:pt>
                <c:pt idx="4">
                  <c:v>Poor</c:v>
                </c:pt>
              </c:strCache>
            </c:strRef>
          </c:cat>
          <c:val>
            <c:numRef>
              <c:f>Sheet1!$C$2:$C$6</c:f>
              <c:numCache>
                <c:formatCode>General</c:formatCode>
                <c:ptCount val="5"/>
                <c:pt idx="0">
                  <c:v>19</c:v>
                </c:pt>
                <c:pt idx="1">
                  <c:v>24</c:v>
                </c:pt>
                <c:pt idx="2">
                  <c:v>27</c:v>
                </c:pt>
                <c:pt idx="3">
                  <c:v>22</c:v>
                </c:pt>
                <c:pt idx="4">
                  <c:v>9</c:v>
                </c:pt>
              </c:numCache>
            </c:numRef>
          </c:val>
          <c:extLst>
            <c:ext xmlns:c16="http://schemas.microsoft.com/office/drawing/2014/chart" uri="{C3380CC4-5D6E-409C-BE32-E72D297353CC}">
              <c16:uniqueId val="{00000001-1281-435B-AAC7-5835890C636A}"/>
            </c:ext>
          </c:extLst>
        </c:ser>
        <c:dLbls>
          <c:dLblPos val="outEnd"/>
          <c:showLegendKey val="0"/>
          <c:showVal val="1"/>
          <c:showCatName val="0"/>
          <c:showSerName val="0"/>
          <c:showPercent val="0"/>
          <c:showBubbleSize val="0"/>
        </c:dLbls>
        <c:gapWidth val="219"/>
        <c:overlap val="-27"/>
        <c:axId val="2059146368"/>
        <c:axId val="2059141472"/>
      </c:barChart>
      <c:catAx>
        <c:axId val="205914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59141472"/>
        <c:crosses val="autoZero"/>
        <c:auto val="1"/>
        <c:lblAlgn val="ctr"/>
        <c:lblOffset val="100"/>
        <c:noMultiLvlLbl val="0"/>
      </c:catAx>
      <c:valAx>
        <c:axId val="2059141472"/>
        <c:scaling>
          <c:orientation val="minMax"/>
          <c:max val="75"/>
          <c:min val="0"/>
        </c:scaling>
        <c:delete val="1"/>
        <c:axPos val="l"/>
        <c:numFmt formatCode="General" sourceLinked="1"/>
        <c:majorTickMark val="out"/>
        <c:minorTickMark val="none"/>
        <c:tickLblPos val="nextTo"/>
        <c:crossAx val="2059146368"/>
        <c:crosses val="autoZero"/>
        <c:crossBetween val="between"/>
      </c:valAx>
      <c:spPr>
        <a:noFill/>
        <a:ln>
          <a:noFill/>
        </a:ln>
        <a:effectLst/>
      </c:spPr>
    </c:plotArea>
    <c:legend>
      <c:legendPos val="r"/>
      <c:layout>
        <c:manualLayout>
          <c:xMode val="edge"/>
          <c:yMode val="edge"/>
          <c:x val="0.67390232913799164"/>
          <c:y val="6.3794711611461788E-2"/>
          <c:w val="0.29851224502449003"/>
          <c:h val="0.2153125117733489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71890977190316"/>
          <c:y val="1.5432098765432098E-2"/>
          <c:w val="0.8022743422818317"/>
          <c:h val="0.96922062373782225"/>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 One </c:v>
                </c:pt>
                <c:pt idx="1">
                  <c:v>Neighborhood Adults </c:v>
                </c:pt>
                <c:pt idx="2">
                  <c:v>Adults in places of worship</c:v>
                </c:pt>
                <c:pt idx="3">
                  <c:v>School Adults </c:v>
                </c:pt>
                <c:pt idx="4">
                  <c:v>Friends' Parents </c:v>
                </c:pt>
                <c:pt idx="5">
                  <c:v>Grandparents</c:v>
                </c:pt>
                <c:pt idx="6">
                  <c:v>Teachers </c:v>
                </c:pt>
                <c:pt idx="7">
                  <c:v>Siblings or other relatives</c:v>
                </c:pt>
                <c:pt idx="8">
                  <c:v>Friends </c:v>
                </c:pt>
                <c:pt idx="9">
                  <c:v>Parents </c:v>
                </c:pt>
              </c:strCache>
            </c:strRef>
          </c:cat>
          <c:val>
            <c:numRef>
              <c:f>Sheet1!$B$2:$B$11</c:f>
              <c:numCache>
                <c:formatCode>0</c:formatCode>
                <c:ptCount val="10"/>
                <c:pt idx="0">
                  <c:v>5</c:v>
                </c:pt>
                <c:pt idx="1">
                  <c:v>17</c:v>
                </c:pt>
                <c:pt idx="2">
                  <c:v>17</c:v>
                </c:pt>
                <c:pt idx="3">
                  <c:v>20</c:v>
                </c:pt>
                <c:pt idx="4">
                  <c:v>29</c:v>
                </c:pt>
                <c:pt idx="5">
                  <c:v>55</c:v>
                </c:pt>
                <c:pt idx="6">
                  <c:v>56</c:v>
                </c:pt>
                <c:pt idx="7">
                  <c:v>57</c:v>
                </c:pt>
                <c:pt idx="8">
                  <c:v>62</c:v>
                </c:pt>
                <c:pt idx="9">
                  <c:v>81</c:v>
                </c:pt>
              </c:numCache>
            </c:numRef>
          </c:val>
          <c:extLst>
            <c:ext xmlns:c16="http://schemas.microsoft.com/office/drawing/2014/chart" uri="{C3380CC4-5D6E-409C-BE32-E72D297353CC}">
              <c16:uniqueId val="{00000000-839C-4B6C-94E6-580FF2B21AB3}"/>
            </c:ext>
          </c:extLst>
        </c:ser>
        <c:dLbls>
          <c:dLblPos val="outEnd"/>
          <c:showLegendKey val="0"/>
          <c:showVal val="1"/>
          <c:showCatName val="0"/>
          <c:showSerName val="0"/>
          <c:showPercent val="0"/>
          <c:showBubbleSize val="0"/>
        </c:dLbls>
        <c:gapWidth val="182"/>
        <c:axId val="2059627072"/>
        <c:axId val="2059615648"/>
      </c:barChart>
      <c:catAx>
        <c:axId val="20596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en-US"/>
          </a:p>
        </c:txPr>
        <c:crossAx val="2059615648"/>
        <c:crosses val="autoZero"/>
        <c:auto val="1"/>
        <c:lblAlgn val="ctr"/>
        <c:lblOffset val="100"/>
        <c:noMultiLvlLbl val="0"/>
      </c:catAx>
      <c:valAx>
        <c:axId val="20596156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059627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181877255027463E-2"/>
          <c:y val="1.7093059097150092E-4"/>
          <c:w val="0.9555555555555556"/>
          <c:h val="0.64099091706063438"/>
        </c:manualLayout>
      </c:layout>
      <c:barChart>
        <c:barDir val="col"/>
        <c:grouping val="clustered"/>
        <c:varyColors val="0"/>
        <c:ser>
          <c:idx val="0"/>
          <c:order val="0"/>
          <c:tx>
            <c:strRef>
              <c:f>Sheet1!$B$1</c:f>
              <c:strCache>
                <c:ptCount val="1"/>
                <c:pt idx="0">
                  <c:v>Most of the time/Often</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Anxious*</c:v>
                </c:pt>
                <c:pt idx="1">
                  <c:v>Depressed**</c:v>
                </c:pt>
              </c:strCache>
            </c:strRef>
          </c:cat>
          <c:val>
            <c:numRef>
              <c:f>Sheet1!$B$2:$B$3</c:f>
              <c:numCache>
                <c:formatCode>General</c:formatCode>
                <c:ptCount val="2"/>
                <c:pt idx="0">
                  <c:v>24</c:v>
                </c:pt>
                <c:pt idx="1">
                  <c:v>18</c:v>
                </c:pt>
              </c:numCache>
            </c:numRef>
          </c:val>
          <c:extLst>
            <c:ext xmlns:c16="http://schemas.microsoft.com/office/drawing/2014/chart" uri="{C3380CC4-5D6E-409C-BE32-E72D297353CC}">
              <c16:uniqueId val="{00000000-DB9B-4ACE-9EF4-7A2F5B224766}"/>
            </c:ext>
          </c:extLst>
        </c:ser>
        <c:ser>
          <c:idx val="1"/>
          <c:order val="1"/>
          <c:tx>
            <c:strRef>
              <c:f>Sheet1!$C$1</c:f>
              <c:strCache>
                <c:ptCount val="1"/>
                <c:pt idx="0">
                  <c:v>Some of the time</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Anxious*</c:v>
                </c:pt>
                <c:pt idx="1">
                  <c:v>Depressed**</c:v>
                </c:pt>
              </c:strCache>
            </c:strRef>
          </c:cat>
          <c:val>
            <c:numRef>
              <c:f>Sheet1!$C$2:$C$3</c:f>
              <c:numCache>
                <c:formatCode>General</c:formatCode>
                <c:ptCount val="2"/>
                <c:pt idx="0">
                  <c:v>47</c:v>
                </c:pt>
                <c:pt idx="1">
                  <c:v>34</c:v>
                </c:pt>
              </c:numCache>
            </c:numRef>
          </c:val>
          <c:extLst>
            <c:ext xmlns:c16="http://schemas.microsoft.com/office/drawing/2014/chart" uri="{C3380CC4-5D6E-409C-BE32-E72D297353CC}">
              <c16:uniqueId val="{00000001-DB9B-4ACE-9EF4-7A2F5B224766}"/>
            </c:ext>
          </c:extLst>
        </c:ser>
        <c:ser>
          <c:idx val="2"/>
          <c:order val="2"/>
          <c:tx>
            <c:strRef>
              <c:f>Sheet1!$D$1</c:f>
              <c:strCache>
                <c:ptCount val="1"/>
                <c:pt idx="0">
                  <c:v>Not often/Never</c:v>
                </c:pt>
              </c:strCache>
            </c:strRef>
          </c:tx>
          <c:spPr>
            <a:solidFill>
              <a:schemeClr val="accent3"/>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Anxious*</c:v>
                </c:pt>
                <c:pt idx="1">
                  <c:v>Depressed**</c:v>
                </c:pt>
              </c:strCache>
            </c:strRef>
          </c:cat>
          <c:val>
            <c:numRef>
              <c:f>Sheet1!$D$2:$D$3</c:f>
              <c:numCache>
                <c:formatCode>General</c:formatCode>
                <c:ptCount val="2"/>
                <c:pt idx="0">
                  <c:v>50</c:v>
                </c:pt>
                <c:pt idx="1">
                  <c:v>46</c:v>
                </c:pt>
              </c:numCache>
            </c:numRef>
          </c:val>
          <c:extLst>
            <c:ext xmlns:c16="http://schemas.microsoft.com/office/drawing/2014/chart" uri="{C3380CC4-5D6E-409C-BE32-E72D297353CC}">
              <c16:uniqueId val="{00000002-DB9B-4ACE-9EF4-7A2F5B224766}"/>
            </c:ext>
          </c:extLst>
        </c:ser>
        <c:dLbls>
          <c:showLegendKey val="0"/>
          <c:showVal val="0"/>
          <c:showCatName val="0"/>
          <c:showSerName val="0"/>
          <c:showPercent val="0"/>
          <c:showBubbleSize val="0"/>
        </c:dLbls>
        <c:gapWidth val="219"/>
        <c:axId val="2059624352"/>
        <c:axId val="2059619456"/>
      </c:barChart>
      <c:catAx>
        <c:axId val="20596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59619456"/>
        <c:crosses val="autoZero"/>
        <c:auto val="1"/>
        <c:lblAlgn val="ctr"/>
        <c:lblOffset val="100"/>
        <c:noMultiLvlLbl val="0"/>
      </c:catAx>
      <c:valAx>
        <c:axId val="2059619456"/>
        <c:scaling>
          <c:orientation val="minMax"/>
          <c:max val="100"/>
        </c:scaling>
        <c:delete val="1"/>
        <c:axPos val="l"/>
        <c:numFmt formatCode="General" sourceLinked="1"/>
        <c:majorTickMark val="none"/>
        <c:minorTickMark val="none"/>
        <c:tickLblPos val="nextTo"/>
        <c:crossAx val="2059624352"/>
        <c:crosses val="autoZero"/>
        <c:crossBetween val="between"/>
      </c:valAx>
      <c:spPr>
        <a:noFill/>
        <a:ln>
          <a:noFill/>
        </a:ln>
        <a:effectLst/>
      </c:spPr>
    </c:plotArea>
    <c:legend>
      <c:legendPos val="b"/>
      <c:layout>
        <c:manualLayout>
          <c:xMode val="edge"/>
          <c:yMode val="edge"/>
          <c:x val="6.2130564445941117E-2"/>
          <c:y val="0.83424197498325259"/>
          <c:w val="0.89469378464879423"/>
          <c:h val="7.9780324152087995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17408392160888E-2"/>
          <c:y val="7.6047792533395997E-2"/>
          <c:w val="0.93505227728886831"/>
          <c:h val="0.79814894490973776"/>
        </c:manualLayout>
      </c:layout>
      <c:barChart>
        <c:barDir val="col"/>
        <c:grouping val="clustered"/>
        <c:varyColors val="0"/>
        <c:ser>
          <c:idx val="0"/>
          <c:order val="0"/>
          <c:tx>
            <c:strRef>
              <c:f>Sheet1!$B$1</c:f>
              <c:strCache>
                <c:ptCount val="1"/>
                <c:pt idx="0">
                  <c:v>8th Grade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Alcohol</c:v>
                </c:pt>
                <c:pt idx="2">
                  <c:v>Marijuana </c:v>
                </c:pt>
                <c:pt idx="3">
                  <c:v>Other Illegal Drugs</c:v>
                </c:pt>
                <c:pt idx="4">
                  <c:v>Prescription misuse</c:v>
                </c:pt>
                <c:pt idx="5">
                  <c:v>Vaping</c:v>
                </c:pt>
              </c:strCache>
            </c:strRef>
          </c:cat>
          <c:val>
            <c:numRef>
              <c:f>Sheet1!$B$2:$B$7</c:f>
              <c:numCache>
                <c:formatCode>0</c:formatCode>
                <c:ptCount val="6"/>
                <c:pt idx="0">
                  <c:v>2</c:v>
                </c:pt>
                <c:pt idx="1">
                  <c:v>13</c:v>
                </c:pt>
                <c:pt idx="2">
                  <c:v>7</c:v>
                </c:pt>
                <c:pt idx="3">
                  <c:v>2</c:v>
                </c:pt>
                <c:pt idx="4">
                  <c:v>7</c:v>
                </c:pt>
                <c:pt idx="5">
                  <c:v>7</c:v>
                </c:pt>
              </c:numCache>
            </c:numRef>
          </c:val>
          <c:extLst>
            <c:ext xmlns:c16="http://schemas.microsoft.com/office/drawing/2014/chart" uri="{C3380CC4-5D6E-409C-BE32-E72D297353CC}">
              <c16:uniqueId val="{00000000-9958-4CB0-85A0-0E01F4B2C967}"/>
            </c:ext>
          </c:extLst>
        </c:ser>
        <c:dLbls>
          <c:dLblPos val="outEnd"/>
          <c:showLegendKey val="0"/>
          <c:showVal val="1"/>
          <c:showCatName val="0"/>
          <c:showSerName val="0"/>
          <c:showPercent val="0"/>
          <c:showBubbleSize val="0"/>
        </c:dLbls>
        <c:gapWidth val="219"/>
        <c:overlap val="-27"/>
        <c:axId val="1718675728"/>
        <c:axId val="1718686608"/>
      </c:barChart>
      <c:catAx>
        <c:axId val="17186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18686608"/>
        <c:crosses val="autoZero"/>
        <c:auto val="1"/>
        <c:lblAlgn val="ctr"/>
        <c:lblOffset val="100"/>
        <c:noMultiLvlLbl val="0"/>
      </c:catAx>
      <c:valAx>
        <c:axId val="1718686608"/>
        <c:scaling>
          <c:orientation val="minMax"/>
          <c:max val="50"/>
        </c:scaling>
        <c:delete val="1"/>
        <c:axPos val="l"/>
        <c:numFmt formatCode="0" sourceLinked="1"/>
        <c:majorTickMark val="out"/>
        <c:minorTickMark val="none"/>
        <c:tickLblPos val="nextTo"/>
        <c:crossAx val="171867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2266757421530561E-2"/>
          <c:w val="0.97945359431275236"/>
          <c:h val="0.79814894490973776"/>
        </c:manualLayout>
      </c:layout>
      <c:barChart>
        <c:barDir val="col"/>
        <c:grouping val="clustered"/>
        <c:varyColors val="0"/>
        <c:ser>
          <c:idx val="0"/>
          <c:order val="0"/>
          <c:tx>
            <c:strRef>
              <c:f>Sheet1!$B$1</c:f>
              <c:strCache>
                <c:ptCount val="1"/>
                <c:pt idx="0">
                  <c:v>11th Grade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Alcohol</c:v>
                </c:pt>
                <c:pt idx="2">
                  <c:v>Marijuana </c:v>
                </c:pt>
                <c:pt idx="3">
                  <c:v>Other Illegal Drugs</c:v>
                </c:pt>
                <c:pt idx="4">
                  <c:v>Prescription misuse</c:v>
                </c:pt>
                <c:pt idx="5">
                  <c:v>Vaping</c:v>
                </c:pt>
              </c:strCache>
            </c:strRef>
          </c:cat>
          <c:val>
            <c:numRef>
              <c:f>Sheet1!$B$2:$B$7</c:f>
              <c:numCache>
                <c:formatCode>0</c:formatCode>
                <c:ptCount val="6"/>
                <c:pt idx="1">
                  <c:v>31</c:v>
                </c:pt>
                <c:pt idx="2">
                  <c:v>21</c:v>
                </c:pt>
                <c:pt idx="3">
                  <c:v>5</c:v>
                </c:pt>
                <c:pt idx="4">
                  <c:v>7</c:v>
                </c:pt>
                <c:pt idx="5">
                  <c:v>14</c:v>
                </c:pt>
              </c:numCache>
            </c:numRef>
          </c:val>
          <c:extLst>
            <c:ext xmlns:c16="http://schemas.microsoft.com/office/drawing/2014/chart" uri="{C3380CC4-5D6E-409C-BE32-E72D297353CC}">
              <c16:uniqueId val="{00000000-A6B1-46E2-A6AB-785D0C27D66E}"/>
            </c:ext>
          </c:extLst>
        </c:ser>
        <c:dLbls>
          <c:dLblPos val="outEnd"/>
          <c:showLegendKey val="0"/>
          <c:showVal val="1"/>
          <c:showCatName val="0"/>
          <c:showSerName val="0"/>
          <c:showPercent val="0"/>
          <c:showBubbleSize val="0"/>
        </c:dLbls>
        <c:gapWidth val="219"/>
        <c:overlap val="-27"/>
        <c:axId val="1718675728"/>
        <c:axId val="1718686608"/>
      </c:barChart>
      <c:catAx>
        <c:axId val="17186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18686608"/>
        <c:crosses val="autoZero"/>
        <c:auto val="1"/>
        <c:lblAlgn val="ctr"/>
        <c:lblOffset val="100"/>
        <c:noMultiLvlLbl val="0"/>
      </c:catAx>
      <c:valAx>
        <c:axId val="1718686608"/>
        <c:scaling>
          <c:orientation val="minMax"/>
          <c:max val="50"/>
        </c:scaling>
        <c:delete val="1"/>
        <c:axPos val="l"/>
        <c:numFmt formatCode="0" sourceLinked="1"/>
        <c:majorTickMark val="out"/>
        <c:minorTickMark val="none"/>
        <c:tickLblPos val="nextTo"/>
        <c:crossAx val="171867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06286917855574E-2"/>
          <c:y val="0.2079644374837562"/>
          <c:w val="0.83051101510393588"/>
          <c:h val="0.73208406606203202"/>
        </c:manualLayout>
      </c:layout>
      <c:lineChart>
        <c:grouping val="standard"/>
        <c:varyColors val="0"/>
        <c:ser>
          <c:idx val="1"/>
          <c:order val="0"/>
          <c:tx>
            <c:strRef>
              <c:f>Sheet1!$B$1</c:f>
              <c:strCache>
                <c:ptCount val="1"/>
                <c:pt idx="0">
                  <c:v>11th Grade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2002</c:v>
                </c:pt>
                <c:pt idx="2">
                  <c:v>2004</c:v>
                </c:pt>
                <c:pt idx="4">
                  <c:v>2006</c:v>
                </c:pt>
                <c:pt idx="6">
                  <c:v>2008</c:v>
                </c:pt>
                <c:pt idx="8">
                  <c:v>2010</c:v>
                </c:pt>
                <c:pt idx="10">
                  <c:v>2012</c:v>
                </c:pt>
                <c:pt idx="12">
                  <c:v>2014</c:v>
                </c:pt>
                <c:pt idx="14">
                  <c:v>2016</c:v>
                </c:pt>
                <c:pt idx="16">
                  <c:v>2018</c:v>
                </c:pt>
                <c:pt idx="18">
                  <c:v>2020</c:v>
                </c:pt>
              </c:numCache>
            </c:numRef>
          </c:cat>
          <c:val>
            <c:numRef>
              <c:f>Sheet1!$B$2:$B$21</c:f>
              <c:numCache>
                <c:formatCode>0</c:formatCode>
                <c:ptCount val="20"/>
                <c:pt idx="0">
                  <c:v>67</c:v>
                </c:pt>
                <c:pt idx="1">
                  <c:v>68</c:v>
                </c:pt>
                <c:pt idx="2">
                  <c:v>71</c:v>
                </c:pt>
                <c:pt idx="3">
                  <c:v>68</c:v>
                </c:pt>
                <c:pt idx="4">
                  <c:v>68</c:v>
                </c:pt>
                <c:pt idx="5">
                  <c:v>66</c:v>
                </c:pt>
                <c:pt idx="6">
                  <c:v>72</c:v>
                </c:pt>
                <c:pt idx="7">
                  <c:v>71</c:v>
                </c:pt>
                <c:pt idx="8">
                  <c:v>68</c:v>
                </c:pt>
                <c:pt idx="9">
                  <c:v>71</c:v>
                </c:pt>
                <c:pt idx="10">
                  <c:v>71</c:v>
                </c:pt>
                <c:pt idx="11">
                  <c:v>68</c:v>
                </c:pt>
                <c:pt idx="12">
                  <c:v>69</c:v>
                </c:pt>
                <c:pt idx="13">
                  <c:v>68</c:v>
                </c:pt>
                <c:pt idx="14">
                  <c:v>68</c:v>
                </c:pt>
                <c:pt idx="15">
                  <c:v>65</c:v>
                </c:pt>
                <c:pt idx="16">
                  <c:v>67</c:v>
                </c:pt>
                <c:pt idx="17">
                  <c:v>68</c:v>
                </c:pt>
                <c:pt idx="19">
                  <c:v>56</c:v>
                </c:pt>
              </c:numCache>
            </c:numRef>
          </c:val>
          <c:smooth val="0"/>
          <c:extLst>
            <c:ext xmlns:c16="http://schemas.microsoft.com/office/drawing/2014/chart" uri="{C3380CC4-5D6E-409C-BE32-E72D297353CC}">
              <c16:uniqueId val="{00000000-DE6C-4DD6-A22F-4EE2E425A6ED}"/>
            </c:ext>
          </c:extLst>
        </c:ser>
        <c:ser>
          <c:idx val="2"/>
          <c:order val="1"/>
          <c:tx>
            <c:strRef>
              <c:f>Sheet1!$C$1</c:f>
              <c:strCache>
                <c:ptCount val="1"/>
                <c:pt idx="0">
                  <c:v>8th Grade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2002</c:v>
                </c:pt>
                <c:pt idx="2">
                  <c:v>2004</c:v>
                </c:pt>
                <c:pt idx="4">
                  <c:v>2006</c:v>
                </c:pt>
                <c:pt idx="6">
                  <c:v>2008</c:v>
                </c:pt>
                <c:pt idx="8">
                  <c:v>2010</c:v>
                </c:pt>
                <c:pt idx="10">
                  <c:v>2012</c:v>
                </c:pt>
                <c:pt idx="12">
                  <c:v>2014</c:v>
                </c:pt>
                <c:pt idx="14">
                  <c:v>2016</c:v>
                </c:pt>
                <c:pt idx="16">
                  <c:v>2018</c:v>
                </c:pt>
                <c:pt idx="18">
                  <c:v>2020</c:v>
                </c:pt>
              </c:numCache>
            </c:numRef>
          </c:cat>
          <c:val>
            <c:numRef>
              <c:f>Sheet1!$C$2:$C$21</c:f>
              <c:numCache>
                <c:formatCode>0</c:formatCode>
                <c:ptCount val="20"/>
                <c:pt idx="0">
                  <c:v>50</c:v>
                </c:pt>
                <c:pt idx="1">
                  <c:v>53</c:v>
                </c:pt>
                <c:pt idx="2">
                  <c:v>55</c:v>
                </c:pt>
                <c:pt idx="3">
                  <c:v>52</c:v>
                </c:pt>
                <c:pt idx="4">
                  <c:v>54</c:v>
                </c:pt>
                <c:pt idx="5">
                  <c:v>53</c:v>
                </c:pt>
                <c:pt idx="6">
                  <c:v>59</c:v>
                </c:pt>
                <c:pt idx="7">
                  <c:v>56</c:v>
                </c:pt>
                <c:pt idx="8">
                  <c:v>54</c:v>
                </c:pt>
                <c:pt idx="9">
                  <c:v>55</c:v>
                </c:pt>
                <c:pt idx="10">
                  <c:v>56</c:v>
                </c:pt>
                <c:pt idx="11">
                  <c:v>51</c:v>
                </c:pt>
                <c:pt idx="12">
                  <c:v>52</c:v>
                </c:pt>
                <c:pt idx="13">
                  <c:v>54</c:v>
                </c:pt>
                <c:pt idx="14">
                  <c:v>54</c:v>
                </c:pt>
                <c:pt idx="15">
                  <c:v>52</c:v>
                </c:pt>
                <c:pt idx="16">
                  <c:v>54</c:v>
                </c:pt>
                <c:pt idx="17">
                  <c:v>56</c:v>
                </c:pt>
                <c:pt idx="18">
                  <c:v>46</c:v>
                </c:pt>
                <c:pt idx="19">
                  <c:v>45</c:v>
                </c:pt>
              </c:numCache>
            </c:numRef>
          </c:val>
          <c:smooth val="0"/>
          <c:extLst>
            <c:ext xmlns:c16="http://schemas.microsoft.com/office/drawing/2014/chart" uri="{C3380CC4-5D6E-409C-BE32-E72D297353CC}">
              <c16:uniqueId val="{00000001-DE6C-4DD6-A22F-4EE2E425A6ED}"/>
            </c:ext>
          </c:extLst>
        </c:ser>
        <c:dLbls>
          <c:dLblPos val="t"/>
          <c:showLegendKey val="0"/>
          <c:showVal val="1"/>
          <c:showCatName val="0"/>
          <c:showSerName val="0"/>
          <c:showPercent val="0"/>
          <c:showBubbleSize val="0"/>
        </c:dLbls>
        <c:marker val="1"/>
        <c:smooth val="0"/>
        <c:axId val="1540779904"/>
        <c:axId val="1540783168"/>
      </c:lineChart>
      <c:catAx>
        <c:axId val="1540779904"/>
        <c:scaling>
          <c:orientation val="minMax"/>
        </c:scaling>
        <c:delete val="0"/>
        <c:axPos val="b"/>
        <c:numFmt formatCode="General" sourceLinked="1"/>
        <c:majorTickMark val="out"/>
        <c:minorTickMark val="none"/>
        <c:tickLblPos val="nextTo"/>
        <c:spPr>
          <a:noFill/>
          <a:ln w="9525" cap="flat" cmpd="sng" algn="ctr">
            <a:solidFill>
              <a:schemeClr val="accent3"/>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0783168"/>
        <c:crosses val="autoZero"/>
        <c:auto val="1"/>
        <c:lblAlgn val="ctr"/>
        <c:lblOffset val="100"/>
        <c:noMultiLvlLbl val="0"/>
      </c:catAx>
      <c:valAx>
        <c:axId val="1540783168"/>
        <c:scaling>
          <c:orientation val="minMax"/>
          <c:max val="100"/>
        </c:scaling>
        <c:delete val="0"/>
        <c:axPos val="l"/>
        <c:numFmt formatCode="0"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0779904"/>
        <c:crosses val="autoZero"/>
        <c:crossBetween val="between"/>
        <c:majorUnit val="20"/>
        <c:minorUnit val="10"/>
      </c:valAx>
      <c:spPr>
        <a:noFill/>
        <a:ln>
          <a:noFill/>
        </a:ln>
        <a:effectLst/>
      </c:spPr>
    </c:plotArea>
    <c:legend>
      <c:legendPos val="r"/>
      <c:layout>
        <c:manualLayout>
          <c:xMode val="edge"/>
          <c:yMode val="edge"/>
          <c:x val="0.80031849194172444"/>
          <c:y val="0.17766761063500153"/>
          <c:w val="0.12983593186724329"/>
          <c:h val="0.106631518191361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477557982469103E-2"/>
          <c:y val="6.2273985435895983E-2"/>
          <c:w val="0.92768417805867398"/>
          <c:h val="0.79586103779889672"/>
        </c:manualLayout>
      </c:layout>
      <c:lineChart>
        <c:grouping val="standard"/>
        <c:varyColors val="0"/>
        <c:ser>
          <c:idx val="0"/>
          <c:order val="0"/>
          <c:tx>
            <c:strRef>
              <c:f>Sheet1!$B$1</c:f>
              <c:strCache>
                <c:ptCount val="1"/>
                <c:pt idx="0">
                  <c:v>11th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0</c:formatCode>
                <c:ptCount val="23"/>
                <c:pt idx="0">
                  <c:v>31</c:v>
                </c:pt>
                <c:pt idx="1">
                  <c:v>26</c:v>
                </c:pt>
                <c:pt idx="2">
                  <c:v>23</c:v>
                </c:pt>
                <c:pt idx="3">
                  <c:v>20</c:v>
                </c:pt>
                <c:pt idx="4">
                  <c:v>19</c:v>
                </c:pt>
                <c:pt idx="5">
                  <c:v>18</c:v>
                </c:pt>
                <c:pt idx="6">
                  <c:v>16</c:v>
                </c:pt>
                <c:pt idx="7">
                  <c:v>17</c:v>
                </c:pt>
                <c:pt idx="8">
                  <c:v>17</c:v>
                </c:pt>
                <c:pt idx="9">
                  <c:v>16</c:v>
                </c:pt>
                <c:pt idx="10">
                  <c:v>15</c:v>
                </c:pt>
                <c:pt idx="11">
                  <c:v>14</c:v>
                </c:pt>
                <c:pt idx="12">
                  <c:v>14</c:v>
                </c:pt>
                <c:pt idx="13">
                  <c:v>13</c:v>
                </c:pt>
                <c:pt idx="14">
                  <c:v>11</c:v>
                </c:pt>
                <c:pt idx="15">
                  <c:v>9</c:v>
                </c:pt>
                <c:pt idx="16">
                  <c:v>7</c:v>
                </c:pt>
                <c:pt idx="17">
                  <c:v>6</c:v>
                </c:pt>
                <c:pt idx="18">
                  <c:v>4</c:v>
                </c:pt>
                <c:pt idx="19">
                  <c:v>3</c:v>
                </c:pt>
                <c:pt idx="20">
                  <c:v>3</c:v>
                </c:pt>
              </c:numCache>
            </c:numRef>
          </c:val>
          <c:smooth val="0"/>
          <c:extLst>
            <c:ext xmlns:c16="http://schemas.microsoft.com/office/drawing/2014/chart" uri="{C3380CC4-5D6E-409C-BE32-E72D297353CC}">
              <c16:uniqueId val="{00000000-34A1-4417-A3E4-A03EA37473A2}"/>
            </c:ext>
          </c:extLst>
        </c:ser>
        <c:ser>
          <c:idx val="1"/>
          <c:order val="1"/>
          <c:tx>
            <c:strRef>
              <c:f>Sheet1!$C$1</c:f>
              <c:strCache>
                <c:ptCount val="1"/>
                <c:pt idx="0">
                  <c:v>8th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Sheet1!$C$2:$C$24</c:f>
              <c:numCache>
                <c:formatCode>0</c:formatCode>
                <c:ptCount val="23"/>
                <c:pt idx="0">
                  <c:v>20</c:v>
                </c:pt>
                <c:pt idx="1">
                  <c:v>16</c:v>
                </c:pt>
                <c:pt idx="2">
                  <c:v>15</c:v>
                </c:pt>
                <c:pt idx="3">
                  <c:v>12</c:v>
                </c:pt>
                <c:pt idx="4">
                  <c:v>11</c:v>
                </c:pt>
                <c:pt idx="5">
                  <c:v>12</c:v>
                </c:pt>
                <c:pt idx="6">
                  <c:v>10</c:v>
                </c:pt>
                <c:pt idx="7">
                  <c:v>9</c:v>
                </c:pt>
                <c:pt idx="8">
                  <c:v>8</c:v>
                </c:pt>
                <c:pt idx="9">
                  <c:v>8</c:v>
                </c:pt>
                <c:pt idx="10">
                  <c:v>8</c:v>
                </c:pt>
                <c:pt idx="11">
                  <c:v>7</c:v>
                </c:pt>
                <c:pt idx="12">
                  <c:v>6</c:v>
                </c:pt>
                <c:pt idx="13">
                  <c:v>5</c:v>
                </c:pt>
                <c:pt idx="14">
                  <c:v>4</c:v>
                </c:pt>
                <c:pt idx="15">
                  <c:v>3</c:v>
                </c:pt>
                <c:pt idx="16">
                  <c:v>2</c:v>
                </c:pt>
                <c:pt idx="17">
                  <c:v>2</c:v>
                </c:pt>
                <c:pt idx="18">
                  <c:v>1</c:v>
                </c:pt>
                <c:pt idx="19">
                  <c:v>1</c:v>
                </c:pt>
                <c:pt idx="21">
                  <c:v>1</c:v>
                </c:pt>
              </c:numCache>
            </c:numRef>
          </c:val>
          <c:smooth val="0"/>
          <c:extLst>
            <c:ext xmlns:c16="http://schemas.microsoft.com/office/drawing/2014/chart" uri="{C3380CC4-5D6E-409C-BE32-E72D297353CC}">
              <c16:uniqueId val="{00000001-34A1-4417-A3E4-A03EA37473A2}"/>
            </c:ext>
          </c:extLst>
        </c:ser>
        <c:dLbls>
          <c:showLegendKey val="0"/>
          <c:showVal val="0"/>
          <c:showCatName val="0"/>
          <c:showSerName val="0"/>
          <c:showPercent val="0"/>
          <c:showBubbleSize val="0"/>
        </c:dLbls>
        <c:marker val="1"/>
        <c:smooth val="0"/>
        <c:axId val="1448134736"/>
        <c:axId val="1448133648"/>
      </c:lineChart>
      <c:catAx>
        <c:axId val="14481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8133648"/>
        <c:crosses val="autoZero"/>
        <c:auto val="1"/>
        <c:lblAlgn val="ctr"/>
        <c:lblOffset val="100"/>
        <c:noMultiLvlLbl val="0"/>
      </c:catAx>
      <c:valAx>
        <c:axId val="1448133648"/>
        <c:scaling>
          <c:orientation val="minMax"/>
          <c:max val="100"/>
        </c:scaling>
        <c:delete val="0"/>
        <c:axPos val="l"/>
        <c:numFmt formatCode="0" sourceLinked="1"/>
        <c:majorTickMark val="none"/>
        <c:minorTickMark val="none"/>
        <c:tickLblPos val="nextTo"/>
        <c:spPr>
          <a:noFill/>
          <a:ln>
            <a:solidFill>
              <a:schemeClr val="accent3">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8134736"/>
        <c:crosses val="autoZero"/>
        <c:crossBetween val="between"/>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18777740362688"/>
          <c:y val="4.9558618553507822E-2"/>
          <c:w val="0.85006548993841935"/>
          <c:h val="0.70327850260780278"/>
        </c:manualLayout>
      </c:layout>
      <c:lineChart>
        <c:grouping val="standard"/>
        <c:varyColors val="0"/>
        <c:ser>
          <c:idx val="0"/>
          <c:order val="0"/>
          <c:tx>
            <c:strRef>
              <c:f>Sheet1!$B$1</c:f>
              <c:strCache>
                <c:ptCount val="1"/>
                <c:pt idx="0">
                  <c:v>Lifetime</c:v>
                </c:pt>
              </c:strCache>
            </c:strRef>
          </c:tx>
          <c:spPr>
            <a:ln w="28575" cap="rnd">
              <a:solidFill>
                <a:schemeClr val="accent1"/>
              </a:solidFill>
              <a:round/>
            </a:ln>
            <a:effectLst/>
          </c:spPr>
          <c:marker>
            <c:symbol val="none"/>
          </c:marker>
          <c:cat>
            <c:numRef>
              <c:f>Sheet1!$A$2:$A$8</c:f>
              <c:numCache>
                <c:formatCode>General</c:formatCode>
                <c:ptCount val="7"/>
                <c:pt idx="0">
                  <c:v>2014</c:v>
                </c:pt>
                <c:pt idx="1">
                  <c:v>2015</c:v>
                </c:pt>
                <c:pt idx="2">
                  <c:v>2016</c:v>
                </c:pt>
                <c:pt idx="3">
                  <c:v>2017</c:v>
                </c:pt>
                <c:pt idx="4">
                  <c:v>2018</c:v>
                </c:pt>
                <c:pt idx="5">
                  <c:v>2019</c:v>
                </c:pt>
                <c:pt idx="6">
                  <c:v>2021</c:v>
                </c:pt>
              </c:numCache>
            </c:numRef>
          </c:cat>
          <c:val>
            <c:numRef>
              <c:f>Sheet1!$B$2:$B$8</c:f>
              <c:numCache>
                <c:formatCode>General</c:formatCode>
                <c:ptCount val="7"/>
                <c:pt idx="0">
                  <c:v>15</c:v>
                </c:pt>
                <c:pt idx="1">
                  <c:v>19</c:v>
                </c:pt>
                <c:pt idx="2">
                  <c:v>27</c:v>
                </c:pt>
                <c:pt idx="3">
                  <c:v>24</c:v>
                </c:pt>
                <c:pt idx="4">
                  <c:v>28</c:v>
                </c:pt>
                <c:pt idx="5">
                  <c:v>39</c:v>
                </c:pt>
                <c:pt idx="6">
                  <c:v>23</c:v>
                </c:pt>
              </c:numCache>
            </c:numRef>
          </c:val>
          <c:smooth val="0"/>
          <c:extLst>
            <c:ext xmlns:c16="http://schemas.microsoft.com/office/drawing/2014/chart" uri="{C3380CC4-5D6E-409C-BE32-E72D297353CC}">
              <c16:uniqueId val="{00000000-9987-4F32-BEE3-478050B2D3DA}"/>
            </c:ext>
          </c:extLst>
        </c:ser>
        <c:ser>
          <c:idx val="1"/>
          <c:order val="1"/>
          <c:tx>
            <c:strRef>
              <c:f>Sheet1!$C$1</c:f>
              <c:strCache>
                <c:ptCount val="1"/>
                <c:pt idx="0">
                  <c:v>Past year</c:v>
                </c:pt>
              </c:strCache>
            </c:strRef>
          </c:tx>
          <c:spPr>
            <a:ln w="28575" cap="rnd">
              <a:solidFill>
                <a:schemeClr val="accent2"/>
              </a:solidFill>
              <a:round/>
            </a:ln>
            <a:effectLst/>
          </c:spPr>
          <c:marker>
            <c:symbol val="none"/>
          </c:marker>
          <c:cat>
            <c:numRef>
              <c:f>Sheet1!$A$2:$A$8</c:f>
              <c:numCache>
                <c:formatCode>General</c:formatCode>
                <c:ptCount val="7"/>
                <c:pt idx="0">
                  <c:v>2014</c:v>
                </c:pt>
                <c:pt idx="1">
                  <c:v>2015</c:v>
                </c:pt>
                <c:pt idx="2">
                  <c:v>2016</c:v>
                </c:pt>
                <c:pt idx="3">
                  <c:v>2017</c:v>
                </c:pt>
                <c:pt idx="4">
                  <c:v>2018</c:v>
                </c:pt>
                <c:pt idx="5">
                  <c:v>2019</c:v>
                </c:pt>
                <c:pt idx="6">
                  <c:v>2021</c:v>
                </c:pt>
              </c:numCache>
            </c:numRef>
          </c:cat>
          <c:val>
            <c:numRef>
              <c:f>Sheet1!$C$2:$C$8</c:f>
              <c:numCache>
                <c:formatCode>General</c:formatCode>
                <c:ptCount val="7"/>
                <c:pt idx="0">
                  <c:v>11</c:v>
                </c:pt>
                <c:pt idx="1">
                  <c:v>13</c:v>
                </c:pt>
                <c:pt idx="2">
                  <c:v>19</c:v>
                </c:pt>
                <c:pt idx="3">
                  <c:v>13</c:v>
                </c:pt>
                <c:pt idx="4">
                  <c:v>20</c:v>
                </c:pt>
                <c:pt idx="5">
                  <c:v>31</c:v>
                </c:pt>
                <c:pt idx="6">
                  <c:v>14</c:v>
                </c:pt>
              </c:numCache>
            </c:numRef>
          </c:val>
          <c:smooth val="0"/>
          <c:extLst>
            <c:ext xmlns:c16="http://schemas.microsoft.com/office/drawing/2014/chart" uri="{C3380CC4-5D6E-409C-BE32-E72D297353CC}">
              <c16:uniqueId val="{00000001-9987-4F32-BEE3-478050B2D3DA}"/>
            </c:ext>
          </c:extLst>
        </c:ser>
        <c:ser>
          <c:idx val="2"/>
          <c:order val="2"/>
          <c:tx>
            <c:strRef>
              <c:f>Sheet1!$D$1</c:f>
              <c:strCache>
                <c:ptCount val="1"/>
                <c:pt idx="0">
                  <c:v>Past month</c:v>
                </c:pt>
              </c:strCache>
            </c:strRef>
          </c:tx>
          <c:spPr>
            <a:ln w="28575" cap="rnd">
              <a:solidFill>
                <a:schemeClr val="accent3"/>
              </a:solidFill>
              <a:round/>
            </a:ln>
            <a:effectLst/>
          </c:spPr>
          <c:marker>
            <c:symbol val="none"/>
          </c:marker>
          <c:cat>
            <c:numRef>
              <c:f>Sheet1!$A$2:$A$8</c:f>
              <c:numCache>
                <c:formatCode>General</c:formatCode>
                <c:ptCount val="7"/>
                <c:pt idx="0">
                  <c:v>2014</c:v>
                </c:pt>
                <c:pt idx="1">
                  <c:v>2015</c:v>
                </c:pt>
                <c:pt idx="2">
                  <c:v>2016</c:v>
                </c:pt>
                <c:pt idx="3">
                  <c:v>2017</c:v>
                </c:pt>
                <c:pt idx="4">
                  <c:v>2018</c:v>
                </c:pt>
                <c:pt idx="5">
                  <c:v>2019</c:v>
                </c:pt>
                <c:pt idx="6">
                  <c:v>2021</c:v>
                </c:pt>
              </c:numCache>
            </c:numRef>
          </c:cat>
          <c:val>
            <c:numRef>
              <c:f>Sheet1!$D$2:$D$8</c:f>
              <c:numCache>
                <c:formatCode>General</c:formatCode>
                <c:ptCount val="7"/>
                <c:pt idx="0">
                  <c:v>4</c:v>
                </c:pt>
                <c:pt idx="1">
                  <c:v>6</c:v>
                </c:pt>
                <c:pt idx="2">
                  <c:v>8</c:v>
                </c:pt>
                <c:pt idx="3">
                  <c:v>5</c:v>
                </c:pt>
                <c:pt idx="4">
                  <c:v>12</c:v>
                </c:pt>
                <c:pt idx="5">
                  <c:v>18</c:v>
                </c:pt>
                <c:pt idx="6">
                  <c:v>7</c:v>
                </c:pt>
              </c:numCache>
            </c:numRef>
          </c:val>
          <c:smooth val="0"/>
          <c:extLst>
            <c:ext xmlns:c16="http://schemas.microsoft.com/office/drawing/2014/chart" uri="{C3380CC4-5D6E-409C-BE32-E72D297353CC}">
              <c16:uniqueId val="{00000002-9987-4F32-BEE3-478050B2D3DA}"/>
            </c:ext>
          </c:extLst>
        </c:ser>
        <c:dLbls>
          <c:showLegendKey val="0"/>
          <c:showVal val="0"/>
          <c:showCatName val="0"/>
          <c:showSerName val="0"/>
          <c:showPercent val="0"/>
          <c:showBubbleSize val="0"/>
        </c:dLbls>
        <c:smooth val="0"/>
        <c:axId val="73146048"/>
        <c:axId val="2135689520"/>
      </c:lineChart>
      <c:catAx>
        <c:axId val="7314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689520"/>
        <c:crosses val="autoZero"/>
        <c:auto val="1"/>
        <c:lblAlgn val="ctr"/>
        <c:lblOffset val="100"/>
        <c:noMultiLvlLbl val="0"/>
      </c:catAx>
      <c:valAx>
        <c:axId val="2135689520"/>
        <c:scaling>
          <c:orientation val="minMax"/>
          <c:max val="100"/>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46048"/>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2901238509653"/>
          <c:y val="6.0471504171696618E-2"/>
          <c:w val="0.85470405135201355"/>
          <c:h val="0.78550345385931242"/>
        </c:manualLayout>
      </c:layout>
      <c:lineChart>
        <c:grouping val="standard"/>
        <c:varyColors val="0"/>
        <c:ser>
          <c:idx val="1"/>
          <c:order val="0"/>
          <c:tx>
            <c:strRef>
              <c:f>Sheet1!$B$1</c:f>
              <c:strCache>
                <c:ptCount val="1"/>
                <c:pt idx="0">
                  <c:v>11th Grade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Sheet1!$A$2:$A$21</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Sheet1!$B$2:$B$21</c:f>
              <c:numCache>
                <c:formatCode>0</c:formatCode>
                <c:ptCount val="20"/>
                <c:pt idx="0">
                  <c:v>18</c:v>
                </c:pt>
                <c:pt idx="1">
                  <c:v>18</c:v>
                </c:pt>
                <c:pt idx="2">
                  <c:v>18</c:v>
                </c:pt>
                <c:pt idx="3">
                  <c:v>15</c:v>
                </c:pt>
                <c:pt idx="4">
                  <c:v>19</c:v>
                </c:pt>
                <c:pt idx="5">
                  <c:v>18</c:v>
                </c:pt>
                <c:pt idx="6">
                  <c:v>17</c:v>
                </c:pt>
                <c:pt idx="7">
                  <c:v>15</c:v>
                </c:pt>
                <c:pt idx="8">
                  <c:v>14</c:v>
                </c:pt>
                <c:pt idx="9">
                  <c:v>13</c:v>
                </c:pt>
                <c:pt idx="10">
                  <c:v>13</c:v>
                </c:pt>
                <c:pt idx="11">
                  <c:v>13</c:v>
                </c:pt>
                <c:pt idx="12">
                  <c:v>11</c:v>
                </c:pt>
                <c:pt idx="13">
                  <c:v>10</c:v>
                </c:pt>
                <c:pt idx="14">
                  <c:v>10</c:v>
                </c:pt>
                <c:pt idx="15">
                  <c:v>9</c:v>
                </c:pt>
                <c:pt idx="16">
                  <c:v>7</c:v>
                </c:pt>
                <c:pt idx="17">
                  <c:v>8</c:v>
                </c:pt>
                <c:pt idx="19">
                  <c:v>4</c:v>
                </c:pt>
              </c:numCache>
            </c:numRef>
          </c:val>
          <c:smooth val="0"/>
          <c:extLst>
            <c:ext xmlns:c16="http://schemas.microsoft.com/office/drawing/2014/chart" uri="{C3380CC4-5D6E-409C-BE32-E72D297353CC}">
              <c16:uniqueId val="{00000000-3649-40AE-A2DE-63BA9EDBF3BF}"/>
            </c:ext>
          </c:extLst>
        </c:ser>
        <c:ser>
          <c:idx val="2"/>
          <c:order val="1"/>
          <c:tx>
            <c:strRef>
              <c:f>Sheet1!$C$1</c:f>
              <c:strCache>
                <c:ptCount val="1"/>
                <c:pt idx="0">
                  <c:v>8th Grade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Sheet1!$A$2:$A$21</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Sheet1!$C$2:$C$21</c:f>
              <c:numCache>
                <c:formatCode>0</c:formatCode>
                <c:ptCount val="20"/>
                <c:pt idx="0">
                  <c:v>6</c:v>
                </c:pt>
                <c:pt idx="1">
                  <c:v>6</c:v>
                </c:pt>
                <c:pt idx="2">
                  <c:v>7</c:v>
                </c:pt>
                <c:pt idx="3">
                  <c:v>6</c:v>
                </c:pt>
                <c:pt idx="4">
                  <c:v>6</c:v>
                </c:pt>
                <c:pt idx="5">
                  <c:v>6</c:v>
                </c:pt>
                <c:pt idx="6">
                  <c:v>7</c:v>
                </c:pt>
                <c:pt idx="7">
                  <c:v>5</c:v>
                </c:pt>
                <c:pt idx="8">
                  <c:v>4</c:v>
                </c:pt>
                <c:pt idx="9">
                  <c:v>4</c:v>
                </c:pt>
                <c:pt idx="10">
                  <c:v>4</c:v>
                </c:pt>
                <c:pt idx="11">
                  <c:v>3</c:v>
                </c:pt>
                <c:pt idx="12">
                  <c:v>3</c:v>
                </c:pt>
                <c:pt idx="13">
                  <c:v>4</c:v>
                </c:pt>
                <c:pt idx="14">
                  <c:v>2</c:v>
                </c:pt>
                <c:pt idx="15">
                  <c:v>1</c:v>
                </c:pt>
                <c:pt idx="16">
                  <c:v>2</c:v>
                </c:pt>
                <c:pt idx="17">
                  <c:v>2</c:v>
                </c:pt>
                <c:pt idx="18">
                  <c:v>1</c:v>
                </c:pt>
              </c:numCache>
            </c:numRef>
          </c:val>
          <c:smooth val="0"/>
          <c:extLst>
            <c:ext xmlns:c16="http://schemas.microsoft.com/office/drawing/2014/chart" uri="{C3380CC4-5D6E-409C-BE32-E72D297353CC}">
              <c16:uniqueId val="{00000001-3649-40AE-A2DE-63BA9EDBF3BF}"/>
            </c:ext>
          </c:extLst>
        </c:ser>
        <c:dLbls>
          <c:showLegendKey val="0"/>
          <c:showVal val="0"/>
          <c:showCatName val="0"/>
          <c:showSerName val="0"/>
          <c:showPercent val="0"/>
          <c:showBubbleSize val="0"/>
        </c:dLbls>
        <c:marker val="1"/>
        <c:smooth val="0"/>
        <c:axId val="1540786976"/>
        <c:axId val="1540789696"/>
      </c:lineChart>
      <c:catAx>
        <c:axId val="15407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789696"/>
        <c:crosses val="autoZero"/>
        <c:auto val="1"/>
        <c:lblAlgn val="ctr"/>
        <c:lblOffset val="100"/>
        <c:noMultiLvlLbl val="0"/>
      </c:catAx>
      <c:valAx>
        <c:axId val="1540789696"/>
        <c:scaling>
          <c:orientation val="minMax"/>
          <c:max val="100"/>
        </c:scaling>
        <c:delete val="0"/>
        <c:axPos val="l"/>
        <c:numFmt formatCode="0" sourceLinked="1"/>
        <c:majorTickMark val="none"/>
        <c:minorTickMark val="none"/>
        <c:tickLblPos val="nextTo"/>
        <c:spPr>
          <a:noFill/>
          <a:ln>
            <a:solidFill>
              <a:schemeClr val="accent3">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786976"/>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89363538859968E-2"/>
          <c:y val="5.0819283182822486E-2"/>
          <c:w val="0.94188505506579134"/>
          <c:h val="0.73478743123211299"/>
        </c:manualLayout>
      </c:layout>
      <c:lineChart>
        <c:grouping val="standard"/>
        <c:varyColors val="0"/>
        <c:ser>
          <c:idx val="0"/>
          <c:order val="0"/>
          <c:tx>
            <c:strRef>
              <c:f>Sheet1!$B$1</c:f>
              <c:strCache>
                <c:ptCount val="1"/>
                <c:pt idx="0">
                  <c:v>11th grade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0</c:formatCode>
                <c:ptCount val="23"/>
                <c:pt idx="0">
                  <c:v>27</c:v>
                </c:pt>
                <c:pt idx="1">
                  <c:v>25</c:v>
                </c:pt>
                <c:pt idx="2">
                  <c:v>28</c:v>
                </c:pt>
                <c:pt idx="3">
                  <c:v>25</c:v>
                </c:pt>
                <c:pt idx="4">
                  <c:v>25</c:v>
                </c:pt>
                <c:pt idx="5">
                  <c:v>23</c:v>
                </c:pt>
                <c:pt idx="6">
                  <c:v>23</c:v>
                </c:pt>
                <c:pt idx="7">
                  <c:v>22</c:v>
                </c:pt>
                <c:pt idx="8">
                  <c:v>22</c:v>
                </c:pt>
                <c:pt idx="9">
                  <c:v>22</c:v>
                </c:pt>
                <c:pt idx="10">
                  <c:v>23</c:v>
                </c:pt>
                <c:pt idx="11">
                  <c:v>24</c:v>
                </c:pt>
                <c:pt idx="12">
                  <c:v>25</c:v>
                </c:pt>
                <c:pt idx="13">
                  <c:v>27</c:v>
                </c:pt>
                <c:pt idx="14">
                  <c:v>26</c:v>
                </c:pt>
                <c:pt idx="15">
                  <c:v>23</c:v>
                </c:pt>
                <c:pt idx="16">
                  <c:v>24</c:v>
                </c:pt>
                <c:pt idx="17">
                  <c:v>22</c:v>
                </c:pt>
                <c:pt idx="18">
                  <c:v>23</c:v>
                </c:pt>
                <c:pt idx="19">
                  <c:v>22</c:v>
                </c:pt>
                <c:pt idx="20">
                  <c:v>24</c:v>
                </c:pt>
                <c:pt idx="22">
                  <c:v>11</c:v>
                </c:pt>
              </c:numCache>
            </c:numRef>
          </c:val>
          <c:smooth val="0"/>
          <c:extLst>
            <c:ext xmlns:c16="http://schemas.microsoft.com/office/drawing/2014/chart" uri="{C3380CC4-5D6E-409C-BE32-E72D297353CC}">
              <c16:uniqueId val="{00000000-6FFA-4ECC-AD33-6ECBE94F2757}"/>
            </c:ext>
          </c:extLst>
        </c:ser>
        <c:ser>
          <c:idx val="1"/>
          <c:order val="1"/>
          <c:tx>
            <c:strRef>
              <c:f>Sheet1!$C$1</c:f>
              <c:strCache>
                <c:ptCount val="1"/>
                <c:pt idx="0">
                  <c:v>8th grade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Sheet1!$C$2:$C$24</c:f>
              <c:numCache>
                <c:formatCode>0</c:formatCode>
                <c:ptCount val="23"/>
                <c:pt idx="0">
                  <c:v>16</c:v>
                </c:pt>
                <c:pt idx="1">
                  <c:v>16</c:v>
                </c:pt>
                <c:pt idx="2">
                  <c:v>15</c:v>
                </c:pt>
                <c:pt idx="3">
                  <c:v>14</c:v>
                </c:pt>
                <c:pt idx="4">
                  <c:v>12</c:v>
                </c:pt>
                <c:pt idx="5">
                  <c:v>13</c:v>
                </c:pt>
                <c:pt idx="6">
                  <c:v>12</c:v>
                </c:pt>
                <c:pt idx="7">
                  <c:v>11</c:v>
                </c:pt>
                <c:pt idx="8">
                  <c:v>10</c:v>
                </c:pt>
                <c:pt idx="9">
                  <c:v>10</c:v>
                </c:pt>
                <c:pt idx="10">
                  <c:v>11</c:v>
                </c:pt>
                <c:pt idx="11">
                  <c:v>12</c:v>
                </c:pt>
                <c:pt idx="12">
                  <c:v>11</c:v>
                </c:pt>
                <c:pt idx="13">
                  <c:v>11</c:v>
                </c:pt>
                <c:pt idx="14">
                  <c:v>9</c:v>
                </c:pt>
                <c:pt idx="15">
                  <c:v>9</c:v>
                </c:pt>
                <c:pt idx="16">
                  <c:v>7</c:v>
                </c:pt>
                <c:pt idx="17">
                  <c:v>7</c:v>
                </c:pt>
                <c:pt idx="18">
                  <c:v>7</c:v>
                </c:pt>
                <c:pt idx="19">
                  <c:v>8</c:v>
                </c:pt>
                <c:pt idx="20">
                  <c:v>8</c:v>
                </c:pt>
                <c:pt idx="21">
                  <c:v>7</c:v>
                </c:pt>
                <c:pt idx="22">
                  <c:v>4</c:v>
                </c:pt>
              </c:numCache>
            </c:numRef>
          </c:val>
          <c:smooth val="0"/>
          <c:extLst>
            <c:ext xmlns:c16="http://schemas.microsoft.com/office/drawing/2014/chart" uri="{C3380CC4-5D6E-409C-BE32-E72D297353CC}">
              <c16:uniqueId val="{00000001-6FFA-4ECC-AD33-6ECBE94F2757}"/>
            </c:ext>
          </c:extLst>
        </c:ser>
        <c:dLbls>
          <c:showLegendKey val="0"/>
          <c:showVal val="0"/>
          <c:showCatName val="0"/>
          <c:showSerName val="0"/>
          <c:showPercent val="0"/>
          <c:showBubbleSize val="0"/>
        </c:dLbls>
        <c:marker val="1"/>
        <c:smooth val="0"/>
        <c:axId val="1713824768"/>
        <c:axId val="1713836192"/>
      </c:lineChart>
      <c:catAx>
        <c:axId val="17138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836192"/>
        <c:crosses val="autoZero"/>
        <c:auto val="1"/>
        <c:lblAlgn val="ctr"/>
        <c:lblOffset val="100"/>
        <c:noMultiLvlLbl val="0"/>
      </c:catAx>
      <c:valAx>
        <c:axId val="1713836192"/>
        <c:scaling>
          <c:orientation val="minMax"/>
          <c:max val="100"/>
        </c:scaling>
        <c:delete val="0"/>
        <c:axPos val="l"/>
        <c:numFmt formatCode="0" sourceLinked="1"/>
        <c:majorTickMark val="none"/>
        <c:minorTickMark val="none"/>
        <c:tickLblPos val="nextTo"/>
        <c:spPr>
          <a:noFill/>
          <a:ln>
            <a:solidFill>
              <a:schemeClr val="accent3">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824768"/>
        <c:crosses val="autoZero"/>
        <c:crossBetween val="midCat"/>
        <c:majorUnit val="2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High-dose* </c:v>
                </c:pt>
              </c:strCache>
            </c:strRef>
          </c:tx>
          <c:spPr>
            <a:ln w="28575" cap="rnd">
              <a:solidFill>
                <a:schemeClr val="accent1"/>
              </a:solidFill>
              <a:round/>
            </a:ln>
            <a:effectLst/>
          </c:spPr>
          <c:marker>
            <c:symbol val="none"/>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48</c:v>
                </c:pt>
                <c:pt idx="1">
                  <c:v>42</c:v>
                </c:pt>
                <c:pt idx="2">
                  <c:v>39</c:v>
                </c:pt>
                <c:pt idx="3">
                  <c:v>32</c:v>
                </c:pt>
                <c:pt idx="4">
                  <c:v>28</c:v>
                </c:pt>
                <c:pt idx="5">
                  <c:v>23</c:v>
                </c:pt>
                <c:pt idx="6">
                  <c:v>17</c:v>
                </c:pt>
                <c:pt idx="7">
                  <c:v>12</c:v>
                </c:pt>
                <c:pt idx="8">
                  <c:v>9</c:v>
                </c:pt>
                <c:pt idx="9">
                  <c:v>8</c:v>
                </c:pt>
              </c:numCache>
            </c:numRef>
          </c:val>
          <c:smooth val="0"/>
          <c:extLst>
            <c:ext xmlns:c16="http://schemas.microsoft.com/office/drawing/2014/chart" uri="{C3380CC4-5D6E-409C-BE32-E72D297353CC}">
              <c16:uniqueId val="{00000000-EF5E-4DE4-A43D-A5D56D2E2FAC}"/>
            </c:ext>
          </c:extLst>
        </c:ser>
        <c:ser>
          <c:idx val="1"/>
          <c:order val="1"/>
          <c:tx>
            <c:strRef>
              <c:f>Sheet1!$C$1</c:f>
              <c:strCache>
                <c:ptCount val="1"/>
                <c:pt idx="0">
                  <c:v>Extended Release (ER)</c:v>
                </c:pt>
              </c:strCache>
            </c:strRef>
          </c:tx>
          <c:spPr>
            <a:ln w="28575" cap="rnd">
              <a:solidFill>
                <a:schemeClr val="accent2"/>
              </a:solidFill>
              <a:round/>
            </a:ln>
            <a:effectLst/>
          </c:spPr>
          <c:marker>
            <c:symbol val="none"/>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17</c:v>
                </c:pt>
                <c:pt idx="1">
                  <c:v>18</c:v>
                </c:pt>
                <c:pt idx="2">
                  <c:v>17</c:v>
                </c:pt>
                <c:pt idx="3">
                  <c:v>17</c:v>
                </c:pt>
                <c:pt idx="4">
                  <c:v>15</c:v>
                </c:pt>
                <c:pt idx="5">
                  <c:v>14</c:v>
                </c:pt>
                <c:pt idx="6">
                  <c:v>12</c:v>
                </c:pt>
                <c:pt idx="7">
                  <c:v>10</c:v>
                </c:pt>
                <c:pt idx="8">
                  <c:v>8</c:v>
                </c:pt>
                <c:pt idx="9">
                  <c:v>7</c:v>
                </c:pt>
              </c:numCache>
            </c:numRef>
          </c:val>
          <c:smooth val="0"/>
          <c:extLst>
            <c:ext xmlns:c16="http://schemas.microsoft.com/office/drawing/2014/chart" uri="{C3380CC4-5D6E-409C-BE32-E72D297353CC}">
              <c16:uniqueId val="{00000001-EF5E-4DE4-A43D-A5D56D2E2FAC}"/>
            </c:ext>
          </c:extLst>
        </c:ser>
        <c:ser>
          <c:idx val="2"/>
          <c:order val="2"/>
          <c:tx>
            <c:strRef>
              <c:f>Sheet1!$D$1</c:f>
              <c:strCache>
                <c:ptCount val="1"/>
                <c:pt idx="0">
                  <c:v>Instant Release (IR) </c:v>
                </c:pt>
              </c:strCache>
            </c:strRef>
          </c:tx>
          <c:spPr>
            <a:ln w="28575" cap="rnd">
              <a:solidFill>
                <a:schemeClr val="accent3"/>
              </a:solidFill>
              <a:round/>
            </a:ln>
            <a:effectLst/>
          </c:spPr>
          <c:marker>
            <c:symbol val="none"/>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Sheet1!$D$2:$D$11</c:f>
              <c:numCache>
                <c:formatCode>General</c:formatCode>
                <c:ptCount val="10"/>
                <c:pt idx="0">
                  <c:v>188</c:v>
                </c:pt>
                <c:pt idx="1">
                  <c:v>183</c:v>
                </c:pt>
                <c:pt idx="2">
                  <c:v>191</c:v>
                </c:pt>
                <c:pt idx="3">
                  <c:v>201</c:v>
                </c:pt>
                <c:pt idx="4">
                  <c:v>192</c:v>
                </c:pt>
                <c:pt idx="5">
                  <c:v>171</c:v>
                </c:pt>
                <c:pt idx="6">
                  <c:v>150</c:v>
                </c:pt>
                <c:pt idx="7">
                  <c:v>134</c:v>
                </c:pt>
                <c:pt idx="8">
                  <c:v>121</c:v>
                </c:pt>
                <c:pt idx="9">
                  <c:v>120</c:v>
                </c:pt>
              </c:numCache>
            </c:numRef>
          </c:val>
          <c:smooth val="0"/>
          <c:extLst>
            <c:ext xmlns:c16="http://schemas.microsoft.com/office/drawing/2014/chart" uri="{C3380CC4-5D6E-409C-BE32-E72D297353CC}">
              <c16:uniqueId val="{00000002-EF5E-4DE4-A43D-A5D56D2E2FAC}"/>
            </c:ext>
          </c:extLst>
        </c:ser>
        <c:ser>
          <c:idx val="3"/>
          <c:order val="3"/>
          <c:tx>
            <c:strRef>
              <c:f>Sheet1!$E$1</c:f>
              <c:strCache>
                <c:ptCount val="1"/>
                <c:pt idx="0">
                  <c:v>Treatment-related</c:v>
                </c:pt>
              </c:strCache>
            </c:strRef>
          </c:tx>
          <c:spPr>
            <a:ln w="28575" cap="rnd">
              <a:solidFill>
                <a:schemeClr val="accent4"/>
              </a:solidFill>
              <a:round/>
            </a:ln>
            <a:effectLst/>
          </c:spPr>
          <c:marker>
            <c:symbol val="none"/>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Sheet1!$E$2:$E$11</c:f>
              <c:numCache>
                <c:formatCode>General</c:formatCode>
                <c:ptCount val="10"/>
                <c:pt idx="0">
                  <c:v>4</c:v>
                </c:pt>
                <c:pt idx="1">
                  <c:v>5</c:v>
                </c:pt>
                <c:pt idx="2">
                  <c:v>4</c:v>
                </c:pt>
                <c:pt idx="3">
                  <c:v>5</c:v>
                </c:pt>
                <c:pt idx="4">
                  <c:v>5</c:v>
                </c:pt>
                <c:pt idx="5">
                  <c:v>6</c:v>
                </c:pt>
                <c:pt idx="6">
                  <c:v>6</c:v>
                </c:pt>
                <c:pt idx="7">
                  <c:v>7</c:v>
                </c:pt>
                <c:pt idx="8">
                  <c:v>7</c:v>
                </c:pt>
              </c:numCache>
            </c:numRef>
          </c:val>
          <c:smooth val="0"/>
          <c:extLst>
            <c:ext xmlns:c16="http://schemas.microsoft.com/office/drawing/2014/chart" uri="{C3380CC4-5D6E-409C-BE32-E72D297353CC}">
              <c16:uniqueId val="{00000003-EF5E-4DE4-A43D-A5D56D2E2FAC}"/>
            </c:ext>
          </c:extLst>
        </c:ser>
        <c:dLbls>
          <c:showLegendKey val="0"/>
          <c:showVal val="0"/>
          <c:showCatName val="0"/>
          <c:showSerName val="0"/>
          <c:showPercent val="0"/>
          <c:showBubbleSize val="0"/>
        </c:dLbls>
        <c:smooth val="0"/>
        <c:axId val="1492305408"/>
        <c:axId val="1490409648"/>
      </c:lineChart>
      <c:catAx>
        <c:axId val="149230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0409648"/>
        <c:crosses val="autoZero"/>
        <c:auto val="1"/>
        <c:lblAlgn val="ctr"/>
        <c:lblOffset val="100"/>
        <c:noMultiLvlLbl val="0"/>
      </c:catAx>
      <c:valAx>
        <c:axId val="1490409648"/>
        <c:scaling>
          <c:orientation val="minMax"/>
          <c:max val="250"/>
          <c:min val="0"/>
        </c:scaling>
        <c:delete val="0"/>
        <c:axPos val="l"/>
        <c:numFmt formatCode="General" sourceLinked="1"/>
        <c:majorTickMark val="out"/>
        <c:minorTickMark val="out"/>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305408"/>
        <c:crosses val="autoZero"/>
        <c:crossBetween val="midCat"/>
        <c:majorUnit val="50"/>
        <c:min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D896B-63DD-42D3-94DE-9B2C02A1C1D9}"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C44B7-EB74-44DA-A62E-EBAB9DBEAE95}" type="slidenum">
              <a:rPr lang="en-US" smtClean="0"/>
              <a:t>‹#›</a:t>
            </a:fld>
            <a:endParaRPr lang="en-US"/>
          </a:p>
        </p:txBody>
      </p:sp>
    </p:spTree>
    <p:extLst>
      <p:ext uri="{BB962C8B-B14F-4D97-AF65-F5344CB8AC3E}">
        <p14:creationId xmlns:p14="http://schemas.microsoft.com/office/powerpoint/2010/main" val="424343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a:t>
            </a:fld>
            <a:endParaRPr lang="en-US"/>
          </a:p>
        </p:txBody>
      </p:sp>
    </p:spTree>
    <p:extLst>
      <p:ext uri="{BB962C8B-B14F-4D97-AF65-F5344CB8AC3E}">
        <p14:creationId xmlns:p14="http://schemas.microsoft.com/office/powerpoint/2010/main" val="44174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18</a:t>
            </a:fld>
            <a:endParaRPr lang="en-US"/>
          </a:p>
        </p:txBody>
      </p:sp>
    </p:spTree>
    <p:extLst>
      <p:ext uri="{BB962C8B-B14F-4D97-AF65-F5344CB8AC3E}">
        <p14:creationId xmlns:p14="http://schemas.microsoft.com/office/powerpoint/2010/main" val="197258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updated data for chapters 7 and 8 this year, IPSE and gambling. </a:t>
            </a:r>
          </a:p>
        </p:txBody>
      </p:sp>
      <p:sp>
        <p:nvSpPr>
          <p:cNvPr id="4" name="Slide Number Placeholder 3"/>
          <p:cNvSpPr>
            <a:spLocks noGrp="1"/>
          </p:cNvSpPr>
          <p:nvPr>
            <p:ph type="sldNum" sz="quarter" idx="5"/>
          </p:nvPr>
        </p:nvSpPr>
        <p:spPr/>
        <p:txBody>
          <a:bodyPr/>
          <a:lstStyle/>
          <a:p>
            <a:fld id="{FA9C44B7-EB74-44DA-A62E-EBAB9DBEAE95}" type="slidenum">
              <a:rPr lang="en-US" smtClean="0"/>
              <a:t>19</a:t>
            </a:fld>
            <a:endParaRPr lang="en-US"/>
          </a:p>
        </p:txBody>
      </p:sp>
    </p:spTree>
    <p:extLst>
      <p:ext uri="{BB962C8B-B14F-4D97-AF65-F5344CB8AC3E}">
        <p14:creationId xmlns:p14="http://schemas.microsoft.com/office/powerpoint/2010/main" val="97844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8</a:t>
            </a:r>
            <a:r>
              <a:rPr lang="en-US" baseline="30000" dirty="0"/>
              <a:t>th</a:t>
            </a:r>
            <a:r>
              <a:rPr lang="en-US" dirty="0"/>
              <a:t> grade students, alcohol use if most common, and marijuana, prescriptions, and vaping are all tied for the second most common at 7% in the past year.</a:t>
            </a:r>
          </a:p>
        </p:txBody>
      </p:sp>
      <p:sp>
        <p:nvSpPr>
          <p:cNvPr id="4" name="Slide Number Placeholder 3"/>
          <p:cNvSpPr>
            <a:spLocks noGrp="1"/>
          </p:cNvSpPr>
          <p:nvPr>
            <p:ph type="sldNum" sz="quarter" idx="5"/>
          </p:nvPr>
        </p:nvSpPr>
        <p:spPr/>
        <p:txBody>
          <a:bodyPr/>
          <a:lstStyle/>
          <a:p>
            <a:fld id="{FA9C44B7-EB74-44DA-A62E-EBAB9DBEAE95}" type="slidenum">
              <a:rPr lang="en-US" smtClean="0"/>
              <a:t>20</a:t>
            </a:fld>
            <a:endParaRPr lang="en-US"/>
          </a:p>
        </p:txBody>
      </p:sp>
    </p:spTree>
    <p:extLst>
      <p:ext uri="{BB962C8B-B14F-4D97-AF65-F5344CB8AC3E}">
        <p14:creationId xmlns:p14="http://schemas.microsoft.com/office/powerpoint/2010/main" val="309188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most common substances used by 11th grade students in the past year remain alcohol, marijuana, and vaping/e-cigarettes. </a:t>
            </a:r>
          </a:p>
        </p:txBody>
      </p:sp>
      <p:sp>
        <p:nvSpPr>
          <p:cNvPr id="4" name="Slide Number Placeholder 3"/>
          <p:cNvSpPr>
            <a:spLocks noGrp="1"/>
          </p:cNvSpPr>
          <p:nvPr>
            <p:ph type="sldNum" sz="quarter" idx="5"/>
          </p:nvPr>
        </p:nvSpPr>
        <p:spPr/>
        <p:txBody>
          <a:bodyPr/>
          <a:lstStyle/>
          <a:p>
            <a:fld id="{FA9C44B7-EB74-44DA-A62E-EBAB9DBEAE95}" type="slidenum">
              <a:rPr lang="en-US" smtClean="0"/>
              <a:t>21</a:t>
            </a:fld>
            <a:endParaRPr lang="en-US"/>
          </a:p>
        </p:txBody>
      </p:sp>
    </p:spTree>
    <p:extLst>
      <p:ext uri="{BB962C8B-B14F-4D97-AF65-F5344CB8AC3E}">
        <p14:creationId xmlns:p14="http://schemas.microsoft.com/office/powerpoint/2010/main" val="382672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perception of risk associated with cigarette use has remained relatively high, in the last couple data cycles this perception of risk decreased. It is too soon to tell if this is a trend that will continue to decrease/stay lower or if this is an anomaly of pandemic years.</a:t>
            </a:r>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22</a:t>
            </a:fld>
            <a:endParaRPr lang="en-US"/>
          </a:p>
        </p:txBody>
      </p:sp>
    </p:spTree>
    <p:extLst>
      <p:ext uri="{BB962C8B-B14F-4D97-AF65-F5344CB8AC3E}">
        <p14:creationId xmlns:p14="http://schemas.microsoft.com/office/powerpoint/2010/main" val="263382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inconsistencies in perception of great risk associated with cigarettes, cigarette smoking has continued to decline among 8</a:t>
            </a:r>
            <a:r>
              <a:rPr lang="en-US" baseline="30000" dirty="0"/>
              <a:t>th</a:t>
            </a:r>
            <a:r>
              <a:rPr lang="en-US" dirty="0"/>
              <a:t> and 11</a:t>
            </a:r>
            <a:r>
              <a:rPr lang="en-US" baseline="30000" dirty="0"/>
              <a:t>th</a:t>
            </a:r>
            <a:r>
              <a:rPr lang="en-US" dirty="0"/>
              <a:t> grade students and has reached historic lows.</a:t>
            </a:r>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23</a:t>
            </a:fld>
            <a:endParaRPr lang="en-US"/>
          </a:p>
        </p:txBody>
      </p:sp>
    </p:spTree>
    <p:extLst>
      <p:ext uri="{BB962C8B-B14F-4D97-AF65-F5344CB8AC3E}">
        <p14:creationId xmlns:p14="http://schemas.microsoft.com/office/powerpoint/2010/main" val="232892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Vaping peaked in 2019, after a data gap  in 2020 the reported 2021 rates of vaping are much lower again. This is something to watch in the next few cycles of data collection to see if this is a sustained downward trend or a fluke.</a:t>
            </a:r>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24</a:t>
            </a:fld>
            <a:endParaRPr lang="en-US"/>
          </a:p>
        </p:txBody>
      </p:sp>
    </p:spTree>
    <p:extLst>
      <p:ext uri="{BB962C8B-B14F-4D97-AF65-F5344CB8AC3E}">
        <p14:creationId xmlns:p14="http://schemas.microsoft.com/office/powerpoint/2010/main" val="1270205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 month alcohol use among high school students has generally declined, though it remains the most commonly used drug among youth in Delaware.</a:t>
            </a:r>
          </a:p>
        </p:txBody>
      </p:sp>
      <p:sp>
        <p:nvSpPr>
          <p:cNvPr id="4" name="Slide Number Placeholder 3"/>
          <p:cNvSpPr>
            <a:spLocks noGrp="1"/>
          </p:cNvSpPr>
          <p:nvPr>
            <p:ph type="sldNum" sz="quarter" idx="5"/>
          </p:nvPr>
        </p:nvSpPr>
        <p:spPr/>
        <p:txBody>
          <a:bodyPr/>
          <a:lstStyle/>
          <a:p>
            <a:fld id="{FA9C44B7-EB74-44DA-A62E-EBAB9DBEAE95}" type="slidenum">
              <a:rPr lang="en-US" smtClean="0"/>
              <a:t>25</a:t>
            </a:fld>
            <a:endParaRPr lang="en-US"/>
          </a:p>
        </p:txBody>
      </p:sp>
    </p:spTree>
    <p:extLst>
      <p:ext uri="{BB962C8B-B14F-4D97-AF65-F5344CB8AC3E}">
        <p14:creationId xmlns:p14="http://schemas.microsoft.com/office/powerpoint/2010/main" val="387103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adults in Delaware, while 18-24 year </a:t>
            </a:r>
            <a:r>
              <a:rPr lang="en-US" dirty="0" err="1"/>
              <a:t>olds</a:t>
            </a:r>
            <a:r>
              <a:rPr lang="en-US" dirty="0"/>
              <a:t> have the highest reported rates of binge drinking and heavy drinking, the 35-44 year old age group has the highest rate of current drinking.</a:t>
            </a:r>
          </a:p>
        </p:txBody>
      </p:sp>
      <p:sp>
        <p:nvSpPr>
          <p:cNvPr id="4" name="Slide Number Placeholder 3"/>
          <p:cNvSpPr>
            <a:spLocks noGrp="1"/>
          </p:cNvSpPr>
          <p:nvPr>
            <p:ph type="sldNum" sz="quarter" idx="5"/>
          </p:nvPr>
        </p:nvSpPr>
        <p:spPr/>
        <p:txBody>
          <a:bodyPr/>
          <a:lstStyle/>
          <a:p>
            <a:fld id="{FA9C44B7-EB74-44DA-A62E-EBAB9DBEAE95}" type="slidenum">
              <a:rPr lang="en-US" smtClean="0"/>
              <a:t>26</a:t>
            </a:fld>
            <a:endParaRPr lang="en-US"/>
          </a:p>
        </p:txBody>
      </p:sp>
    </p:spTree>
    <p:extLst>
      <p:ext uri="{BB962C8B-B14F-4D97-AF65-F5344CB8AC3E}">
        <p14:creationId xmlns:p14="http://schemas.microsoft.com/office/powerpoint/2010/main" val="259723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we’ve seen overall declines in alcohol use, marijuana use has remained relatively stable among 11</a:t>
            </a:r>
            <a:r>
              <a:rPr lang="en-US" baseline="30000" dirty="0"/>
              <a:t>th</a:t>
            </a:r>
            <a:r>
              <a:rPr lang="en-US" dirty="0"/>
              <a:t> grade students, fluctuating by about 5% points from 1999-2019 and then dropping in 2021 (though a few more years of data need to be collected before we can definitively say whether this is a new downward trend or a data anomaly). Among 8</a:t>
            </a:r>
            <a:r>
              <a:rPr lang="en-US" baseline="30000" dirty="0"/>
              <a:t>th</a:t>
            </a:r>
            <a:r>
              <a:rPr lang="en-US" dirty="0"/>
              <a:t> grade students since 1999, past month marijuana use has slowly but steadily declined over the past 2 decades.</a:t>
            </a:r>
          </a:p>
        </p:txBody>
      </p:sp>
      <p:sp>
        <p:nvSpPr>
          <p:cNvPr id="4" name="Slide Number Placeholder 3"/>
          <p:cNvSpPr>
            <a:spLocks noGrp="1"/>
          </p:cNvSpPr>
          <p:nvPr>
            <p:ph type="sldNum" sz="quarter" idx="5"/>
          </p:nvPr>
        </p:nvSpPr>
        <p:spPr/>
        <p:txBody>
          <a:bodyPr/>
          <a:lstStyle/>
          <a:p>
            <a:fld id="{FA9C44B7-EB74-44DA-A62E-EBAB9DBEAE95}" type="slidenum">
              <a:rPr lang="en-US" smtClean="0"/>
              <a:t>27</a:t>
            </a:fld>
            <a:endParaRPr lang="en-US"/>
          </a:p>
        </p:txBody>
      </p:sp>
    </p:spTree>
    <p:extLst>
      <p:ext uri="{BB962C8B-B14F-4D97-AF65-F5344CB8AC3E}">
        <p14:creationId xmlns:p14="http://schemas.microsoft.com/office/powerpoint/2010/main" val="384503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4</a:t>
            </a:fld>
            <a:endParaRPr lang="en-US"/>
          </a:p>
        </p:txBody>
      </p:sp>
    </p:spTree>
    <p:extLst>
      <p:ext uri="{BB962C8B-B14F-4D97-AF65-F5344CB8AC3E}">
        <p14:creationId xmlns:p14="http://schemas.microsoft.com/office/powerpoint/2010/main" val="3894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reference our short report on Drug Overdoses in Delaware for more information on overdoses. </a:t>
            </a:r>
          </a:p>
          <a:p>
            <a:endParaRPr lang="en-US" dirty="0"/>
          </a:p>
          <a:p>
            <a:r>
              <a:rPr lang="en-US" dirty="0"/>
              <a:t>https://www.cdhs.udel.edu/content-sub-site/Documents/Overdose%20Short%20Report%20Final%20_July%2020_22.pdf </a:t>
            </a:r>
          </a:p>
        </p:txBody>
      </p:sp>
      <p:sp>
        <p:nvSpPr>
          <p:cNvPr id="4" name="Slide Number Placeholder 3"/>
          <p:cNvSpPr>
            <a:spLocks noGrp="1"/>
          </p:cNvSpPr>
          <p:nvPr>
            <p:ph type="sldNum" sz="quarter" idx="5"/>
          </p:nvPr>
        </p:nvSpPr>
        <p:spPr/>
        <p:txBody>
          <a:bodyPr/>
          <a:lstStyle/>
          <a:p>
            <a:fld id="{FA9C44B7-EB74-44DA-A62E-EBAB9DBEAE95}" type="slidenum">
              <a:rPr lang="en-US" smtClean="0"/>
              <a:t>28</a:t>
            </a:fld>
            <a:endParaRPr lang="en-US"/>
          </a:p>
        </p:txBody>
      </p:sp>
    </p:spTree>
    <p:extLst>
      <p:ext uri="{BB962C8B-B14F-4D97-AF65-F5344CB8AC3E}">
        <p14:creationId xmlns:p14="http://schemas.microsoft.com/office/powerpoint/2010/main" val="1576588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Respondents were asked two questions: “Over the last 7 days*, how often have you been bothered by feeling nervous, anxious, or on edge?”; and “Over the last 7 days, how often have you been bothered by not being able to stop or control worrying?” For each scale, the answers are assigned a numerical value: not at all = 0, several days = 1, more than half the days = 2, and nearly every day = 3. The two responses for each scale are added together. A sum equal to three or greater on the PHQ-2 has been shown to be associated with diagnoses of anxiety disorder.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Beginning in Phase 3.2 (July 21, 2021) of data collection and reporting, the question reference period changed from the ‘last 7 days’ to the ‘last two weeks’.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29</a:t>
            </a:fld>
            <a:endParaRPr lang="en-US"/>
          </a:p>
        </p:txBody>
      </p:sp>
    </p:spTree>
    <p:extLst>
      <p:ext uri="{BB962C8B-B14F-4D97-AF65-F5344CB8AC3E}">
        <p14:creationId xmlns:p14="http://schemas.microsoft.com/office/powerpoint/2010/main" val="403735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Respondents were asked two questions: “Over the last 7 days*, how often have you been bothered by having little interest or pleasure in doing things?”; and</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 the last 7 days, how often have you been bothered by feeling down, depressed, or hopeless?” For each scale, the answers are assigned a numerical</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value: not at all = 0, several days = 1, more than half the days = 2, and nearly every day = 3. The two responses for each scale are added together. A sum equal</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three or greater on the PHQ-2 has been shown to be associated with diagnoses of major depressive disorder.</a:t>
            </a: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Beginning in Phase 3.2 (July 21, 2021) of data collection and reporting, the question reference period changed from the ‘last 7 days’ to the ‘last two weeks’.</a:t>
            </a:r>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30</a:t>
            </a:fld>
            <a:endParaRPr lang="en-US"/>
          </a:p>
        </p:txBody>
      </p:sp>
    </p:spTree>
    <p:extLst>
      <p:ext uri="{BB962C8B-B14F-4D97-AF65-F5344CB8AC3E}">
        <p14:creationId xmlns:p14="http://schemas.microsoft.com/office/powerpoint/2010/main" val="40606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about disability indicators.</a:t>
            </a:r>
          </a:p>
        </p:txBody>
      </p:sp>
      <p:sp>
        <p:nvSpPr>
          <p:cNvPr id="4" name="Slide Number Placeholder 3"/>
          <p:cNvSpPr>
            <a:spLocks noGrp="1"/>
          </p:cNvSpPr>
          <p:nvPr>
            <p:ph type="sldNum" sz="quarter" idx="5"/>
          </p:nvPr>
        </p:nvSpPr>
        <p:spPr/>
        <p:txBody>
          <a:bodyPr/>
          <a:lstStyle/>
          <a:p>
            <a:fld id="{FA9C44B7-EB74-44DA-A62E-EBAB9DBEAE95}" type="slidenum">
              <a:rPr lang="en-US" smtClean="0"/>
              <a:t>31</a:t>
            </a:fld>
            <a:endParaRPr lang="en-US"/>
          </a:p>
        </p:txBody>
      </p:sp>
    </p:spTree>
    <p:extLst>
      <p:ext uri="{BB962C8B-B14F-4D97-AF65-F5344CB8AC3E}">
        <p14:creationId xmlns:p14="http://schemas.microsoft.com/office/powerpoint/2010/main" val="1445326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statement of how our aces indicator is an accumulation of various traumatic experiences, but will not be a 1:1 comparison to other aces indicators from different surveys. Our understanding of aces and childhood trauma is fluid and expanding from the initial study 25 years ago. New this year, we added an indicator to our ACEs calculation for whether students have been a victim of gun violence or known someone who was a victim of gun violence in their lifetime. Among 11</a:t>
            </a:r>
            <a:r>
              <a:rPr lang="en-US" baseline="30000" dirty="0"/>
              <a:t>th</a:t>
            </a:r>
            <a:r>
              <a:rPr lang="en-US" dirty="0"/>
              <a:t> grade students, more than 1 in 5 students responded yes to this. </a:t>
            </a:r>
          </a:p>
          <a:p>
            <a:endParaRPr lang="en-US" dirty="0"/>
          </a:p>
          <a:p>
            <a:r>
              <a:rPr lang="en-US" dirty="0"/>
              <a:t>By our indicator, more than two-thirds of 11</a:t>
            </a:r>
            <a:r>
              <a:rPr lang="en-US" baseline="30000" dirty="0"/>
              <a:t>th</a:t>
            </a:r>
            <a:r>
              <a:rPr lang="en-US" dirty="0"/>
              <a:t> grade students report at least one adverse experience. </a:t>
            </a:r>
          </a:p>
        </p:txBody>
      </p:sp>
      <p:sp>
        <p:nvSpPr>
          <p:cNvPr id="4" name="Slide Number Placeholder 3"/>
          <p:cNvSpPr>
            <a:spLocks noGrp="1"/>
          </p:cNvSpPr>
          <p:nvPr>
            <p:ph type="sldNum" sz="quarter" idx="5"/>
          </p:nvPr>
        </p:nvSpPr>
        <p:spPr/>
        <p:txBody>
          <a:bodyPr/>
          <a:lstStyle/>
          <a:p>
            <a:fld id="{FA9C44B7-EB74-44DA-A62E-EBAB9DBEAE95}" type="slidenum">
              <a:rPr lang="en-US" smtClean="0"/>
              <a:t>32</a:t>
            </a:fld>
            <a:endParaRPr lang="en-US"/>
          </a:p>
        </p:txBody>
      </p:sp>
    </p:spTree>
    <p:extLst>
      <p:ext uri="{BB962C8B-B14F-4D97-AF65-F5344CB8AC3E}">
        <p14:creationId xmlns:p14="http://schemas.microsoft.com/office/powerpoint/2010/main" val="188007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adding the experiences of gun violence question to our ACEs indicator, we also included more data on perceptions of school safety to this chapter. The majority of students responded that they would feel safer if their school provided more mental health counselors or school psychologists. </a:t>
            </a:r>
          </a:p>
        </p:txBody>
      </p:sp>
      <p:sp>
        <p:nvSpPr>
          <p:cNvPr id="4" name="Slide Number Placeholder 3"/>
          <p:cNvSpPr>
            <a:spLocks noGrp="1"/>
          </p:cNvSpPr>
          <p:nvPr>
            <p:ph type="sldNum" sz="quarter" idx="5"/>
          </p:nvPr>
        </p:nvSpPr>
        <p:spPr/>
        <p:txBody>
          <a:bodyPr/>
          <a:lstStyle/>
          <a:p>
            <a:fld id="{FA9C44B7-EB74-44DA-A62E-EBAB9DBEAE95}" type="slidenum">
              <a:rPr lang="en-US" smtClean="0"/>
              <a:t>33</a:t>
            </a:fld>
            <a:endParaRPr lang="en-US"/>
          </a:p>
        </p:txBody>
      </p:sp>
    </p:spTree>
    <p:extLst>
      <p:ext uri="{BB962C8B-B14F-4D97-AF65-F5344CB8AC3E}">
        <p14:creationId xmlns:p14="http://schemas.microsoft.com/office/powerpoint/2010/main" val="388376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did not have new data in time to update the report, but this year we do! A substantial proportion of 11</a:t>
            </a:r>
            <a:r>
              <a:rPr lang="en-US" baseline="30000" dirty="0"/>
              <a:t>th</a:t>
            </a:r>
            <a:r>
              <a:rPr lang="en-US" dirty="0"/>
              <a:t> grade students identify their sexuality as gay, lesbian, bisexual, or other. </a:t>
            </a:r>
          </a:p>
          <a:p>
            <a:endParaRPr lang="en-US" dirty="0"/>
          </a:p>
          <a:p>
            <a:r>
              <a:rPr lang="en-US" dirty="0"/>
              <a:t>Would also like to continue to link folks back to our infographic on wellbeing among LGBQ youth in Delaware. https://www.cdhs.udel.edu/content-sub-site/Documents/FINAL%20LGBQ%20Youth%20Wellbeing%20Infographic.pdf </a:t>
            </a:r>
          </a:p>
        </p:txBody>
      </p:sp>
      <p:sp>
        <p:nvSpPr>
          <p:cNvPr id="4" name="Slide Number Placeholder 3"/>
          <p:cNvSpPr>
            <a:spLocks noGrp="1"/>
          </p:cNvSpPr>
          <p:nvPr>
            <p:ph type="sldNum" sz="quarter" idx="5"/>
          </p:nvPr>
        </p:nvSpPr>
        <p:spPr/>
        <p:txBody>
          <a:bodyPr/>
          <a:lstStyle/>
          <a:p>
            <a:fld id="{FA9C44B7-EB74-44DA-A62E-EBAB9DBEAE95}" type="slidenum">
              <a:rPr lang="en-US" smtClean="0"/>
              <a:t>34</a:t>
            </a:fld>
            <a:endParaRPr lang="en-US"/>
          </a:p>
        </p:txBody>
      </p:sp>
    </p:spTree>
    <p:extLst>
      <p:ext uri="{BB962C8B-B14F-4D97-AF65-F5344CB8AC3E}">
        <p14:creationId xmlns:p14="http://schemas.microsoft.com/office/powerpoint/2010/main" val="415508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clear disparity in self-reported emotional health among LGBQ students compared to their heterosexual peers.</a:t>
            </a:r>
          </a:p>
        </p:txBody>
      </p:sp>
      <p:sp>
        <p:nvSpPr>
          <p:cNvPr id="4" name="Slide Number Placeholder 3"/>
          <p:cNvSpPr>
            <a:spLocks noGrp="1"/>
          </p:cNvSpPr>
          <p:nvPr>
            <p:ph type="sldNum" sz="quarter" idx="5"/>
          </p:nvPr>
        </p:nvSpPr>
        <p:spPr/>
        <p:txBody>
          <a:bodyPr/>
          <a:lstStyle/>
          <a:p>
            <a:fld id="{FA9C44B7-EB74-44DA-A62E-EBAB9DBEAE95}" type="slidenum">
              <a:rPr lang="en-US" smtClean="0"/>
              <a:t>35</a:t>
            </a:fld>
            <a:endParaRPr lang="en-US"/>
          </a:p>
        </p:txBody>
      </p:sp>
    </p:spTree>
    <p:extLst>
      <p:ext uri="{BB962C8B-B14F-4D97-AF65-F5344CB8AC3E}">
        <p14:creationId xmlns:p14="http://schemas.microsoft.com/office/powerpoint/2010/main" val="629173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to ask students who are their sources of support and encouragement, here is a snapshot of 5</a:t>
            </a:r>
            <a:r>
              <a:rPr lang="en-US" baseline="30000" dirty="0"/>
              <a:t>th</a:t>
            </a:r>
            <a:r>
              <a:rPr lang="en-US" dirty="0"/>
              <a:t> grade responses to those questions.</a:t>
            </a:r>
          </a:p>
        </p:txBody>
      </p:sp>
      <p:sp>
        <p:nvSpPr>
          <p:cNvPr id="4" name="Slide Number Placeholder 3"/>
          <p:cNvSpPr>
            <a:spLocks noGrp="1"/>
          </p:cNvSpPr>
          <p:nvPr>
            <p:ph type="sldNum" sz="quarter" idx="5"/>
          </p:nvPr>
        </p:nvSpPr>
        <p:spPr/>
        <p:txBody>
          <a:bodyPr/>
          <a:lstStyle/>
          <a:p>
            <a:fld id="{FA9C44B7-EB74-44DA-A62E-EBAB9DBEAE95}" type="slidenum">
              <a:rPr lang="en-US" smtClean="0"/>
              <a:t>36</a:t>
            </a:fld>
            <a:endParaRPr lang="en-US"/>
          </a:p>
        </p:txBody>
      </p:sp>
    </p:spTree>
    <p:extLst>
      <p:ext uri="{BB962C8B-B14F-4D97-AF65-F5344CB8AC3E}">
        <p14:creationId xmlns:p14="http://schemas.microsoft.com/office/powerpoint/2010/main" val="3424693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feel safe in their neighborhood tend to report l</a:t>
            </a:r>
          </a:p>
          <a:p>
            <a:endParaRPr lang="en-US" dirty="0"/>
          </a:p>
          <a:p>
            <a:pPr marL="457200" marR="0">
              <a:lnSpc>
                <a:spcPct val="107000"/>
              </a:lnSpc>
              <a:spcBef>
                <a:spcPts val="0"/>
              </a:spcBef>
              <a:spcAft>
                <a:spcPts val="0"/>
              </a:spcAft>
            </a:pPr>
            <a:r>
              <a:rPr lang="en-US" sz="1800" baseline="30000" dirty="0">
                <a:effectLst/>
                <a:latin typeface="Calibri" panose="020F0502020204030204" pitchFamily="34" charset="0"/>
                <a:ea typeface="SimSun" panose="02010600030101010101" pitchFamily="2" charset="-122"/>
                <a:cs typeface="Calibri" panose="020F0502020204030204" pitchFamily="34" charset="0"/>
              </a:rPr>
              <a:t>a </a:t>
            </a:r>
            <a:r>
              <a:rPr lang="en-US" sz="1800" dirty="0">
                <a:effectLst/>
                <a:latin typeface="Calibri" panose="020F0502020204030204" pitchFamily="34" charset="0"/>
                <a:ea typeface="SimSun" panose="02010600030101010101" pitchFamily="2" charset="-122"/>
                <a:cs typeface="Calibri" panose="020F0502020204030204" pitchFamily="34" charset="0"/>
              </a:rPr>
              <a:t>Students were asked how often they feel safe in their neighborhood.</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 Anxious here is reported as students who respond that they have felt very nervous or anxious on more than half of the days in the past two weeks.</a:t>
            </a:r>
          </a:p>
          <a:p>
            <a:pPr marL="457200" marR="0">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 Depressed here is reported as students who respond that they have been bothered by feeling down, depressed or hopeless on more than half of the days in the past two weeks.</a:t>
            </a:r>
          </a:p>
          <a:p>
            <a:r>
              <a:rPr lang="en-US" dirty="0" err="1"/>
              <a:t>ower</a:t>
            </a:r>
            <a:r>
              <a:rPr lang="en-US" dirty="0"/>
              <a:t> rates of feelings of depression and anxiety</a:t>
            </a:r>
          </a:p>
        </p:txBody>
      </p:sp>
      <p:sp>
        <p:nvSpPr>
          <p:cNvPr id="4" name="Slide Number Placeholder 3"/>
          <p:cNvSpPr>
            <a:spLocks noGrp="1"/>
          </p:cNvSpPr>
          <p:nvPr>
            <p:ph type="sldNum" sz="quarter" idx="5"/>
          </p:nvPr>
        </p:nvSpPr>
        <p:spPr/>
        <p:txBody>
          <a:bodyPr/>
          <a:lstStyle/>
          <a:p>
            <a:fld id="{FA9C44B7-EB74-44DA-A62E-EBAB9DBEAE95}" type="slidenum">
              <a:rPr lang="en-US" smtClean="0"/>
              <a:t>37</a:t>
            </a:fld>
            <a:endParaRPr lang="en-US"/>
          </a:p>
        </p:txBody>
      </p:sp>
    </p:spTree>
    <p:extLst>
      <p:ext uri="{BB962C8B-B14F-4D97-AF65-F5344CB8AC3E}">
        <p14:creationId xmlns:p14="http://schemas.microsoft.com/office/powerpoint/2010/main" val="119499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5</a:t>
            </a:fld>
            <a:endParaRPr lang="en-US"/>
          </a:p>
        </p:txBody>
      </p:sp>
    </p:spTree>
    <p:extLst>
      <p:ext uri="{BB962C8B-B14F-4D97-AF65-F5344CB8AC3E}">
        <p14:creationId xmlns:p14="http://schemas.microsoft.com/office/powerpoint/2010/main" val="3708486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updated from last year’s 2018-2019 measure of family resilience from the NSCH.</a:t>
            </a:r>
          </a:p>
        </p:txBody>
      </p:sp>
      <p:sp>
        <p:nvSpPr>
          <p:cNvPr id="4" name="Slide Number Placeholder 3"/>
          <p:cNvSpPr>
            <a:spLocks noGrp="1"/>
          </p:cNvSpPr>
          <p:nvPr>
            <p:ph type="sldNum" sz="quarter" idx="5"/>
          </p:nvPr>
        </p:nvSpPr>
        <p:spPr/>
        <p:txBody>
          <a:bodyPr/>
          <a:lstStyle/>
          <a:p>
            <a:fld id="{FA9C44B7-EB74-44DA-A62E-EBAB9DBEAE95}" type="slidenum">
              <a:rPr lang="en-US" smtClean="0"/>
              <a:t>38</a:t>
            </a:fld>
            <a:endParaRPr lang="en-US"/>
          </a:p>
        </p:txBody>
      </p:sp>
    </p:spTree>
    <p:extLst>
      <p:ext uri="{BB962C8B-B14F-4D97-AF65-F5344CB8AC3E}">
        <p14:creationId xmlns:p14="http://schemas.microsoft.com/office/powerpoint/2010/main" val="3089600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39</a:t>
            </a:fld>
            <a:endParaRPr lang="en-US"/>
          </a:p>
        </p:txBody>
      </p:sp>
    </p:spTree>
    <p:extLst>
      <p:ext uri="{BB962C8B-B14F-4D97-AF65-F5344CB8AC3E}">
        <p14:creationId xmlns:p14="http://schemas.microsoft.com/office/powerpoint/2010/main" val="321712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40</a:t>
            </a:fld>
            <a:endParaRPr lang="en-US"/>
          </a:p>
        </p:txBody>
      </p:sp>
    </p:spTree>
    <p:extLst>
      <p:ext uri="{BB962C8B-B14F-4D97-AF65-F5344CB8AC3E}">
        <p14:creationId xmlns:p14="http://schemas.microsoft.com/office/powerpoint/2010/main" val="1803299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41</a:t>
            </a:fld>
            <a:endParaRPr lang="en-US"/>
          </a:p>
        </p:txBody>
      </p:sp>
    </p:spTree>
    <p:extLst>
      <p:ext uri="{BB962C8B-B14F-4D97-AF65-F5344CB8AC3E}">
        <p14:creationId xmlns:p14="http://schemas.microsoft.com/office/powerpoint/2010/main" val="213776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7</a:t>
            </a:fld>
            <a:endParaRPr lang="en-US"/>
          </a:p>
        </p:txBody>
      </p:sp>
    </p:spTree>
    <p:extLst>
      <p:ext uri="{BB962C8B-B14F-4D97-AF65-F5344CB8AC3E}">
        <p14:creationId xmlns:p14="http://schemas.microsoft.com/office/powerpoint/2010/main" val="407464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9</a:t>
            </a:fld>
            <a:endParaRPr lang="en-US"/>
          </a:p>
        </p:txBody>
      </p:sp>
    </p:spTree>
    <p:extLst>
      <p:ext uri="{BB962C8B-B14F-4D97-AF65-F5344CB8AC3E}">
        <p14:creationId xmlns:p14="http://schemas.microsoft.com/office/powerpoint/2010/main" val="1160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F0035-13CD-4EB3-B657-1D11F6099C73}" type="slidenum">
              <a:rPr lang="en-US" smtClean="0"/>
              <a:t>10</a:t>
            </a:fld>
            <a:endParaRPr lang="en-US"/>
          </a:p>
        </p:txBody>
      </p:sp>
    </p:spTree>
    <p:extLst>
      <p:ext uri="{BB962C8B-B14F-4D97-AF65-F5344CB8AC3E}">
        <p14:creationId xmlns:p14="http://schemas.microsoft.com/office/powerpoint/2010/main" val="83294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DF0035-13CD-4EB3-B657-1D11F6099C73}" type="slidenum">
              <a:rPr lang="en-US" smtClean="0"/>
              <a:t>12</a:t>
            </a:fld>
            <a:endParaRPr lang="en-US"/>
          </a:p>
        </p:txBody>
      </p:sp>
    </p:spTree>
    <p:extLst>
      <p:ext uri="{BB962C8B-B14F-4D97-AF65-F5344CB8AC3E}">
        <p14:creationId xmlns:p14="http://schemas.microsoft.com/office/powerpoint/2010/main" val="348010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16</a:t>
            </a:fld>
            <a:endParaRPr lang="en-US"/>
          </a:p>
        </p:txBody>
      </p:sp>
    </p:spTree>
    <p:extLst>
      <p:ext uri="{BB962C8B-B14F-4D97-AF65-F5344CB8AC3E}">
        <p14:creationId xmlns:p14="http://schemas.microsoft.com/office/powerpoint/2010/main" val="236620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C44B7-EB74-44DA-A62E-EBAB9DBEAE95}" type="slidenum">
              <a:rPr lang="en-US" smtClean="0"/>
              <a:t>17</a:t>
            </a:fld>
            <a:endParaRPr lang="en-US"/>
          </a:p>
        </p:txBody>
      </p:sp>
    </p:spTree>
    <p:extLst>
      <p:ext uri="{BB962C8B-B14F-4D97-AF65-F5344CB8AC3E}">
        <p14:creationId xmlns:p14="http://schemas.microsoft.com/office/powerpoint/2010/main" val="154690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1280-72C6-440B-B45D-2A90C52E3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547370-6CA2-40F9-9DB2-794BF29DE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7E00C-5B8B-4A67-9C7F-9762667B7705}"/>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3A8E053A-A1A9-420B-A92E-AC5F0EEDC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2E92F-6C5A-4464-ADFA-6738290F557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839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B8F-B953-4E9E-A2A7-719BDFBFA7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ECF99-54DE-4D38-9B0C-AF3AEFC26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9DD72-1965-48D0-B791-BFFF41082331}"/>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3E9C52DE-3E7A-403B-BB67-EACED019A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037AC-A47A-4845-830C-1020017FF48F}"/>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46501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E7FE9-688E-4E41-A27D-6A51B30E2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858A9-CC6D-4BFC-B773-94CDDE887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25DD3-D002-4DA0-832B-A22F14EC7CCA}"/>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6EFD9220-3641-43D5-980A-48FCB01E1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34B47-9AE3-473C-9B71-80D20EE01C65}"/>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8699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D2F8-4DF7-480E-8518-1D66BC1DC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6F1D2-4804-4ADD-98AB-84ECD73B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EFDC2-E6EB-461B-B685-999681A4A37B}"/>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982DD841-FFC0-41EA-BBFC-2F68C468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C6434-1194-4C3E-A87F-7182B684B06B}"/>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8031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2B18-A6F5-4430-B66F-DF86E09EE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85014-20DD-418A-8066-842E6A450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7C812-32C8-4B03-98C4-E824EE1F3822}"/>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BB9DC7CC-52D9-4BE4-AF07-D0BC9C0EE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47AA2-F8DD-4604-8B9E-21753CF34D5A}"/>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63329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97D8-E03D-4455-A77F-4C681B2A0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2D52F-5780-4E70-B74F-7BC2FEB12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C0687-4CD6-4012-AB6A-701D64A0AF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4AB73-3564-418E-89E7-70713829D778}"/>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6" name="Footer Placeholder 5">
            <a:extLst>
              <a:ext uri="{FF2B5EF4-FFF2-40B4-BE49-F238E27FC236}">
                <a16:creationId xmlns:a16="http://schemas.microsoft.com/office/drawing/2014/main" id="{93D90E09-A5EE-4F0D-B039-FC5B0CE80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080DB-8C70-41C9-B9E4-913AB9552D09}"/>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2009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D73B-21FC-4A80-9C3A-B9677AA17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C98F7-EE9E-46CB-AAE2-D189D1F3C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3B564-178B-48E2-AAF7-B30E87F51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E1C76-8472-4603-A43A-197B6A559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EDC22-10A8-4250-9371-8C4BA9D51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F8453-D280-439A-B344-860FE84C576D}"/>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8" name="Footer Placeholder 7">
            <a:extLst>
              <a:ext uri="{FF2B5EF4-FFF2-40B4-BE49-F238E27FC236}">
                <a16:creationId xmlns:a16="http://schemas.microsoft.com/office/drawing/2014/main" id="{02B55157-AF32-4407-8C5F-F7611DF1F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157B2-2474-484F-B473-1B38AD1C41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229802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CBE1-4A62-4A43-B444-D28C6E187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FCCA5-443B-4598-A057-EC9C8B6AE8AB}"/>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4" name="Footer Placeholder 3">
            <a:extLst>
              <a:ext uri="{FF2B5EF4-FFF2-40B4-BE49-F238E27FC236}">
                <a16:creationId xmlns:a16="http://schemas.microsoft.com/office/drawing/2014/main" id="{9B797D3C-AD6F-494C-AB7E-14259CDAE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CCBB1-0397-4E8A-803C-188AC41DA0B4}"/>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96266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967DD-DD89-472E-BC9C-4931DC1C32EA}"/>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3" name="Footer Placeholder 2">
            <a:extLst>
              <a:ext uri="{FF2B5EF4-FFF2-40B4-BE49-F238E27FC236}">
                <a16:creationId xmlns:a16="http://schemas.microsoft.com/office/drawing/2014/main" id="{29ADDEA8-9309-4911-9824-EA1D7721A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D8CC2-DAFC-403F-9E97-EC6AFEAF620D}"/>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170517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0C9E-962D-4F69-9966-9D4B073D9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5EB4B-8425-4AFD-8CAB-0462BB088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AACF7-AAD1-40CD-B7B9-36B9F8320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6C69A-5379-40C6-9F64-5971E23BCB1A}"/>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6" name="Footer Placeholder 5">
            <a:extLst>
              <a:ext uri="{FF2B5EF4-FFF2-40B4-BE49-F238E27FC236}">
                <a16:creationId xmlns:a16="http://schemas.microsoft.com/office/drawing/2014/main" id="{DEA52E0F-26DA-4A65-B9BA-681F1EFB0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81957-1AF2-41BD-8111-6C82AAE55A58}"/>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387929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875E-19F5-4EEA-972E-1A146CE2C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2D8B3-79F5-474C-906B-1A941D10B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95D9E-AFD7-4597-A9F8-C199FCEC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BC971-714E-4B1B-8B6A-661FF40BC7C1}"/>
              </a:ext>
            </a:extLst>
          </p:cNvPr>
          <p:cNvSpPr>
            <a:spLocks noGrp="1"/>
          </p:cNvSpPr>
          <p:nvPr>
            <p:ph type="dt" sz="half" idx="10"/>
          </p:nvPr>
        </p:nvSpPr>
        <p:spPr/>
        <p:txBody>
          <a:bodyPr/>
          <a:lstStyle/>
          <a:p>
            <a:fld id="{E4175549-FF90-40ED-B677-B9CDFD40AE84}" type="datetimeFigureOut">
              <a:rPr lang="en-US" smtClean="0"/>
              <a:t>2/2/2023</a:t>
            </a:fld>
            <a:endParaRPr lang="en-US"/>
          </a:p>
        </p:txBody>
      </p:sp>
      <p:sp>
        <p:nvSpPr>
          <p:cNvPr id="6" name="Footer Placeholder 5">
            <a:extLst>
              <a:ext uri="{FF2B5EF4-FFF2-40B4-BE49-F238E27FC236}">
                <a16:creationId xmlns:a16="http://schemas.microsoft.com/office/drawing/2014/main" id="{9732DBD4-3664-4B0C-AC3E-293888E67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E2E21-0EC2-434A-A4EE-DDDE989A0D07}"/>
              </a:ext>
            </a:extLst>
          </p:cNvPr>
          <p:cNvSpPr>
            <a:spLocks noGrp="1"/>
          </p:cNvSpPr>
          <p:nvPr>
            <p:ph type="sldNum" sz="quarter" idx="12"/>
          </p:nvPr>
        </p:nvSpPr>
        <p:spPr/>
        <p:txBody>
          <a:bodyPr/>
          <a:lstStyle/>
          <a:p>
            <a:fld id="{256BB75C-33AA-4E2F-914E-9AE214D97D48}" type="slidenum">
              <a:rPr lang="en-US" smtClean="0"/>
              <a:t>‹#›</a:t>
            </a:fld>
            <a:endParaRPr lang="en-US"/>
          </a:p>
        </p:txBody>
      </p:sp>
    </p:spTree>
    <p:extLst>
      <p:ext uri="{BB962C8B-B14F-4D97-AF65-F5344CB8AC3E}">
        <p14:creationId xmlns:p14="http://schemas.microsoft.com/office/powerpoint/2010/main" val="9038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FB4F9-A04C-47D3-934B-57A247B00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891A6-D906-4246-B59E-0A5426A81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A29AE-A975-4229-8CE1-A633636C6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75549-FF90-40ED-B677-B9CDFD40AE84}" type="datetimeFigureOut">
              <a:rPr lang="en-US" smtClean="0"/>
              <a:t>2/2/2023</a:t>
            </a:fld>
            <a:endParaRPr lang="en-US"/>
          </a:p>
        </p:txBody>
      </p:sp>
      <p:sp>
        <p:nvSpPr>
          <p:cNvPr id="5" name="Footer Placeholder 4">
            <a:extLst>
              <a:ext uri="{FF2B5EF4-FFF2-40B4-BE49-F238E27FC236}">
                <a16:creationId xmlns:a16="http://schemas.microsoft.com/office/drawing/2014/main" id="{D9A60738-3542-4D29-876A-6B384A823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3144B-9639-4F6F-B29C-923407352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BB75C-33AA-4E2F-914E-9AE214D97D48}" type="slidenum">
              <a:rPr lang="en-US" smtClean="0"/>
              <a:t>‹#›</a:t>
            </a:fld>
            <a:endParaRPr lang="en-US"/>
          </a:p>
        </p:txBody>
      </p:sp>
    </p:spTree>
    <p:extLst>
      <p:ext uri="{BB962C8B-B14F-4D97-AF65-F5344CB8AC3E}">
        <p14:creationId xmlns:p14="http://schemas.microsoft.com/office/powerpoint/2010/main" val="391061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thebluediamondgallery.com/wooden-tile/r/reporting.html"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ss.delaware.gov/dhss/dph/drpmai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dhs.udel.edu/seow/what-is-seow"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brfss/brfsspreval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hyperlink" Target="https://dpr.delaware.gov/boards/pm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hyperlink" Target="https://forensics.delaware.gov/resources/contentFolder/pdfs/2021%20DFS%20Annual%20Report.pdf?cache=1655135465340" TargetMode="External"/><Relationship Id="rId4" Type="http://schemas.openxmlformats.org/officeDocument/2006/relationships/hyperlink" Target="https://myhealthycommunity.dhss.delaware.gov/locations/state/mental-health-substance-use/pm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nchs/covid19/pulse/mental-health.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chs/covid19/pulse/mental-health.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dhs.udel.edu/seow/school-surveys/youth-risk-behavior-survey-(yrb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hyperlink" Target="https://mchb.hrsa.gov/data/national-survey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2.png"/><Relationship Id="rId7" Type="http://schemas.openxmlformats.org/officeDocument/2006/relationships/hyperlink" Target="http://www.cdhs.udel.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rryding@udel.edu" TargetMode="External"/><Relationship Id="rId5" Type="http://schemas.openxmlformats.org/officeDocument/2006/relationships/hyperlink" Target="mailto:smnai@udel.ed" TargetMode="Externa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07EC-F571-7044-850B-45C563F40475}"/>
              </a:ext>
            </a:extLst>
          </p:cNvPr>
          <p:cNvSpPr>
            <a:spLocks noGrp="1"/>
          </p:cNvSpPr>
          <p:nvPr>
            <p:ph type="ctrTitle"/>
          </p:nvPr>
        </p:nvSpPr>
        <p:spPr>
          <a:xfrm>
            <a:off x="3918398" y="1791988"/>
            <a:ext cx="5410199" cy="2650658"/>
          </a:xfrm>
        </p:spPr>
        <p:txBody>
          <a:bodyPr anchor="b">
            <a:noAutofit/>
          </a:bodyPr>
          <a:lstStyle/>
          <a:p>
            <a:r>
              <a:rPr lang="en-US" sz="4400" b="1" dirty="0">
                <a:solidFill>
                  <a:srgbClr val="002060"/>
                </a:solidFill>
              </a:rPr>
              <a:t>Behavioral Health Data Highlights from the </a:t>
            </a:r>
            <a:br>
              <a:rPr lang="en-US" sz="4400" b="1" dirty="0">
                <a:solidFill>
                  <a:srgbClr val="002060"/>
                </a:solidFill>
              </a:rPr>
            </a:br>
            <a:r>
              <a:rPr lang="en-US" sz="4400" b="1" dirty="0">
                <a:solidFill>
                  <a:srgbClr val="002060"/>
                </a:solidFill>
              </a:rPr>
              <a:t>2022 Delaware Epidemiological Profile</a:t>
            </a:r>
          </a:p>
        </p:txBody>
      </p:sp>
      <p:sp>
        <p:nvSpPr>
          <p:cNvPr id="3" name="Subtitle 2">
            <a:extLst>
              <a:ext uri="{FF2B5EF4-FFF2-40B4-BE49-F238E27FC236}">
                <a16:creationId xmlns:a16="http://schemas.microsoft.com/office/drawing/2014/main" id="{4A768497-CE14-4749-AC5D-D42D69443F15}"/>
              </a:ext>
            </a:extLst>
          </p:cNvPr>
          <p:cNvSpPr>
            <a:spLocks noGrp="1"/>
          </p:cNvSpPr>
          <p:nvPr>
            <p:ph type="subTitle" idx="1"/>
          </p:nvPr>
        </p:nvSpPr>
        <p:spPr>
          <a:xfrm>
            <a:off x="4711626" y="4863920"/>
            <a:ext cx="4023359" cy="1208141"/>
          </a:xfrm>
        </p:spPr>
        <p:txBody>
          <a:bodyPr>
            <a:normAutofit fontScale="77500" lnSpcReduction="20000"/>
          </a:bodyPr>
          <a:lstStyle/>
          <a:p>
            <a:r>
              <a:rPr lang="en-US" sz="2000" b="1" dirty="0">
                <a:solidFill>
                  <a:srgbClr val="002060"/>
                </a:solidFill>
              </a:rPr>
              <a:t>Hosted by the State Epidemiological Outcomes Workgroup (SEOW) </a:t>
            </a:r>
          </a:p>
          <a:p>
            <a:r>
              <a:rPr lang="en-US" sz="2000" b="1" dirty="0">
                <a:solidFill>
                  <a:srgbClr val="002060"/>
                </a:solidFill>
              </a:rPr>
              <a:t>Center for Drug and Health Studies of the University of Delaware</a:t>
            </a:r>
          </a:p>
          <a:p>
            <a:r>
              <a:rPr lang="en-US" sz="2000" b="1" dirty="0">
                <a:solidFill>
                  <a:srgbClr val="002060"/>
                </a:solidFill>
              </a:rPr>
              <a:t>December 14</a:t>
            </a:r>
            <a:r>
              <a:rPr lang="en-US" sz="2000" b="1" baseline="30000" dirty="0">
                <a:solidFill>
                  <a:srgbClr val="002060"/>
                </a:solidFill>
              </a:rPr>
              <a:t>th</a:t>
            </a:r>
            <a:r>
              <a:rPr lang="en-US" sz="2000" b="1" dirty="0">
                <a:solidFill>
                  <a:srgbClr val="002060"/>
                </a:solidFill>
              </a:rPr>
              <a:t>, 2022</a:t>
            </a:r>
          </a:p>
          <a:p>
            <a:endParaRPr lang="en-US" sz="2000" dirty="0"/>
          </a:p>
        </p:txBody>
      </p:sp>
      <p:sp>
        <p:nvSpPr>
          <p:cNvPr id="5" name="TextBox 4">
            <a:extLst>
              <a:ext uri="{FF2B5EF4-FFF2-40B4-BE49-F238E27FC236}">
                <a16:creationId xmlns:a16="http://schemas.microsoft.com/office/drawing/2014/main" id="{91060BAC-AAEA-B44E-825A-7EC960263268}"/>
              </a:ext>
            </a:extLst>
          </p:cNvPr>
          <p:cNvSpPr txBox="1"/>
          <p:nvPr/>
        </p:nvSpPr>
        <p:spPr>
          <a:xfrm>
            <a:off x="4225634" y="785939"/>
            <a:ext cx="4995342" cy="584775"/>
          </a:xfrm>
          <a:prstGeom prst="rect">
            <a:avLst/>
          </a:prstGeom>
          <a:noFill/>
        </p:spPr>
        <p:txBody>
          <a:bodyPr wrap="none" rtlCol="0">
            <a:spAutoFit/>
          </a:bodyPr>
          <a:lstStyle/>
          <a:p>
            <a:r>
              <a:rPr lang="en-US" sz="3200" dirty="0">
                <a:solidFill>
                  <a:srgbClr val="002060"/>
                </a:solidFill>
              </a:rPr>
              <a:t>3D: Delaware Data Discourse</a:t>
            </a:r>
          </a:p>
        </p:txBody>
      </p:sp>
      <p:sp>
        <p:nvSpPr>
          <p:cNvPr id="6" name="TextBox 5">
            <a:extLst>
              <a:ext uri="{FF2B5EF4-FFF2-40B4-BE49-F238E27FC236}">
                <a16:creationId xmlns:a16="http://schemas.microsoft.com/office/drawing/2014/main" id="{3BF14610-5FD3-7D45-B7C1-481AEC371411}"/>
              </a:ext>
            </a:extLst>
          </p:cNvPr>
          <p:cNvSpPr txBox="1"/>
          <p:nvPr/>
        </p:nvSpPr>
        <p:spPr>
          <a:xfrm>
            <a:off x="7822096" y="5933661"/>
            <a:ext cx="576469" cy="369332"/>
          </a:xfrm>
          <a:prstGeom prst="rect">
            <a:avLst/>
          </a:prstGeom>
          <a:noFill/>
        </p:spPr>
        <p:txBody>
          <a:bodyPr wrap="square" rtlCol="0">
            <a:spAutoFit/>
          </a:bodyPr>
          <a:lstStyle/>
          <a:p>
            <a:endParaRPr lang="en-US" dirty="0"/>
          </a:p>
        </p:txBody>
      </p:sp>
      <p:pic>
        <p:nvPicPr>
          <p:cNvPr id="39" name="Picture 38" descr="Text&#10;&#10;Description automatically generated">
            <a:extLst>
              <a:ext uri="{FF2B5EF4-FFF2-40B4-BE49-F238E27FC236}">
                <a16:creationId xmlns:a16="http://schemas.microsoft.com/office/drawing/2014/main" id="{7AF11FE4-886E-0648-9E9A-5491C988A2BA}"/>
              </a:ext>
            </a:extLst>
          </p:cNvPr>
          <p:cNvPicPr>
            <a:picLocks noChangeAspect="1"/>
          </p:cNvPicPr>
          <p:nvPr/>
        </p:nvPicPr>
        <p:blipFill>
          <a:blip r:embed="rId2"/>
          <a:stretch>
            <a:fillRect/>
          </a:stretch>
        </p:blipFill>
        <p:spPr>
          <a:xfrm>
            <a:off x="10047851" y="4672608"/>
            <a:ext cx="1630385" cy="1630385"/>
          </a:xfrm>
          <a:prstGeom prst="rect">
            <a:avLst/>
          </a:prstGeom>
        </p:spPr>
      </p:pic>
      <p:pic>
        <p:nvPicPr>
          <p:cNvPr id="4" name="Picture 3">
            <a:extLst>
              <a:ext uri="{FF2B5EF4-FFF2-40B4-BE49-F238E27FC236}">
                <a16:creationId xmlns:a16="http://schemas.microsoft.com/office/drawing/2014/main" id="{8C4CC77B-302F-5F6A-21E0-EF0961FEAEE2}"/>
              </a:ext>
            </a:extLst>
          </p:cNvPr>
          <p:cNvPicPr>
            <a:picLocks noChangeAspect="1"/>
          </p:cNvPicPr>
          <p:nvPr/>
        </p:nvPicPr>
        <p:blipFill rotWithShape="1">
          <a:blip r:embed="rId3">
            <a:extLst>
              <a:ext uri="{28A0092B-C50C-407E-A947-70E740481C1C}">
                <a14:useLocalDpi xmlns:a14="http://schemas.microsoft.com/office/drawing/2010/main" val="0"/>
              </a:ext>
            </a:extLst>
          </a:blip>
          <a:srcRect l="1" r="-4718" b="-2625"/>
          <a:stretch/>
        </p:blipFill>
        <p:spPr bwMode="auto">
          <a:xfrm>
            <a:off x="1112531" y="509270"/>
            <a:ext cx="2501265" cy="58394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69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F5BB0-790E-BE48-B2D5-97F27A11BB31}"/>
              </a:ext>
            </a:extLst>
          </p:cNvPr>
          <p:cNvSpPr>
            <a:spLocks noGrp="1"/>
          </p:cNvSpPr>
          <p:nvPr>
            <p:ph idx="1"/>
          </p:nvPr>
        </p:nvSpPr>
        <p:spPr>
          <a:xfrm>
            <a:off x="310837" y="1152710"/>
            <a:ext cx="11425892" cy="1445552"/>
          </a:xfrm>
        </p:spPr>
        <p:txBody>
          <a:bodyPr>
            <a:noAutofit/>
          </a:bodyPr>
          <a:lstStyle/>
          <a:p>
            <a:pPr marL="0" indent="0">
              <a:lnSpc>
                <a:spcPct val="100000"/>
              </a:lnSpc>
              <a:buNone/>
            </a:pPr>
            <a:r>
              <a:rPr lang="en-US" sz="1800" dirty="0"/>
              <a:t>In order to protect the anonymity of respondents and to ensure that the data reported meet certain statistical standards, the Center for Drug and Health Studies (CDHS) at the University of Delaware recently updated its guidelines for reporting and interpreting data from surveys that it administers to students across the state of Delaware. As a result, in the 2021 Delaware State Epidemiological Profile, data in some tables and figures have been aggregated or otherwise reported differently than in years prior. </a:t>
            </a:r>
          </a:p>
        </p:txBody>
      </p:sp>
      <p:sp>
        <p:nvSpPr>
          <p:cNvPr id="4" name="TextBox 3">
            <a:extLst>
              <a:ext uri="{FF2B5EF4-FFF2-40B4-BE49-F238E27FC236}">
                <a16:creationId xmlns:a16="http://schemas.microsoft.com/office/drawing/2014/main" id="{78FAC335-EE31-D34D-A1D1-166A47077A41}"/>
              </a:ext>
            </a:extLst>
          </p:cNvPr>
          <p:cNvSpPr txBox="1"/>
          <p:nvPr/>
        </p:nvSpPr>
        <p:spPr>
          <a:xfrm>
            <a:off x="1053094" y="4060857"/>
            <a:ext cx="475103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Reporting Small Numbers </a:t>
            </a:r>
          </a:p>
          <a:p>
            <a:pPr marL="285750" indent="-285750">
              <a:buFont typeface="Arial" panose="020B0604020202020204" pitchFamily="34" charset="0"/>
              <a:buChar char="•"/>
            </a:pPr>
            <a:r>
              <a:rPr lang="en-US" sz="2000" dirty="0"/>
              <a:t>Rounding</a:t>
            </a:r>
          </a:p>
          <a:p>
            <a:pPr marL="285750" indent="-285750">
              <a:buFont typeface="Arial" panose="020B0604020202020204" pitchFamily="34" charset="0"/>
              <a:buChar char="•"/>
            </a:pPr>
            <a:r>
              <a:rPr lang="en-US" sz="2000" dirty="0"/>
              <a:t>Missing Observations</a:t>
            </a:r>
          </a:p>
          <a:p>
            <a:pPr marL="285750" indent="-285750">
              <a:buFont typeface="Arial" panose="020B0604020202020204" pitchFamily="34" charset="0"/>
              <a:buChar char="•"/>
            </a:pPr>
            <a:r>
              <a:rPr lang="en-US" sz="2000" dirty="0"/>
              <a:t>Statistical Significance</a:t>
            </a:r>
          </a:p>
          <a:p>
            <a:pPr marL="285750" indent="-285750">
              <a:buFont typeface="Arial" panose="020B0604020202020204" pitchFamily="34" charset="0"/>
              <a:buChar char="•"/>
            </a:pPr>
            <a:r>
              <a:rPr lang="en-US" sz="2000" dirty="0"/>
              <a:t>Discrepancies in Reporting</a:t>
            </a:r>
          </a:p>
          <a:p>
            <a:pPr marL="285750" indent="-285750">
              <a:buFont typeface="Arial" panose="020B0604020202020204" pitchFamily="34" charset="0"/>
              <a:buChar char="•"/>
            </a:pPr>
            <a:r>
              <a:rPr lang="en-US" sz="2000" dirty="0"/>
              <a:t>Weighted Data</a:t>
            </a:r>
          </a:p>
        </p:txBody>
      </p:sp>
      <p:sp>
        <p:nvSpPr>
          <p:cNvPr id="5" name="TextBox 4">
            <a:extLst>
              <a:ext uri="{FF2B5EF4-FFF2-40B4-BE49-F238E27FC236}">
                <a16:creationId xmlns:a16="http://schemas.microsoft.com/office/drawing/2014/main" id="{108F656C-35A5-8D4F-8B37-4E81871480DA}"/>
              </a:ext>
            </a:extLst>
          </p:cNvPr>
          <p:cNvSpPr txBox="1"/>
          <p:nvPr/>
        </p:nvSpPr>
        <p:spPr>
          <a:xfrm>
            <a:off x="310837" y="2969679"/>
            <a:ext cx="10315255" cy="954107"/>
          </a:xfrm>
          <a:prstGeom prst="rect">
            <a:avLst/>
          </a:prstGeom>
          <a:noFill/>
        </p:spPr>
        <p:txBody>
          <a:bodyPr wrap="square" rtlCol="0">
            <a:spAutoFit/>
          </a:bodyPr>
          <a:lstStyle/>
          <a:p>
            <a:r>
              <a:rPr lang="en-US" dirty="0"/>
              <a:t>The following notes summarize the guidelines for </a:t>
            </a:r>
          </a:p>
          <a:p>
            <a:r>
              <a:rPr lang="en-US" dirty="0"/>
              <a:t>interpreting data presented in this report:</a:t>
            </a:r>
          </a:p>
          <a:p>
            <a:endParaRPr lang="en-US" sz="2000" dirty="0"/>
          </a:p>
        </p:txBody>
      </p:sp>
      <p:pic>
        <p:nvPicPr>
          <p:cNvPr id="7" name="Picture 6" descr="Magnifying glass showing decling performance">
            <a:extLst>
              <a:ext uri="{FF2B5EF4-FFF2-40B4-BE49-F238E27FC236}">
                <a16:creationId xmlns:a16="http://schemas.microsoft.com/office/drawing/2014/main" id="{264CCEEB-AC40-6645-9FEC-FFE708D3B224}"/>
              </a:ext>
            </a:extLst>
          </p:cNvPr>
          <p:cNvPicPr>
            <a:picLocks noChangeAspect="1"/>
          </p:cNvPicPr>
          <p:nvPr/>
        </p:nvPicPr>
        <p:blipFill>
          <a:blip r:embed="rId3"/>
          <a:stretch>
            <a:fillRect/>
          </a:stretch>
        </p:blipFill>
        <p:spPr>
          <a:xfrm>
            <a:off x="6622770" y="2972677"/>
            <a:ext cx="4516136" cy="3007817"/>
          </a:xfrm>
          <a:prstGeom prst="rect">
            <a:avLst/>
          </a:prstGeom>
        </p:spPr>
      </p:pic>
      <p:sp>
        <p:nvSpPr>
          <p:cNvPr id="13" name="Title 1">
            <a:extLst>
              <a:ext uri="{FF2B5EF4-FFF2-40B4-BE49-F238E27FC236}">
                <a16:creationId xmlns:a16="http://schemas.microsoft.com/office/drawing/2014/main" id="{EE97746D-DE50-BF4D-BE71-FAE686EA735F}"/>
              </a:ext>
            </a:extLst>
          </p:cNvPr>
          <p:cNvSpPr txBox="1">
            <a:spLocks/>
          </p:cNvSpPr>
          <p:nvPr/>
        </p:nvSpPr>
        <p:spPr>
          <a:xfrm>
            <a:off x="152400" y="34936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Notes on Data Reporting and Interpretation </a:t>
            </a:r>
            <a:br>
              <a:rPr lang="en-US" b="1" dirty="0"/>
            </a:br>
            <a:endParaRPr lang="en-US" b="1" dirty="0"/>
          </a:p>
        </p:txBody>
      </p:sp>
    </p:spTree>
    <p:extLst>
      <p:ext uri="{BB962C8B-B14F-4D97-AF65-F5344CB8AC3E}">
        <p14:creationId xmlns:p14="http://schemas.microsoft.com/office/powerpoint/2010/main" val="322784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DF9A-15E8-FE44-93BB-D59F842EFA7E}"/>
              </a:ext>
            </a:extLst>
          </p:cNvPr>
          <p:cNvSpPr>
            <a:spLocks noGrp="1"/>
          </p:cNvSpPr>
          <p:nvPr>
            <p:ph type="title"/>
          </p:nvPr>
        </p:nvSpPr>
        <p:spPr>
          <a:xfrm>
            <a:off x="655320" y="365125"/>
            <a:ext cx="6115870" cy="1692794"/>
          </a:xfrm>
        </p:spPr>
        <p:txBody>
          <a:bodyPr>
            <a:normAutofit/>
          </a:bodyPr>
          <a:lstStyle/>
          <a:p>
            <a:r>
              <a:rPr lang="en-US" b="1" dirty="0">
                <a:solidFill>
                  <a:srgbClr val="002060"/>
                </a:solidFill>
              </a:rPr>
              <a:t>Reporting Small Numbers and Rounding</a:t>
            </a:r>
            <a:r>
              <a:rPr lang="en-US" b="1" dirty="0"/>
              <a:t> </a:t>
            </a:r>
          </a:p>
        </p:txBody>
      </p:sp>
      <p:sp>
        <p:nvSpPr>
          <p:cNvPr id="3" name="Content Placeholder 2">
            <a:extLst>
              <a:ext uri="{FF2B5EF4-FFF2-40B4-BE49-F238E27FC236}">
                <a16:creationId xmlns:a16="http://schemas.microsoft.com/office/drawing/2014/main" id="{F9B87B92-658C-A649-B27F-CFC6F5C506F2}"/>
              </a:ext>
            </a:extLst>
          </p:cNvPr>
          <p:cNvSpPr>
            <a:spLocks noGrp="1"/>
          </p:cNvSpPr>
          <p:nvPr>
            <p:ph idx="1"/>
          </p:nvPr>
        </p:nvSpPr>
        <p:spPr>
          <a:xfrm>
            <a:off x="655320" y="2371725"/>
            <a:ext cx="7018694" cy="3900909"/>
          </a:xfrm>
        </p:spPr>
        <p:txBody>
          <a:bodyPr>
            <a:normAutofit/>
          </a:bodyPr>
          <a:lstStyle/>
          <a:p>
            <a:pPr>
              <a:lnSpc>
                <a:spcPct val="100000"/>
              </a:lnSpc>
            </a:pPr>
            <a:r>
              <a:rPr lang="en-US" sz="1800" b="1" dirty="0"/>
              <a:t>Reporting small numbers</a:t>
            </a:r>
            <a:r>
              <a:rPr lang="en-US" sz="1800" dirty="0"/>
              <a:t>: For any estimate where the raw number of responses is less than 30, no statistical estimates are reported. Statistics computed from such a small proportion of the total number of students may be unreliable, inflating the significance of existing relationships in the data, and among some special populations, may put individuals at risk of being identified. In some data products such as our heat maps, multiple years of data have been combined in order to increase the sample sizes to a reportable figure. </a:t>
            </a:r>
          </a:p>
          <a:p>
            <a:pPr marL="0" indent="0">
              <a:lnSpc>
                <a:spcPct val="100000"/>
              </a:lnSpc>
              <a:buNone/>
            </a:pPr>
            <a:endParaRPr lang="en-US" sz="1800" dirty="0"/>
          </a:p>
          <a:p>
            <a:pPr>
              <a:lnSpc>
                <a:spcPct val="100000"/>
              </a:lnSpc>
            </a:pPr>
            <a:r>
              <a:rPr lang="en-US" sz="1800" b="1" dirty="0"/>
              <a:t>Rounding</a:t>
            </a:r>
            <a:r>
              <a:rPr lang="en-US" sz="1800" dirty="0"/>
              <a:t>: All figures from Delaware school survey data (DSS) are rounded to the nearest whole percent. As such, in some cases the cells in a table may add up to slightly more or less than 100%. </a:t>
            </a:r>
          </a:p>
          <a:p>
            <a:endParaRPr lang="en-US" sz="1800" dirty="0"/>
          </a:p>
        </p:txBody>
      </p:sp>
      <p:pic>
        <p:nvPicPr>
          <p:cNvPr id="13" name="Picture 12" descr="Icon&#10;&#10;Description automatically generated with low confidence">
            <a:extLst>
              <a:ext uri="{FF2B5EF4-FFF2-40B4-BE49-F238E27FC236}">
                <a16:creationId xmlns:a16="http://schemas.microsoft.com/office/drawing/2014/main" id="{DAC732BD-3845-9040-A21D-91BF062FEC42}"/>
              </a:ext>
            </a:extLst>
          </p:cNvPr>
          <p:cNvPicPr>
            <a:picLocks noChangeAspect="1"/>
          </p:cNvPicPr>
          <p:nvPr/>
        </p:nvPicPr>
        <p:blipFill>
          <a:blip r:embed="rId2"/>
          <a:stretch>
            <a:fillRect/>
          </a:stretch>
        </p:blipFill>
        <p:spPr>
          <a:xfrm>
            <a:off x="8484242" y="3155915"/>
            <a:ext cx="3428999" cy="3428999"/>
          </a:xfrm>
          <a:prstGeom prst="rect">
            <a:avLst/>
          </a:prstGeom>
        </p:spPr>
      </p:pic>
      <p:pic>
        <p:nvPicPr>
          <p:cNvPr id="16" name="Picture 15" descr="Diagram&#10;&#10;Description automatically generated">
            <a:extLst>
              <a:ext uri="{FF2B5EF4-FFF2-40B4-BE49-F238E27FC236}">
                <a16:creationId xmlns:a16="http://schemas.microsoft.com/office/drawing/2014/main" id="{557C2775-A8BB-E843-BBCE-2F6AC5432A08}"/>
              </a:ext>
            </a:extLst>
          </p:cNvPr>
          <p:cNvPicPr>
            <a:picLocks noChangeAspect="1"/>
          </p:cNvPicPr>
          <p:nvPr/>
        </p:nvPicPr>
        <p:blipFill rotWithShape="1">
          <a:blip r:embed="rId3"/>
          <a:srcRect l="19134" t="7268" r="14152" b="38108"/>
          <a:stretch/>
        </p:blipFill>
        <p:spPr>
          <a:xfrm>
            <a:off x="8021256" y="156781"/>
            <a:ext cx="4145335" cy="2783189"/>
          </a:xfrm>
          <a:prstGeom prst="rect">
            <a:avLst/>
          </a:prstGeom>
        </p:spPr>
      </p:pic>
    </p:spTree>
    <p:extLst>
      <p:ext uri="{BB962C8B-B14F-4D97-AF65-F5344CB8AC3E}">
        <p14:creationId xmlns:p14="http://schemas.microsoft.com/office/powerpoint/2010/main" val="201798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D938-AD93-CF40-800B-1BF0D4A9EF69}"/>
              </a:ext>
            </a:extLst>
          </p:cNvPr>
          <p:cNvSpPr>
            <a:spLocks noGrp="1"/>
          </p:cNvSpPr>
          <p:nvPr>
            <p:ph type="title"/>
          </p:nvPr>
        </p:nvSpPr>
        <p:spPr>
          <a:xfrm>
            <a:off x="432971" y="633927"/>
            <a:ext cx="5120114" cy="1692794"/>
          </a:xfrm>
        </p:spPr>
        <p:txBody>
          <a:bodyPr>
            <a:normAutofit/>
          </a:bodyPr>
          <a:lstStyle/>
          <a:p>
            <a:r>
              <a:rPr lang="en-US" b="1" dirty="0">
                <a:solidFill>
                  <a:srgbClr val="002060"/>
                </a:solidFill>
              </a:rPr>
              <a:t>Missing Observations</a:t>
            </a:r>
          </a:p>
        </p:txBody>
      </p:sp>
      <p:pic>
        <p:nvPicPr>
          <p:cNvPr id="5" name="Picture 4" descr="A picture containing text&#10;&#10;Description automatically generated">
            <a:extLst>
              <a:ext uri="{FF2B5EF4-FFF2-40B4-BE49-F238E27FC236}">
                <a16:creationId xmlns:a16="http://schemas.microsoft.com/office/drawing/2014/main" id="{CC41378F-5EC6-F24F-AC1D-807954766E5B}"/>
              </a:ext>
            </a:extLst>
          </p:cNvPr>
          <p:cNvPicPr>
            <a:picLocks noChangeAspect="1"/>
          </p:cNvPicPr>
          <p:nvPr/>
        </p:nvPicPr>
        <p:blipFill rotWithShape="1">
          <a:blip r:embed="rId3"/>
          <a:srcRect l="39870" r="18936" b="2"/>
          <a:stretch/>
        </p:blipFill>
        <p:spPr>
          <a:xfrm>
            <a:off x="6799515" y="10"/>
            <a:ext cx="5392483" cy="5857865"/>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a16="http://schemas.microsoft.com/office/drawing/2014/main" id="{D3F09EEF-4CCD-3143-9ED0-8129ADCC55B0}"/>
              </a:ext>
            </a:extLst>
          </p:cNvPr>
          <p:cNvSpPr>
            <a:spLocks noGrp="1"/>
          </p:cNvSpPr>
          <p:nvPr>
            <p:ph idx="1"/>
          </p:nvPr>
        </p:nvSpPr>
        <p:spPr>
          <a:xfrm>
            <a:off x="175796" y="2326721"/>
            <a:ext cx="7188831" cy="4416978"/>
          </a:xfrm>
        </p:spPr>
        <p:txBody>
          <a:bodyPr>
            <a:normAutofit/>
          </a:bodyPr>
          <a:lstStyle/>
          <a:p>
            <a:pPr marL="0" indent="0">
              <a:lnSpc>
                <a:spcPct val="100000"/>
              </a:lnSpc>
              <a:buNone/>
            </a:pPr>
            <a:r>
              <a:rPr lang="en-US" sz="1800" dirty="0"/>
              <a:t>In the analysis of Delaware school survey data, any </a:t>
            </a:r>
            <a:r>
              <a:rPr lang="en-US" sz="1800" b="1" dirty="0"/>
              <a:t>missing observations </a:t>
            </a:r>
            <a:r>
              <a:rPr lang="en-US" sz="1800" dirty="0"/>
              <a:t>(responses) are not calculated into the total percentages. Because different questions have varying numbers of missing responses, the total sample size and percent missing may fluctuate slightly from question to question. This is due to a few factors: </a:t>
            </a:r>
          </a:p>
          <a:p>
            <a:pPr marL="0" indent="0">
              <a:lnSpc>
                <a:spcPct val="100000"/>
              </a:lnSpc>
              <a:buNone/>
            </a:pPr>
            <a:endParaRPr lang="en-US" sz="1800" dirty="0"/>
          </a:p>
          <a:p>
            <a:pPr lvl="1">
              <a:lnSpc>
                <a:spcPct val="100000"/>
              </a:lnSpc>
            </a:pPr>
            <a:r>
              <a:rPr lang="en-US" sz="1800" dirty="0"/>
              <a:t>Students may not answer all questions on a survey, particularly those towards the end if they run out of time or they get tired of answering questions. </a:t>
            </a:r>
          </a:p>
          <a:p>
            <a:pPr marL="457200" lvl="1" indent="0">
              <a:lnSpc>
                <a:spcPct val="100000"/>
              </a:lnSpc>
              <a:buNone/>
            </a:pPr>
            <a:endParaRPr lang="en-US" sz="1800" dirty="0"/>
          </a:p>
          <a:p>
            <a:pPr lvl="1">
              <a:lnSpc>
                <a:spcPct val="100000"/>
              </a:lnSpc>
            </a:pPr>
            <a:r>
              <a:rPr lang="en-US" sz="1800" dirty="0"/>
              <a:t>Students may also skip or decide not to respond to certain questions for various reasons (e.g., if they fear their responses will not be kept confidential; if they consider the question too personal or sensitive; if they do not understand the question; etc.) </a:t>
            </a:r>
          </a:p>
          <a:p>
            <a:endParaRPr lang="en-US" sz="1500" dirty="0"/>
          </a:p>
        </p:txBody>
      </p:sp>
    </p:spTree>
    <p:extLst>
      <p:ext uri="{BB962C8B-B14F-4D97-AF65-F5344CB8AC3E}">
        <p14:creationId xmlns:p14="http://schemas.microsoft.com/office/powerpoint/2010/main" val="229631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a:xfrm>
            <a:off x="838200" y="592847"/>
            <a:ext cx="6025055" cy="1325563"/>
          </a:xfrm>
        </p:spPr>
        <p:txBody>
          <a:bodyPr/>
          <a:lstStyle/>
          <a:p>
            <a:r>
              <a:rPr lang="en-US" b="1" dirty="0">
                <a:solidFill>
                  <a:srgbClr val="002060"/>
                </a:solidFill>
              </a:rPr>
              <a:t>Statistical Significance</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3221122"/>
            <a:ext cx="6025055" cy="2743527"/>
          </a:xfrm>
        </p:spPr>
        <p:txBody>
          <a:bodyPr/>
          <a:lstStyle/>
          <a:p>
            <a:pPr marL="0" indent="0">
              <a:lnSpc>
                <a:spcPct val="100000"/>
              </a:lnSpc>
              <a:buNone/>
            </a:pPr>
            <a:r>
              <a:rPr lang="en-US" sz="1800" dirty="0"/>
              <a:t>Unless otherwise indicated, all reported correlations between variables are </a:t>
            </a:r>
            <a:r>
              <a:rPr lang="en-US" sz="1800" b="1" dirty="0"/>
              <a:t>statistically significant at the p&lt;.05 level</a:t>
            </a:r>
            <a:r>
              <a:rPr lang="en-US" sz="1800" dirty="0"/>
              <a:t>. Null hypothesis testing, used to estimate statistical significance, provides an estimate of the likelihood that the relationship between two indicators is not due to random chance. If the p-value for a given crosstab is less than .05, this suggests that in 95% of cases, the correlation between the relevant variables is because there is a relationship between them.</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CEE7C5BE-C30C-774A-B31A-0F16AD83895E}"/>
              </a:ext>
            </a:extLst>
          </p:cNvPr>
          <p:cNvPicPr>
            <a:picLocks noChangeAspect="1"/>
          </p:cNvPicPr>
          <p:nvPr/>
        </p:nvPicPr>
        <p:blipFill>
          <a:blip r:embed="rId2"/>
          <a:stretch>
            <a:fillRect/>
          </a:stretch>
        </p:blipFill>
        <p:spPr>
          <a:xfrm>
            <a:off x="7851228" y="1653677"/>
            <a:ext cx="3054073" cy="1965493"/>
          </a:xfrm>
          <a:prstGeom prst="rect">
            <a:avLst/>
          </a:prstGeom>
        </p:spPr>
      </p:pic>
    </p:spTree>
    <p:extLst>
      <p:ext uri="{BB962C8B-B14F-4D97-AF65-F5344CB8AC3E}">
        <p14:creationId xmlns:p14="http://schemas.microsoft.com/office/powerpoint/2010/main" val="407114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p:txBody>
          <a:bodyPr/>
          <a:lstStyle/>
          <a:p>
            <a:r>
              <a:rPr lang="en-US" b="1" dirty="0">
                <a:solidFill>
                  <a:srgbClr val="002060"/>
                </a:solidFill>
              </a:rPr>
              <a:t>Discrepancies in Reporting</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2238376"/>
            <a:ext cx="5905500" cy="4351338"/>
          </a:xfrm>
        </p:spPr>
        <p:txBody>
          <a:bodyPr>
            <a:normAutofit lnSpcReduction="10000"/>
          </a:bodyPr>
          <a:lstStyle/>
          <a:p>
            <a:pPr marL="0" lvl="0" indent="0">
              <a:lnSpc>
                <a:spcPct val="100000"/>
              </a:lnSpc>
              <a:buNone/>
            </a:pPr>
            <a:r>
              <a:rPr lang="en-US" sz="1800" dirty="0"/>
              <a:t>In some instances, there may be slight differences in estimates reported by the Center for Drug and Health Studies compared to those reported by other state or federal entities for the same data source. In most cases this is due to differing practices in rounding or handling missing observations in the data and does not substantially impact the overall prevalence estimates, trends, and relationships among these data points. </a:t>
            </a:r>
            <a:r>
              <a:rPr lang="en-US" sz="2000" dirty="0"/>
              <a:t> </a:t>
            </a:r>
          </a:p>
          <a:p>
            <a:pPr marL="0" lvl="0" indent="0">
              <a:lnSpc>
                <a:spcPct val="100000"/>
              </a:lnSpc>
              <a:buNone/>
            </a:pPr>
            <a:r>
              <a:rPr lang="en-US" sz="1800" dirty="0"/>
              <a:t>This report draws upon data from multiple but highly regarded sources to provide a comprehensive profile of behavioral health. At times, rates of behavior reported may vary substantially across these data sources. The nature and timing of the survey administration, sampling methods, wording and order of questions, definitions of key terms, and other factors may account for differences in these rates. </a:t>
            </a:r>
          </a:p>
        </p:txBody>
      </p:sp>
      <p:sp>
        <p:nvSpPr>
          <p:cNvPr id="6" name="TextBox 5">
            <a:extLst>
              <a:ext uri="{FF2B5EF4-FFF2-40B4-BE49-F238E27FC236}">
                <a16:creationId xmlns:a16="http://schemas.microsoft.com/office/drawing/2014/main" id="{3C9C0C2C-EA53-3C4E-BF3C-10BC283D1166}"/>
              </a:ext>
            </a:extLst>
          </p:cNvPr>
          <p:cNvSpPr txBox="1"/>
          <p:nvPr/>
        </p:nvSpPr>
        <p:spPr>
          <a:xfrm>
            <a:off x="952500" y="6858000"/>
            <a:ext cx="10287000" cy="230832"/>
          </a:xfrm>
          <a:prstGeom prst="rect">
            <a:avLst/>
          </a:prstGeom>
          <a:noFill/>
        </p:spPr>
        <p:txBody>
          <a:bodyPr wrap="square" rtlCol="0">
            <a:spAutoFit/>
          </a:bodyPr>
          <a:lstStyle/>
          <a:p>
            <a:r>
              <a:rPr lang="en-US" sz="900">
                <a:hlinkClick r:id="rId2" tooltip="http://www.thebluediamondgallery.com/wooden-tile/r/reporting.html"/>
              </a:rPr>
              <a:t>This Photo</a:t>
            </a:r>
            <a:r>
              <a:rPr lang="en-US" sz="900"/>
              <a:t> by Unknown Author is licensed under </a:t>
            </a:r>
            <a:r>
              <a:rPr lang="en-US" sz="900">
                <a:hlinkClick r:id="rId3" tooltip="https://creativecommons.org/licenses/by-sa/3.0/"/>
              </a:rPr>
              <a:t>CC BY-SA</a:t>
            </a:r>
            <a:endParaRPr lang="en-US" sz="900"/>
          </a:p>
        </p:txBody>
      </p:sp>
      <p:sp>
        <p:nvSpPr>
          <p:cNvPr id="9" name="TextBox 8">
            <a:extLst>
              <a:ext uri="{FF2B5EF4-FFF2-40B4-BE49-F238E27FC236}">
                <a16:creationId xmlns:a16="http://schemas.microsoft.com/office/drawing/2014/main" id="{58BA763E-6428-554C-8A9E-E234A1B8122F}"/>
              </a:ext>
            </a:extLst>
          </p:cNvPr>
          <p:cNvSpPr txBox="1"/>
          <p:nvPr/>
        </p:nvSpPr>
        <p:spPr>
          <a:xfrm>
            <a:off x="952500" y="7031916"/>
            <a:ext cx="1222261" cy="646331"/>
          </a:xfrm>
          <a:prstGeom prst="rect">
            <a:avLst/>
          </a:prstGeom>
          <a:noFill/>
        </p:spPr>
        <p:txBody>
          <a:bodyPr wrap="square" rtlCol="0">
            <a:spAutoFit/>
          </a:bodyPr>
          <a:lstStyle/>
          <a:p>
            <a:r>
              <a:rPr lang="en-US" sz="900">
                <a:hlinkClick r:id="rId2" tooltip="http://www.thebluediamondgallery.com/wooden-tile/r/reporting.html"/>
              </a:rPr>
              <a:t>This Photo</a:t>
            </a:r>
            <a:r>
              <a:rPr lang="en-US" sz="900"/>
              <a:t> by Unknown Author is licensed under </a:t>
            </a:r>
            <a:r>
              <a:rPr lang="en-US" sz="900">
                <a:hlinkClick r:id="rId3" tooltip="https://creativecommons.org/licenses/by-sa/3.0/"/>
              </a:rPr>
              <a:t>CC BY-SA</a:t>
            </a:r>
            <a:endParaRPr lang="en-US" sz="900"/>
          </a:p>
        </p:txBody>
      </p:sp>
      <p:graphicFrame>
        <p:nvGraphicFramePr>
          <p:cNvPr id="15" name="Chart 14">
            <a:extLst>
              <a:ext uri="{FF2B5EF4-FFF2-40B4-BE49-F238E27FC236}">
                <a16:creationId xmlns:a16="http://schemas.microsoft.com/office/drawing/2014/main" id="{1B101404-EDE1-F049-B007-7C63F3253D72}"/>
              </a:ext>
            </a:extLst>
          </p:cNvPr>
          <p:cNvGraphicFramePr>
            <a:graphicFrameLocks/>
          </p:cNvGraphicFramePr>
          <p:nvPr/>
        </p:nvGraphicFramePr>
        <p:xfrm>
          <a:off x="8324849" y="3097290"/>
          <a:ext cx="3028951" cy="285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98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p:txBody>
          <a:bodyPr/>
          <a:lstStyle/>
          <a:p>
            <a:r>
              <a:rPr lang="en-US" b="1" dirty="0">
                <a:solidFill>
                  <a:srgbClr val="002060"/>
                </a:solidFill>
              </a:rPr>
              <a:t>Weighted Data</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838200" y="2792412"/>
            <a:ext cx="6319838" cy="4351338"/>
          </a:xfrm>
        </p:spPr>
        <p:txBody>
          <a:bodyPr>
            <a:normAutofit/>
          </a:bodyPr>
          <a:lstStyle/>
          <a:p>
            <a:pPr marL="0" lvl="0" indent="0">
              <a:lnSpc>
                <a:spcPct val="100000"/>
              </a:lnSpc>
              <a:buNone/>
            </a:pPr>
            <a:r>
              <a:rPr lang="en-US" sz="1800" b="1" dirty="0"/>
              <a:t>Weighting data </a:t>
            </a:r>
            <a:r>
              <a:rPr lang="en-US" sz="1800" dirty="0"/>
              <a:t>is a correction technique that compensates for nonresponses, helps correct for unequal probabilities of being selected within the sample, and helps ensure that the sample drawn is representative of the Delaware student population. If data is weighted, there will be a notation indicating the data is weighted for the specific fact, figure, or table.</a:t>
            </a:r>
            <a:r>
              <a:rPr lang="en-US" sz="2000" dirty="0"/>
              <a:t> </a:t>
            </a:r>
          </a:p>
        </p:txBody>
      </p:sp>
      <p:pic>
        <p:nvPicPr>
          <p:cNvPr id="8" name="Picture 7">
            <a:extLst>
              <a:ext uri="{FF2B5EF4-FFF2-40B4-BE49-F238E27FC236}">
                <a16:creationId xmlns:a16="http://schemas.microsoft.com/office/drawing/2014/main" id="{3F928BCB-2529-5146-9B2E-8EE11BC811D5}"/>
              </a:ext>
            </a:extLst>
          </p:cNvPr>
          <p:cNvPicPr>
            <a:picLocks noChangeAspect="1"/>
          </p:cNvPicPr>
          <p:nvPr/>
        </p:nvPicPr>
        <p:blipFill>
          <a:blip r:embed="rId2"/>
          <a:stretch>
            <a:fillRect/>
          </a:stretch>
        </p:blipFill>
        <p:spPr>
          <a:xfrm>
            <a:off x="8243213" y="934694"/>
            <a:ext cx="3450442" cy="2821760"/>
          </a:xfrm>
          <a:prstGeom prst="rect">
            <a:avLst/>
          </a:prstGeom>
        </p:spPr>
      </p:pic>
    </p:spTree>
    <p:extLst>
      <p:ext uri="{BB962C8B-B14F-4D97-AF65-F5344CB8AC3E}">
        <p14:creationId xmlns:p14="http://schemas.microsoft.com/office/powerpoint/2010/main" val="21567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65AD-C690-416D-8FD2-52E69C3720D3}"/>
              </a:ext>
            </a:extLst>
          </p:cNvPr>
          <p:cNvSpPr>
            <a:spLocks noGrp="1"/>
          </p:cNvSpPr>
          <p:nvPr>
            <p:ph type="title"/>
          </p:nvPr>
        </p:nvSpPr>
        <p:spPr>
          <a:xfrm>
            <a:off x="952236" y="158085"/>
            <a:ext cx="9900139" cy="1325563"/>
          </a:xfrm>
        </p:spPr>
        <p:txBody>
          <a:bodyPr/>
          <a:lstStyle/>
          <a:p>
            <a:pPr algn="ctr"/>
            <a:r>
              <a:rPr lang="en-US" dirty="0">
                <a:solidFill>
                  <a:srgbClr val="002060"/>
                </a:solidFill>
              </a:rPr>
              <a:t>   </a:t>
            </a:r>
            <a:r>
              <a:rPr lang="en-US" b="1" dirty="0">
                <a:solidFill>
                  <a:srgbClr val="002060"/>
                </a:solidFill>
              </a:rPr>
              <a:t>Pandemic Impacts on Data Collection</a:t>
            </a:r>
          </a:p>
        </p:txBody>
      </p:sp>
      <p:sp>
        <p:nvSpPr>
          <p:cNvPr id="3" name="Content Placeholder 2">
            <a:extLst>
              <a:ext uri="{FF2B5EF4-FFF2-40B4-BE49-F238E27FC236}">
                <a16:creationId xmlns:a16="http://schemas.microsoft.com/office/drawing/2014/main" id="{9FA6A193-ECD6-4334-BDE0-58C6EB8F3848}"/>
              </a:ext>
            </a:extLst>
          </p:cNvPr>
          <p:cNvSpPr>
            <a:spLocks noGrp="1"/>
          </p:cNvSpPr>
          <p:nvPr>
            <p:ph idx="1"/>
          </p:nvPr>
        </p:nvSpPr>
        <p:spPr>
          <a:xfrm>
            <a:off x="838200" y="1690688"/>
            <a:ext cx="10515600" cy="4062650"/>
          </a:xfrm>
        </p:spPr>
        <p:txBody>
          <a:bodyPr/>
          <a:lstStyle/>
          <a:p>
            <a:pPr marL="457200" lvl="1" indent="0">
              <a:buNone/>
            </a:pPr>
            <a:endParaRPr lang="en-US" dirty="0"/>
          </a:p>
          <a:p>
            <a:pPr lvl="2"/>
            <a:endParaRPr lang="en-US" dirty="0"/>
          </a:p>
        </p:txBody>
      </p:sp>
      <p:sp>
        <p:nvSpPr>
          <p:cNvPr id="4" name="TextBox 3">
            <a:extLst>
              <a:ext uri="{FF2B5EF4-FFF2-40B4-BE49-F238E27FC236}">
                <a16:creationId xmlns:a16="http://schemas.microsoft.com/office/drawing/2014/main" id="{E151AB85-56E3-4A05-8C82-A5794EEEE3BB}"/>
              </a:ext>
            </a:extLst>
          </p:cNvPr>
          <p:cNvSpPr txBox="1"/>
          <p:nvPr/>
        </p:nvSpPr>
        <p:spPr>
          <a:xfrm>
            <a:off x="1064777" y="1959639"/>
            <a:ext cx="10062446" cy="3606628"/>
          </a:xfrm>
          <a:prstGeom prst="rect">
            <a:avLst/>
          </a:prstGeom>
          <a:noFill/>
        </p:spPr>
        <p:txBody>
          <a:bodyPr wrap="square" rtlCol="0">
            <a:spAutoFit/>
          </a:bodyPr>
          <a:lstStyle/>
          <a:p>
            <a:pPr marR="0" lvl="0">
              <a:lnSpc>
                <a:spcPct val="107000"/>
              </a:lnSpc>
              <a:spcBef>
                <a:spcPts val="0"/>
              </a:spcBef>
              <a:spcAft>
                <a:spcPts val="80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Since 2020, the COVID-19 pandemic has greatly affected data collection of all kinds. Given that the timing and methods of various data survey administrations may have changed within the past several years, it will be important to consider this when interpreting trends.</a:t>
            </a:r>
          </a:p>
          <a:p>
            <a:pPr marR="0" lvl="0">
              <a:lnSpc>
                <a:spcPct val="107000"/>
              </a:lnSpc>
              <a:spcBef>
                <a:spcPts val="0"/>
              </a:spcBef>
              <a:spcAft>
                <a:spcPts val="80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r>
              <a:rPr lang="en-US" sz="1800" dirty="0">
                <a:effectLst/>
                <a:latin typeface="Calibri" panose="020F0502020204030204" pitchFamily="34" charset="0"/>
                <a:ea typeface="SimSun" panose="02010600030101010101" pitchFamily="2" charset="-122"/>
                <a:cs typeface="Times New Roman" panose="02020603050405020304" pitchFamily="18" charset="0"/>
              </a:rPr>
              <a:t>Before the pandemic, the </a:t>
            </a:r>
            <a:r>
              <a:rPr lang="en-US" sz="1800" b="1" dirty="0">
                <a:effectLst/>
                <a:latin typeface="Calibri" panose="020F0502020204030204" pitchFamily="34" charset="0"/>
                <a:ea typeface="SimSun" panose="02010600030101010101" pitchFamily="2" charset="-122"/>
                <a:cs typeface="Times New Roman" panose="02020603050405020304" pitchFamily="18" charset="0"/>
              </a:rPr>
              <a:t>Delaware School Survey (DSS)</a:t>
            </a:r>
            <a:r>
              <a:rPr lang="en-US" sz="1800" dirty="0">
                <a:effectLst/>
                <a:latin typeface="Calibri" panose="020F0502020204030204" pitchFamily="34" charset="0"/>
                <a:ea typeface="SimSun" panose="02010600030101010101" pitchFamily="2" charset="-122"/>
                <a:cs typeface="Times New Roman" panose="02020603050405020304" pitchFamily="18" charset="0"/>
              </a:rPr>
              <a:t> was administered at participating schools in person and using paper and pencil copies. In 2021, to accommodate the new pandemic-related protocols put in place when in-person learning resumed, the survey was administered to students online. Data from this survey should be interpreted with this in mind, especially when comparing trends against previous years, as survey format changes may impact student participation in unknown ways. </a:t>
            </a:r>
          </a:p>
          <a:p>
            <a:endParaRPr lang="en-US" sz="1000" dirty="0">
              <a:latin typeface="Calibri" panose="020F0502020204030204" pitchFamily="34" charset="0"/>
              <a:ea typeface="SimSun" panose="02010600030101010101" pitchFamily="2" charset="-122"/>
              <a:cs typeface="Times New Roman" panose="02020603050405020304" pitchFamily="18" charset="0"/>
            </a:endParaRPr>
          </a:p>
          <a:p>
            <a:endParaRPr lang="en-US" dirty="0">
              <a:solidFill>
                <a:srgbClr val="002060"/>
              </a:solidFill>
              <a:latin typeface="Calibri" panose="020F0502020204030204" pitchFamily="34" charset="0"/>
              <a:ea typeface="SimSun" panose="02010600030101010101" pitchFamily="2" charset="-122"/>
              <a:cs typeface="Times New Roman" panose="02020603050405020304" pitchFamily="18" charset="0"/>
            </a:endParaRPr>
          </a:p>
          <a:p>
            <a:endParaRPr lang="en-US" sz="2000" dirty="0">
              <a:solidFill>
                <a:srgbClr val="002060"/>
              </a:solidFill>
            </a:endParaRPr>
          </a:p>
        </p:txBody>
      </p:sp>
    </p:spTree>
    <p:extLst>
      <p:ext uri="{BB962C8B-B14F-4D97-AF65-F5344CB8AC3E}">
        <p14:creationId xmlns:p14="http://schemas.microsoft.com/office/powerpoint/2010/main" val="307102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EC6-EF06-AD41-8AC5-3ACCDCB6DB64}"/>
              </a:ext>
            </a:extLst>
          </p:cNvPr>
          <p:cNvSpPr>
            <a:spLocks noGrp="1"/>
          </p:cNvSpPr>
          <p:nvPr>
            <p:ph type="title"/>
          </p:nvPr>
        </p:nvSpPr>
        <p:spPr/>
        <p:txBody>
          <a:bodyPr/>
          <a:lstStyle/>
          <a:p>
            <a:pPr algn="ctr"/>
            <a:r>
              <a:rPr lang="en-US" b="1" dirty="0">
                <a:solidFill>
                  <a:srgbClr val="002060"/>
                </a:solidFill>
              </a:rPr>
              <a:t>School Surveys</a:t>
            </a:r>
          </a:p>
        </p:txBody>
      </p:sp>
      <p:sp>
        <p:nvSpPr>
          <p:cNvPr id="3" name="Content Placeholder 2">
            <a:extLst>
              <a:ext uri="{FF2B5EF4-FFF2-40B4-BE49-F238E27FC236}">
                <a16:creationId xmlns:a16="http://schemas.microsoft.com/office/drawing/2014/main" id="{582A4883-4391-D642-861F-EE18EAAA326D}"/>
              </a:ext>
            </a:extLst>
          </p:cNvPr>
          <p:cNvSpPr>
            <a:spLocks noGrp="1"/>
          </p:cNvSpPr>
          <p:nvPr>
            <p:ph idx="1"/>
          </p:nvPr>
        </p:nvSpPr>
        <p:spPr>
          <a:xfrm>
            <a:off x="957470" y="1690688"/>
            <a:ext cx="10200860" cy="4351338"/>
          </a:xfrm>
        </p:spPr>
        <p:txBody>
          <a:bodyPr>
            <a:normAutofit/>
          </a:bodyPr>
          <a:lstStyle/>
          <a:p>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US" sz="1800" dirty="0">
                <a:latin typeface="Calibri" panose="020F0502020204030204" pitchFamily="34" charset="0"/>
                <a:ea typeface="SimSun" panose="02010600030101010101" pitchFamily="2" charset="-122"/>
                <a:cs typeface="Times New Roman" panose="02020603050405020304" pitchFamily="18" charset="0"/>
              </a:rPr>
              <a:t>The </a:t>
            </a:r>
            <a:r>
              <a:rPr lang="en-US" sz="1800" b="1" dirty="0">
                <a:latin typeface="Calibri" panose="020F0502020204030204" pitchFamily="34" charset="0"/>
                <a:ea typeface="SimSun" panose="02010600030101010101" pitchFamily="2" charset="-122"/>
                <a:cs typeface="Times New Roman" panose="02020603050405020304" pitchFamily="18" charset="0"/>
              </a:rPr>
              <a:t>Delaware School Survey </a:t>
            </a:r>
            <a:r>
              <a:rPr lang="en-US" sz="1800" dirty="0">
                <a:latin typeface="Calibri" panose="020F0502020204030204" pitchFamily="34" charset="0"/>
                <a:ea typeface="SimSun" panose="02010600030101010101" pitchFamily="2" charset="-122"/>
                <a:cs typeface="Times New Roman" panose="02020603050405020304" pitchFamily="18" charset="0"/>
              </a:rPr>
              <a:t>is administered annually to students in 5</a:t>
            </a:r>
            <a:r>
              <a:rPr lang="en-US" sz="1800" baseline="30000" dirty="0">
                <a:latin typeface="Calibri" panose="020F0502020204030204" pitchFamily="34" charset="0"/>
                <a:ea typeface="SimSun" panose="02010600030101010101" pitchFamily="2" charset="-122"/>
                <a:cs typeface="Times New Roman" panose="02020603050405020304" pitchFamily="18" charset="0"/>
              </a:rPr>
              <a:t>th</a:t>
            </a:r>
            <a:r>
              <a:rPr lang="en-US" sz="1800" dirty="0">
                <a:latin typeface="Calibri" panose="020F0502020204030204" pitchFamily="34" charset="0"/>
                <a:ea typeface="SimSun" panose="02010600030101010101" pitchFamily="2" charset="-122"/>
                <a:cs typeface="Times New Roman" panose="02020603050405020304" pitchFamily="18" charset="0"/>
              </a:rPr>
              <a:t>, 8</a:t>
            </a:r>
            <a:r>
              <a:rPr lang="en-US" sz="1800" baseline="30000" dirty="0">
                <a:latin typeface="Calibri" panose="020F0502020204030204" pitchFamily="34" charset="0"/>
                <a:ea typeface="SimSun" panose="02010600030101010101" pitchFamily="2" charset="-122"/>
                <a:cs typeface="Times New Roman" panose="02020603050405020304" pitchFamily="18" charset="0"/>
              </a:rPr>
              <a:t>th</a:t>
            </a:r>
            <a:r>
              <a:rPr lang="en-US" sz="1800" dirty="0">
                <a:latin typeface="Calibri" panose="020F0502020204030204" pitchFamily="34" charset="0"/>
                <a:ea typeface="SimSun" panose="02010600030101010101" pitchFamily="2" charset="-122"/>
                <a:cs typeface="Times New Roman" panose="02020603050405020304" pitchFamily="18" charset="0"/>
              </a:rPr>
              <a:t>, and 11</a:t>
            </a:r>
            <a:r>
              <a:rPr lang="en-US" sz="1800" baseline="30000" dirty="0">
                <a:latin typeface="Calibri" panose="020F0502020204030204" pitchFamily="34" charset="0"/>
                <a:ea typeface="SimSun" panose="02010600030101010101" pitchFamily="2" charset="-122"/>
                <a:cs typeface="Times New Roman" panose="02020603050405020304" pitchFamily="18" charset="0"/>
              </a:rPr>
              <a:t>th</a:t>
            </a:r>
            <a:r>
              <a:rPr lang="en-US" sz="1800" dirty="0">
                <a:latin typeface="Calibri" panose="020F0502020204030204" pitchFamily="34" charset="0"/>
                <a:ea typeface="SimSun" panose="02010600030101010101" pitchFamily="2" charset="-122"/>
                <a:cs typeface="Times New Roman" panose="02020603050405020304" pitchFamily="18" charset="0"/>
              </a:rPr>
              <a:t> grades in Delaware public schools. The sample sizes for the 2021 survey are:</a:t>
            </a:r>
          </a:p>
          <a:p>
            <a:pPr marL="0" indent="0">
              <a:buNone/>
            </a:pPr>
            <a:endParaRPr lang="en-US" sz="1800" dirty="0">
              <a:latin typeface="Calibri" panose="020F0502020204030204" pitchFamily="34" charset="0"/>
              <a:ea typeface="SimSun" panose="02010600030101010101" pitchFamily="2" charset="-122"/>
              <a:cs typeface="Times New Roman" panose="02020603050405020304" pitchFamily="18" charset="0"/>
            </a:endParaRPr>
          </a:p>
          <a:p>
            <a:pPr lvl="1"/>
            <a:r>
              <a:rPr lang="en-US" sz="1800" b="1" dirty="0">
                <a:effectLst/>
                <a:latin typeface="Calibri" panose="020F0502020204030204" pitchFamily="34" charset="0"/>
                <a:ea typeface="SimSun" panose="02010600030101010101" pitchFamily="2" charset="-122"/>
                <a:cs typeface="Times New Roman" panose="02020603050405020304" pitchFamily="18" charset="0"/>
              </a:rPr>
              <a:t>5</a:t>
            </a:r>
            <a:r>
              <a:rPr lang="en-US" sz="1800" b="1"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grade: 	  2,601</a:t>
            </a:r>
          </a:p>
          <a:p>
            <a:pPr lvl="1"/>
            <a:r>
              <a:rPr lang="en-US" sz="1800" b="1" dirty="0">
                <a:effectLst/>
                <a:latin typeface="Calibri" panose="020F0502020204030204" pitchFamily="34" charset="0"/>
                <a:ea typeface="SimSun" panose="02010600030101010101" pitchFamily="2" charset="-122"/>
                <a:cs typeface="Times New Roman" panose="02020603050405020304" pitchFamily="18" charset="0"/>
              </a:rPr>
              <a:t>8</a:t>
            </a:r>
            <a:r>
              <a:rPr lang="en-US" sz="1800" b="1"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grade: 	  2,896</a:t>
            </a:r>
          </a:p>
          <a:p>
            <a:pPr lvl="1"/>
            <a:r>
              <a:rPr lang="en-US" sz="1800" b="1" dirty="0">
                <a:effectLst/>
                <a:latin typeface="Calibri" panose="020F0502020204030204" pitchFamily="34" charset="0"/>
                <a:ea typeface="SimSun" panose="02010600030101010101" pitchFamily="2" charset="-122"/>
                <a:cs typeface="Times New Roman" panose="02020603050405020304" pitchFamily="18" charset="0"/>
              </a:rPr>
              <a:t>11</a:t>
            </a:r>
            <a:r>
              <a:rPr lang="en-US" sz="1800" b="1"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grade:    1,597</a:t>
            </a:r>
            <a:endParaRPr lang="en-US" sz="1800" dirty="0">
              <a:latin typeface="Calibri" panose="020F0502020204030204" pitchFamily="34" charset="0"/>
              <a:ea typeface="SimSun" panose="02010600030101010101" pitchFamily="2" charset="-122"/>
              <a:cs typeface="Times New Roman" panose="02020603050405020304" pitchFamily="18" charset="0"/>
            </a:endParaRPr>
          </a:p>
          <a:p>
            <a:pPr lvl="1"/>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US" sz="1800" dirty="0">
                <a:effectLst/>
                <a:latin typeface="Calibri" panose="020F0502020204030204" pitchFamily="34" charset="0"/>
                <a:ea typeface="SimSun" panose="02010600030101010101" pitchFamily="2" charset="-122"/>
                <a:cs typeface="Times New Roman" panose="02020603050405020304" pitchFamily="18" charset="0"/>
              </a:rPr>
              <a:t>The CDC’s </a:t>
            </a:r>
            <a:r>
              <a:rPr lang="en-US" sz="1800" b="1" dirty="0">
                <a:effectLst/>
                <a:latin typeface="Calibri" panose="020F0502020204030204" pitchFamily="34" charset="0"/>
                <a:ea typeface="SimSun" panose="02010600030101010101" pitchFamily="2" charset="-122"/>
                <a:cs typeface="Times New Roman" panose="02020603050405020304" pitchFamily="18" charset="0"/>
              </a:rPr>
              <a:t>Youth Risk Behavior Survey (YRBS) </a:t>
            </a:r>
            <a:r>
              <a:rPr lang="en-US" sz="1800" dirty="0">
                <a:effectLst/>
                <a:latin typeface="Calibri" panose="020F0502020204030204" pitchFamily="34" charset="0"/>
                <a:ea typeface="SimSun" panose="02010600030101010101" pitchFamily="2" charset="-122"/>
                <a:cs typeface="Times New Roman" panose="02020603050405020304" pitchFamily="18" charset="0"/>
              </a:rPr>
              <a:t>is administered </a:t>
            </a:r>
            <a:r>
              <a:rPr lang="en-US" sz="1800" dirty="0">
                <a:latin typeface="Calibri" panose="020F0502020204030204" pitchFamily="34" charset="0"/>
                <a:ea typeface="SimSun" panose="02010600030101010101" pitchFamily="2" charset="-122"/>
                <a:cs typeface="Times New Roman" panose="02020603050405020304" pitchFamily="18" charset="0"/>
              </a:rPr>
              <a:t>to students in a sample of classes in Delaware middle and high school every other year. </a:t>
            </a:r>
            <a:r>
              <a:rPr lang="en-US" sz="1800" dirty="0">
                <a:effectLst/>
                <a:latin typeface="Calibri" panose="020F0502020204030204" pitchFamily="34" charset="0"/>
                <a:ea typeface="SimSun" panose="02010600030101010101" pitchFamily="2" charset="-122"/>
                <a:cs typeface="Times New Roman" panose="02020603050405020304" pitchFamily="18" charset="0"/>
              </a:rPr>
              <a:t>Due to low school participation rates, Delaware did not receive weighted YRBS data for high school students in 2019. Therefore, the most recent Delaware YRBS data reported in this report are 2019 middle school findings. Whenever available, trend data from the CDC Youth Online Data Portal is included. Additional high school YRBS data from previous years may be requested by following the </a:t>
            </a:r>
            <a:r>
              <a:rPr lang="en-US" sz="18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3"/>
              </a:rPr>
              <a:t>Delaware Division of Public Data Information &amp; Request Process</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5875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C70A-3E8E-4812-9218-E2B07AA496B0}"/>
              </a:ext>
            </a:extLst>
          </p:cNvPr>
          <p:cNvSpPr>
            <a:spLocks noGrp="1"/>
          </p:cNvSpPr>
          <p:nvPr>
            <p:ph type="ctrTitle"/>
          </p:nvPr>
        </p:nvSpPr>
        <p:spPr/>
        <p:txBody>
          <a:bodyPr/>
          <a:lstStyle/>
          <a:p>
            <a:r>
              <a:rPr lang="en-US" b="1" dirty="0">
                <a:solidFill>
                  <a:srgbClr val="002060"/>
                </a:solidFill>
              </a:rPr>
              <a:t>2022 Delaware State Epidemiological Report</a:t>
            </a:r>
          </a:p>
        </p:txBody>
      </p:sp>
      <p:sp>
        <p:nvSpPr>
          <p:cNvPr id="3" name="Subtitle 2">
            <a:extLst>
              <a:ext uri="{FF2B5EF4-FFF2-40B4-BE49-F238E27FC236}">
                <a16:creationId xmlns:a16="http://schemas.microsoft.com/office/drawing/2014/main" id="{39B96C18-3169-459C-B264-4F996BB44214}"/>
              </a:ext>
            </a:extLst>
          </p:cNvPr>
          <p:cNvSpPr>
            <a:spLocks noGrp="1"/>
          </p:cNvSpPr>
          <p:nvPr>
            <p:ph type="subTitle" idx="1"/>
          </p:nvPr>
        </p:nvSpPr>
        <p:spPr>
          <a:xfrm>
            <a:off x="1524000" y="3914555"/>
            <a:ext cx="9144000" cy="1655762"/>
          </a:xfrm>
        </p:spPr>
        <p:txBody>
          <a:bodyPr>
            <a:normAutofit/>
          </a:bodyPr>
          <a:lstStyle/>
          <a:p>
            <a:r>
              <a:rPr lang="en-US" sz="3600" b="1" dirty="0">
                <a:solidFill>
                  <a:srgbClr val="002060"/>
                </a:solidFill>
              </a:rPr>
              <a:t>An Overview of Key Findings</a:t>
            </a:r>
          </a:p>
        </p:txBody>
      </p:sp>
      <p:cxnSp>
        <p:nvCxnSpPr>
          <p:cNvPr id="5" name="Straight Connector 4">
            <a:extLst>
              <a:ext uri="{FF2B5EF4-FFF2-40B4-BE49-F238E27FC236}">
                <a16:creationId xmlns:a16="http://schemas.microsoft.com/office/drawing/2014/main" id="{9FD95B5B-95A3-462D-AC64-8EC4A5B5CAF1}"/>
              </a:ext>
            </a:extLst>
          </p:cNvPr>
          <p:cNvCxnSpPr>
            <a:cxnSpLocks/>
          </p:cNvCxnSpPr>
          <p:nvPr/>
        </p:nvCxnSpPr>
        <p:spPr>
          <a:xfrm>
            <a:off x="2106592" y="3738623"/>
            <a:ext cx="8067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89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AAFDF-D7F3-4097-B892-DEA5BF0028A8}"/>
              </a:ext>
            </a:extLst>
          </p:cNvPr>
          <p:cNvSpPr txBox="1"/>
          <p:nvPr/>
        </p:nvSpPr>
        <p:spPr>
          <a:xfrm>
            <a:off x="1340730" y="2878239"/>
            <a:ext cx="4282633" cy="2308324"/>
          </a:xfrm>
          <a:prstGeom prst="rect">
            <a:avLst/>
          </a:prstGeom>
          <a:noFill/>
        </p:spPr>
        <p:txBody>
          <a:bodyPr wrap="square" rtlCol="0">
            <a:spAutoFit/>
          </a:bodyPr>
          <a:lstStyle/>
          <a:p>
            <a:pPr marL="342900" indent="-342900">
              <a:buFont typeface="+mj-lt"/>
              <a:buAutoNum type="arabicPeriod"/>
            </a:pPr>
            <a:r>
              <a:rPr lang="en-US" dirty="0"/>
              <a:t>State Demographic Background</a:t>
            </a:r>
          </a:p>
          <a:p>
            <a:pPr marL="342900" indent="-342900">
              <a:buFont typeface="+mj-lt"/>
              <a:buAutoNum type="arabicPeriod"/>
            </a:pPr>
            <a:r>
              <a:rPr lang="en-US" dirty="0"/>
              <a:t>Tobacco and Electronic Cigarettes</a:t>
            </a:r>
          </a:p>
          <a:p>
            <a:pPr marL="342900" indent="-342900">
              <a:buFont typeface="+mj-lt"/>
              <a:buAutoNum type="arabicPeriod"/>
            </a:pPr>
            <a:r>
              <a:rPr lang="en-US" dirty="0"/>
              <a:t>Alcohol</a:t>
            </a:r>
          </a:p>
          <a:p>
            <a:pPr marL="342900" indent="-342900">
              <a:buFont typeface="+mj-lt"/>
              <a:buAutoNum type="arabicPeriod"/>
            </a:pPr>
            <a:r>
              <a:rPr lang="en-US" dirty="0"/>
              <a:t>Marijuana</a:t>
            </a:r>
          </a:p>
          <a:p>
            <a:pPr marL="342900" indent="-342900">
              <a:buFont typeface="+mj-lt"/>
              <a:buAutoNum type="arabicPeriod"/>
            </a:pPr>
            <a:r>
              <a:rPr lang="en-US" dirty="0"/>
              <a:t>Opioid Use</a:t>
            </a:r>
          </a:p>
          <a:p>
            <a:pPr marL="342900" indent="-342900">
              <a:buFont typeface="+mj-lt"/>
              <a:buAutoNum type="arabicPeriod"/>
            </a:pPr>
            <a:r>
              <a:rPr lang="en-US" dirty="0"/>
              <a:t>Other Illegal Drugs</a:t>
            </a:r>
          </a:p>
          <a:p>
            <a:endParaRPr lang="en-US" dirty="0"/>
          </a:p>
          <a:p>
            <a:pPr marL="342900" indent="-342900">
              <a:buFont typeface="+mj-lt"/>
              <a:buAutoNum type="arabicPeriod" startAt="7"/>
            </a:pPr>
            <a:endParaRPr lang="en-US" dirty="0"/>
          </a:p>
        </p:txBody>
      </p:sp>
      <p:sp>
        <p:nvSpPr>
          <p:cNvPr id="4" name="Rectangle 3">
            <a:extLst>
              <a:ext uri="{FF2B5EF4-FFF2-40B4-BE49-F238E27FC236}">
                <a16:creationId xmlns:a16="http://schemas.microsoft.com/office/drawing/2014/main" id="{6DBE49F6-3309-4DD0-9E2A-6FDEF9FAD579}"/>
              </a:ext>
            </a:extLst>
          </p:cNvPr>
          <p:cNvSpPr/>
          <p:nvPr/>
        </p:nvSpPr>
        <p:spPr>
          <a:xfrm>
            <a:off x="1226915" y="2860877"/>
            <a:ext cx="4190035" cy="17994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7CF0D-CDAD-4DA7-924F-F499496123AF}"/>
              </a:ext>
            </a:extLst>
          </p:cNvPr>
          <p:cNvSpPr/>
          <p:nvPr/>
        </p:nvSpPr>
        <p:spPr>
          <a:xfrm>
            <a:off x="6775051" y="2860876"/>
            <a:ext cx="4445726" cy="272399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EF552-CF11-41E2-8ECB-FCC2F445DF97}"/>
              </a:ext>
            </a:extLst>
          </p:cNvPr>
          <p:cNvSpPr txBox="1"/>
          <p:nvPr/>
        </p:nvSpPr>
        <p:spPr>
          <a:xfrm>
            <a:off x="1340729" y="1728748"/>
            <a:ext cx="4282633" cy="954107"/>
          </a:xfrm>
          <a:prstGeom prst="rect">
            <a:avLst/>
          </a:prstGeom>
          <a:noFill/>
        </p:spPr>
        <p:txBody>
          <a:bodyPr wrap="square" rtlCol="0">
            <a:spAutoFit/>
          </a:bodyPr>
          <a:lstStyle/>
          <a:p>
            <a:r>
              <a:rPr lang="en-US" sz="2800" dirty="0"/>
              <a:t>Specific Focus by Type of Substance Use</a:t>
            </a:r>
          </a:p>
        </p:txBody>
      </p:sp>
      <p:sp>
        <p:nvSpPr>
          <p:cNvPr id="9" name="TextBox 8">
            <a:extLst>
              <a:ext uri="{FF2B5EF4-FFF2-40B4-BE49-F238E27FC236}">
                <a16:creationId xmlns:a16="http://schemas.microsoft.com/office/drawing/2014/main" id="{8FF32845-4A07-4677-8478-B327ABC131B0}"/>
              </a:ext>
            </a:extLst>
          </p:cNvPr>
          <p:cNvSpPr txBox="1"/>
          <p:nvPr/>
        </p:nvSpPr>
        <p:spPr>
          <a:xfrm>
            <a:off x="7026882" y="1728747"/>
            <a:ext cx="4193895" cy="954107"/>
          </a:xfrm>
          <a:prstGeom prst="rect">
            <a:avLst/>
          </a:prstGeom>
          <a:noFill/>
        </p:spPr>
        <p:txBody>
          <a:bodyPr wrap="square" rtlCol="0">
            <a:spAutoFit/>
          </a:bodyPr>
          <a:lstStyle/>
          <a:p>
            <a:r>
              <a:rPr lang="en-US" sz="2800" dirty="0"/>
              <a:t>Specific Focus by Special Topics and Subgroups</a:t>
            </a:r>
          </a:p>
        </p:txBody>
      </p:sp>
      <p:sp>
        <p:nvSpPr>
          <p:cNvPr id="10" name="TextBox 9">
            <a:extLst>
              <a:ext uri="{FF2B5EF4-FFF2-40B4-BE49-F238E27FC236}">
                <a16:creationId xmlns:a16="http://schemas.microsoft.com/office/drawing/2014/main" id="{304EAFB4-71B0-4749-80AB-358A5A494F79}"/>
              </a:ext>
            </a:extLst>
          </p:cNvPr>
          <p:cNvSpPr txBox="1"/>
          <p:nvPr/>
        </p:nvSpPr>
        <p:spPr>
          <a:xfrm>
            <a:off x="682904" y="315945"/>
            <a:ext cx="10648709" cy="584775"/>
          </a:xfrm>
          <a:prstGeom prst="rect">
            <a:avLst/>
          </a:prstGeom>
          <a:noFill/>
        </p:spPr>
        <p:txBody>
          <a:bodyPr wrap="square" rtlCol="0">
            <a:spAutoFit/>
          </a:bodyPr>
          <a:lstStyle/>
          <a:p>
            <a:pPr algn="ctr"/>
            <a:r>
              <a:rPr lang="en-US" sz="3200" b="1" dirty="0">
                <a:solidFill>
                  <a:srgbClr val="002060"/>
                </a:solidFill>
                <a:latin typeface="+mj-lt"/>
              </a:rPr>
              <a:t>2022 Delaware State Epidemiological Report Chapter Outline</a:t>
            </a:r>
          </a:p>
        </p:txBody>
      </p:sp>
      <p:cxnSp>
        <p:nvCxnSpPr>
          <p:cNvPr id="12" name="Straight Connector 11">
            <a:extLst>
              <a:ext uri="{FF2B5EF4-FFF2-40B4-BE49-F238E27FC236}">
                <a16:creationId xmlns:a16="http://schemas.microsoft.com/office/drawing/2014/main" id="{845C6D9B-646C-4575-B788-7DAE572D419E}"/>
              </a:ext>
            </a:extLst>
          </p:cNvPr>
          <p:cNvCxnSpPr/>
          <p:nvPr/>
        </p:nvCxnSpPr>
        <p:spPr>
          <a:xfrm>
            <a:off x="810228" y="856527"/>
            <a:ext cx="982690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391FEC-348B-4C66-9471-8CCC68380F5B}"/>
              </a:ext>
            </a:extLst>
          </p:cNvPr>
          <p:cNvSpPr txBox="1"/>
          <p:nvPr/>
        </p:nvSpPr>
        <p:spPr>
          <a:xfrm>
            <a:off x="7026882" y="2911509"/>
            <a:ext cx="4304731" cy="2862322"/>
          </a:xfrm>
          <a:prstGeom prst="rect">
            <a:avLst/>
          </a:prstGeom>
          <a:noFill/>
        </p:spPr>
        <p:txBody>
          <a:bodyPr wrap="square" rtlCol="0">
            <a:spAutoFit/>
          </a:bodyPr>
          <a:lstStyle/>
          <a:p>
            <a:pPr marL="342900" indent="-342900">
              <a:buFont typeface="+mj-lt"/>
              <a:buAutoNum type="arabicPeriod" startAt="7"/>
            </a:pPr>
            <a:r>
              <a:rPr lang="en-US" dirty="0"/>
              <a:t>Infants with Prenatal Substance Exposure</a:t>
            </a:r>
          </a:p>
          <a:p>
            <a:pPr marL="342900" indent="-342900">
              <a:buFont typeface="+mj-lt"/>
              <a:buAutoNum type="arabicPeriod" startAt="7"/>
            </a:pPr>
            <a:r>
              <a:rPr lang="en-US" dirty="0"/>
              <a:t>Gambling</a:t>
            </a:r>
          </a:p>
          <a:p>
            <a:pPr marL="342900" indent="-342900">
              <a:buFont typeface="+mj-lt"/>
              <a:buAutoNum type="arabicPeriod" startAt="7"/>
            </a:pPr>
            <a:r>
              <a:rPr lang="en-US" dirty="0"/>
              <a:t>Mental Health and Wellness</a:t>
            </a:r>
          </a:p>
          <a:p>
            <a:pPr marL="342900" indent="-342900">
              <a:buFont typeface="+mj-lt"/>
              <a:buAutoNum type="arabicPeriod" startAt="7"/>
            </a:pPr>
            <a:r>
              <a:rPr lang="en-US" dirty="0"/>
              <a:t>Persons with Disabilities</a:t>
            </a:r>
          </a:p>
          <a:p>
            <a:pPr marL="342900" indent="-342900">
              <a:buFont typeface="+mj-lt"/>
              <a:buAutoNum type="arabicPeriod" startAt="7"/>
            </a:pPr>
            <a:r>
              <a:rPr lang="en-US" dirty="0"/>
              <a:t>Adverse Childhood Experiences (ACEs) and Other Trauma</a:t>
            </a:r>
          </a:p>
          <a:p>
            <a:pPr marL="342900" indent="-342900">
              <a:buFont typeface="+mj-lt"/>
              <a:buAutoNum type="arabicPeriod" startAt="7"/>
            </a:pPr>
            <a:r>
              <a:rPr lang="en-US" dirty="0"/>
              <a:t>Gender and Sexuality</a:t>
            </a:r>
          </a:p>
          <a:p>
            <a:pPr marL="342900" indent="-342900">
              <a:buFont typeface="+mj-lt"/>
              <a:buAutoNum type="arabicPeriod" startAt="7"/>
            </a:pPr>
            <a:r>
              <a:rPr lang="en-US" dirty="0"/>
              <a:t>Protective Factors</a:t>
            </a:r>
          </a:p>
          <a:p>
            <a:endParaRPr lang="en-US" dirty="0"/>
          </a:p>
        </p:txBody>
      </p:sp>
    </p:spTree>
    <p:extLst>
      <p:ext uri="{BB962C8B-B14F-4D97-AF65-F5344CB8AC3E}">
        <p14:creationId xmlns:p14="http://schemas.microsoft.com/office/powerpoint/2010/main" val="341530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35ABAB-99C6-424D-BAA6-929884FDA31F}"/>
              </a:ext>
            </a:extLst>
          </p:cNvPr>
          <p:cNvSpPr>
            <a:spLocks noGrp="1"/>
          </p:cNvSpPr>
          <p:nvPr>
            <p:ph idx="1"/>
          </p:nvPr>
        </p:nvSpPr>
        <p:spPr>
          <a:xfrm>
            <a:off x="848503" y="1781213"/>
            <a:ext cx="10702257" cy="2990781"/>
          </a:xfrm>
        </p:spPr>
        <p:txBody>
          <a:bodyPr>
            <a:noAutofit/>
          </a:bodyPr>
          <a:lstStyle/>
          <a:p>
            <a:pPr marL="0" indent="0" algn="ctr">
              <a:lnSpc>
                <a:spcPct val="100000"/>
              </a:lnSpc>
              <a:spcBef>
                <a:spcPts val="0"/>
              </a:spcBef>
              <a:buNone/>
            </a:pPr>
            <a:r>
              <a:rPr lang="en-US" sz="2200" b="1" i="1" dirty="0">
                <a:solidFill>
                  <a:srgbClr val="002060"/>
                </a:solidFill>
              </a:rPr>
              <a:t>Funding for the State Epidemiological Outcomes Workgroup has been provided by the </a:t>
            </a:r>
          </a:p>
          <a:p>
            <a:pPr marL="0" indent="0" algn="ctr">
              <a:lnSpc>
                <a:spcPct val="100000"/>
              </a:lnSpc>
              <a:spcBef>
                <a:spcPts val="0"/>
              </a:spcBef>
              <a:buNone/>
            </a:pPr>
            <a:r>
              <a:rPr lang="en-US" sz="2200" b="1" i="1" dirty="0">
                <a:solidFill>
                  <a:srgbClr val="002060"/>
                </a:solidFill>
              </a:rPr>
              <a:t>Delaware Department for Health and Social Services, Division of Substance Abuse and Mental Health (DSAMH) through the Substance Abuse and Mental Health Services Administration (SAMHSA).  </a:t>
            </a:r>
          </a:p>
          <a:p>
            <a:pPr marL="0" indent="0" algn="ctr">
              <a:lnSpc>
                <a:spcPct val="100000"/>
              </a:lnSpc>
              <a:spcBef>
                <a:spcPts val="0"/>
              </a:spcBef>
              <a:buNone/>
            </a:pPr>
            <a:endParaRPr lang="en-US" sz="2200" b="1" i="1" dirty="0">
              <a:solidFill>
                <a:srgbClr val="002060"/>
              </a:solidFill>
            </a:endParaRPr>
          </a:p>
          <a:p>
            <a:pPr marL="0" indent="0" algn="ctr">
              <a:lnSpc>
                <a:spcPct val="100000"/>
              </a:lnSpc>
              <a:spcBef>
                <a:spcPts val="0"/>
              </a:spcBef>
              <a:buNone/>
            </a:pPr>
            <a:r>
              <a:rPr lang="en-US" sz="2200" b="1" i="1" dirty="0">
                <a:solidFill>
                  <a:srgbClr val="002060"/>
                </a:solidFill>
              </a:rPr>
              <a:t>The SEOW is facilitated by the Center for Drug and Health Studies at the University of Delaware. Visit the SEOW online at:</a:t>
            </a:r>
          </a:p>
          <a:p>
            <a:pPr marL="0" indent="0" algn="ctr">
              <a:lnSpc>
                <a:spcPct val="100000"/>
              </a:lnSpc>
              <a:spcBef>
                <a:spcPts val="0"/>
              </a:spcBef>
              <a:buNone/>
            </a:pPr>
            <a:r>
              <a:rPr lang="en-US" sz="2200" b="1" i="1" dirty="0">
                <a:solidFill>
                  <a:srgbClr val="002060"/>
                </a:solidFill>
                <a:hlinkClick r:id="rId2">
                  <a:extLst>
                    <a:ext uri="{A12FA001-AC4F-418D-AE19-62706E023703}">
                      <ahyp:hlinkClr xmlns:ahyp="http://schemas.microsoft.com/office/drawing/2018/hyperlinkcolor" val="tx"/>
                    </a:ext>
                  </a:extLst>
                </a:hlinkClick>
              </a:rPr>
              <a:t>https://www.cdhs.udel.edu/seow/what-is-seow</a:t>
            </a:r>
            <a:r>
              <a:rPr lang="en-US" sz="2200" b="1" i="1" dirty="0">
                <a:solidFill>
                  <a:srgbClr val="002060"/>
                </a:solidFill>
              </a:rPr>
              <a:t> </a:t>
            </a:r>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b="1" i="1" dirty="0"/>
          </a:p>
          <a:p>
            <a:pPr marL="0" indent="0">
              <a:lnSpc>
                <a:spcPct val="100000"/>
              </a:lnSpc>
              <a:buNone/>
            </a:pPr>
            <a:endParaRPr lang="en-US" sz="1600" dirty="0"/>
          </a:p>
        </p:txBody>
      </p:sp>
      <p:pic>
        <p:nvPicPr>
          <p:cNvPr id="5" name="Picture 4" descr="Text&#10;&#10;Description automatically generated">
            <a:extLst>
              <a:ext uri="{FF2B5EF4-FFF2-40B4-BE49-F238E27FC236}">
                <a16:creationId xmlns:a16="http://schemas.microsoft.com/office/drawing/2014/main" id="{0F516842-02F1-8741-80FE-9C79129871B8}"/>
              </a:ext>
            </a:extLst>
          </p:cNvPr>
          <p:cNvPicPr>
            <a:picLocks noChangeAspect="1"/>
          </p:cNvPicPr>
          <p:nvPr/>
        </p:nvPicPr>
        <p:blipFill>
          <a:blip r:embed="rId3"/>
          <a:stretch>
            <a:fillRect/>
          </a:stretch>
        </p:blipFill>
        <p:spPr>
          <a:xfrm>
            <a:off x="5237018" y="5087120"/>
            <a:ext cx="1741134" cy="1741134"/>
          </a:xfrm>
          <a:prstGeom prst="rect">
            <a:avLst/>
          </a:prstGeom>
        </p:spPr>
      </p:pic>
      <p:pic>
        <p:nvPicPr>
          <p:cNvPr id="17" name="Picture 16">
            <a:extLst>
              <a:ext uri="{FF2B5EF4-FFF2-40B4-BE49-F238E27FC236}">
                <a16:creationId xmlns:a16="http://schemas.microsoft.com/office/drawing/2014/main" id="{479EFF1D-857E-A441-A371-4205BC5B83A3}"/>
              </a:ext>
            </a:extLst>
          </p:cNvPr>
          <p:cNvPicPr/>
          <p:nvPr/>
        </p:nvPicPr>
        <p:blipFill>
          <a:blip r:embed="rId4"/>
          <a:stretch>
            <a:fillRect/>
          </a:stretch>
        </p:blipFill>
        <p:spPr>
          <a:xfrm>
            <a:off x="848503" y="5102610"/>
            <a:ext cx="1616442" cy="1492154"/>
          </a:xfrm>
          <a:prstGeom prst="rect">
            <a:avLst/>
          </a:prstGeom>
          <a:solidFill>
            <a:schemeClr val="bg1"/>
          </a:solidFill>
        </p:spPr>
      </p:pic>
      <p:pic>
        <p:nvPicPr>
          <p:cNvPr id="22" name="Picture 21" descr="CAS_Web_Twitter_CDHS_ProfilePic.jpg">
            <a:extLst>
              <a:ext uri="{FF2B5EF4-FFF2-40B4-BE49-F238E27FC236}">
                <a16:creationId xmlns:a16="http://schemas.microsoft.com/office/drawing/2014/main" id="{86D38CFD-8821-A84C-8B23-BB8BF6CEE05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204000"/>
                    </a14:imgEffect>
                    <a14:imgEffect>
                      <a14:brightnessContrast bright="-4000"/>
                    </a14:imgEffect>
                  </a14:imgLayer>
                </a14:imgProps>
              </a:ext>
              <a:ext uri="{28A0092B-C50C-407E-A947-70E740481C1C}">
                <a14:useLocalDpi xmlns:a14="http://schemas.microsoft.com/office/drawing/2010/main" val="0"/>
              </a:ext>
            </a:extLst>
          </a:blip>
          <a:srcRect l="7701" r="5011" b="-1"/>
          <a:stretch/>
        </p:blipFill>
        <p:spPr>
          <a:xfrm>
            <a:off x="10025690" y="5102610"/>
            <a:ext cx="1640727" cy="1600952"/>
          </a:xfrm>
          <a:prstGeom prst="rect">
            <a:avLst/>
          </a:prstGeom>
        </p:spPr>
      </p:pic>
      <p:sp>
        <p:nvSpPr>
          <p:cNvPr id="7" name="Title 1">
            <a:extLst>
              <a:ext uri="{FF2B5EF4-FFF2-40B4-BE49-F238E27FC236}">
                <a16:creationId xmlns:a16="http://schemas.microsoft.com/office/drawing/2014/main" id="{8BEBFE63-7158-EC45-B6EB-E547DD9DA809}"/>
              </a:ext>
            </a:extLst>
          </p:cNvPr>
          <p:cNvSpPr>
            <a:spLocks noGrp="1"/>
          </p:cNvSpPr>
          <p:nvPr>
            <p:ph type="title"/>
          </p:nvPr>
        </p:nvSpPr>
        <p:spPr>
          <a:xfrm>
            <a:off x="1115568" y="548640"/>
            <a:ext cx="10168128" cy="1179576"/>
          </a:xfrm>
        </p:spPr>
        <p:txBody>
          <a:bodyPr vert="horz" lIns="91440" tIns="45720" rIns="91440" bIns="45720" rtlCol="0" anchor="ctr">
            <a:normAutofit fontScale="90000"/>
          </a:bodyPr>
          <a:lstStyle/>
          <a:p>
            <a:pPr algn="ctr"/>
            <a:r>
              <a:rPr lang="en-US" b="1" dirty="0">
                <a:solidFill>
                  <a:srgbClr val="002060"/>
                </a:solidFill>
              </a:rPr>
              <a:t>The State Epidemiological Outcomes Workgroup (SEOW)</a:t>
            </a:r>
          </a:p>
        </p:txBody>
      </p:sp>
    </p:spTree>
    <p:extLst>
      <p:ext uri="{BB962C8B-B14F-4D97-AF65-F5344CB8AC3E}">
        <p14:creationId xmlns:p14="http://schemas.microsoft.com/office/powerpoint/2010/main" val="145886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823A-0540-4ECC-AEBB-47D9A6B120D6}"/>
              </a:ext>
            </a:extLst>
          </p:cNvPr>
          <p:cNvSpPr>
            <a:spLocks noGrp="1"/>
          </p:cNvSpPr>
          <p:nvPr>
            <p:ph type="title"/>
          </p:nvPr>
        </p:nvSpPr>
        <p:spPr>
          <a:xfrm>
            <a:off x="596312" y="827793"/>
            <a:ext cx="10515600" cy="1325563"/>
          </a:xfrm>
        </p:spPr>
        <p:txBody>
          <a:bodyPr>
            <a:normAutofit/>
          </a:bodyPr>
          <a:lstStyle/>
          <a:p>
            <a:r>
              <a:rPr lang="en-US" sz="2000" dirty="0"/>
              <a:t>Reported Use of Selected Substances in the Past Year among Delaware Students (%)</a:t>
            </a:r>
            <a:br>
              <a:rPr lang="en-US" sz="2000" dirty="0"/>
            </a:br>
            <a:r>
              <a:rPr lang="en-US" sz="2000" dirty="0"/>
              <a:t>2021 Delaware School Survey, 8</a:t>
            </a:r>
            <a:r>
              <a:rPr lang="en-US" sz="2000" baseline="30000" dirty="0"/>
              <a:t>th</a:t>
            </a:r>
            <a:r>
              <a:rPr lang="en-US" sz="2000" dirty="0"/>
              <a:t> Grade</a:t>
            </a:r>
          </a:p>
        </p:txBody>
      </p:sp>
      <p:sp>
        <p:nvSpPr>
          <p:cNvPr id="5" name="TextBox 4">
            <a:extLst>
              <a:ext uri="{FF2B5EF4-FFF2-40B4-BE49-F238E27FC236}">
                <a16:creationId xmlns:a16="http://schemas.microsoft.com/office/drawing/2014/main" id="{4CECBEDC-92AB-4BF6-BABF-40BDC3C150FF}"/>
              </a:ext>
            </a:extLst>
          </p:cNvPr>
          <p:cNvSpPr txBox="1"/>
          <p:nvPr/>
        </p:nvSpPr>
        <p:spPr>
          <a:xfrm>
            <a:off x="1681501" y="236992"/>
            <a:ext cx="8747112" cy="523220"/>
          </a:xfrm>
          <a:prstGeom prst="rect">
            <a:avLst/>
          </a:prstGeom>
          <a:noFill/>
        </p:spPr>
        <p:txBody>
          <a:bodyPr wrap="square" rtlCol="0">
            <a:spAutoFit/>
          </a:bodyPr>
          <a:lstStyle/>
          <a:p>
            <a:r>
              <a:rPr lang="en-US" sz="2800" b="1" dirty="0">
                <a:solidFill>
                  <a:srgbClr val="002060"/>
                </a:solidFill>
                <a:latin typeface="+mj-lt"/>
              </a:rPr>
              <a:t>State Overview: A Snapshot of Substance Use (8</a:t>
            </a:r>
            <a:r>
              <a:rPr lang="en-US" sz="2800" b="1" baseline="30000" dirty="0">
                <a:solidFill>
                  <a:srgbClr val="002060"/>
                </a:solidFill>
                <a:latin typeface="+mj-lt"/>
              </a:rPr>
              <a:t>th</a:t>
            </a:r>
            <a:r>
              <a:rPr lang="en-US" sz="2800" b="1" dirty="0">
                <a:solidFill>
                  <a:srgbClr val="002060"/>
                </a:solidFill>
                <a:latin typeface="+mj-lt"/>
              </a:rPr>
              <a:t> Grade)</a:t>
            </a:r>
          </a:p>
        </p:txBody>
      </p:sp>
      <p:cxnSp>
        <p:nvCxnSpPr>
          <p:cNvPr id="7" name="Straight Connector 6">
            <a:extLst>
              <a:ext uri="{FF2B5EF4-FFF2-40B4-BE49-F238E27FC236}">
                <a16:creationId xmlns:a16="http://schemas.microsoft.com/office/drawing/2014/main" id="{2364C6C5-C957-4205-B63E-9E8F46A567DB}"/>
              </a:ext>
            </a:extLst>
          </p:cNvPr>
          <p:cNvCxnSpPr>
            <a:cxnSpLocks/>
          </p:cNvCxnSpPr>
          <p:nvPr/>
        </p:nvCxnSpPr>
        <p:spPr>
          <a:xfrm>
            <a:off x="1522386" y="760212"/>
            <a:ext cx="90112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787E1B-B0E6-4813-A4C6-DD966BCD941D}"/>
              </a:ext>
            </a:extLst>
          </p:cNvPr>
          <p:cNvSpPr txBox="1"/>
          <p:nvPr/>
        </p:nvSpPr>
        <p:spPr>
          <a:xfrm>
            <a:off x="9145048" y="1737995"/>
            <a:ext cx="2777206" cy="3534942"/>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400" u="sng" dirty="0">
                <a:latin typeface="Calibri" panose="020F0502020204030204" pitchFamily="34" charset="0"/>
                <a:ea typeface="SimSun" panose="02010600030101010101" pitchFamily="2" charset="-122"/>
                <a:cs typeface="Calibri" panose="020F0502020204030204" pitchFamily="34" charset="0"/>
              </a:rPr>
              <a:t>Prescription misuse</a:t>
            </a:r>
            <a:r>
              <a:rPr lang="en-US" sz="1400" u="sng" dirty="0">
                <a:effectLst/>
                <a:latin typeface="Calibri" panose="020F0502020204030204" pitchFamily="34" charset="0"/>
                <a:ea typeface="SimSun" panose="02010600030101010101" pitchFamily="2" charset="-122"/>
                <a:cs typeface="Calibri" panose="020F0502020204030204" pitchFamily="34" charset="0"/>
              </a:rPr>
              <a:t> </a:t>
            </a:r>
            <a:r>
              <a:rPr lang="en-US" sz="1400" dirty="0">
                <a:effectLst/>
                <a:latin typeface="Calibri" panose="020F0502020204030204" pitchFamily="34" charset="0"/>
                <a:ea typeface="SimSun" panose="02010600030101010101" pitchFamily="2" charset="-122"/>
                <a:cs typeface="Calibri" panose="020F0502020204030204" pitchFamily="34" charset="0"/>
              </a:rPr>
              <a:t>includes any prescription medications used without a prescription or in a way other than prescribed, such as prescription uppers (diet pills, Ritalin, </a:t>
            </a:r>
            <a:r>
              <a:rPr lang="en-US" sz="1400" dirty="0" err="1">
                <a:effectLst/>
                <a:latin typeface="Calibri" panose="020F0502020204030204" pitchFamily="34" charset="0"/>
                <a:ea typeface="SimSun" panose="02010600030101010101" pitchFamily="2" charset="-122"/>
                <a:cs typeface="Calibri" panose="020F0502020204030204" pitchFamily="34" charset="0"/>
              </a:rPr>
              <a:t>Concerta</a:t>
            </a:r>
            <a:r>
              <a:rPr lang="en-US" sz="1400" dirty="0">
                <a:effectLst/>
                <a:latin typeface="Calibri" panose="020F0502020204030204" pitchFamily="34" charset="0"/>
                <a:ea typeface="SimSun" panose="02010600030101010101" pitchFamily="2" charset="-122"/>
                <a:cs typeface="Calibri" panose="020F0502020204030204" pitchFamily="34" charset="0"/>
              </a:rPr>
              <a:t>, Adderall), downers (Xanax and other benzodiazepines), and painkillers.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400" u="sng" dirty="0">
                <a:effectLst/>
                <a:latin typeface="Calibri" panose="020F0502020204030204" pitchFamily="34" charset="0"/>
                <a:ea typeface="SimSun" panose="02010600030101010101" pitchFamily="2" charset="-122"/>
                <a:cs typeface="Calibri" panose="020F0502020204030204" pitchFamily="34" charset="0"/>
              </a:rPr>
              <a:t>Other illegal drugs </a:t>
            </a:r>
            <a:r>
              <a:rPr lang="en-US" sz="1400" dirty="0">
                <a:effectLst/>
                <a:latin typeface="Calibri" panose="020F0502020204030204" pitchFamily="34" charset="0"/>
                <a:ea typeface="SimSun" panose="02010600030101010101" pitchFamily="2" charset="-122"/>
                <a:cs typeface="Calibri" panose="020F0502020204030204" pitchFamily="34" charset="0"/>
              </a:rPr>
              <a:t>include ecstasy, hallucinogens, street uppers, inhalants, cocaine, crack, heroin, and synthetic marijuana used to get high.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sz="1400" dirty="0"/>
          </a:p>
        </p:txBody>
      </p:sp>
      <p:sp>
        <p:nvSpPr>
          <p:cNvPr id="13" name="TextBox 12">
            <a:extLst>
              <a:ext uri="{FF2B5EF4-FFF2-40B4-BE49-F238E27FC236}">
                <a16:creationId xmlns:a16="http://schemas.microsoft.com/office/drawing/2014/main" id="{C734E1B2-4AD4-4611-987D-392B7ED85D75}"/>
              </a:ext>
            </a:extLst>
          </p:cNvPr>
          <p:cNvSpPr txBox="1"/>
          <p:nvPr/>
        </p:nvSpPr>
        <p:spPr>
          <a:xfrm>
            <a:off x="1602557" y="6371303"/>
            <a:ext cx="9298729"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400" dirty="0"/>
          </a:p>
        </p:txBody>
      </p:sp>
      <p:graphicFrame>
        <p:nvGraphicFramePr>
          <p:cNvPr id="3" name="Chart 2">
            <a:extLst>
              <a:ext uri="{FF2B5EF4-FFF2-40B4-BE49-F238E27FC236}">
                <a16:creationId xmlns:a16="http://schemas.microsoft.com/office/drawing/2014/main" id="{34752745-92FB-1A21-85BC-266D42679248}"/>
              </a:ext>
            </a:extLst>
          </p:cNvPr>
          <p:cNvGraphicFramePr/>
          <p:nvPr>
            <p:extLst>
              <p:ext uri="{D42A27DB-BD31-4B8C-83A1-F6EECF244321}">
                <p14:modId xmlns:p14="http://schemas.microsoft.com/office/powerpoint/2010/main" val="2517537524"/>
              </p:ext>
            </p:extLst>
          </p:nvPr>
        </p:nvGraphicFramePr>
        <p:xfrm>
          <a:off x="197963" y="1805576"/>
          <a:ext cx="9113519" cy="3963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63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823A-0540-4ECC-AEBB-47D9A6B120D6}"/>
              </a:ext>
            </a:extLst>
          </p:cNvPr>
          <p:cNvSpPr>
            <a:spLocks noGrp="1"/>
          </p:cNvSpPr>
          <p:nvPr>
            <p:ph type="title"/>
          </p:nvPr>
        </p:nvSpPr>
        <p:spPr>
          <a:xfrm>
            <a:off x="637255" y="814146"/>
            <a:ext cx="10515600" cy="1325563"/>
          </a:xfrm>
        </p:spPr>
        <p:txBody>
          <a:bodyPr>
            <a:normAutofit/>
          </a:bodyPr>
          <a:lstStyle/>
          <a:p>
            <a:r>
              <a:rPr lang="en-US" sz="2000" dirty="0"/>
              <a:t>Reported Use of Selected Substances in the Past Year among Delaware Students (%)</a:t>
            </a:r>
            <a:br>
              <a:rPr lang="en-US" sz="2000" dirty="0"/>
            </a:br>
            <a:r>
              <a:rPr lang="en-US" sz="2000" dirty="0"/>
              <a:t>2021 Delaware School Survey, 11</a:t>
            </a:r>
            <a:r>
              <a:rPr lang="en-US" sz="2000" baseline="30000" dirty="0"/>
              <a:t>th</a:t>
            </a:r>
            <a:r>
              <a:rPr lang="en-US" sz="2000" dirty="0"/>
              <a:t> Grade</a:t>
            </a:r>
          </a:p>
        </p:txBody>
      </p:sp>
      <p:sp>
        <p:nvSpPr>
          <p:cNvPr id="5" name="TextBox 4">
            <a:extLst>
              <a:ext uri="{FF2B5EF4-FFF2-40B4-BE49-F238E27FC236}">
                <a16:creationId xmlns:a16="http://schemas.microsoft.com/office/drawing/2014/main" id="{4CECBEDC-92AB-4BF6-BABF-40BDC3C150FF}"/>
              </a:ext>
            </a:extLst>
          </p:cNvPr>
          <p:cNvSpPr txBox="1"/>
          <p:nvPr/>
        </p:nvSpPr>
        <p:spPr>
          <a:xfrm>
            <a:off x="1722444" y="223345"/>
            <a:ext cx="8747112" cy="523220"/>
          </a:xfrm>
          <a:prstGeom prst="rect">
            <a:avLst/>
          </a:prstGeom>
          <a:noFill/>
        </p:spPr>
        <p:txBody>
          <a:bodyPr wrap="square" rtlCol="0">
            <a:spAutoFit/>
          </a:bodyPr>
          <a:lstStyle/>
          <a:p>
            <a:r>
              <a:rPr lang="en-US" sz="2800" b="1" dirty="0">
                <a:solidFill>
                  <a:srgbClr val="002060"/>
                </a:solidFill>
                <a:latin typeface="+mj-lt"/>
              </a:rPr>
              <a:t>State Overview: A Snapshot of Substance Use (11</a:t>
            </a:r>
            <a:r>
              <a:rPr lang="en-US" sz="2800" b="1" baseline="30000" dirty="0">
                <a:solidFill>
                  <a:srgbClr val="002060"/>
                </a:solidFill>
                <a:latin typeface="+mj-lt"/>
              </a:rPr>
              <a:t>th</a:t>
            </a:r>
            <a:r>
              <a:rPr lang="en-US" sz="2800" b="1" dirty="0">
                <a:solidFill>
                  <a:srgbClr val="002060"/>
                </a:solidFill>
                <a:latin typeface="+mj-lt"/>
              </a:rPr>
              <a:t> Grade)</a:t>
            </a:r>
          </a:p>
        </p:txBody>
      </p:sp>
      <p:cxnSp>
        <p:nvCxnSpPr>
          <p:cNvPr id="7" name="Straight Connector 6">
            <a:extLst>
              <a:ext uri="{FF2B5EF4-FFF2-40B4-BE49-F238E27FC236}">
                <a16:creationId xmlns:a16="http://schemas.microsoft.com/office/drawing/2014/main" id="{2364C6C5-C957-4205-B63E-9E8F46A567DB}"/>
              </a:ext>
            </a:extLst>
          </p:cNvPr>
          <p:cNvCxnSpPr>
            <a:cxnSpLocks/>
          </p:cNvCxnSpPr>
          <p:nvPr/>
        </p:nvCxnSpPr>
        <p:spPr>
          <a:xfrm>
            <a:off x="1563329" y="746565"/>
            <a:ext cx="901126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787E1B-B0E6-4813-A4C6-DD966BCD941D}"/>
              </a:ext>
            </a:extLst>
          </p:cNvPr>
          <p:cNvSpPr txBox="1"/>
          <p:nvPr/>
        </p:nvSpPr>
        <p:spPr>
          <a:xfrm>
            <a:off x="8866855" y="1834382"/>
            <a:ext cx="2853778" cy="3304431"/>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400" u="sng" dirty="0">
                <a:latin typeface="Calibri" panose="020F0502020204030204" pitchFamily="34" charset="0"/>
                <a:ea typeface="SimSun" panose="02010600030101010101" pitchFamily="2" charset="-122"/>
                <a:cs typeface="Calibri" panose="020F0502020204030204" pitchFamily="34" charset="0"/>
              </a:rPr>
              <a:t>Prescription misuse</a:t>
            </a:r>
            <a:r>
              <a:rPr lang="en-US" sz="1400" u="sng" dirty="0">
                <a:effectLst/>
                <a:latin typeface="Calibri" panose="020F0502020204030204" pitchFamily="34" charset="0"/>
                <a:ea typeface="SimSun" panose="02010600030101010101" pitchFamily="2" charset="-122"/>
                <a:cs typeface="Calibri" panose="020F0502020204030204" pitchFamily="34" charset="0"/>
              </a:rPr>
              <a:t> </a:t>
            </a:r>
            <a:r>
              <a:rPr lang="en-US" sz="1400" dirty="0">
                <a:effectLst/>
                <a:latin typeface="Calibri" panose="020F0502020204030204" pitchFamily="34" charset="0"/>
                <a:ea typeface="SimSun" panose="02010600030101010101" pitchFamily="2" charset="-122"/>
                <a:cs typeface="Calibri" panose="020F0502020204030204" pitchFamily="34" charset="0"/>
              </a:rPr>
              <a:t>includes any prescription medications used without a prescription or in a way other than prescribed, such as prescription uppers (diet pills, Ritalin, </a:t>
            </a:r>
            <a:r>
              <a:rPr lang="en-US" sz="1400" dirty="0" err="1">
                <a:effectLst/>
                <a:latin typeface="Calibri" panose="020F0502020204030204" pitchFamily="34" charset="0"/>
                <a:ea typeface="SimSun" panose="02010600030101010101" pitchFamily="2" charset="-122"/>
                <a:cs typeface="Calibri" panose="020F0502020204030204" pitchFamily="34" charset="0"/>
              </a:rPr>
              <a:t>Concerta</a:t>
            </a:r>
            <a:r>
              <a:rPr lang="en-US" sz="1400" dirty="0">
                <a:effectLst/>
                <a:latin typeface="Calibri" panose="020F0502020204030204" pitchFamily="34" charset="0"/>
                <a:ea typeface="SimSun" panose="02010600030101010101" pitchFamily="2" charset="-122"/>
                <a:cs typeface="Calibri" panose="020F0502020204030204" pitchFamily="34" charset="0"/>
              </a:rPr>
              <a:t>, Adderall), downers (Xanax and other benzodiazepines), and painkillers.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400" u="sng" dirty="0">
                <a:effectLst/>
                <a:latin typeface="Calibri" panose="020F0502020204030204" pitchFamily="34" charset="0"/>
                <a:ea typeface="SimSun" panose="02010600030101010101" pitchFamily="2" charset="-122"/>
                <a:cs typeface="Calibri" panose="020F0502020204030204" pitchFamily="34" charset="0"/>
              </a:rPr>
              <a:t>Other illegal drugs </a:t>
            </a:r>
            <a:r>
              <a:rPr lang="en-US" sz="1400" dirty="0">
                <a:effectLst/>
                <a:latin typeface="Calibri" panose="020F0502020204030204" pitchFamily="34" charset="0"/>
                <a:ea typeface="SimSun" panose="02010600030101010101" pitchFamily="2" charset="-122"/>
                <a:cs typeface="Calibri" panose="020F0502020204030204" pitchFamily="34" charset="0"/>
              </a:rPr>
              <a:t>include ecstasy, hallucinogens, street uppers, inhalants, cocaine, crack, heroin, and synthetic marijuana used to get high.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sz="1400" dirty="0"/>
          </a:p>
        </p:txBody>
      </p:sp>
      <p:sp>
        <p:nvSpPr>
          <p:cNvPr id="13" name="TextBox 12">
            <a:extLst>
              <a:ext uri="{FF2B5EF4-FFF2-40B4-BE49-F238E27FC236}">
                <a16:creationId xmlns:a16="http://schemas.microsoft.com/office/drawing/2014/main" id="{C734E1B2-4AD4-4611-987D-392B7ED85D75}"/>
              </a:ext>
            </a:extLst>
          </p:cNvPr>
          <p:cNvSpPr txBox="1"/>
          <p:nvPr/>
        </p:nvSpPr>
        <p:spPr>
          <a:xfrm>
            <a:off x="1386078" y="6397716"/>
            <a:ext cx="9419843"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400" dirty="0"/>
          </a:p>
        </p:txBody>
      </p:sp>
      <p:sp>
        <p:nvSpPr>
          <p:cNvPr id="4" name="TextBox 3">
            <a:extLst>
              <a:ext uri="{FF2B5EF4-FFF2-40B4-BE49-F238E27FC236}">
                <a16:creationId xmlns:a16="http://schemas.microsoft.com/office/drawing/2014/main" id="{4623E80C-1C89-68D5-7812-90A560984CE1}"/>
              </a:ext>
            </a:extLst>
          </p:cNvPr>
          <p:cNvSpPr txBox="1"/>
          <p:nvPr/>
        </p:nvSpPr>
        <p:spPr>
          <a:xfrm>
            <a:off x="834788" y="5588215"/>
            <a:ext cx="6930788" cy="523220"/>
          </a:xfrm>
          <a:prstGeom prst="rect">
            <a:avLst/>
          </a:prstGeom>
          <a:noFill/>
        </p:spPr>
        <p:txBody>
          <a:bodyPr wrap="square">
            <a:spAutoFit/>
          </a:bodyPr>
          <a:lstStyle/>
          <a:p>
            <a:r>
              <a:rPr lang="en-US" sz="1400" b="0" i="0" u="none" strike="noStrike" dirty="0">
                <a:solidFill>
                  <a:srgbClr val="000000"/>
                </a:solidFill>
                <a:effectLst/>
                <a:latin typeface="Calibri" panose="020F0502020204030204" pitchFamily="34" charset="0"/>
              </a:rPr>
              <a:t>*The unweighted sample size of 11</a:t>
            </a:r>
            <a:r>
              <a:rPr lang="en-US" sz="1400" b="0" i="0" u="none" strike="noStrike" baseline="30000" dirty="0">
                <a:solidFill>
                  <a:srgbClr val="000000"/>
                </a:solidFill>
                <a:effectLst/>
                <a:latin typeface="Calibri" panose="020F0502020204030204" pitchFamily="34" charset="0"/>
              </a:rPr>
              <a:t>th</a:t>
            </a:r>
            <a:r>
              <a:rPr lang="en-US" sz="1400" b="0" i="0" u="none" strike="noStrike" dirty="0">
                <a:solidFill>
                  <a:srgbClr val="000000"/>
                </a:solidFill>
                <a:effectLst/>
                <a:latin typeface="Calibri" panose="020F0502020204030204" pitchFamily="34" charset="0"/>
              </a:rPr>
              <a:t> grade students who used cigarettes in the past year was below the minimum threshold for reporting (n&lt;30).</a:t>
            </a:r>
            <a:endParaRPr lang="en-US" sz="1400" dirty="0"/>
          </a:p>
        </p:txBody>
      </p:sp>
      <p:graphicFrame>
        <p:nvGraphicFramePr>
          <p:cNvPr id="9" name="Chart 8">
            <a:extLst>
              <a:ext uri="{FF2B5EF4-FFF2-40B4-BE49-F238E27FC236}">
                <a16:creationId xmlns:a16="http://schemas.microsoft.com/office/drawing/2014/main" id="{BD4840DE-7532-73C2-287C-63818BED746A}"/>
              </a:ext>
            </a:extLst>
          </p:cNvPr>
          <p:cNvGraphicFramePr/>
          <p:nvPr>
            <p:extLst>
              <p:ext uri="{D42A27DB-BD31-4B8C-83A1-F6EECF244321}">
                <p14:modId xmlns:p14="http://schemas.microsoft.com/office/powerpoint/2010/main" val="2920069283"/>
              </p:ext>
            </p:extLst>
          </p:nvPr>
        </p:nvGraphicFramePr>
        <p:xfrm>
          <a:off x="169682" y="2207289"/>
          <a:ext cx="8866855" cy="31026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381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FDC6D-2085-4B1F-889C-9C791C42A3A5}"/>
              </a:ext>
            </a:extLst>
          </p:cNvPr>
          <p:cNvSpPr txBox="1"/>
          <p:nvPr/>
        </p:nvSpPr>
        <p:spPr>
          <a:xfrm>
            <a:off x="2563107" y="157817"/>
            <a:ext cx="8009681" cy="523220"/>
          </a:xfrm>
          <a:prstGeom prst="rect">
            <a:avLst/>
          </a:prstGeom>
          <a:noFill/>
        </p:spPr>
        <p:txBody>
          <a:bodyPr wrap="square" rtlCol="0">
            <a:spAutoFit/>
          </a:bodyPr>
          <a:lstStyle/>
          <a:p>
            <a:r>
              <a:rPr lang="en-US" sz="2800" b="1" dirty="0">
                <a:solidFill>
                  <a:srgbClr val="002060"/>
                </a:solidFill>
                <a:latin typeface="+mj-lt"/>
              </a:rPr>
              <a:t>Tobacco and Electronic Cigarettes (Vaping)</a:t>
            </a:r>
          </a:p>
        </p:txBody>
      </p:sp>
      <p:cxnSp>
        <p:nvCxnSpPr>
          <p:cNvPr id="7" name="Straight Connector 6">
            <a:extLst>
              <a:ext uri="{FF2B5EF4-FFF2-40B4-BE49-F238E27FC236}">
                <a16:creationId xmlns:a16="http://schemas.microsoft.com/office/drawing/2014/main" id="{D38CBFB0-8E71-4494-AFD4-0B5858BFDDB7}"/>
              </a:ext>
            </a:extLst>
          </p:cNvPr>
          <p:cNvCxnSpPr>
            <a:cxnSpLocks/>
          </p:cNvCxnSpPr>
          <p:nvPr/>
        </p:nvCxnSpPr>
        <p:spPr>
          <a:xfrm>
            <a:off x="1909823" y="681037"/>
            <a:ext cx="82874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75FDAE-3744-4B97-BC07-2B323CCEC738}"/>
              </a:ext>
            </a:extLst>
          </p:cNvPr>
          <p:cNvSpPr txBox="1"/>
          <p:nvPr/>
        </p:nvSpPr>
        <p:spPr>
          <a:xfrm>
            <a:off x="1862446" y="6452488"/>
            <a:ext cx="9227450"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400" dirty="0"/>
          </a:p>
        </p:txBody>
      </p:sp>
      <p:sp>
        <p:nvSpPr>
          <p:cNvPr id="9" name="Title 8">
            <a:extLst>
              <a:ext uri="{FF2B5EF4-FFF2-40B4-BE49-F238E27FC236}">
                <a16:creationId xmlns:a16="http://schemas.microsoft.com/office/drawing/2014/main" id="{193568BB-EE00-4728-9978-A925BE5C0A9B}"/>
              </a:ext>
            </a:extLst>
          </p:cNvPr>
          <p:cNvSpPr>
            <a:spLocks noGrp="1"/>
          </p:cNvSpPr>
          <p:nvPr>
            <p:ph type="title"/>
          </p:nvPr>
        </p:nvSpPr>
        <p:spPr>
          <a:xfrm>
            <a:off x="795758" y="681037"/>
            <a:ext cx="10859793" cy="1325563"/>
          </a:xfrm>
        </p:spPr>
        <p:txBody>
          <a:bodyPr>
            <a:normAutofit/>
          </a:bodyPr>
          <a:lstStyle/>
          <a:p>
            <a:r>
              <a:rPr lang="en-US" sz="2000" dirty="0"/>
              <a:t>Declining Perception of “Great Risk” of Cigarettes (%)</a:t>
            </a:r>
            <a:br>
              <a:rPr lang="en-US" sz="2000" dirty="0"/>
            </a:br>
            <a:r>
              <a:rPr lang="en-US" sz="2000" dirty="0"/>
              <a:t>2021 Delaware School Survey, 8</a:t>
            </a:r>
            <a:r>
              <a:rPr lang="en-US" sz="2000" baseline="30000" dirty="0"/>
              <a:t>th </a:t>
            </a:r>
            <a:r>
              <a:rPr lang="en-US" sz="2000" dirty="0"/>
              <a:t>and 11</a:t>
            </a:r>
            <a:r>
              <a:rPr lang="en-US" sz="2000" baseline="30000" dirty="0"/>
              <a:t>th</a:t>
            </a:r>
            <a:r>
              <a:rPr lang="en-US" sz="2000" dirty="0"/>
              <a:t> Grade</a:t>
            </a:r>
          </a:p>
        </p:txBody>
      </p:sp>
      <p:graphicFrame>
        <p:nvGraphicFramePr>
          <p:cNvPr id="2" name="Chart 1">
            <a:extLst>
              <a:ext uri="{FF2B5EF4-FFF2-40B4-BE49-F238E27FC236}">
                <a16:creationId xmlns:a16="http://schemas.microsoft.com/office/drawing/2014/main" id="{59159832-D91D-5756-0007-9CCB3E3EB5E2}"/>
              </a:ext>
            </a:extLst>
          </p:cNvPr>
          <p:cNvGraphicFramePr>
            <a:graphicFrameLocks/>
          </p:cNvGraphicFramePr>
          <p:nvPr>
            <p:extLst>
              <p:ext uri="{D42A27DB-BD31-4B8C-83A1-F6EECF244321}">
                <p14:modId xmlns:p14="http://schemas.microsoft.com/office/powerpoint/2010/main" val="3677331973"/>
              </p:ext>
            </p:extLst>
          </p:nvPr>
        </p:nvGraphicFramePr>
        <p:xfrm>
          <a:off x="1282890" y="636343"/>
          <a:ext cx="9807006" cy="55406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353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FDC6D-2085-4B1F-889C-9C791C42A3A5}"/>
              </a:ext>
            </a:extLst>
          </p:cNvPr>
          <p:cNvSpPr txBox="1"/>
          <p:nvPr/>
        </p:nvSpPr>
        <p:spPr>
          <a:xfrm>
            <a:off x="2563107" y="157817"/>
            <a:ext cx="8009681" cy="523220"/>
          </a:xfrm>
          <a:prstGeom prst="rect">
            <a:avLst/>
          </a:prstGeom>
          <a:noFill/>
        </p:spPr>
        <p:txBody>
          <a:bodyPr wrap="square" rtlCol="0">
            <a:spAutoFit/>
          </a:bodyPr>
          <a:lstStyle/>
          <a:p>
            <a:r>
              <a:rPr lang="en-US" sz="2800" b="1" dirty="0">
                <a:solidFill>
                  <a:srgbClr val="002060"/>
                </a:solidFill>
                <a:latin typeface="+mj-lt"/>
              </a:rPr>
              <a:t>Tobacco and Electronic Cigarettes (Vaping)</a:t>
            </a:r>
          </a:p>
        </p:txBody>
      </p:sp>
      <p:cxnSp>
        <p:nvCxnSpPr>
          <p:cNvPr id="7" name="Straight Connector 6">
            <a:extLst>
              <a:ext uri="{FF2B5EF4-FFF2-40B4-BE49-F238E27FC236}">
                <a16:creationId xmlns:a16="http://schemas.microsoft.com/office/drawing/2014/main" id="{D38CBFB0-8E71-4494-AFD4-0B5858BFDDB7}"/>
              </a:ext>
            </a:extLst>
          </p:cNvPr>
          <p:cNvCxnSpPr>
            <a:cxnSpLocks/>
          </p:cNvCxnSpPr>
          <p:nvPr/>
        </p:nvCxnSpPr>
        <p:spPr>
          <a:xfrm>
            <a:off x="1909823" y="681037"/>
            <a:ext cx="82874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75FDAE-3744-4B97-BC07-2B323CCEC738}"/>
              </a:ext>
            </a:extLst>
          </p:cNvPr>
          <p:cNvSpPr txBox="1"/>
          <p:nvPr/>
        </p:nvSpPr>
        <p:spPr>
          <a:xfrm>
            <a:off x="1909823" y="6423184"/>
            <a:ext cx="8750642"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400" dirty="0"/>
          </a:p>
        </p:txBody>
      </p:sp>
      <p:sp>
        <p:nvSpPr>
          <p:cNvPr id="9" name="Title 8">
            <a:extLst>
              <a:ext uri="{FF2B5EF4-FFF2-40B4-BE49-F238E27FC236}">
                <a16:creationId xmlns:a16="http://schemas.microsoft.com/office/drawing/2014/main" id="{193568BB-EE00-4728-9978-A925BE5C0A9B}"/>
              </a:ext>
            </a:extLst>
          </p:cNvPr>
          <p:cNvSpPr>
            <a:spLocks noGrp="1"/>
          </p:cNvSpPr>
          <p:nvPr>
            <p:ph type="title"/>
          </p:nvPr>
        </p:nvSpPr>
        <p:spPr>
          <a:xfrm>
            <a:off x="795758" y="681037"/>
            <a:ext cx="10859793" cy="1325563"/>
          </a:xfrm>
        </p:spPr>
        <p:txBody>
          <a:bodyPr>
            <a:normAutofit/>
          </a:bodyPr>
          <a:lstStyle/>
          <a:p>
            <a:r>
              <a:rPr lang="en-US" sz="2000" dirty="0"/>
              <a:t>Trends in Past Month Use of Cigarettes (%)</a:t>
            </a:r>
            <a:br>
              <a:rPr lang="en-US" sz="2000" dirty="0"/>
            </a:br>
            <a:r>
              <a:rPr lang="en-US" sz="2000" dirty="0"/>
              <a:t>2021 Delaware School Survey, 8</a:t>
            </a:r>
            <a:r>
              <a:rPr lang="en-US" sz="2000" baseline="30000" dirty="0"/>
              <a:t>th </a:t>
            </a:r>
            <a:r>
              <a:rPr lang="en-US" sz="2000" dirty="0"/>
              <a:t>and 11</a:t>
            </a:r>
            <a:r>
              <a:rPr lang="en-US" sz="2000" baseline="30000" dirty="0"/>
              <a:t>th</a:t>
            </a:r>
            <a:r>
              <a:rPr lang="en-US" sz="2000" dirty="0"/>
              <a:t> Grade</a:t>
            </a:r>
          </a:p>
        </p:txBody>
      </p:sp>
      <p:graphicFrame>
        <p:nvGraphicFramePr>
          <p:cNvPr id="4" name="Chart 3">
            <a:extLst>
              <a:ext uri="{FF2B5EF4-FFF2-40B4-BE49-F238E27FC236}">
                <a16:creationId xmlns:a16="http://schemas.microsoft.com/office/drawing/2014/main" id="{54613D4A-36DE-5560-64B4-22699AFA2669}"/>
              </a:ext>
            </a:extLst>
          </p:cNvPr>
          <p:cNvGraphicFramePr>
            <a:graphicFrameLocks/>
          </p:cNvGraphicFramePr>
          <p:nvPr>
            <p:extLst>
              <p:ext uri="{D42A27DB-BD31-4B8C-83A1-F6EECF244321}">
                <p14:modId xmlns:p14="http://schemas.microsoft.com/office/powerpoint/2010/main" val="1604198799"/>
              </p:ext>
            </p:extLst>
          </p:nvPr>
        </p:nvGraphicFramePr>
        <p:xfrm>
          <a:off x="436729" y="1555846"/>
          <a:ext cx="11218822" cy="451740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9CB6C80-C8D8-E7BD-445C-3F49D624E2C7}"/>
              </a:ext>
            </a:extLst>
          </p:cNvPr>
          <p:cNvSpPr txBox="1"/>
          <p:nvPr/>
        </p:nvSpPr>
        <p:spPr>
          <a:xfrm>
            <a:off x="6822872" y="1997364"/>
            <a:ext cx="457337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In 2019, the number of 8th grade students reporting past month cigarette use was too small to report.</a:t>
            </a:r>
          </a:p>
          <a:p>
            <a:pPr marL="171450" indent="-171450">
              <a:buFont typeface="Arial" panose="020B0604020202020204" pitchFamily="34" charset="0"/>
              <a:buChar char="•"/>
            </a:pPr>
            <a:r>
              <a:rPr lang="en-US" sz="1200" dirty="0"/>
              <a:t>In 2020, 11th grade data was not available for the Delaware School Survey.</a:t>
            </a:r>
          </a:p>
          <a:p>
            <a:pPr marL="171450" indent="-171450">
              <a:buFont typeface="Arial" panose="020B0604020202020204" pitchFamily="34" charset="0"/>
              <a:buChar char="•"/>
            </a:pPr>
            <a:r>
              <a:rPr lang="en-US" sz="1200" dirty="0"/>
              <a:t>In 2021, the number of 8th grade and 11th grade students reporting past month cigarette use were too small (n&lt;30) to report.</a:t>
            </a:r>
          </a:p>
        </p:txBody>
      </p:sp>
      <p:sp>
        <p:nvSpPr>
          <p:cNvPr id="3" name="Rectangle 2">
            <a:extLst>
              <a:ext uri="{FF2B5EF4-FFF2-40B4-BE49-F238E27FC236}">
                <a16:creationId xmlns:a16="http://schemas.microsoft.com/office/drawing/2014/main" id="{11410A20-A5A4-0058-13FA-20939D6168CF}"/>
              </a:ext>
            </a:extLst>
          </p:cNvPr>
          <p:cNvSpPr/>
          <p:nvPr/>
        </p:nvSpPr>
        <p:spPr>
          <a:xfrm>
            <a:off x="6774873" y="1916401"/>
            <a:ext cx="4707082" cy="1325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6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FDC6D-2085-4B1F-889C-9C791C42A3A5}"/>
              </a:ext>
            </a:extLst>
          </p:cNvPr>
          <p:cNvSpPr txBox="1"/>
          <p:nvPr/>
        </p:nvSpPr>
        <p:spPr>
          <a:xfrm>
            <a:off x="2563107" y="157817"/>
            <a:ext cx="8009681" cy="523220"/>
          </a:xfrm>
          <a:prstGeom prst="rect">
            <a:avLst/>
          </a:prstGeom>
          <a:noFill/>
        </p:spPr>
        <p:txBody>
          <a:bodyPr wrap="square" rtlCol="0">
            <a:spAutoFit/>
          </a:bodyPr>
          <a:lstStyle/>
          <a:p>
            <a:r>
              <a:rPr lang="en-US" sz="2800" b="1" dirty="0">
                <a:solidFill>
                  <a:srgbClr val="002060"/>
                </a:solidFill>
                <a:latin typeface="+mj-lt"/>
              </a:rPr>
              <a:t>Tobacco and Electronic Cigarettes (Vaping)</a:t>
            </a:r>
          </a:p>
        </p:txBody>
      </p:sp>
      <p:cxnSp>
        <p:nvCxnSpPr>
          <p:cNvPr id="7" name="Straight Connector 6">
            <a:extLst>
              <a:ext uri="{FF2B5EF4-FFF2-40B4-BE49-F238E27FC236}">
                <a16:creationId xmlns:a16="http://schemas.microsoft.com/office/drawing/2014/main" id="{D38CBFB0-8E71-4494-AFD4-0B5858BFDDB7}"/>
              </a:ext>
            </a:extLst>
          </p:cNvPr>
          <p:cNvCxnSpPr>
            <a:cxnSpLocks/>
          </p:cNvCxnSpPr>
          <p:nvPr/>
        </p:nvCxnSpPr>
        <p:spPr>
          <a:xfrm>
            <a:off x="1909823" y="681037"/>
            <a:ext cx="82874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75FDAE-3744-4B97-BC07-2B323CCEC738}"/>
              </a:ext>
            </a:extLst>
          </p:cNvPr>
          <p:cNvSpPr txBox="1"/>
          <p:nvPr/>
        </p:nvSpPr>
        <p:spPr>
          <a:xfrm>
            <a:off x="1801504" y="6423184"/>
            <a:ext cx="8858961"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400" dirty="0"/>
          </a:p>
        </p:txBody>
      </p:sp>
      <p:sp>
        <p:nvSpPr>
          <p:cNvPr id="9" name="Title 8">
            <a:extLst>
              <a:ext uri="{FF2B5EF4-FFF2-40B4-BE49-F238E27FC236}">
                <a16:creationId xmlns:a16="http://schemas.microsoft.com/office/drawing/2014/main" id="{193568BB-EE00-4728-9978-A925BE5C0A9B}"/>
              </a:ext>
            </a:extLst>
          </p:cNvPr>
          <p:cNvSpPr>
            <a:spLocks noGrp="1"/>
          </p:cNvSpPr>
          <p:nvPr>
            <p:ph type="title"/>
          </p:nvPr>
        </p:nvSpPr>
        <p:spPr>
          <a:xfrm>
            <a:off x="795758" y="681037"/>
            <a:ext cx="10859793" cy="1325563"/>
          </a:xfrm>
        </p:spPr>
        <p:txBody>
          <a:bodyPr>
            <a:normAutofit/>
          </a:bodyPr>
          <a:lstStyle/>
          <a:p>
            <a:r>
              <a:rPr lang="en-US" sz="2000" dirty="0"/>
              <a:t>Trends in Self-Reported Vaping (%)</a:t>
            </a:r>
            <a:br>
              <a:rPr lang="en-US" sz="2000" dirty="0"/>
            </a:br>
            <a:r>
              <a:rPr lang="en-US" sz="2000" dirty="0"/>
              <a:t>2021 Delaware School Survey, 11</a:t>
            </a:r>
            <a:r>
              <a:rPr lang="en-US" sz="2000" baseline="30000" dirty="0"/>
              <a:t>th</a:t>
            </a:r>
            <a:r>
              <a:rPr lang="en-US" sz="2000" dirty="0"/>
              <a:t> Grade</a:t>
            </a:r>
          </a:p>
        </p:txBody>
      </p:sp>
      <p:graphicFrame>
        <p:nvGraphicFramePr>
          <p:cNvPr id="2" name="Chart 1">
            <a:extLst>
              <a:ext uri="{FF2B5EF4-FFF2-40B4-BE49-F238E27FC236}">
                <a16:creationId xmlns:a16="http://schemas.microsoft.com/office/drawing/2014/main" id="{27B7C805-14AA-48E3-AE62-6FAA506946DC}"/>
              </a:ext>
            </a:extLst>
          </p:cNvPr>
          <p:cNvGraphicFramePr/>
          <p:nvPr>
            <p:extLst>
              <p:ext uri="{D42A27DB-BD31-4B8C-83A1-F6EECF244321}">
                <p14:modId xmlns:p14="http://schemas.microsoft.com/office/powerpoint/2010/main" val="4078855490"/>
              </p:ext>
            </p:extLst>
          </p:nvPr>
        </p:nvGraphicFramePr>
        <p:xfrm>
          <a:off x="536449" y="1756718"/>
          <a:ext cx="10728004" cy="4666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07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6641-BEBB-4DD8-831B-392ECC9932B9}"/>
              </a:ext>
            </a:extLst>
          </p:cNvPr>
          <p:cNvSpPr>
            <a:spLocks noGrp="1"/>
          </p:cNvSpPr>
          <p:nvPr>
            <p:ph type="title"/>
          </p:nvPr>
        </p:nvSpPr>
        <p:spPr>
          <a:xfrm>
            <a:off x="557784" y="787199"/>
            <a:ext cx="10515600" cy="902598"/>
          </a:xfrm>
        </p:spPr>
        <p:txBody>
          <a:bodyPr>
            <a:normAutofit/>
          </a:bodyPr>
          <a:lstStyle/>
          <a:p>
            <a:r>
              <a:rPr lang="en-US" sz="2000" dirty="0"/>
              <a:t>Trends in Delaware Students’ Self-Reported Binge Drinking (%)</a:t>
            </a:r>
            <a:br>
              <a:rPr lang="en-US" sz="2000" dirty="0"/>
            </a:br>
            <a:r>
              <a:rPr lang="en-US" sz="2000" dirty="0"/>
              <a:t>Delaware School Survey, 1999-2021</a:t>
            </a:r>
          </a:p>
        </p:txBody>
      </p:sp>
      <p:sp>
        <p:nvSpPr>
          <p:cNvPr id="6" name="TextBox 5">
            <a:extLst>
              <a:ext uri="{FF2B5EF4-FFF2-40B4-BE49-F238E27FC236}">
                <a16:creationId xmlns:a16="http://schemas.microsoft.com/office/drawing/2014/main" id="{6EE07ACD-5293-4BAC-B687-511C37ADE772}"/>
              </a:ext>
            </a:extLst>
          </p:cNvPr>
          <p:cNvSpPr txBox="1"/>
          <p:nvPr/>
        </p:nvSpPr>
        <p:spPr>
          <a:xfrm>
            <a:off x="5220929" y="157817"/>
            <a:ext cx="1401097" cy="523220"/>
          </a:xfrm>
          <a:prstGeom prst="rect">
            <a:avLst/>
          </a:prstGeom>
          <a:noFill/>
        </p:spPr>
        <p:txBody>
          <a:bodyPr wrap="square" rtlCol="0">
            <a:spAutoFit/>
          </a:bodyPr>
          <a:lstStyle/>
          <a:p>
            <a:r>
              <a:rPr lang="en-US" sz="2800" b="1" dirty="0">
                <a:solidFill>
                  <a:srgbClr val="002060"/>
                </a:solidFill>
                <a:latin typeface="+mj-lt"/>
              </a:rPr>
              <a:t>Alcohol</a:t>
            </a:r>
          </a:p>
        </p:txBody>
      </p:sp>
      <p:cxnSp>
        <p:nvCxnSpPr>
          <p:cNvPr id="8" name="Straight Connector 7">
            <a:extLst>
              <a:ext uri="{FF2B5EF4-FFF2-40B4-BE49-F238E27FC236}">
                <a16:creationId xmlns:a16="http://schemas.microsoft.com/office/drawing/2014/main" id="{680B91B5-1FA3-4FE0-BA47-1F85C31EBF00}"/>
              </a:ext>
            </a:extLst>
          </p:cNvPr>
          <p:cNvCxnSpPr/>
          <p:nvPr/>
        </p:nvCxnSpPr>
        <p:spPr>
          <a:xfrm>
            <a:off x="4454013" y="681037"/>
            <a:ext cx="299638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2D152B-8319-4929-8838-AD465EC233D4}"/>
              </a:ext>
            </a:extLst>
          </p:cNvPr>
          <p:cNvSpPr txBox="1"/>
          <p:nvPr/>
        </p:nvSpPr>
        <p:spPr>
          <a:xfrm>
            <a:off x="1923469" y="6559567"/>
            <a:ext cx="8865243" cy="312650"/>
          </a:xfrm>
          <a:prstGeom prst="rect">
            <a:avLst/>
          </a:prstGeom>
          <a:noFill/>
        </p:spPr>
        <p:txBody>
          <a:bodyPr wrap="square">
            <a:spAutoFit/>
          </a:bodyPr>
          <a:lstStyle/>
          <a:p>
            <a:pPr marL="57150" marR="0">
              <a:lnSpc>
                <a:spcPct val="107000"/>
              </a:lnSpc>
              <a:spcBef>
                <a:spcPts val="0"/>
              </a:spcBef>
              <a:spcAft>
                <a:spcPts val="0"/>
              </a:spcAft>
            </a:pP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4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l Survey]. University of Delaware.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5" name="Chart 4">
            <a:extLst>
              <a:ext uri="{FF2B5EF4-FFF2-40B4-BE49-F238E27FC236}">
                <a16:creationId xmlns:a16="http://schemas.microsoft.com/office/drawing/2014/main" id="{20DA6A86-BA7A-2726-3D70-4C0621C18C53}"/>
              </a:ext>
            </a:extLst>
          </p:cNvPr>
          <p:cNvGraphicFramePr/>
          <p:nvPr>
            <p:extLst>
              <p:ext uri="{D42A27DB-BD31-4B8C-83A1-F6EECF244321}">
                <p14:modId xmlns:p14="http://schemas.microsoft.com/office/powerpoint/2010/main" val="3103596640"/>
              </p:ext>
            </p:extLst>
          </p:nvPr>
        </p:nvGraphicFramePr>
        <p:xfrm>
          <a:off x="1019258" y="1849595"/>
          <a:ext cx="9865890" cy="35918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E081C0B-4C0C-B216-89BE-9564F58393A4}"/>
              </a:ext>
            </a:extLst>
          </p:cNvPr>
          <p:cNvSpPr txBox="1"/>
          <p:nvPr/>
        </p:nvSpPr>
        <p:spPr>
          <a:xfrm>
            <a:off x="264278" y="5568708"/>
            <a:ext cx="11102611" cy="1004186"/>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Calibri" panose="020F0502020204030204" pitchFamily="34" charset="0"/>
                <a:ea typeface="SimSun" panose="02010600030101010101" pitchFamily="2" charset="-122"/>
                <a:cs typeface="Times New Roman" panose="02020603050405020304" pitchFamily="18" charset="0"/>
              </a:rPr>
              <a:t>*In 2020, </a:t>
            </a:r>
            <a:r>
              <a:rPr lang="en-US" sz="14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11</a:t>
            </a:r>
            <a:r>
              <a:rPr lang="en-US" sz="1400" baseline="300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th</a:t>
            </a:r>
            <a:r>
              <a:rPr lang="en-US" sz="1400" dirty="0">
                <a:solidFill>
                  <a:srgbClr val="000000"/>
                </a:solidFill>
                <a:effectLst/>
                <a:highlight>
                  <a:srgbClr val="FFFFFF"/>
                </a:highlight>
                <a:latin typeface="Calibri" panose="020F0502020204030204" pitchFamily="34" charset="0"/>
                <a:ea typeface="SimSun" panose="02010600030101010101" pitchFamily="2" charset="-122"/>
                <a:cs typeface="Times New Roman" panose="02020603050405020304" pitchFamily="18" charset="0"/>
              </a:rPr>
              <a:t> grade data was not available for the Delaware School Survey.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SimSun" panose="02010600030101010101" pitchFamily="2" charset="-122"/>
                <a:cs typeface="Times New Roman" panose="02020603050405020304" pitchFamily="18" charset="0"/>
              </a:rPr>
              <a:t>**In 2021, prevalence estimates for self-reported binge drinking by 8</a:t>
            </a:r>
            <a:r>
              <a:rPr lang="en-US" sz="1400" baseline="30000" dirty="0">
                <a:effectLst/>
                <a:latin typeface="Calibri" panose="020F0502020204030204" pitchFamily="34" charset="0"/>
                <a:ea typeface="SimSun" panose="02010600030101010101" pitchFamily="2" charset="-122"/>
                <a:cs typeface="Times New Roman" panose="02020603050405020304" pitchFamily="18" charset="0"/>
              </a:rPr>
              <a:t>th</a:t>
            </a:r>
            <a:r>
              <a:rPr lang="en-US" sz="1400" dirty="0">
                <a:effectLst/>
                <a:latin typeface="Calibri" panose="020F0502020204030204" pitchFamily="34" charset="0"/>
                <a:ea typeface="SimSun" panose="02010600030101010101" pitchFamily="2" charset="-122"/>
                <a:cs typeface="Times New Roman" panose="02020603050405020304" pitchFamily="18" charset="0"/>
              </a:rPr>
              <a:t> graders were too small (n&lt;30) to report.</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4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Binge drinking defined as 4 or more drinks of alcohol in a row for female students and 5 or more drinks of alcohol in a row for male students in the past two weeks (Previously binge use was reported as 3 or more drinks).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179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6641-BEBB-4DD8-831B-392ECC9932B9}"/>
              </a:ext>
            </a:extLst>
          </p:cNvPr>
          <p:cNvSpPr>
            <a:spLocks noGrp="1"/>
          </p:cNvSpPr>
          <p:nvPr>
            <p:ph type="title"/>
          </p:nvPr>
        </p:nvSpPr>
        <p:spPr>
          <a:xfrm>
            <a:off x="557784" y="787199"/>
            <a:ext cx="10515600" cy="902598"/>
          </a:xfrm>
        </p:spPr>
        <p:txBody>
          <a:bodyPr>
            <a:normAutofit/>
          </a:bodyPr>
          <a:lstStyle/>
          <a:p>
            <a:r>
              <a:rPr lang="en-US" sz="2000" dirty="0"/>
              <a:t>Adult Alcohol Use by Age Group (%)</a:t>
            </a:r>
            <a:br>
              <a:rPr lang="en-US" sz="2000" dirty="0"/>
            </a:br>
            <a:r>
              <a:rPr lang="en-US" sz="2000" dirty="0"/>
              <a:t>Behavior Risk Factor Surveillance Survey (BRFSS)</a:t>
            </a:r>
          </a:p>
        </p:txBody>
      </p:sp>
      <p:sp>
        <p:nvSpPr>
          <p:cNvPr id="6" name="TextBox 5">
            <a:extLst>
              <a:ext uri="{FF2B5EF4-FFF2-40B4-BE49-F238E27FC236}">
                <a16:creationId xmlns:a16="http://schemas.microsoft.com/office/drawing/2014/main" id="{6EE07ACD-5293-4BAC-B687-511C37ADE772}"/>
              </a:ext>
            </a:extLst>
          </p:cNvPr>
          <p:cNvSpPr txBox="1"/>
          <p:nvPr/>
        </p:nvSpPr>
        <p:spPr>
          <a:xfrm>
            <a:off x="5220929" y="157817"/>
            <a:ext cx="1401097" cy="523220"/>
          </a:xfrm>
          <a:prstGeom prst="rect">
            <a:avLst/>
          </a:prstGeom>
          <a:noFill/>
        </p:spPr>
        <p:txBody>
          <a:bodyPr wrap="square" rtlCol="0">
            <a:spAutoFit/>
          </a:bodyPr>
          <a:lstStyle/>
          <a:p>
            <a:r>
              <a:rPr lang="en-US" sz="2800" b="1" dirty="0">
                <a:solidFill>
                  <a:srgbClr val="002060"/>
                </a:solidFill>
                <a:latin typeface="+mj-lt"/>
              </a:rPr>
              <a:t>Alcohol</a:t>
            </a:r>
          </a:p>
        </p:txBody>
      </p:sp>
      <p:cxnSp>
        <p:nvCxnSpPr>
          <p:cNvPr id="8" name="Straight Connector 7">
            <a:extLst>
              <a:ext uri="{FF2B5EF4-FFF2-40B4-BE49-F238E27FC236}">
                <a16:creationId xmlns:a16="http://schemas.microsoft.com/office/drawing/2014/main" id="{680B91B5-1FA3-4FE0-BA47-1F85C31EBF00}"/>
              </a:ext>
            </a:extLst>
          </p:cNvPr>
          <p:cNvCxnSpPr/>
          <p:nvPr/>
        </p:nvCxnSpPr>
        <p:spPr>
          <a:xfrm>
            <a:off x="4454013" y="681037"/>
            <a:ext cx="299638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2D152B-8319-4929-8838-AD465EC233D4}"/>
              </a:ext>
            </a:extLst>
          </p:cNvPr>
          <p:cNvSpPr txBox="1"/>
          <p:nvPr/>
        </p:nvSpPr>
        <p:spPr>
          <a:xfrm>
            <a:off x="1119275" y="6491692"/>
            <a:ext cx="10515600" cy="312650"/>
          </a:xfrm>
          <a:prstGeom prst="rect">
            <a:avLst/>
          </a:prstGeom>
          <a:noFill/>
        </p:spPr>
        <p:txBody>
          <a:bodyPr wrap="square">
            <a:spAutoFit/>
          </a:bodyPr>
          <a:lstStyle/>
          <a:p>
            <a:pPr marL="57150" marR="0">
              <a:lnSpc>
                <a:spcPct val="107000"/>
              </a:lnSpc>
              <a:spcBef>
                <a:spcPts val="0"/>
              </a:spcBef>
              <a:spcAft>
                <a:spcPts val="0"/>
              </a:spcAft>
            </a:pPr>
            <a:r>
              <a:rPr lang="en-US" sz="14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3"/>
              </a:rPr>
              <a:t>“2020 Delaware Behavior Risk Factor Surveillance System.” BRFSS Prevalence &amp; Trends Data, Centers for Disease Control and Prevention.</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6B4D60F-992E-73B0-6F7D-BF1659545EDE}"/>
              </a:ext>
            </a:extLst>
          </p:cNvPr>
          <p:cNvGraphicFramePr>
            <a:graphicFrameLocks noGrp="1"/>
          </p:cNvGraphicFramePr>
          <p:nvPr>
            <p:extLst>
              <p:ext uri="{D42A27DB-BD31-4B8C-83A1-F6EECF244321}">
                <p14:modId xmlns:p14="http://schemas.microsoft.com/office/powerpoint/2010/main" val="217320353"/>
              </p:ext>
            </p:extLst>
          </p:nvPr>
        </p:nvGraphicFramePr>
        <p:xfrm>
          <a:off x="568161" y="1795958"/>
          <a:ext cx="10768083" cy="3709739"/>
        </p:xfrm>
        <a:graphic>
          <a:graphicData uri="http://schemas.openxmlformats.org/drawingml/2006/table">
            <a:tbl>
              <a:tblPr bandRow="1"/>
              <a:tblGrid>
                <a:gridCol w="3931241">
                  <a:extLst>
                    <a:ext uri="{9D8B030D-6E8A-4147-A177-3AD203B41FA5}">
                      <a16:colId xmlns:a16="http://schemas.microsoft.com/office/drawing/2014/main" val="4193860004"/>
                    </a:ext>
                  </a:extLst>
                </a:gridCol>
                <a:gridCol w="2103643">
                  <a:extLst>
                    <a:ext uri="{9D8B030D-6E8A-4147-A177-3AD203B41FA5}">
                      <a16:colId xmlns:a16="http://schemas.microsoft.com/office/drawing/2014/main" val="2457178738"/>
                    </a:ext>
                  </a:extLst>
                </a:gridCol>
                <a:gridCol w="2289131">
                  <a:extLst>
                    <a:ext uri="{9D8B030D-6E8A-4147-A177-3AD203B41FA5}">
                      <a16:colId xmlns:a16="http://schemas.microsoft.com/office/drawing/2014/main" val="461651980"/>
                    </a:ext>
                  </a:extLst>
                </a:gridCol>
                <a:gridCol w="2444068">
                  <a:extLst>
                    <a:ext uri="{9D8B030D-6E8A-4147-A177-3AD203B41FA5}">
                      <a16:colId xmlns:a16="http://schemas.microsoft.com/office/drawing/2014/main" val="1044722073"/>
                    </a:ext>
                  </a:extLst>
                </a:gridCol>
              </a:tblGrid>
              <a:tr h="826210">
                <a:tc>
                  <a:txBody>
                    <a:bodyPr/>
                    <a:lstStyle/>
                    <a:p>
                      <a:pPr marL="0" marR="0" algn="ctr">
                        <a:lnSpc>
                          <a:spcPct val="107000"/>
                        </a:lnSpc>
                        <a:spcBef>
                          <a:spcPts val="0"/>
                        </a:spcBef>
                        <a:spcAft>
                          <a:spcPts val="0"/>
                        </a:spcAft>
                      </a:pPr>
                      <a:r>
                        <a:rPr lang="en-US" sz="1800" b="1">
                          <a:effectLst/>
                          <a:latin typeface="Calibri" panose="020F0502020204030204" pitchFamily="34" charset="0"/>
                          <a:ea typeface="SimSun" panose="02010600030101010101" pitchFamily="2" charset="-122"/>
                          <a:cs typeface="Times New Roman" panose="02020603050405020304" pitchFamily="18" charset="0"/>
                        </a:rPr>
                        <a:t>Age Group</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SimSun" panose="02010600030101010101" pitchFamily="2" charset="-122"/>
                          <a:cs typeface="Times New Roman" panose="02020603050405020304" pitchFamily="18" charset="0"/>
                        </a:rPr>
                        <a:t>Current Drinking</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SimSun" panose="02010600030101010101" pitchFamily="2" charset="-122"/>
                          <a:cs typeface="Times New Roman" panose="02020603050405020304" pitchFamily="18" charset="0"/>
                        </a:rPr>
                        <a:t>Binge Drinking</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Calibri" panose="020F0502020204030204" pitchFamily="34" charset="0"/>
                          <a:ea typeface="SimSun" panose="02010600030101010101" pitchFamily="2" charset="-122"/>
                          <a:cs typeface="Times New Roman" panose="02020603050405020304" pitchFamily="18" charset="0"/>
                        </a:rPr>
                        <a:t>Heavy Drinking</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157761"/>
                  </a:ext>
                </a:extLst>
              </a:tr>
              <a:tr h="402983">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Overall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51.1%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14.3%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050420"/>
                  </a:ext>
                </a:extLst>
              </a:tr>
              <a:tr h="402983">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18 - 24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10.4%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610296227"/>
                  </a:ext>
                </a:extLst>
              </a:tr>
              <a:tr h="402983">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25 - 34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18.5%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633099"/>
                  </a:ext>
                </a:extLst>
              </a:tr>
              <a:tr h="402983">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35 - 44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57.4%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21.7%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62909"/>
                  </a:ext>
                </a:extLst>
              </a:tr>
              <a:tr h="422680">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45 - 54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633085"/>
                  </a:ext>
                </a:extLst>
              </a:tr>
              <a:tr h="402983">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55 - 64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21032"/>
                  </a:ext>
                </a:extLst>
              </a:tr>
              <a:tr h="445934">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65 and Older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SimSun" panose="02010600030101010101" pitchFamily="2" charset="-122"/>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996862"/>
                  </a:ext>
                </a:extLst>
              </a:tr>
            </a:tbl>
          </a:graphicData>
        </a:graphic>
      </p:graphicFrame>
      <p:sp>
        <p:nvSpPr>
          <p:cNvPr id="7" name="TextBox 6">
            <a:extLst>
              <a:ext uri="{FF2B5EF4-FFF2-40B4-BE49-F238E27FC236}">
                <a16:creationId xmlns:a16="http://schemas.microsoft.com/office/drawing/2014/main" id="{99B33863-E2DD-E0CB-8E2A-6FBFE13BD8DE}"/>
              </a:ext>
            </a:extLst>
          </p:cNvPr>
          <p:cNvSpPr txBox="1"/>
          <p:nvPr/>
        </p:nvSpPr>
        <p:spPr>
          <a:xfrm>
            <a:off x="557784" y="5611858"/>
            <a:ext cx="10515599" cy="773673"/>
          </a:xfrm>
          <a:prstGeom prst="rect">
            <a:avLst/>
          </a:prstGeom>
          <a:noFill/>
        </p:spPr>
        <p:txBody>
          <a:bodyPr wrap="square">
            <a:spAutoFit/>
          </a:bodyPr>
          <a:lstStyle/>
          <a:p>
            <a:pPr marL="0" marR="0">
              <a:lnSpc>
                <a:spcPct val="107000"/>
              </a:lnSpc>
              <a:spcBef>
                <a:spcPts val="0"/>
              </a:spcBef>
              <a:spcAft>
                <a:spcPts val="0"/>
              </a:spcAft>
            </a:pPr>
            <a:r>
              <a:rPr lang="en-US" sz="1400" u="sng" dirty="0">
                <a:effectLst/>
                <a:latin typeface="Calibri" panose="020F0502020204030204" pitchFamily="34" charset="0"/>
                <a:ea typeface="SimSun" panose="02010600030101010101" pitchFamily="2" charset="-122"/>
                <a:cs typeface="Times New Roman" panose="02020603050405020304" pitchFamily="18" charset="0"/>
              </a:rPr>
              <a:t>Current drinking</a:t>
            </a:r>
            <a:r>
              <a:rPr lang="en-US" sz="1400" dirty="0">
                <a:effectLst/>
                <a:latin typeface="Calibri" panose="020F0502020204030204" pitchFamily="34" charset="0"/>
                <a:ea typeface="SimSun" panose="02010600030101010101" pitchFamily="2" charset="-122"/>
                <a:cs typeface="Times New Roman" panose="02020603050405020304" pitchFamily="18" charset="0"/>
              </a:rPr>
              <a:t> is defined by the BRFSS as at least one drink of alcohol within the past 30 days.</a:t>
            </a:r>
          </a:p>
          <a:p>
            <a:pPr marL="0" marR="0">
              <a:lnSpc>
                <a:spcPct val="107000"/>
              </a:lnSpc>
              <a:spcBef>
                <a:spcPts val="0"/>
              </a:spcBef>
              <a:spcAft>
                <a:spcPts val="0"/>
              </a:spcAft>
            </a:pPr>
            <a:r>
              <a:rPr lang="en-US" sz="1400" u="sng" dirty="0">
                <a:effectLst/>
                <a:latin typeface="Calibri" panose="020F0502020204030204" pitchFamily="34" charset="0"/>
                <a:ea typeface="SimSun" panose="02010600030101010101" pitchFamily="2" charset="-122"/>
                <a:cs typeface="Times New Roman" panose="02020603050405020304" pitchFamily="18" charset="0"/>
              </a:rPr>
              <a:t>Binge drinking</a:t>
            </a:r>
            <a:r>
              <a:rPr lang="en-US" sz="1400" dirty="0">
                <a:effectLst/>
                <a:latin typeface="Calibri" panose="020F0502020204030204" pitchFamily="34" charset="0"/>
                <a:ea typeface="SimSun" panose="02010600030101010101" pitchFamily="2" charset="-122"/>
                <a:cs typeface="Times New Roman" panose="02020603050405020304" pitchFamily="18" charset="0"/>
              </a:rPr>
              <a:t> is defined in the BRFSS as 4 or more drinks for a woman or 5 or more drinks for a man on an occasion during the past 30 days.</a:t>
            </a:r>
          </a:p>
          <a:p>
            <a:pPr marL="0" marR="0">
              <a:lnSpc>
                <a:spcPct val="107000"/>
              </a:lnSpc>
              <a:spcBef>
                <a:spcPts val="0"/>
              </a:spcBef>
              <a:spcAft>
                <a:spcPts val="0"/>
              </a:spcAft>
            </a:pPr>
            <a:r>
              <a:rPr lang="en-US" sz="1400" u="sng" dirty="0">
                <a:effectLst/>
                <a:latin typeface="Calibri" panose="020F0502020204030204" pitchFamily="34" charset="0"/>
                <a:ea typeface="SimSun" panose="02010600030101010101" pitchFamily="2" charset="-122"/>
                <a:cs typeface="Times New Roman" panose="02020603050405020304" pitchFamily="18" charset="0"/>
              </a:rPr>
              <a:t>Heavy drinking</a:t>
            </a:r>
            <a:r>
              <a:rPr lang="en-US" sz="1400" dirty="0">
                <a:effectLst/>
                <a:latin typeface="Calibri" panose="020F0502020204030204" pitchFamily="34" charset="0"/>
                <a:ea typeface="SimSun" panose="02010600030101010101" pitchFamily="2" charset="-122"/>
                <a:cs typeface="Times New Roman" panose="02020603050405020304" pitchFamily="18" charset="0"/>
              </a:rPr>
              <a:t> is defined by the BRFSS as more than 7 drinks per week for women or more than 14 drinks per week for men.</a:t>
            </a:r>
          </a:p>
        </p:txBody>
      </p:sp>
    </p:spTree>
    <p:extLst>
      <p:ext uri="{BB962C8B-B14F-4D97-AF65-F5344CB8AC3E}">
        <p14:creationId xmlns:p14="http://schemas.microsoft.com/office/powerpoint/2010/main" val="1823068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ED31-2DE9-4AE4-9E83-56FCF2184354}"/>
              </a:ext>
            </a:extLst>
          </p:cNvPr>
          <p:cNvSpPr>
            <a:spLocks noGrp="1"/>
          </p:cNvSpPr>
          <p:nvPr>
            <p:ph type="title"/>
          </p:nvPr>
        </p:nvSpPr>
        <p:spPr>
          <a:xfrm>
            <a:off x="838200" y="681037"/>
            <a:ext cx="10515600" cy="1009651"/>
          </a:xfrm>
        </p:spPr>
        <p:txBody>
          <a:bodyPr>
            <a:normAutofit/>
          </a:bodyPr>
          <a:lstStyle/>
          <a:p>
            <a:r>
              <a:rPr lang="en-US" sz="2000" dirty="0">
                <a:effectLst/>
                <a:latin typeface="Calibri Light" panose="020F0302020204030204" pitchFamily="34" charset="0"/>
                <a:ea typeface="Calibri Light" panose="020F0302020204030204" pitchFamily="34" charset="0"/>
                <a:cs typeface="Calibri Light" panose="020F0302020204030204" pitchFamily="34" charset="0"/>
              </a:rPr>
              <a:t>Trends in Delaware Students’ Past Month Marijuana Use by Grade (%)</a:t>
            </a:r>
            <a:br>
              <a:rPr lang="en-US" sz="2000" dirty="0"/>
            </a:br>
            <a:r>
              <a:rPr lang="en-US" sz="2000" dirty="0"/>
              <a:t>Delaware School Survey, 1999-2021</a:t>
            </a:r>
          </a:p>
        </p:txBody>
      </p:sp>
      <p:sp>
        <p:nvSpPr>
          <p:cNvPr id="5" name="TextBox 4">
            <a:extLst>
              <a:ext uri="{FF2B5EF4-FFF2-40B4-BE49-F238E27FC236}">
                <a16:creationId xmlns:a16="http://schemas.microsoft.com/office/drawing/2014/main" id="{E3A2C3D5-F941-41A9-BD41-049EFFE98137}"/>
              </a:ext>
            </a:extLst>
          </p:cNvPr>
          <p:cNvSpPr txBox="1"/>
          <p:nvPr/>
        </p:nvSpPr>
        <p:spPr>
          <a:xfrm>
            <a:off x="2401000" y="269034"/>
            <a:ext cx="6799006" cy="523220"/>
          </a:xfrm>
          <a:prstGeom prst="rect">
            <a:avLst/>
          </a:prstGeom>
          <a:noFill/>
        </p:spPr>
        <p:txBody>
          <a:bodyPr wrap="square" rtlCol="0">
            <a:spAutoFit/>
          </a:bodyPr>
          <a:lstStyle/>
          <a:p>
            <a:pPr algn="ctr"/>
            <a:r>
              <a:rPr lang="en-US" sz="2800" b="1" dirty="0">
                <a:solidFill>
                  <a:srgbClr val="002060"/>
                </a:solidFill>
                <a:latin typeface="+mj-lt"/>
              </a:rPr>
              <a:t>Marijuana</a:t>
            </a:r>
          </a:p>
        </p:txBody>
      </p:sp>
      <p:cxnSp>
        <p:nvCxnSpPr>
          <p:cNvPr id="7" name="Straight Connector 6">
            <a:extLst>
              <a:ext uri="{FF2B5EF4-FFF2-40B4-BE49-F238E27FC236}">
                <a16:creationId xmlns:a16="http://schemas.microsoft.com/office/drawing/2014/main" id="{26801F6F-1E42-4B06-A7DC-BF72DC2EC78E}"/>
              </a:ext>
            </a:extLst>
          </p:cNvPr>
          <p:cNvCxnSpPr/>
          <p:nvPr/>
        </p:nvCxnSpPr>
        <p:spPr>
          <a:xfrm>
            <a:off x="3345084" y="788691"/>
            <a:ext cx="532435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1B0BE2-3730-40A6-9BEF-6CA9EA209EAE}"/>
              </a:ext>
            </a:extLst>
          </p:cNvPr>
          <p:cNvSpPr txBox="1"/>
          <p:nvPr/>
        </p:nvSpPr>
        <p:spPr>
          <a:xfrm>
            <a:off x="2401000" y="6454029"/>
            <a:ext cx="784288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[Annual Survey]. University of Delaware. </a:t>
            </a:r>
            <a:endParaRPr lang="en-US" sz="1200" dirty="0"/>
          </a:p>
        </p:txBody>
      </p:sp>
      <p:graphicFrame>
        <p:nvGraphicFramePr>
          <p:cNvPr id="6" name="Chart 5">
            <a:extLst>
              <a:ext uri="{FF2B5EF4-FFF2-40B4-BE49-F238E27FC236}">
                <a16:creationId xmlns:a16="http://schemas.microsoft.com/office/drawing/2014/main" id="{1B87C3D2-5994-9EC9-788E-63A853B6AB04}"/>
              </a:ext>
            </a:extLst>
          </p:cNvPr>
          <p:cNvGraphicFramePr/>
          <p:nvPr>
            <p:extLst>
              <p:ext uri="{D42A27DB-BD31-4B8C-83A1-F6EECF244321}">
                <p14:modId xmlns:p14="http://schemas.microsoft.com/office/powerpoint/2010/main" val="3313055912"/>
              </p:ext>
            </p:extLst>
          </p:nvPr>
        </p:nvGraphicFramePr>
        <p:xfrm>
          <a:off x="1282890" y="1743075"/>
          <a:ext cx="9113647" cy="4326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309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71E629-40A2-405C-834B-0B3BDA8DB51D}"/>
              </a:ext>
            </a:extLst>
          </p:cNvPr>
          <p:cNvSpPr txBox="1"/>
          <p:nvPr/>
        </p:nvSpPr>
        <p:spPr>
          <a:xfrm>
            <a:off x="146659" y="6376525"/>
            <a:ext cx="12144678" cy="461665"/>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Data collected by the </a:t>
            </a:r>
            <a:r>
              <a:rPr lang="en-US" sz="1200" dirty="0">
                <a:effectLst/>
                <a:latin typeface="Calibri" panose="020F0502020204030204" pitchFamily="34" charset="0"/>
                <a:ea typeface="SimSun" panose="02010600030101010101" pitchFamily="2" charset="-122"/>
                <a:cs typeface="Times New Roman" panose="02020603050405020304" pitchFamily="18" charset="0"/>
                <a:hlinkClick r:id="rId3"/>
              </a:rPr>
              <a:t>Delaware Prescription Monitoring Program (PMP) </a:t>
            </a:r>
            <a:r>
              <a:rPr lang="en-US" sz="1200" dirty="0">
                <a:effectLst/>
                <a:latin typeface="Calibri" panose="020F0502020204030204" pitchFamily="34" charset="0"/>
                <a:ea typeface="SimSun" panose="02010600030101010101" pitchFamily="2" charset="-122"/>
                <a:cs typeface="Times New Roman" panose="02020603050405020304" pitchFamily="18" charset="0"/>
              </a:rPr>
              <a:t>and reported on the Delaware Department of Health and Social Services</a:t>
            </a:r>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4"/>
              </a:rPr>
              <a:t> My Healthy Community</a:t>
            </a:r>
            <a:r>
              <a:rPr lang="en-US" sz="1200" dirty="0">
                <a:effectLst/>
                <a:latin typeface="Calibri" panose="020F0502020204030204" pitchFamily="34" charset="0"/>
                <a:ea typeface="SimSun" panose="02010600030101010101" pitchFamily="2" charset="-122"/>
                <a:cs typeface="Times New Roman" panose="02020603050405020304" pitchFamily="18" charset="0"/>
              </a:rPr>
              <a:t> Data Dashboard.</a:t>
            </a:r>
          </a:p>
          <a:p>
            <a:r>
              <a:rPr lang="en-US" sz="1200" dirty="0">
                <a:hlinkClick r:id="rId5"/>
              </a:rPr>
              <a:t>Delaware Division of Forensic Science. (2022). Division of Forensic Science 2021 Annual Report. </a:t>
            </a:r>
            <a:endParaRPr lang="en-US" sz="1200" dirty="0"/>
          </a:p>
        </p:txBody>
      </p:sp>
      <p:sp>
        <p:nvSpPr>
          <p:cNvPr id="12" name="TextBox 11">
            <a:extLst>
              <a:ext uri="{FF2B5EF4-FFF2-40B4-BE49-F238E27FC236}">
                <a16:creationId xmlns:a16="http://schemas.microsoft.com/office/drawing/2014/main" id="{6D7E7158-17AC-4091-B866-47D187C179FF}"/>
              </a:ext>
            </a:extLst>
          </p:cNvPr>
          <p:cNvSpPr txBox="1"/>
          <p:nvPr/>
        </p:nvSpPr>
        <p:spPr>
          <a:xfrm>
            <a:off x="3530279" y="185063"/>
            <a:ext cx="6030409" cy="523220"/>
          </a:xfrm>
          <a:prstGeom prst="rect">
            <a:avLst/>
          </a:prstGeom>
          <a:noFill/>
        </p:spPr>
        <p:txBody>
          <a:bodyPr wrap="square" rtlCol="0">
            <a:spAutoFit/>
          </a:bodyPr>
          <a:lstStyle/>
          <a:p>
            <a:r>
              <a:rPr lang="en-US" sz="2800" b="1" dirty="0">
                <a:solidFill>
                  <a:srgbClr val="002060"/>
                </a:solidFill>
                <a:latin typeface="+mj-lt"/>
              </a:rPr>
              <a:t>Opioids and Prescription Misuse</a:t>
            </a:r>
          </a:p>
        </p:txBody>
      </p:sp>
      <p:cxnSp>
        <p:nvCxnSpPr>
          <p:cNvPr id="14" name="Straight Connector 13">
            <a:extLst>
              <a:ext uri="{FF2B5EF4-FFF2-40B4-BE49-F238E27FC236}">
                <a16:creationId xmlns:a16="http://schemas.microsoft.com/office/drawing/2014/main" id="{55B0927A-2F90-4313-9570-A5E9C1644F67}"/>
              </a:ext>
            </a:extLst>
          </p:cNvPr>
          <p:cNvCxnSpPr/>
          <p:nvPr/>
        </p:nvCxnSpPr>
        <p:spPr>
          <a:xfrm>
            <a:off x="3148314" y="708283"/>
            <a:ext cx="556742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14ADFF-27AB-45E0-A2D4-C96410F479BB}"/>
              </a:ext>
            </a:extLst>
          </p:cNvPr>
          <p:cNvSpPr txBox="1"/>
          <p:nvPr/>
        </p:nvSpPr>
        <p:spPr>
          <a:xfrm>
            <a:off x="512751" y="906085"/>
            <a:ext cx="6231117" cy="707886"/>
          </a:xfrm>
          <a:prstGeom prst="rect">
            <a:avLst/>
          </a:prstGeom>
          <a:noFill/>
        </p:spPr>
        <p:txBody>
          <a:bodyPr wrap="square" rtlCol="0">
            <a:spAutoFit/>
          </a:bodyPr>
          <a:lstStyle/>
          <a:p>
            <a:r>
              <a:rPr lang="en-US" sz="2000" dirty="0">
                <a:latin typeface="+mj-lt"/>
              </a:rPr>
              <a:t>Trends in People Filling Opioid Prescription in Delaware,</a:t>
            </a:r>
          </a:p>
          <a:p>
            <a:r>
              <a:rPr lang="en-US" sz="2000" dirty="0">
                <a:latin typeface="+mj-lt"/>
              </a:rPr>
              <a:t>By Prescription Category (rate per 1,000 people)</a:t>
            </a:r>
          </a:p>
        </p:txBody>
      </p:sp>
      <p:sp>
        <p:nvSpPr>
          <p:cNvPr id="3" name="TextBox 2">
            <a:extLst>
              <a:ext uri="{FF2B5EF4-FFF2-40B4-BE49-F238E27FC236}">
                <a16:creationId xmlns:a16="http://schemas.microsoft.com/office/drawing/2014/main" id="{E8F67036-0EE6-467F-929E-95927D9EC42B}"/>
              </a:ext>
            </a:extLst>
          </p:cNvPr>
          <p:cNvSpPr txBox="1"/>
          <p:nvPr/>
        </p:nvSpPr>
        <p:spPr>
          <a:xfrm>
            <a:off x="7127921" y="1152306"/>
            <a:ext cx="4931708" cy="923330"/>
          </a:xfrm>
          <a:prstGeom prst="rect">
            <a:avLst/>
          </a:prstGeom>
          <a:noFill/>
        </p:spPr>
        <p:txBody>
          <a:bodyPr wrap="square" rtlCol="0">
            <a:spAutoFit/>
          </a:bodyPr>
          <a:lstStyle/>
          <a:p>
            <a:r>
              <a:rPr lang="en-US" sz="1800" dirty="0">
                <a:effectLst/>
                <a:latin typeface="Calibri" panose="020F0502020204030204" pitchFamily="34" charset="0"/>
                <a:ea typeface="SimSun" panose="02010600030101010101" pitchFamily="2" charset="-122"/>
              </a:rPr>
              <a:t>In 2021, fentanyl was identified in 425 of 515 overdose deaths and 68 involved heroin (Delaware Division of Forensic Science [DFS], 2022). </a:t>
            </a:r>
            <a:endParaRPr lang="en-US" sz="1800" dirty="0">
              <a:effectLst/>
              <a:latin typeface="+mj-lt"/>
              <a:ea typeface="SimSun" panose="02010600030101010101" pitchFamily="2" charset="-122"/>
            </a:endParaRPr>
          </a:p>
        </p:txBody>
      </p:sp>
      <p:sp>
        <p:nvSpPr>
          <p:cNvPr id="4" name="Rectangle 3">
            <a:extLst>
              <a:ext uri="{FF2B5EF4-FFF2-40B4-BE49-F238E27FC236}">
                <a16:creationId xmlns:a16="http://schemas.microsoft.com/office/drawing/2014/main" id="{89297BD3-9246-4330-9217-89C797AEAF4E}"/>
              </a:ext>
            </a:extLst>
          </p:cNvPr>
          <p:cNvSpPr/>
          <p:nvPr/>
        </p:nvSpPr>
        <p:spPr>
          <a:xfrm>
            <a:off x="7010399" y="1014333"/>
            <a:ext cx="5049229" cy="122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AFB4AB25-142B-E4F3-FCF4-054EAF45816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19FCB035-4D77-E80E-2D33-78ED282B6932}"/>
              </a:ext>
            </a:extLst>
          </p:cNvPr>
          <p:cNvSpPr txBox="1"/>
          <p:nvPr/>
        </p:nvSpPr>
        <p:spPr>
          <a:xfrm>
            <a:off x="150538" y="6176963"/>
            <a:ext cx="5995552" cy="276999"/>
          </a:xfrm>
          <a:prstGeom prst="rect">
            <a:avLst/>
          </a:prstGeom>
          <a:noFill/>
        </p:spPr>
        <p:txBody>
          <a:bodyPr wrap="none" rtlCol="0">
            <a:spAutoFit/>
          </a:bodyPr>
          <a:lstStyle/>
          <a:p>
            <a:r>
              <a:rPr lang="en-US" sz="1200" dirty="0"/>
              <a:t>^In 2021, data was not available for people who filled treatment-related opiate prescriptions.</a:t>
            </a:r>
          </a:p>
        </p:txBody>
      </p:sp>
    </p:spTree>
    <p:extLst>
      <p:ext uri="{BB962C8B-B14F-4D97-AF65-F5344CB8AC3E}">
        <p14:creationId xmlns:p14="http://schemas.microsoft.com/office/powerpoint/2010/main" val="31587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B3DD-50FC-4B45-A13E-0A75BEE132C0}"/>
              </a:ext>
            </a:extLst>
          </p:cNvPr>
          <p:cNvSpPr>
            <a:spLocks noGrp="1"/>
          </p:cNvSpPr>
          <p:nvPr>
            <p:ph type="title"/>
          </p:nvPr>
        </p:nvSpPr>
        <p:spPr>
          <a:xfrm>
            <a:off x="1000431" y="812185"/>
            <a:ext cx="5619825" cy="882292"/>
          </a:xfrm>
        </p:spPr>
        <p:txBody>
          <a:bodyPr>
            <a:normAutofit fontScale="90000"/>
          </a:bodyPr>
          <a:lstStyle/>
          <a:p>
            <a:r>
              <a:rPr lang="en-US" sz="2000" dirty="0"/>
              <a:t>Household Pulse Survey</a:t>
            </a:r>
            <a:br>
              <a:rPr lang="en-US" sz="2000" dirty="0"/>
            </a:br>
            <a:r>
              <a:rPr lang="en-US" sz="2000" dirty="0"/>
              <a:t>National and Delaware, July 2021 – July 2022</a:t>
            </a:r>
            <a:br>
              <a:rPr lang="en-US" sz="2000" dirty="0"/>
            </a:br>
            <a:r>
              <a:rPr lang="en-US" sz="2000" dirty="0"/>
              <a:t>Symptoms of Anxiety Disorder (in percentages)</a:t>
            </a:r>
          </a:p>
        </p:txBody>
      </p:sp>
      <p:sp>
        <p:nvSpPr>
          <p:cNvPr id="5" name="TextBox 4">
            <a:extLst>
              <a:ext uri="{FF2B5EF4-FFF2-40B4-BE49-F238E27FC236}">
                <a16:creationId xmlns:a16="http://schemas.microsoft.com/office/drawing/2014/main" id="{6C0137A7-AA4F-4BDD-84C7-D4EF0A11BC45}"/>
              </a:ext>
            </a:extLst>
          </p:cNvPr>
          <p:cNvSpPr txBox="1"/>
          <p:nvPr/>
        </p:nvSpPr>
        <p:spPr>
          <a:xfrm>
            <a:off x="3569110" y="157817"/>
            <a:ext cx="4238460" cy="523220"/>
          </a:xfrm>
          <a:prstGeom prst="rect">
            <a:avLst/>
          </a:prstGeom>
          <a:noFill/>
        </p:spPr>
        <p:txBody>
          <a:bodyPr wrap="square" rtlCol="0">
            <a:spAutoFit/>
          </a:bodyPr>
          <a:lstStyle/>
          <a:p>
            <a:pPr algn="ctr"/>
            <a:r>
              <a:rPr lang="en-US" sz="2800" b="1" dirty="0">
                <a:solidFill>
                  <a:srgbClr val="002060"/>
                </a:solidFill>
                <a:latin typeface="+mj-lt"/>
              </a:rPr>
              <a:t>Mental Health and Wellness</a:t>
            </a:r>
          </a:p>
        </p:txBody>
      </p:sp>
      <p:cxnSp>
        <p:nvCxnSpPr>
          <p:cNvPr id="7" name="Straight Connector 6">
            <a:extLst>
              <a:ext uri="{FF2B5EF4-FFF2-40B4-BE49-F238E27FC236}">
                <a16:creationId xmlns:a16="http://schemas.microsoft.com/office/drawing/2014/main" id="{5D11D51F-3C72-4F7B-8C0C-B51338AEECAB}"/>
              </a:ext>
            </a:extLst>
          </p:cNvPr>
          <p:cNvCxnSpPr>
            <a:cxnSpLocks/>
          </p:cNvCxnSpPr>
          <p:nvPr/>
        </p:nvCxnSpPr>
        <p:spPr>
          <a:xfrm>
            <a:off x="2920181" y="681037"/>
            <a:ext cx="544831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C5BB3A-0990-4330-AD99-A9CA836A040D}"/>
              </a:ext>
            </a:extLst>
          </p:cNvPr>
          <p:cNvSpPr txBox="1"/>
          <p:nvPr/>
        </p:nvSpPr>
        <p:spPr>
          <a:xfrm>
            <a:off x="3138985" y="6392406"/>
            <a:ext cx="7993179" cy="307777"/>
          </a:xfrm>
          <a:prstGeom prst="rect">
            <a:avLst/>
          </a:prstGeom>
          <a:noFill/>
        </p:spPr>
        <p:txBody>
          <a:bodyPr wrap="square">
            <a:spAutoFit/>
          </a:bodyPr>
          <a:lstStyle/>
          <a:p>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Centers for Disease Control and Prevention. (2022). Household Pulse Survey.</a:t>
            </a:r>
            <a:endParaRPr lang="en-US" sz="1400" dirty="0"/>
          </a:p>
        </p:txBody>
      </p:sp>
      <p:graphicFrame>
        <p:nvGraphicFramePr>
          <p:cNvPr id="6" name="Chart 5">
            <a:extLst>
              <a:ext uri="{FF2B5EF4-FFF2-40B4-BE49-F238E27FC236}">
                <a16:creationId xmlns:a16="http://schemas.microsoft.com/office/drawing/2014/main" id="{64F724F6-12C5-3C21-581F-B5293D08DEBA}"/>
              </a:ext>
            </a:extLst>
          </p:cNvPr>
          <p:cNvGraphicFramePr/>
          <p:nvPr>
            <p:extLst>
              <p:ext uri="{D42A27DB-BD31-4B8C-83A1-F6EECF244321}">
                <p14:modId xmlns:p14="http://schemas.microsoft.com/office/powerpoint/2010/main" val="1755762434"/>
              </p:ext>
            </p:extLst>
          </p:nvPr>
        </p:nvGraphicFramePr>
        <p:xfrm>
          <a:off x="575480" y="1825624"/>
          <a:ext cx="11041039" cy="4029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577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7084-64A6-5840-9E1F-B3397C531583}"/>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b="1" dirty="0">
                <a:solidFill>
                  <a:srgbClr val="002060"/>
                </a:solidFill>
              </a:rPr>
              <a:t>The 4 Goals of the SEOW</a:t>
            </a:r>
          </a:p>
        </p:txBody>
      </p:sp>
      <p:pic>
        <p:nvPicPr>
          <p:cNvPr id="9" name="Content Placeholder 8" descr="Chart, bubble chart&#10;&#10;Description automatically generated">
            <a:extLst>
              <a:ext uri="{FF2B5EF4-FFF2-40B4-BE49-F238E27FC236}">
                <a16:creationId xmlns:a16="http://schemas.microsoft.com/office/drawing/2014/main" id="{5DE474B5-B143-F34D-843D-8886DC7445A6}"/>
              </a:ext>
            </a:extLst>
          </p:cNvPr>
          <p:cNvPicPr>
            <a:picLocks noGrp="1" noChangeAspect="1"/>
          </p:cNvPicPr>
          <p:nvPr>
            <p:ph idx="1"/>
          </p:nvPr>
        </p:nvPicPr>
        <p:blipFill rotWithShape="1">
          <a:blip r:embed="rId3"/>
          <a:srcRect t="1650" r="2" b="2"/>
          <a:stretch/>
        </p:blipFill>
        <p:spPr>
          <a:xfrm>
            <a:off x="815539" y="2000945"/>
            <a:ext cx="6009855" cy="3694176"/>
          </a:xfrm>
          <a:prstGeom prst="rect">
            <a:avLst/>
          </a:prstGeom>
        </p:spPr>
      </p:pic>
      <p:sp>
        <p:nvSpPr>
          <p:cNvPr id="5" name="TextBox 4">
            <a:extLst>
              <a:ext uri="{FF2B5EF4-FFF2-40B4-BE49-F238E27FC236}">
                <a16:creationId xmlns:a16="http://schemas.microsoft.com/office/drawing/2014/main" id="{239E66B2-7478-FD4F-9B1B-A440F3029984}"/>
              </a:ext>
            </a:extLst>
          </p:cNvPr>
          <p:cNvSpPr txBox="1"/>
          <p:nvPr/>
        </p:nvSpPr>
        <p:spPr>
          <a:xfrm>
            <a:off x="7765774" y="1855172"/>
            <a:ext cx="3610687" cy="3694176"/>
          </a:xfrm>
          <a:prstGeom prst="rect">
            <a:avLst/>
          </a:prstGeom>
        </p:spPr>
        <p:txBody>
          <a:bodyPr vert="horz" lIns="91440" tIns="45720" rIns="91440" bIns="45720" rtlCol="0" anchor="ctr">
            <a:normAutofit lnSpcReduction="10000"/>
          </a:bodyPr>
          <a:lstStyle/>
          <a:p>
            <a:pPr>
              <a:spcAft>
                <a:spcPts val="600"/>
              </a:spcAft>
            </a:pPr>
            <a:endParaRPr lang="en-US" b="1" dirty="0"/>
          </a:p>
          <a:p>
            <a:pPr indent="-228600">
              <a:spcAft>
                <a:spcPts val="600"/>
              </a:spcAft>
              <a:buFont typeface="Arial" panose="020B0604020202020204" pitchFamily="34" charset="0"/>
              <a:buChar char="•"/>
            </a:pPr>
            <a:r>
              <a:rPr lang="en-US" sz="2000" b="1" dirty="0">
                <a:solidFill>
                  <a:srgbClr val="002060"/>
                </a:solidFill>
              </a:rPr>
              <a:t>Identify, Analyze, and Share Data</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Create Data Products</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Train Communities in Understanding and Using Data</a:t>
            </a:r>
          </a:p>
          <a:p>
            <a:pPr indent="-228600">
              <a:spcAft>
                <a:spcPts val="600"/>
              </a:spcAft>
              <a:buFont typeface="Arial" panose="020B0604020202020204" pitchFamily="34" charset="0"/>
              <a:buChar char="•"/>
            </a:pPr>
            <a:endParaRPr lang="en-US" sz="2000" b="1" dirty="0">
              <a:solidFill>
                <a:srgbClr val="002060"/>
              </a:solidFill>
            </a:endParaRPr>
          </a:p>
          <a:p>
            <a:pPr indent="-228600">
              <a:spcAft>
                <a:spcPts val="600"/>
              </a:spcAft>
              <a:buFont typeface="Arial" panose="020B0604020202020204" pitchFamily="34" charset="0"/>
              <a:buChar char="•"/>
            </a:pPr>
            <a:r>
              <a:rPr lang="en-US" sz="2000" b="1" dirty="0">
                <a:solidFill>
                  <a:srgbClr val="002060"/>
                </a:solidFill>
              </a:rPr>
              <a:t>Build State and Local Level Monitoring Systems</a:t>
            </a:r>
          </a:p>
        </p:txBody>
      </p:sp>
    </p:spTree>
    <p:extLst>
      <p:ext uri="{BB962C8B-B14F-4D97-AF65-F5344CB8AC3E}">
        <p14:creationId xmlns:p14="http://schemas.microsoft.com/office/powerpoint/2010/main" val="93550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B3DD-50FC-4B45-A13E-0A75BEE132C0}"/>
              </a:ext>
            </a:extLst>
          </p:cNvPr>
          <p:cNvSpPr>
            <a:spLocks noGrp="1"/>
          </p:cNvSpPr>
          <p:nvPr>
            <p:ph type="title"/>
          </p:nvPr>
        </p:nvSpPr>
        <p:spPr>
          <a:xfrm>
            <a:off x="1000431" y="812185"/>
            <a:ext cx="5619825" cy="882292"/>
          </a:xfrm>
        </p:spPr>
        <p:txBody>
          <a:bodyPr>
            <a:normAutofit fontScale="90000"/>
          </a:bodyPr>
          <a:lstStyle/>
          <a:p>
            <a:r>
              <a:rPr lang="en-US" sz="2000" dirty="0"/>
              <a:t>Household Pulse Survey</a:t>
            </a:r>
            <a:br>
              <a:rPr lang="en-US" sz="2000" dirty="0"/>
            </a:br>
            <a:r>
              <a:rPr lang="en-US" sz="2000" dirty="0"/>
              <a:t>National and Delaware, July 2021 – July 2022</a:t>
            </a:r>
            <a:br>
              <a:rPr lang="en-US" sz="2000" dirty="0"/>
            </a:br>
            <a:r>
              <a:rPr lang="en-US" sz="2000" dirty="0"/>
              <a:t>Symptoms of Depressive Disorder (in percentages)</a:t>
            </a:r>
          </a:p>
        </p:txBody>
      </p:sp>
      <p:sp>
        <p:nvSpPr>
          <p:cNvPr id="5" name="TextBox 4">
            <a:extLst>
              <a:ext uri="{FF2B5EF4-FFF2-40B4-BE49-F238E27FC236}">
                <a16:creationId xmlns:a16="http://schemas.microsoft.com/office/drawing/2014/main" id="{6C0137A7-AA4F-4BDD-84C7-D4EF0A11BC45}"/>
              </a:ext>
            </a:extLst>
          </p:cNvPr>
          <p:cNvSpPr txBox="1"/>
          <p:nvPr/>
        </p:nvSpPr>
        <p:spPr>
          <a:xfrm>
            <a:off x="3569110" y="157817"/>
            <a:ext cx="4238460" cy="523220"/>
          </a:xfrm>
          <a:prstGeom prst="rect">
            <a:avLst/>
          </a:prstGeom>
          <a:noFill/>
        </p:spPr>
        <p:txBody>
          <a:bodyPr wrap="square" rtlCol="0">
            <a:spAutoFit/>
          </a:bodyPr>
          <a:lstStyle/>
          <a:p>
            <a:pPr algn="ctr"/>
            <a:r>
              <a:rPr lang="en-US" sz="2800" b="1" dirty="0">
                <a:solidFill>
                  <a:srgbClr val="002060"/>
                </a:solidFill>
                <a:latin typeface="+mj-lt"/>
              </a:rPr>
              <a:t>Mental Health and Wellness</a:t>
            </a:r>
          </a:p>
        </p:txBody>
      </p:sp>
      <p:cxnSp>
        <p:nvCxnSpPr>
          <p:cNvPr id="7" name="Straight Connector 6">
            <a:extLst>
              <a:ext uri="{FF2B5EF4-FFF2-40B4-BE49-F238E27FC236}">
                <a16:creationId xmlns:a16="http://schemas.microsoft.com/office/drawing/2014/main" id="{5D11D51F-3C72-4F7B-8C0C-B51338AEECAB}"/>
              </a:ext>
            </a:extLst>
          </p:cNvPr>
          <p:cNvCxnSpPr>
            <a:cxnSpLocks/>
          </p:cNvCxnSpPr>
          <p:nvPr/>
        </p:nvCxnSpPr>
        <p:spPr>
          <a:xfrm>
            <a:off x="2920181" y="681037"/>
            <a:ext cx="544831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C5BB3A-0990-4330-AD99-A9CA836A040D}"/>
              </a:ext>
            </a:extLst>
          </p:cNvPr>
          <p:cNvSpPr txBox="1"/>
          <p:nvPr/>
        </p:nvSpPr>
        <p:spPr>
          <a:xfrm>
            <a:off x="2623666" y="6176959"/>
            <a:ext cx="7993179" cy="369332"/>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Centers for Disease Control and Prevention. (2022). Household Pulse Survey.</a:t>
            </a:r>
            <a:endParaRPr lang="en-US" sz="1200" dirty="0"/>
          </a:p>
        </p:txBody>
      </p:sp>
      <p:graphicFrame>
        <p:nvGraphicFramePr>
          <p:cNvPr id="4" name="Chart 3">
            <a:extLst>
              <a:ext uri="{FF2B5EF4-FFF2-40B4-BE49-F238E27FC236}">
                <a16:creationId xmlns:a16="http://schemas.microsoft.com/office/drawing/2014/main" id="{95B81C8A-3448-9DC7-7785-EFD2A3C8206B}"/>
              </a:ext>
            </a:extLst>
          </p:cNvPr>
          <p:cNvGraphicFramePr/>
          <p:nvPr>
            <p:extLst>
              <p:ext uri="{D42A27DB-BD31-4B8C-83A1-F6EECF244321}">
                <p14:modId xmlns:p14="http://schemas.microsoft.com/office/powerpoint/2010/main" val="4243123077"/>
              </p:ext>
            </p:extLst>
          </p:nvPr>
        </p:nvGraphicFramePr>
        <p:xfrm>
          <a:off x="627797" y="1405727"/>
          <a:ext cx="10563772" cy="4771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650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AABC-7977-4FED-BDBD-48A14C306F1C}"/>
              </a:ext>
            </a:extLst>
          </p:cNvPr>
          <p:cNvSpPr>
            <a:spLocks noGrp="1"/>
          </p:cNvSpPr>
          <p:nvPr>
            <p:ph type="title"/>
          </p:nvPr>
        </p:nvSpPr>
        <p:spPr>
          <a:xfrm>
            <a:off x="838200" y="950712"/>
            <a:ext cx="10515600" cy="857311"/>
          </a:xfrm>
        </p:spPr>
        <p:txBody>
          <a:bodyPr>
            <a:normAutofit/>
          </a:bodyPr>
          <a:lstStyle/>
          <a:p>
            <a:r>
              <a:rPr lang="en-US" sz="2000" dirty="0"/>
              <a:t>Mental Health among Students with Self-Reported Disabilities* (%)</a:t>
            </a:r>
            <a:br>
              <a:rPr lang="en-US" sz="2000" dirty="0"/>
            </a:br>
            <a:r>
              <a:rPr lang="en-US" sz="2000" dirty="0"/>
              <a:t>Delaware School Survey, 11</a:t>
            </a:r>
            <a:r>
              <a:rPr lang="en-US" sz="2000" baseline="30000" dirty="0"/>
              <a:t>th</a:t>
            </a:r>
            <a:r>
              <a:rPr lang="en-US" sz="2000" dirty="0"/>
              <a:t> Grade, 2021</a:t>
            </a:r>
          </a:p>
        </p:txBody>
      </p:sp>
      <p:sp>
        <p:nvSpPr>
          <p:cNvPr id="4" name="TextBox 3">
            <a:extLst>
              <a:ext uri="{FF2B5EF4-FFF2-40B4-BE49-F238E27FC236}">
                <a16:creationId xmlns:a16="http://schemas.microsoft.com/office/drawing/2014/main" id="{FD49A434-5BB0-4FE8-BA1A-005467EBBA4A}"/>
              </a:ext>
            </a:extLst>
          </p:cNvPr>
          <p:cNvSpPr txBox="1"/>
          <p:nvPr/>
        </p:nvSpPr>
        <p:spPr>
          <a:xfrm>
            <a:off x="3854369" y="153968"/>
            <a:ext cx="3750198" cy="523220"/>
          </a:xfrm>
          <a:prstGeom prst="rect">
            <a:avLst/>
          </a:prstGeom>
          <a:noFill/>
        </p:spPr>
        <p:txBody>
          <a:bodyPr wrap="square" rtlCol="0">
            <a:spAutoFit/>
          </a:bodyPr>
          <a:lstStyle/>
          <a:p>
            <a:r>
              <a:rPr lang="en-US" sz="2800" b="1" dirty="0">
                <a:solidFill>
                  <a:srgbClr val="002060"/>
                </a:solidFill>
                <a:latin typeface="+mj-lt"/>
              </a:rPr>
              <a:t>Persons with Disabilities</a:t>
            </a:r>
          </a:p>
        </p:txBody>
      </p:sp>
      <p:cxnSp>
        <p:nvCxnSpPr>
          <p:cNvPr id="6" name="Straight Connector 5">
            <a:extLst>
              <a:ext uri="{FF2B5EF4-FFF2-40B4-BE49-F238E27FC236}">
                <a16:creationId xmlns:a16="http://schemas.microsoft.com/office/drawing/2014/main" id="{183C1447-E335-43E5-9288-B0D0EB00F17E}"/>
              </a:ext>
            </a:extLst>
          </p:cNvPr>
          <p:cNvCxnSpPr>
            <a:cxnSpLocks/>
          </p:cNvCxnSpPr>
          <p:nvPr/>
        </p:nvCxnSpPr>
        <p:spPr>
          <a:xfrm flipV="1">
            <a:off x="2905246" y="698440"/>
            <a:ext cx="5648445"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25832C-5505-4202-A80D-1D916EC17CF3}"/>
              </a:ext>
            </a:extLst>
          </p:cNvPr>
          <p:cNvSpPr txBox="1"/>
          <p:nvPr/>
        </p:nvSpPr>
        <p:spPr>
          <a:xfrm>
            <a:off x="2145474" y="6422801"/>
            <a:ext cx="9741408"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188A3064-730A-FA42-AEC2-BFAF8E465840}"/>
              </a:ext>
            </a:extLst>
          </p:cNvPr>
          <p:cNvSpPr txBox="1"/>
          <p:nvPr/>
        </p:nvSpPr>
        <p:spPr>
          <a:xfrm>
            <a:off x="8219364" y="1323884"/>
            <a:ext cx="3804313" cy="968278"/>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Various data sources estimate that approximately 13% to 24% of Delaware residents have a disability.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E4F7F9AF-042C-F075-7C9B-2AAD8A45BCA3}"/>
              </a:ext>
            </a:extLst>
          </p:cNvPr>
          <p:cNvSpPr/>
          <p:nvPr/>
        </p:nvSpPr>
        <p:spPr>
          <a:xfrm>
            <a:off x="8147713" y="1201003"/>
            <a:ext cx="3875965" cy="1228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DF495B63-E2D9-5229-8AFE-75AE90040986}"/>
              </a:ext>
            </a:extLst>
          </p:cNvPr>
          <p:cNvGraphicFramePr/>
          <p:nvPr>
            <p:extLst>
              <p:ext uri="{D42A27DB-BD31-4B8C-83A1-F6EECF244321}">
                <p14:modId xmlns:p14="http://schemas.microsoft.com/office/powerpoint/2010/main" val="419527481"/>
              </p:ext>
            </p:extLst>
          </p:nvPr>
        </p:nvGraphicFramePr>
        <p:xfrm>
          <a:off x="838199" y="1753110"/>
          <a:ext cx="8587711" cy="339099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9AB03BA4-E75C-082D-589B-57683675D5BC}"/>
              </a:ext>
            </a:extLst>
          </p:cNvPr>
          <p:cNvSpPr txBox="1"/>
          <p:nvPr/>
        </p:nvSpPr>
        <p:spPr>
          <a:xfrm>
            <a:off x="294882" y="5188104"/>
            <a:ext cx="11477767" cy="1234697"/>
          </a:xfrm>
          <a:prstGeom prst="rect">
            <a:avLst/>
          </a:prstGeom>
          <a:noFill/>
        </p:spPr>
        <p:txBody>
          <a:bodyPr wrap="square">
            <a:spAutoFit/>
          </a:bodyPr>
          <a:lstStyle/>
          <a:p>
            <a:pPr marL="228600" marR="0">
              <a:lnSpc>
                <a:spcPct val="107000"/>
              </a:lnSpc>
              <a:spcBef>
                <a:spcPts val="0"/>
              </a:spcBef>
              <a:spcAft>
                <a:spcPts val="0"/>
              </a:spcAft>
            </a:pPr>
            <a:r>
              <a:rPr lang="en-US" sz="1400" dirty="0">
                <a:effectLst/>
                <a:latin typeface="Calibri" panose="020F0502020204030204" pitchFamily="34" charset="0"/>
                <a:ea typeface="SimSun" panose="02010600030101010101" pitchFamily="2" charset="-122"/>
                <a:cs typeface="Calibri" panose="020F0502020204030204" pitchFamily="34" charset="0"/>
              </a:rPr>
              <a:t>*Disabilities are defined in the DSS as serious difficulty hearing or seeing, difficulty walking or climbing stairs, or difficulty concentrating, remembering, making decisions, or doing things due to a physical, emotional, or learning disability identified by the student or a doctor/healthcare professional.</a:t>
            </a:r>
          </a:p>
          <a:p>
            <a:pPr marL="228600" marR="0">
              <a:lnSpc>
                <a:spcPct val="107000"/>
              </a:lnSpc>
              <a:spcBef>
                <a:spcPts val="0"/>
              </a:spcBef>
              <a:spcAft>
                <a:spcPts val="0"/>
              </a:spcAft>
            </a:pPr>
            <a:r>
              <a:rPr lang="en-US" sz="1400" dirty="0">
                <a:latin typeface="Calibri" panose="020F0502020204030204" pitchFamily="34" charset="0"/>
                <a:ea typeface="SimSun" panose="02010600030101010101" pitchFamily="2" charset="-122"/>
                <a:cs typeface="Times New Roman" panose="02020603050405020304" pitchFamily="18" charset="0"/>
              </a:rPr>
              <a:t>**</a:t>
            </a:r>
            <a:r>
              <a:rPr lang="en-US" sz="1400" dirty="0">
                <a:effectLst/>
                <a:latin typeface="Calibri" panose="020F0502020204030204" pitchFamily="34" charset="0"/>
                <a:ea typeface="SimSun" panose="02010600030101010101" pitchFamily="2" charset="-122"/>
                <a:cs typeface="Times New Roman" panose="02020603050405020304" pitchFamily="18" charset="0"/>
              </a:rPr>
              <a:t>Anxious is defined as students who respond that they have felt very nervous or anxious on more than half of the days in the past two weeks</a:t>
            </a:r>
          </a:p>
          <a:p>
            <a:pPr marL="228600" marR="0">
              <a:lnSpc>
                <a:spcPct val="107000"/>
              </a:lnSpc>
              <a:spcBef>
                <a:spcPts val="0"/>
              </a:spcBef>
              <a:spcAft>
                <a:spcPts val="0"/>
              </a:spcAft>
            </a:pPr>
            <a:r>
              <a:rPr lang="en-US" sz="1400" dirty="0">
                <a:latin typeface="Calibri" panose="020F0502020204030204" pitchFamily="34" charset="0"/>
                <a:ea typeface="SimSun" panose="02010600030101010101" pitchFamily="2" charset="-122"/>
                <a:cs typeface="Times New Roman" panose="02020603050405020304" pitchFamily="18" charset="0"/>
              </a:rPr>
              <a:t>***</a:t>
            </a:r>
            <a:r>
              <a:rPr lang="en-US" sz="1400" dirty="0">
                <a:effectLst/>
                <a:latin typeface="Calibri" panose="020F0502020204030204" pitchFamily="34" charset="0"/>
                <a:ea typeface="SimSun" panose="02010600030101010101" pitchFamily="2" charset="-122"/>
                <a:cs typeface="Times New Roman" panose="02020603050405020304" pitchFamily="18" charset="0"/>
              </a:rPr>
              <a:t>Depressed is defined as students who respond that they have been bothered by feeling down, depressed or hopeless on more than half of the days in the past two weeks.</a:t>
            </a:r>
          </a:p>
        </p:txBody>
      </p:sp>
    </p:spTree>
    <p:extLst>
      <p:ext uri="{BB962C8B-B14F-4D97-AF65-F5344CB8AC3E}">
        <p14:creationId xmlns:p14="http://schemas.microsoft.com/office/powerpoint/2010/main" val="303183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E71A-ACD8-496A-82F9-F5ECDDA986BC}"/>
              </a:ext>
            </a:extLst>
          </p:cNvPr>
          <p:cNvSpPr>
            <a:spLocks noGrp="1"/>
          </p:cNvSpPr>
          <p:nvPr>
            <p:ph type="title"/>
          </p:nvPr>
        </p:nvSpPr>
        <p:spPr>
          <a:xfrm>
            <a:off x="838200" y="995423"/>
            <a:ext cx="10515600" cy="695265"/>
          </a:xfrm>
        </p:spPr>
        <p:txBody>
          <a:bodyPr>
            <a:normAutofit/>
          </a:bodyPr>
          <a:lstStyle/>
          <a:p>
            <a:r>
              <a:rPr lang="en-US" sz="2000" dirty="0"/>
              <a:t>Prevalence of ACEs, aggregated and individual (%)</a:t>
            </a:r>
            <a:br>
              <a:rPr lang="en-US" sz="2000" dirty="0"/>
            </a:br>
            <a:r>
              <a:rPr lang="en-US" sz="2000" dirty="0"/>
              <a:t>2021 Delaware School Survey, 11</a:t>
            </a:r>
            <a:r>
              <a:rPr lang="en-US" sz="2000" baseline="30000" dirty="0"/>
              <a:t>th</a:t>
            </a:r>
            <a:r>
              <a:rPr lang="en-US" sz="2000" dirty="0"/>
              <a:t> Grade</a:t>
            </a:r>
          </a:p>
        </p:txBody>
      </p:sp>
      <p:sp>
        <p:nvSpPr>
          <p:cNvPr id="4" name="TextBox 3">
            <a:extLst>
              <a:ext uri="{FF2B5EF4-FFF2-40B4-BE49-F238E27FC236}">
                <a16:creationId xmlns:a16="http://schemas.microsoft.com/office/drawing/2014/main" id="{0897F5D7-1779-48C6-9FD8-300988F3C80C}"/>
              </a:ext>
            </a:extLst>
          </p:cNvPr>
          <p:cNvSpPr txBox="1"/>
          <p:nvPr/>
        </p:nvSpPr>
        <p:spPr>
          <a:xfrm>
            <a:off x="2230538" y="142676"/>
            <a:ext cx="7565021" cy="523220"/>
          </a:xfrm>
          <a:prstGeom prst="rect">
            <a:avLst/>
          </a:prstGeom>
          <a:noFill/>
        </p:spPr>
        <p:txBody>
          <a:bodyPr wrap="square" rtlCol="0">
            <a:spAutoFit/>
          </a:bodyPr>
          <a:lstStyle/>
          <a:p>
            <a:r>
              <a:rPr lang="en-US" sz="2800" b="1" dirty="0">
                <a:solidFill>
                  <a:srgbClr val="002060"/>
                </a:solidFill>
                <a:latin typeface="+mj-lt"/>
              </a:rPr>
              <a:t>Adverse Childhood Experiences and Other Trauma</a:t>
            </a:r>
          </a:p>
        </p:txBody>
      </p:sp>
      <p:cxnSp>
        <p:nvCxnSpPr>
          <p:cNvPr id="8" name="Straight Connector 7">
            <a:extLst>
              <a:ext uri="{FF2B5EF4-FFF2-40B4-BE49-F238E27FC236}">
                <a16:creationId xmlns:a16="http://schemas.microsoft.com/office/drawing/2014/main" id="{271457C2-85CC-4BA7-9621-EA136EF210CD}"/>
              </a:ext>
            </a:extLst>
          </p:cNvPr>
          <p:cNvCxnSpPr>
            <a:cxnSpLocks/>
          </p:cNvCxnSpPr>
          <p:nvPr/>
        </p:nvCxnSpPr>
        <p:spPr>
          <a:xfrm flipH="1">
            <a:off x="3264061" y="764420"/>
            <a:ext cx="5440102" cy="186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792082D-AA3A-4751-83B6-364F117046A5}"/>
              </a:ext>
            </a:extLst>
          </p:cNvPr>
          <p:cNvSpPr txBox="1"/>
          <p:nvPr/>
        </p:nvSpPr>
        <p:spPr>
          <a:xfrm>
            <a:off x="482390" y="5359764"/>
            <a:ext cx="10671858" cy="1265090"/>
          </a:xfrm>
          <a:prstGeom prst="rect">
            <a:avLst/>
          </a:prstGeom>
          <a:noFill/>
        </p:spPr>
        <p:txBody>
          <a:bodyPr wrap="square" rtlCol="0">
            <a:spAutoFit/>
          </a:bodyPr>
          <a:lstStyle/>
          <a:p>
            <a:pPr marL="0" marR="0">
              <a:lnSpc>
                <a:spcPct val="107000"/>
              </a:lnSpc>
              <a:spcBef>
                <a:spcPts val="0"/>
              </a:spcBef>
              <a:spcAft>
                <a:spcPts val="0"/>
              </a:spcAft>
            </a:pPr>
            <a:r>
              <a:rPr lang="en-US" sz="1200" baseline="30000" dirty="0" err="1">
                <a:effectLst/>
                <a:latin typeface="Calibri" panose="020F0502020204030204" pitchFamily="34" charset="0"/>
                <a:ea typeface="SimSun" panose="02010600030101010101" pitchFamily="2" charset="-122"/>
                <a:cs typeface="Calibri" panose="020F0502020204030204" pitchFamily="34" charset="0"/>
              </a:rPr>
              <a:t>a</a:t>
            </a:r>
            <a:r>
              <a:rPr lang="en-US" sz="1200" dirty="0" err="1">
                <a:effectLst/>
                <a:latin typeface="Calibri" panose="020F0502020204030204" pitchFamily="34" charset="0"/>
                <a:ea typeface="SimSun" panose="02010600030101010101" pitchFamily="2" charset="-122"/>
                <a:cs typeface="Calibri" panose="020F0502020204030204" pitchFamily="34" charset="0"/>
              </a:rPr>
              <a:t>Students</a:t>
            </a:r>
            <a:r>
              <a:rPr lang="en-US" sz="1200" dirty="0">
                <a:effectLst/>
                <a:latin typeface="Calibri" panose="020F0502020204030204" pitchFamily="34" charset="0"/>
                <a:ea typeface="SimSun" panose="02010600030101010101" pitchFamily="2" charset="-122"/>
                <a:cs typeface="Calibri" panose="020F0502020204030204" pitchFamily="34" charset="0"/>
              </a:rPr>
              <a:t> who confirmed experiencing any of the following events: homelessness (past 30 days), incarcerated parent (past year), ever seeing/hearing violence between adults at home, ever being hit by an adult who intends to hurt you, being ever hit by another teen who intends to hurt you; ever being bullied at school or in their neighborhood; ever been a victim or known someone who was a victim of gun violence,  or have ever lived with a household member who was depressed, mentally ill, or attempted suicide, or lived with someone who had a problem with drinking or drugs, were placed in either the “1 ACE” or “2 ACES” or “3 or More ACEs” category depending on the number of different experiences they reported.</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sz="1200" dirty="0"/>
          </a:p>
        </p:txBody>
      </p:sp>
      <p:sp>
        <p:nvSpPr>
          <p:cNvPr id="16" name="TextBox 15">
            <a:extLst>
              <a:ext uri="{FF2B5EF4-FFF2-40B4-BE49-F238E27FC236}">
                <a16:creationId xmlns:a16="http://schemas.microsoft.com/office/drawing/2014/main" id="{608BAA14-5011-43CB-BEBD-27E9A628AC4B}"/>
              </a:ext>
            </a:extLst>
          </p:cNvPr>
          <p:cNvSpPr txBox="1"/>
          <p:nvPr/>
        </p:nvSpPr>
        <p:spPr>
          <a:xfrm>
            <a:off x="2009655" y="6474315"/>
            <a:ext cx="8006788"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mj-lt"/>
                <a:ea typeface="SimSun" panose="02010600030101010101" pitchFamily="2" charset="-122"/>
                <a:cs typeface="Calibri" panose="020F0502020204030204" pitchFamily="34" charset="0"/>
                <a:hlinkClick r:id="rId3"/>
              </a:rPr>
              <a:t>Center for Drug &amp; Health Studies. (2021). </a:t>
            </a:r>
            <a:r>
              <a:rPr lang="en-US" sz="1200" i="1" u="sng" dirty="0">
                <a:solidFill>
                  <a:srgbClr val="0000FF"/>
                </a:solidFill>
                <a:latin typeface="+mj-lt"/>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mj-lt"/>
                <a:ea typeface="SimSun" panose="02010600030101010101" pitchFamily="2" charset="-122"/>
                <a:cs typeface="Calibri" panose="020F0502020204030204" pitchFamily="34" charset="0"/>
                <a:hlinkClick r:id="rId3"/>
              </a:rPr>
              <a:t> [</a:t>
            </a:r>
            <a:r>
              <a:rPr lang="en-US" sz="1200" u="sng" dirty="0">
                <a:solidFill>
                  <a:srgbClr val="0000FF"/>
                </a:solidFill>
                <a:latin typeface="+mj-lt"/>
                <a:ea typeface="SimSun" panose="02010600030101010101" pitchFamily="2" charset="-122"/>
                <a:cs typeface="Calibri" panose="020F0502020204030204" pitchFamily="34" charset="0"/>
                <a:hlinkClick r:id="rId3"/>
              </a:rPr>
              <a:t>Annu</a:t>
            </a:r>
            <a:r>
              <a:rPr lang="en-US" sz="1200" u="sng" dirty="0">
                <a:solidFill>
                  <a:srgbClr val="0000FF"/>
                </a:solidFill>
                <a:effectLst/>
                <a:latin typeface="+mj-lt"/>
                <a:ea typeface="SimSun" panose="02010600030101010101" pitchFamily="2" charset="-122"/>
                <a:cs typeface="Calibri" panose="020F0502020204030204" pitchFamily="34" charset="0"/>
                <a:hlinkClick r:id="rId3"/>
              </a:rPr>
              <a:t>al Survey]. University of Delaware. </a:t>
            </a:r>
            <a:endParaRPr lang="en-US" sz="1200" dirty="0">
              <a:effectLst/>
              <a:latin typeface="+mj-lt"/>
              <a:ea typeface="SimSun" panose="02010600030101010101" pitchFamily="2" charset="-122"/>
              <a:cs typeface="Times New Roman" panose="02020603050405020304" pitchFamily="18" charset="0"/>
            </a:endParaRPr>
          </a:p>
        </p:txBody>
      </p:sp>
      <p:graphicFrame>
        <p:nvGraphicFramePr>
          <p:cNvPr id="3" name="Chart 2">
            <a:extLst>
              <a:ext uri="{FF2B5EF4-FFF2-40B4-BE49-F238E27FC236}">
                <a16:creationId xmlns:a16="http://schemas.microsoft.com/office/drawing/2014/main" id="{3FDB1318-7B2C-7236-BF31-D35396F16C27}"/>
              </a:ext>
            </a:extLst>
          </p:cNvPr>
          <p:cNvGraphicFramePr/>
          <p:nvPr>
            <p:extLst>
              <p:ext uri="{D42A27DB-BD31-4B8C-83A1-F6EECF244321}">
                <p14:modId xmlns:p14="http://schemas.microsoft.com/office/powerpoint/2010/main" val="2094750313"/>
              </p:ext>
            </p:extLst>
          </p:nvPr>
        </p:nvGraphicFramePr>
        <p:xfrm>
          <a:off x="4531056" y="2082005"/>
          <a:ext cx="7385516" cy="3072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6D1FFE0E-5F88-2A6B-868B-55E20056050D}"/>
              </a:ext>
            </a:extLst>
          </p:cNvPr>
          <p:cNvGraphicFramePr/>
          <p:nvPr>
            <p:extLst>
              <p:ext uri="{D42A27DB-BD31-4B8C-83A1-F6EECF244321}">
                <p14:modId xmlns:p14="http://schemas.microsoft.com/office/powerpoint/2010/main" val="3197067507"/>
              </p:ext>
            </p:extLst>
          </p:nvPr>
        </p:nvGraphicFramePr>
        <p:xfrm>
          <a:off x="-309633" y="2036283"/>
          <a:ext cx="5905500" cy="3181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5768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E71A-ACD8-496A-82F9-F5ECDDA986BC}"/>
              </a:ext>
            </a:extLst>
          </p:cNvPr>
          <p:cNvSpPr>
            <a:spLocks noGrp="1"/>
          </p:cNvSpPr>
          <p:nvPr>
            <p:ph type="title"/>
          </p:nvPr>
        </p:nvSpPr>
        <p:spPr>
          <a:xfrm>
            <a:off x="838200" y="995423"/>
            <a:ext cx="10515600" cy="695265"/>
          </a:xfrm>
        </p:spPr>
        <p:txBody>
          <a:bodyPr>
            <a:normAutofit/>
          </a:bodyPr>
          <a:lstStyle/>
          <a:p>
            <a:r>
              <a:rPr lang="en-US" sz="2000" dirty="0"/>
              <a:t>What would make your school feel safer? (%)</a:t>
            </a:r>
            <a:br>
              <a:rPr lang="en-US" sz="2000" dirty="0"/>
            </a:br>
            <a:r>
              <a:rPr lang="en-US" sz="2000" dirty="0"/>
              <a:t>2021 Delaware School Survey, 11</a:t>
            </a:r>
            <a:r>
              <a:rPr lang="en-US" sz="2000" baseline="30000" dirty="0"/>
              <a:t>th</a:t>
            </a:r>
            <a:r>
              <a:rPr lang="en-US" sz="2000" dirty="0"/>
              <a:t> Grade</a:t>
            </a:r>
          </a:p>
        </p:txBody>
      </p:sp>
      <p:sp>
        <p:nvSpPr>
          <p:cNvPr id="4" name="TextBox 3">
            <a:extLst>
              <a:ext uri="{FF2B5EF4-FFF2-40B4-BE49-F238E27FC236}">
                <a16:creationId xmlns:a16="http://schemas.microsoft.com/office/drawing/2014/main" id="{0897F5D7-1779-48C6-9FD8-300988F3C80C}"/>
              </a:ext>
            </a:extLst>
          </p:cNvPr>
          <p:cNvSpPr txBox="1"/>
          <p:nvPr/>
        </p:nvSpPr>
        <p:spPr>
          <a:xfrm>
            <a:off x="2230538" y="142676"/>
            <a:ext cx="7565021" cy="523220"/>
          </a:xfrm>
          <a:prstGeom prst="rect">
            <a:avLst/>
          </a:prstGeom>
          <a:noFill/>
        </p:spPr>
        <p:txBody>
          <a:bodyPr wrap="square" rtlCol="0">
            <a:spAutoFit/>
          </a:bodyPr>
          <a:lstStyle/>
          <a:p>
            <a:r>
              <a:rPr lang="en-US" sz="2800" b="1" dirty="0">
                <a:solidFill>
                  <a:srgbClr val="002060"/>
                </a:solidFill>
                <a:latin typeface="+mj-lt"/>
              </a:rPr>
              <a:t>Adverse Childhood Experiences and Other Trauma</a:t>
            </a:r>
          </a:p>
        </p:txBody>
      </p:sp>
      <p:cxnSp>
        <p:nvCxnSpPr>
          <p:cNvPr id="8" name="Straight Connector 7">
            <a:extLst>
              <a:ext uri="{FF2B5EF4-FFF2-40B4-BE49-F238E27FC236}">
                <a16:creationId xmlns:a16="http://schemas.microsoft.com/office/drawing/2014/main" id="{271457C2-85CC-4BA7-9621-EA136EF210CD}"/>
              </a:ext>
            </a:extLst>
          </p:cNvPr>
          <p:cNvCxnSpPr>
            <a:cxnSpLocks/>
          </p:cNvCxnSpPr>
          <p:nvPr/>
        </p:nvCxnSpPr>
        <p:spPr>
          <a:xfrm flipH="1">
            <a:off x="3264061" y="764420"/>
            <a:ext cx="5440102" cy="186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8BAA14-5011-43CB-BEBD-27E9A628AC4B}"/>
              </a:ext>
            </a:extLst>
          </p:cNvPr>
          <p:cNvSpPr txBox="1"/>
          <p:nvPr/>
        </p:nvSpPr>
        <p:spPr>
          <a:xfrm>
            <a:off x="2009655" y="6474315"/>
            <a:ext cx="8006788"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mj-lt"/>
                <a:ea typeface="SimSun" panose="02010600030101010101" pitchFamily="2" charset="-122"/>
                <a:cs typeface="Calibri" panose="020F0502020204030204" pitchFamily="34" charset="0"/>
                <a:hlinkClick r:id="rId3"/>
              </a:rPr>
              <a:t>Center for Drug &amp; Health Studies. (2021). </a:t>
            </a:r>
            <a:r>
              <a:rPr lang="en-US" sz="1200" i="1" u="sng" dirty="0">
                <a:solidFill>
                  <a:srgbClr val="0000FF"/>
                </a:solidFill>
                <a:latin typeface="+mj-lt"/>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mj-lt"/>
                <a:ea typeface="SimSun" panose="02010600030101010101" pitchFamily="2" charset="-122"/>
                <a:cs typeface="Calibri" panose="020F0502020204030204" pitchFamily="34" charset="0"/>
                <a:hlinkClick r:id="rId3"/>
              </a:rPr>
              <a:t> [</a:t>
            </a:r>
            <a:r>
              <a:rPr lang="en-US" sz="1200" u="sng" dirty="0">
                <a:solidFill>
                  <a:srgbClr val="0000FF"/>
                </a:solidFill>
                <a:latin typeface="+mj-lt"/>
                <a:ea typeface="SimSun" panose="02010600030101010101" pitchFamily="2" charset="-122"/>
                <a:cs typeface="Calibri" panose="020F0502020204030204" pitchFamily="34" charset="0"/>
                <a:hlinkClick r:id="rId3"/>
              </a:rPr>
              <a:t>Annu</a:t>
            </a:r>
            <a:r>
              <a:rPr lang="en-US" sz="1200" u="sng" dirty="0">
                <a:solidFill>
                  <a:srgbClr val="0000FF"/>
                </a:solidFill>
                <a:effectLst/>
                <a:latin typeface="+mj-lt"/>
                <a:ea typeface="SimSun" panose="02010600030101010101" pitchFamily="2" charset="-122"/>
                <a:cs typeface="Calibri" panose="020F0502020204030204" pitchFamily="34" charset="0"/>
                <a:hlinkClick r:id="rId3"/>
              </a:rPr>
              <a:t>al Survey]. University of Delaware. </a:t>
            </a:r>
            <a:endParaRPr lang="en-US" sz="1200" dirty="0">
              <a:effectLst/>
              <a:latin typeface="+mj-lt"/>
              <a:ea typeface="SimSun" panose="02010600030101010101" pitchFamily="2" charset="-122"/>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C5DC7E2-388B-23F7-9862-F1152E90CC3A}"/>
              </a:ext>
            </a:extLst>
          </p:cNvPr>
          <p:cNvGraphicFramePr/>
          <p:nvPr>
            <p:extLst>
              <p:ext uri="{D42A27DB-BD31-4B8C-83A1-F6EECF244321}">
                <p14:modId xmlns:p14="http://schemas.microsoft.com/office/powerpoint/2010/main" val="301793806"/>
              </p:ext>
            </p:extLst>
          </p:nvPr>
        </p:nvGraphicFramePr>
        <p:xfrm>
          <a:off x="354842" y="2155597"/>
          <a:ext cx="10822675" cy="3867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6855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A6D01-DDF1-4781-9479-880B1B0399A5}"/>
              </a:ext>
            </a:extLst>
          </p:cNvPr>
          <p:cNvSpPr txBox="1"/>
          <p:nvPr/>
        </p:nvSpPr>
        <p:spPr>
          <a:xfrm>
            <a:off x="2749652" y="128031"/>
            <a:ext cx="6377650" cy="523220"/>
          </a:xfrm>
          <a:prstGeom prst="rect">
            <a:avLst/>
          </a:prstGeom>
          <a:noFill/>
        </p:spPr>
        <p:txBody>
          <a:bodyPr wrap="square" rtlCol="0">
            <a:spAutoFit/>
          </a:bodyPr>
          <a:lstStyle/>
          <a:p>
            <a:pPr algn="ctr"/>
            <a:r>
              <a:rPr lang="en-US" sz="2800" b="1" dirty="0">
                <a:solidFill>
                  <a:srgbClr val="002060"/>
                </a:solidFill>
                <a:latin typeface="+mj-lt"/>
              </a:rPr>
              <a:t>Gender and Sexuality</a:t>
            </a:r>
          </a:p>
        </p:txBody>
      </p:sp>
      <p:cxnSp>
        <p:nvCxnSpPr>
          <p:cNvPr id="6" name="Straight Connector 5">
            <a:extLst>
              <a:ext uri="{FF2B5EF4-FFF2-40B4-BE49-F238E27FC236}">
                <a16:creationId xmlns:a16="http://schemas.microsoft.com/office/drawing/2014/main" id="{B7087080-DD1B-4AC9-AA2B-4FA35FD291FE}"/>
              </a:ext>
            </a:extLst>
          </p:cNvPr>
          <p:cNvCxnSpPr>
            <a:cxnSpLocks/>
          </p:cNvCxnSpPr>
          <p:nvPr/>
        </p:nvCxnSpPr>
        <p:spPr>
          <a:xfrm>
            <a:off x="4042621" y="651251"/>
            <a:ext cx="379171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708137A1-423A-C369-3D5E-1BEC07FEA01B}"/>
              </a:ext>
            </a:extLst>
          </p:cNvPr>
          <p:cNvGraphicFramePr/>
          <p:nvPr>
            <p:extLst>
              <p:ext uri="{D42A27DB-BD31-4B8C-83A1-F6EECF244321}">
                <p14:modId xmlns:p14="http://schemas.microsoft.com/office/powerpoint/2010/main" val="1391947922"/>
              </p:ext>
            </p:extLst>
          </p:nvPr>
        </p:nvGraphicFramePr>
        <p:xfrm>
          <a:off x="436325" y="1392837"/>
          <a:ext cx="10991401" cy="503227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E7A60F2-5FC7-4B2B-AA43-68EF5B1DF025}"/>
              </a:ext>
            </a:extLst>
          </p:cNvPr>
          <p:cNvSpPr txBox="1"/>
          <p:nvPr/>
        </p:nvSpPr>
        <p:spPr>
          <a:xfrm>
            <a:off x="764274" y="851305"/>
            <a:ext cx="6235490" cy="646331"/>
          </a:xfrm>
          <a:prstGeom prst="rect">
            <a:avLst/>
          </a:prstGeom>
          <a:noFill/>
        </p:spPr>
        <p:txBody>
          <a:bodyPr wrap="none" rtlCol="0">
            <a:spAutoFit/>
          </a:bodyPr>
          <a:lstStyle/>
          <a:p>
            <a:r>
              <a:rPr lang="en-US" dirty="0"/>
              <a:t>Self-Reported Sexual Orientation among 11</a:t>
            </a:r>
            <a:r>
              <a:rPr lang="en-US" baseline="30000" dirty="0"/>
              <a:t>th</a:t>
            </a:r>
            <a:r>
              <a:rPr lang="en-US" dirty="0"/>
              <a:t> Grade Students (%)</a:t>
            </a:r>
          </a:p>
          <a:p>
            <a:r>
              <a:rPr lang="en-US" dirty="0"/>
              <a:t>Delaware School Survey, 2021</a:t>
            </a:r>
          </a:p>
        </p:txBody>
      </p:sp>
      <p:sp>
        <p:nvSpPr>
          <p:cNvPr id="8" name="TextBox 7">
            <a:extLst>
              <a:ext uri="{FF2B5EF4-FFF2-40B4-BE49-F238E27FC236}">
                <a16:creationId xmlns:a16="http://schemas.microsoft.com/office/drawing/2014/main" id="{23E89BBE-7310-D417-DD73-366C44C228CD}"/>
              </a:ext>
            </a:extLst>
          </p:cNvPr>
          <p:cNvSpPr txBox="1"/>
          <p:nvPr/>
        </p:nvSpPr>
        <p:spPr>
          <a:xfrm>
            <a:off x="1651380" y="6417319"/>
            <a:ext cx="9577315" cy="312650"/>
          </a:xfrm>
          <a:prstGeom prst="rect">
            <a:avLst/>
          </a:prstGeom>
          <a:noFill/>
        </p:spPr>
        <p:txBody>
          <a:bodyPr wrap="square">
            <a:spAutoFit/>
          </a:bodyPr>
          <a:lstStyle/>
          <a:p>
            <a:pPr marL="57150" marR="0">
              <a:lnSpc>
                <a:spcPct val="107000"/>
              </a:lnSpc>
              <a:spcBef>
                <a:spcPts val="0"/>
              </a:spcBef>
              <a:spcAft>
                <a:spcPts val="0"/>
              </a:spcAft>
            </a:pP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(2021).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Delaware School Survey: 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t>
            </a:r>
            <a:r>
              <a:rPr lang="en-US" sz="14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Annu</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al Survey]. University of Delaware.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4730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A6D01-DDF1-4781-9479-880B1B0399A5}"/>
              </a:ext>
            </a:extLst>
          </p:cNvPr>
          <p:cNvSpPr txBox="1"/>
          <p:nvPr/>
        </p:nvSpPr>
        <p:spPr>
          <a:xfrm>
            <a:off x="2749652" y="128031"/>
            <a:ext cx="6377650" cy="523220"/>
          </a:xfrm>
          <a:prstGeom prst="rect">
            <a:avLst/>
          </a:prstGeom>
          <a:noFill/>
        </p:spPr>
        <p:txBody>
          <a:bodyPr wrap="square" rtlCol="0">
            <a:spAutoFit/>
          </a:bodyPr>
          <a:lstStyle/>
          <a:p>
            <a:pPr algn="ctr"/>
            <a:r>
              <a:rPr lang="en-US" sz="2800" b="1" dirty="0">
                <a:solidFill>
                  <a:srgbClr val="002060"/>
                </a:solidFill>
                <a:latin typeface="+mj-lt"/>
              </a:rPr>
              <a:t>Gender and Sexuality</a:t>
            </a:r>
          </a:p>
        </p:txBody>
      </p:sp>
      <p:cxnSp>
        <p:nvCxnSpPr>
          <p:cNvPr id="6" name="Straight Connector 5">
            <a:extLst>
              <a:ext uri="{FF2B5EF4-FFF2-40B4-BE49-F238E27FC236}">
                <a16:creationId xmlns:a16="http://schemas.microsoft.com/office/drawing/2014/main" id="{B7087080-DD1B-4AC9-AA2B-4FA35FD291FE}"/>
              </a:ext>
            </a:extLst>
          </p:cNvPr>
          <p:cNvCxnSpPr>
            <a:cxnSpLocks/>
          </p:cNvCxnSpPr>
          <p:nvPr/>
        </p:nvCxnSpPr>
        <p:spPr>
          <a:xfrm>
            <a:off x="4042621" y="651251"/>
            <a:ext cx="379171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7A60F2-5FC7-4B2B-AA43-68EF5B1DF025}"/>
              </a:ext>
            </a:extLst>
          </p:cNvPr>
          <p:cNvSpPr txBox="1"/>
          <p:nvPr/>
        </p:nvSpPr>
        <p:spPr>
          <a:xfrm>
            <a:off x="805217" y="943315"/>
            <a:ext cx="5667385" cy="646331"/>
          </a:xfrm>
          <a:prstGeom prst="rect">
            <a:avLst/>
          </a:prstGeom>
          <a:noFill/>
        </p:spPr>
        <p:txBody>
          <a:bodyPr wrap="none" rtlCol="0">
            <a:spAutoFit/>
          </a:bodyPr>
          <a:lstStyle/>
          <a:p>
            <a:r>
              <a:rPr lang="en-US" dirty="0"/>
              <a:t>Self-Reported Emotional Health among LGBQ Students (%)</a:t>
            </a:r>
          </a:p>
          <a:p>
            <a:r>
              <a:rPr lang="en-US" dirty="0"/>
              <a:t>Delaware School Survey, 2021, 11</a:t>
            </a:r>
            <a:r>
              <a:rPr lang="en-US" baseline="30000" dirty="0"/>
              <a:t>th</a:t>
            </a:r>
            <a:r>
              <a:rPr lang="en-US" dirty="0"/>
              <a:t> Grade</a:t>
            </a:r>
          </a:p>
        </p:txBody>
      </p:sp>
      <p:graphicFrame>
        <p:nvGraphicFramePr>
          <p:cNvPr id="5" name="Chart 4">
            <a:extLst>
              <a:ext uri="{FF2B5EF4-FFF2-40B4-BE49-F238E27FC236}">
                <a16:creationId xmlns:a16="http://schemas.microsoft.com/office/drawing/2014/main" id="{F8CEBD87-0429-E6EE-7B62-9CDF423F64E8}"/>
              </a:ext>
            </a:extLst>
          </p:cNvPr>
          <p:cNvGraphicFramePr/>
          <p:nvPr>
            <p:extLst>
              <p:ext uri="{D42A27DB-BD31-4B8C-83A1-F6EECF244321}">
                <p14:modId xmlns:p14="http://schemas.microsoft.com/office/powerpoint/2010/main" val="1901001008"/>
              </p:ext>
            </p:extLst>
          </p:nvPr>
        </p:nvGraphicFramePr>
        <p:xfrm>
          <a:off x="978089" y="1762242"/>
          <a:ext cx="10235821" cy="42444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BA36C02-36B4-4712-B1FE-DDD44F670CBD}"/>
              </a:ext>
            </a:extLst>
          </p:cNvPr>
          <p:cNvSpPr txBox="1"/>
          <p:nvPr/>
        </p:nvSpPr>
        <p:spPr>
          <a:xfrm>
            <a:off x="1659341" y="6417319"/>
            <a:ext cx="10532659" cy="312650"/>
          </a:xfrm>
          <a:prstGeom prst="rect">
            <a:avLst/>
          </a:prstGeom>
          <a:noFill/>
        </p:spPr>
        <p:txBody>
          <a:bodyPr wrap="square">
            <a:spAutoFit/>
          </a:bodyPr>
          <a:lstStyle/>
          <a:p>
            <a:pPr marL="57150" marR="0">
              <a:lnSpc>
                <a:spcPct val="107000"/>
              </a:lnSpc>
              <a:spcBef>
                <a:spcPts val="0"/>
              </a:spcBef>
              <a:spcAft>
                <a:spcPts val="0"/>
              </a:spcAft>
            </a:pP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(2021).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Delaware School Survey: 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t>
            </a:r>
            <a:r>
              <a:rPr lang="en-US" sz="14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rPr>
              <a:t>Annu</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al Survey]. University of Delaware.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23061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CAB-482A-4194-AD48-3B9689D293F3}"/>
              </a:ext>
            </a:extLst>
          </p:cNvPr>
          <p:cNvSpPr>
            <a:spLocks noGrp="1"/>
          </p:cNvSpPr>
          <p:nvPr>
            <p:ph type="title"/>
          </p:nvPr>
        </p:nvSpPr>
        <p:spPr>
          <a:xfrm>
            <a:off x="838200" y="1076446"/>
            <a:ext cx="10515600" cy="614242"/>
          </a:xfrm>
        </p:spPr>
        <p:txBody>
          <a:bodyPr>
            <a:noAutofit/>
          </a:bodyPr>
          <a:lstStyle/>
          <a:p>
            <a:r>
              <a:rPr lang="en-US" sz="2000" dirty="0"/>
              <a:t>Sources of Support and Encouragement among Students (%)</a:t>
            </a:r>
            <a:br>
              <a:rPr lang="en-US" sz="2000" dirty="0"/>
            </a:br>
            <a:r>
              <a:rPr lang="en-US" sz="2000" dirty="0"/>
              <a:t>2021 Delaware School Survey, 5</a:t>
            </a:r>
            <a:r>
              <a:rPr lang="en-US" sz="2000" baseline="30000" dirty="0"/>
              <a:t>th</a:t>
            </a:r>
            <a:r>
              <a:rPr lang="en-US" sz="2000" dirty="0"/>
              <a:t> Grade</a:t>
            </a:r>
          </a:p>
        </p:txBody>
      </p:sp>
      <p:sp>
        <p:nvSpPr>
          <p:cNvPr id="4" name="TextBox 3">
            <a:extLst>
              <a:ext uri="{FF2B5EF4-FFF2-40B4-BE49-F238E27FC236}">
                <a16:creationId xmlns:a16="http://schemas.microsoft.com/office/drawing/2014/main" id="{DE5D2D75-BCF3-46CE-BB32-25674411B4FE}"/>
              </a:ext>
            </a:extLst>
          </p:cNvPr>
          <p:cNvSpPr txBox="1"/>
          <p:nvPr/>
        </p:nvSpPr>
        <p:spPr>
          <a:xfrm>
            <a:off x="4190035" y="224148"/>
            <a:ext cx="2951544" cy="523220"/>
          </a:xfrm>
          <a:prstGeom prst="rect">
            <a:avLst/>
          </a:prstGeom>
          <a:noFill/>
        </p:spPr>
        <p:txBody>
          <a:bodyPr wrap="square" rtlCol="0">
            <a:spAutoFit/>
          </a:bodyPr>
          <a:lstStyle/>
          <a:p>
            <a:r>
              <a:rPr lang="en-US" sz="2800" b="1" dirty="0">
                <a:solidFill>
                  <a:srgbClr val="002060"/>
                </a:solidFill>
                <a:latin typeface="+mj-lt"/>
              </a:rPr>
              <a:t>Protective Factors</a:t>
            </a:r>
          </a:p>
        </p:txBody>
      </p:sp>
      <p:cxnSp>
        <p:nvCxnSpPr>
          <p:cNvPr id="6" name="Straight Connector 5">
            <a:extLst>
              <a:ext uri="{FF2B5EF4-FFF2-40B4-BE49-F238E27FC236}">
                <a16:creationId xmlns:a16="http://schemas.microsoft.com/office/drawing/2014/main" id="{4274DF30-FDC3-4874-AFC4-B93862E8FE7B}"/>
              </a:ext>
            </a:extLst>
          </p:cNvPr>
          <p:cNvCxnSpPr/>
          <p:nvPr/>
        </p:nvCxnSpPr>
        <p:spPr>
          <a:xfrm>
            <a:off x="2777924" y="747368"/>
            <a:ext cx="56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B9DEBA-5490-4735-8347-F2E07D1C5517}"/>
              </a:ext>
            </a:extLst>
          </p:cNvPr>
          <p:cNvSpPr txBox="1"/>
          <p:nvPr/>
        </p:nvSpPr>
        <p:spPr>
          <a:xfrm>
            <a:off x="1937983" y="6321202"/>
            <a:ext cx="8983127" cy="312650"/>
          </a:xfrm>
          <a:prstGeom prst="rect">
            <a:avLst/>
          </a:prstGeom>
          <a:noFill/>
        </p:spPr>
        <p:txBody>
          <a:bodyPr wrap="square">
            <a:spAutoFit/>
          </a:bodyPr>
          <a:lstStyle/>
          <a:p>
            <a:pPr marL="57150" marR="0">
              <a:lnSpc>
                <a:spcPct val="107000"/>
              </a:lnSpc>
              <a:spcBef>
                <a:spcPts val="0"/>
              </a:spcBef>
              <a:spcAft>
                <a:spcPts val="0"/>
              </a:spcAft>
            </a:pP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4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4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t>
            </a:r>
            <a:r>
              <a:rPr lang="en-US" sz="14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al Survey]. University of Delaware.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5B07A11-A474-361C-2543-76E1A0BBF337}"/>
              </a:ext>
            </a:extLst>
          </p:cNvPr>
          <p:cNvGraphicFramePr>
            <a:graphicFrameLocks noGrp="1"/>
          </p:cNvGraphicFramePr>
          <p:nvPr>
            <p:ph idx="1"/>
            <p:extLst>
              <p:ext uri="{D42A27DB-BD31-4B8C-83A1-F6EECF244321}">
                <p14:modId xmlns:p14="http://schemas.microsoft.com/office/powerpoint/2010/main" val="388595898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3344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FCAB-482A-4194-AD48-3B9689D293F3}"/>
              </a:ext>
            </a:extLst>
          </p:cNvPr>
          <p:cNvSpPr>
            <a:spLocks noGrp="1"/>
          </p:cNvSpPr>
          <p:nvPr>
            <p:ph type="title"/>
          </p:nvPr>
        </p:nvSpPr>
        <p:spPr>
          <a:xfrm>
            <a:off x="838200" y="1076446"/>
            <a:ext cx="10515600" cy="614242"/>
          </a:xfrm>
        </p:spPr>
        <p:txBody>
          <a:bodyPr>
            <a:noAutofit/>
          </a:bodyPr>
          <a:lstStyle/>
          <a:p>
            <a:r>
              <a:rPr lang="en-US" sz="2000" dirty="0"/>
              <a:t>Feeling Safe in Neighborhood and Mental Health(%)</a:t>
            </a:r>
            <a:br>
              <a:rPr lang="en-US" sz="2000" dirty="0"/>
            </a:br>
            <a:r>
              <a:rPr lang="en-US" sz="2000" dirty="0"/>
              <a:t>2021 Delaware School Survey, 8</a:t>
            </a:r>
            <a:r>
              <a:rPr lang="en-US" sz="2000" baseline="30000" dirty="0"/>
              <a:t>th</a:t>
            </a:r>
            <a:r>
              <a:rPr lang="en-US" sz="2000" dirty="0"/>
              <a:t> Grade</a:t>
            </a:r>
          </a:p>
        </p:txBody>
      </p:sp>
      <p:sp>
        <p:nvSpPr>
          <p:cNvPr id="4" name="TextBox 3">
            <a:extLst>
              <a:ext uri="{FF2B5EF4-FFF2-40B4-BE49-F238E27FC236}">
                <a16:creationId xmlns:a16="http://schemas.microsoft.com/office/drawing/2014/main" id="{DE5D2D75-BCF3-46CE-BB32-25674411B4FE}"/>
              </a:ext>
            </a:extLst>
          </p:cNvPr>
          <p:cNvSpPr txBox="1"/>
          <p:nvPr/>
        </p:nvSpPr>
        <p:spPr>
          <a:xfrm>
            <a:off x="4190035" y="224148"/>
            <a:ext cx="2951544" cy="523220"/>
          </a:xfrm>
          <a:prstGeom prst="rect">
            <a:avLst/>
          </a:prstGeom>
          <a:noFill/>
        </p:spPr>
        <p:txBody>
          <a:bodyPr wrap="square" rtlCol="0">
            <a:spAutoFit/>
          </a:bodyPr>
          <a:lstStyle/>
          <a:p>
            <a:r>
              <a:rPr lang="en-US" sz="2800" b="1" dirty="0">
                <a:solidFill>
                  <a:srgbClr val="002060"/>
                </a:solidFill>
                <a:latin typeface="+mj-lt"/>
              </a:rPr>
              <a:t>Protective Factors</a:t>
            </a:r>
          </a:p>
        </p:txBody>
      </p:sp>
      <p:cxnSp>
        <p:nvCxnSpPr>
          <p:cNvPr id="6" name="Straight Connector 5">
            <a:extLst>
              <a:ext uri="{FF2B5EF4-FFF2-40B4-BE49-F238E27FC236}">
                <a16:creationId xmlns:a16="http://schemas.microsoft.com/office/drawing/2014/main" id="{4274DF30-FDC3-4874-AFC4-B93862E8FE7B}"/>
              </a:ext>
            </a:extLst>
          </p:cNvPr>
          <p:cNvCxnSpPr/>
          <p:nvPr/>
        </p:nvCxnSpPr>
        <p:spPr>
          <a:xfrm>
            <a:off x="2777924" y="747368"/>
            <a:ext cx="56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B9DEBA-5490-4735-8347-F2E07D1C5517}"/>
              </a:ext>
            </a:extLst>
          </p:cNvPr>
          <p:cNvSpPr txBox="1"/>
          <p:nvPr/>
        </p:nvSpPr>
        <p:spPr>
          <a:xfrm>
            <a:off x="1994222" y="6352621"/>
            <a:ext cx="8203556" cy="281231"/>
          </a:xfrm>
          <a:prstGeom prst="rect">
            <a:avLst/>
          </a:prstGeom>
          <a:noFill/>
        </p:spPr>
        <p:txBody>
          <a:bodyPr wrap="square">
            <a:spAutoFit/>
          </a:bodyPr>
          <a:lstStyle/>
          <a:p>
            <a:pPr marL="57150" marR="0">
              <a:lnSpc>
                <a:spcPct val="107000"/>
              </a:lnSpc>
              <a:spcBef>
                <a:spcPts val="0"/>
              </a:spcBef>
              <a:spcAft>
                <a:spcPts val="0"/>
              </a:spcAft>
            </a:pP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(2021). </a:t>
            </a:r>
            <a:r>
              <a:rPr lang="en-US" sz="1200" i="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Delaware School Survey: Secondary</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rPr>
              <a:t>Annu</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B88CC49A-84DC-78EE-6944-2488874AA1BC}"/>
              </a:ext>
            </a:extLst>
          </p:cNvPr>
          <p:cNvGraphicFramePr>
            <a:graphicFrameLocks noGrp="1"/>
          </p:cNvGraphicFramePr>
          <p:nvPr>
            <p:ph idx="1"/>
            <p:extLst>
              <p:ext uri="{D42A27DB-BD31-4B8C-83A1-F6EECF244321}">
                <p14:modId xmlns:p14="http://schemas.microsoft.com/office/powerpoint/2010/main" val="27274117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668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FA14-F13F-43FD-ADFA-8CFC53E8E987}"/>
              </a:ext>
            </a:extLst>
          </p:cNvPr>
          <p:cNvSpPr>
            <a:spLocks noGrp="1"/>
          </p:cNvSpPr>
          <p:nvPr>
            <p:ph type="title"/>
          </p:nvPr>
        </p:nvSpPr>
        <p:spPr>
          <a:xfrm>
            <a:off x="508262" y="1"/>
            <a:ext cx="10515600" cy="980388"/>
          </a:xfrm>
        </p:spPr>
        <p:txBody>
          <a:bodyPr>
            <a:normAutofit/>
          </a:bodyPr>
          <a:lstStyle/>
          <a:p>
            <a:pPr algn="ctr"/>
            <a:r>
              <a:rPr lang="en-US" sz="2800" b="1" dirty="0">
                <a:solidFill>
                  <a:srgbClr val="002060"/>
                </a:solidFill>
              </a:rPr>
              <a:t>Protective Factors</a:t>
            </a:r>
          </a:p>
        </p:txBody>
      </p:sp>
      <p:cxnSp>
        <p:nvCxnSpPr>
          <p:cNvPr id="5" name="Straight Connector 4">
            <a:extLst>
              <a:ext uri="{FF2B5EF4-FFF2-40B4-BE49-F238E27FC236}">
                <a16:creationId xmlns:a16="http://schemas.microsoft.com/office/drawing/2014/main" id="{D89CD651-BF39-4ADE-8CAF-CF158012C1B3}"/>
              </a:ext>
            </a:extLst>
          </p:cNvPr>
          <p:cNvCxnSpPr/>
          <p:nvPr/>
        </p:nvCxnSpPr>
        <p:spPr>
          <a:xfrm>
            <a:off x="3544478" y="735290"/>
            <a:ext cx="421378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D55FD6-C73B-4CAD-BB3F-CF386C3E7F2D}"/>
              </a:ext>
            </a:extLst>
          </p:cNvPr>
          <p:cNvSpPr txBox="1"/>
          <p:nvPr/>
        </p:nvSpPr>
        <p:spPr>
          <a:xfrm>
            <a:off x="709368" y="828114"/>
            <a:ext cx="6094428" cy="704873"/>
          </a:xfrm>
          <a:prstGeom prst="rect">
            <a:avLst/>
          </a:prstGeom>
          <a:noFill/>
        </p:spPr>
        <p:txBody>
          <a:bodyPr wrap="square">
            <a:spAutoFit/>
          </a:bodyPr>
          <a:lstStyle/>
          <a:p>
            <a:pPr marL="0" marR="0">
              <a:lnSpc>
                <a:spcPct val="107000"/>
              </a:lnSpc>
              <a:spcBef>
                <a:spcPts val="0"/>
              </a:spcBef>
              <a:spcAft>
                <a:spcPts val="0"/>
              </a:spcAft>
            </a:pPr>
            <a:r>
              <a:rPr lang="en-US" sz="2000" b="1" dirty="0">
                <a:effectLst/>
                <a:latin typeface="Calibri" panose="020F0502020204030204" pitchFamily="34" charset="0"/>
                <a:ea typeface="SimSun" panose="02010600030101010101" pitchFamily="2" charset="-122"/>
                <a:cs typeface="Calibri" panose="020F0502020204030204" pitchFamily="34" charset="0"/>
              </a:rPr>
              <a:t>2019-2020 National Survey of Children’s Health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SimSun" panose="02010600030101010101" pitchFamily="2" charset="-122"/>
                <a:cs typeface="Calibri" panose="020F0502020204030204" pitchFamily="34" charset="0"/>
              </a:rPr>
              <a:t>Family Resilience Composite Measure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A8985C81-58B4-415F-9F64-5C06C3D5E10F}"/>
              </a:ext>
            </a:extLst>
          </p:cNvPr>
          <p:cNvSpPr txBox="1"/>
          <p:nvPr/>
        </p:nvSpPr>
        <p:spPr>
          <a:xfrm>
            <a:off x="709368" y="6566861"/>
            <a:ext cx="10963373" cy="276999"/>
          </a:xfrm>
          <a:prstGeom prst="rect">
            <a:avLst/>
          </a:prstGeom>
          <a:noFill/>
        </p:spPr>
        <p:txBody>
          <a:bodyPr wrap="square">
            <a:spAutoFit/>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National Survey of Children’s Health, Health Resources and Services Administration, Maternal and Child Health Bureau. </a:t>
            </a:r>
            <a:r>
              <a:rPr lang="en-US" sz="1200" u="sng" dirty="0">
                <a:solidFill>
                  <a:srgbClr val="0000FF"/>
                </a:solidFill>
                <a:effectLst/>
                <a:latin typeface="Calibri" panose="020F0502020204030204" pitchFamily="34" charset="0"/>
                <a:ea typeface="SimSun" panose="02010600030101010101" pitchFamily="2" charset="-122"/>
                <a:cs typeface="Times New Roman" panose="02020603050405020304" pitchFamily="18" charset="0"/>
                <a:hlinkClick r:id="rId3"/>
              </a:rPr>
              <a:t>https://mchb.hrsa.gov/data/national-surveys</a:t>
            </a:r>
            <a:r>
              <a:rPr lang="en-US" sz="1200" dirty="0">
                <a:effectLst/>
                <a:latin typeface="Calibri" panose="020F0502020204030204" pitchFamily="34" charset="0"/>
                <a:ea typeface="SimSun" panose="02010600030101010101" pitchFamily="2" charset="-122"/>
                <a:cs typeface="Times New Roman" panose="02020603050405020304" pitchFamily="18" charset="0"/>
              </a:rPr>
              <a:t>. </a:t>
            </a:r>
            <a:endParaRPr lang="en-US" sz="1200" dirty="0"/>
          </a:p>
        </p:txBody>
      </p:sp>
      <p:sp>
        <p:nvSpPr>
          <p:cNvPr id="10" name="TextBox 9">
            <a:extLst>
              <a:ext uri="{FF2B5EF4-FFF2-40B4-BE49-F238E27FC236}">
                <a16:creationId xmlns:a16="http://schemas.microsoft.com/office/drawing/2014/main" id="{A10BB1FC-D598-4A88-83D9-B602D697595C}"/>
              </a:ext>
            </a:extLst>
          </p:cNvPr>
          <p:cNvSpPr txBox="1"/>
          <p:nvPr/>
        </p:nvSpPr>
        <p:spPr>
          <a:xfrm>
            <a:off x="8766928" y="2090172"/>
            <a:ext cx="2592371" cy="2677656"/>
          </a:xfrm>
          <a:prstGeom prst="rect">
            <a:avLst/>
          </a:prstGeom>
          <a:noFill/>
        </p:spPr>
        <p:txBody>
          <a:bodyPr wrap="square" rtlCol="0">
            <a:spAutoFit/>
          </a:bodyPr>
          <a:lstStyle/>
          <a:p>
            <a:r>
              <a:rPr lang="en-US" sz="1400" dirty="0">
                <a:effectLst/>
                <a:latin typeface="Calibri" panose="020F0502020204030204" pitchFamily="34" charset="0"/>
                <a:ea typeface="SimSun" panose="02010600030101010101" pitchFamily="2" charset="-122"/>
                <a:cs typeface="Times New Roman" panose="02020603050405020304" pitchFamily="18" charset="0"/>
              </a:rPr>
              <a:t>Indicator 6.12 Family Resilience: “Does this child live in a home where the family demonstrates qualities of resilience during difficult times.” The composite measure includes four items: “Talk together about what to do; Work together to solve the problem; Know we have strengths to draw upon; Stay hopeful even in difficult times.”  </a:t>
            </a:r>
          </a:p>
          <a:p>
            <a:endParaRPr lang="en-US" sz="1400" dirty="0"/>
          </a:p>
        </p:txBody>
      </p:sp>
      <p:sp>
        <p:nvSpPr>
          <p:cNvPr id="12" name="Rectangle 11">
            <a:extLst>
              <a:ext uri="{FF2B5EF4-FFF2-40B4-BE49-F238E27FC236}">
                <a16:creationId xmlns:a16="http://schemas.microsoft.com/office/drawing/2014/main" id="{BB01E064-A079-401E-84D5-FE0A44963C0D}"/>
              </a:ext>
            </a:extLst>
          </p:cNvPr>
          <p:cNvSpPr/>
          <p:nvPr/>
        </p:nvSpPr>
        <p:spPr>
          <a:xfrm>
            <a:off x="8766928" y="2090172"/>
            <a:ext cx="2450969" cy="2472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712602-6D83-5E2F-528E-9B2356627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269" y="1614821"/>
            <a:ext cx="7368991" cy="4820409"/>
          </a:xfrm>
          <a:prstGeom prst="rect">
            <a:avLst/>
          </a:prstGeom>
        </p:spPr>
      </p:pic>
    </p:spTree>
    <p:extLst>
      <p:ext uri="{BB962C8B-B14F-4D97-AF65-F5344CB8AC3E}">
        <p14:creationId xmlns:p14="http://schemas.microsoft.com/office/powerpoint/2010/main" val="133480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58">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5BA8FE-EA63-49F0-AE61-2798E0CC9053}"/>
              </a:ext>
            </a:extLst>
          </p:cNvPr>
          <p:cNvSpPr txBox="1"/>
          <p:nvPr/>
        </p:nvSpPr>
        <p:spPr>
          <a:xfrm>
            <a:off x="7922313" y="4936048"/>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solidFill>
                  <a:srgbClr val="002060"/>
                </a:solidFill>
                <a:latin typeface="+mj-lt"/>
                <a:ea typeface="+mj-ea"/>
                <a:cs typeface="+mj-cs"/>
              </a:rPr>
              <a:t>Questions?</a:t>
            </a:r>
          </a:p>
        </p:txBody>
      </p:sp>
      <p:sp>
        <p:nvSpPr>
          <p:cNvPr id="61"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Text&#10;&#10;Description automatically generated">
            <a:extLst>
              <a:ext uri="{FF2B5EF4-FFF2-40B4-BE49-F238E27FC236}">
                <a16:creationId xmlns:a16="http://schemas.microsoft.com/office/drawing/2014/main" id="{571CC756-702E-4FF2-99DE-32883FE87AD4}"/>
              </a:ext>
            </a:extLst>
          </p:cNvPr>
          <p:cNvPicPr/>
          <p:nvPr/>
        </p:nvPicPr>
        <p:blipFill rotWithShape="1">
          <a:blip r:embed="rId4">
            <a:alphaModFix/>
            <a:extLst>
              <a:ext uri="{28A0092B-C50C-407E-A947-70E740481C1C}">
                <a14:useLocalDpi xmlns:a14="http://schemas.microsoft.com/office/drawing/2010/main" val="0"/>
              </a:ext>
            </a:extLst>
          </a:blip>
          <a:srcRect l="6209" r="6893"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1270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84A8-982F-0243-A4E2-DC8B97E8554D}"/>
              </a:ext>
            </a:extLst>
          </p:cNvPr>
          <p:cNvSpPr>
            <a:spLocks noGrp="1"/>
          </p:cNvSpPr>
          <p:nvPr>
            <p:ph type="title"/>
          </p:nvPr>
        </p:nvSpPr>
        <p:spPr>
          <a:xfrm>
            <a:off x="841246" y="978619"/>
            <a:ext cx="5991244" cy="896769"/>
          </a:xfrm>
        </p:spPr>
        <p:txBody>
          <a:bodyPr>
            <a:normAutofit/>
          </a:bodyPr>
          <a:lstStyle/>
          <a:p>
            <a:pPr algn="ctr"/>
            <a:r>
              <a:rPr lang="en-US" b="1" dirty="0">
                <a:solidFill>
                  <a:srgbClr val="002060"/>
                </a:solidFill>
              </a:rPr>
              <a:t>“The Epi”</a:t>
            </a:r>
          </a:p>
        </p:txBody>
      </p:sp>
      <p:sp>
        <p:nvSpPr>
          <p:cNvPr id="9" name="Content Placeholder 8">
            <a:extLst>
              <a:ext uri="{FF2B5EF4-FFF2-40B4-BE49-F238E27FC236}">
                <a16:creationId xmlns:a16="http://schemas.microsoft.com/office/drawing/2014/main" id="{97855C45-5908-4A46-B4F0-4CD361AC26EF}"/>
              </a:ext>
            </a:extLst>
          </p:cNvPr>
          <p:cNvSpPr>
            <a:spLocks noGrp="1"/>
          </p:cNvSpPr>
          <p:nvPr>
            <p:ph idx="1"/>
          </p:nvPr>
        </p:nvSpPr>
        <p:spPr>
          <a:xfrm>
            <a:off x="473583" y="2121408"/>
            <a:ext cx="6662713" cy="3691714"/>
          </a:xfrm>
        </p:spPr>
        <p:txBody>
          <a:bodyPr>
            <a:normAutofit/>
          </a:bodyPr>
          <a:lstStyle/>
          <a:p>
            <a:pPr marL="0" indent="0">
              <a:buNone/>
            </a:pPr>
            <a:r>
              <a:rPr lang="en-US" sz="1800" b="1" dirty="0">
                <a:solidFill>
                  <a:srgbClr val="002060"/>
                </a:solidFill>
              </a:rPr>
              <a:t>The Delaware Epidemiological Profile is an annual report  of data highlighting the trends and patterns in substance use, mental health indicators, risk and protective factors, and special topics. </a:t>
            </a:r>
          </a:p>
          <a:p>
            <a:pPr marL="0" indent="0">
              <a:buNone/>
            </a:pPr>
            <a:endParaRPr lang="en-US" sz="1800" b="1" dirty="0">
              <a:solidFill>
                <a:srgbClr val="002060"/>
              </a:solidFill>
            </a:endParaRPr>
          </a:p>
          <a:p>
            <a:pPr marL="0" indent="0">
              <a:buNone/>
            </a:pPr>
            <a:r>
              <a:rPr lang="en-US" sz="1800" b="1" dirty="0">
                <a:solidFill>
                  <a:srgbClr val="002060"/>
                </a:solidFill>
              </a:rPr>
              <a:t>The report is a resource for:</a:t>
            </a:r>
          </a:p>
          <a:p>
            <a:r>
              <a:rPr lang="en-US" sz="1800" b="1" dirty="0">
                <a:solidFill>
                  <a:srgbClr val="002060"/>
                </a:solidFill>
              </a:rPr>
              <a:t>Needs assessment</a:t>
            </a:r>
          </a:p>
          <a:p>
            <a:r>
              <a:rPr lang="en-US" sz="1800" b="1" dirty="0">
                <a:solidFill>
                  <a:srgbClr val="002060"/>
                </a:solidFill>
              </a:rPr>
              <a:t>Grant applications</a:t>
            </a:r>
          </a:p>
          <a:p>
            <a:r>
              <a:rPr lang="en-US" sz="1800" b="1" dirty="0">
                <a:solidFill>
                  <a:srgbClr val="002060"/>
                </a:solidFill>
              </a:rPr>
              <a:t>Evaluation planning</a:t>
            </a:r>
          </a:p>
          <a:p>
            <a:r>
              <a:rPr lang="en-US" sz="1800" b="1" dirty="0">
                <a:solidFill>
                  <a:srgbClr val="002060"/>
                </a:solidFill>
              </a:rPr>
              <a:t>Presentations, public awareness, and media outreach  </a:t>
            </a:r>
          </a:p>
          <a:p>
            <a:pPr marL="0" indent="0">
              <a:buNone/>
            </a:pPr>
            <a:endParaRPr lang="en-US" sz="1800" dirty="0"/>
          </a:p>
          <a:p>
            <a:pPr marL="0" indent="0">
              <a:buNone/>
            </a:pPr>
            <a:endParaRPr lang="en-US" sz="1800" dirty="0"/>
          </a:p>
        </p:txBody>
      </p:sp>
      <p:pic>
        <p:nvPicPr>
          <p:cNvPr id="10" name="Picture 9">
            <a:extLst>
              <a:ext uri="{FF2B5EF4-FFF2-40B4-BE49-F238E27FC236}">
                <a16:creationId xmlns:a16="http://schemas.microsoft.com/office/drawing/2014/main" id="{F88AC4C5-F59F-A6B2-C5D5-1ADB197F1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296" y="1253569"/>
            <a:ext cx="4263594" cy="4350861"/>
          </a:xfrm>
          <a:prstGeom prst="rect">
            <a:avLst/>
          </a:prstGeom>
        </p:spPr>
      </p:pic>
    </p:spTree>
    <p:extLst>
      <p:ext uri="{BB962C8B-B14F-4D97-AF65-F5344CB8AC3E}">
        <p14:creationId xmlns:p14="http://schemas.microsoft.com/office/powerpoint/2010/main" val="1562340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5145024" cy="1454051"/>
          </a:xfrm>
        </p:spPr>
        <p:txBody>
          <a:bodyPr>
            <a:normAutofit/>
          </a:bodyPr>
          <a:lstStyle/>
          <a:p>
            <a:r>
              <a:rPr lang="en-US" sz="4000" b="1" dirty="0">
                <a:solidFill>
                  <a:srgbClr val="002060"/>
                </a:solidFill>
              </a:rPr>
              <a:t>For More Information…</a:t>
            </a:r>
          </a:p>
        </p:txBody>
      </p:sp>
      <p:sp>
        <p:nvSpPr>
          <p:cNvPr id="3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AS_Web_Twitter_CDHS_ProfilePic.jpg">
            <a:extLst>
              <a:ext uri="{FF2B5EF4-FFF2-40B4-BE49-F238E27FC236}">
                <a16:creationId xmlns:a16="http://schemas.microsoft.com/office/drawing/2014/main" id="{BEB4D07B-486F-45D8-86B7-4D368AC890B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65" r="2093" b="1"/>
          <a:stretch/>
        </p:blipFill>
        <p:spPr>
          <a:xfrm>
            <a:off x="7716982" y="46866"/>
            <a:ext cx="1796483" cy="1796482"/>
          </a:xfrm>
          <a:prstGeom prst="rect">
            <a:avLst/>
          </a:prstGeom>
        </p:spPr>
      </p:pic>
      <p:sp>
        <p:nvSpPr>
          <p:cNvPr id="3" name="Content Placeholder 2"/>
          <p:cNvSpPr>
            <a:spLocks noGrp="1"/>
          </p:cNvSpPr>
          <p:nvPr>
            <p:ph idx="1"/>
          </p:nvPr>
        </p:nvSpPr>
        <p:spPr>
          <a:xfrm>
            <a:off x="804672" y="2421682"/>
            <a:ext cx="5145024" cy="3639289"/>
          </a:xfrm>
        </p:spPr>
        <p:txBody>
          <a:bodyPr vert="horz" anchor="ctr">
            <a:normAutofit/>
          </a:bodyPr>
          <a:lstStyle/>
          <a:p>
            <a:pPr marL="0" indent="0">
              <a:buNone/>
            </a:pPr>
            <a:r>
              <a:rPr lang="en-US" sz="2000" b="1" dirty="0">
                <a:solidFill>
                  <a:srgbClr val="002060"/>
                </a:solidFill>
              </a:rPr>
              <a:t>Sharon Merriman-</a:t>
            </a:r>
            <a:r>
              <a:rPr lang="en-US" sz="2000" b="1" dirty="0" err="1">
                <a:solidFill>
                  <a:srgbClr val="002060"/>
                </a:solidFill>
              </a:rPr>
              <a:t>Nai</a:t>
            </a:r>
            <a:r>
              <a:rPr lang="en-US" sz="2000" b="1" dirty="0">
                <a:solidFill>
                  <a:srgbClr val="002060"/>
                </a:solidFill>
              </a:rPr>
              <a:t>       	   </a:t>
            </a:r>
            <a:r>
              <a:rPr lang="en-US" sz="2000" b="1" dirty="0">
                <a:solidFill>
                  <a:srgbClr val="002060"/>
                </a:solidFill>
                <a:hlinkClick r:id="rId5">
                  <a:extLst>
                    <a:ext uri="{A12FA001-AC4F-418D-AE19-62706E023703}">
                      <ahyp:hlinkClr xmlns:ahyp="http://schemas.microsoft.com/office/drawing/2018/hyperlinkcolor" val="tx"/>
                    </a:ext>
                  </a:extLst>
                </a:hlinkClick>
              </a:rPr>
              <a:t>smnai@udel.ed</a:t>
            </a:r>
            <a:r>
              <a:rPr lang="en-US" sz="2000" b="1" u="sng" dirty="0">
                <a:solidFill>
                  <a:srgbClr val="002060"/>
                </a:solidFill>
              </a:rPr>
              <a:t>u</a:t>
            </a:r>
          </a:p>
          <a:p>
            <a:pPr marL="0" indent="0">
              <a:buNone/>
            </a:pPr>
            <a:r>
              <a:rPr lang="en-US" sz="2000" b="1" dirty="0">
                <a:solidFill>
                  <a:srgbClr val="002060"/>
                </a:solidFill>
              </a:rPr>
              <a:t>Rachel </a:t>
            </a:r>
            <a:r>
              <a:rPr lang="en-US" sz="2000" b="1" dirty="0" err="1">
                <a:solidFill>
                  <a:srgbClr val="002060"/>
                </a:solidFill>
              </a:rPr>
              <a:t>Ryding</a:t>
            </a:r>
            <a:r>
              <a:rPr lang="en-US" sz="2000" b="1" dirty="0">
                <a:solidFill>
                  <a:srgbClr val="002060"/>
                </a:solidFill>
              </a:rPr>
              <a:t>          	   </a:t>
            </a:r>
            <a:r>
              <a:rPr lang="en-US" sz="2000" b="1" dirty="0">
                <a:solidFill>
                  <a:srgbClr val="002060"/>
                </a:solidFill>
                <a:hlinkClick r:id="rId6">
                  <a:extLst>
                    <a:ext uri="{A12FA001-AC4F-418D-AE19-62706E023703}">
                      <ahyp:hlinkClr xmlns:ahyp="http://schemas.microsoft.com/office/drawing/2018/hyperlinkcolor" val="tx"/>
                    </a:ext>
                  </a:extLst>
                </a:hlinkClick>
              </a:rPr>
              <a:t>rryding@udel.edu</a:t>
            </a:r>
            <a:r>
              <a:rPr lang="en-US" sz="2000" b="1" dirty="0">
                <a:solidFill>
                  <a:srgbClr val="002060"/>
                </a:solidFill>
              </a:rPr>
              <a:t> </a:t>
            </a:r>
          </a:p>
          <a:p>
            <a:pPr marL="0" indent="0">
              <a:buNone/>
            </a:pPr>
            <a:endParaRPr lang="en-US" sz="2000" b="1" dirty="0">
              <a:solidFill>
                <a:srgbClr val="002060"/>
              </a:solidFill>
            </a:endParaRPr>
          </a:p>
          <a:p>
            <a:pPr marL="0" indent="0">
              <a:spcBef>
                <a:spcPts val="0"/>
              </a:spcBef>
              <a:buNone/>
            </a:pPr>
            <a:endParaRPr lang="en-US" sz="2000" b="1" dirty="0">
              <a:solidFill>
                <a:srgbClr val="002060"/>
              </a:solidFill>
            </a:endParaRPr>
          </a:p>
          <a:p>
            <a:pPr marL="0" indent="0" algn="ctr">
              <a:spcBef>
                <a:spcPts val="0"/>
              </a:spcBef>
              <a:buNone/>
            </a:pPr>
            <a:r>
              <a:rPr lang="en-US" sz="2400" b="1" dirty="0">
                <a:solidFill>
                  <a:srgbClr val="002060"/>
                </a:solidFill>
              </a:rPr>
              <a:t>Center for Drug and Health Studies </a:t>
            </a:r>
          </a:p>
          <a:p>
            <a:pPr marL="0" indent="0" algn="ctr">
              <a:spcBef>
                <a:spcPts val="0"/>
              </a:spcBef>
              <a:buNone/>
            </a:pPr>
            <a:r>
              <a:rPr lang="en-US" sz="2400" b="1" dirty="0">
                <a:solidFill>
                  <a:srgbClr val="002060"/>
                </a:solidFill>
              </a:rPr>
              <a:t>at the University of Delaware</a:t>
            </a:r>
          </a:p>
          <a:p>
            <a:pPr marL="0" indent="0" algn="ctr">
              <a:spcBef>
                <a:spcPts val="0"/>
              </a:spcBef>
              <a:buNone/>
            </a:pPr>
            <a:r>
              <a:rPr lang="en-US" sz="2400" b="1" dirty="0">
                <a:solidFill>
                  <a:srgbClr val="002060"/>
                </a:solidFill>
                <a:hlinkClick r:id="rId7">
                  <a:extLst>
                    <a:ext uri="{A12FA001-AC4F-418D-AE19-62706E023703}">
                      <ahyp:hlinkClr xmlns:ahyp="http://schemas.microsoft.com/office/drawing/2018/hyperlinkcolor" val="tx"/>
                    </a:ext>
                  </a:extLst>
                </a:hlinkClick>
              </a:rPr>
              <a:t>www.cdhs.udel.edu</a:t>
            </a:r>
            <a:endParaRPr lang="en-US" sz="2400" b="1" dirty="0">
              <a:solidFill>
                <a:srgbClr val="00206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3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93B9748C-5EC5-D34A-8F1E-DCC909C15426}"/>
              </a:ext>
            </a:extLst>
          </p:cNvPr>
          <p:cNvPicPr>
            <a:picLocks noChangeAspect="1"/>
          </p:cNvPicPr>
          <p:nvPr/>
        </p:nvPicPr>
        <p:blipFill rotWithShape="1">
          <a:blip r:embed="rId8"/>
          <a:srcRect r="3" b="3"/>
          <a:stretch/>
        </p:blipFill>
        <p:spPr>
          <a:xfrm>
            <a:off x="8589818" y="4049998"/>
            <a:ext cx="2724339" cy="2724339"/>
          </a:xfrm>
          <a:prstGeom prst="rect">
            <a:avLst/>
          </a:prstGeom>
        </p:spPr>
      </p:pic>
      <p:sp>
        <p:nvSpPr>
          <p:cNvPr id="6" name="TextBox 5">
            <a:extLst>
              <a:ext uri="{FF2B5EF4-FFF2-40B4-BE49-F238E27FC236}">
                <a16:creationId xmlns:a16="http://schemas.microsoft.com/office/drawing/2014/main" id="{DBABEB29-8416-303A-573E-22E130E090CA}"/>
              </a:ext>
            </a:extLst>
          </p:cNvPr>
          <p:cNvSpPr txBox="1"/>
          <p:nvPr/>
        </p:nvSpPr>
        <p:spPr>
          <a:xfrm>
            <a:off x="28151" y="5288340"/>
            <a:ext cx="6868390" cy="1569660"/>
          </a:xfrm>
          <a:prstGeom prst="rect">
            <a:avLst/>
          </a:prstGeom>
          <a:noFill/>
        </p:spPr>
        <p:txBody>
          <a:bodyPr wrap="square" rtlCol="0">
            <a:spAutoFit/>
          </a:bodyPr>
          <a:lstStyle/>
          <a:p>
            <a:r>
              <a:rPr lang="en-US" sz="1600" b="0" i="0" u="sng" dirty="0">
                <a:solidFill>
                  <a:srgbClr val="002060"/>
                </a:solidFill>
                <a:effectLst/>
                <a:latin typeface="Arial" panose="020B0604020202020204" pitchFamily="34" charset="0"/>
              </a:rPr>
              <a:t>Suggested citation for the report:</a:t>
            </a:r>
            <a:r>
              <a:rPr lang="en-US" sz="1600" b="0" i="0" dirty="0">
                <a:solidFill>
                  <a:srgbClr val="002060"/>
                </a:solidFill>
                <a:effectLst/>
                <a:latin typeface="Arial" panose="020B0604020202020204" pitchFamily="34" charset="0"/>
              </a:rPr>
              <a:t> </a:t>
            </a:r>
          </a:p>
          <a:p>
            <a:r>
              <a:rPr lang="en-US" sz="1600" b="0" i="0" dirty="0">
                <a:solidFill>
                  <a:srgbClr val="002060"/>
                </a:solidFill>
                <a:effectLst/>
                <a:latin typeface="Arial" panose="020B0604020202020204" pitchFamily="34" charset="0"/>
              </a:rPr>
              <a:t>Center for Drug and Health Studies, University of Delaware. (2022). The 2022 Delaware Epidemiological Profile: Substance Use, Mental Health, and Related Issues. Prepared for the Delaware Division of Substance Abuse and Mental Health and the Delaware State Epidemiological Outcomes Workgroup.</a:t>
            </a:r>
            <a:endParaRPr lang="en-US" sz="1600" dirty="0">
              <a:solidFill>
                <a:srgbClr val="002060"/>
              </a:solidFill>
            </a:endParaRPr>
          </a:p>
        </p:txBody>
      </p:sp>
    </p:spTree>
    <p:extLst>
      <p:ext uri="{BB962C8B-B14F-4D97-AF65-F5344CB8AC3E}">
        <p14:creationId xmlns:p14="http://schemas.microsoft.com/office/powerpoint/2010/main" val="306660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MG_E0655.JPG"/>
          <p:cNvPicPr>
            <a:picLocks noChangeAspect="1"/>
          </p:cNvPicPr>
          <p:nvPr/>
        </p:nvPicPr>
        <p:blipFill rotWithShape="1">
          <a:blip r:embed="rId3">
            <a:extLst>
              <a:ext uri="{28A0092B-C50C-407E-A947-70E740481C1C}">
                <a14:useLocalDpi xmlns:a14="http://schemas.microsoft.com/office/drawing/2010/main" val="0"/>
              </a:ext>
            </a:extLst>
          </a:blip>
          <a:srcRect r="18416" b="9092"/>
          <a:stretch/>
        </p:blipFill>
        <p:spPr>
          <a:xfrm>
            <a:off x="3523488" y="10"/>
            <a:ext cx="8668512" cy="6857990"/>
          </a:xfrm>
          <a:prstGeom prst="rect">
            <a:avLst/>
          </a:prstGeom>
        </p:spPr>
      </p:pic>
      <p:sp>
        <p:nvSpPr>
          <p:cNvPr id="2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2060"/>
                </a:solidFill>
              </a:rPr>
              <a:t>Thank You!</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81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E200-CA62-5A48-BD17-73AC8C0EB7FD}"/>
              </a:ext>
            </a:extLst>
          </p:cNvPr>
          <p:cNvSpPr>
            <a:spLocks noGrp="1"/>
          </p:cNvSpPr>
          <p:nvPr>
            <p:ph type="title"/>
          </p:nvPr>
        </p:nvSpPr>
        <p:spPr>
          <a:xfrm>
            <a:off x="857680" y="122450"/>
            <a:ext cx="10168128" cy="1179576"/>
          </a:xfrm>
        </p:spPr>
        <p:txBody>
          <a:bodyPr/>
          <a:lstStyle/>
          <a:p>
            <a:r>
              <a:rPr lang="en-US" b="1" dirty="0">
                <a:solidFill>
                  <a:srgbClr val="002060"/>
                </a:solidFill>
              </a:rPr>
              <a:t>Data Sources</a:t>
            </a:r>
          </a:p>
        </p:txBody>
      </p:sp>
      <p:graphicFrame>
        <p:nvGraphicFramePr>
          <p:cNvPr id="6" name="Content Placeholder 5">
            <a:extLst>
              <a:ext uri="{FF2B5EF4-FFF2-40B4-BE49-F238E27FC236}">
                <a16:creationId xmlns:a16="http://schemas.microsoft.com/office/drawing/2014/main" id="{B2FD60E3-D141-AA47-A3A7-1A2CCB95F1CB}"/>
              </a:ext>
            </a:extLst>
          </p:cNvPr>
          <p:cNvGraphicFramePr>
            <a:graphicFrameLocks noGrp="1"/>
          </p:cNvGraphicFramePr>
          <p:nvPr>
            <p:ph idx="1"/>
            <p:extLst>
              <p:ext uri="{D42A27DB-BD31-4B8C-83A1-F6EECF244321}">
                <p14:modId xmlns:p14="http://schemas.microsoft.com/office/powerpoint/2010/main" val="3677881651"/>
              </p:ext>
            </p:extLst>
          </p:nvPr>
        </p:nvGraphicFramePr>
        <p:xfrm>
          <a:off x="857681" y="1046922"/>
          <a:ext cx="5847920" cy="5482698"/>
        </p:xfrm>
        <a:graphic>
          <a:graphicData uri="http://schemas.openxmlformats.org/drawingml/2006/table">
            <a:tbl>
              <a:tblPr firstRow="1" firstCol="1" bandRow="1">
                <a:tableStyleId>{5C22544A-7EE6-4342-B048-85BDC9FD1C3A}</a:tableStyleId>
              </a:tblPr>
              <a:tblGrid>
                <a:gridCol w="2292252">
                  <a:extLst>
                    <a:ext uri="{9D8B030D-6E8A-4147-A177-3AD203B41FA5}">
                      <a16:colId xmlns:a16="http://schemas.microsoft.com/office/drawing/2014/main" val="3382715491"/>
                    </a:ext>
                  </a:extLst>
                </a:gridCol>
                <a:gridCol w="1415789">
                  <a:extLst>
                    <a:ext uri="{9D8B030D-6E8A-4147-A177-3AD203B41FA5}">
                      <a16:colId xmlns:a16="http://schemas.microsoft.com/office/drawing/2014/main" val="399041893"/>
                    </a:ext>
                  </a:extLst>
                </a:gridCol>
                <a:gridCol w="2139879">
                  <a:extLst>
                    <a:ext uri="{9D8B030D-6E8A-4147-A177-3AD203B41FA5}">
                      <a16:colId xmlns:a16="http://schemas.microsoft.com/office/drawing/2014/main" val="1213433879"/>
                    </a:ext>
                  </a:extLst>
                </a:gridCol>
              </a:tblGrid>
              <a:tr h="663927">
                <a:tc>
                  <a:txBody>
                    <a:bodyPr/>
                    <a:lstStyle/>
                    <a:p>
                      <a:pPr marL="0" marR="0" algn="ctr">
                        <a:lnSpc>
                          <a:spcPct val="107000"/>
                        </a:lnSpc>
                        <a:spcBef>
                          <a:spcPts val="0"/>
                        </a:spcBef>
                        <a:spcAft>
                          <a:spcPts val="800"/>
                        </a:spcAft>
                      </a:pPr>
                      <a:r>
                        <a:rPr lang="en-US" sz="1100" dirty="0">
                          <a:effectLst/>
                        </a:rPr>
                        <a:t>Data Instrument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2060"/>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Most Recent Data</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rgbClr val="002060"/>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SimSun" panose="02010600030101010101" pitchFamily="2" charset="-122"/>
                          <a:cs typeface="Calibri" panose="020F0502020204030204" pitchFamily="34" charset="0"/>
                        </a:rPr>
                        <a:t>Trend Range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3934890449"/>
                  </a:ext>
                </a:extLst>
              </a:tr>
              <a:tr h="261311">
                <a:tc>
                  <a:txBody>
                    <a:bodyPr/>
                    <a:lstStyle/>
                    <a:p>
                      <a:pPr marL="0" marR="0">
                        <a:lnSpc>
                          <a:spcPct val="107000"/>
                        </a:lnSpc>
                        <a:spcBef>
                          <a:spcPts val="0"/>
                        </a:spcBef>
                        <a:spcAft>
                          <a:spcPts val="800"/>
                        </a:spcAft>
                      </a:pPr>
                      <a:r>
                        <a:rPr lang="en-US" sz="900" b="0">
                          <a:effectLst/>
                        </a:rPr>
                        <a:t>Delaware Annual Traffic Statistical Report</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7717217"/>
                  </a:ext>
                </a:extLst>
              </a:tr>
              <a:tr h="261311">
                <a:tc>
                  <a:txBody>
                    <a:bodyPr/>
                    <a:lstStyle/>
                    <a:p>
                      <a:pPr marL="0" marR="0">
                        <a:lnSpc>
                          <a:spcPct val="107000"/>
                        </a:lnSpc>
                        <a:spcBef>
                          <a:spcPts val="0"/>
                        </a:spcBef>
                        <a:spcAft>
                          <a:spcPts val="800"/>
                        </a:spcAft>
                      </a:pPr>
                      <a:r>
                        <a:rPr lang="en-US" sz="900" b="0">
                          <a:effectLst/>
                        </a:rPr>
                        <a:t>Delaware Behavioral Risk Factor Surveillance System (BRFSS)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08860652"/>
                  </a:ext>
                </a:extLst>
              </a:tr>
              <a:tr h="261311">
                <a:tc>
                  <a:txBody>
                    <a:bodyPr/>
                    <a:lstStyle/>
                    <a:p>
                      <a:pPr marL="0" marR="0">
                        <a:lnSpc>
                          <a:spcPct val="107000"/>
                        </a:lnSpc>
                        <a:spcBef>
                          <a:spcPts val="0"/>
                        </a:spcBef>
                        <a:spcAft>
                          <a:spcPts val="800"/>
                        </a:spcAft>
                      </a:pPr>
                      <a:r>
                        <a:rPr lang="en-US" sz="900" b="0" dirty="0">
                          <a:effectLst/>
                          <a:latin typeface="Calibri" panose="020F0502020204030204" pitchFamily="34" charset="0"/>
                          <a:ea typeface="SimSun" panose="02010600030101010101" pitchFamily="2" charset="-122"/>
                          <a:cs typeface="Times New Roman" panose="02020603050405020304" pitchFamily="18" charset="0"/>
                        </a:rPr>
                        <a:t>Delaware Division of Forensic Science Annual Report</a:t>
                      </a: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2021</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2019-2021</a:t>
                      </a:r>
                    </a:p>
                  </a:txBody>
                  <a:tcPr marL="68580" marR="68580" marT="0" marB="0" anchor="ctr"/>
                </a:tc>
                <a:extLst>
                  <a:ext uri="{0D108BD9-81ED-4DB2-BD59-A6C34878D82A}">
                    <a16:rowId xmlns:a16="http://schemas.microsoft.com/office/drawing/2014/main" val="2026390788"/>
                  </a:ext>
                </a:extLst>
              </a:tr>
              <a:tr h="261311">
                <a:tc>
                  <a:txBody>
                    <a:bodyPr/>
                    <a:lstStyle/>
                    <a:p>
                      <a:pPr marL="0" marR="0">
                        <a:lnSpc>
                          <a:spcPct val="107000"/>
                        </a:lnSpc>
                        <a:spcBef>
                          <a:spcPts val="0"/>
                        </a:spcBef>
                        <a:spcAft>
                          <a:spcPts val="800"/>
                        </a:spcAft>
                      </a:pPr>
                      <a:r>
                        <a:rPr lang="en-US" sz="900" b="0" dirty="0">
                          <a:effectLst/>
                        </a:rPr>
                        <a:t>Delaware Infants with Prenatal Substance Exposure Program</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2015-2020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9374311"/>
                  </a:ext>
                </a:extLst>
              </a:tr>
              <a:tr h="261311">
                <a:tc>
                  <a:txBody>
                    <a:bodyPr/>
                    <a:lstStyle/>
                    <a:p>
                      <a:pPr marL="0" marR="0">
                        <a:lnSpc>
                          <a:spcPct val="107000"/>
                        </a:lnSpc>
                        <a:spcBef>
                          <a:spcPts val="0"/>
                        </a:spcBef>
                        <a:spcAft>
                          <a:spcPts val="800"/>
                        </a:spcAft>
                      </a:pPr>
                      <a:r>
                        <a:rPr lang="en-US" sz="900" b="0" dirty="0">
                          <a:effectLst/>
                          <a:latin typeface="Calibri" panose="020F0502020204030204" pitchFamily="34" charset="0"/>
                          <a:ea typeface="SimSun" panose="02010600030101010101" pitchFamily="2" charset="-122"/>
                          <a:cs typeface="Times New Roman" panose="02020603050405020304" pitchFamily="18" charset="0"/>
                        </a:rPr>
                        <a:t>Delaware Online/</a:t>
                      </a:r>
                      <a:r>
                        <a:rPr lang="en-US" sz="900" b="0" dirty="0" err="1">
                          <a:effectLst/>
                          <a:latin typeface="Calibri" panose="020F0502020204030204" pitchFamily="34" charset="0"/>
                          <a:ea typeface="SimSun" panose="02010600030101010101" pitchFamily="2" charset="-122"/>
                          <a:cs typeface="Times New Roman" panose="02020603050405020304" pitchFamily="18" charset="0"/>
                        </a:rPr>
                        <a:t>NewsJournal</a:t>
                      </a:r>
                      <a:r>
                        <a:rPr lang="en-US" sz="900" b="0" dirty="0">
                          <a:effectLst/>
                          <a:latin typeface="Calibri" panose="020F0502020204030204" pitchFamily="34" charset="0"/>
                          <a:ea typeface="SimSun" panose="02010600030101010101" pitchFamily="2" charset="-122"/>
                          <a:cs typeface="Times New Roman" panose="02020603050405020304" pitchFamily="18" charset="0"/>
                        </a:rPr>
                        <a:t> Gun Violence Database</a:t>
                      </a: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2022</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2017-2022</a:t>
                      </a:r>
                    </a:p>
                  </a:txBody>
                  <a:tcPr marL="68580" marR="68580" marT="0" marB="0" anchor="ctr"/>
                </a:tc>
                <a:extLst>
                  <a:ext uri="{0D108BD9-81ED-4DB2-BD59-A6C34878D82A}">
                    <a16:rowId xmlns:a16="http://schemas.microsoft.com/office/drawing/2014/main" val="914929937"/>
                  </a:ext>
                </a:extLst>
              </a:tr>
              <a:tr h="352357">
                <a:tc>
                  <a:txBody>
                    <a:bodyPr/>
                    <a:lstStyle/>
                    <a:p>
                      <a:pPr marL="0" marR="0">
                        <a:lnSpc>
                          <a:spcPct val="107000"/>
                        </a:lnSpc>
                        <a:spcBef>
                          <a:spcPts val="0"/>
                        </a:spcBef>
                        <a:spcAft>
                          <a:spcPts val="800"/>
                        </a:spcAft>
                      </a:pPr>
                      <a:r>
                        <a:rPr lang="en-US" sz="900" b="0">
                          <a:effectLst/>
                        </a:rPr>
                        <a:t>Delaware Prescription Monitoring Program (PMP)</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2012- 2020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22353938"/>
                  </a:ext>
                </a:extLst>
              </a:tr>
              <a:tr h="261311">
                <a:tc>
                  <a:txBody>
                    <a:bodyPr/>
                    <a:lstStyle/>
                    <a:p>
                      <a:pPr marL="0" marR="0">
                        <a:lnSpc>
                          <a:spcPct val="107000"/>
                        </a:lnSpc>
                        <a:spcBef>
                          <a:spcPts val="0"/>
                        </a:spcBef>
                        <a:spcAft>
                          <a:spcPts val="800"/>
                        </a:spcAft>
                      </a:pPr>
                      <a:r>
                        <a:rPr lang="en-US" sz="900" b="0" dirty="0">
                          <a:effectLst/>
                        </a:rPr>
                        <a:t>Delaware School Survey (DSS) – 5</a:t>
                      </a:r>
                      <a:r>
                        <a:rPr lang="en-US" sz="900" b="0" baseline="30000" dirty="0">
                          <a:effectLst/>
                        </a:rPr>
                        <a:t>th</a:t>
                      </a:r>
                      <a:r>
                        <a:rPr lang="en-US" sz="900" b="0" dirty="0">
                          <a:effectLst/>
                        </a:rPr>
                        <a:t>, 8</a:t>
                      </a:r>
                      <a:r>
                        <a:rPr lang="en-US" sz="900" b="0" baseline="30000" dirty="0">
                          <a:effectLst/>
                        </a:rPr>
                        <a:t>th</a:t>
                      </a:r>
                      <a:r>
                        <a:rPr lang="en-US" sz="900" b="0" dirty="0">
                          <a:effectLst/>
                        </a:rPr>
                        <a:t>, and 11</a:t>
                      </a:r>
                      <a:r>
                        <a:rPr lang="en-US" sz="900" b="0" baseline="30000" dirty="0">
                          <a:effectLst/>
                        </a:rPr>
                        <a:t>th</a:t>
                      </a:r>
                      <a:r>
                        <a:rPr lang="en-US" sz="900" b="0" dirty="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1999 - 2021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9539447"/>
                  </a:ext>
                </a:extLst>
              </a:tr>
              <a:tr h="349725">
                <a:tc>
                  <a:txBody>
                    <a:bodyPr/>
                    <a:lstStyle/>
                    <a:p>
                      <a:pPr marL="0" marR="0">
                        <a:lnSpc>
                          <a:spcPct val="107000"/>
                        </a:lnSpc>
                        <a:spcBef>
                          <a:spcPts val="0"/>
                        </a:spcBef>
                        <a:spcAft>
                          <a:spcPts val="800"/>
                        </a:spcAft>
                      </a:pPr>
                      <a:r>
                        <a:rPr lang="en-US" sz="900" b="0" dirty="0">
                          <a:effectLst/>
                        </a:rPr>
                        <a:t>Delaware Youth Risk Behavior Survey (YRBS) –High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2017</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1999 - 2017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78341421"/>
                  </a:ext>
                </a:extLst>
              </a:tr>
              <a:tr h="261311">
                <a:tc>
                  <a:txBody>
                    <a:bodyPr/>
                    <a:lstStyle/>
                    <a:p>
                      <a:pPr marL="0" marR="0">
                        <a:lnSpc>
                          <a:spcPct val="107000"/>
                        </a:lnSpc>
                        <a:spcBef>
                          <a:spcPts val="0"/>
                        </a:spcBef>
                        <a:spcAft>
                          <a:spcPts val="800"/>
                        </a:spcAft>
                      </a:pPr>
                      <a:r>
                        <a:rPr lang="en-US" sz="900" b="0">
                          <a:effectLst/>
                        </a:rPr>
                        <a:t>Delaware Youth Risk Behavior Survey (YRBS) – Middle School</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23753472"/>
                  </a:ext>
                </a:extLst>
              </a:tr>
              <a:tr h="349725">
                <a:tc>
                  <a:txBody>
                    <a:bodyPr/>
                    <a:lstStyle/>
                    <a:p>
                      <a:pPr marL="0" marR="0">
                        <a:lnSpc>
                          <a:spcPct val="107000"/>
                        </a:lnSpc>
                        <a:spcBef>
                          <a:spcPts val="0"/>
                        </a:spcBef>
                        <a:spcAft>
                          <a:spcPts val="800"/>
                        </a:spcAft>
                      </a:pPr>
                      <a:r>
                        <a:rPr lang="en-US" sz="900" b="0">
                          <a:effectLst/>
                        </a:rPr>
                        <a:t>Delaware Youth Tobacco Survey – 6</a:t>
                      </a:r>
                      <a:r>
                        <a:rPr lang="en-US" sz="900" b="0" baseline="30000">
                          <a:effectLst/>
                        </a:rPr>
                        <a:t>th</a:t>
                      </a:r>
                      <a:r>
                        <a:rPr lang="en-US" sz="900" b="0">
                          <a:effectLst/>
                        </a:rPr>
                        <a:t> – 12</a:t>
                      </a:r>
                      <a:r>
                        <a:rPr lang="en-US" sz="900" b="0" baseline="30000">
                          <a:effectLst/>
                        </a:rPr>
                        <a:t>th</a:t>
                      </a:r>
                      <a:r>
                        <a:rPr lang="en-US" sz="900" b="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2020</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25206999"/>
                  </a:ext>
                </a:extLst>
              </a:tr>
              <a:tr h="261311">
                <a:tc>
                  <a:txBody>
                    <a:bodyPr/>
                    <a:lstStyle/>
                    <a:p>
                      <a:pPr marL="0" marR="0">
                        <a:lnSpc>
                          <a:spcPct val="107000"/>
                        </a:lnSpc>
                        <a:spcBef>
                          <a:spcPts val="0"/>
                        </a:spcBef>
                        <a:spcAft>
                          <a:spcPts val="800"/>
                        </a:spcAft>
                      </a:pPr>
                      <a:r>
                        <a:rPr lang="en-US" sz="900" b="0" dirty="0">
                          <a:effectLst/>
                          <a:latin typeface="Calibri" panose="020F0502020204030204" pitchFamily="34" charset="0"/>
                          <a:ea typeface="SimSun" panose="02010600030101010101" pitchFamily="2" charset="-122"/>
                          <a:cs typeface="Times New Roman" panose="02020603050405020304" pitchFamily="18" charset="0"/>
                        </a:rPr>
                        <a:t>DOMIP (Delaware Opioid Metric Intelligence Program)</a:t>
                      </a: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2020</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a:t>
                      </a:r>
                    </a:p>
                  </a:txBody>
                  <a:tcPr marL="68580" marR="68580" marT="0" marB="0" anchor="ctr"/>
                </a:tc>
                <a:extLst>
                  <a:ext uri="{0D108BD9-81ED-4DB2-BD59-A6C34878D82A}">
                    <a16:rowId xmlns:a16="http://schemas.microsoft.com/office/drawing/2014/main" val="3772423785"/>
                  </a:ext>
                </a:extLst>
              </a:tr>
              <a:tr h="261311">
                <a:tc>
                  <a:txBody>
                    <a:bodyPr/>
                    <a:lstStyle/>
                    <a:p>
                      <a:pPr marL="0" marR="0">
                        <a:lnSpc>
                          <a:spcPct val="107000"/>
                        </a:lnSpc>
                        <a:spcBef>
                          <a:spcPts val="0"/>
                        </a:spcBef>
                        <a:spcAft>
                          <a:spcPts val="800"/>
                        </a:spcAft>
                      </a:pPr>
                      <a:r>
                        <a:rPr lang="en-US" sz="900" b="0" dirty="0">
                          <a:effectLst/>
                          <a:latin typeface="Calibri" panose="020F0502020204030204" pitchFamily="34" charset="0"/>
                          <a:ea typeface="SimSun" panose="02010600030101010101" pitchFamily="2" charset="-122"/>
                          <a:cs typeface="Times New Roman" panose="02020603050405020304" pitchFamily="18" charset="0"/>
                        </a:rPr>
                        <a:t>Household Pulse Survey</a:t>
                      </a: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2022</a:t>
                      </a: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2021 - 2022</a:t>
                      </a:r>
                    </a:p>
                  </a:txBody>
                  <a:tcPr marL="68580" marR="68580" marT="0" marB="0" anchor="ctr"/>
                </a:tc>
                <a:extLst>
                  <a:ext uri="{0D108BD9-81ED-4DB2-BD59-A6C34878D82A}">
                    <a16:rowId xmlns:a16="http://schemas.microsoft.com/office/drawing/2014/main" val="1835719386"/>
                  </a:ext>
                </a:extLst>
              </a:tr>
              <a:tr h="261311">
                <a:tc>
                  <a:txBody>
                    <a:bodyPr/>
                    <a:lstStyle/>
                    <a:p>
                      <a:pPr marL="0" marR="0">
                        <a:lnSpc>
                          <a:spcPct val="107000"/>
                        </a:lnSpc>
                        <a:spcBef>
                          <a:spcPts val="0"/>
                        </a:spcBef>
                        <a:spcAft>
                          <a:spcPts val="800"/>
                        </a:spcAft>
                      </a:pPr>
                      <a:r>
                        <a:rPr lang="en-US" sz="900" b="0" dirty="0">
                          <a:effectLst/>
                        </a:rPr>
                        <a:t>Monitoring the Future – 8</a:t>
                      </a:r>
                      <a:r>
                        <a:rPr lang="en-US" sz="900" b="0" baseline="30000" dirty="0">
                          <a:effectLst/>
                        </a:rPr>
                        <a:t>th</a:t>
                      </a:r>
                      <a:r>
                        <a:rPr lang="en-US" sz="900" b="0" dirty="0">
                          <a:effectLst/>
                        </a:rPr>
                        <a:t>, 10</a:t>
                      </a:r>
                      <a:r>
                        <a:rPr lang="en-US" sz="900" b="0" baseline="30000" dirty="0">
                          <a:effectLst/>
                        </a:rPr>
                        <a:t>th</a:t>
                      </a:r>
                      <a:r>
                        <a:rPr lang="en-US" sz="900" b="0" dirty="0">
                          <a:effectLst/>
                        </a:rPr>
                        <a:t>, and 12</a:t>
                      </a:r>
                      <a:r>
                        <a:rPr lang="en-US" sz="900" b="0" baseline="30000" dirty="0">
                          <a:effectLst/>
                        </a:rPr>
                        <a:t>th</a:t>
                      </a:r>
                      <a:r>
                        <a:rPr lang="en-US" sz="900" b="0" dirty="0">
                          <a:effectLst/>
                        </a:rPr>
                        <a:t> grades</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1999 - 2021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06456062"/>
                  </a:ext>
                </a:extLst>
              </a:tr>
              <a:tr h="261311">
                <a:tc>
                  <a:txBody>
                    <a:bodyPr/>
                    <a:lstStyle/>
                    <a:p>
                      <a:pPr marL="0" marR="0">
                        <a:lnSpc>
                          <a:spcPct val="107000"/>
                        </a:lnSpc>
                        <a:spcBef>
                          <a:spcPts val="0"/>
                        </a:spcBef>
                        <a:spcAft>
                          <a:spcPts val="800"/>
                        </a:spcAft>
                      </a:pPr>
                      <a:r>
                        <a:rPr lang="en-US" sz="900" b="0" dirty="0">
                          <a:effectLst/>
                        </a:rPr>
                        <a:t>National High School Youth Risk Behavior Survey</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1999 - 2019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16301519"/>
                  </a:ext>
                </a:extLst>
              </a:tr>
              <a:tr h="172898">
                <a:tc>
                  <a:txBody>
                    <a:bodyPr/>
                    <a:lstStyle/>
                    <a:p>
                      <a:pPr marL="0" marR="0">
                        <a:lnSpc>
                          <a:spcPct val="107000"/>
                        </a:lnSpc>
                        <a:spcBef>
                          <a:spcPts val="0"/>
                        </a:spcBef>
                        <a:spcAft>
                          <a:spcPts val="800"/>
                        </a:spcAft>
                      </a:pPr>
                      <a:r>
                        <a:rPr lang="en-US" sz="900" b="0">
                          <a:effectLst/>
                        </a:rPr>
                        <a:t>National Survey on Children’s Health (NSCH)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2016 - 2019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57221925"/>
                  </a:ext>
                </a:extLst>
              </a:tr>
              <a:tr h="261311">
                <a:tc>
                  <a:txBody>
                    <a:bodyPr/>
                    <a:lstStyle/>
                    <a:p>
                      <a:pPr marL="0" marR="0">
                        <a:lnSpc>
                          <a:spcPct val="107000"/>
                        </a:lnSpc>
                        <a:spcBef>
                          <a:spcPts val="0"/>
                        </a:spcBef>
                        <a:spcAft>
                          <a:spcPts val="800"/>
                        </a:spcAft>
                      </a:pPr>
                      <a:r>
                        <a:rPr lang="en-US" sz="900" b="0">
                          <a:effectLst/>
                        </a:rPr>
                        <a:t>National Survey on Drug Use and Health (NSDUH)</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SimSun" panose="02010600030101010101" pitchFamily="2" charset="-122"/>
                          <a:cs typeface="Calibri" panose="020F0502020204030204" pitchFamily="34" charset="0"/>
                        </a:rPr>
                        <a:t>2018-2019</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2002 - 2019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62619002"/>
                  </a:ext>
                </a:extLst>
              </a:tr>
              <a:tr h="172898">
                <a:tc>
                  <a:txBody>
                    <a:bodyPr/>
                    <a:lstStyle/>
                    <a:p>
                      <a:pPr marL="0" marR="0">
                        <a:lnSpc>
                          <a:spcPct val="107000"/>
                        </a:lnSpc>
                        <a:spcBef>
                          <a:spcPts val="0"/>
                        </a:spcBef>
                        <a:spcAft>
                          <a:spcPts val="800"/>
                        </a:spcAft>
                      </a:pPr>
                      <a:r>
                        <a:rPr lang="en-US" sz="900" b="0" dirty="0">
                          <a:effectLst/>
                        </a:rPr>
                        <a:t>Treatment Admissions Data</a:t>
                      </a:r>
                      <a:endParaRPr lang="en-US" sz="900" b="0" dirty="0">
                        <a:effectLst/>
                        <a:latin typeface="Calibri" panose="020F0502020204030204" pitchFamily="34" charset="0"/>
                        <a:ea typeface="SimSun" panose="02010600030101010101" pitchFamily="2" charset="-122"/>
                        <a:cs typeface="Times New Roman" panose="02020603050405020304" pitchFamily="18" charset="0"/>
                      </a:endParaRPr>
                    </a:p>
                  </a:txBody>
                  <a:tcPr marL="30347" marR="30347" marT="0" marB="0" anchor="ctr">
                    <a:solidFill>
                      <a:srgbClr val="0070C0"/>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SimSun" panose="02010600030101010101" pitchFamily="2" charset="-122"/>
                          <a:cs typeface="Calibri" panose="020F0502020204030204" pitchFamily="34" charset="0"/>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80313513"/>
                  </a:ext>
                </a:extLst>
              </a:tr>
            </a:tbl>
          </a:graphicData>
        </a:graphic>
      </p:graphicFrame>
      <p:sp>
        <p:nvSpPr>
          <p:cNvPr id="9" name="Rectangle 8">
            <a:extLst>
              <a:ext uri="{FF2B5EF4-FFF2-40B4-BE49-F238E27FC236}">
                <a16:creationId xmlns:a16="http://schemas.microsoft.com/office/drawing/2014/main" id="{5F170492-0E0F-0641-837E-07127C19B494}"/>
              </a:ext>
            </a:extLst>
          </p:cNvPr>
          <p:cNvSpPr/>
          <p:nvPr/>
        </p:nvSpPr>
        <p:spPr>
          <a:xfrm>
            <a:off x="7142922" y="1"/>
            <a:ext cx="504907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a:p>
            <a:pPr algn="ctr"/>
            <a:r>
              <a:rPr lang="en-US" b="1" dirty="0">
                <a:solidFill>
                  <a:schemeClr val="bg1"/>
                </a:solidFill>
              </a:rPr>
              <a:t>Additional Data References</a:t>
            </a:r>
          </a:p>
          <a:p>
            <a:pPr algn="ctr"/>
            <a:endParaRPr lang="en-US" b="1" dirty="0">
              <a:solidFill>
                <a:schemeClr val="bg1"/>
              </a:solidFill>
            </a:endParaRPr>
          </a:p>
          <a:p>
            <a:pPr algn="ctr"/>
            <a:endParaRPr lang="en-US" sz="400" b="1" dirty="0">
              <a:solidFill>
                <a:schemeClr val="bg1"/>
              </a:solidFill>
            </a:endParaRPr>
          </a:p>
          <a:p>
            <a:pPr lvl="0"/>
            <a:r>
              <a:rPr lang="en-US" sz="1300" dirty="0"/>
              <a:t>America’s Health Rankings</a:t>
            </a:r>
          </a:p>
          <a:p>
            <a:pPr lvl="0"/>
            <a:r>
              <a:rPr lang="en-US" sz="1300" dirty="0"/>
              <a:t>American Psychological Association</a:t>
            </a:r>
          </a:p>
          <a:p>
            <a:pPr lvl="0"/>
            <a:r>
              <a:rPr lang="en-US" sz="1300" dirty="0"/>
              <a:t>Bureau of Labor Statistics</a:t>
            </a:r>
          </a:p>
          <a:p>
            <a:pPr lvl="0"/>
            <a:r>
              <a:rPr lang="en-US" sz="1300" dirty="0"/>
              <a:t>Center for Drug and Health Studies, University of Delaware</a:t>
            </a:r>
          </a:p>
          <a:p>
            <a:pPr lvl="0"/>
            <a:r>
              <a:rPr lang="en-US" sz="1300" dirty="0"/>
              <a:t>Crisis Text Line</a:t>
            </a:r>
          </a:p>
          <a:p>
            <a:pPr lvl="0"/>
            <a:r>
              <a:rPr lang="en-US" sz="1300" dirty="0"/>
              <a:t>Delaware Department of Education</a:t>
            </a:r>
          </a:p>
          <a:p>
            <a:pPr lvl="0"/>
            <a:r>
              <a:rPr lang="en-US" sz="1300" dirty="0"/>
              <a:t>Delaware Department of Health and Social Services, Division of Public Health, My Healthy Community </a:t>
            </a:r>
          </a:p>
          <a:p>
            <a:pPr lvl="0"/>
            <a:r>
              <a:rPr lang="en-US" sz="1300" dirty="0"/>
              <a:t>Delaware Drug Monitoring Initiative</a:t>
            </a:r>
          </a:p>
          <a:p>
            <a:pPr lvl="0"/>
            <a:r>
              <a:rPr lang="en-US" sz="1300" dirty="0"/>
              <a:t>Delaware Department of Safety and Homeland Security, Division of Forensic Science</a:t>
            </a:r>
          </a:p>
          <a:p>
            <a:pPr lvl="0"/>
            <a:r>
              <a:rPr lang="en-US" sz="1300" dirty="0"/>
              <a:t>Delaware Household Health Survey</a:t>
            </a:r>
          </a:p>
          <a:p>
            <a:pPr lvl="0"/>
            <a:r>
              <a:rPr lang="en-US" sz="1300" dirty="0"/>
              <a:t>Drug Enforcement Administration</a:t>
            </a:r>
          </a:p>
          <a:p>
            <a:pPr lvl="0"/>
            <a:r>
              <a:rPr lang="en-US" sz="1300" dirty="0"/>
              <a:t>Gallup</a:t>
            </a:r>
          </a:p>
          <a:p>
            <a:pPr lvl="0"/>
            <a:r>
              <a:rPr lang="en-US" sz="1300" dirty="0"/>
              <a:t>KIDS COUNT in Delaware</a:t>
            </a:r>
          </a:p>
          <a:p>
            <a:pPr lvl="0"/>
            <a:r>
              <a:rPr lang="en-US" sz="1300" dirty="0"/>
              <a:t>KFF</a:t>
            </a:r>
          </a:p>
          <a:p>
            <a:pPr lvl="0"/>
            <a:r>
              <a:rPr lang="en-US" sz="1300" dirty="0"/>
              <a:t>National Academies of Sciences, Engineering, and Medicine</a:t>
            </a:r>
          </a:p>
          <a:p>
            <a:pPr lvl="0"/>
            <a:r>
              <a:rPr lang="en-US" sz="1300" dirty="0"/>
              <a:t>National Center for Health Statistics</a:t>
            </a:r>
          </a:p>
          <a:p>
            <a:pPr lvl="0"/>
            <a:r>
              <a:rPr lang="en-US" sz="1300" dirty="0"/>
              <a:t>National Conference of State Legislatures</a:t>
            </a:r>
          </a:p>
          <a:p>
            <a:pPr lvl="0"/>
            <a:r>
              <a:rPr lang="en-US" sz="1300" dirty="0"/>
              <a:t>National Institute on Alcohol Abuse and Alcoholism</a:t>
            </a:r>
          </a:p>
          <a:p>
            <a:pPr lvl="0"/>
            <a:r>
              <a:rPr lang="en-US" sz="1300" dirty="0"/>
              <a:t>National Institute on Drug Abuse</a:t>
            </a:r>
          </a:p>
          <a:p>
            <a:pPr lvl="0"/>
            <a:r>
              <a:rPr lang="en-US" sz="1300" dirty="0"/>
              <a:t>National Institutes of Health</a:t>
            </a:r>
          </a:p>
          <a:p>
            <a:pPr lvl="0"/>
            <a:r>
              <a:rPr lang="en-US" sz="1300" dirty="0"/>
              <a:t>National Institute on Mental Health</a:t>
            </a:r>
          </a:p>
          <a:p>
            <a:pPr lvl="0"/>
            <a:r>
              <a:rPr lang="en-US" sz="1300" dirty="0"/>
              <a:t>Rapid Assessment of Pandemic Impact on Development – Early Childhood</a:t>
            </a:r>
          </a:p>
          <a:p>
            <a:pPr lvl="0"/>
            <a:r>
              <a:rPr lang="en-US" sz="1300" dirty="0"/>
              <a:t>State of Delaware Economic Development Office</a:t>
            </a:r>
          </a:p>
          <a:p>
            <a:pPr lvl="0"/>
            <a:r>
              <a:rPr lang="en-US" sz="1300" dirty="0"/>
              <a:t>The Trevor Project</a:t>
            </a:r>
          </a:p>
          <a:p>
            <a:pPr lvl="0"/>
            <a:r>
              <a:rPr lang="en-US" sz="1300" dirty="0"/>
              <a:t>The Williams Institute</a:t>
            </a:r>
          </a:p>
          <a:p>
            <a:pPr lvl="0"/>
            <a:r>
              <a:rPr lang="en-US" sz="1300" dirty="0"/>
              <a:t>U.S. Census Bureau</a:t>
            </a:r>
          </a:p>
          <a:p>
            <a:pPr lvl="0"/>
            <a:r>
              <a:rPr lang="en-US" sz="1300" dirty="0"/>
              <a:t>U.S. Centers for Disease Control and Prevention</a:t>
            </a:r>
          </a:p>
          <a:p>
            <a:pPr lvl="0"/>
            <a:r>
              <a:rPr lang="en-US" sz="1300" dirty="0"/>
              <a:t>U.S. Health Resources and Services Administration</a:t>
            </a:r>
          </a:p>
          <a:p>
            <a:endParaRPr lang="en-US" sz="1400" b="1" dirty="0">
              <a:solidFill>
                <a:schemeClr val="bg1"/>
              </a:solidFill>
            </a:endParaRPr>
          </a:p>
        </p:txBody>
      </p:sp>
    </p:spTree>
    <p:extLst>
      <p:ext uri="{BB962C8B-B14F-4D97-AF65-F5344CB8AC3E}">
        <p14:creationId xmlns:p14="http://schemas.microsoft.com/office/powerpoint/2010/main" val="21753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E702-22FD-074E-81AE-702DC7108CE2}"/>
              </a:ext>
            </a:extLst>
          </p:cNvPr>
          <p:cNvSpPr>
            <a:spLocks noGrp="1"/>
          </p:cNvSpPr>
          <p:nvPr>
            <p:ph type="title"/>
          </p:nvPr>
        </p:nvSpPr>
        <p:spPr>
          <a:xfrm>
            <a:off x="1455881" y="1536699"/>
            <a:ext cx="4023360" cy="2921001"/>
          </a:xfrm>
        </p:spPr>
        <p:txBody>
          <a:bodyPr vert="horz" lIns="91440" tIns="45720" rIns="91440" bIns="45720" rtlCol="0" anchor="b">
            <a:normAutofit/>
          </a:bodyPr>
          <a:lstStyle/>
          <a:p>
            <a:r>
              <a:rPr lang="en-US" b="1" dirty="0">
                <a:solidFill>
                  <a:srgbClr val="002060"/>
                </a:solidFill>
              </a:rPr>
              <a:t>2022 Epi Infographic Series</a:t>
            </a:r>
          </a:p>
        </p:txBody>
      </p:sp>
      <p:pic>
        <p:nvPicPr>
          <p:cNvPr id="7" name="Picture 6">
            <a:extLst>
              <a:ext uri="{FF2B5EF4-FFF2-40B4-BE49-F238E27FC236}">
                <a16:creationId xmlns:a16="http://schemas.microsoft.com/office/drawing/2014/main" id="{3F1DB50A-9276-BE40-B330-BBA71E776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8783">
            <a:off x="5008809" y="834617"/>
            <a:ext cx="3925601" cy="5543621"/>
          </a:xfrm>
          <a:prstGeom prst="rect">
            <a:avLst/>
          </a:prstGeom>
        </p:spPr>
      </p:pic>
      <p:pic>
        <p:nvPicPr>
          <p:cNvPr id="5" name="Picture 4">
            <a:extLst>
              <a:ext uri="{FF2B5EF4-FFF2-40B4-BE49-F238E27FC236}">
                <a16:creationId xmlns:a16="http://schemas.microsoft.com/office/drawing/2014/main" id="{E43277C0-9AF7-6240-A1C3-CDF80EA03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2160">
            <a:off x="7243079" y="592805"/>
            <a:ext cx="4117733" cy="5672388"/>
          </a:xfrm>
          <a:prstGeom prst="rect">
            <a:avLst/>
          </a:prstGeom>
        </p:spPr>
      </p:pic>
    </p:spTree>
    <p:extLst>
      <p:ext uri="{BB962C8B-B14F-4D97-AF65-F5344CB8AC3E}">
        <p14:creationId xmlns:p14="http://schemas.microsoft.com/office/powerpoint/2010/main" val="142700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E702-22FD-074E-81AE-702DC7108CE2}"/>
              </a:ext>
            </a:extLst>
          </p:cNvPr>
          <p:cNvSpPr>
            <a:spLocks noGrp="1"/>
          </p:cNvSpPr>
          <p:nvPr>
            <p:ph type="title"/>
          </p:nvPr>
        </p:nvSpPr>
        <p:spPr>
          <a:xfrm>
            <a:off x="1340707" y="2196756"/>
            <a:ext cx="3721101" cy="1828801"/>
          </a:xfrm>
        </p:spPr>
        <p:txBody>
          <a:bodyPr vert="horz" lIns="91440" tIns="45720" rIns="91440" bIns="45720" rtlCol="0" anchor="b">
            <a:normAutofit/>
          </a:bodyPr>
          <a:lstStyle/>
          <a:p>
            <a:r>
              <a:rPr lang="en-US" b="1" dirty="0">
                <a:solidFill>
                  <a:srgbClr val="002060"/>
                </a:solidFill>
              </a:rPr>
              <a:t>2022 </a:t>
            </a:r>
            <a:br>
              <a:rPr lang="en-US" b="1" dirty="0">
                <a:solidFill>
                  <a:srgbClr val="002060"/>
                </a:solidFill>
              </a:rPr>
            </a:br>
            <a:r>
              <a:rPr lang="en-US" b="1" dirty="0">
                <a:solidFill>
                  <a:srgbClr val="002060"/>
                </a:solidFill>
              </a:rPr>
              <a:t>Epi Slides</a:t>
            </a:r>
          </a:p>
        </p:txBody>
      </p:sp>
      <p:pic>
        <p:nvPicPr>
          <p:cNvPr id="3" name="Picture 2">
            <a:extLst>
              <a:ext uri="{FF2B5EF4-FFF2-40B4-BE49-F238E27FC236}">
                <a16:creationId xmlns:a16="http://schemas.microsoft.com/office/drawing/2014/main" id="{2EEC4F19-AF42-07AC-598D-F9B55EB6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644" y="3429000"/>
            <a:ext cx="3183307" cy="1882109"/>
          </a:xfrm>
          <a:prstGeom prst="rect">
            <a:avLst/>
          </a:prstGeom>
        </p:spPr>
      </p:pic>
      <p:pic>
        <p:nvPicPr>
          <p:cNvPr id="4" name="Picture 3">
            <a:extLst>
              <a:ext uri="{FF2B5EF4-FFF2-40B4-BE49-F238E27FC236}">
                <a16:creationId xmlns:a16="http://schemas.microsoft.com/office/drawing/2014/main" id="{DBFFF572-56A3-7CB1-A775-80939142B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35" y="526473"/>
            <a:ext cx="3370513" cy="2306235"/>
          </a:xfrm>
          <a:prstGeom prst="rect">
            <a:avLst/>
          </a:prstGeom>
        </p:spPr>
      </p:pic>
      <p:pic>
        <p:nvPicPr>
          <p:cNvPr id="6" name="Picture 5">
            <a:extLst>
              <a:ext uri="{FF2B5EF4-FFF2-40B4-BE49-F238E27FC236}">
                <a16:creationId xmlns:a16="http://schemas.microsoft.com/office/drawing/2014/main" id="{A8D72AFA-A604-38AD-7E41-0515113A7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7149" y="2832708"/>
            <a:ext cx="2182495" cy="2535555"/>
          </a:xfrm>
          <a:prstGeom prst="rect">
            <a:avLst/>
          </a:prstGeom>
        </p:spPr>
      </p:pic>
      <p:pic>
        <p:nvPicPr>
          <p:cNvPr id="7" name="Picture 6">
            <a:extLst>
              <a:ext uri="{FF2B5EF4-FFF2-40B4-BE49-F238E27FC236}">
                <a16:creationId xmlns:a16="http://schemas.microsoft.com/office/drawing/2014/main" id="{8E84748F-167E-61F3-858C-5CE60D91D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8330" y="1096676"/>
            <a:ext cx="2774664" cy="1930811"/>
          </a:xfrm>
          <a:prstGeom prst="rect">
            <a:avLst/>
          </a:prstGeom>
        </p:spPr>
      </p:pic>
    </p:spTree>
    <p:extLst>
      <p:ext uri="{BB962C8B-B14F-4D97-AF65-F5344CB8AC3E}">
        <p14:creationId xmlns:p14="http://schemas.microsoft.com/office/powerpoint/2010/main" val="41811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9AC6-06B6-A445-99DE-7273EADD30A7}"/>
              </a:ext>
            </a:extLst>
          </p:cNvPr>
          <p:cNvSpPr>
            <a:spLocks noGrp="1"/>
          </p:cNvSpPr>
          <p:nvPr>
            <p:ph type="title"/>
          </p:nvPr>
        </p:nvSpPr>
        <p:spPr>
          <a:xfrm>
            <a:off x="723900" y="2675731"/>
            <a:ext cx="4940300" cy="1325563"/>
          </a:xfrm>
        </p:spPr>
        <p:txBody>
          <a:bodyPr/>
          <a:lstStyle/>
          <a:p>
            <a:r>
              <a:rPr lang="en-US" b="1" dirty="0">
                <a:solidFill>
                  <a:srgbClr val="002060"/>
                </a:solidFill>
              </a:rPr>
              <a:t>What’s New in the 2022 Profile?</a:t>
            </a:r>
          </a:p>
        </p:txBody>
      </p:sp>
      <p:sp>
        <p:nvSpPr>
          <p:cNvPr id="3" name="Content Placeholder 2">
            <a:extLst>
              <a:ext uri="{FF2B5EF4-FFF2-40B4-BE49-F238E27FC236}">
                <a16:creationId xmlns:a16="http://schemas.microsoft.com/office/drawing/2014/main" id="{7A87CD3C-F481-7F4C-BD71-922D27513242}"/>
              </a:ext>
            </a:extLst>
          </p:cNvPr>
          <p:cNvSpPr>
            <a:spLocks noGrp="1"/>
          </p:cNvSpPr>
          <p:nvPr>
            <p:ph idx="1"/>
          </p:nvPr>
        </p:nvSpPr>
        <p:spPr>
          <a:xfrm>
            <a:off x="5878732" y="1028761"/>
            <a:ext cx="5473700" cy="4800478"/>
          </a:xfrm>
        </p:spPr>
        <p:txBody>
          <a:bodyPr>
            <a:normAutofit/>
          </a:bodyPr>
          <a:lstStyle/>
          <a:p>
            <a:r>
              <a:rPr lang="en-US" dirty="0"/>
              <a:t>Adult mental health data from the Household Pulse Survey</a:t>
            </a:r>
          </a:p>
          <a:p>
            <a:pPr marL="0" indent="0">
              <a:buNone/>
            </a:pPr>
            <a:endParaRPr lang="en-US" dirty="0"/>
          </a:p>
          <a:p>
            <a:r>
              <a:rPr lang="en-US" dirty="0"/>
              <a:t>Policy updates on state and local legislation regarding behavioral health  </a:t>
            </a:r>
          </a:p>
          <a:p>
            <a:endParaRPr lang="en-US" dirty="0"/>
          </a:p>
          <a:p>
            <a:r>
              <a:rPr lang="en-US" dirty="0"/>
              <a:t>An expanded chapter on trauma and ACEs </a:t>
            </a:r>
          </a:p>
          <a:p>
            <a:pPr marL="0" indent="0">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3549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C70A-3E8E-4812-9218-E2B07AA496B0}"/>
              </a:ext>
            </a:extLst>
          </p:cNvPr>
          <p:cNvSpPr>
            <a:spLocks noGrp="1"/>
          </p:cNvSpPr>
          <p:nvPr>
            <p:ph type="ctrTitle"/>
          </p:nvPr>
        </p:nvSpPr>
        <p:spPr/>
        <p:txBody>
          <a:bodyPr/>
          <a:lstStyle/>
          <a:p>
            <a:r>
              <a:rPr lang="en-US" b="1" dirty="0">
                <a:solidFill>
                  <a:srgbClr val="002060"/>
                </a:solidFill>
              </a:rPr>
              <a:t>2022 Delaware State Epidemiological Report</a:t>
            </a:r>
          </a:p>
        </p:txBody>
      </p:sp>
      <p:sp>
        <p:nvSpPr>
          <p:cNvPr id="3" name="Subtitle 2">
            <a:extLst>
              <a:ext uri="{FF2B5EF4-FFF2-40B4-BE49-F238E27FC236}">
                <a16:creationId xmlns:a16="http://schemas.microsoft.com/office/drawing/2014/main" id="{39B96C18-3169-459C-B264-4F996BB44214}"/>
              </a:ext>
            </a:extLst>
          </p:cNvPr>
          <p:cNvSpPr>
            <a:spLocks noGrp="1"/>
          </p:cNvSpPr>
          <p:nvPr>
            <p:ph type="subTitle" idx="1"/>
          </p:nvPr>
        </p:nvSpPr>
        <p:spPr>
          <a:xfrm>
            <a:off x="1524000" y="3914555"/>
            <a:ext cx="9144000" cy="1655762"/>
          </a:xfrm>
        </p:spPr>
        <p:txBody>
          <a:bodyPr>
            <a:normAutofit/>
          </a:bodyPr>
          <a:lstStyle/>
          <a:p>
            <a:r>
              <a:rPr lang="en-US" sz="3600" b="1" dirty="0">
                <a:solidFill>
                  <a:srgbClr val="002060"/>
                </a:solidFill>
              </a:rPr>
              <a:t>Data Reporting and Interpretation</a:t>
            </a:r>
          </a:p>
        </p:txBody>
      </p:sp>
      <p:cxnSp>
        <p:nvCxnSpPr>
          <p:cNvPr id="5" name="Straight Connector 4">
            <a:extLst>
              <a:ext uri="{FF2B5EF4-FFF2-40B4-BE49-F238E27FC236}">
                <a16:creationId xmlns:a16="http://schemas.microsoft.com/office/drawing/2014/main" id="{9FD95B5B-95A3-462D-AC64-8EC4A5B5CAF1}"/>
              </a:ext>
            </a:extLst>
          </p:cNvPr>
          <p:cNvCxnSpPr>
            <a:cxnSpLocks/>
          </p:cNvCxnSpPr>
          <p:nvPr/>
        </p:nvCxnSpPr>
        <p:spPr>
          <a:xfrm>
            <a:off x="2106592" y="3738623"/>
            <a:ext cx="8067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6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74B6F-9452-4497-A6A5-334D1B57C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411ABD-9F86-44BA-9EA3-1EA87FA0799C}">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D2A347D-3915-4A36-9C2B-FCFAD7E37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7515</TotalTime>
  <Words>4686</Words>
  <Application>Microsoft Office PowerPoint</Application>
  <PresentationFormat>Widescreen</PresentationFormat>
  <Paragraphs>402</Paragraphs>
  <Slides>41</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Behavioral Health Data Highlights from the  2022 Delaware Epidemiological Profile</vt:lpstr>
      <vt:lpstr>The State Epidemiological Outcomes Workgroup (SEOW)</vt:lpstr>
      <vt:lpstr>The 4 Goals of the SEOW</vt:lpstr>
      <vt:lpstr>“The Epi”</vt:lpstr>
      <vt:lpstr>Data Sources</vt:lpstr>
      <vt:lpstr>2022 Epi Infographic Series</vt:lpstr>
      <vt:lpstr>2022  Epi Slides</vt:lpstr>
      <vt:lpstr>What’s New in the 2022 Profile?</vt:lpstr>
      <vt:lpstr>2022 Delaware State Epidemiological Report</vt:lpstr>
      <vt:lpstr>PowerPoint Presentation</vt:lpstr>
      <vt:lpstr>Reporting Small Numbers and Rounding </vt:lpstr>
      <vt:lpstr>Missing Observations</vt:lpstr>
      <vt:lpstr>Statistical Significance</vt:lpstr>
      <vt:lpstr>Discrepancies in Reporting</vt:lpstr>
      <vt:lpstr>Weighted Data</vt:lpstr>
      <vt:lpstr>   Pandemic Impacts on Data Collection</vt:lpstr>
      <vt:lpstr>School Surveys</vt:lpstr>
      <vt:lpstr>2022 Delaware State Epidemiological Report</vt:lpstr>
      <vt:lpstr>PowerPoint Presentation</vt:lpstr>
      <vt:lpstr>Reported Use of Selected Substances in the Past Year among Delaware Students (%) 2021 Delaware School Survey, 8th Grade</vt:lpstr>
      <vt:lpstr>Reported Use of Selected Substances in the Past Year among Delaware Students (%) 2021 Delaware School Survey, 11th Grade</vt:lpstr>
      <vt:lpstr>Declining Perception of “Great Risk” of Cigarettes (%) 2021 Delaware School Survey, 8th and 11th Grade</vt:lpstr>
      <vt:lpstr>Trends in Past Month Use of Cigarettes (%) 2021 Delaware School Survey, 8th and 11th Grade</vt:lpstr>
      <vt:lpstr>Trends in Self-Reported Vaping (%) 2021 Delaware School Survey, 11th Grade</vt:lpstr>
      <vt:lpstr>Trends in Delaware Students’ Self-Reported Binge Drinking (%) Delaware School Survey, 1999-2021</vt:lpstr>
      <vt:lpstr>Adult Alcohol Use by Age Group (%) Behavior Risk Factor Surveillance Survey (BRFSS)</vt:lpstr>
      <vt:lpstr>Trends in Delaware Students’ Past Month Marijuana Use by Grade (%) Delaware School Survey, 1999-2021</vt:lpstr>
      <vt:lpstr>PowerPoint Presentation</vt:lpstr>
      <vt:lpstr>Household Pulse Survey National and Delaware, July 2021 – July 2022 Symptoms of Anxiety Disorder (in percentages)</vt:lpstr>
      <vt:lpstr>Household Pulse Survey National and Delaware, July 2021 – July 2022 Symptoms of Depressive Disorder (in percentages)</vt:lpstr>
      <vt:lpstr>Mental Health among Students with Self-Reported Disabilities* (%) Delaware School Survey, 11th Grade, 2021</vt:lpstr>
      <vt:lpstr>Prevalence of ACEs, aggregated and individual (%) 2021 Delaware School Survey, 11th Grade</vt:lpstr>
      <vt:lpstr>What would make your school feel safer? (%) 2021 Delaware School Survey, 11th Grade</vt:lpstr>
      <vt:lpstr>PowerPoint Presentation</vt:lpstr>
      <vt:lpstr>PowerPoint Presentation</vt:lpstr>
      <vt:lpstr>Sources of Support and Encouragement among Students (%) 2021 Delaware School Survey, 5th Grade</vt:lpstr>
      <vt:lpstr>Feeling Safe in Neighborhood and Mental Health(%) 2021 Delaware School Survey, 8th Grade</vt:lpstr>
      <vt:lpstr>Protective Factors</vt:lpstr>
      <vt:lpstr>PowerPoint Presentation</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Data Highlights from the  2020 Delaware Epidemiological Profile</dc:title>
  <dc:creator>Merriman-Nai, Sharon</dc:creator>
  <cp:lastModifiedBy>Rachel Ryding</cp:lastModifiedBy>
  <cp:revision>37</cp:revision>
  <dcterms:created xsi:type="dcterms:W3CDTF">2020-12-13T19:41:20Z</dcterms:created>
  <dcterms:modified xsi:type="dcterms:W3CDTF">2023-02-02T16:39:25Z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