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7"/>
  </p:notesMasterIdLst>
  <p:sldIdLst>
    <p:sldId id="256" r:id="rId5"/>
    <p:sldId id="258" r:id="rId6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46D"/>
    <a:srgbClr val="2E2D86"/>
    <a:srgbClr val="096661"/>
    <a:srgbClr val="BE8CD4"/>
    <a:srgbClr val="785BB3"/>
    <a:srgbClr val="259F88"/>
    <a:srgbClr val="012D85"/>
    <a:srgbClr val="29B197"/>
    <a:srgbClr val="2DC1A5"/>
    <a:srgbClr val="28A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0" autoAdjust="0"/>
    <p:restoredTop sz="95859" autoAdjust="0"/>
  </p:normalViewPr>
  <p:slideViewPr>
    <p:cSldViewPr snapToGrid="0">
      <p:cViewPr varScale="1">
        <p:scale>
          <a:sx n="73" d="100"/>
          <a:sy n="73" d="100"/>
        </p:scale>
        <p:origin x="2754" y="54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618BD-7916-4675-8B6F-38F9DDA63E3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05C40-FC08-4114-83F4-125527E0C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1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</a:t>
            </a:r>
            <a:r>
              <a:rPr lang="en-US" baseline="0" dirty="0"/>
              <a:t> Sources:</a:t>
            </a:r>
          </a:p>
          <a:p>
            <a:r>
              <a:rPr lang="en-US" baseline="0" dirty="0"/>
              <a:t>GBV: UN;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“…can include sexual, physical, mental &amp; economic harm….It also includes threats of violence, coercion &amp; manipulation. This can take many forms such as intimate partner violence, sexual violence…“ (UN)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05C40-FC08-4114-83F4-125527E0C3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5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6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4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6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3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4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1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7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5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9AD2-4931-42E3-A7A5-9E8106B70C4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D51D-BF97-4B7F-A4B6-B0B92462C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957" y="-1502"/>
            <a:ext cx="7310357" cy="1145669"/>
          </a:xfrm>
          <a:prstGeom prst="rect">
            <a:avLst/>
          </a:prstGeom>
          <a:solidFill>
            <a:srgbClr val="4F246D"/>
          </a:solidFill>
          <a:ln>
            <a:solidFill>
              <a:srgbClr val="2E2D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ea typeface="Verdana" panose="020B0604030504040204" pitchFamily="34" charset="0"/>
                <a:cs typeface="Arial" panose="020B0604020202020204" pitchFamily="34" charset="0"/>
              </a:rPr>
              <a:t>Delaware Data Series on Gender-Based Violence</a:t>
            </a:r>
          </a:p>
          <a:p>
            <a:pPr algn="ctr"/>
            <a:r>
              <a:rPr lang="en-US" sz="3200" b="1" dirty="0">
                <a:ea typeface="Verdana" panose="020B0604030504040204" pitchFamily="34" charset="0"/>
                <a:cs typeface="Arial" panose="020B0604020202020204" pitchFamily="34" charset="0"/>
              </a:rPr>
              <a:t>KEY TERMS DEFINED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22" y="1152742"/>
            <a:ext cx="7302478" cy="1924067"/>
          </a:xfrm>
          <a:prstGeom prst="rect">
            <a:avLst/>
          </a:prstGeom>
          <a:solidFill>
            <a:srgbClr val="259F88"/>
          </a:solidFill>
          <a:ln>
            <a:solidFill>
              <a:srgbClr val="259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/>
            <a:endParaRPr lang="en-US" sz="700" b="1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19063"/>
            <a:r>
              <a:rPr lang="en-US" sz="2400" b="1" dirty="0">
                <a:ea typeface="Verdana" panose="020B0604030504040204" pitchFamily="34" charset="0"/>
                <a:cs typeface="Arial" panose="020B0604020202020204" pitchFamily="34" charset="0"/>
              </a:rPr>
              <a:t>WHY THIS IS IMPORTANT</a:t>
            </a:r>
            <a:endParaRPr lang="en-US" sz="2400" dirty="0"/>
          </a:p>
          <a:p>
            <a:pPr marL="457200"/>
            <a:endParaRPr lang="en-US" sz="700" dirty="0"/>
          </a:p>
          <a:p>
            <a:pPr marL="347663"/>
            <a:r>
              <a:rPr lang="en-US" sz="1600" dirty="0"/>
              <a:t>Nearly 9,000 calls were made to the Domestic Violence Hotline in Delaware</a:t>
            </a:r>
            <a:r>
              <a:rPr lang="en-US" sz="1600" baseline="30000" dirty="0"/>
              <a:t>1 </a:t>
            </a:r>
            <a:r>
              <a:rPr lang="en-US" sz="1600" dirty="0"/>
              <a:t>from 2019-2021, showing the need to address gender-based violence across Delaware.</a:t>
            </a:r>
          </a:p>
          <a:p>
            <a:pPr marL="347663"/>
            <a:endParaRPr lang="en-US" sz="800" dirty="0"/>
          </a:p>
          <a:p>
            <a:pPr marL="347663"/>
            <a:r>
              <a:rPr lang="en-US" sz="1600" dirty="0"/>
              <a:t>The series presents Delaware data </a:t>
            </a:r>
            <a:r>
              <a:rPr lang="sv-SE" sz="1600" dirty="0"/>
              <a:t>to</a:t>
            </a:r>
            <a:r>
              <a:rPr lang="en-US" sz="1600" dirty="0"/>
              <a:t> increase knowledge and awareness of gender-based violence. This document defines key terms used in the series.  </a:t>
            </a:r>
          </a:p>
          <a:p>
            <a:pPr marL="347663"/>
            <a:endParaRPr lang="en-US" sz="700" dirty="0"/>
          </a:p>
        </p:txBody>
      </p:sp>
      <p:pic>
        <p:nvPicPr>
          <p:cNvPr id="21" name="Picture 20" descr="Woman comforting another woman">
            <a:extLst>
              <a:ext uri="{FF2B5EF4-FFF2-40B4-BE49-F238E27FC236}">
                <a16:creationId xmlns:a16="http://schemas.microsoft.com/office/drawing/2014/main" id="{EBDCF548-E291-4E51-8AEB-E9E8636ADC4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8" b="594"/>
          <a:stretch/>
        </p:blipFill>
        <p:spPr>
          <a:xfrm>
            <a:off x="39323" y="3125001"/>
            <a:ext cx="3135677" cy="26924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843" y="5855558"/>
            <a:ext cx="1881107" cy="3745642"/>
          </a:xfrm>
          <a:prstGeom prst="rect">
            <a:avLst/>
          </a:prstGeom>
          <a:solidFill>
            <a:srgbClr val="0966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lang="en-US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bg1"/>
                </a:solidFill>
              </a:rPr>
              <a:t>Domestic Violence Coordinating Council (2022). </a:t>
            </a:r>
            <a:r>
              <a:rPr lang="en-US" sz="900" i="1" dirty="0">
                <a:solidFill>
                  <a:schemeClr val="bg1"/>
                </a:solidFill>
              </a:rPr>
              <a:t>Annual Report: Fiscal Year 2021</a:t>
            </a:r>
            <a:r>
              <a:rPr lang="en-US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The UN Refugee Agency. (n.d.). </a:t>
            </a:r>
            <a:r>
              <a:rPr lang="en-US" sz="9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Gender-based violence</a:t>
            </a:r>
            <a:r>
              <a:rPr lang="en-US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European Institute for Gender Equality. (</a:t>
            </a:r>
            <a:r>
              <a:rPr lang="en-US" sz="9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n.d</a:t>
            </a:r>
            <a:r>
              <a:rPr lang="en-US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9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gender-based violence?</a:t>
            </a:r>
            <a:r>
              <a:rPr lang="en-US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Centers for Disease Control and Prevention. (2020). </a:t>
            </a:r>
            <a:r>
              <a:rPr lang="en-US" sz="9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Preventing Sexual Violence. </a:t>
            </a: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 Basile K. C., Smith S. G., </a:t>
            </a:r>
            <a:r>
              <a:rPr lang="en-US" sz="900" spc="15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Breiding</a:t>
            </a:r>
            <a:r>
              <a:rPr lang="en-US" sz="900" spc="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M. J., Black M. C., &amp; </a:t>
            </a:r>
            <a:r>
              <a:rPr lang="en-US" sz="900" spc="15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Mahendra</a:t>
            </a:r>
            <a:r>
              <a:rPr lang="en-US" sz="900" spc="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R. (2014). </a:t>
            </a:r>
            <a:r>
              <a:rPr lang="en-US" sz="900" i="1" spc="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Sexual violence surveillance: uniform definitions and recommended data elements, Version 2.0.</a:t>
            </a:r>
            <a:r>
              <a:rPr lang="en-US" sz="900" spc="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National Center for Injury Prevention and Control, Centers for Disease Control and Prevention. </a:t>
            </a:r>
            <a:endParaRPr lang="en-US" sz="9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343441-1EF9-4D7F-8F4D-97F0B0C6459D}"/>
              </a:ext>
            </a:extLst>
          </p:cNvPr>
          <p:cNvSpPr txBox="1"/>
          <p:nvPr/>
        </p:nvSpPr>
        <p:spPr>
          <a:xfrm>
            <a:off x="3308350" y="3101453"/>
            <a:ext cx="387985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19063"/>
            <a:endParaRPr lang="en-US" sz="700" b="1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19063"/>
            <a:r>
              <a:rPr lang="en-US" sz="2400" b="1" dirty="0">
                <a:ea typeface="Verdana" panose="020B0604030504040204" pitchFamily="34" charset="0"/>
                <a:cs typeface="Arial" panose="020B0604020202020204" pitchFamily="34" charset="0"/>
              </a:rPr>
              <a:t>GENDER-BASED VIOLENCE</a:t>
            </a:r>
            <a:r>
              <a:rPr lang="en-US" sz="2400" baseline="30000" dirty="0">
                <a:ea typeface="Verdana" panose="020B0604030504040204" pitchFamily="34" charset="0"/>
                <a:cs typeface="Arial" panose="020B0604020202020204" pitchFamily="34" charset="0"/>
              </a:rPr>
              <a:t>2,3</a:t>
            </a:r>
            <a:endParaRPr lang="en-US" sz="1400" baseline="300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>
              <a:buClr>
                <a:srgbClr val="2E2D86"/>
              </a:buClr>
              <a:buSzPct val="150000"/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5138" indent="-227013">
              <a:spcAft>
                <a:spcPts val="6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of violence based on power differences and gender roles. </a:t>
            </a:r>
          </a:p>
          <a:p>
            <a:pPr marL="465138" indent="-227013">
              <a:spcAft>
                <a:spcPts val="600"/>
              </a:spcAft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women, men and people in the LGBTQ+ community.</a:t>
            </a:r>
          </a:p>
          <a:p>
            <a:pPr marL="465138" indent="-227013"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Gender non-conforming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experience violence because they do not meet gendered expectations.</a:t>
            </a:r>
          </a:p>
          <a:p>
            <a:pPr marL="120650">
              <a:buClr>
                <a:srgbClr val="2E2D86"/>
              </a:buClr>
              <a:buSzPct val="150000"/>
            </a:pPr>
            <a:endParaRPr lang="en-US" sz="700" b="1" dirty="0"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4BFFB7-75BD-4289-9772-E2F2C08CCF74}"/>
              </a:ext>
            </a:extLst>
          </p:cNvPr>
          <p:cNvSpPr/>
          <p:nvPr/>
        </p:nvSpPr>
        <p:spPr>
          <a:xfrm>
            <a:off x="1885951" y="5854700"/>
            <a:ext cx="5429720" cy="3080703"/>
          </a:xfrm>
          <a:prstGeom prst="rect">
            <a:avLst/>
          </a:prstGeom>
          <a:solidFill>
            <a:srgbClr val="4F2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 lvl="0">
              <a:defRPr/>
            </a:pPr>
            <a:endParaRPr lang="en-US" sz="1000" b="1" dirty="0">
              <a:solidFill>
                <a:prstClr val="white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19063" lvl="0">
              <a:defRPr/>
            </a:pPr>
            <a:r>
              <a:rPr lang="en-US" sz="2400" b="1" dirty="0">
                <a:solidFill>
                  <a:prstClr val="white"/>
                </a:solidFill>
                <a:ea typeface="Verdana" panose="020B0604030504040204" pitchFamily="34" charset="0"/>
                <a:cs typeface="Arial" panose="020B0604020202020204" pitchFamily="34" charset="0"/>
              </a:rPr>
              <a:t>SEXUAL VIOLENCE (SV)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Verdana" panose="020B0604030504040204" pitchFamily="34" charset="0"/>
                <a:cs typeface="Arial" panose="020B0604020202020204" pitchFamily="34" charset="0"/>
              </a:rPr>
              <a:t>4,5</a:t>
            </a:r>
            <a:endParaRPr lang="en-US" sz="16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>
              <a:defRPr/>
            </a:pPr>
            <a:endParaRPr lang="en-US" sz="800" dirty="0">
              <a:solidFill>
                <a:prstClr val="white"/>
              </a:solidFill>
              <a:ea typeface="Times New Roman" panose="02020603050405020304" pitchFamily="18" charset="0"/>
            </a:endParaRPr>
          </a:p>
          <a:p>
            <a:pPr marL="465138" lvl="0" indent="-227013">
              <a:spcAft>
                <a:spcPts val="600"/>
              </a:spcAft>
              <a:buClr>
                <a:prstClr val="white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Sexual contact without freely given consent – includes alcohol or drug facilitated acts.</a:t>
            </a:r>
          </a:p>
          <a:p>
            <a:pPr marL="465138" lvl="0" indent="-227013">
              <a:spcAft>
                <a:spcPts val="600"/>
              </a:spcAft>
              <a:buClr>
                <a:prstClr val="white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Physical acts:  Unwanted sexual touching, sexual assault, fondling, and rape.</a:t>
            </a:r>
          </a:p>
          <a:p>
            <a:pPr marL="465138" lvl="0" indent="-227013">
              <a:spcAft>
                <a:spcPts val="600"/>
              </a:spcAft>
              <a:buClr>
                <a:prstClr val="white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Non-physical acts online or in-person: Harassment, unwanted sexual comments, voyeurism.</a:t>
            </a:r>
          </a:p>
          <a:p>
            <a:pPr marL="465138" lvl="0" indent="-227013">
              <a:buClr>
                <a:prstClr val="white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Often committed by someone known to the victim/survivor (neighbor, relative).</a:t>
            </a:r>
            <a:endParaRPr lang="en-US" sz="1400" b="1" dirty="0">
              <a:solidFill>
                <a:schemeClr val="bg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A6E0850A-9CA6-4B1A-8E91-001F8A8CB1AD}"/>
              </a:ext>
            </a:extLst>
          </p:cNvPr>
          <p:cNvSpPr/>
          <p:nvPr/>
        </p:nvSpPr>
        <p:spPr>
          <a:xfrm>
            <a:off x="4501696" y="9056902"/>
            <a:ext cx="2813504" cy="419161"/>
          </a:xfrm>
          <a:prstGeom prst="diamond">
            <a:avLst/>
          </a:prstGeom>
          <a:solidFill>
            <a:srgbClr val="259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1 - © April 2022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0507EEA-9A44-4325-956B-005E0A7660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008" y="9101404"/>
            <a:ext cx="1577859" cy="388886"/>
          </a:xfrm>
          <a:prstGeom prst="rect">
            <a:avLst/>
          </a:prstGeom>
        </p:spPr>
      </p:pic>
      <p:pic>
        <p:nvPicPr>
          <p:cNvPr id="15" name="Picture 2" descr="https://s3.amazonaws.com/user-media.venngage.com/2215123-8f032165f1c9f943106086a7b6c1c0b3.png">
            <a:extLst>
              <a:ext uri="{FF2B5EF4-FFF2-40B4-BE49-F238E27FC236}">
                <a16:creationId xmlns:a16="http://schemas.microsoft.com/office/drawing/2014/main" id="{E8984602-8607-4F74-B999-625074EEE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05" y="8988634"/>
            <a:ext cx="892501" cy="5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38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0B7A445-6DA4-4AED-AD91-658A1CC2663A}"/>
              </a:ext>
            </a:extLst>
          </p:cNvPr>
          <p:cNvSpPr/>
          <p:nvPr/>
        </p:nvSpPr>
        <p:spPr>
          <a:xfrm>
            <a:off x="5194300" y="4430357"/>
            <a:ext cx="2120900" cy="4052865"/>
          </a:xfrm>
          <a:prstGeom prst="rect">
            <a:avLst/>
          </a:prstGeom>
          <a:solidFill>
            <a:srgbClr val="4F2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9063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585" y="8483222"/>
            <a:ext cx="7315200" cy="1354217"/>
          </a:xfrm>
          <a:prstGeom prst="rect">
            <a:avLst/>
          </a:prstGeom>
          <a:solidFill>
            <a:srgbClr val="096661"/>
          </a:solidFill>
          <a:ln>
            <a:solidFill>
              <a:srgbClr val="096661"/>
            </a:solidFill>
          </a:ln>
        </p:spPr>
        <p:txBody>
          <a:bodyPr wrap="square" rtlCol="0">
            <a:spAutoFit/>
          </a:bodyPr>
          <a:lstStyle/>
          <a:p>
            <a:endParaRPr lang="en-US" sz="600" dirty="0">
              <a:solidFill>
                <a:schemeClr val="bg1"/>
              </a:solidFill>
            </a:endParaRPr>
          </a:p>
          <a:p>
            <a:pPr marL="53975"/>
            <a:r>
              <a:rPr lang="en-US" sz="1100" dirty="0">
                <a:solidFill>
                  <a:schemeClr val="bg1"/>
                </a:solidFill>
              </a:rPr>
              <a:t>Questions &amp; correspondence should be directed to Dr. Cheryl M. Ackerman, Scientist Center for Drug &amp; Health Studies, cma@udel.edu, or Karen McGloughlin, Director Rape Prevention and Education Program, karen.mcgloughlin@delaware.gov</a:t>
            </a:r>
          </a:p>
          <a:p>
            <a:pPr marL="52388">
              <a:spcBef>
                <a:spcPts val="600"/>
              </a:spcBef>
            </a:pPr>
            <a:r>
              <a:rPr lang="en-US" sz="1100" dirty="0">
                <a:solidFill>
                  <a:schemeClr val="bg1"/>
                </a:solidFill>
              </a:rPr>
              <a:t>This publication was supported by the Centers for Disease Control &amp; Prevention (CDC) Rape Prevention &amp; Education Grant # 5 NUF2CE002506-03-00. Its contents are solely the responsibility of the authors &amp; do not necessarily represent the official views of the CDC or the Delaware Department of Health &amp; Social Services.</a:t>
            </a:r>
          </a:p>
          <a:p>
            <a:pPr marL="52388">
              <a:spcBef>
                <a:spcPts val="600"/>
              </a:spcBef>
            </a:pPr>
            <a:endParaRPr lang="en-US" sz="11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778869-B2BE-4644-9641-D05954722B43}"/>
              </a:ext>
            </a:extLst>
          </p:cNvPr>
          <p:cNvSpPr/>
          <p:nvPr/>
        </p:nvSpPr>
        <p:spPr>
          <a:xfrm>
            <a:off x="3021" y="-2728"/>
            <a:ext cx="7315200" cy="2169825"/>
          </a:xfrm>
          <a:prstGeom prst="rect">
            <a:avLst/>
          </a:prstGeom>
          <a:solidFill>
            <a:srgbClr val="4F24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2388"/>
            <a:endParaRPr lang="en-US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A5B04F-BB0A-4EE8-AEFF-EADFFF98D6B9}"/>
              </a:ext>
            </a:extLst>
          </p:cNvPr>
          <p:cNvSpPr txBox="1"/>
          <p:nvPr/>
        </p:nvSpPr>
        <p:spPr>
          <a:xfrm>
            <a:off x="5194299" y="4457483"/>
            <a:ext cx="2120900" cy="339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6. </a:t>
            </a:r>
            <a:r>
              <a:rPr lang="en-US" sz="900" b="0" i="0" dirty="0">
                <a:solidFill>
                  <a:schemeClr val="bg1"/>
                </a:solidFill>
                <a:effectLst/>
              </a:rPr>
              <a:t>Centers for Disease Control and Prevention. (2019). Preventing Intimate Partner Violence. Retrieved from</a:t>
            </a: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7. National Center for Injury Prevention and Control, Division of Violence Prevention. (2022, February 28). </a:t>
            </a:r>
            <a:r>
              <a:rPr lang="en-US" sz="9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Preventing teen dating violence</a:t>
            </a:r>
            <a:r>
              <a:rPr lang="en-US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CDC. </a:t>
            </a: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Basile, K.C., </a:t>
            </a:r>
            <a:r>
              <a:rPr lang="en-US" sz="900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DeGue</a:t>
            </a:r>
            <a:r>
              <a:rPr lang="en-US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S., Jones, K., Freire, K., Dills, J., Smith, S.G., Raiford, J.L. (2016). </a:t>
            </a:r>
            <a:r>
              <a:rPr lang="en-US" sz="9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STOP SV: A Technical Package to Prevent Sexual Violence</a:t>
            </a:r>
            <a:r>
              <a:rPr lang="en-US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National Center for Injury Prevention and Control, Centers for Disease Control and Prevention. </a:t>
            </a:r>
          </a:p>
          <a:p>
            <a:pPr marL="169863" marR="0" indent="-1127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9. National Center for Injury Prevention and Control, Division of Violence Prevention. (2022, February 5). </a:t>
            </a:r>
            <a:r>
              <a:rPr lang="en-US" sz="9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Risk and protective factors</a:t>
            </a:r>
            <a:r>
              <a:rPr lang="en-US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CDC.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F0BBE3-57B7-4223-A717-5E0D342416ED}"/>
              </a:ext>
            </a:extLst>
          </p:cNvPr>
          <p:cNvSpPr/>
          <p:nvPr/>
        </p:nvSpPr>
        <p:spPr>
          <a:xfrm>
            <a:off x="2786938" y="1974722"/>
            <a:ext cx="4521367" cy="2465311"/>
          </a:xfrm>
          <a:prstGeom prst="rect">
            <a:avLst/>
          </a:prstGeom>
          <a:solidFill>
            <a:srgbClr val="259F88"/>
          </a:solidFill>
          <a:ln>
            <a:solidFill>
              <a:srgbClr val="259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615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3CF15B-7314-4475-BC4C-0C5D70CEB227}"/>
              </a:ext>
            </a:extLst>
          </p:cNvPr>
          <p:cNvSpPr txBox="1"/>
          <p:nvPr/>
        </p:nvSpPr>
        <p:spPr>
          <a:xfrm>
            <a:off x="2847788" y="2003654"/>
            <a:ext cx="445537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/>
            <a:endParaRPr lang="en-US" sz="1000" b="1" dirty="0"/>
          </a:p>
          <a:p>
            <a:pPr marL="119063"/>
            <a:r>
              <a:rPr lang="en-US" sz="2400" b="1" dirty="0">
                <a:solidFill>
                  <a:schemeClr val="bg1"/>
                </a:solidFill>
              </a:rPr>
              <a:t>TEEN DATING VIOLENCE (TDV)</a:t>
            </a:r>
            <a:r>
              <a:rPr lang="en-US" sz="2400" baseline="30000" dirty="0"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baseline="30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  <a:p>
            <a:pPr marL="63500"/>
            <a:endParaRPr lang="en-US" sz="700" dirty="0">
              <a:solidFill>
                <a:schemeClr val="bg1"/>
              </a:solidFill>
            </a:endParaRPr>
          </a:p>
          <a:p>
            <a:pPr marL="457200" indent="-231775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Sexual and intimate partner violence in teen dating relationships.</a:t>
            </a:r>
          </a:p>
          <a:p>
            <a:pPr marL="457200" indent="-231775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Can be in person, online, or using technology.</a:t>
            </a:r>
          </a:p>
          <a:p>
            <a:pPr marL="457200" indent="-231775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Includes physical and sexual violence, psychological aggression, and stalking.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F6EEFC-E693-438A-BF63-47AD6A10393C}"/>
              </a:ext>
            </a:extLst>
          </p:cNvPr>
          <p:cNvSpPr txBox="1"/>
          <p:nvPr/>
        </p:nvSpPr>
        <p:spPr>
          <a:xfrm>
            <a:off x="0" y="119352"/>
            <a:ext cx="730830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9063" lvl="0"/>
            <a:endParaRPr lang="en-US" sz="500" b="1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19063" lvl="0"/>
            <a:r>
              <a:rPr lang="en-US" sz="24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INTIMATE PARTNER VIOLENCE (IPV)</a:t>
            </a:r>
            <a:r>
              <a:rPr lang="en-US" sz="2400" baseline="30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6</a:t>
            </a:r>
            <a:endParaRPr lang="en-US" sz="2400" b="1" dirty="0">
              <a:solidFill>
                <a:schemeClr val="bg1"/>
              </a:solidFill>
            </a:endParaRPr>
          </a:p>
          <a:p>
            <a:pPr marL="63500" lvl="0"/>
            <a:endParaRPr lang="en-US" sz="7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8" lvl="0"/>
            <a:r>
              <a:rPr lang="en-US" sz="1600" dirty="0">
                <a:solidFill>
                  <a:schemeClr val="bg1"/>
                </a:solidFill>
              </a:rPr>
              <a:t>Intimate partner violence is a pattern of abusive behavior and coercive control in a dating, marital, or live-in partner relationship. In an abusive relationship, one partner tries to control the other by using physical, psychological, verbal, and sexual violence.</a:t>
            </a:r>
          </a:p>
        </p:txBody>
      </p:sp>
      <p:pic>
        <p:nvPicPr>
          <p:cNvPr id="27" name="Picture 26" descr="Helge Scherlund's eLearning News: Teens And Millennials ...">
            <a:extLst>
              <a:ext uri="{FF2B5EF4-FFF2-40B4-BE49-F238E27FC236}">
                <a16:creationId xmlns:a16="http://schemas.microsoft.com/office/drawing/2014/main" id="{DA82FC7F-12B0-4948-89E7-3F88131AAE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1" t="21429" r="30868" b="7124"/>
          <a:stretch/>
        </p:blipFill>
        <p:spPr>
          <a:xfrm>
            <a:off x="40410" y="2009504"/>
            <a:ext cx="2746528" cy="241187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1D0A2E3-907E-4DDD-93C0-E86ABEB1C9EC}"/>
              </a:ext>
            </a:extLst>
          </p:cNvPr>
          <p:cNvSpPr txBox="1"/>
          <p:nvPr/>
        </p:nvSpPr>
        <p:spPr>
          <a:xfrm>
            <a:off x="-7349" y="4430357"/>
            <a:ext cx="5013023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/>
            <a:endParaRPr lang="en-US" sz="800" b="1" dirty="0"/>
          </a:p>
          <a:p>
            <a:pPr marL="119063"/>
            <a:r>
              <a:rPr lang="en-US" sz="2400" b="1" dirty="0"/>
              <a:t>PRIMARY PREVENTION</a:t>
            </a:r>
            <a:r>
              <a:rPr lang="en-US" sz="2400" b="1" baseline="30000" dirty="0">
                <a:ea typeface="Verdana" panose="020B0604030504040204" pitchFamily="34" charset="0"/>
                <a:cs typeface="Arial" panose="020B0604020202020204" pitchFamily="34" charset="0"/>
              </a:rPr>
              <a:t>8</a:t>
            </a:r>
            <a:endParaRPr lang="en-US" sz="2400" b="1" dirty="0"/>
          </a:p>
          <a:p>
            <a:endParaRPr lang="en-US" sz="800" b="1" dirty="0"/>
          </a:p>
          <a:p>
            <a:pPr marL="344488"/>
            <a:r>
              <a:rPr lang="en-US" sz="1600" dirty="0"/>
              <a:t>Primary prevention is stopping gender-based violence before it happens by focusing on potential perpetrators. It includes addressing risk factors and promoting protective factors. </a:t>
            </a:r>
          </a:p>
          <a:p>
            <a:pPr marL="344488"/>
            <a:endParaRPr lang="en-US" sz="1200" dirty="0"/>
          </a:p>
          <a:p>
            <a:pPr marL="349250" indent="-230188">
              <a:buSzPct val="150000"/>
              <a:buFont typeface="Arial" panose="020B0604020202020204" pitchFamily="34" charset="0"/>
              <a:buChar char="•"/>
            </a:pPr>
            <a:r>
              <a:rPr lang="en-US" sz="2000" b="1" dirty="0">
                <a:ea typeface="Verdana" panose="020B0604030504040204" pitchFamily="34" charset="0"/>
                <a:cs typeface="Arial" panose="020B0604020202020204" pitchFamily="34" charset="0"/>
              </a:rPr>
              <a:t>RISK</a:t>
            </a:r>
            <a:r>
              <a:rPr lang="en-US" sz="2000" b="1" dirty="0"/>
              <a:t> FACTORS</a:t>
            </a:r>
            <a:r>
              <a:rPr lang="en-US" sz="2400" b="1" dirty="0"/>
              <a:t>: </a:t>
            </a:r>
            <a:r>
              <a:rPr lang="en-US" sz="2000" b="1" dirty="0"/>
              <a:t> </a:t>
            </a:r>
            <a:r>
              <a:rPr lang="en-US" sz="1600" dirty="0"/>
              <a:t>Individual, relationship, or community level characteristics that </a:t>
            </a:r>
            <a:r>
              <a:rPr lang="en-US" sz="1600" b="1" i="1" dirty="0"/>
              <a:t>increase</a:t>
            </a:r>
            <a:r>
              <a:rPr lang="en-US" sz="1600" dirty="0"/>
              <a:t> risk for experiencing or perpetrating violence. Not necessarily direct causes. </a:t>
            </a:r>
          </a:p>
          <a:p>
            <a:pPr marL="349250" indent="-230188">
              <a:buSzPct val="150000"/>
              <a:buFont typeface="Arial" panose="020B0604020202020204" pitchFamily="34" charset="0"/>
              <a:buChar char="•"/>
            </a:pPr>
            <a:endParaRPr lang="en-US" sz="700" dirty="0"/>
          </a:p>
          <a:p>
            <a:pPr marL="349250" indent="-230188">
              <a:buSzPct val="150000"/>
              <a:buFont typeface="Arial" panose="020B0604020202020204" pitchFamily="34" charset="0"/>
              <a:buChar char="•"/>
            </a:pPr>
            <a:r>
              <a:rPr lang="en-US" sz="2000" b="1" dirty="0">
                <a:ea typeface="Verdana" panose="020B0604030504040204" pitchFamily="34" charset="0"/>
                <a:cs typeface="Arial" panose="020B0604020202020204" pitchFamily="34" charset="0"/>
              </a:rPr>
              <a:t>PROTECTIVE</a:t>
            </a:r>
            <a:r>
              <a:rPr lang="en-US" sz="2000" b="1" dirty="0"/>
              <a:t> FACTORS</a:t>
            </a:r>
            <a:r>
              <a:rPr lang="en-US" sz="2400" b="1" dirty="0"/>
              <a:t>:  </a:t>
            </a:r>
            <a:r>
              <a:rPr lang="en-US" sz="1600" dirty="0"/>
              <a:t>Individual, relationship, or community level characteristics that </a:t>
            </a:r>
            <a:r>
              <a:rPr lang="en-US" sz="1600" b="1" i="1" dirty="0"/>
              <a:t>decrease</a:t>
            </a:r>
            <a:r>
              <a:rPr lang="en-US" sz="1600" dirty="0"/>
              <a:t> risk for experiencing or perpetrating violence.</a:t>
            </a:r>
            <a:r>
              <a:rPr lang="en-US" sz="1600" i="1" dirty="0"/>
              <a:t> 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9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3AAC297-5528-4340-9628-35A0383A0490}"/>
</file>

<file path=customXml/itemProps2.xml><?xml version="1.0" encoding="utf-8"?>
<ds:datastoreItem xmlns:ds="http://schemas.openxmlformats.org/officeDocument/2006/customXml" ds:itemID="{3CEACB18-461E-41F2-BE8C-203BBCBFAA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D6A3F0-BDA1-4E56-B84A-43BFA4930484}">
  <ds:schemaRefs>
    <ds:schemaRef ds:uri="0009ef56-8449-4e0e-88de-bbb2a743da8a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0180e7c-b7d2-4ebf-ae95-fd1e949750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25825</TotalTime>
  <Words>748</Words>
  <Application>Microsoft Office PowerPoint</Application>
  <PresentationFormat>Custom</PresentationFormat>
  <Paragraphs>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Schilling</dc:creator>
  <cp:lastModifiedBy>Ackerman, Cheryl</cp:lastModifiedBy>
  <cp:revision>169</cp:revision>
  <dcterms:created xsi:type="dcterms:W3CDTF">2022-02-14T16:53:18Z</dcterms:created>
  <dcterms:modified xsi:type="dcterms:W3CDTF">2022-08-18T13:48:56Z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</Properties>
</file>