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2.xml" ContentType="application/vnd.ms-office.chartcolor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7315200" cy="9601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kerman, Cheryl" initials="AC" lastIdx="8" clrIdx="0">
    <p:extLst>
      <p:ext uri="{19B8F6BF-5375-455C-9EA6-DF929625EA0E}">
        <p15:presenceInfo xmlns:p15="http://schemas.microsoft.com/office/powerpoint/2012/main" userId="Ackerman, Cheryl" providerId="None"/>
      </p:ext>
    </p:extLst>
  </p:cmAuthor>
  <p:cmAuthor id="2" name="Henry, Lisa (DHSS)" initials="HL(" lastIdx="4" clrIdx="1">
    <p:extLst>
      <p:ext uri="{19B8F6BF-5375-455C-9EA6-DF929625EA0E}">
        <p15:presenceInfo xmlns:p15="http://schemas.microsoft.com/office/powerpoint/2012/main" userId="S::Lisa.Henry@delaware.gov::d1bdd747-48c1-4cca-b3dd-7a31b38f2f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259F88"/>
    <a:srgbClr val="096661"/>
    <a:srgbClr val="28AA91"/>
    <a:srgbClr val="29B197"/>
    <a:srgbClr val="4F246D"/>
    <a:srgbClr val="785BB3"/>
    <a:srgbClr val="2DC1A5"/>
    <a:srgbClr val="2E2D86"/>
    <a:srgbClr val="012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6197" autoAdjust="0"/>
  </p:normalViewPr>
  <p:slideViewPr>
    <p:cSldViewPr snapToGrid="0">
      <p:cViewPr varScale="1">
        <p:scale>
          <a:sx n="73" d="100"/>
          <a:sy n="73" d="100"/>
        </p:scale>
        <p:origin x="2406" y="84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0" dirty="0">
                <a:solidFill>
                  <a:srgbClr val="4F246D"/>
                </a:solidFill>
                <a:latin typeface="+mn-lt"/>
              </a:rPr>
              <a:t>The number of individuals</a:t>
            </a:r>
            <a:r>
              <a:rPr lang="en-US" sz="1600" b="0" baseline="0" dirty="0">
                <a:solidFill>
                  <a:srgbClr val="4F246D"/>
                </a:solidFill>
                <a:latin typeface="+mn-lt"/>
              </a:rPr>
              <a:t> sheltered in domestic violence shelters rose in </a:t>
            </a:r>
            <a:r>
              <a:rPr lang="en-US" sz="1600" b="1" baseline="0" dirty="0">
                <a:solidFill>
                  <a:srgbClr val="4F246D"/>
                </a:solidFill>
                <a:latin typeface="+mn-lt"/>
              </a:rPr>
              <a:t>2020 and 2021.</a:t>
            </a:r>
          </a:p>
        </c:rich>
      </c:tx>
      <c:layout>
        <c:manualLayout>
          <c:xMode val="edge"/>
          <c:yMode val="edge"/>
          <c:x val="1.6441368841834399E-2"/>
          <c:y val="1.58959561688826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771971071750946E-2"/>
          <c:y val="0.40019803854154729"/>
          <c:w val="0.93258471970178991"/>
          <c:h val="0.409727937933453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Individuals sheltered in DV shelters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50800">
                <a:solidFill>
                  <a:schemeClr val="tx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bg2"/>
                </a:solidFill>
                <a:ln w="50800">
                  <a:solidFill>
                    <a:schemeClr val="bg2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AD-4628-BF13-AD47B30C1165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chemeClr val="bg2"/>
                </a:solidFill>
                <a:ln w="50800">
                  <a:solidFill>
                    <a:schemeClr val="bg2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AD-4628-BF13-AD47B30C1165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bg2"/>
                </a:solidFill>
                <a:ln w="50800">
                  <a:solidFill>
                    <a:schemeClr val="bg2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AD-4628-BF13-AD47B30C1165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rgbClr val="28AA91"/>
                </a:solidFill>
                <a:ln w="50800">
                  <a:solidFill>
                    <a:srgbClr val="28AA91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rgbClr val="28AA9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AD-4628-BF13-AD47B30C1165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rgbClr val="28AA91"/>
                </a:solidFill>
                <a:ln w="50800">
                  <a:solidFill>
                    <a:srgbClr val="28AA91"/>
                  </a:solidFill>
                </a:ln>
                <a:effectLst/>
              </c:spPr>
            </c:marker>
            <c:bubble3D val="0"/>
            <c:spPr>
              <a:ln w="50800" cap="rnd">
                <a:solidFill>
                  <a:srgbClr val="28AA9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AD-4628-BF13-AD47B30C116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8AD-4628-BF13-AD47B30C116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8AD-4628-BF13-AD47B30C116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8AD-4628-BF13-AD47B30C1165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28AA9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EDC331-95CE-4CF9-A658-3BA31D9CBFC6}" type="VALUE">
                      <a:rPr lang="en-US" sz="1400" b="1">
                        <a:solidFill>
                          <a:srgbClr val="28AA91"/>
                        </a:solidFill>
                      </a:rPr>
                      <a:pPr>
                        <a:defRPr sz="1400" b="1">
                          <a:solidFill>
                            <a:srgbClr val="28AA9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28AA9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8AD-4628-BF13-AD47B30C116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28AA9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8AD-4628-BF13-AD47B30C1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553</c:v>
                </c:pt>
                <c:pt idx="1">
                  <c:v>456</c:v>
                </c:pt>
                <c:pt idx="2">
                  <c:v>495</c:v>
                </c:pt>
                <c:pt idx="3">
                  <c:v>760</c:v>
                </c:pt>
                <c:pt idx="4">
                  <c:v>1133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8AD-4628-BF13-AD47B30C1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679016"/>
        <c:axId val="571671472"/>
      </c:lineChart>
      <c:catAx>
        <c:axId val="571679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671472"/>
        <c:crosses val="autoZero"/>
        <c:auto val="1"/>
        <c:lblAlgn val="ctr"/>
        <c:lblOffset val="100"/>
        <c:noMultiLvlLbl val="0"/>
      </c:catAx>
      <c:valAx>
        <c:axId val="571671472"/>
        <c:scaling>
          <c:orientation val="minMax"/>
          <c:max val="1200"/>
          <c:min val="400"/>
        </c:scaling>
        <c:delete val="1"/>
        <c:axPos val="l"/>
        <c:numFmt formatCode="General" sourceLinked="1"/>
        <c:majorTickMark val="out"/>
        <c:minorTickMark val="none"/>
        <c:tickLblPos val="nextTo"/>
        <c:crossAx val="57167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4F246D"/>
    </a:solidFill>
    <a:ln w="254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995" b="1" i="0" u="none" strike="noStrike" kern="1200" cap="all" spc="100" normalizeH="0" baseline="0">
                <a:ln>
                  <a:noFill/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The number of forcible sex offenses reported to police declined in 2020. </a:t>
            </a:r>
          </a:p>
        </c:rich>
      </c:tx>
      <c:layout>
        <c:manualLayout>
          <c:xMode val="edge"/>
          <c:yMode val="edge"/>
          <c:x val="8.2456351324663238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995" b="1" i="0" u="none" strike="noStrike" kern="1200" cap="all" spc="100" normalizeH="0" baseline="0">
              <a:ln>
                <a:noFill/>
              </a:ln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940823592349584E-2"/>
          <c:y val="0.34202677989615965"/>
          <c:w val="0.94011810492876857"/>
          <c:h val="0.49146238412544929"/>
        </c:manualLayout>
      </c:layout>
      <c:lineChart>
        <c:grouping val="standard"/>
        <c:varyColors val="0"/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4453928"/>
        <c:axId val="564458520"/>
      </c:lineChart>
      <c:catAx>
        <c:axId val="56445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ln>
                  <a:noFill/>
                </a:ln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458520"/>
        <c:crosses val="autoZero"/>
        <c:auto val="1"/>
        <c:lblAlgn val="ctr"/>
        <c:lblOffset val="100"/>
        <c:noMultiLvlLbl val="0"/>
      </c:catAx>
      <c:valAx>
        <c:axId val="5644585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64453928"/>
        <c:crosses val="autoZero"/>
        <c:crossBetween val="between"/>
        <c:majorUnit val="5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4F246D"/>
    </a:solidFill>
    <a:ln w="25400" cap="flat" cmpd="sng" algn="ctr">
      <a:noFill/>
      <a:round/>
    </a:ln>
    <a:effectLst/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0.58136</cdr:x>
      <cdr:y>0.10893</cdr:y>
    </cdr:from>
    <cdr:to>
      <cdr:x>0.96385</cdr:x>
      <cdr:y>0.77505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0F52B6AE-B07D-4A28-BD4F-692C899BD71E}"/>
            </a:ext>
          </a:extLst>
        </cdr:cNvPr>
        <cdr:cNvSpPr/>
      </cdr:nvSpPr>
      <cdr:spPr>
        <a:xfrm xmlns:a="http://schemas.openxmlformats.org/drawingml/2006/main" rot="10800000">
          <a:off x="2117263" y="234073"/>
          <a:ext cx="1392996" cy="1431385"/>
        </a:xfrm>
        <a:prstGeom xmlns:a="http://schemas.openxmlformats.org/drawingml/2006/main" prst="downArrow">
          <a:avLst/>
        </a:prstGeom>
        <a:solidFill xmlns:a="http://schemas.openxmlformats.org/drawingml/2006/main">
          <a:srgbClr val="259F88"/>
        </a:solidFill>
        <a:ln xmlns:a="http://schemas.openxmlformats.org/drawingml/2006/main">
          <a:solidFill>
            <a:srgbClr val="259F88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6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2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5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5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7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3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9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8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hehotline.org" TargetMode="External"/><Relationship Id="rId2" Type="http://schemas.openxmlformats.org/officeDocument/2006/relationships/hyperlink" Target="https://www.delawarevictimservices.org/resources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315200" cy="1220833"/>
          </a:xfrm>
          <a:prstGeom prst="rect">
            <a:avLst/>
          </a:prstGeom>
          <a:solidFill>
            <a:srgbClr val="4F246D"/>
          </a:solidFill>
          <a:ln>
            <a:solidFill>
              <a:srgbClr val="2E2D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a typeface="Verdana" panose="020B0604030504040204" pitchFamily="34" charset="0"/>
                <a:cs typeface="Arial" panose="020B0604020202020204" pitchFamily="34" charset="0"/>
              </a:rPr>
              <a:t>Delaware Data Series on </a:t>
            </a:r>
          </a:p>
          <a:p>
            <a:pPr algn="ctr"/>
            <a:r>
              <a:rPr lang="en-US" sz="3200" b="1" dirty="0">
                <a:ea typeface="Verdana" panose="020B0604030504040204" pitchFamily="34" charset="0"/>
                <a:cs typeface="Arial" panose="020B0604020202020204" pitchFamily="34" charset="0"/>
              </a:rPr>
              <a:t>Gender-Based Violence</a:t>
            </a:r>
            <a:endParaRPr lang="en-US" sz="3600" b="1" dirty="0"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492" y="9167445"/>
            <a:ext cx="1577859" cy="388886"/>
          </a:xfrm>
          <a:prstGeom prst="rect">
            <a:avLst/>
          </a:prstGeom>
        </p:spPr>
      </p:pic>
      <p:pic>
        <p:nvPicPr>
          <p:cNvPr id="9" name="Picture 2" descr="https://s3.amazonaws.com/user-media.venngage.com/2215123-8f032165f1c9f943106086a7b6c1c0b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59" y="9053949"/>
            <a:ext cx="892501" cy="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1229803"/>
            <a:ext cx="7315199" cy="2573960"/>
          </a:xfrm>
          <a:prstGeom prst="rect">
            <a:avLst/>
          </a:prstGeom>
          <a:solidFill>
            <a:srgbClr val="259F88"/>
          </a:solidFill>
          <a:ln>
            <a:solidFill>
              <a:srgbClr val="259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25" b="1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940579-64C3-4BB4-A273-76AB554A8E66}"/>
              </a:ext>
            </a:extLst>
          </p:cNvPr>
          <p:cNvSpPr txBox="1"/>
          <p:nvPr/>
        </p:nvSpPr>
        <p:spPr>
          <a:xfrm>
            <a:off x="1" y="1206250"/>
            <a:ext cx="731269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0650"/>
            <a:r>
              <a:rPr lang="en-US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WHY THIS IS IMPORTANT</a:t>
            </a:r>
          </a:p>
          <a:p>
            <a:endParaRPr lang="en-US" sz="700" dirty="0"/>
          </a:p>
          <a:p>
            <a:pPr marL="349250"/>
            <a:r>
              <a:rPr lang="en-US" sz="1600" dirty="0">
                <a:solidFill>
                  <a:schemeClr val="bg1"/>
                </a:solidFill>
              </a:rPr>
              <a:t>Domestic violence is a form of gender-based violence. In 2021, there were 3,084 </a:t>
            </a: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domestic violence (DV) hotline calls</a:t>
            </a:r>
            <a:r>
              <a:rPr lang="en-US" sz="16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1</a:t>
            </a: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 in Delaware, showing the need to address this problem. </a:t>
            </a:r>
            <a:r>
              <a:rPr lang="en-US" sz="1600" dirty="0">
                <a:solidFill>
                  <a:schemeClr val="bg1"/>
                </a:solidFill>
              </a:rPr>
              <a:t>This series presents Delaware data to increase knowledge and awareness of gender-based violence. </a:t>
            </a:r>
          </a:p>
          <a:p>
            <a:pPr marL="349250"/>
            <a:endParaRPr lang="en-US" sz="700" dirty="0">
              <a:solidFill>
                <a:schemeClr val="bg1"/>
              </a:solidFill>
            </a:endParaRPr>
          </a:p>
          <a:p>
            <a:pPr marL="349250"/>
            <a:r>
              <a:rPr lang="en-US" sz="1600" dirty="0">
                <a:solidFill>
                  <a:schemeClr val="bg1"/>
                </a:solidFill>
              </a:rPr>
              <a:t>It is important to understand how often gender-based violence occurs; many factors influence reporting and help-seeking – especially a global event such as the Covid-19 pandemic, which impacts financial security, safety, and health. </a:t>
            </a:r>
          </a:p>
          <a:p>
            <a:pPr marL="349250"/>
            <a:endParaRPr lang="en-US" sz="7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C47264-AE4F-4129-A9C7-56A7618C5A1E}"/>
              </a:ext>
            </a:extLst>
          </p:cNvPr>
          <p:cNvSpPr/>
          <p:nvPr/>
        </p:nvSpPr>
        <p:spPr>
          <a:xfrm>
            <a:off x="447592" y="8511993"/>
            <a:ext cx="6420016" cy="48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3346A3-3D77-4B11-97AF-661B21486C78}"/>
              </a:ext>
            </a:extLst>
          </p:cNvPr>
          <p:cNvSpPr txBox="1"/>
          <p:nvPr/>
        </p:nvSpPr>
        <p:spPr>
          <a:xfrm>
            <a:off x="0" y="6421408"/>
            <a:ext cx="2658810" cy="2559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>
              <a:defRPr/>
            </a:pPr>
            <a:endParaRPr lang="en-US" sz="7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0650" defTabSz="457200"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DV SHELTER USE</a:t>
            </a:r>
          </a:p>
          <a:p>
            <a:endParaRPr lang="en-US" sz="7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9250">
              <a:lnSpc>
                <a:spcPct val="110000"/>
              </a:lnSpc>
              <a:spcAft>
                <a:spcPts val="529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DV </a:t>
            </a:r>
            <a:r>
              <a:rPr lang="en-US" sz="1600" dirty="0"/>
              <a:t>shelters offer help to people experiencing domestic violence at home. Greater use appears related to an increased need during the pandemic.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2" t="1263" r="6731" b="392"/>
          <a:stretch/>
        </p:blipFill>
        <p:spPr>
          <a:xfrm>
            <a:off x="37487" y="3855285"/>
            <a:ext cx="2582884" cy="25433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6470676" y="845343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0675" y="775258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70674" y="675649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0371" y="3734275"/>
            <a:ext cx="46538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>
              <a:buClr>
                <a:srgbClr val="4F246D"/>
              </a:buClr>
            </a:pPr>
            <a:endParaRPr lang="en-US" sz="7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0650">
              <a:buClr>
                <a:srgbClr val="4F246D"/>
              </a:buClr>
            </a:pPr>
            <a:r>
              <a:rPr lang="en-US" sz="2400" b="1" dirty="0">
                <a:ea typeface="Verdana" panose="020B0604030504040204" pitchFamily="34" charset="0"/>
                <a:cs typeface="Arial" panose="020B0604020202020204" pitchFamily="34" charset="0"/>
              </a:rPr>
              <a:t>WHAT YOU SHOULD KNOW</a:t>
            </a:r>
          </a:p>
          <a:p>
            <a:endParaRPr lang="en-US" sz="7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38125">
              <a:spcAft>
                <a:spcPts val="600"/>
              </a:spcAft>
              <a:buClr>
                <a:schemeClr val="tx1"/>
              </a:buClr>
              <a:buSzPct val="150000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There are several forms of gender-based violence including domestic, sexual, and dating violence.  During the pandemic reports of forcible sex offences to police declined by 23% </a:t>
            </a:r>
            <a:r>
              <a:rPr lang="en-US" sz="16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while shelter use and hotline calls increased.  Few survivors of gender-based violence report to police. Hesitancy can be explained by feelings of shame, fear of not being believed, trauma, and other reasons.</a:t>
            </a:r>
            <a:r>
              <a:rPr lang="en-US" sz="16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2,3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661315" y="6413347"/>
            <a:ext cx="4653885" cy="2663664"/>
            <a:chOff x="2661315" y="6526368"/>
            <a:chExt cx="4653885" cy="2663664"/>
          </a:xfrm>
        </p:grpSpPr>
        <p:graphicFrame>
          <p:nvGraphicFramePr>
            <p:cNvPr id="27" name="Chart 26">
              <a:extLst>
                <a:ext uri="{FF2B5EF4-FFF2-40B4-BE49-F238E27FC236}">
                  <a16:creationId xmlns:a16="http://schemas.microsoft.com/office/drawing/2014/main" id="{BABAEF2D-C4D1-451A-8139-67A194CC4C0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46853848"/>
                </p:ext>
              </p:extLst>
            </p:nvPr>
          </p:nvGraphicFramePr>
          <p:xfrm>
            <a:off x="2661317" y="6526368"/>
            <a:ext cx="4653883" cy="24325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2755900" y="6563820"/>
              <a:ext cx="45567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The number of people served by domestic violence (DV) shelters </a:t>
              </a:r>
              <a:r>
                <a:rPr lang="en-US" sz="1600" b="1" dirty="0">
                  <a:solidFill>
                    <a:srgbClr val="28AA91"/>
                  </a:solidFill>
                </a:rPr>
                <a:t>rose 129% from 2019 to 2021 during the COVID-19 pandemic.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61315" y="8919816"/>
              <a:ext cx="4651380" cy="270216"/>
            </a:xfrm>
            <a:prstGeom prst="rect">
              <a:avLst/>
            </a:prstGeom>
            <a:solidFill>
              <a:srgbClr val="4F24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/>
                <a:t>Domestic Violence Coordinating Council, 2022 </a:t>
              </a:r>
              <a:r>
                <a:rPr lang="en-US" sz="1200" baseline="30000" dirty="0"/>
                <a:t>1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81DC7A-E60F-4A18-A122-AF43B5DAB035}"/>
              </a:ext>
            </a:extLst>
          </p:cNvPr>
          <p:cNvCxnSpPr/>
          <p:nvPr/>
        </p:nvCxnSpPr>
        <p:spPr>
          <a:xfrm flipH="1">
            <a:off x="0" y="9071455"/>
            <a:ext cx="2661315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mond 20">
            <a:extLst>
              <a:ext uri="{FF2B5EF4-FFF2-40B4-BE49-F238E27FC236}">
                <a16:creationId xmlns:a16="http://schemas.microsoft.com/office/drawing/2014/main" id="{117BD5CD-1B93-4824-9AA9-0442110B8623}"/>
              </a:ext>
            </a:extLst>
          </p:cNvPr>
          <p:cNvSpPr/>
          <p:nvPr/>
        </p:nvSpPr>
        <p:spPr>
          <a:xfrm>
            <a:off x="3467100" y="9137170"/>
            <a:ext cx="3771899" cy="419161"/>
          </a:xfrm>
          <a:prstGeom prst="diamond">
            <a:avLst/>
          </a:prstGeom>
          <a:solidFill>
            <a:srgbClr val="259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2 - © June 2022</a:t>
            </a:r>
          </a:p>
        </p:txBody>
      </p:sp>
    </p:spTree>
    <p:extLst>
      <p:ext uri="{BB962C8B-B14F-4D97-AF65-F5344CB8AC3E}">
        <p14:creationId xmlns:p14="http://schemas.microsoft.com/office/powerpoint/2010/main" val="262738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6806C00B-AE44-416A-85F5-490AC06F0AAB}"/>
              </a:ext>
            </a:extLst>
          </p:cNvPr>
          <p:cNvSpPr txBox="1"/>
          <p:nvPr/>
        </p:nvSpPr>
        <p:spPr>
          <a:xfrm>
            <a:off x="0" y="8661696"/>
            <a:ext cx="7315200" cy="938719"/>
          </a:xfrm>
          <a:prstGeom prst="rect">
            <a:avLst/>
          </a:prstGeom>
          <a:solidFill>
            <a:srgbClr val="4F246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914400"/>
            <a:endParaRPr lang="en-US" sz="600" kern="0" dirty="0">
              <a:solidFill>
                <a:prstClr val="white"/>
              </a:solidFill>
            </a:endParaRPr>
          </a:p>
          <a:p>
            <a:pPr marL="53975" defTabSz="914400"/>
            <a:r>
              <a:rPr lang="en-US" sz="1100" kern="0" dirty="0">
                <a:solidFill>
                  <a:prstClr val="white"/>
                </a:solidFill>
              </a:rPr>
              <a:t>Questions and correspondence should be directed to Dr. Cheryl M. Ackerman, cma@udel.edu, 302-831-6107.</a:t>
            </a:r>
          </a:p>
          <a:p>
            <a:pPr marL="52388" defTabSz="914400">
              <a:spcBef>
                <a:spcPts val="600"/>
              </a:spcBef>
            </a:pPr>
            <a:r>
              <a:rPr lang="en-US" sz="1100" kern="0" dirty="0">
                <a:solidFill>
                  <a:prstClr val="white"/>
                </a:solidFill>
              </a:rPr>
              <a:t>This publication was supported by the Centers for Disease Control &amp; Prevention (CDC) Rape Prevention &amp; Education Grant # 5 NUF2CE002506-03-00. Its contents are solely the responsibility of the authors &amp; do not necessarily represent the official views of the CDC or the Delaware Department of Health &amp; Social Services. </a:t>
            </a:r>
            <a:endParaRPr lang="en-US" sz="1100" kern="0" dirty="0">
              <a:solidFill>
                <a:prstClr val="white"/>
              </a:solidFill>
              <a:highlight>
                <a:srgbClr val="0000FF"/>
              </a:highligh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80AFCE6-3B94-4DA9-A505-D76D5F24C78D}"/>
              </a:ext>
            </a:extLst>
          </p:cNvPr>
          <p:cNvSpPr/>
          <p:nvPr/>
        </p:nvSpPr>
        <p:spPr>
          <a:xfrm>
            <a:off x="3174" y="6418170"/>
            <a:ext cx="3661851" cy="2243526"/>
          </a:xfrm>
          <a:prstGeom prst="rect">
            <a:avLst/>
          </a:prstGeom>
          <a:solidFill>
            <a:srgbClr val="096661"/>
          </a:solidFill>
          <a:ln>
            <a:solidFill>
              <a:srgbClr val="096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3665" algn="ctr"/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538393F-B74C-4D5D-B703-C938DB8F4943}"/>
              </a:ext>
            </a:extLst>
          </p:cNvPr>
          <p:cNvSpPr/>
          <p:nvPr/>
        </p:nvSpPr>
        <p:spPr>
          <a:xfrm>
            <a:off x="3652394" y="6418170"/>
            <a:ext cx="3657599" cy="2243526"/>
          </a:xfrm>
          <a:prstGeom prst="rect">
            <a:avLst/>
          </a:prstGeom>
          <a:solidFill>
            <a:srgbClr val="096661"/>
          </a:solidFill>
          <a:ln>
            <a:solidFill>
              <a:srgbClr val="096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3665" algn="ctr"/>
            <a:endParaRPr lang="en-US" sz="706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53553"/>
            <a:endParaRPr lang="en-US" sz="1588" dirty="0">
              <a:solidFill>
                <a:schemeClr val="bg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38393F-B74C-4D5D-B703-C938DB8F4943}"/>
              </a:ext>
            </a:extLst>
          </p:cNvPr>
          <p:cNvSpPr/>
          <p:nvPr/>
        </p:nvSpPr>
        <p:spPr>
          <a:xfrm>
            <a:off x="186855" y="6491890"/>
            <a:ext cx="3336860" cy="2074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3665"/>
            <a:r>
              <a:rPr lang="en-US" sz="2000" b="1" dirty="0">
                <a:solidFill>
                  <a:schemeClr val="bg1"/>
                </a:solidFill>
                <a:cs typeface="Arial" panose="020B0604020202020204" pitchFamily="34" charset="0"/>
              </a:rPr>
              <a:t>SERVICES AVAILABLE</a:t>
            </a:r>
          </a:p>
          <a:p>
            <a:pPr marL="114300">
              <a:spcBef>
                <a:spcPts val="400"/>
              </a:spcBef>
            </a:pP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Delaware Services:</a:t>
            </a:r>
          </a:p>
          <a:p>
            <a:pPr marL="114300"/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delawarevictimservices.org/resources</a:t>
            </a:r>
            <a:endParaRPr lang="en-US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114300">
              <a:spcBef>
                <a:spcPts val="400"/>
              </a:spcBef>
            </a:pP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National </a:t>
            </a:r>
            <a:r>
              <a:rPr lang="en-US" sz="1400" b="1" i="1" dirty="0">
                <a:solidFill>
                  <a:schemeClr val="bg1"/>
                </a:solidFill>
                <a:cs typeface="Arial" panose="020B0604020202020204" pitchFamily="34" charset="0"/>
              </a:rPr>
              <a:t>Domestic</a:t>
            </a: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 Violence Hotline:</a:t>
            </a:r>
          </a:p>
          <a:p>
            <a:pPr marL="114300"/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Call or text at 1-800-799-7233</a:t>
            </a:r>
          </a:p>
          <a:p>
            <a:pPr marL="114300"/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Chat online at </a:t>
            </a:r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thehotline.org</a:t>
            </a:r>
            <a:endParaRPr lang="en-US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114300">
              <a:spcBef>
                <a:spcPts val="400"/>
              </a:spcBef>
            </a:pP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National </a:t>
            </a:r>
            <a:r>
              <a:rPr lang="en-US" sz="1400" b="1" i="1" dirty="0">
                <a:solidFill>
                  <a:schemeClr val="bg1"/>
                </a:solidFill>
                <a:cs typeface="Arial" panose="020B0604020202020204" pitchFamily="34" charset="0"/>
              </a:rPr>
              <a:t>Sexual</a:t>
            </a: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 Violence Hotline:</a:t>
            </a:r>
          </a:p>
          <a:p>
            <a:pPr marL="114300"/>
            <a:r>
              <a:rPr lang="en-US" sz="1400" dirty="0">
                <a:solidFill>
                  <a:schemeClr val="bg1"/>
                </a:solidFill>
                <a:cs typeface="Arial" panose="020B0604020202020204" pitchFamily="34" charset="0"/>
              </a:rPr>
              <a:t>1-800-656-HOPE (4673)</a:t>
            </a:r>
          </a:p>
          <a:p>
            <a:pPr marL="253553"/>
            <a:endParaRPr lang="en-US" sz="1588" dirty="0">
              <a:solidFill>
                <a:schemeClr val="bg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48706" y="6430975"/>
            <a:ext cx="3324229" cy="2074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"/>
            <a:endParaRPr lang="en-US" sz="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</a:p>
          <a:p>
            <a:pPr marL="117475" indent="-117475"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Domestic Violence Coordinating Council (2022). </a:t>
            </a:r>
            <a:r>
              <a:rPr lang="en-US" sz="900" i="1" dirty="0">
                <a:solidFill>
                  <a:schemeClr val="bg1"/>
                </a:solidFill>
              </a:rPr>
              <a:t>Annual Report: Fiscal Year 2021</a:t>
            </a:r>
            <a:r>
              <a:rPr lang="en-US" sz="900" dirty="0">
                <a:solidFill>
                  <a:schemeClr val="bg1"/>
                </a:solidFill>
              </a:rPr>
              <a:t>. </a:t>
            </a:r>
          </a:p>
          <a:p>
            <a:pPr marL="117475" indent="-117475">
              <a:buAutoNum type="arabicPeriod"/>
            </a:pPr>
            <a:r>
              <a:rPr lang="en-US" sz="900" dirty="0" err="1">
                <a:solidFill>
                  <a:schemeClr val="bg1"/>
                </a:solidFill>
              </a:rPr>
              <a:t>Ceelen</a:t>
            </a:r>
            <a:r>
              <a:rPr lang="en-US" sz="900" dirty="0">
                <a:solidFill>
                  <a:schemeClr val="bg1"/>
                </a:solidFill>
              </a:rPr>
              <a:t>, M., Dorn, T., van Huis, F. S., &amp; </a:t>
            </a:r>
            <a:r>
              <a:rPr lang="en-US" sz="900" dirty="0" err="1">
                <a:solidFill>
                  <a:schemeClr val="bg1"/>
                </a:solidFill>
              </a:rPr>
              <a:t>Reijnders</a:t>
            </a:r>
            <a:r>
              <a:rPr lang="en-US" sz="900" dirty="0">
                <a:solidFill>
                  <a:schemeClr val="bg1"/>
                </a:solidFill>
              </a:rPr>
              <a:t>, U. J. (2019). Characteristics and post-decision attitudes of non-reporting sexual violence victims. </a:t>
            </a:r>
            <a:r>
              <a:rPr lang="en-US" sz="900" i="1" dirty="0">
                <a:solidFill>
                  <a:schemeClr val="bg1"/>
                </a:solidFill>
              </a:rPr>
              <a:t>Journal of interpersonal violence</a:t>
            </a:r>
            <a:r>
              <a:rPr lang="en-US" sz="900" dirty="0">
                <a:solidFill>
                  <a:schemeClr val="bg1"/>
                </a:solidFill>
              </a:rPr>
              <a:t>, </a:t>
            </a:r>
            <a:r>
              <a:rPr lang="en-US" sz="900" i="1" dirty="0">
                <a:solidFill>
                  <a:schemeClr val="bg1"/>
                </a:solidFill>
              </a:rPr>
              <a:t>34</a:t>
            </a:r>
            <a:r>
              <a:rPr lang="en-US" sz="900" dirty="0">
                <a:solidFill>
                  <a:schemeClr val="bg1"/>
                </a:solidFill>
              </a:rPr>
              <a:t>(9), 1961-1977.</a:t>
            </a:r>
          </a:p>
          <a:p>
            <a:pPr marL="117475" indent="-11747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Weiss, K. G. (2011). Neutralizing sexual victimization: A typology of victims’ non-reporting accounts. </a:t>
            </a:r>
            <a:r>
              <a:rPr lang="en-US" sz="900" i="1" dirty="0">
                <a:solidFill>
                  <a:schemeClr val="bg1"/>
                </a:solidFill>
              </a:rPr>
              <a:t>Theoretical criminology</a:t>
            </a:r>
            <a:r>
              <a:rPr lang="en-US" sz="900" dirty="0">
                <a:solidFill>
                  <a:schemeClr val="bg1"/>
                </a:solidFill>
              </a:rPr>
              <a:t>, </a:t>
            </a:r>
            <a:r>
              <a:rPr lang="en-US" sz="900" i="1" dirty="0">
                <a:solidFill>
                  <a:schemeClr val="bg1"/>
                </a:solidFill>
              </a:rPr>
              <a:t>15</a:t>
            </a:r>
            <a:r>
              <a:rPr lang="en-US" sz="900" dirty="0">
                <a:solidFill>
                  <a:schemeClr val="bg1"/>
                </a:solidFill>
              </a:rPr>
              <a:t>(4), 445-467.</a:t>
            </a:r>
          </a:p>
          <a:p>
            <a:pPr marL="117475" indent="-117475">
              <a:buFont typeface="+mj-lt"/>
              <a:buAutoNum type="arabicPeriod"/>
            </a:pPr>
            <a:r>
              <a:rPr lang="en-US" sz="900" dirty="0" err="1">
                <a:solidFill>
                  <a:schemeClr val="bg1"/>
                </a:solidFill>
              </a:rPr>
              <a:t>Rager</a:t>
            </a:r>
            <a:r>
              <a:rPr lang="en-US" sz="900" dirty="0">
                <a:solidFill>
                  <a:schemeClr val="bg1"/>
                </a:solidFill>
              </a:rPr>
              <a:t>, E. (2021). </a:t>
            </a:r>
            <a:r>
              <a:rPr lang="en-US" sz="900" i="1" dirty="0">
                <a:solidFill>
                  <a:schemeClr val="bg1"/>
                </a:solidFill>
              </a:rPr>
              <a:t>Crime in Delaware: 2016-2020. </a:t>
            </a:r>
            <a:r>
              <a:rPr lang="en-US" sz="900" dirty="0">
                <a:solidFill>
                  <a:schemeClr val="bg1"/>
                </a:solidFill>
              </a:rPr>
              <a:t>Statistical Analysis Center </a:t>
            </a:r>
          </a:p>
          <a:p>
            <a:pPr marL="117475" indent="-117475">
              <a:buFont typeface="+mj-lt"/>
              <a:buAutoNum type="arabicPeriod"/>
            </a:pPr>
            <a:r>
              <a:rPr lang="en-US" sz="900" dirty="0">
                <a:solidFill>
                  <a:schemeClr val="bg1"/>
                </a:solidFill>
              </a:rPr>
              <a:t>Morgan, R. E., &amp; </a:t>
            </a:r>
            <a:r>
              <a:rPr lang="en-US" sz="900" dirty="0" err="1">
                <a:solidFill>
                  <a:schemeClr val="bg1"/>
                </a:solidFill>
              </a:rPr>
              <a:t>Kena</a:t>
            </a:r>
            <a:r>
              <a:rPr lang="en-US" sz="900" dirty="0">
                <a:solidFill>
                  <a:schemeClr val="bg1"/>
                </a:solidFill>
              </a:rPr>
              <a:t>, G. (2018). Criminal victimization, 2016: revised. </a:t>
            </a:r>
            <a:r>
              <a:rPr lang="en-US" sz="900" i="1" dirty="0">
                <a:solidFill>
                  <a:schemeClr val="bg1"/>
                </a:solidFill>
              </a:rPr>
              <a:t>Bureau of Justice Statistics</a:t>
            </a:r>
            <a:r>
              <a:rPr lang="en-US" sz="900" dirty="0">
                <a:solidFill>
                  <a:schemeClr val="bg1"/>
                </a:solidFill>
              </a:rPr>
              <a:t>, </a:t>
            </a:r>
            <a:r>
              <a:rPr lang="en-US" sz="900" i="1" dirty="0">
                <a:solidFill>
                  <a:schemeClr val="bg1"/>
                </a:solidFill>
              </a:rPr>
              <a:t>30</a:t>
            </a:r>
            <a:r>
              <a:rPr lang="en-US" sz="9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628523633"/>
              </p:ext>
            </p:extLst>
          </p:nvPr>
        </p:nvGraphicFramePr>
        <p:xfrm>
          <a:off x="-5553" y="1"/>
          <a:ext cx="3641914" cy="2097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166" y="131835"/>
            <a:ext cx="194054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/>
            <a:endParaRPr lang="en-US" sz="700" dirty="0">
              <a:solidFill>
                <a:schemeClr val="bg1"/>
              </a:solidFill>
            </a:endParaRPr>
          </a:p>
          <a:p>
            <a:pPr marL="57150"/>
            <a:r>
              <a:rPr lang="en-US" sz="2000" dirty="0">
                <a:solidFill>
                  <a:schemeClr val="bg1"/>
                </a:solidFill>
              </a:rPr>
              <a:t>DV hotline use increased by </a:t>
            </a:r>
            <a:r>
              <a:rPr lang="en-US" sz="2000" b="1" dirty="0">
                <a:solidFill>
                  <a:srgbClr val="259F88"/>
                </a:solidFill>
              </a:rPr>
              <a:t>579</a:t>
            </a:r>
            <a:r>
              <a:rPr lang="en-US" sz="2000" dirty="0">
                <a:solidFill>
                  <a:schemeClr val="bg1"/>
                </a:solidFill>
              </a:rPr>
              <a:t> calls from 2019-2020.</a:t>
            </a:r>
            <a:endParaRPr lang="en-US" sz="2000" b="1" dirty="0">
              <a:solidFill>
                <a:srgbClr val="28AA9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730BF9-8B3A-459D-8210-85E8107C0F82}"/>
              </a:ext>
            </a:extLst>
          </p:cNvPr>
          <p:cNvSpPr txBox="1"/>
          <p:nvPr/>
        </p:nvSpPr>
        <p:spPr>
          <a:xfrm>
            <a:off x="2289559" y="347430"/>
            <a:ext cx="105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18%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Increase</a:t>
            </a:r>
            <a:endParaRPr lang="en-US" dirty="0">
              <a:solidFill>
                <a:srgbClr val="28AA9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36360" y="-21344"/>
            <a:ext cx="3683660" cy="2120350"/>
            <a:chOff x="3645288" y="1537250"/>
            <a:chExt cx="3683055" cy="2120350"/>
          </a:xfrm>
        </p:grpSpPr>
        <p:sp>
          <p:nvSpPr>
            <p:cNvPr id="32" name="Rectangle 31"/>
            <p:cNvSpPr/>
            <p:nvPr/>
          </p:nvSpPr>
          <p:spPr>
            <a:xfrm>
              <a:off x="3645288" y="1558594"/>
              <a:ext cx="3683055" cy="2099006"/>
            </a:xfrm>
            <a:prstGeom prst="rect">
              <a:avLst/>
            </a:prstGeom>
            <a:solidFill>
              <a:srgbClr val="4F24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25">
                <a:solidFill>
                  <a:srgbClr val="4F246D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8600B18-E170-49E3-B105-2FFD9348FE98}"/>
                </a:ext>
              </a:extLst>
            </p:cNvPr>
            <p:cNvSpPr/>
            <p:nvPr/>
          </p:nvSpPr>
          <p:spPr>
            <a:xfrm>
              <a:off x="3705702" y="1537250"/>
              <a:ext cx="2178777" cy="1623763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0682" tIns="40341" rIns="80682" bIns="40341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"/>
              <a:endParaRPr lang="en-US" sz="700" dirty="0">
                <a:solidFill>
                  <a:schemeClr val="bg2"/>
                </a:solidFill>
              </a:endParaRPr>
            </a:p>
            <a:p>
              <a:pPr marL="57150"/>
              <a:r>
                <a:rPr lang="en-US" sz="2000" dirty="0">
                  <a:solidFill>
                    <a:schemeClr val="bg2"/>
                  </a:solidFill>
                </a:rPr>
                <a:t>Police-Involved Domestic Violence Incidents </a:t>
              </a:r>
              <a:r>
                <a:rPr lang="en-US" sz="2000" dirty="0">
                  <a:solidFill>
                    <a:schemeClr val="bg1"/>
                  </a:solidFill>
                </a:rPr>
                <a:t>declined by </a:t>
              </a:r>
              <a:r>
                <a:rPr lang="en-US" sz="2000" b="1" dirty="0">
                  <a:solidFill>
                    <a:srgbClr val="259F88"/>
                  </a:solidFill>
                </a:rPr>
                <a:t>823</a:t>
              </a:r>
              <a:r>
                <a:rPr lang="en-US" sz="2000" dirty="0">
                  <a:solidFill>
                    <a:schemeClr val="bg1"/>
                  </a:solidFill>
                </a:rPr>
                <a:t> incidents from 2019-2020. </a:t>
              </a:r>
              <a:endParaRPr lang="en-US" sz="2000" b="1" dirty="0">
                <a:solidFill>
                  <a:srgbClr val="29B197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756532" y="1772444"/>
            <a:ext cx="3519805" cy="324871"/>
          </a:xfrm>
          <a:prstGeom prst="rect">
            <a:avLst/>
          </a:prstGeom>
          <a:solidFill>
            <a:srgbClr val="4F2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/>
                </a:solidFill>
              </a:rPr>
              <a:t>Domestic Violence Coordinating Council, 2022 </a:t>
            </a:r>
            <a:r>
              <a:rPr lang="en-US" sz="1200" baseline="300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613681" y="-256"/>
            <a:ext cx="21674" cy="20848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5F75ED5-8360-4CD5-BC77-8748045E9D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8" b="7908"/>
          <a:stretch/>
        </p:blipFill>
        <p:spPr>
          <a:xfrm flipH="1">
            <a:off x="3710940" y="4386816"/>
            <a:ext cx="3566160" cy="20023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5AECB19A-23E2-4903-8055-79B0BF231B8F}"/>
              </a:ext>
            </a:extLst>
          </p:cNvPr>
          <p:cNvSpPr/>
          <p:nvPr/>
        </p:nvSpPr>
        <p:spPr>
          <a:xfrm>
            <a:off x="5835649" y="562468"/>
            <a:ext cx="1389888" cy="723275"/>
          </a:xfrm>
          <a:prstGeom prst="downArrow">
            <a:avLst/>
          </a:prstGeom>
          <a:solidFill>
            <a:srgbClr val="259F88"/>
          </a:solidFill>
          <a:ln>
            <a:solidFill>
              <a:srgbClr val="259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54B84F-6832-4AFA-B5F4-A4C068F12268}"/>
              </a:ext>
            </a:extLst>
          </p:cNvPr>
          <p:cNvSpPr txBox="1"/>
          <p:nvPr/>
        </p:nvSpPr>
        <p:spPr>
          <a:xfrm>
            <a:off x="6051550" y="594218"/>
            <a:ext cx="96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4%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Decrease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7B43A09-5FDB-452D-ABB4-5C189652BD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0" b="8410"/>
          <a:stretch/>
        </p:blipFill>
        <p:spPr>
          <a:xfrm flipH="1">
            <a:off x="30375" y="4390561"/>
            <a:ext cx="3611880" cy="200292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0" name="Rectangle 29"/>
          <p:cNvSpPr/>
          <p:nvPr/>
        </p:nvSpPr>
        <p:spPr>
          <a:xfrm>
            <a:off x="14789" y="1772444"/>
            <a:ext cx="3519805" cy="324871"/>
          </a:xfrm>
          <a:prstGeom prst="rect">
            <a:avLst/>
          </a:prstGeom>
          <a:solidFill>
            <a:srgbClr val="4F2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/>
                </a:solidFill>
              </a:rPr>
              <a:t>Domestic Violence Coordinating Council, 2022 </a:t>
            </a:r>
            <a:r>
              <a:rPr lang="en-US" sz="1200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5146BD-4E26-4A81-8426-442CF0C5C2B9}"/>
              </a:ext>
            </a:extLst>
          </p:cNvPr>
          <p:cNvSpPr/>
          <p:nvPr/>
        </p:nvSpPr>
        <p:spPr>
          <a:xfrm>
            <a:off x="-5553" y="2027880"/>
            <a:ext cx="7295591" cy="2249423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0682" tIns="40341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0650"/>
            <a:endParaRPr lang="en-US" sz="7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0650"/>
            <a:r>
              <a:rPr lang="en-US" sz="2400" b="1" dirty="0">
                <a:solidFill>
                  <a:schemeClr val="tx1"/>
                </a:solidFill>
              </a:rPr>
              <a:t>REPORTING</a:t>
            </a:r>
          </a:p>
          <a:p>
            <a:pPr marL="120650"/>
            <a:endParaRPr lang="en-US" sz="7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9250"/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Police-related gender-based violence statistics declined during the COVID-19 pandemic. However, increases in resource use suggest violence did not decline. This difference may reflect a heightened reluctance to report violence victimization during COVID-19, perhaps due to resource insecurity. For example, many victims of domestic violence were forced to quarantine with their abusers. Reporting violence could result in an uncertain or unsafe living arrangement. </a:t>
            </a:r>
          </a:p>
        </p:txBody>
      </p:sp>
    </p:spTree>
    <p:extLst>
      <p:ext uri="{BB962C8B-B14F-4D97-AF65-F5344CB8AC3E}">
        <p14:creationId xmlns:p14="http://schemas.microsoft.com/office/powerpoint/2010/main" val="168799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CF3697-12D3-4147-A71B-413D0413C725}"/>
</file>

<file path=customXml/itemProps2.xml><?xml version="1.0" encoding="utf-8"?>
<ds:datastoreItem xmlns:ds="http://schemas.openxmlformats.org/officeDocument/2006/customXml" ds:itemID="{046E2E28-9620-46FC-8C23-808B58C77B27}"/>
</file>

<file path=customXml/itemProps3.xml><?xml version="1.0" encoding="utf-8"?>
<ds:datastoreItem xmlns:ds="http://schemas.openxmlformats.org/officeDocument/2006/customXml" ds:itemID="{789BC61B-969D-457C-888A-7820B7C6A01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36701</TotalTime>
  <Words>622</Words>
  <Application>Microsoft Office PowerPoint</Application>
  <PresentationFormat>Custom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Schilling</dc:creator>
  <cp:lastModifiedBy>Ackerman, Cheryl</cp:lastModifiedBy>
  <cp:revision>180</cp:revision>
  <dcterms:created xsi:type="dcterms:W3CDTF">2022-02-14T16:53:18Z</dcterms:created>
  <dcterms:modified xsi:type="dcterms:W3CDTF">2022-08-18T13:51:07Z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</Properties>
</file>