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8" r:id="rId28"/>
    <p:sldId id="283" r:id="rId29"/>
    <p:sldId id="286" r:id="rId30"/>
    <p:sldId id="287"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Helvetica Neue" panose="02000503000000020004"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gPU968tDNX2RkODyp29Qa0Jpr9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customschemas.google.com/relationships/presentationmetadata" Target="metadata"/><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amhsa.gov/data/sites/default/files/reports/rpt39443/2021_NNR_figure_slides.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https://www.samhsa.gov/data/release/2021-national-survey-drug-use-and-health-nsduh-releases</a:t>
            </a:r>
            <a:endParaRPr/>
          </a:p>
          <a:p>
            <a:pPr marL="457200" marR="0" lvl="0" indent="-298450" algn="l" rtl="0">
              <a:lnSpc>
                <a:spcPct val="100000"/>
              </a:lnSpc>
              <a:spcBef>
                <a:spcPts val="0"/>
              </a:spcBef>
              <a:spcAft>
                <a:spcPts val="0"/>
              </a:spcAft>
              <a:buClr>
                <a:srgbClr val="000000"/>
              </a:buClr>
              <a:buSzPts val="1100"/>
              <a:buFont typeface="Arial"/>
              <a:buChar char="●"/>
            </a:pPr>
            <a:r>
              <a:rPr lang="en-US"/>
              <a:t>This page has a link to the key findings report as well as a short report that highlights key findings by race and ethnicity. </a:t>
            </a:r>
            <a:endParaRPr/>
          </a:p>
          <a:p>
            <a:pPr marL="457200" marR="0" lvl="0" indent="-298450" algn="l" rtl="0">
              <a:lnSpc>
                <a:spcPct val="100000"/>
              </a:lnSpc>
              <a:spcBef>
                <a:spcPts val="0"/>
              </a:spcBef>
              <a:spcAft>
                <a:spcPts val="0"/>
              </a:spcAft>
              <a:buClr>
                <a:srgbClr val="000000"/>
              </a:buClr>
              <a:buSzPts val="1100"/>
              <a:buFont typeface="Arial"/>
              <a:buChar char="●"/>
            </a:pPr>
            <a:r>
              <a:rPr lang="en-US"/>
              <a:t>This link also includes some FAQs and methodology notes to accompany the 2021 survey data, most importantly is that due to changes in the way the data was collected during the pandemic, SAMHSA is emphasizing that 2021 estimates cannot be reliably compared to previous years of data. This is guidance that many large annual surveys are issuing now that we are getting more data that was collected in a hybrid or virtual form during the pandemic. </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Key findings from this report are also available as a powerpoint that can be downloaded, I’m going to show just a handful of their slides with some of their key findings at the national level.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https://www.samhsa.gov/data/sites/default/files/reports/rpt39443/2021_NNR_figure_slides.pdf</a:t>
            </a:r>
            <a:r>
              <a:rPr lang="en-US" sz="1800" b="0" i="0" u="none" strike="noStrike">
                <a:solidFill>
                  <a:srgbClr val="000000"/>
                </a:solidFill>
                <a:latin typeface="Arial"/>
                <a:ea typeface="Arial"/>
                <a:cs typeface="Arial"/>
                <a:sym typeface="Arial"/>
              </a:rPr>
              <a:t> </a:t>
            </a:r>
            <a:endParaRPr/>
          </a:p>
        </p:txBody>
      </p:sp>
      <p:sp>
        <p:nvSpPr>
          <p:cNvPr id="163" name="Google Shape;16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 name="Google Shape;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https://www.cadca.org/news/new-practical-theorist-fentanyl-available </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US"/>
              <a:t>Link in the chat that takes you to their page where they have this report posted and there is also a youtube link to their web presentation.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The final portion of the report lists their Seven Strategies for Community Change, pictured here, and also provides a list of partner resources on fentanyl, including data resources, communication materials, and a variety of toolkits and guides specifically dealing with fentanyl.</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Mapping the Mental Health of Our Communities: MHA’s Unique County and State Data webinar recording on youtube: https://www.youtube.com/watch?v=X-WdrulcSw8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I would suggest taking a look at their methodology reports if you plan on trying to use this data for anything as it is a self-selected group rather than a survey of a representative sample of residents., https://mhanational.org/mhamapping/mha-data-methodology  </a:t>
            </a:r>
            <a:endParaRPr/>
          </a:p>
        </p:txBody>
      </p:sp>
      <p:sp>
        <p:nvSpPr>
          <p:cNvPr id="225" name="Google Shape;225;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Example of county-level view of trauma in Delaware.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The Trevor Project is a nonprofit that conducts a national survey of LGBTQ youth and young adults, and for the first time they published their survey data by state.</a:t>
            </a:r>
            <a:endParaRPr/>
          </a:p>
          <a:p>
            <a:pPr marL="457200" marR="0" lvl="0" indent="-298450" algn="l" rtl="0">
              <a:lnSpc>
                <a:spcPct val="100000"/>
              </a:lnSpc>
              <a:spcBef>
                <a:spcPts val="0"/>
              </a:spcBef>
              <a:spcAft>
                <a:spcPts val="0"/>
              </a:spcAft>
              <a:buClr>
                <a:srgbClr val="000000"/>
              </a:buClr>
              <a:buSzPts val="1100"/>
              <a:buFont typeface="Arial"/>
              <a:buChar char="●"/>
            </a:pPr>
            <a:r>
              <a:rPr lang="en-US"/>
              <a:t>This is data collected in the last few months of 2021, they surveyed people ages 13-24 via targeted ads on social media. 34000 responses nationwide.</a:t>
            </a:r>
            <a:endParaRPr/>
          </a:p>
          <a:p>
            <a:pPr marL="457200" marR="0" lvl="0" indent="-298450" algn="l" rtl="0">
              <a:lnSpc>
                <a:spcPct val="100000"/>
              </a:lnSpc>
              <a:spcBef>
                <a:spcPts val="0"/>
              </a:spcBef>
              <a:spcAft>
                <a:spcPts val="0"/>
              </a:spcAft>
              <a:buClr>
                <a:srgbClr val="000000"/>
              </a:buClr>
              <a:buSzPts val="1100"/>
              <a:buFont typeface="Arial"/>
              <a:buChar char="●"/>
            </a:pPr>
            <a:r>
              <a:rPr lang="en-US"/>
              <a:t>Respondents were identified as LGBTQ if they identified a sexual orientation other than straight/heterosexual, a gender other than cisgender, or both.</a:t>
            </a:r>
            <a:endParaRPr/>
          </a:p>
          <a:p>
            <a:pPr marL="457200" marR="0" lvl="0" indent="-298450" algn="l" rtl="0">
              <a:lnSpc>
                <a:spcPct val="100000"/>
              </a:lnSpc>
              <a:spcBef>
                <a:spcPts val="0"/>
              </a:spcBef>
              <a:spcAft>
                <a:spcPts val="0"/>
              </a:spcAft>
              <a:buClr>
                <a:srgbClr val="000000"/>
              </a:buClr>
              <a:buSzPts val="1100"/>
              <a:buFont typeface="Arial"/>
              <a:buChar char="●"/>
            </a:pPr>
            <a:r>
              <a:rPr lang="en-US"/>
              <a:t>Model their survey questions on</a:t>
            </a:r>
            <a:endParaRPr/>
          </a:p>
          <a:p>
            <a:pPr marL="457200" marR="0" lvl="0" indent="-298450" algn="l" rtl="0">
              <a:lnSpc>
                <a:spcPct val="100000"/>
              </a:lnSpc>
              <a:spcBef>
                <a:spcPts val="0"/>
              </a:spcBef>
              <a:spcAft>
                <a:spcPts val="0"/>
              </a:spcAft>
              <a:buClr>
                <a:srgbClr val="000000"/>
              </a:buClr>
              <a:buSzPts val="1100"/>
              <a:buFont typeface="Arial"/>
              <a:buChar char="●"/>
            </a:pPr>
            <a:r>
              <a:rPr lang="en-US"/>
              <a:t>Full report with links to the individual state reports: https://www.thetrevorproject.org/research-briefs/2022-u-s-national-survey-on-lgbtq-youth-mental-health-by-state-dec-2022/ </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9" name="Google Shape;13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 name="Google Shape;7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3cd73abe4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Delete or update with new infographic?</a:t>
            </a:r>
            <a:endParaRPr/>
          </a:p>
        </p:txBody>
      </p:sp>
      <p:sp>
        <p:nvSpPr>
          <p:cNvPr id="117" name="Google Shape;117;g13cd73abe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7919ec85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g1f7919ec8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17"/>
          <p:cNvSpPr txBox="1">
            <a:spLocks noGrp="1"/>
          </p:cNvSpPr>
          <p:nvPr>
            <p:ph type="title"/>
          </p:nvPr>
        </p:nvSpPr>
        <p:spPr>
          <a:xfrm>
            <a:off x="8128000" y="612776"/>
            <a:ext cx="3352800" cy="8858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solidFill>
                  <a:srgbClr val="006096"/>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 name="Google Shape;10;p17"/>
          <p:cNvSpPr>
            <a:spLocks noGrp="1"/>
          </p:cNvSpPr>
          <p:nvPr>
            <p:ph type="pic" idx="2"/>
          </p:nvPr>
        </p:nvSpPr>
        <p:spPr>
          <a:xfrm>
            <a:off x="609600" y="601774"/>
            <a:ext cx="7315200" cy="4848225"/>
          </a:xfrm>
          <a:prstGeom prst="rect">
            <a:avLst/>
          </a:prstGeom>
          <a:noFill/>
          <a:ln>
            <a:noFill/>
          </a:ln>
        </p:spPr>
      </p:sp>
      <p:sp>
        <p:nvSpPr>
          <p:cNvPr id="11" name="Google Shape;11;p17"/>
          <p:cNvSpPr txBox="1">
            <a:spLocks noGrp="1"/>
          </p:cNvSpPr>
          <p:nvPr>
            <p:ph type="body" idx="1"/>
          </p:nvPr>
        </p:nvSpPr>
        <p:spPr>
          <a:xfrm>
            <a:off x="8128000" y="1600202"/>
            <a:ext cx="3352800" cy="8048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rgbClr val="006096"/>
              </a:buClr>
              <a:buSzPts val="1400"/>
              <a:buNone/>
              <a:defRPr sz="1400">
                <a:solidFill>
                  <a:srgbClr val="006096"/>
                </a:solidFill>
              </a:defRPr>
            </a:lvl1pPr>
            <a:lvl2pPr marL="914400" lvl="1" indent="-228600" algn="l">
              <a:lnSpc>
                <a:spcPct val="100000"/>
              </a:lnSpc>
              <a:spcBef>
                <a:spcPts val="240"/>
              </a:spcBef>
              <a:spcAft>
                <a:spcPts val="0"/>
              </a:spcAft>
              <a:buClr>
                <a:schemeClr val="lt1"/>
              </a:buClr>
              <a:buSzPts val="1200"/>
              <a:buNone/>
              <a:defRPr sz="1200"/>
            </a:lvl2pPr>
            <a:lvl3pPr marL="1371600" lvl="2" indent="-228600" algn="l">
              <a:lnSpc>
                <a:spcPct val="100000"/>
              </a:lnSpc>
              <a:spcBef>
                <a:spcPts val="200"/>
              </a:spcBef>
              <a:spcAft>
                <a:spcPts val="0"/>
              </a:spcAft>
              <a:buClr>
                <a:schemeClr val="lt1"/>
              </a:buClr>
              <a:buSzPts val="1000"/>
              <a:buNone/>
              <a:defRPr sz="1000"/>
            </a:lvl3pPr>
            <a:lvl4pPr marL="1828800" lvl="3" indent="-228600" algn="l">
              <a:lnSpc>
                <a:spcPct val="100000"/>
              </a:lnSpc>
              <a:spcBef>
                <a:spcPts val="180"/>
              </a:spcBef>
              <a:spcAft>
                <a:spcPts val="0"/>
              </a:spcAft>
              <a:buClr>
                <a:schemeClr val="lt1"/>
              </a:buClr>
              <a:buSzPts val="900"/>
              <a:buNone/>
              <a:defRPr sz="900"/>
            </a:lvl4pPr>
            <a:lvl5pPr marL="2286000" lvl="4" indent="-228600" algn="l">
              <a:lnSpc>
                <a:spcPct val="100000"/>
              </a:lnSpc>
              <a:spcBef>
                <a:spcPts val="180"/>
              </a:spcBef>
              <a:spcAft>
                <a:spcPts val="0"/>
              </a:spcAft>
              <a:buClr>
                <a:schemeClr val="dk2"/>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 name="Google Shape;12;p17"/>
          <p:cNvSpPr txBox="1">
            <a:spLocks noGrp="1"/>
          </p:cNvSpPr>
          <p:nvPr>
            <p:ph type="sldNum" idx="12"/>
          </p:nvPr>
        </p:nvSpPr>
        <p:spPr>
          <a:xfrm>
            <a:off x="4673600" y="6356353"/>
            <a:ext cx="2844800" cy="366183"/>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25"/>
          <p:cNvSpPr txBox="1">
            <a:spLocks noGrp="1"/>
          </p:cNvSpPr>
          <p:nvPr>
            <p:ph type="body" idx="1"/>
          </p:nvPr>
        </p:nvSpPr>
        <p:spPr>
          <a:xfrm>
            <a:off x="609601" y="685800"/>
            <a:ext cx="5386917" cy="1031875"/>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006096"/>
              </a:buClr>
              <a:buSzPts val="2400"/>
              <a:buNone/>
              <a:defRPr sz="2400" b="1">
                <a:solidFill>
                  <a:srgbClr val="006096"/>
                </a:solidFill>
              </a:defRPr>
            </a:lvl1pPr>
            <a:lvl2pPr marL="914400" lvl="1" indent="-228600" algn="l">
              <a:lnSpc>
                <a:spcPct val="100000"/>
              </a:lnSpc>
              <a:spcBef>
                <a:spcPts val="400"/>
              </a:spcBef>
              <a:spcAft>
                <a:spcPts val="0"/>
              </a:spcAft>
              <a:buClr>
                <a:schemeClr val="lt1"/>
              </a:buClr>
              <a:buSzPts val="2000"/>
              <a:buNone/>
              <a:defRPr sz="2000" b="1"/>
            </a:lvl2pPr>
            <a:lvl3pPr marL="1371600" lvl="2" indent="-228600" algn="l">
              <a:lnSpc>
                <a:spcPct val="100000"/>
              </a:lnSpc>
              <a:spcBef>
                <a:spcPts val="360"/>
              </a:spcBef>
              <a:spcAft>
                <a:spcPts val="0"/>
              </a:spcAft>
              <a:buClr>
                <a:schemeClr val="lt1"/>
              </a:buClr>
              <a:buSzPts val="1800"/>
              <a:buNone/>
              <a:defRPr sz="1800" b="1"/>
            </a:lvl3pPr>
            <a:lvl4pPr marL="1828800" lvl="3" indent="-228600" algn="l">
              <a:lnSpc>
                <a:spcPct val="100000"/>
              </a:lnSpc>
              <a:spcBef>
                <a:spcPts val="320"/>
              </a:spcBef>
              <a:spcAft>
                <a:spcPts val="0"/>
              </a:spcAft>
              <a:buClr>
                <a:schemeClr val="lt1"/>
              </a:buClr>
              <a:buSzPts val="1600"/>
              <a:buNone/>
              <a:defRPr sz="1600" b="1"/>
            </a:lvl4pPr>
            <a:lvl5pPr marL="2286000" lvl="4" indent="-228600" algn="l">
              <a:lnSpc>
                <a:spcPct val="100000"/>
              </a:lnSpc>
              <a:spcBef>
                <a:spcPts val="320"/>
              </a:spcBef>
              <a:spcAft>
                <a:spcPts val="0"/>
              </a:spcAft>
              <a:buClr>
                <a:schemeClr val="dk2"/>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5"/>
          <p:cNvSpPr txBox="1">
            <a:spLocks noGrp="1"/>
          </p:cNvSpPr>
          <p:nvPr>
            <p:ph type="body" idx="2"/>
          </p:nvPr>
        </p:nvSpPr>
        <p:spPr>
          <a:xfrm>
            <a:off x="609601" y="1717673"/>
            <a:ext cx="5386917"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006096"/>
              </a:buClr>
              <a:buSzPts val="2400"/>
              <a:buChar char="•"/>
              <a:defRPr sz="2400">
                <a:solidFill>
                  <a:srgbClr val="006096"/>
                </a:solidFill>
              </a:defRPr>
            </a:lvl1pPr>
            <a:lvl2pPr marL="914400" lvl="1" indent="-355600" algn="l">
              <a:lnSpc>
                <a:spcPct val="100000"/>
              </a:lnSpc>
              <a:spcBef>
                <a:spcPts val="400"/>
              </a:spcBef>
              <a:spcAft>
                <a:spcPts val="0"/>
              </a:spcAft>
              <a:buClr>
                <a:srgbClr val="006096"/>
              </a:buClr>
              <a:buSzPts val="2000"/>
              <a:buChar char="–"/>
              <a:defRPr sz="2000">
                <a:solidFill>
                  <a:srgbClr val="006096"/>
                </a:solidFill>
              </a:defRPr>
            </a:lvl2pPr>
            <a:lvl3pPr marL="1371600" lvl="2" indent="-342900" algn="l">
              <a:lnSpc>
                <a:spcPct val="100000"/>
              </a:lnSpc>
              <a:spcBef>
                <a:spcPts val="360"/>
              </a:spcBef>
              <a:spcAft>
                <a:spcPts val="0"/>
              </a:spcAft>
              <a:buClr>
                <a:srgbClr val="006096"/>
              </a:buClr>
              <a:buSzPts val="1800"/>
              <a:buChar char="•"/>
              <a:defRPr sz="1800">
                <a:solidFill>
                  <a:srgbClr val="006096"/>
                </a:solidFill>
              </a:defRPr>
            </a:lvl3pPr>
            <a:lvl4pPr marL="1828800" lvl="3" indent="-330200" algn="l">
              <a:lnSpc>
                <a:spcPct val="100000"/>
              </a:lnSpc>
              <a:spcBef>
                <a:spcPts val="320"/>
              </a:spcBef>
              <a:spcAft>
                <a:spcPts val="0"/>
              </a:spcAft>
              <a:buClr>
                <a:srgbClr val="006096"/>
              </a:buClr>
              <a:buSzPts val="1600"/>
              <a:buChar char="–"/>
              <a:defRPr sz="1600">
                <a:solidFill>
                  <a:srgbClr val="006096"/>
                </a:solidFill>
              </a:defRPr>
            </a:lvl4pPr>
            <a:lvl5pPr marL="2286000" lvl="4" indent="-330200" algn="l">
              <a:lnSpc>
                <a:spcPct val="100000"/>
              </a:lnSpc>
              <a:spcBef>
                <a:spcPts val="320"/>
              </a:spcBef>
              <a:spcAft>
                <a:spcPts val="0"/>
              </a:spcAft>
              <a:buClr>
                <a:srgbClr val="006096"/>
              </a:buClr>
              <a:buSzPts val="1600"/>
              <a:buChar char="»"/>
              <a:defRPr sz="1600">
                <a:solidFill>
                  <a:srgbClr val="006096"/>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5"/>
          <p:cNvSpPr txBox="1">
            <a:spLocks noGrp="1"/>
          </p:cNvSpPr>
          <p:nvPr>
            <p:ph type="body" idx="3"/>
          </p:nvPr>
        </p:nvSpPr>
        <p:spPr>
          <a:xfrm>
            <a:off x="6193370" y="685800"/>
            <a:ext cx="5389033" cy="1031875"/>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006096"/>
              </a:buClr>
              <a:buSzPts val="2400"/>
              <a:buNone/>
              <a:defRPr sz="2400" b="1">
                <a:solidFill>
                  <a:srgbClr val="006096"/>
                </a:solidFill>
              </a:defRPr>
            </a:lvl1pPr>
            <a:lvl2pPr marL="914400" lvl="1" indent="-228600" algn="l">
              <a:lnSpc>
                <a:spcPct val="100000"/>
              </a:lnSpc>
              <a:spcBef>
                <a:spcPts val="400"/>
              </a:spcBef>
              <a:spcAft>
                <a:spcPts val="0"/>
              </a:spcAft>
              <a:buClr>
                <a:schemeClr val="lt1"/>
              </a:buClr>
              <a:buSzPts val="2000"/>
              <a:buNone/>
              <a:defRPr sz="2000" b="1"/>
            </a:lvl2pPr>
            <a:lvl3pPr marL="1371600" lvl="2" indent="-228600" algn="l">
              <a:lnSpc>
                <a:spcPct val="100000"/>
              </a:lnSpc>
              <a:spcBef>
                <a:spcPts val="360"/>
              </a:spcBef>
              <a:spcAft>
                <a:spcPts val="0"/>
              </a:spcAft>
              <a:buClr>
                <a:schemeClr val="lt1"/>
              </a:buClr>
              <a:buSzPts val="1800"/>
              <a:buNone/>
              <a:defRPr sz="1800" b="1"/>
            </a:lvl3pPr>
            <a:lvl4pPr marL="1828800" lvl="3" indent="-228600" algn="l">
              <a:lnSpc>
                <a:spcPct val="100000"/>
              </a:lnSpc>
              <a:spcBef>
                <a:spcPts val="320"/>
              </a:spcBef>
              <a:spcAft>
                <a:spcPts val="0"/>
              </a:spcAft>
              <a:buClr>
                <a:schemeClr val="lt1"/>
              </a:buClr>
              <a:buSzPts val="1600"/>
              <a:buNone/>
              <a:defRPr sz="1600" b="1"/>
            </a:lvl4pPr>
            <a:lvl5pPr marL="2286000" lvl="4" indent="-228600" algn="l">
              <a:lnSpc>
                <a:spcPct val="100000"/>
              </a:lnSpc>
              <a:spcBef>
                <a:spcPts val="320"/>
              </a:spcBef>
              <a:spcAft>
                <a:spcPts val="0"/>
              </a:spcAft>
              <a:buClr>
                <a:schemeClr val="dk2"/>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25"/>
          <p:cNvSpPr txBox="1">
            <a:spLocks noGrp="1"/>
          </p:cNvSpPr>
          <p:nvPr>
            <p:ph type="body" idx="4"/>
          </p:nvPr>
        </p:nvSpPr>
        <p:spPr>
          <a:xfrm>
            <a:off x="6193370" y="1717673"/>
            <a:ext cx="5389033"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006096"/>
              </a:buClr>
              <a:buSzPts val="2400"/>
              <a:buChar char="•"/>
              <a:defRPr sz="2400">
                <a:solidFill>
                  <a:srgbClr val="006096"/>
                </a:solidFill>
              </a:defRPr>
            </a:lvl1pPr>
            <a:lvl2pPr marL="914400" lvl="1" indent="-355600" algn="l">
              <a:lnSpc>
                <a:spcPct val="100000"/>
              </a:lnSpc>
              <a:spcBef>
                <a:spcPts val="400"/>
              </a:spcBef>
              <a:spcAft>
                <a:spcPts val="0"/>
              </a:spcAft>
              <a:buClr>
                <a:srgbClr val="006096"/>
              </a:buClr>
              <a:buSzPts val="2000"/>
              <a:buChar char="–"/>
              <a:defRPr sz="2000">
                <a:solidFill>
                  <a:srgbClr val="006096"/>
                </a:solidFill>
              </a:defRPr>
            </a:lvl2pPr>
            <a:lvl3pPr marL="1371600" lvl="2" indent="-342900" algn="l">
              <a:lnSpc>
                <a:spcPct val="100000"/>
              </a:lnSpc>
              <a:spcBef>
                <a:spcPts val="360"/>
              </a:spcBef>
              <a:spcAft>
                <a:spcPts val="0"/>
              </a:spcAft>
              <a:buClr>
                <a:srgbClr val="006096"/>
              </a:buClr>
              <a:buSzPts val="1800"/>
              <a:buChar char="•"/>
              <a:defRPr sz="1800">
                <a:solidFill>
                  <a:srgbClr val="006096"/>
                </a:solidFill>
              </a:defRPr>
            </a:lvl3pPr>
            <a:lvl4pPr marL="1828800" lvl="3" indent="-330200" algn="l">
              <a:lnSpc>
                <a:spcPct val="100000"/>
              </a:lnSpc>
              <a:spcBef>
                <a:spcPts val="320"/>
              </a:spcBef>
              <a:spcAft>
                <a:spcPts val="0"/>
              </a:spcAft>
              <a:buClr>
                <a:srgbClr val="006096"/>
              </a:buClr>
              <a:buSzPts val="1600"/>
              <a:buChar char="–"/>
              <a:defRPr sz="1600">
                <a:solidFill>
                  <a:srgbClr val="006096"/>
                </a:solidFill>
              </a:defRPr>
            </a:lvl4pPr>
            <a:lvl5pPr marL="2286000" lvl="4" indent="-330200" algn="l">
              <a:lnSpc>
                <a:spcPct val="100000"/>
              </a:lnSpc>
              <a:spcBef>
                <a:spcPts val="320"/>
              </a:spcBef>
              <a:spcAft>
                <a:spcPts val="0"/>
              </a:spcAft>
              <a:buClr>
                <a:srgbClr val="006096"/>
              </a:buClr>
              <a:buSzPts val="1600"/>
              <a:buChar char="»"/>
              <a:defRPr sz="1600">
                <a:solidFill>
                  <a:srgbClr val="006096"/>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25"/>
          <p:cNvSpPr txBox="1">
            <a:spLocks noGrp="1"/>
          </p:cNvSpPr>
          <p:nvPr>
            <p:ph type="sldNum" idx="12"/>
          </p:nvPr>
        </p:nvSpPr>
        <p:spPr>
          <a:xfrm>
            <a:off x="4673600" y="6356353"/>
            <a:ext cx="2844800" cy="366183"/>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609600" y="635000"/>
            <a:ext cx="10972800" cy="990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006096"/>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7"/>
          <p:cNvSpPr txBox="1">
            <a:spLocks noGrp="1"/>
          </p:cNvSpPr>
          <p:nvPr>
            <p:ph type="body" idx="1"/>
          </p:nvPr>
        </p:nvSpPr>
        <p:spPr>
          <a:xfrm rot="5400000">
            <a:off x="4328584" y="-1712382"/>
            <a:ext cx="3534833" cy="10972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006096"/>
              </a:buClr>
              <a:buSzPts val="1800"/>
              <a:buChar char="•"/>
              <a:defRPr>
                <a:solidFill>
                  <a:srgbClr val="006096"/>
                </a:solidFill>
              </a:defRPr>
            </a:lvl1pPr>
            <a:lvl2pPr marL="914400" lvl="1" indent="-342900" algn="l">
              <a:lnSpc>
                <a:spcPct val="100000"/>
              </a:lnSpc>
              <a:spcBef>
                <a:spcPts val="360"/>
              </a:spcBef>
              <a:spcAft>
                <a:spcPts val="0"/>
              </a:spcAft>
              <a:buClr>
                <a:srgbClr val="006096"/>
              </a:buClr>
              <a:buSzPts val="1800"/>
              <a:buChar char="–"/>
              <a:defRPr>
                <a:solidFill>
                  <a:srgbClr val="006096"/>
                </a:solidFill>
              </a:defRPr>
            </a:lvl2pPr>
            <a:lvl3pPr marL="1371600" lvl="2" indent="-342900" algn="l">
              <a:lnSpc>
                <a:spcPct val="100000"/>
              </a:lnSpc>
              <a:spcBef>
                <a:spcPts val="360"/>
              </a:spcBef>
              <a:spcAft>
                <a:spcPts val="0"/>
              </a:spcAft>
              <a:buClr>
                <a:srgbClr val="006096"/>
              </a:buClr>
              <a:buSzPts val="1800"/>
              <a:buChar char="•"/>
              <a:defRPr>
                <a:solidFill>
                  <a:srgbClr val="006096"/>
                </a:solidFill>
              </a:defRPr>
            </a:lvl3pPr>
            <a:lvl4pPr marL="1828800" lvl="3" indent="-342900" algn="l">
              <a:lnSpc>
                <a:spcPct val="100000"/>
              </a:lnSpc>
              <a:spcBef>
                <a:spcPts val="360"/>
              </a:spcBef>
              <a:spcAft>
                <a:spcPts val="0"/>
              </a:spcAft>
              <a:buClr>
                <a:srgbClr val="006096"/>
              </a:buClr>
              <a:buSzPts val="1800"/>
              <a:buChar char="–"/>
              <a:defRPr>
                <a:solidFill>
                  <a:srgbClr val="006096"/>
                </a:solidFill>
              </a:defRPr>
            </a:lvl4pPr>
            <a:lvl5pPr marL="2286000" lvl="4" indent="-342900" algn="l">
              <a:lnSpc>
                <a:spcPct val="100000"/>
              </a:lnSpc>
              <a:spcBef>
                <a:spcPts val="360"/>
              </a:spcBef>
              <a:spcAft>
                <a:spcPts val="0"/>
              </a:spcAft>
              <a:buClr>
                <a:srgbClr val="006096"/>
              </a:buClr>
              <a:buSzPts val="1800"/>
              <a:buChar char="»"/>
              <a:defRPr>
                <a:solidFill>
                  <a:srgbClr val="006096"/>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2" name="Google Shape;52;p27"/>
          <p:cNvSpPr txBox="1">
            <a:spLocks noGrp="1"/>
          </p:cNvSpPr>
          <p:nvPr>
            <p:ph type="sldNum" idx="12"/>
          </p:nvPr>
        </p:nvSpPr>
        <p:spPr>
          <a:xfrm>
            <a:off x="4673600" y="6356353"/>
            <a:ext cx="2844800" cy="366183"/>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rot="5400000">
            <a:off x="7810299" y="1702860"/>
            <a:ext cx="4773084" cy="27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006096"/>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28"/>
          <p:cNvSpPr txBox="1">
            <a:spLocks noGrp="1"/>
          </p:cNvSpPr>
          <p:nvPr>
            <p:ph type="body" idx="1"/>
          </p:nvPr>
        </p:nvSpPr>
        <p:spPr>
          <a:xfrm rot="5400000">
            <a:off x="2236258" y="-938740"/>
            <a:ext cx="4773084" cy="8026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006096"/>
              </a:buClr>
              <a:buSzPts val="1800"/>
              <a:buChar char="•"/>
              <a:defRPr>
                <a:solidFill>
                  <a:srgbClr val="006096"/>
                </a:solidFill>
              </a:defRPr>
            </a:lvl1pPr>
            <a:lvl2pPr marL="914400" lvl="1" indent="-342900" algn="l">
              <a:lnSpc>
                <a:spcPct val="100000"/>
              </a:lnSpc>
              <a:spcBef>
                <a:spcPts val="360"/>
              </a:spcBef>
              <a:spcAft>
                <a:spcPts val="0"/>
              </a:spcAft>
              <a:buClr>
                <a:srgbClr val="006096"/>
              </a:buClr>
              <a:buSzPts val="1800"/>
              <a:buChar char="–"/>
              <a:defRPr>
                <a:solidFill>
                  <a:srgbClr val="006096"/>
                </a:solidFill>
              </a:defRPr>
            </a:lvl2pPr>
            <a:lvl3pPr marL="1371600" lvl="2" indent="-342900" algn="l">
              <a:lnSpc>
                <a:spcPct val="100000"/>
              </a:lnSpc>
              <a:spcBef>
                <a:spcPts val="360"/>
              </a:spcBef>
              <a:spcAft>
                <a:spcPts val="0"/>
              </a:spcAft>
              <a:buClr>
                <a:srgbClr val="006096"/>
              </a:buClr>
              <a:buSzPts val="1800"/>
              <a:buChar char="•"/>
              <a:defRPr>
                <a:solidFill>
                  <a:srgbClr val="006096"/>
                </a:solidFill>
              </a:defRPr>
            </a:lvl3pPr>
            <a:lvl4pPr marL="1828800" lvl="3" indent="-342900" algn="l">
              <a:lnSpc>
                <a:spcPct val="100000"/>
              </a:lnSpc>
              <a:spcBef>
                <a:spcPts val="360"/>
              </a:spcBef>
              <a:spcAft>
                <a:spcPts val="0"/>
              </a:spcAft>
              <a:buClr>
                <a:srgbClr val="006096"/>
              </a:buClr>
              <a:buSzPts val="1800"/>
              <a:buChar char="–"/>
              <a:defRPr>
                <a:solidFill>
                  <a:srgbClr val="006096"/>
                </a:solidFill>
              </a:defRPr>
            </a:lvl4pPr>
            <a:lvl5pPr marL="2286000" lvl="4" indent="-342900" algn="l">
              <a:lnSpc>
                <a:spcPct val="100000"/>
              </a:lnSpc>
              <a:spcBef>
                <a:spcPts val="360"/>
              </a:spcBef>
              <a:spcAft>
                <a:spcPts val="0"/>
              </a:spcAft>
              <a:buClr>
                <a:srgbClr val="006096"/>
              </a:buClr>
              <a:buSzPts val="1800"/>
              <a:buChar char="»"/>
              <a:defRPr>
                <a:solidFill>
                  <a:srgbClr val="006096"/>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6" name="Google Shape;56;p28"/>
          <p:cNvSpPr txBox="1">
            <a:spLocks noGrp="1"/>
          </p:cNvSpPr>
          <p:nvPr>
            <p:ph type="sldNum" idx="12"/>
          </p:nvPr>
        </p:nvSpPr>
        <p:spPr>
          <a:xfrm>
            <a:off x="4470400" y="6356353"/>
            <a:ext cx="2844800" cy="366183"/>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
        <p:cNvGrpSpPr/>
        <p:nvPr/>
      </p:nvGrpSpPr>
      <p:grpSpPr>
        <a:xfrm>
          <a:off x="0" y="0"/>
          <a:ext cx="0" cy="0"/>
          <a:chOff x="0" y="0"/>
          <a:chExt cx="0" cy="0"/>
        </a:xfrm>
      </p:grpSpPr>
      <p:sp>
        <p:nvSpPr>
          <p:cNvPr id="14" name="Google Shape;14;p18"/>
          <p:cNvSpPr txBox="1">
            <a:spLocks noGrp="1"/>
          </p:cNvSpPr>
          <p:nvPr>
            <p:ph type="body" idx="1"/>
          </p:nvPr>
        </p:nvSpPr>
        <p:spPr>
          <a:xfrm>
            <a:off x="914400" y="1397000"/>
            <a:ext cx="10363200" cy="1422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640"/>
              </a:spcBef>
              <a:spcAft>
                <a:spcPts val="0"/>
              </a:spcAft>
              <a:buClr>
                <a:schemeClr val="lt1"/>
              </a:buClr>
              <a:buSzPts val="3200"/>
              <a:buNone/>
              <a:defRPr sz="3200">
                <a:solidFill>
                  <a:schemeClr val="lt1"/>
                </a:solidFill>
              </a:defRPr>
            </a:lvl1pPr>
            <a:lvl2pPr marL="914400" lvl="1" indent="-228600" algn="ctr">
              <a:lnSpc>
                <a:spcPct val="100000"/>
              </a:lnSpc>
              <a:spcBef>
                <a:spcPts val="360"/>
              </a:spcBef>
              <a:spcAft>
                <a:spcPts val="0"/>
              </a:spcAft>
              <a:buClr>
                <a:schemeClr val="lt1"/>
              </a:buClr>
              <a:buSzPts val="1800"/>
              <a:buNone/>
              <a:defRPr>
                <a:solidFill>
                  <a:schemeClr val="lt1"/>
                </a:solidFill>
              </a:defRPr>
            </a:lvl2pPr>
            <a:lvl3pPr marL="1371600" lvl="2" indent="-228600" algn="ctr">
              <a:lnSpc>
                <a:spcPct val="100000"/>
              </a:lnSpc>
              <a:spcBef>
                <a:spcPts val="360"/>
              </a:spcBef>
              <a:spcAft>
                <a:spcPts val="0"/>
              </a:spcAft>
              <a:buClr>
                <a:schemeClr val="lt1"/>
              </a:buClr>
              <a:buSzPts val="1800"/>
              <a:buNone/>
              <a:defRPr>
                <a:solidFill>
                  <a:schemeClr val="lt1"/>
                </a:solidFill>
              </a:defRPr>
            </a:lvl3pPr>
            <a:lvl4pPr marL="1828800" lvl="3" indent="-228600" algn="ctr">
              <a:lnSpc>
                <a:spcPct val="100000"/>
              </a:lnSpc>
              <a:spcBef>
                <a:spcPts val="360"/>
              </a:spcBef>
              <a:spcAft>
                <a:spcPts val="0"/>
              </a:spcAft>
              <a:buClr>
                <a:schemeClr val="lt1"/>
              </a:buClr>
              <a:buSzPts val="1800"/>
              <a:buNone/>
              <a:defRPr>
                <a:solidFill>
                  <a:schemeClr val="lt1"/>
                </a:solidFill>
              </a:defRPr>
            </a:lvl4pPr>
            <a:lvl5pPr marL="2286000" lvl="4" indent="-228600" algn="ctr">
              <a:lnSpc>
                <a:spcPct val="100000"/>
              </a:lnSpc>
              <a:spcBef>
                <a:spcPts val="360"/>
              </a:spcBef>
              <a:spcAft>
                <a:spcPts val="0"/>
              </a:spcAft>
              <a:buClr>
                <a:schemeClr val="lt1"/>
              </a:buClr>
              <a:buSzPts val="1800"/>
              <a:buNone/>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 name="Google Shape;15;p18"/>
          <p:cNvSpPr txBox="1">
            <a:spLocks noGrp="1"/>
          </p:cNvSpPr>
          <p:nvPr>
            <p:ph type="body" idx="2"/>
          </p:nvPr>
        </p:nvSpPr>
        <p:spPr>
          <a:xfrm>
            <a:off x="1828800" y="3124200"/>
            <a:ext cx="8636000" cy="1727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360"/>
              </a:spcBef>
              <a:spcAft>
                <a:spcPts val="0"/>
              </a:spcAft>
              <a:buClr>
                <a:srgbClr val="00B0F0"/>
              </a:buClr>
              <a:buSzPts val="1800"/>
              <a:buNone/>
              <a:defRPr>
                <a:solidFill>
                  <a:srgbClr val="00B0F0"/>
                </a:solidFill>
              </a:defRPr>
            </a:lvl1pPr>
            <a:lvl2pPr marL="914400" lvl="1" indent="-228600" algn="ctr">
              <a:lnSpc>
                <a:spcPct val="100000"/>
              </a:lnSpc>
              <a:spcBef>
                <a:spcPts val="360"/>
              </a:spcBef>
              <a:spcAft>
                <a:spcPts val="0"/>
              </a:spcAft>
              <a:buClr>
                <a:schemeClr val="lt1"/>
              </a:buClr>
              <a:buSzPts val="1800"/>
              <a:buNone/>
              <a:defRPr/>
            </a:lvl2pPr>
            <a:lvl3pPr marL="1371600" lvl="2" indent="-228600" algn="ctr">
              <a:lnSpc>
                <a:spcPct val="100000"/>
              </a:lnSpc>
              <a:spcBef>
                <a:spcPts val="360"/>
              </a:spcBef>
              <a:spcAft>
                <a:spcPts val="0"/>
              </a:spcAft>
              <a:buClr>
                <a:schemeClr val="lt1"/>
              </a:buClr>
              <a:buSzPts val="1800"/>
              <a:buNone/>
              <a:defRPr/>
            </a:lvl3pPr>
            <a:lvl4pPr marL="1828800" lvl="3" indent="-228600" algn="ctr">
              <a:lnSpc>
                <a:spcPct val="100000"/>
              </a:lnSpc>
              <a:spcBef>
                <a:spcPts val="360"/>
              </a:spcBef>
              <a:spcAft>
                <a:spcPts val="0"/>
              </a:spcAft>
              <a:buClr>
                <a:schemeClr val="lt1"/>
              </a:buClr>
              <a:buSzPts val="1800"/>
              <a:buNone/>
              <a:defRPr/>
            </a:lvl4pPr>
            <a:lvl5pPr marL="2286000" lvl="4" indent="-228600" algn="ctr">
              <a:lnSpc>
                <a:spcPct val="100000"/>
              </a:lnSpc>
              <a:spcBef>
                <a:spcPts val="360"/>
              </a:spcBef>
              <a:spcAft>
                <a:spcPts val="0"/>
              </a:spcAft>
              <a:buClr>
                <a:schemeClr val="dk2"/>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19"/>
          <p:cNvSpPr txBox="1">
            <a:spLocks noGrp="1"/>
          </p:cNvSpPr>
          <p:nvPr>
            <p:ph type="sldNum" idx="12"/>
          </p:nvPr>
        </p:nvSpPr>
        <p:spPr>
          <a:xfrm>
            <a:off x="4673600" y="6356353"/>
            <a:ext cx="2844800" cy="366183"/>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006096"/>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006096"/>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006096"/>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006096"/>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006096"/>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006096"/>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006096"/>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006096"/>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00609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8" name="Google Shape;18;p19"/>
          <p:cNvSpPr txBox="1">
            <a:spLocks noGrp="1"/>
          </p:cNvSpPr>
          <p:nvPr>
            <p:ph type="title"/>
          </p:nvPr>
        </p:nvSpPr>
        <p:spPr>
          <a:xfrm>
            <a:off x="609600" y="685800"/>
            <a:ext cx="10972800" cy="990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006096"/>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609600" y="2057402"/>
            <a:ext cx="10972800" cy="353483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006096"/>
              </a:buClr>
              <a:buSzPts val="1800"/>
              <a:buChar char="•"/>
              <a:defRPr>
                <a:solidFill>
                  <a:srgbClr val="006096"/>
                </a:solidFill>
              </a:defRPr>
            </a:lvl1pPr>
            <a:lvl2pPr marL="914400" lvl="1" indent="-342900" algn="l">
              <a:lnSpc>
                <a:spcPct val="100000"/>
              </a:lnSpc>
              <a:spcBef>
                <a:spcPts val="360"/>
              </a:spcBef>
              <a:spcAft>
                <a:spcPts val="0"/>
              </a:spcAft>
              <a:buClr>
                <a:srgbClr val="006096"/>
              </a:buClr>
              <a:buSzPts val="1800"/>
              <a:buChar char="–"/>
              <a:defRPr>
                <a:solidFill>
                  <a:srgbClr val="006096"/>
                </a:solidFill>
              </a:defRPr>
            </a:lvl2pPr>
            <a:lvl3pPr marL="1371600" lvl="2" indent="-342900" algn="l">
              <a:lnSpc>
                <a:spcPct val="100000"/>
              </a:lnSpc>
              <a:spcBef>
                <a:spcPts val="360"/>
              </a:spcBef>
              <a:spcAft>
                <a:spcPts val="0"/>
              </a:spcAft>
              <a:buClr>
                <a:srgbClr val="006096"/>
              </a:buClr>
              <a:buSzPts val="1800"/>
              <a:buChar char="•"/>
              <a:defRPr>
                <a:solidFill>
                  <a:srgbClr val="006096"/>
                </a:solidFill>
              </a:defRPr>
            </a:lvl3pPr>
            <a:lvl4pPr marL="1828800" lvl="3" indent="-342900" algn="l">
              <a:lnSpc>
                <a:spcPct val="100000"/>
              </a:lnSpc>
              <a:spcBef>
                <a:spcPts val="360"/>
              </a:spcBef>
              <a:spcAft>
                <a:spcPts val="0"/>
              </a:spcAft>
              <a:buClr>
                <a:srgbClr val="006096"/>
              </a:buClr>
              <a:buSzPts val="1800"/>
              <a:buChar char="–"/>
              <a:defRPr>
                <a:solidFill>
                  <a:srgbClr val="006096"/>
                </a:solidFill>
              </a:defRPr>
            </a:lvl4pPr>
            <a:lvl5pPr marL="2286000" lvl="4" indent="-342900" algn="l">
              <a:lnSpc>
                <a:spcPct val="100000"/>
              </a:lnSpc>
              <a:spcBef>
                <a:spcPts val="360"/>
              </a:spcBef>
              <a:spcAft>
                <a:spcPts val="0"/>
              </a:spcAft>
              <a:buClr>
                <a:srgbClr val="006096"/>
              </a:buClr>
              <a:buSzPts val="1800"/>
              <a:buChar char="»"/>
              <a:defRPr>
                <a:solidFill>
                  <a:srgbClr val="006096"/>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20"/>
          <p:cNvSpPr txBox="1">
            <a:spLocks noGrp="1"/>
          </p:cNvSpPr>
          <p:nvPr>
            <p:ph type="title"/>
          </p:nvPr>
        </p:nvSpPr>
        <p:spPr>
          <a:xfrm>
            <a:off x="609603" y="668548"/>
            <a:ext cx="4011084" cy="116205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solidFill>
                  <a:srgbClr val="006096"/>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20"/>
          <p:cNvSpPr txBox="1">
            <a:spLocks noGrp="1"/>
          </p:cNvSpPr>
          <p:nvPr>
            <p:ph type="body" idx="1"/>
          </p:nvPr>
        </p:nvSpPr>
        <p:spPr>
          <a:xfrm>
            <a:off x="4766733" y="685801"/>
            <a:ext cx="6815668" cy="4775201"/>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rgbClr val="006096"/>
              </a:buClr>
              <a:buSzPts val="3200"/>
              <a:buChar char="•"/>
              <a:defRPr sz="3200">
                <a:solidFill>
                  <a:srgbClr val="006096"/>
                </a:solidFill>
              </a:defRPr>
            </a:lvl1pPr>
            <a:lvl2pPr marL="914400" lvl="1" indent="-406400" algn="l">
              <a:lnSpc>
                <a:spcPct val="100000"/>
              </a:lnSpc>
              <a:spcBef>
                <a:spcPts val="560"/>
              </a:spcBef>
              <a:spcAft>
                <a:spcPts val="0"/>
              </a:spcAft>
              <a:buClr>
                <a:srgbClr val="006096"/>
              </a:buClr>
              <a:buSzPts val="2800"/>
              <a:buChar char="–"/>
              <a:defRPr sz="2800">
                <a:solidFill>
                  <a:srgbClr val="006096"/>
                </a:solidFill>
              </a:defRPr>
            </a:lvl2pPr>
            <a:lvl3pPr marL="1371600" lvl="2" indent="-381000" algn="l">
              <a:lnSpc>
                <a:spcPct val="100000"/>
              </a:lnSpc>
              <a:spcBef>
                <a:spcPts val="480"/>
              </a:spcBef>
              <a:spcAft>
                <a:spcPts val="0"/>
              </a:spcAft>
              <a:buClr>
                <a:srgbClr val="006096"/>
              </a:buClr>
              <a:buSzPts val="2400"/>
              <a:buChar char="•"/>
              <a:defRPr sz="2400">
                <a:solidFill>
                  <a:srgbClr val="006096"/>
                </a:solidFill>
              </a:defRPr>
            </a:lvl3pPr>
            <a:lvl4pPr marL="1828800" lvl="3" indent="-355600" algn="l">
              <a:lnSpc>
                <a:spcPct val="100000"/>
              </a:lnSpc>
              <a:spcBef>
                <a:spcPts val="400"/>
              </a:spcBef>
              <a:spcAft>
                <a:spcPts val="0"/>
              </a:spcAft>
              <a:buClr>
                <a:srgbClr val="006096"/>
              </a:buClr>
              <a:buSzPts val="2000"/>
              <a:buChar char="–"/>
              <a:defRPr sz="2000">
                <a:solidFill>
                  <a:srgbClr val="006096"/>
                </a:solidFill>
              </a:defRPr>
            </a:lvl4pPr>
            <a:lvl5pPr marL="2286000" lvl="4" indent="-355600" algn="l">
              <a:lnSpc>
                <a:spcPct val="100000"/>
              </a:lnSpc>
              <a:spcBef>
                <a:spcPts val="400"/>
              </a:spcBef>
              <a:spcAft>
                <a:spcPts val="0"/>
              </a:spcAft>
              <a:buClr>
                <a:srgbClr val="006096"/>
              </a:buClr>
              <a:buSzPts val="2000"/>
              <a:buChar char="»"/>
              <a:defRPr sz="2000">
                <a:solidFill>
                  <a:srgbClr val="006096"/>
                </a:solidFill>
              </a:defRPr>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3" name="Google Shape;23;p20"/>
          <p:cNvSpPr txBox="1">
            <a:spLocks noGrp="1"/>
          </p:cNvSpPr>
          <p:nvPr>
            <p:ph type="body" idx="2"/>
          </p:nvPr>
        </p:nvSpPr>
        <p:spPr>
          <a:xfrm>
            <a:off x="609603" y="2006600"/>
            <a:ext cx="4011084" cy="3454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rgbClr val="006096"/>
              </a:buClr>
              <a:buSzPts val="1400"/>
              <a:buNone/>
              <a:defRPr sz="1400">
                <a:solidFill>
                  <a:srgbClr val="006096"/>
                </a:solidFill>
              </a:defRPr>
            </a:lvl1pPr>
            <a:lvl2pPr marL="914400" lvl="1" indent="-228600" algn="l">
              <a:lnSpc>
                <a:spcPct val="100000"/>
              </a:lnSpc>
              <a:spcBef>
                <a:spcPts val="240"/>
              </a:spcBef>
              <a:spcAft>
                <a:spcPts val="0"/>
              </a:spcAft>
              <a:buClr>
                <a:schemeClr val="lt1"/>
              </a:buClr>
              <a:buSzPts val="1200"/>
              <a:buNone/>
              <a:defRPr sz="1200"/>
            </a:lvl2pPr>
            <a:lvl3pPr marL="1371600" lvl="2" indent="-228600" algn="l">
              <a:lnSpc>
                <a:spcPct val="100000"/>
              </a:lnSpc>
              <a:spcBef>
                <a:spcPts val="200"/>
              </a:spcBef>
              <a:spcAft>
                <a:spcPts val="0"/>
              </a:spcAft>
              <a:buClr>
                <a:schemeClr val="lt1"/>
              </a:buClr>
              <a:buSzPts val="1000"/>
              <a:buNone/>
              <a:defRPr sz="1000"/>
            </a:lvl3pPr>
            <a:lvl4pPr marL="1828800" lvl="3" indent="-228600" algn="l">
              <a:lnSpc>
                <a:spcPct val="100000"/>
              </a:lnSpc>
              <a:spcBef>
                <a:spcPts val="180"/>
              </a:spcBef>
              <a:spcAft>
                <a:spcPts val="0"/>
              </a:spcAft>
              <a:buClr>
                <a:schemeClr val="lt1"/>
              </a:buClr>
              <a:buSzPts val="900"/>
              <a:buNone/>
              <a:defRPr sz="900"/>
            </a:lvl4pPr>
            <a:lvl5pPr marL="2286000" lvl="4" indent="-228600" algn="l">
              <a:lnSpc>
                <a:spcPct val="100000"/>
              </a:lnSpc>
              <a:spcBef>
                <a:spcPts val="180"/>
              </a:spcBef>
              <a:spcAft>
                <a:spcPts val="0"/>
              </a:spcAft>
              <a:buClr>
                <a:schemeClr val="dk2"/>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4" name="Google Shape;24;p20"/>
          <p:cNvSpPr txBox="1">
            <a:spLocks noGrp="1"/>
          </p:cNvSpPr>
          <p:nvPr>
            <p:ph type="sldNum" idx="12"/>
          </p:nvPr>
        </p:nvSpPr>
        <p:spPr>
          <a:xfrm>
            <a:off x="4751998" y="6356353"/>
            <a:ext cx="2844800" cy="366183"/>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609600" y="685800"/>
            <a:ext cx="10972800" cy="990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006096"/>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609600" y="1447801"/>
            <a:ext cx="5384800" cy="4144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006096"/>
              </a:buClr>
              <a:buSzPts val="2800"/>
              <a:buChar char="•"/>
              <a:defRPr sz="2800">
                <a:solidFill>
                  <a:srgbClr val="006096"/>
                </a:solidFill>
              </a:defRPr>
            </a:lvl1pPr>
            <a:lvl2pPr marL="914400" lvl="1" indent="-381000" algn="l">
              <a:lnSpc>
                <a:spcPct val="100000"/>
              </a:lnSpc>
              <a:spcBef>
                <a:spcPts val="480"/>
              </a:spcBef>
              <a:spcAft>
                <a:spcPts val="0"/>
              </a:spcAft>
              <a:buClr>
                <a:srgbClr val="006096"/>
              </a:buClr>
              <a:buSzPts val="2400"/>
              <a:buChar char="–"/>
              <a:defRPr sz="2400">
                <a:solidFill>
                  <a:srgbClr val="006096"/>
                </a:solidFill>
              </a:defRPr>
            </a:lvl2pPr>
            <a:lvl3pPr marL="1371600" lvl="2" indent="-355600" algn="l">
              <a:lnSpc>
                <a:spcPct val="100000"/>
              </a:lnSpc>
              <a:spcBef>
                <a:spcPts val="400"/>
              </a:spcBef>
              <a:spcAft>
                <a:spcPts val="0"/>
              </a:spcAft>
              <a:buClr>
                <a:srgbClr val="006096"/>
              </a:buClr>
              <a:buSzPts val="2000"/>
              <a:buChar char="•"/>
              <a:defRPr sz="2000">
                <a:solidFill>
                  <a:srgbClr val="006096"/>
                </a:solidFill>
              </a:defRPr>
            </a:lvl3pPr>
            <a:lvl4pPr marL="1828800" lvl="3" indent="-342900" algn="l">
              <a:lnSpc>
                <a:spcPct val="100000"/>
              </a:lnSpc>
              <a:spcBef>
                <a:spcPts val="360"/>
              </a:spcBef>
              <a:spcAft>
                <a:spcPts val="0"/>
              </a:spcAft>
              <a:buClr>
                <a:srgbClr val="006096"/>
              </a:buClr>
              <a:buSzPts val="1800"/>
              <a:buChar char="–"/>
              <a:defRPr sz="1800">
                <a:solidFill>
                  <a:srgbClr val="006096"/>
                </a:solidFill>
              </a:defRPr>
            </a:lvl4pPr>
            <a:lvl5pPr marL="2286000" lvl="4" indent="-342900" algn="l">
              <a:lnSpc>
                <a:spcPct val="100000"/>
              </a:lnSpc>
              <a:spcBef>
                <a:spcPts val="360"/>
              </a:spcBef>
              <a:spcAft>
                <a:spcPts val="0"/>
              </a:spcAft>
              <a:buClr>
                <a:srgbClr val="006096"/>
              </a:buClr>
              <a:buSzPts val="1800"/>
              <a:buChar char="»"/>
              <a:defRPr sz="1800">
                <a:solidFill>
                  <a:srgbClr val="006096"/>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8" name="Google Shape;28;p24"/>
          <p:cNvSpPr txBox="1">
            <a:spLocks noGrp="1"/>
          </p:cNvSpPr>
          <p:nvPr>
            <p:ph type="body" idx="2"/>
          </p:nvPr>
        </p:nvSpPr>
        <p:spPr>
          <a:xfrm>
            <a:off x="6197600" y="1447801"/>
            <a:ext cx="5384800" cy="4144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006096"/>
              </a:buClr>
              <a:buSzPts val="2800"/>
              <a:buChar char="•"/>
              <a:defRPr sz="2800">
                <a:solidFill>
                  <a:srgbClr val="006096"/>
                </a:solidFill>
              </a:defRPr>
            </a:lvl1pPr>
            <a:lvl2pPr marL="914400" lvl="1" indent="-381000" algn="l">
              <a:lnSpc>
                <a:spcPct val="100000"/>
              </a:lnSpc>
              <a:spcBef>
                <a:spcPts val="480"/>
              </a:spcBef>
              <a:spcAft>
                <a:spcPts val="0"/>
              </a:spcAft>
              <a:buClr>
                <a:srgbClr val="006096"/>
              </a:buClr>
              <a:buSzPts val="2400"/>
              <a:buChar char="–"/>
              <a:defRPr sz="2400">
                <a:solidFill>
                  <a:srgbClr val="006096"/>
                </a:solidFill>
              </a:defRPr>
            </a:lvl2pPr>
            <a:lvl3pPr marL="1371600" lvl="2" indent="-355600" algn="l">
              <a:lnSpc>
                <a:spcPct val="100000"/>
              </a:lnSpc>
              <a:spcBef>
                <a:spcPts val="400"/>
              </a:spcBef>
              <a:spcAft>
                <a:spcPts val="0"/>
              </a:spcAft>
              <a:buClr>
                <a:srgbClr val="006096"/>
              </a:buClr>
              <a:buSzPts val="2000"/>
              <a:buChar char="•"/>
              <a:defRPr sz="2000">
                <a:solidFill>
                  <a:srgbClr val="006096"/>
                </a:solidFill>
              </a:defRPr>
            </a:lvl3pPr>
            <a:lvl4pPr marL="1828800" lvl="3" indent="-342900" algn="l">
              <a:lnSpc>
                <a:spcPct val="100000"/>
              </a:lnSpc>
              <a:spcBef>
                <a:spcPts val="360"/>
              </a:spcBef>
              <a:spcAft>
                <a:spcPts val="0"/>
              </a:spcAft>
              <a:buClr>
                <a:srgbClr val="006096"/>
              </a:buClr>
              <a:buSzPts val="1800"/>
              <a:buChar char="–"/>
              <a:defRPr sz="1800">
                <a:solidFill>
                  <a:srgbClr val="006096"/>
                </a:solidFill>
              </a:defRPr>
            </a:lvl4pPr>
            <a:lvl5pPr marL="2286000" lvl="4" indent="-342900" algn="l">
              <a:lnSpc>
                <a:spcPct val="100000"/>
              </a:lnSpc>
              <a:spcBef>
                <a:spcPts val="360"/>
              </a:spcBef>
              <a:spcAft>
                <a:spcPts val="0"/>
              </a:spcAft>
              <a:buClr>
                <a:srgbClr val="006096"/>
              </a:buClr>
              <a:buSzPts val="1800"/>
              <a:buChar char="»"/>
              <a:defRPr sz="1800">
                <a:solidFill>
                  <a:srgbClr val="006096"/>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9" name="Google Shape;29;p24"/>
          <p:cNvSpPr txBox="1">
            <a:spLocks noGrp="1"/>
          </p:cNvSpPr>
          <p:nvPr>
            <p:ph type="sldNum" idx="12"/>
          </p:nvPr>
        </p:nvSpPr>
        <p:spPr>
          <a:xfrm>
            <a:off x="4673600" y="6356353"/>
            <a:ext cx="2844800" cy="366183"/>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21"/>
          <p:cNvSpPr txBox="1">
            <a:spLocks noGrp="1"/>
          </p:cNvSpPr>
          <p:nvPr>
            <p:ph type="title"/>
          </p:nvPr>
        </p:nvSpPr>
        <p:spPr>
          <a:xfrm>
            <a:off x="963084" y="3303588"/>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3200" b="1" cap="none">
                <a:solidFill>
                  <a:srgbClr val="006096"/>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21"/>
          <p:cNvSpPr txBox="1">
            <a:spLocks noGrp="1"/>
          </p:cNvSpPr>
          <p:nvPr>
            <p:ph type="body" idx="1"/>
          </p:nvPr>
        </p:nvSpPr>
        <p:spPr>
          <a:xfrm>
            <a:off x="963084" y="1803400"/>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3" name="Google Shape;33;p21"/>
          <p:cNvSpPr txBox="1">
            <a:spLocks noGrp="1"/>
          </p:cNvSpPr>
          <p:nvPr>
            <p:ph type="sldNum" idx="12"/>
          </p:nvPr>
        </p:nvSpPr>
        <p:spPr>
          <a:xfrm>
            <a:off x="4673600" y="6356353"/>
            <a:ext cx="2844800" cy="366183"/>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22"/>
          <p:cNvSpPr txBox="1">
            <a:spLocks noGrp="1"/>
          </p:cNvSpPr>
          <p:nvPr>
            <p:ph type="sldNum" idx="12"/>
          </p:nvPr>
        </p:nvSpPr>
        <p:spPr>
          <a:xfrm>
            <a:off x="4464800" y="6356353"/>
            <a:ext cx="2844800" cy="366183"/>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609600" y="685800"/>
            <a:ext cx="10972800" cy="990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006096"/>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26"/>
          <p:cNvSpPr txBox="1">
            <a:spLocks noGrp="1"/>
          </p:cNvSpPr>
          <p:nvPr>
            <p:ph type="sldNum" idx="12"/>
          </p:nvPr>
        </p:nvSpPr>
        <p:spPr>
          <a:xfrm>
            <a:off x="4673600" y="6375402"/>
            <a:ext cx="2844800" cy="366183"/>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23"/>
          <p:cNvSpPr txBox="1">
            <a:spLocks noGrp="1"/>
          </p:cNvSpPr>
          <p:nvPr>
            <p:ph type="title"/>
          </p:nvPr>
        </p:nvSpPr>
        <p:spPr>
          <a:xfrm>
            <a:off x="609600" y="685800"/>
            <a:ext cx="10972800" cy="990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006096"/>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1" name="Google Shape;41;p23"/>
          <p:cNvSpPr txBox="1">
            <a:spLocks noGrp="1"/>
          </p:cNvSpPr>
          <p:nvPr>
            <p:ph type="body" idx="1"/>
          </p:nvPr>
        </p:nvSpPr>
        <p:spPr>
          <a:xfrm>
            <a:off x="609600" y="2057402"/>
            <a:ext cx="10972800" cy="353483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006096"/>
              </a:buClr>
              <a:buSzPts val="1800"/>
              <a:buChar char="•"/>
              <a:defRPr>
                <a:solidFill>
                  <a:srgbClr val="006096"/>
                </a:solidFill>
              </a:defRPr>
            </a:lvl1pPr>
            <a:lvl2pPr marL="914400" lvl="1" indent="-342900" algn="l">
              <a:lnSpc>
                <a:spcPct val="100000"/>
              </a:lnSpc>
              <a:spcBef>
                <a:spcPts val="360"/>
              </a:spcBef>
              <a:spcAft>
                <a:spcPts val="0"/>
              </a:spcAft>
              <a:buClr>
                <a:srgbClr val="006096"/>
              </a:buClr>
              <a:buSzPts val="1800"/>
              <a:buChar char="–"/>
              <a:defRPr>
                <a:solidFill>
                  <a:srgbClr val="006096"/>
                </a:solidFill>
              </a:defRPr>
            </a:lvl2pPr>
            <a:lvl3pPr marL="1371600" lvl="2" indent="-342900" algn="l">
              <a:lnSpc>
                <a:spcPct val="100000"/>
              </a:lnSpc>
              <a:spcBef>
                <a:spcPts val="360"/>
              </a:spcBef>
              <a:spcAft>
                <a:spcPts val="0"/>
              </a:spcAft>
              <a:buClr>
                <a:srgbClr val="006096"/>
              </a:buClr>
              <a:buSzPts val="1800"/>
              <a:buChar char="•"/>
              <a:defRPr>
                <a:solidFill>
                  <a:srgbClr val="006096"/>
                </a:solidFill>
              </a:defRPr>
            </a:lvl3pPr>
            <a:lvl4pPr marL="1828800" lvl="3" indent="-342900" algn="l">
              <a:lnSpc>
                <a:spcPct val="100000"/>
              </a:lnSpc>
              <a:spcBef>
                <a:spcPts val="360"/>
              </a:spcBef>
              <a:spcAft>
                <a:spcPts val="0"/>
              </a:spcAft>
              <a:buClr>
                <a:srgbClr val="006096"/>
              </a:buClr>
              <a:buSzPts val="1800"/>
              <a:buChar char="–"/>
              <a:defRPr>
                <a:solidFill>
                  <a:srgbClr val="006096"/>
                </a:solidFill>
              </a:defRPr>
            </a:lvl4pPr>
            <a:lvl5pPr marL="2286000" lvl="4" indent="-342900" algn="l">
              <a:lnSpc>
                <a:spcPct val="100000"/>
              </a:lnSpc>
              <a:spcBef>
                <a:spcPts val="360"/>
              </a:spcBef>
              <a:spcAft>
                <a:spcPts val="0"/>
              </a:spcAft>
              <a:buClr>
                <a:srgbClr val="006096"/>
              </a:buClr>
              <a:buSzPts val="1800"/>
              <a:buChar char="»"/>
              <a:defRPr>
                <a:solidFill>
                  <a:srgbClr val="006096"/>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 name="Google Shape;42;p23"/>
          <p:cNvSpPr txBox="1">
            <a:spLocks noGrp="1"/>
          </p:cNvSpPr>
          <p:nvPr>
            <p:ph type="sldNum" idx="12"/>
          </p:nvPr>
        </p:nvSpPr>
        <p:spPr>
          <a:xfrm>
            <a:off x="4673600" y="6356353"/>
            <a:ext cx="2844800" cy="366183"/>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004F6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609600" y="787400"/>
            <a:ext cx="10972800" cy="990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3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Helvetica Neue"/>
                <a:ea typeface="Helvetica Neue"/>
                <a:cs typeface="Helvetica Neue"/>
                <a:sym typeface="Helvetica Neue"/>
              </a:defRPr>
            </a:lvl9pPr>
          </a:lstStyle>
          <a:p>
            <a:endParaRPr/>
          </a:p>
        </p:txBody>
      </p:sp>
      <p:sp>
        <p:nvSpPr>
          <p:cNvPr id="7" name="Google Shape;7;p16"/>
          <p:cNvSpPr txBox="1">
            <a:spLocks noGrp="1"/>
          </p:cNvSpPr>
          <p:nvPr>
            <p:ph type="body" idx="1"/>
          </p:nvPr>
        </p:nvSpPr>
        <p:spPr>
          <a:xfrm>
            <a:off x="609600" y="2159002"/>
            <a:ext cx="10972800" cy="3534833"/>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hyperlink" Target="https://www.cdhs.udel.edu/seow/reports-and-products/publications"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cdhs.udel.edu/content-sub-site/Documents/Bullying%20Infographic%20Final%2015%20Feb%2022.pdf" TargetMode="External"/><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youtu.be/RdkIp1NS1e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txBox="1">
            <a:spLocks noGrp="1"/>
          </p:cNvSpPr>
          <p:nvPr>
            <p:ph type="title"/>
          </p:nvPr>
        </p:nvSpPr>
        <p:spPr>
          <a:xfrm>
            <a:off x="8128000" y="612776"/>
            <a:ext cx="3352800" cy="885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3733"/>
              <a:t>Welcome! </a:t>
            </a:r>
            <a:endParaRPr sz="3733"/>
          </a:p>
        </p:txBody>
      </p:sp>
      <p:pic>
        <p:nvPicPr>
          <p:cNvPr id="62" name="Google Shape;62;p1" descr="A picture containing circle&#10;&#10;Description automatically generated"/>
          <p:cNvPicPr preferRelativeResize="0">
            <a:picLocks noGrp="1"/>
          </p:cNvPicPr>
          <p:nvPr>
            <p:ph type="pic" idx="2"/>
          </p:nvPr>
        </p:nvPicPr>
        <p:blipFill rotWithShape="1">
          <a:blip r:embed="rId3">
            <a:alphaModFix/>
          </a:blip>
          <a:srcRect l="2032" r="2032"/>
          <a:stretch/>
        </p:blipFill>
        <p:spPr>
          <a:xfrm>
            <a:off x="567623" y="1099368"/>
            <a:ext cx="4867564" cy="3905571"/>
          </a:xfrm>
          <a:prstGeom prst="rect">
            <a:avLst/>
          </a:prstGeom>
          <a:noFill/>
          <a:ln>
            <a:noFill/>
          </a:ln>
        </p:spPr>
      </p:pic>
      <p:sp>
        <p:nvSpPr>
          <p:cNvPr id="63" name="Google Shape;63;p1"/>
          <p:cNvSpPr txBox="1">
            <a:spLocks noGrp="1"/>
          </p:cNvSpPr>
          <p:nvPr>
            <p:ph type="body" idx="1"/>
          </p:nvPr>
        </p:nvSpPr>
        <p:spPr>
          <a:xfrm>
            <a:off x="7079756" y="1991162"/>
            <a:ext cx="4489867" cy="2875675"/>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rgbClr val="006096"/>
              </a:buClr>
              <a:buSzPts val="1867"/>
              <a:buNone/>
            </a:pPr>
            <a:r>
              <a:rPr lang="en-US" sz="1867"/>
              <a:t>We will get started in just a few moments. </a:t>
            </a:r>
            <a:endParaRPr/>
          </a:p>
          <a:p>
            <a:pPr marL="0" lvl="0" indent="0" algn="ctr" rtl="0">
              <a:lnSpc>
                <a:spcPct val="150000"/>
              </a:lnSpc>
              <a:spcBef>
                <a:spcPts val="373"/>
              </a:spcBef>
              <a:spcAft>
                <a:spcPts val="0"/>
              </a:spcAft>
              <a:buClr>
                <a:srgbClr val="006096"/>
              </a:buClr>
              <a:buSzPts val="1867"/>
              <a:buNone/>
            </a:pPr>
            <a:endParaRPr sz="1867"/>
          </a:p>
          <a:p>
            <a:pPr marL="0" lvl="0" indent="0" algn="ctr" rtl="0">
              <a:lnSpc>
                <a:spcPct val="150000"/>
              </a:lnSpc>
              <a:spcBef>
                <a:spcPts val="373"/>
              </a:spcBef>
              <a:spcAft>
                <a:spcPts val="0"/>
              </a:spcAft>
              <a:buClr>
                <a:srgbClr val="006096"/>
              </a:buClr>
              <a:buSzPts val="1867"/>
              <a:buNone/>
            </a:pPr>
            <a:r>
              <a:rPr lang="en-US" sz="1867"/>
              <a:t>Please introduce yourself in the chat.</a:t>
            </a:r>
            <a:endParaRPr/>
          </a:p>
          <a:p>
            <a:pPr marL="0" lvl="0" indent="0" algn="ctr" rtl="0">
              <a:lnSpc>
                <a:spcPct val="150000"/>
              </a:lnSpc>
              <a:spcBef>
                <a:spcPts val="373"/>
              </a:spcBef>
              <a:spcAft>
                <a:spcPts val="0"/>
              </a:spcAft>
              <a:buClr>
                <a:srgbClr val="006096"/>
              </a:buClr>
              <a:buSzPts val="1867"/>
              <a:buNone/>
            </a:pPr>
            <a:endParaRPr sz="1867"/>
          </a:p>
          <a:p>
            <a:pPr marL="0" lvl="0" indent="0" algn="ctr" rtl="0">
              <a:lnSpc>
                <a:spcPct val="150000"/>
              </a:lnSpc>
              <a:spcBef>
                <a:spcPts val="373"/>
              </a:spcBef>
              <a:spcAft>
                <a:spcPts val="0"/>
              </a:spcAft>
              <a:buClr>
                <a:srgbClr val="006096"/>
              </a:buClr>
              <a:buSzPts val="1867"/>
              <a:buNone/>
            </a:pPr>
            <a:r>
              <a:rPr lang="en-US" sz="1867"/>
              <a:t>All attendees are muted upon entry. </a:t>
            </a:r>
            <a:endParaRPr/>
          </a:p>
          <a:p>
            <a:pPr marL="0" lvl="0" indent="0" algn="ctr" rtl="0">
              <a:lnSpc>
                <a:spcPct val="150000"/>
              </a:lnSpc>
              <a:spcBef>
                <a:spcPts val="373"/>
              </a:spcBef>
              <a:spcAft>
                <a:spcPts val="0"/>
              </a:spcAft>
              <a:buClr>
                <a:srgbClr val="006096"/>
              </a:buClr>
              <a:buSzPts val="1867"/>
              <a:buNone/>
            </a:pPr>
            <a:r>
              <a:rPr lang="en-US" sz="1867"/>
              <a:t> </a:t>
            </a:r>
            <a:endParaRPr/>
          </a:p>
        </p:txBody>
      </p:sp>
      <p:sp>
        <p:nvSpPr>
          <p:cNvPr id="64" name="Google Shape;64;p1"/>
          <p:cNvSpPr txBox="1">
            <a:spLocks noGrp="1"/>
          </p:cNvSpPr>
          <p:nvPr>
            <p:ph type="sldNum" idx="12"/>
          </p:nvPr>
        </p:nvSpPr>
        <p:spPr>
          <a:xfrm>
            <a:off x="4673600" y="6356353"/>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fld id="{00000000-1234-1234-1234-123412341234}" type="slidenum">
              <a:rPr lang="en-US" sz="2400">
                <a:solidFill>
                  <a:srgbClr val="004F6F"/>
                </a:solidFill>
                <a:latin typeface="Arial"/>
                <a:ea typeface="Arial"/>
                <a:cs typeface="Arial"/>
                <a:sym typeface="Arial"/>
              </a:rPr>
              <a:t>1</a:t>
            </a:fld>
            <a:endParaRPr sz="2400">
              <a:solidFill>
                <a:srgbClr val="004F6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609603" y="668548"/>
            <a:ext cx="4011084" cy="7833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3600"/>
              <a:t>Data Champion</a:t>
            </a:r>
            <a:endParaRPr sz="3600"/>
          </a:p>
        </p:txBody>
      </p:sp>
      <p:pic>
        <p:nvPicPr>
          <p:cNvPr id="135" name="Google Shape;135;p7"/>
          <p:cNvPicPr preferRelativeResize="0">
            <a:picLocks noGrp="1"/>
          </p:cNvPicPr>
          <p:nvPr>
            <p:ph type="body" idx="1"/>
          </p:nvPr>
        </p:nvPicPr>
        <p:blipFill rotWithShape="1">
          <a:blip r:embed="rId3">
            <a:alphaModFix/>
          </a:blip>
          <a:srcRect/>
          <a:stretch/>
        </p:blipFill>
        <p:spPr>
          <a:xfrm>
            <a:off x="4099030" y="2264675"/>
            <a:ext cx="3383084" cy="3141452"/>
          </a:xfrm>
          <a:prstGeom prst="rect">
            <a:avLst/>
          </a:prstGeom>
          <a:noFill/>
          <a:ln>
            <a:noFill/>
          </a:ln>
        </p:spPr>
      </p:pic>
      <p:sp>
        <p:nvSpPr>
          <p:cNvPr id="136" name="Google Shape;136;p7"/>
          <p:cNvSpPr txBox="1">
            <a:spLocks noGrp="1"/>
          </p:cNvSpPr>
          <p:nvPr>
            <p:ph type="sldNum" idx="12"/>
          </p:nvPr>
        </p:nvSpPr>
        <p:spPr>
          <a:xfrm>
            <a:off x="4751998" y="6356353"/>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fld id="{00000000-1234-1234-1234-123412341234}" type="slidenum">
              <a:rPr lang="en-US" sz="2400">
                <a:solidFill>
                  <a:srgbClr val="004F6F"/>
                </a:solidFill>
                <a:latin typeface="Arial"/>
                <a:ea typeface="Arial"/>
                <a:cs typeface="Arial"/>
                <a:sym typeface="Arial"/>
              </a:rPr>
              <a:t>10</a:t>
            </a:fld>
            <a:endParaRPr sz="2400">
              <a:solidFill>
                <a:srgbClr val="004F6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8"/>
          <p:cNvSpPr/>
          <p:nvPr/>
        </p:nvSpPr>
        <p:spPr>
          <a:xfrm>
            <a:off x="0" y="0"/>
            <a:ext cx="12192000" cy="6858000"/>
          </a:xfrm>
          <a:prstGeom prst="rect">
            <a:avLst/>
          </a:prstGeom>
          <a:solidFill>
            <a:srgbClr val="4540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2" name="Google Shape;142;p8"/>
          <p:cNvSpPr/>
          <p:nvPr/>
        </p:nvSpPr>
        <p:spPr>
          <a:xfrm>
            <a:off x="477012" y="480060"/>
            <a:ext cx="11237976"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3" name="Google Shape;14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600"/>
              </a:spcAft>
              <a:buSzPts val="1400"/>
              <a:buNone/>
            </a:pPr>
            <a:fld id="{00000000-1234-1234-1234-123412341234}" type="slidenum">
              <a:rPr lang="en-US" sz="1400">
                <a:solidFill>
                  <a:srgbClr val="FFFFFF"/>
                </a:solidFill>
              </a:rPr>
              <a:t>11</a:t>
            </a:fld>
            <a:endParaRPr sz="1400">
              <a:solidFill>
                <a:srgbClr val="FFFFFF"/>
              </a:solidFill>
            </a:endParaRPr>
          </a:p>
        </p:txBody>
      </p:sp>
      <p:pic>
        <p:nvPicPr>
          <p:cNvPr id="144" name="Google Shape;144;p8"/>
          <p:cNvPicPr preferRelativeResize="0"/>
          <p:nvPr/>
        </p:nvPicPr>
        <p:blipFill rotWithShape="1">
          <a:blip r:embed="rId3">
            <a:alphaModFix/>
          </a:blip>
          <a:srcRect/>
          <a:stretch/>
        </p:blipFill>
        <p:spPr>
          <a:xfrm>
            <a:off x="1686182" y="816105"/>
            <a:ext cx="8819635" cy="52257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p:nvPr/>
        </p:nvSpPr>
        <p:spPr>
          <a:xfrm>
            <a:off x="0" y="713984"/>
            <a:ext cx="12192000" cy="1553227"/>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0" name="Google Shape;150;p9"/>
          <p:cNvSpPr txBox="1">
            <a:spLocks noGrp="1"/>
          </p:cNvSpPr>
          <p:nvPr>
            <p:ph type="body" idx="1"/>
          </p:nvPr>
        </p:nvSpPr>
        <p:spPr>
          <a:xfrm>
            <a:off x="578074" y="734997"/>
            <a:ext cx="10363200" cy="15001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888888"/>
              </a:buClr>
              <a:buSzPts val="2000"/>
              <a:buNone/>
            </a:pPr>
            <a:r>
              <a:rPr lang="en-US" sz="5400">
                <a:solidFill>
                  <a:schemeClr val="lt2"/>
                </a:solidFill>
              </a:rPr>
              <a:t>Highlights from the Field</a:t>
            </a:r>
            <a:endParaRPr sz="5400">
              <a:solidFill>
                <a:schemeClr val="lt2"/>
              </a:solidFill>
            </a:endParaRPr>
          </a:p>
          <a:p>
            <a:pPr marL="0" lvl="0" indent="0" algn="l" rtl="0">
              <a:lnSpc>
                <a:spcPct val="100000"/>
              </a:lnSpc>
              <a:spcBef>
                <a:spcPts val="400"/>
              </a:spcBef>
              <a:spcAft>
                <a:spcPts val="0"/>
              </a:spcAft>
              <a:buClr>
                <a:srgbClr val="888888"/>
              </a:buClr>
              <a:buSzPts val="2000"/>
              <a:buNone/>
            </a:pPr>
            <a:endParaRPr/>
          </a:p>
        </p:txBody>
      </p:sp>
      <p:sp>
        <p:nvSpPr>
          <p:cNvPr id="151" name="Google Shape;151;p9"/>
          <p:cNvSpPr txBox="1">
            <a:spLocks noGrp="1"/>
          </p:cNvSpPr>
          <p:nvPr>
            <p:ph type="sldNum" idx="12"/>
          </p:nvPr>
        </p:nvSpPr>
        <p:spPr>
          <a:xfrm>
            <a:off x="4673600" y="6356353"/>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fld id="{00000000-1234-1234-1234-123412341234}" type="slidenum">
              <a:rPr lang="en-US" sz="2400">
                <a:solidFill>
                  <a:srgbClr val="004F6F"/>
                </a:solidFill>
                <a:latin typeface="Arial"/>
                <a:ea typeface="Arial"/>
                <a:cs typeface="Arial"/>
                <a:sym typeface="Arial"/>
              </a:rPr>
              <a:t>12</a:t>
            </a:fld>
            <a:endParaRPr sz="2400">
              <a:solidFill>
                <a:srgbClr val="004F6F"/>
              </a:solidFill>
              <a:latin typeface="Arial"/>
              <a:ea typeface="Arial"/>
              <a:cs typeface="Arial"/>
              <a:sym typeface="Arial"/>
            </a:endParaRPr>
          </a:p>
        </p:txBody>
      </p:sp>
      <p:sp>
        <p:nvSpPr>
          <p:cNvPr id="152" name="Google Shape;152;p9"/>
          <p:cNvSpPr txBox="1"/>
          <p:nvPr/>
        </p:nvSpPr>
        <p:spPr>
          <a:xfrm>
            <a:off x="1834149" y="2885721"/>
            <a:ext cx="6357874"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Recent reports and data releases of interest, including:</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2021 NSDUH Annual National Report </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CADCA Practical Theorist special issue on Fentanyl</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Mental Health America dashboard on mental health screenings by state and county, 2020-2022</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The Trevor Project 2022 National Survey on LGBTQ Youth Mental Health by State</a:t>
            </a:r>
            <a:endParaRPr sz="1800" b="0" i="0" u="none" strike="noStrike" cap="none">
              <a:solidFill>
                <a:srgbClr val="000000"/>
              </a:solidFill>
              <a:latin typeface="Calibri"/>
              <a:ea typeface="Calibri"/>
              <a:cs typeface="Calibri"/>
              <a:sym typeface="Calibri"/>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
          <p:cNvSpPr txBox="1">
            <a:spLocks noGrp="1"/>
          </p:cNvSpPr>
          <p:nvPr>
            <p:ph type="title"/>
          </p:nvPr>
        </p:nvSpPr>
        <p:spPr>
          <a:xfrm>
            <a:off x="5160175" y="530400"/>
            <a:ext cx="68295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000" b="1" u="sng"/>
              <a:t>National Survey on Drug Use and Health</a:t>
            </a:r>
            <a:br>
              <a:rPr lang="en-US"/>
            </a:br>
            <a:r>
              <a:rPr lang="en-US" sz="2300"/>
              <a:t>2021 Key Substance Use and Mental Health Indicators </a:t>
            </a:r>
            <a:endParaRPr sz="2300"/>
          </a:p>
        </p:txBody>
      </p:sp>
      <p:sp>
        <p:nvSpPr>
          <p:cNvPr id="158" name="Google Shape;158;p11"/>
          <p:cNvSpPr txBox="1">
            <a:spLocks noGrp="1"/>
          </p:cNvSpPr>
          <p:nvPr>
            <p:ph type="body" idx="2"/>
          </p:nvPr>
        </p:nvSpPr>
        <p:spPr>
          <a:xfrm>
            <a:off x="5226050" y="1521000"/>
            <a:ext cx="6575100" cy="43752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1300"/>
              </a:spcBef>
              <a:spcAft>
                <a:spcPts val="0"/>
              </a:spcAft>
              <a:buSzPts val="2800"/>
              <a:buFont typeface="Arial"/>
              <a:buChar char="•"/>
            </a:pPr>
            <a:r>
              <a:rPr lang="en-US" sz="1600" b="0" i="0" u="none" strike="noStrike">
                <a:solidFill>
                  <a:srgbClr val="4A4A4A"/>
                </a:solidFill>
                <a:latin typeface="Arial"/>
                <a:ea typeface="Arial"/>
                <a:cs typeface="Arial"/>
                <a:sym typeface="Arial"/>
              </a:rPr>
              <a:t>Substance use (tobacco, alcohol, vaping, marijuana and other illicit drug use, as well as the use and misuse of prescription drugs)</a:t>
            </a:r>
            <a:endParaRPr/>
          </a:p>
          <a:p>
            <a:pPr marL="457200" lvl="0" indent="-406400" algn="l" rtl="0">
              <a:lnSpc>
                <a:spcPct val="100000"/>
              </a:lnSpc>
              <a:spcBef>
                <a:spcPts val="0"/>
              </a:spcBef>
              <a:spcAft>
                <a:spcPts val="0"/>
              </a:spcAft>
              <a:buSzPts val="2800"/>
              <a:buFont typeface="Arial"/>
              <a:buChar char="•"/>
            </a:pPr>
            <a:r>
              <a:rPr lang="en-US" sz="1600" b="0" i="0" u="none" strike="noStrike">
                <a:solidFill>
                  <a:srgbClr val="4A4A4A"/>
                </a:solidFill>
                <a:latin typeface="Arial"/>
                <a:ea typeface="Arial"/>
                <a:cs typeface="Arial"/>
                <a:sym typeface="Arial"/>
              </a:rPr>
              <a:t>Initiation of substance use by type</a:t>
            </a:r>
            <a:endParaRPr/>
          </a:p>
          <a:p>
            <a:pPr marL="457200" lvl="0" indent="-406400" algn="l" rtl="0">
              <a:lnSpc>
                <a:spcPct val="100000"/>
              </a:lnSpc>
              <a:spcBef>
                <a:spcPts val="0"/>
              </a:spcBef>
              <a:spcAft>
                <a:spcPts val="0"/>
              </a:spcAft>
              <a:buSzPts val="2800"/>
              <a:buFont typeface="Arial"/>
              <a:buChar char="•"/>
            </a:pPr>
            <a:r>
              <a:rPr lang="en-US" sz="1600" b="0" i="0" u="none" strike="noStrike">
                <a:solidFill>
                  <a:srgbClr val="4A4A4A"/>
                </a:solidFill>
                <a:latin typeface="Arial"/>
                <a:ea typeface="Arial"/>
                <a:cs typeface="Arial"/>
                <a:sym typeface="Arial"/>
              </a:rPr>
              <a:t>Substance use disorders (SUDs)</a:t>
            </a:r>
            <a:endParaRPr/>
          </a:p>
          <a:p>
            <a:pPr marL="457200" lvl="0" indent="-406400" algn="l" rtl="0">
              <a:lnSpc>
                <a:spcPct val="100000"/>
              </a:lnSpc>
              <a:spcBef>
                <a:spcPts val="0"/>
              </a:spcBef>
              <a:spcAft>
                <a:spcPts val="0"/>
              </a:spcAft>
              <a:buSzPts val="2800"/>
              <a:buFont typeface="Arial"/>
              <a:buChar char="•"/>
            </a:pPr>
            <a:r>
              <a:rPr lang="en-US" sz="1600" b="0" i="0" u="none" strike="noStrike">
                <a:solidFill>
                  <a:srgbClr val="4A4A4A"/>
                </a:solidFill>
                <a:latin typeface="Arial"/>
                <a:ea typeface="Arial"/>
                <a:cs typeface="Arial"/>
                <a:sym typeface="Arial"/>
              </a:rPr>
              <a:t>Major depressive episode (MDE), any mental illness, and serious mental illness</a:t>
            </a:r>
            <a:endParaRPr/>
          </a:p>
          <a:p>
            <a:pPr marL="457200" lvl="0" indent="-406400" algn="l" rtl="0">
              <a:lnSpc>
                <a:spcPct val="100000"/>
              </a:lnSpc>
              <a:spcBef>
                <a:spcPts val="0"/>
              </a:spcBef>
              <a:spcAft>
                <a:spcPts val="0"/>
              </a:spcAft>
              <a:buSzPts val="2800"/>
              <a:buFont typeface="Arial"/>
              <a:buChar char="•"/>
            </a:pPr>
            <a:r>
              <a:rPr lang="en-US" sz="1600" b="0" i="0" u="none" strike="noStrike">
                <a:solidFill>
                  <a:srgbClr val="4A4A4A"/>
                </a:solidFill>
                <a:latin typeface="Arial"/>
                <a:ea typeface="Arial"/>
                <a:cs typeface="Arial"/>
                <a:sym typeface="Arial"/>
              </a:rPr>
              <a:t>Mental illness and MDE co-occurring with substance use </a:t>
            </a:r>
            <a:r>
              <a:rPr lang="en-US" sz="1600">
                <a:solidFill>
                  <a:srgbClr val="4A4A4A"/>
                </a:solidFill>
                <a:latin typeface="Arial"/>
                <a:ea typeface="Arial"/>
                <a:cs typeface="Arial"/>
                <a:sym typeface="Arial"/>
              </a:rPr>
              <a:t>&amp;</a:t>
            </a:r>
            <a:r>
              <a:rPr lang="en-US" sz="1600" b="0" i="0" u="none" strike="noStrike">
                <a:solidFill>
                  <a:srgbClr val="4A4A4A"/>
                </a:solidFill>
                <a:latin typeface="Arial"/>
                <a:ea typeface="Arial"/>
                <a:cs typeface="Arial"/>
                <a:sym typeface="Arial"/>
              </a:rPr>
              <a:t> SUDs</a:t>
            </a:r>
            <a:endParaRPr/>
          </a:p>
          <a:p>
            <a:pPr marL="457200" lvl="0" indent="-406400" algn="l" rtl="0">
              <a:lnSpc>
                <a:spcPct val="100000"/>
              </a:lnSpc>
              <a:spcBef>
                <a:spcPts val="0"/>
              </a:spcBef>
              <a:spcAft>
                <a:spcPts val="0"/>
              </a:spcAft>
              <a:buSzPts val="2800"/>
              <a:buFont typeface="Arial"/>
              <a:buChar char="•"/>
            </a:pPr>
            <a:r>
              <a:rPr lang="en-US" sz="1600" b="0" i="0" u="none" strike="noStrike">
                <a:solidFill>
                  <a:srgbClr val="4A4A4A"/>
                </a:solidFill>
                <a:latin typeface="Arial"/>
                <a:ea typeface="Arial"/>
                <a:cs typeface="Arial"/>
                <a:sym typeface="Arial"/>
              </a:rPr>
              <a:t>Suicidal thoughts, plans, and non-fatal attempts</a:t>
            </a:r>
            <a:endParaRPr/>
          </a:p>
          <a:p>
            <a:pPr marL="457200" lvl="0" indent="-406400" algn="l" rtl="0">
              <a:lnSpc>
                <a:spcPct val="100000"/>
              </a:lnSpc>
              <a:spcBef>
                <a:spcPts val="0"/>
              </a:spcBef>
              <a:spcAft>
                <a:spcPts val="0"/>
              </a:spcAft>
              <a:buSzPts val="2800"/>
              <a:buFont typeface="Arial"/>
              <a:buChar char="•"/>
            </a:pPr>
            <a:r>
              <a:rPr lang="en-US" sz="1600" b="0" i="0" u="none" strike="noStrike">
                <a:solidFill>
                  <a:srgbClr val="4A4A4A"/>
                </a:solidFill>
                <a:latin typeface="Arial"/>
                <a:ea typeface="Arial"/>
                <a:cs typeface="Arial"/>
                <a:sym typeface="Arial"/>
              </a:rPr>
              <a:t>Substance use treatment and mental health service use</a:t>
            </a:r>
            <a:endParaRPr/>
          </a:p>
          <a:p>
            <a:pPr marL="457200" lvl="0" indent="-406400" algn="l" rtl="0">
              <a:lnSpc>
                <a:spcPct val="100000"/>
              </a:lnSpc>
              <a:spcBef>
                <a:spcPts val="0"/>
              </a:spcBef>
              <a:spcAft>
                <a:spcPts val="0"/>
              </a:spcAft>
              <a:buSzPts val="2800"/>
              <a:buFont typeface="Arial"/>
              <a:buChar char="•"/>
            </a:pPr>
            <a:r>
              <a:rPr lang="en-US" sz="1600" b="0" i="0" u="none" strike="noStrike">
                <a:solidFill>
                  <a:srgbClr val="4A4A4A"/>
                </a:solidFill>
                <a:latin typeface="Arial"/>
                <a:ea typeface="Arial"/>
                <a:cs typeface="Arial"/>
                <a:sym typeface="Arial"/>
              </a:rPr>
              <a:t>Perceived impact of the COVID-19 pandemic on substance use, mental health issues, and treatment</a:t>
            </a:r>
            <a:endParaRPr/>
          </a:p>
          <a:p>
            <a:pPr marL="457200" lvl="0" indent="-228600" algn="l" rtl="0">
              <a:lnSpc>
                <a:spcPct val="100000"/>
              </a:lnSpc>
              <a:spcBef>
                <a:spcPts val="560"/>
              </a:spcBef>
              <a:spcAft>
                <a:spcPts val="0"/>
              </a:spcAft>
              <a:buClr>
                <a:srgbClr val="006096"/>
              </a:buClr>
              <a:buSzPts val="2800"/>
              <a:buNone/>
            </a:pPr>
            <a:endParaRPr sz="1600"/>
          </a:p>
        </p:txBody>
      </p:sp>
      <p:sp>
        <p:nvSpPr>
          <p:cNvPr id="159" name="Google Shape;159;p11"/>
          <p:cNvSpPr txBox="1">
            <a:spLocks noGrp="1"/>
          </p:cNvSpPr>
          <p:nvPr>
            <p:ph type="sldNum" idx="12"/>
          </p:nvPr>
        </p:nvSpPr>
        <p:spPr>
          <a:xfrm>
            <a:off x="4673600" y="6356353"/>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13</a:t>
            </a:fld>
            <a:endParaRPr/>
          </a:p>
        </p:txBody>
      </p:sp>
      <p:pic>
        <p:nvPicPr>
          <p:cNvPr id="160" name="Google Shape;160;p11"/>
          <p:cNvPicPr preferRelativeResize="0"/>
          <p:nvPr/>
        </p:nvPicPr>
        <p:blipFill rotWithShape="1">
          <a:blip r:embed="rId3">
            <a:alphaModFix/>
          </a:blip>
          <a:srcRect/>
          <a:stretch/>
        </p:blipFill>
        <p:spPr>
          <a:xfrm>
            <a:off x="609600" y="215515"/>
            <a:ext cx="4384633" cy="568058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2"/>
          <p:cNvSpPr txBox="1">
            <a:spLocks noGrp="1"/>
          </p:cNvSpPr>
          <p:nvPr>
            <p:ph type="sldNum" idx="12"/>
          </p:nvPr>
        </p:nvSpPr>
        <p:spPr>
          <a:xfrm>
            <a:off x="4673600" y="6356353"/>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fld id="{00000000-1234-1234-1234-123412341234}" type="slidenum">
              <a:rPr lang="en-US" sz="2400">
                <a:solidFill>
                  <a:srgbClr val="004F6F"/>
                </a:solidFill>
                <a:latin typeface="Arial"/>
                <a:ea typeface="Arial"/>
                <a:cs typeface="Arial"/>
                <a:sym typeface="Arial"/>
              </a:rPr>
              <a:t>14</a:t>
            </a:fld>
            <a:endParaRPr sz="2400">
              <a:solidFill>
                <a:srgbClr val="004F6F"/>
              </a:solidFill>
              <a:latin typeface="Arial"/>
              <a:ea typeface="Arial"/>
              <a:cs typeface="Arial"/>
              <a:sym typeface="Arial"/>
            </a:endParaRPr>
          </a:p>
        </p:txBody>
      </p:sp>
      <p:pic>
        <p:nvPicPr>
          <p:cNvPr id="166" name="Google Shape;166;p32"/>
          <p:cNvPicPr preferRelativeResize="0"/>
          <p:nvPr/>
        </p:nvPicPr>
        <p:blipFill rotWithShape="1">
          <a:blip r:embed="rId3">
            <a:alphaModFix/>
          </a:blip>
          <a:srcRect/>
          <a:stretch/>
        </p:blipFill>
        <p:spPr>
          <a:xfrm>
            <a:off x="734860" y="0"/>
            <a:ext cx="10722279" cy="586753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3"/>
          <p:cNvSpPr txBox="1">
            <a:spLocks noGrp="1"/>
          </p:cNvSpPr>
          <p:nvPr>
            <p:ph type="sldNum" idx="12"/>
          </p:nvPr>
        </p:nvSpPr>
        <p:spPr>
          <a:xfrm>
            <a:off x="4673600" y="6375402"/>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15</a:t>
            </a:fld>
            <a:endParaRPr/>
          </a:p>
        </p:txBody>
      </p:sp>
      <p:pic>
        <p:nvPicPr>
          <p:cNvPr id="172" name="Google Shape;172;p33"/>
          <p:cNvPicPr preferRelativeResize="0"/>
          <p:nvPr/>
        </p:nvPicPr>
        <p:blipFill rotWithShape="1">
          <a:blip r:embed="rId3">
            <a:alphaModFix/>
          </a:blip>
          <a:srcRect/>
          <a:stretch/>
        </p:blipFill>
        <p:spPr>
          <a:xfrm>
            <a:off x="852407" y="0"/>
            <a:ext cx="10795657" cy="60550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4"/>
          <p:cNvSpPr txBox="1">
            <a:spLocks noGrp="1"/>
          </p:cNvSpPr>
          <p:nvPr>
            <p:ph type="sldNum" idx="12"/>
          </p:nvPr>
        </p:nvSpPr>
        <p:spPr>
          <a:xfrm>
            <a:off x="4673600" y="6375402"/>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16</a:t>
            </a:fld>
            <a:endParaRPr/>
          </a:p>
        </p:txBody>
      </p:sp>
      <p:pic>
        <p:nvPicPr>
          <p:cNvPr id="178" name="Google Shape;178;p34"/>
          <p:cNvPicPr preferRelativeResize="0"/>
          <p:nvPr/>
        </p:nvPicPr>
        <p:blipFill rotWithShape="1">
          <a:blip r:embed="rId3">
            <a:alphaModFix/>
          </a:blip>
          <a:srcRect/>
          <a:stretch/>
        </p:blipFill>
        <p:spPr>
          <a:xfrm>
            <a:off x="689388" y="0"/>
            <a:ext cx="10813224" cy="60543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5"/>
          <p:cNvSpPr txBox="1">
            <a:spLocks noGrp="1"/>
          </p:cNvSpPr>
          <p:nvPr>
            <p:ph type="sldNum" idx="12"/>
          </p:nvPr>
        </p:nvSpPr>
        <p:spPr>
          <a:xfrm>
            <a:off x="4673600" y="6375402"/>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17</a:t>
            </a:fld>
            <a:endParaRPr/>
          </a:p>
        </p:txBody>
      </p:sp>
      <p:pic>
        <p:nvPicPr>
          <p:cNvPr id="184" name="Google Shape;184;p35"/>
          <p:cNvPicPr preferRelativeResize="0"/>
          <p:nvPr/>
        </p:nvPicPr>
        <p:blipFill rotWithShape="1">
          <a:blip r:embed="rId3">
            <a:alphaModFix/>
          </a:blip>
          <a:srcRect/>
          <a:stretch/>
        </p:blipFill>
        <p:spPr>
          <a:xfrm>
            <a:off x="698624" y="0"/>
            <a:ext cx="10736595" cy="601249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6"/>
          <p:cNvSpPr txBox="1">
            <a:spLocks noGrp="1"/>
          </p:cNvSpPr>
          <p:nvPr>
            <p:ph type="sldNum" idx="12"/>
          </p:nvPr>
        </p:nvSpPr>
        <p:spPr>
          <a:xfrm>
            <a:off x="4673600" y="6375402"/>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18</a:t>
            </a:fld>
            <a:endParaRPr/>
          </a:p>
        </p:txBody>
      </p:sp>
      <p:pic>
        <p:nvPicPr>
          <p:cNvPr id="190" name="Google Shape;190;p36"/>
          <p:cNvPicPr preferRelativeResize="0"/>
          <p:nvPr/>
        </p:nvPicPr>
        <p:blipFill rotWithShape="1">
          <a:blip r:embed="rId3">
            <a:alphaModFix/>
          </a:blip>
          <a:srcRect/>
          <a:stretch/>
        </p:blipFill>
        <p:spPr>
          <a:xfrm>
            <a:off x="688931" y="0"/>
            <a:ext cx="10814137" cy="603226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7"/>
          <p:cNvSpPr txBox="1">
            <a:spLocks noGrp="1"/>
          </p:cNvSpPr>
          <p:nvPr>
            <p:ph type="sldNum" idx="12"/>
          </p:nvPr>
        </p:nvSpPr>
        <p:spPr>
          <a:xfrm>
            <a:off x="4673600" y="6375402"/>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19</a:t>
            </a:fld>
            <a:endParaRPr/>
          </a:p>
        </p:txBody>
      </p:sp>
      <p:pic>
        <p:nvPicPr>
          <p:cNvPr id="196" name="Google Shape;196;p37"/>
          <p:cNvPicPr preferRelativeResize="0"/>
          <p:nvPr/>
        </p:nvPicPr>
        <p:blipFill rotWithShape="1">
          <a:blip r:embed="rId3">
            <a:alphaModFix/>
          </a:blip>
          <a:srcRect/>
          <a:stretch/>
        </p:blipFill>
        <p:spPr>
          <a:xfrm>
            <a:off x="688932" y="1"/>
            <a:ext cx="10844048" cy="60584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body" idx="1"/>
          </p:nvPr>
        </p:nvSpPr>
        <p:spPr>
          <a:xfrm>
            <a:off x="914400" y="1397000"/>
            <a:ext cx="10363200" cy="1422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None/>
            </a:pPr>
            <a:r>
              <a:rPr lang="en-US"/>
              <a:t>State Epidemiological Outcomes Workgroup Winter Session</a:t>
            </a:r>
            <a:endParaRPr/>
          </a:p>
        </p:txBody>
      </p:sp>
      <p:sp>
        <p:nvSpPr>
          <p:cNvPr id="70" name="Google Shape;70;p2"/>
          <p:cNvSpPr txBox="1">
            <a:spLocks noGrp="1"/>
          </p:cNvSpPr>
          <p:nvPr>
            <p:ph type="body" idx="2"/>
          </p:nvPr>
        </p:nvSpPr>
        <p:spPr>
          <a:xfrm>
            <a:off x="1828800" y="3124200"/>
            <a:ext cx="8636000" cy="172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B0F0"/>
              </a:buClr>
              <a:buSzPts val="1800"/>
              <a:buNone/>
            </a:pPr>
            <a:r>
              <a:rPr lang="en-US"/>
              <a:t>University of Delaware </a:t>
            </a:r>
            <a:endParaRPr/>
          </a:p>
          <a:p>
            <a:pPr marL="0" lvl="0" indent="0" algn="ctr" rtl="0">
              <a:lnSpc>
                <a:spcPct val="100000"/>
              </a:lnSpc>
              <a:spcBef>
                <a:spcPts val="360"/>
              </a:spcBef>
              <a:spcAft>
                <a:spcPts val="0"/>
              </a:spcAft>
              <a:buClr>
                <a:srgbClr val="00B0F0"/>
              </a:buClr>
              <a:buSzPts val="1800"/>
              <a:buNone/>
            </a:pPr>
            <a:r>
              <a:rPr lang="en-US"/>
              <a:t>Center for Drug and Health Studies</a:t>
            </a:r>
            <a:endParaRPr/>
          </a:p>
          <a:p>
            <a:pPr marL="0" lvl="0" indent="0" algn="ctr" rtl="0">
              <a:lnSpc>
                <a:spcPct val="100000"/>
              </a:lnSpc>
              <a:spcBef>
                <a:spcPts val="360"/>
              </a:spcBef>
              <a:spcAft>
                <a:spcPts val="0"/>
              </a:spcAft>
              <a:buClr>
                <a:srgbClr val="00B0F0"/>
              </a:buClr>
              <a:buSzPts val="1800"/>
              <a:buNone/>
            </a:pPr>
            <a:r>
              <a:rPr lang="en-US"/>
              <a:t>January 31, 2023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8"/>
          <p:cNvSpPr/>
          <p:nvPr/>
        </p:nvSpPr>
        <p:spPr>
          <a:xfrm>
            <a:off x="558800" y="2345055"/>
            <a:ext cx="5486400" cy="2104373"/>
          </a:xfrm>
          <a:prstGeom prst="rect">
            <a:avLst/>
          </a:prstGeom>
          <a:solidFill>
            <a:srgbClr val="B7CCE4"/>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2" name="Google Shape;202;p38"/>
          <p:cNvSpPr txBox="1">
            <a:spLocks noGrp="1"/>
          </p:cNvSpPr>
          <p:nvPr>
            <p:ph type="title"/>
          </p:nvPr>
        </p:nvSpPr>
        <p:spPr>
          <a:xfrm>
            <a:off x="393874" y="438130"/>
            <a:ext cx="593177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b="1" u="sng"/>
              <a:t>CADCA Practical Theorist </a:t>
            </a:r>
            <a:br>
              <a:rPr lang="en-US"/>
            </a:br>
            <a:r>
              <a:rPr lang="en-US"/>
              <a:t>Fentanyl: Why Fentanyl/Why Now</a:t>
            </a:r>
            <a:endParaRPr/>
          </a:p>
        </p:txBody>
      </p:sp>
      <p:sp>
        <p:nvSpPr>
          <p:cNvPr id="203" name="Google Shape;203;p38"/>
          <p:cNvSpPr txBox="1">
            <a:spLocks noGrp="1"/>
          </p:cNvSpPr>
          <p:nvPr>
            <p:ph type="body" idx="2"/>
          </p:nvPr>
        </p:nvSpPr>
        <p:spPr>
          <a:xfrm>
            <a:off x="609600" y="2345055"/>
            <a:ext cx="5384800" cy="1988952"/>
          </a:xfrm>
          <a:prstGeom prst="rect">
            <a:avLst/>
          </a:prstGeom>
          <a:noFill/>
          <a:ln>
            <a:noFill/>
          </a:ln>
        </p:spPr>
        <p:txBody>
          <a:bodyPr spcFirstLastPara="1" wrap="square" lIns="91425" tIns="45700" rIns="91425" bIns="45700" anchor="t" anchorCtr="0">
            <a:noAutofit/>
          </a:bodyPr>
          <a:lstStyle/>
          <a:p>
            <a:pPr marL="50800" lvl="0" indent="0" algn="l" rtl="0">
              <a:lnSpc>
                <a:spcPct val="100000"/>
              </a:lnSpc>
              <a:spcBef>
                <a:spcPts val="560"/>
              </a:spcBef>
              <a:spcAft>
                <a:spcPts val="0"/>
              </a:spcAft>
              <a:buSzPts val="2800"/>
              <a:buNone/>
            </a:pPr>
            <a:r>
              <a:rPr lang="en-US" sz="2000" i="1">
                <a:solidFill>
                  <a:schemeClr val="dk1"/>
                </a:solidFill>
              </a:rPr>
              <a:t>“This practical theorist is part of a series of publications designed to summarize field research on key drug use issues and to present it in a concise, practical format, with strategies for using the data to mobilize communities and support your coalition’s mission.”</a:t>
            </a:r>
            <a:endParaRPr/>
          </a:p>
        </p:txBody>
      </p:sp>
      <p:sp>
        <p:nvSpPr>
          <p:cNvPr id="204" name="Google Shape;204;p38"/>
          <p:cNvSpPr txBox="1">
            <a:spLocks noGrp="1"/>
          </p:cNvSpPr>
          <p:nvPr>
            <p:ph type="sldNum" idx="12"/>
          </p:nvPr>
        </p:nvSpPr>
        <p:spPr>
          <a:xfrm>
            <a:off x="4673600" y="6356353"/>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20</a:t>
            </a:fld>
            <a:endParaRPr/>
          </a:p>
        </p:txBody>
      </p:sp>
      <p:pic>
        <p:nvPicPr>
          <p:cNvPr id="205" name="Google Shape;205;p38"/>
          <p:cNvPicPr preferRelativeResize="0"/>
          <p:nvPr/>
        </p:nvPicPr>
        <p:blipFill rotWithShape="1">
          <a:blip r:embed="rId3">
            <a:alphaModFix/>
          </a:blip>
          <a:srcRect/>
          <a:stretch/>
        </p:blipFill>
        <p:spPr>
          <a:xfrm>
            <a:off x="6841995" y="0"/>
            <a:ext cx="4619320" cy="598772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9"/>
          <p:cNvSpPr/>
          <p:nvPr/>
        </p:nvSpPr>
        <p:spPr>
          <a:xfrm>
            <a:off x="5895583" y="3480975"/>
            <a:ext cx="5478049" cy="1805009"/>
          </a:xfrm>
          <a:prstGeom prst="rect">
            <a:avLst/>
          </a:prstGeom>
          <a:solidFill>
            <a:srgbClr val="B7CCE4"/>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1" name="Google Shape;211;p39"/>
          <p:cNvSpPr/>
          <p:nvPr/>
        </p:nvSpPr>
        <p:spPr>
          <a:xfrm>
            <a:off x="5895583" y="307676"/>
            <a:ext cx="5478049" cy="3021000"/>
          </a:xfrm>
          <a:prstGeom prst="rect">
            <a:avLst/>
          </a:prstGeom>
          <a:solidFill>
            <a:srgbClr val="B7CCE4"/>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2" name="Google Shape;212;p39"/>
          <p:cNvSpPr txBox="1">
            <a:spLocks noGrp="1"/>
          </p:cNvSpPr>
          <p:nvPr>
            <p:ph type="sldNum" idx="12"/>
          </p:nvPr>
        </p:nvSpPr>
        <p:spPr>
          <a:xfrm>
            <a:off x="4673600" y="6356353"/>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21</a:t>
            </a:fld>
            <a:endParaRPr/>
          </a:p>
        </p:txBody>
      </p:sp>
      <p:pic>
        <p:nvPicPr>
          <p:cNvPr id="213" name="Google Shape;213;p39"/>
          <p:cNvPicPr preferRelativeResize="0"/>
          <p:nvPr/>
        </p:nvPicPr>
        <p:blipFill rotWithShape="1">
          <a:blip r:embed="rId3">
            <a:alphaModFix/>
          </a:blip>
          <a:srcRect/>
          <a:stretch/>
        </p:blipFill>
        <p:spPr>
          <a:xfrm>
            <a:off x="713982" y="-1"/>
            <a:ext cx="4659683" cy="6039195"/>
          </a:xfrm>
          <a:prstGeom prst="rect">
            <a:avLst/>
          </a:prstGeom>
          <a:noFill/>
          <a:ln>
            <a:noFill/>
          </a:ln>
        </p:spPr>
      </p:pic>
      <p:sp>
        <p:nvSpPr>
          <p:cNvPr id="214" name="Google Shape;214;p39"/>
          <p:cNvSpPr txBox="1"/>
          <p:nvPr/>
        </p:nvSpPr>
        <p:spPr>
          <a:xfrm>
            <a:off x="6096000" y="363049"/>
            <a:ext cx="5077216" cy="28007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Includes information on:</a:t>
            </a:r>
            <a:endParaRPr/>
          </a:p>
          <a:p>
            <a:pPr marL="342900" marR="0" lvl="2" indent="-3429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The beginnings of pharmaceutical fentanyl-intense treatment</a:t>
            </a:r>
            <a:endParaRPr/>
          </a:p>
          <a:p>
            <a:pPr marL="342900" marR="0" lvl="2" indent="-3429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The emergence of illicitly manufactured fentanyl (IMF)</a:t>
            </a:r>
            <a:endParaRPr/>
          </a:p>
          <a:p>
            <a:pPr marL="342900" marR="0" lvl="2" indent="-3429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IMFs and Polysubstance Use</a:t>
            </a:r>
            <a:endParaRPr/>
          </a:p>
          <a:p>
            <a:pPr marL="342900" marR="0" lvl="2" indent="-3429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The impact of fentanyl on overdose deaths and who is at greatest risk</a:t>
            </a:r>
            <a:endParaRPr/>
          </a:p>
          <a:p>
            <a:pPr marL="342900" marR="0" lvl="2" indent="-3429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Geographical distribution of overdose deaths</a:t>
            </a:r>
            <a:endParaRPr/>
          </a:p>
          <a:p>
            <a:pPr marL="342900" marR="0" lvl="2" indent="-3429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The economic burden of the overdose epidemic</a:t>
            </a:r>
            <a:endParaRPr/>
          </a:p>
          <a:p>
            <a:pPr marL="342900" marR="0" lvl="2" indent="-3429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The impact of the COVID-19 Pandemic</a:t>
            </a:r>
            <a:endParaRPr/>
          </a:p>
        </p:txBody>
      </p:sp>
      <p:sp>
        <p:nvSpPr>
          <p:cNvPr id="215" name="Google Shape;215;p39"/>
          <p:cNvSpPr txBox="1"/>
          <p:nvPr/>
        </p:nvSpPr>
        <p:spPr>
          <a:xfrm>
            <a:off x="6096000" y="3598649"/>
            <a:ext cx="4847572" cy="1569660"/>
          </a:xfrm>
          <a:prstGeom prst="rect">
            <a:avLst/>
          </a:prstGeom>
          <a:noFill/>
          <a:ln>
            <a:noFill/>
          </a:ln>
        </p:spPr>
        <p:txBody>
          <a:bodyPr spcFirstLastPara="1" wrap="square" lIns="91425" tIns="45700" rIns="91425" bIns="45700" anchor="t" anchorCtr="0">
            <a:spAutoFit/>
          </a:bodyPr>
          <a:lstStyle/>
          <a:p>
            <a:pPr marL="0" marR="0" lvl="2"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Highlights the importance of:</a:t>
            </a:r>
            <a:endParaRPr/>
          </a:p>
          <a:p>
            <a:pPr marL="342900" marR="0" lvl="2" indent="-3429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Collecting and disseminating local data</a:t>
            </a:r>
            <a:endParaRPr/>
          </a:p>
          <a:p>
            <a:pPr marL="342900" marR="0" lvl="2" indent="-3429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Increasing awareness</a:t>
            </a:r>
            <a:endParaRPr/>
          </a:p>
          <a:p>
            <a:pPr marL="342900" marR="0" lvl="2" indent="-3429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Promoting protective factors</a:t>
            </a:r>
            <a:endParaRPr/>
          </a:p>
          <a:p>
            <a:pPr marL="342900" marR="0" lvl="2" indent="-3429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Engaging with new partners</a:t>
            </a:r>
            <a:endParaRPr/>
          </a:p>
          <a:p>
            <a:pPr marL="342900" marR="0" lvl="2" indent="-3429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The Role of Primary Prevention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0"/>
          <p:cNvSpPr txBox="1">
            <a:spLocks noGrp="1"/>
          </p:cNvSpPr>
          <p:nvPr>
            <p:ph type="sldNum" idx="12"/>
          </p:nvPr>
        </p:nvSpPr>
        <p:spPr>
          <a:xfrm>
            <a:off x="4673600" y="6375402"/>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22</a:t>
            </a:fld>
            <a:endParaRPr/>
          </a:p>
        </p:txBody>
      </p:sp>
      <p:pic>
        <p:nvPicPr>
          <p:cNvPr id="221" name="Google Shape;221;p40"/>
          <p:cNvPicPr preferRelativeResize="0"/>
          <p:nvPr/>
        </p:nvPicPr>
        <p:blipFill rotWithShape="1">
          <a:blip r:embed="rId3">
            <a:alphaModFix/>
          </a:blip>
          <a:srcRect/>
          <a:stretch/>
        </p:blipFill>
        <p:spPr>
          <a:xfrm>
            <a:off x="962294" y="0"/>
            <a:ext cx="4672609" cy="5999967"/>
          </a:xfrm>
          <a:prstGeom prst="rect">
            <a:avLst/>
          </a:prstGeom>
          <a:noFill/>
          <a:ln>
            <a:noFill/>
          </a:ln>
        </p:spPr>
      </p:pic>
      <p:pic>
        <p:nvPicPr>
          <p:cNvPr id="222" name="Google Shape;222;p40"/>
          <p:cNvPicPr preferRelativeResize="0"/>
          <p:nvPr/>
        </p:nvPicPr>
        <p:blipFill rotWithShape="1">
          <a:blip r:embed="rId4">
            <a:alphaModFix/>
          </a:blip>
          <a:srcRect/>
          <a:stretch/>
        </p:blipFill>
        <p:spPr>
          <a:xfrm>
            <a:off x="6352692" y="0"/>
            <a:ext cx="4633562" cy="599996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1"/>
          <p:cNvSpPr txBox="1">
            <a:spLocks noGrp="1"/>
          </p:cNvSpPr>
          <p:nvPr>
            <p:ph type="title"/>
          </p:nvPr>
        </p:nvSpPr>
        <p:spPr>
          <a:xfrm>
            <a:off x="366038" y="210976"/>
            <a:ext cx="7152362"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b="1" u="sng"/>
              <a:t>Mental Health America</a:t>
            </a:r>
            <a:br>
              <a:rPr lang="en-US"/>
            </a:br>
            <a:r>
              <a:rPr lang="en-US"/>
              <a:t>Mapping the Health of Our Communities</a:t>
            </a:r>
            <a:endParaRPr/>
          </a:p>
        </p:txBody>
      </p:sp>
      <p:sp>
        <p:nvSpPr>
          <p:cNvPr id="228" name="Google Shape;228;p41"/>
          <p:cNvSpPr txBox="1">
            <a:spLocks noGrp="1"/>
          </p:cNvSpPr>
          <p:nvPr>
            <p:ph type="sldNum" idx="12"/>
          </p:nvPr>
        </p:nvSpPr>
        <p:spPr>
          <a:xfrm>
            <a:off x="4673600" y="6356353"/>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fld id="{00000000-1234-1234-1234-123412341234}" type="slidenum">
              <a:rPr lang="en-US" sz="2400">
                <a:solidFill>
                  <a:srgbClr val="004F6F"/>
                </a:solidFill>
                <a:latin typeface="Arial"/>
                <a:ea typeface="Arial"/>
                <a:cs typeface="Arial"/>
                <a:sym typeface="Arial"/>
              </a:rPr>
              <a:t>23</a:t>
            </a:fld>
            <a:endParaRPr sz="2400">
              <a:solidFill>
                <a:srgbClr val="004F6F"/>
              </a:solidFill>
              <a:latin typeface="Arial"/>
              <a:ea typeface="Arial"/>
              <a:cs typeface="Arial"/>
              <a:sym typeface="Arial"/>
            </a:endParaRPr>
          </a:p>
        </p:txBody>
      </p:sp>
      <p:pic>
        <p:nvPicPr>
          <p:cNvPr id="229" name="Google Shape;229;p41"/>
          <p:cNvPicPr preferRelativeResize="0"/>
          <p:nvPr/>
        </p:nvPicPr>
        <p:blipFill rotWithShape="1">
          <a:blip r:embed="rId3">
            <a:alphaModFix/>
          </a:blip>
          <a:srcRect/>
          <a:stretch/>
        </p:blipFill>
        <p:spPr>
          <a:xfrm>
            <a:off x="506383" y="1483987"/>
            <a:ext cx="5892841" cy="4291334"/>
          </a:xfrm>
          <a:prstGeom prst="rect">
            <a:avLst/>
          </a:prstGeom>
          <a:noFill/>
          <a:ln>
            <a:noFill/>
          </a:ln>
        </p:spPr>
      </p:pic>
      <p:sp>
        <p:nvSpPr>
          <p:cNvPr id="230" name="Google Shape;230;p41"/>
          <p:cNvSpPr txBox="1"/>
          <p:nvPr/>
        </p:nvSpPr>
        <p:spPr>
          <a:xfrm>
            <a:off x="7161224" y="2336992"/>
            <a:ext cx="4090976" cy="258532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rgbClr val="000000"/>
                </a:solidFill>
                <a:latin typeface="Arial"/>
                <a:ea typeface="Arial"/>
                <a:cs typeface="Arial"/>
                <a:sym typeface="Arial"/>
              </a:rPr>
              <a:t>Dashboard contains data collected from MHA’s online screening from January 2020-December 2022</a:t>
            </a:r>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rgbClr val="000000"/>
                </a:solidFill>
                <a:latin typeface="Arial"/>
                <a:ea typeface="Arial"/>
                <a:cs typeface="Arial"/>
                <a:sym typeface="Arial"/>
              </a:rPr>
              <a:t>Can sort data by year, age, state, and county</a:t>
            </a:r>
            <a:endParaRPr/>
          </a:p>
          <a:p>
            <a:pPr marL="285750" marR="0" lvl="0" indent="-285750" algn="l" rtl="0">
              <a:lnSpc>
                <a:spcPct val="100000"/>
              </a:lnSpc>
              <a:spcBef>
                <a:spcPts val="0"/>
              </a:spcBef>
              <a:spcAft>
                <a:spcPts val="0"/>
              </a:spcAft>
              <a:buClr>
                <a:schemeClr val="dk2"/>
              </a:buClr>
              <a:buSzPts val="1800"/>
              <a:buFont typeface="Arial"/>
              <a:buChar char="•"/>
            </a:pPr>
            <a:r>
              <a:rPr lang="en-US" sz="1800" b="0" i="0" u="none" strike="noStrike" cap="none">
                <a:solidFill>
                  <a:srgbClr val="000000"/>
                </a:solidFill>
                <a:latin typeface="Arial"/>
                <a:ea typeface="Arial"/>
                <a:cs typeface="Arial"/>
                <a:sym typeface="Arial"/>
              </a:rPr>
              <a:t>Has screening data for the following: depression, suicide, PTSD, trauma survivors, and psychosis.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2"/>
          <p:cNvSpPr txBox="1">
            <a:spLocks noGrp="1"/>
          </p:cNvSpPr>
          <p:nvPr>
            <p:ph type="sldNum" idx="12"/>
          </p:nvPr>
        </p:nvSpPr>
        <p:spPr>
          <a:xfrm>
            <a:off x="4673600" y="6375402"/>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24</a:t>
            </a:fld>
            <a:endParaRPr/>
          </a:p>
        </p:txBody>
      </p:sp>
      <p:pic>
        <p:nvPicPr>
          <p:cNvPr id="236" name="Google Shape;236;p42"/>
          <p:cNvPicPr preferRelativeResize="0"/>
          <p:nvPr/>
        </p:nvPicPr>
        <p:blipFill rotWithShape="1">
          <a:blip r:embed="rId3">
            <a:alphaModFix/>
          </a:blip>
          <a:srcRect/>
          <a:stretch/>
        </p:blipFill>
        <p:spPr>
          <a:xfrm>
            <a:off x="927100" y="0"/>
            <a:ext cx="10683859" cy="604431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3"/>
          <p:cNvSpPr/>
          <p:nvPr/>
        </p:nvSpPr>
        <p:spPr>
          <a:xfrm>
            <a:off x="450937" y="2379945"/>
            <a:ext cx="5010411" cy="2555310"/>
          </a:xfrm>
          <a:prstGeom prst="rect">
            <a:avLst/>
          </a:prstGeom>
          <a:solidFill>
            <a:srgbClr val="B7CCE4"/>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2" name="Google Shape;242;p43"/>
          <p:cNvSpPr txBox="1">
            <a:spLocks noGrp="1"/>
          </p:cNvSpPr>
          <p:nvPr>
            <p:ph type="title"/>
          </p:nvPr>
        </p:nvSpPr>
        <p:spPr>
          <a:xfrm>
            <a:off x="338202" y="522961"/>
            <a:ext cx="5590784"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b="1" u="sng"/>
              <a:t>The Trevor Project</a:t>
            </a:r>
            <a:br>
              <a:rPr lang="en-US"/>
            </a:br>
            <a:r>
              <a:rPr lang="en-US"/>
              <a:t>2022 National Survey on Youth Mental Health by State</a:t>
            </a:r>
            <a:endParaRPr/>
          </a:p>
        </p:txBody>
      </p:sp>
      <p:sp>
        <p:nvSpPr>
          <p:cNvPr id="243" name="Google Shape;243;p43"/>
          <p:cNvSpPr txBox="1">
            <a:spLocks noGrp="1"/>
          </p:cNvSpPr>
          <p:nvPr>
            <p:ph type="sldNum" idx="12"/>
          </p:nvPr>
        </p:nvSpPr>
        <p:spPr>
          <a:xfrm>
            <a:off x="4673600" y="6375402"/>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25</a:t>
            </a:fld>
            <a:endParaRPr/>
          </a:p>
        </p:txBody>
      </p:sp>
      <p:pic>
        <p:nvPicPr>
          <p:cNvPr id="244" name="Google Shape;244;p43"/>
          <p:cNvPicPr preferRelativeResize="0"/>
          <p:nvPr/>
        </p:nvPicPr>
        <p:blipFill rotWithShape="1">
          <a:blip r:embed="rId3">
            <a:alphaModFix/>
          </a:blip>
          <a:srcRect/>
          <a:stretch/>
        </p:blipFill>
        <p:spPr>
          <a:xfrm>
            <a:off x="6584600" y="0"/>
            <a:ext cx="5131550" cy="5924100"/>
          </a:xfrm>
          <a:prstGeom prst="rect">
            <a:avLst/>
          </a:prstGeom>
          <a:noFill/>
          <a:ln>
            <a:noFill/>
          </a:ln>
        </p:spPr>
      </p:pic>
      <p:sp>
        <p:nvSpPr>
          <p:cNvPr id="245" name="Google Shape;245;p43"/>
          <p:cNvSpPr txBox="1"/>
          <p:nvPr/>
        </p:nvSpPr>
        <p:spPr>
          <a:xfrm>
            <a:off x="688969" y="2630517"/>
            <a:ext cx="463873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This includes data points related to:</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Google Shape;246;p43"/>
          <p:cNvSpPr txBox="1"/>
          <p:nvPr/>
        </p:nvSpPr>
        <p:spPr>
          <a:xfrm>
            <a:off x="1382954" y="3098096"/>
            <a:ext cx="3501280" cy="169277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1" u="none" strike="noStrike" cap="none">
                <a:solidFill>
                  <a:srgbClr val="000000"/>
                </a:solidFill>
                <a:latin typeface="Calibri"/>
                <a:ea typeface="Calibri"/>
                <a:cs typeface="Calibri"/>
                <a:sym typeface="Calibri"/>
              </a:rPr>
              <a:t>Mental health and suicide risk</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1" u="none" strike="noStrike" cap="none">
                <a:solidFill>
                  <a:srgbClr val="000000"/>
                </a:solidFill>
                <a:latin typeface="Calibri"/>
                <a:ea typeface="Calibri"/>
                <a:cs typeface="Calibri"/>
                <a:sym typeface="Calibri"/>
              </a:rPr>
              <a:t>Access to mental health care</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1" u="none" strike="noStrike" cap="none">
                <a:solidFill>
                  <a:srgbClr val="000000"/>
                </a:solidFill>
                <a:latin typeface="Calibri"/>
                <a:ea typeface="Calibri"/>
                <a:cs typeface="Calibri"/>
                <a:sym typeface="Calibri"/>
              </a:rPr>
              <a:t>Challenges face by LGBTQ youth</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1" u="none" strike="noStrike" cap="none">
                <a:solidFill>
                  <a:srgbClr val="000000"/>
                </a:solidFill>
                <a:latin typeface="Calibri"/>
                <a:ea typeface="Calibri"/>
                <a:cs typeface="Calibri"/>
                <a:sym typeface="Calibri"/>
              </a:rPr>
              <a:t>Ways to support LGBTQ youth</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1" u="none" strike="noStrike" cap="none">
                <a:solidFill>
                  <a:srgbClr val="000000"/>
                </a:solidFill>
                <a:latin typeface="Calibri"/>
                <a:ea typeface="Calibri"/>
                <a:cs typeface="Calibri"/>
                <a:sym typeface="Calibri"/>
              </a:rPr>
              <a:t>Demographics of LGBTQ youth</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4"/>
          <p:cNvSpPr txBox="1">
            <a:spLocks noGrp="1"/>
          </p:cNvSpPr>
          <p:nvPr>
            <p:ph type="sldNum" idx="12"/>
          </p:nvPr>
        </p:nvSpPr>
        <p:spPr>
          <a:xfrm>
            <a:off x="4673600" y="6356353"/>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26</a:t>
            </a:fld>
            <a:endParaRPr/>
          </a:p>
        </p:txBody>
      </p:sp>
      <p:pic>
        <p:nvPicPr>
          <p:cNvPr id="252" name="Google Shape;252;p44"/>
          <p:cNvPicPr preferRelativeResize="0"/>
          <p:nvPr/>
        </p:nvPicPr>
        <p:blipFill rotWithShape="1">
          <a:blip r:embed="rId3">
            <a:alphaModFix/>
          </a:blip>
          <a:srcRect/>
          <a:stretch/>
        </p:blipFill>
        <p:spPr>
          <a:xfrm>
            <a:off x="6662990" y="0"/>
            <a:ext cx="4623889" cy="5987441"/>
          </a:xfrm>
          <a:prstGeom prst="rect">
            <a:avLst/>
          </a:prstGeom>
          <a:noFill/>
          <a:ln>
            <a:noFill/>
          </a:ln>
        </p:spPr>
      </p:pic>
      <p:pic>
        <p:nvPicPr>
          <p:cNvPr id="253" name="Google Shape;253;p44"/>
          <p:cNvPicPr preferRelativeResize="0"/>
          <p:nvPr/>
        </p:nvPicPr>
        <p:blipFill rotWithShape="1">
          <a:blip r:embed="rId4">
            <a:alphaModFix/>
          </a:blip>
          <a:srcRect/>
          <a:stretch/>
        </p:blipFill>
        <p:spPr>
          <a:xfrm>
            <a:off x="905121" y="-872"/>
            <a:ext cx="4623888" cy="598831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914400" y="1726059"/>
            <a:ext cx="10363200" cy="227617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888888"/>
              </a:buClr>
              <a:buSzPts val="2000"/>
              <a:buNone/>
            </a:pPr>
            <a:r>
              <a:rPr lang="en-US" sz="2800" dirty="0">
                <a:solidFill>
                  <a:schemeClr val="bg2"/>
                </a:solidFill>
              </a:rPr>
              <a:t>Featured Presentation:</a:t>
            </a:r>
          </a:p>
          <a:p>
            <a:pPr marL="0" lvl="0" indent="0" algn="l" rtl="0">
              <a:spcBef>
                <a:spcPts val="0"/>
              </a:spcBef>
              <a:spcAft>
                <a:spcPts val="0"/>
              </a:spcAft>
              <a:buClr>
                <a:srgbClr val="888888"/>
              </a:buClr>
              <a:buSzPts val="2000"/>
              <a:buNone/>
            </a:pPr>
            <a:endParaRPr lang="en-US" dirty="0"/>
          </a:p>
          <a:p>
            <a:pPr marL="0" lvl="0" indent="0" algn="ctr" rtl="0">
              <a:spcBef>
                <a:spcPts val="0"/>
              </a:spcBef>
              <a:spcAft>
                <a:spcPts val="0"/>
              </a:spcAft>
              <a:buClr>
                <a:srgbClr val="888888"/>
              </a:buClr>
              <a:buSzPts val="2000"/>
              <a:buNone/>
            </a:pPr>
            <a:r>
              <a:rPr lang="en-US" sz="3200" dirty="0">
                <a:solidFill>
                  <a:schemeClr val="bg2"/>
                </a:solidFill>
              </a:rPr>
              <a:t>The Poison Control Center at CHOP</a:t>
            </a:r>
          </a:p>
          <a:p>
            <a:pPr marL="0" lvl="0" indent="0" algn="l" rtl="0">
              <a:spcBef>
                <a:spcPts val="0"/>
              </a:spcBef>
              <a:spcAft>
                <a:spcPts val="0"/>
              </a:spcAft>
              <a:buClr>
                <a:srgbClr val="888888"/>
              </a:buClr>
              <a:buSzPts val="2000"/>
              <a:buNone/>
            </a:pPr>
            <a:endParaRPr dirty="0"/>
          </a:p>
          <a:p>
            <a:pPr marL="0" lvl="0" indent="0" algn="ctr" rtl="0">
              <a:spcBef>
                <a:spcPts val="400"/>
              </a:spcBef>
              <a:spcAft>
                <a:spcPts val="0"/>
              </a:spcAft>
              <a:buClr>
                <a:srgbClr val="888888"/>
              </a:buClr>
              <a:buSzPts val="2000"/>
              <a:buNone/>
            </a:pPr>
            <a:r>
              <a:rPr lang="en-US" dirty="0">
                <a:solidFill>
                  <a:schemeClr val="tx1"/>
                </a:solidFill>
              </a:rPr>
              <a:t>Slides are accessible from the SEOW Presentations Page at: </a:t>
            </a:r>
            <a:r>
              <a:rPr lang="en-US" dirty="0">
                <a:solidFill>
                  <a:schemeClr val="tx1"/>
                </a:solidFill>
                <a:hlinkClick r:id="rId3"/>
              </a:rPr>
              <a:t>https://www.cdhs.udel.edu/seow/reports-and-products/publications</a:t>
            </a:r>
            <a:r>
              <a:rPr lang="en-US" dirty="0">
                <a:solidFill>
                  <a:schemeClr val="tx1"/>
                </a:solidFill>
              </a:rPr>
              <a:t> </a:t>
            </a:r>
            <a:endParaRPr dirty="0">
              <a:solidFill>
                <a:schemeClr val="tx1"/>
              </a:solidFill>
            </a:endParaRPr>
          </a:p>
        </p:txBody>
      </p:sp>
      <p:sp>
        <p:nvSpPr>
          <p:cNvPr id="142" name="Google Shape;142;p10"/>
          <p:cNvSpPr txBox="1">
            <a:spLocks noGrp="1"/>
          </p:cNvSpPr>
          <p:nvPr>
            <p:ph type="sldNum" idx="12"/>
          </p:nvPr>
        </p:nvSpPr>
        <p:spPr>
          <a:xfrm>
            <a:off x="4673600" y="6356353"/>
            <a:ext cx="2844800" cy="36618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sz="2400">
                <a:solidFill>
                  <a:srgbClr val="004F6F"/>
                </a:solidFill>
                <a:latin typeface="Arial"/>
                <a:ea typeface="Arial"/>
                <a:cs typeface="Arial"/>
                <a:sym typeface="Arial"/>
              </a:rPr>
              <a:t>27</a:t>
            </a:fld>
            <a:endParaRPr sz="2400">
              <a:solidFill>
                <a:srgbClr val="004F6F"/>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1"/>
          <p:cNvSpPr txBox="1">
            <a:spLocks noGrp="1"/>
          </p:cNvSpPr>
          <p:nvPr>
            <p:ph type="body" idx="1"/>
          </p:nvPr>
        </p:nvSpPr>
        <p:spPr>
          <a:xfrm>
            <a:off x="963084" y="1803400"/>
            <a:ext cx="10363200" cy="150018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888888"/>
              </a:buClr>
              <a:buSzPts val="2000"/>
              <a:buNone/>
            </a:pPr>
            <a:r>
              <a:rPr lang="en-US" sz="4000" dirty="0">
                <a:solidFill>
                  <a:schemeClr val="bg2"/>
                </a:solidFill>
              </a:rPr>
              <a:t>Q &amp; A</a:t>
            </a:r>
            <a:endParaRPr sz="4000" dirty="0">
              <a:solidFill>
                <a:schemeClr val="bg2"/>
              </a:solidFill>
            </a:endParaRPr>
          </a:p>
          <a:p>
            <a:pPr marL="0" lvl="0" indent="0" algn="l" rtl="0">
              <a:lnSpc>
                <a:spcPct val="100000"/>
              </a:lnSpc>
              <a:spcBef>
                <a:spcPts val="400"/>
              </a:spcBef>
              <a:spcAft>
                <a:spcPts val="0"/>
              </a:spcAft>
              <a:buClr>
                <a:srgbClr val="888888"/>
              </a:buClr>
              <a:buSzPts val="2000"/>
              <a:buNone/>
            </a:pPr>
            <a:endParaRPr dirty="0"/>
          </a:p>
        </p:txBody>
      </p:sp>
      <p:sp>
        <p:nvSpPr>
          <p:cNvPr id="265" name="Google Shape;265;p31"/>
          <p:cNvSpPr txBox="1">
            <a:spLocks noGrp="1"/>
          </p:cNvSpPr>
          <p:nvPr>
            <p:ph type="sldNum" idx="12"/>
          </p:nvPr>
        </p:nvSpPr>
        <p:spPr>
          <a:xfrm>
            <a:off x="4673600" y="6356353"/>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fld id="{00000000-1234-1234-1234-123412341234}" type="slidenum">
              <a:rPr lang="en-US" sz="2400">
                <a:solidFill>
                  <a:srgbClr val="004F6F"/>
                </a:solidFill>
                <a:latin typeface="Arial"/>
                <a:ea typeface="Arial"/>
                <a:cs typeface="Arial"/>
                <a:sym typeface="Arial"/>
              </a:rPr>
              <a:t>28</a:t>
            </a:fld>
            <a:endParaRPr sz="2400">
              <a:solidFill>
                <a:srgbClr val="004F6F"/>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4"/>
          <p:cNvSpPr txBox="1">
            <a:spLocks noGrp="1"/>
          </p:cNvSpPr>
          <p:nvPr>
            <p:ph type="title"/>
          </p:nvPr>
        </p:nvSpPr>
        <p:spPr>
          <a:xfrm>
            <a:off x="1828800" y="1051983"/>
            <a:ext cx="8534400" cy="609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3733"/>
              <a:t>MEMBER NETWORK SHARE OUT</a:t>
            </a:r>
            <a:endParaRPr/>
          </a:p>
        </p:txBody>
      </p:sp>
      <p:sp>
        <p:nvSpPr>
          <p:cNvPr id="285" name="Google Shape;285;p14"/>
          <p:cNvSpPr txBox="1">
            <a:spLocks noGrp="1"/>
          </p:cNvSpPr>
          <p:nvPr>
            <p:ph type="sldNum" idx="12"/>
          </p:nvPr>
        </p:nvSpPr>
        <p:spPr>
          <a:xfrm>
            <a:off x="4673600" y="6356353"/>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fld id="{00000000-1234-1234-1234-123412341234}" type="slidenum">
              <a:rPr lang="en-US" sz="2400">
                <a:solidFill>
                  <a:srgbClr val="004F6F"/>
                </a:solidFill>
                <a:latin typeface="Arial"/>
                <a:ea typeface="Arial"/>
                <a:cs typeface="Arial"/>
                <a:sym typeface="Arial"/>
              </a:rPr>
              <a:t>29</a:t>
            </a:fld>
            <a:endParaRPr sz="2400">
              <a:solidFill>
                <a:srgbClr val="004F6F"/>
              </a:solidFill>
              <a:latin typeface="Arial"/>
              <a:ea typeface="Arial"/>
              <a:cs typeface="Arial"/>
              <a:sym typeface="Arial"/>
            </a:endParaRPr>
          </a:p>
        </p:txBody>
      </p:sp>
      <p:pic>
        <p:nvPicPr>
          <p:cNvPr id="286" name="Google Shape;286;p14" descr="A picture containing music&#10;&#10;Description automatically generated"/>
          <p:cNvPicPr preferRelativeResize="0"/>
          <p:nvPr/>
        </p:nvPicPr>
        <p:blipFill rotWithShape="1">
          <a:blip r:embed="rId3">
            <a:alphaModFix/>
          </a:blip>
          <a:srcRect/>
          <a:stretch/>
        </p:blipFill>
        <p:spPr>
          <a:xfrm>
            <a:off x="816811" y="2557380"/>
            <a:ext cx="2641600" cy="27019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txBox="1">
            <a:spLocks noGrp="1"/>
          </p:cNvSpPr>
          <p:nvPr>
            <p:ph type="sldNum" idx="12"/>
          </p:nvPr>
        </p:nvSpPr>
        <p:spPr>
          <a:xfrm>
            <a:off x="4673600" y="6356353"/>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fld id="{00000000-1234-1234-1234-123412341234}" type="slidenum">
              <a:rPr lang="en-US" sz="2400">
                <a:latin typeface="Arial"/>
                <a:ea typeface="Arial"/>
                <a:cs typeface="Arial"/>
                <a:sym typeface="Arial"/>
              </a:rPr>
              <a:t>3</a:t>
            </a:fld>
            <a:endParaRPr sz="2400">
              <a:latin typeface="Arial"/>
              <a:ea typeface="Arial"/>
              <a:cs typeface="Arial"/>
              <a:sym typeface="Arial"/>
            </a:endParaRPr>
          </a:p>
        </p:txBody>
      </p:sp>
      <p:sp>
        <p:nvSpPr>
          <p:cNvPr id="76" name="Google Shape;76;p3"/>
          <p:cNvSpPr txBox="1">
            <a:spLocks noGrp="1"/>
          </p:cNvSpPr>
          <p:nvPr>
            <p:ph type="title"/>
          </p:nvPr>
        </p:nvSpPr>
        <p:spPr>
          <a:xfrm>
            <a:off x="609600" y="685800"/>
            <a:ext cx="10972800" cy="99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State Epidemiological Outcomes Workgroup</a:t>
            </a:r>
            <a:endParaRPr/>
          </a:p>
        </p:txBody>
      </p:sp>
      <p:sp>
        <p:nvSpPr>
          <p:cNvPr id="77" name="Google Shape;77;p3"/>
          <p:cNvSpPr txBox="1">
            <a:spLocks noGrp="1"/>
          </p:cNvSpPr>
          <p:nvPr>
            <p:ph type="body" idx="1"/>
          </p:nvPr>
        </p:nvSpPr>
        <p:spPr>
          <a:xfrm>
            <a:off x="609600" y="2057402"/>
            <a:ext cx="10972800" cy="353483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222222"/>
              </a:buClr>
              <a:buSzPts val="1800"/>
              <a:buNone/>
            </a:pPr>
            <a:r>
              <a:rPr lang="en-US" i="1">
                <a:solidFill>
                  <a:srgbClr val="222222"/>
                </a:solidFill>
                <a:latin typeface="Arial"/>
                <a:ea typeface="Arial"/>
                <a:cs typeface="Arial"/>
                <a:sym typeface="Arial"/>
              </a:rPr>
              <a:t>Funding for this project has been provided by the Delaware Department for Health and Social Services, Division of Substance Abuse and Mental Health through the Substance Abuse and Mental Health Services Administration (SAMHSA).</a:t>
            </a:r>
            <a:endParaRPr/>
          </a:p>
          <a:p>
            <a:pPr marL="0" lvl="0" indent="0" algn="l" rtl="0">
              <a:lnSpc>
                <a:spcPct val="100000"/>
              </a:lnSpc>
              <a:spcBef>
                <a:spcPts val="360"/>
              </a:spcBef>
              <a:spcAft>
                <a:spcPts val="0"/>
              </a:spcAft>
              <a:buClr>
                <a:srgbClr val="006096"/>
              </a:buClr>
              <a:buSzPts val="1800"/>
              <a:buNone/>
            </a:pPr>
            <a:endParaRPr/>
          </a:p>
          <a:p>
            <a:pPr marL="0" lvl="0" indent="0" algn="l" rtl="0">
              <a:lnSpc>
                <a:spcPct val="100000"/>
              </a:lnSpc>
              <a:spcBef>
                <a:spcPts val="360"/>
              </a:spcBef>
              <a:spcAft>
                <a:spcPts val="0"/>
              </a:spcAft>
              <a:buClr>
                <a:srgbClr val="006096"/>
              </a:buClr>
              <a:buSzPts val="1800"/>
              <a:buNone/>
            </a:pPr>
            <a:endParaRPr/>
          </a:p>
        </p:txBody>
      </p:sp>
      <p:pic>
        <p:nvPicPr>
          <p:cNvPr id="78" name="Google Shape;78;p3" descr="dhsslogo"/>
          <p:cNvPicPr preferRelativeResize="0"/>
          <p:nvPr/>
        </p:nvPicPr>
        <p:blipFill rotWithShape="1">
          <a:blip r:embed="rId3">
            <a:alphaModFix/>
          </a:blip>
          <a:srcRect/>
          <a:stretch/>
        </p:blipFill>
        <p:spPr>
          <a:xfrm>
            <a:off x="8701741" y="4445000"/>
            <a:ext cx="1320800" cy="1244347"/>
          </a:xfrm>
          <a:prstGeom prst="rect">
            <a:avLst/>
          </a:prstGeom>
          <a:noFill/>
          <a:ln>
            <a:noFill/>
          </a:ln>
        </p:spPr>
      </p:pic>
      <p:pic>
        <p:nvPicPr>
          <p:cNvPr id="79" name="Google Shape;79;p3"/>
          <p:cNvPicPr preferRelativeResize="0"/>
          <p:nvPr/>
        </p:nvPicPr>
        <p:blipFill rotWithShape="1">
          <a:blip r:embed="rId4">
            <a:alphaModFix/>
          </a:blip>
          <a:srcRect/>
          <a:stretch/>
        </p:blipFill>
        <p:spPr>
          <a:xfrm>
            <a:off x="2130613" y="4445000"/>
            <a:ext cx="2273687" cy="130150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5"/>
          <p:cNvSpPr txBox="1">
            <a:spLocks noGrp="1"/>
          </p:cNvSpPr>
          <p:nvPr>
            <p:ph type="title"/>
          </p:nvPr>
        </p:nvSpPr>
        <p:spPr>
          <a:xfrm>
            <a:off x="914400" y="869070"/>
            <a:ext cx="10363200" cy="1362075"/>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400"/>
              <a:buNone/>
            </a:pPr>
            <a:r>
              <a:rPr lang="en-US"/>
              <a:t>THANK YOU!</a:t>
            </a:r>
            <a:br>
              <a:rPr lang="en-US"/>
            </a:br>
            <a:r>
              <a:rPr lang="en-US"/>
              <a:t>WE WILL SEE YOU IN JULY 2023.</a:t>
            </a:r>
            <a:endParaRPr/>
          </a:p>
        </p:txBody>
      </p:sp>
      <p:sp>
        <p:nvSpPr>
          <p:cNvPr id="292" name="Google Shape;292;p15"/>
          <p:cNvSpPr txBox="1">
            <a:spLocks noGrp="1"/>
          </p:cNvSpPr>
          <p:nvPr>
            <p:ph type="sldNum" idx="12"/>
          </p:nvPr>
        </p:nvSpPr>
        <p:spPr>
          <a:xfrm>
            <a:off x="4673600" y="6356353"/>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fld id="{00000000-1234-1234-1234-123412341234}" type="slidenum">
              <a:rPr lang="en-US" sz="2400">
                <a:solidFill>
                  <a:srgbClr val="004F6F"/>
                </a:solidFill>
                <a:latin typeface="Arial"/>
                <a:ea typeface="Arial"/>
                <a:cs typeface="Arial"/>
                <a:sym typeface="Arial"/>
              </a:rPr>
              <a:t>30</a:t>
            </a:fld>
            <a:endParaRPr sz="2400">
              <a:solidFill>
                <a:srgbClr val="004F6F"/>
              </a:solidFill>
              <a:latin typeface="Arial"/>
              <a:ea typeface="Arial"/>
              <a:cs typeface="Arial"/>
              <a:sym typeface="Arial"/>
            </a:endParaRPr>
          </a:p>
        </p:txBody>
      </p:sp>
      <p:pic>
        <p:nvPicPr>
          <p:cNvPr id="293" name="Google Shape;293;p15" descr="Calendar"/>
          <p:cNvPicPr preferRelativeResize="0"/>
          <p:nvPr/>
        </p:nvPicPr>
        <p:blipFill rotWithShape="1">
          <a:blip r:embed="rId3">
            <a:alphaModFix/>
          </a:blip>
          <a:srcRect/>
          <a:stretch/>
        </p:blipFill>
        <p:spPr>
          <a:xfrm>
            <a:off x="3923399" y="2546209"/>
            <a:ext cx="4345201" cy="289609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4"/>
          <p:cNvSpPr txBox="1">
            <a:spLocks noGrp="1"/>
          </p:cNvSpPr>
          <p:nvPr>
            <p:ph type="title"/>
          </p:nvPr>
        </p:nvSpPr>
        <p:spPr>
          <a:xfrm>
            <a:off x="609603" y="668548"/>
            <a:ext cx="4011084" cy="116205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800"/>
              <a:t>Agenda</a:t>
            </a:r>
            <a:endParaRPr/>
          </a:p>
        </p:txBody>
      </p:sp>
      <p:sp>
        <p:nvSpPr>
          <p:cNvPr id="85" name="Google Shape;85;p4"/>
          <p:cNvSpPr txBox="1">
            <a:spLocks noGrp="1"/>
          </p:cNvSpPr>
          <p:nvPr>
            <p:ph type="body" idx="1"/>
          </p:nvPr>
        </p:nvSpPr>
        <p:spPr>
          <a:xfrm>
            <a:off x="5964171" y="279247"/>
            <a:ext cx="5111751" cy="5562259"/>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rgbClr val="006096"/>
              </a:buClr>
              <a:buSzPts val="2133"/>
              <a:buNone/>
            </a:pPr>
            <a:r>
              <a:rPr lang="en-US" sz="2600" i="1" dirty="0"/>
              <a:t>Welcome &amp; Introductions</a:t>
            </a:r>
            <a:endParaRPr sz="2600" dirty="0"/>
          </a:p>
          <a:p>
            <a:pPr marL="0" lvl="0" indent="0" algn="ctr" rtl="0">
              <a:lnSpc>
                <a:spcPct val="150000"/>
              </a:lnSpc>
              <a:spcBef>
                <a:spcPts val="427"/>
              </a:spcBef>
              <a:spcAft>
                <a:spcPts val="0"/>
              </a:spcAft>
              <a:buClr>
                <a:srgbClr val="006096"/>
              </a:buClr>
              <a:buSzPts val="2133"/>
              <a:buNone/>
            </a:pPr>
            <a:r>
              <a:rPr lang="en-US" sz="2600" i="1" dirty="0"/>
              <a:t>SEOW Goals </a:t>
            </a:r>
            <a:endParaRPr dirty="0"/>
          </a:p>
          <a:p>
            <a:pPr marL="0" lvl="0" indent="0" algn="ctr" rtl="0">
              <a:lnSpc>
                <a:spcPct val="150000"/>
              </a:lnSpc>
              <a:spcBef>
                <a:spcPts val="427"/>
              </a:spcBef>
              <a:spcAft>
                <a:spcPts val="0"/>
              </a:spcAft>
              <a:buClr>
                <a:srgbClr val="006096"/>
              </a:buClr>
              <a:buSzPts val="2133"/>
              <a:buNone/>
            </a:pPr>
            <a:r>
              <a:rPr lang="en-US" sz="2600" i="1" dirty="0"/>
              <a:t>SEOW Announcements</a:t>
            </a:r>
            <a:endParaRPr dirty="0"/>
          </a:p>
          <a:p>
            <a:pPr marL="0" lvl="0" indent="0" algn="ctr" rtl="0">
              <a:lnSpc>
                <a:spcPct val="150000"/>
              </a:lnSpc>
              <a:spcBef>
                <a:spcPts val="427"/>
              </a:spcBef>
              <a:spcAft>
                <a:spcPts val="0"/>
              </a:spcAft>
              <a:buClr>
                <a:srgbClr val="006096"/>
              </a:buClr>
              <a:buSzPts val="2133"/>
              <a:buNone/>
            </a:pPr>
            <a:r>
              <a:rPr lang="en-US" sz="2600" i="1" dirty="0"/>
              <a:t>Data Champion</a:t>
            </a:r>
            <a:endParaRPr sz="2600" dirty="0"/>
          </a:p>
          <a:p>
            <a:pPr marL="0" lvl="0" indent="0" algn="ctr" rtl="0">
              <a:lnSpc>
                <a:spcPct val="150000"/>
              </a:lnSpc>
              <a:spcBef>
                <a:spcPts val="427"/>
              </a:spcBef>
              <a:spcAft>
                <a:spcPts val="0"/>
              </a:spcAft>
              <a:buClr>
                <a:srgbClr val="006096"/>
              </a:buClr>
              <a:buSzPts val="2133"/>
              <a:buNone/>
            </a:pPr>
            <a:r>
              <a:rPr lang="en-US" sz="2600" i="1" dirty="0"/>
              <a:t>Highlights from the Field</a:t>
            </a:r>
            <a:endParaRPr sz="2600" i="1" dirty="0"/>
          </a:p>
          <a:p>
            <a:pPr marL="0" lvl="0" indent="0" algn="ctr" rtl="0">
              <a:lnSpc>
                <a:spcPct val="150000"/>
              </a:lnSpc>
              <a:spcBef>
                <a:spcPts val="427"/>
              </a:spcBef>
              <a:spcAft>
                <a:spcPts val="0"/>
              </a:spcAft>
              <a:buClr>
                <a:srgbClr val="006096"/>
              </a:buClr>
              <a:buSzPts val="2133"/>
              <a:buNone/>
            </a:pPr>
            <a:r>
              <a:rPr lang="en-US" sz="2600" i="1" dirty="0"/>
              <a:t>Main Speaker</a:t>
            </a:r>
            <a:endParaRPr sz="2600" dirty="0"/>
          </a:p>
          <a:p>
            <a:pPr marL="0" lvl="0" indent="0" algn="ctr" rtl="0">
              <a:lnSpc>
                <a:spcPct val="150000"/>
              </a:lnSpc>
              <a:spcBef>
                <a:spcPts val="427"/>
              </a:spcBef>
              <a:spcAft>
                <a:spcPts val="0"/>
              </a:spcAft>
              <a:buClr>
                <a:srgbClr val="006096"/>
              </a:buClr>
              <a:buSzPts val="2133"/>
              <a:buNone/>
            </a:pPr>
            <a:r>
              <a:rPr lang="en-US" sz="2600" i="1" dirty="0"/>
              <a:t>Breakout</a:t>
            </a:r>
            <a:endParaRPr sz="2600" dirty="0"/>
          </a:p>
          <a:p>
            <a:pPr marL="0" lvl="0" indent="0" algn="ctr" rtl="0">
              <a:lnSpc>
                <a:spcPct val="150000"/>
              </a:lnSpc>
              <a:spcBef>
                <a:spcPts val="427"/>
              </a:spcBef>
              <a:spcAft>
                <a:spcPts val="0"/>
              </a:spcAft>
              <a:buClr>
                <a:srgbClr val="006096"/>
              </a:buClr>
              <a:buSzPts val="2133"/>
              <a:buNone/>
            </a:pPr>
            <a:r>
              <a:rPr lang="en-US" sz="2600" i="1" dirty="0"/>
              <a:t>Network Share Out </a:t>
            </a:r>
            <a:endParaRPr sz="2600" dirty="0"/>
          </a:p>
          <a:p>
            <a:pPr marL="0" lvl="0" indent="0" algn="l" rtl="0">
              <a:lnSpc>
                <a:spcPct val="100000"/>
              </a:lnSpc>
              <a:spcBef>
                <a:spcPts val="427"/>
              </a:spcBef>
              <a:spcAft>
                <a:spcPts val="0"/>
              </a:spcAft>
              <a:buClr>
                <a:srgbClr val="006096"/>
              </a:buClr>
              <a:buSzPts val="2133"/>
              <a:buNone/>
            </a:pPr>
            <a:endParaRPr sz="2133" dirty="0"/>
          </a:p>
          <a:p>
            <a:pPr marL="0" lvl="0" indent="0" algn="l" rtl="0">
              <a:lnSpc>
                <a:spcPct val="100000"/>
              </a:lnSpc>
              <a:spcBef>
                <a:spcPts val="427"/>
              </a:spcBef>
              <a:spcAft>
                <a:spcPts val="0"/>
              </a:spcAft>
              <a:buClr>
                <a:srgbClr val="006096"/>
              </a:buClr>
              <a:buSzPts val="2133"/>
              <a:buNone/>
            </a:pPr>
            <a:endParaRPr sz="2133" dirty="0"/>
          </a:p>
        </p:txBody>
      </p:sp>
      <p:sp>
        <p:nvSpPr>
          <p:cNvPr id="86" name="Google Shape;86;p4"/>
          <p:cNvSpPr txBox="1">
            <a:spLocks noGrp="1"/>
          </p:cNvSpPr>
          <p:nvPr>
            <p:ph type="sldNum" idx="12"/>
          </p:nvPr>
        </p:nvSpPr>
        <p:spPr>
          <a:xfrm>
            <a:off x="4751998" y="6356353"/>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fld id="{00000000-1234-1234-1234-123412341234}" type="slidenum">
              <a:rPr lang="en-US" sz="2400">
                <a:solidFill>
                  <a:srgbClr val="004F6F"/>
                </a:solidFill>
                <a:latin typeface="Arial"/>
                <a:ea typeface="Arial"/>
                <a:cs typeface="Arial"/>
                <a:sym typeface="Arial"/>
              </a:rPr>
              <a:t>4</a:t>
            </a:fld>
            <a:endParaRPr sz="2400">
              <a:solidFill>
                <a:srgbClr val="004F6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5"/>
          <p:cNvSpPr txBox="1">
            <a:spLocks noGrp="1"/>
          </p:cNvSpPr>
          <p:nvPr>
            <p:ph type="title"/>
          </p:nvPr>
        </p:nvSpPr>
        <p:spPr>
          <a:xfrm>
            <a:off x="4294560" y="273016"/>
            <a:ext cx="4011084" cy="116205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800" u="sng"/>
              <a:t>Introductions:</a:t>
            </a:r>
            <a:endParaRPr/>
          </a:p>
        </p:txBody>
      </p:sp>
      <p:sp>
        <p:nvSpPr>
          <p:cNvPr id="92" name="Google Shape;92;p5"/>
          <p:cNvSpPr txBox="1">
            <a:spLocks noGrp="1"/>
          </p:cNvSpPr>
          <p:nvPr>
            <p:ph type="body" idx="1"/>
          </p:nvPr>
        </p:nvSpPr>
        <p:spPr>
          <a:xfrm>
            <a:off x="7003099" y="2661068"/>
            <a:ext cx="4469785" cy="240017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6096"/>
              </a:buClr>
              <a:buSzPts val="2400"/>
              <a:buNone/>
            </a:pPr>
            <a:r>
              <a:rPr lang="en-US" sz="2400"/>
              <a:t>We would like to invite anyone joining for the first time, if they are comfortable, to unmute their microphones and introduce themselves.</a:t>
            </a:r>
            <a:endParaRPr/>
          </a:p>
          <a:p>
            <a:pPr marL="0" lvl="0" indent="0" algn="ctr" rtl="0">
              <a:lnSpc>
                <a:spcPct val="100000"/>
              </a:lnSpc>
              <a:spcBef>
                <a:spcPts val="480"/>
              </a:spcBef>
              <a:spcAft>
                <a:spcPts val="0"/>
              </a:spcAft>
              <a:buClr>
                <a:srgbClr val="006096"/>
              </a:buClr>
              <a:buSzPts val="2400"/>
              <a:buNone/>
            </a:pPr>
            <a:endParaRPr sz="2400"/>
          </a:p>
          <a:p>
            <a:pPr marL="0" lvl="0" indent="0" algn="ctr" rtl="0">
              <a:lnSpc>
                <a:spcPct val="100000"/>
              </a:lnSpc>
              <a:spcBef>
                <a:spcPts val="480"/>
              </a:spcBef>
              <a:spcAft>
                <a:spcPts val="0"/>
              </a:spcAft>
              <a:buClr>
                <a:srgbClr val="006096"/>
              </a:buClr>
              <a:buSzPts val="2400"/>
              <a:buNone/>
            </a:pPr>
            <a:r>
              <a:rPr lang="en-US" sz="2400"/>
              <a:t> </a:t>
            </a:r>
            <a:endParaRPr/>
          </a:p>
        </p:txBody>
      </p:sp>
      <p:sp>
        <p:nvSpPr>
          <p:cNvPr id="93" name="Google Shape;93;p5"/>
          <p:cNvSpPr txBox="1">
            <a:spLocks noGrp="1"/>
          </p:cNvSpPr>
          <p:nvPr>
            <p:ph type="body" idx="2"/>
          </p:nvPr>
        </p:nvSpPr>
        <p:spPr>
          <a:xfrm>
            <a:off x="666307" y="2818081"/>
            <a:ext cx="5282297" cy="2086146"/>
          </a:xfrm>
          <a:prstGeom prst="rect">
            <a:avLst/>
          </a:prstGeom>
          <a:noFill/>
          <a:ln>
            <a:noFill/>
          </a:ln>
        </p:spPr>
        <p:txBody>
          <a:bodyPr spcFirstLastPara="1" wrap="square" lIns="91425" tIns="45700" rIns="91425" bIns="45700" anchor="t" anchorCtr="0">
            <a:noAutofit/>
          </a:bodyPr>
          <a:lstStyle/>
          <a:p>
            <a:pPr marL="0" lvl="0" indent="0" algn="ctr" rtl="0">
              <a:lnSpc>
                <a:spcPct val="200000"/>
              </a:lnSpc>
              <a:spcBef>
                <a:spcPts val="0"/>
              </a:spcBef>
              <a:spcAft>
                <a:spcPts val="0"/>
              </a:spcAft>
              <a:buClr>
                <a:srgbClr val="006096"/>
              </a:buClr>
              <a:buSzPts val="1400"/>
              <a:buNone/>
            </a:pPr>
            <a:r>
              <a:rPr lang="en-US" sz="2200"/>
              <a:t>SEOW Facilitator Team</a:t>
            </a:r>
            <a:endParaRPr sz="2200"/>
          </a:p>
          <a:p>
            <a:pPr marL="0" lvl="0" indent="0" algn="ctr" rtl="0">
              <a:lnSpc>
                <a:spcPct val="200000"/>
              </a:lnSpc>
              <a:spcBef>
                <a:spcPts val="280"/>
              </a:spcBef>
              <a:spcAft>
                <a:spcPts val="0"/>
              </a:spcAft>
              <a:buClr>
                <a:srgbClr val="006096"/>
              </a:buClr>
              <a:buSzPts val="1400"/>
              <a:buNone/>
            </a:pPr>
            <a:r>
              <a:rPr lang="en-US" sz="2200"/>
              <a:t>Center for Drug and Health Studies Team</a:t>
            </a:r>
            <a:endParaRPr sz="2200"/>
          </a:p>
          <a:p>
            <a:pPr marL="0" lvl="0" indent="0" algn="l" rtl="0">
              <a:lnSpc>
                <a:spcPct val="200000"/>
              </a:lnSpc>
              <a:spcBef>
                <a:spcPts val="280"/>
              </a:spcBef>
              <a:spcAft>
                <a:spcPts val="0"/>
              </a:spcAft>
              <a:buClr>
                <a:srgbClr val="006096"/>
              </a:buClr>
              <a:buSzPts val="1400"/>
              <a:buNone/>
            </a:pPr>
            <a:endParaRPr/>
          </a:p>
          <a:p>
            <a:pPr marL="0" lvl="0" indent="0" algn="l" rtl="0">
              <a:lnSpc>
                <a:spcPct val="100000"/>
              </a:lnSpc>
              <a:spcBef>
                <a:spcPts val="280"/>
              </a:spcBef>
              <a:spcAft>
                <a:spcPts val="0"/>
              </a:spcAft>
              <a:buClr>
                <a:srgbClr val="006096"/>
              </a:buClr>
              <a:buSzPts val="1400"/>
              <a:buNone/>
            </a:pPr>
            <a:endParaRPr>
              <a:highlight>
                <a:srgbClr val="FFFF00"/>
              </a:highlight>
            </a:endParaRPr>
          </a:p>
        </p:txBody>
      </p:sp>
      <p:sp>
        <p:nvSpPr>
          <p:cNvPr id="94" name="Google Shape;94;p5"/>
          <p:cNvSpPr txBox="1">
            <a:spLocks noGrp="1"/>
          </p:cNvSpPr>
          <p:nvPr>
            <p:ph type="sldNum" idx="12"/>
          </p:nvPr>
        </p:nvSpPr>
        <p:spPr>
          <a:xfrm>
            <a:off x="4751998" y="6356353"/>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fld id="{00000000-1234-1234-1234-123412341234}" type="slidenum">
              <a:rPr lang="en-US" sz="2400">
                <a:solidFill>
                  <a:srgbClr val="004F6F"/>
                </a:solidFill>
                <a:latin typeface="Arial"/>
                <a:ea typeface="Arial"/>
                <a:cs typeface="Arial"/>
                <a:sym typeface="Arial"/>
              </a:rPr>
              <a:t>5</a:t>
            </a:fld>
            <a:endParaRPr sz="2400">
              <a:solidFill>
                <a:srgbClr val="004F6F"/>
              </a:solidFill>
              <a:latin typeface="Arial"/>
              <a:ea typeface="Arial"/>
              <a:cs typeface="Arial"/>
              <a:sym typeface="Arial"/>
            </a:endParaRPr>
          </a:p>
        </p:txBody>
      </p:sp>
      <p:cxnSp>
        <p:nvCxnSpPr>
          <p:cNvPr id="95" name="Google Shape;95;p5"/>
          <p:cNvCxnSpPr/>
          <p:nvPr/>
        </p:nvCxnSpPr>
        <p:spPr>
          <a:xfrm>
            <a:off x="6300102" y="2306168"/>
            <a:ext cx="0" cy="3355723"/>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6862"/>
              </a:srgbClr>
            </a:outerShdw>
          </a:effectLst>
        </p:spPr>
      </p:cxnSp>
      <p:pic>
        <p:nvPicPr>
          <p:cNvPr id="96" name="Google Shape;96;p5" descr="Logo, company name&#10;&#10;Description automatically generated"/>
          <p:cNvPicPr preferRelativeResize="0"/>
          <p:nvPr/>
        </p:nvPicPr>
        <p:blipFill rotWithShape="1">
          <a:blip r:embed="rId3">
            <a:alphaModFix/>
          </a:blip>
          <a:srcRect/>
          <a:stretch/>
        </p:blipFill>
        <p:spPr>
          <a:xfrm>
            <a:off x="2704728" y="2006174"/>
            <a:ext cx="1205453" cy="683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9"/>
          <p:cNvSpPr txBox="1">
            <a:spLocks noGrp="1"/>
          </p:cNvSpPr>
          <p:nvPr>
            <p:ph type="title"/>
          </p:nvPr>
        </p:nvSpPr>
        <p:spPr>
          <a:xfrm>
            <a:off x="609602" y="668548"/>
            <a:ext cx="3857561" cy="283762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3000"/>
              <a:t>The goals of the State Epidemiological Outcomes Workgroup (SEOW) are…</a:t>
            </a:r>
            <a:endParaRPr/>
          </a:p>
        </p:txBody>
      </p:sp>
      <p:sp>
        <p:nvSpPr>
          <p:cNvPr id="102" name="Google Shape;102;p29"/>
          <p:cNvSpPr txBox="1">
            <a:spLocks noGrp="1"/>
          </p:cNvSpPr>
          <p:nvPr>
            <p:ph type="body" idx="1"/>
          </p:nvPr>
        </p:nvSpPr>
        <p:spPr>
          <a:xfrm>
            <a:off x="5410685" y="460112"/>
            <a:ext cx="6171716" cy="5020463"/>
          </a:xfrm>
          <a:prstGeom prst="rect">
            <a:avLst/>
          </a:prstGeom>
          <a:noFill/>
          <a:ln>
            <a:noFill/>
          </a:ln>
        </p:spPr>
        <p:txBody>
          <a:bodyPr spcFirstLastPara="1" wrap="square" lIns="91425" tIns="45700" rIns="91425" bIns="45700" anchor="b" anchorCtr="0">
            <a:noAutofit/>
          </a:bodyPr>
          <a:lstStyle/>
          <a:p>
            <a:pPr marL="457200" lvl="0" indent="-431800" algn="l" rtl="0">
              <a:lnSpc>
                <a:spcPct val="100000"/>
              </a:lnSpc>
              <a:spcBef>
                <a:spcPts val="640"/>
              </a:spcBef>
              <a:spcAft>
                <a:spcPts val="0"/>
              </a:spcAft>
              <a:buSzPts val="3200"/>
              <a:buChar char="•"/>
            </a:pPr>
            <a:r>
              <a:rPr lang="en-US" sz="2000" b="0" i="0">
                <a:solidFill>
                  <a:srgbClr val="464646"/>
                </a:solidFill>
                <a:latin typeface="Calibri"/>
                <a:ea typeface="Calibri"/>
                <a:cs typeface="Calibri"/>
                <a:sym typeface="Calibri"/>
              </a:rPr>
              <a:t>To build monitoring and surveillance systems to </a:t>
            </a:r>
            <a:r>
              <a:rPr lang="en-US" sz="2000" b="1" i="0">
                <a:solidFill>
                  <a:srgbClr val="464646"/>
                </a:solidFill>
                <a:latin typeface="Calibri"/>
                <a:ea typeface="Calibri"/>
                <a:cs typeface="Calibri"/>
                <a:sym typeface="Calibri"/>
              </a:rPr>
              <a:t>identify, analyze, and profile data </a:t>
            </a:r>
            <a:r>
              <a:rPr lang="en-US" sz="2000" b="0" i="0">
                <a:solidFill>
                  <a:srgbClr val="464646"/>
                </a:solidFill>
                <a:latin typeface="Calibri"/>
                <a:ea typeface="Calibri"/>
                <a:cs typeface="Calibri"/>
                <a:sym typeface="Calibri"/>
              </a:rPr>
              <a:t>from state and local sources;</a:t>
            </a:r>
            <a:endParaRPr/>
          </a:p>
          <a:p>
            <a:pPr marL="25400" lvl="0" indent="0" algn="l" rtl="0">
              <a:lnSpc>
                <a:spcPct val="100000"/>
              </a:lnSpc>
              <a:spcBef>
                <a:spcPts val="640"/>
              </a:spcBef>
              <a:spcAft>
                <a:spcPts val="0"/>
              </a:spcAft>
              <a:buSzPts val="3200"/>
              <a:buNone/>
            </a:pPr>
            <a:endParaRPr sz="2000" b="0" i="0">
              <a:solidFill>
                <a:srgbClr val="464646"/>
              </a:solidFill>
              <a:latin typeface="Calibri"/>
              <a:ea typeface="Calibri"/>
              <a:cs typeface="Calibri"/>
              <a:sym typeface="Calibri"/>
            </a:endParaRPr>
          </a:p>
          <a:p>
            <a:pPr marL="457200" lvl="0" indent="-431800" algn="l" rtl="0">
              <a:lnSpc>
                <a:spcPct val="100000"/>
              </a:lnSpc>
              <a:spcBef>
                <a:spcPts val="640"/>
              </a:spcBef>
              <a:spcAft>
                <a:spcPts val="0"/>
              </a:spcAft>
              <a:buSzPts val="3200"/>
              <a:buChar char="•"/>
            </a:pPr>
            <a:r>
              <a:rPr lang="en-US" sz="2000" b="0" i="0">
                <a:solidFill>
                  <a:srgbClr val="464646"/>
                </a:solidFill>
                <a:latin typeface="Calibri"/>
                <a:ea typeface="Calibri"/>
                <a:cs typeface="Calibri"/>
                <a:sym typeface="Calibri"/>
              </a:rPr>
              <a:t>To </a:t>
            </a:r>
            <a:r>
              <a:rPr lang="en-US" sz="2000" b="1" i="0">
                <a:solidFill>
                  <a:srgbClr val="464646"/>
                </a:solidFill>
                <a:latin typeface="Calibri"/>
                <a:ea typeface="Calibri"/>
                <a:cs typeface="Calibri"/>
                <a:sym typeface="Calibri"/>
              </a:rPr>
              <a:t>identify, share, and analyze data</a:t>
            </a:r>
            <a:r>
              <a:rPr lang="en-US" sz="2000" b="0" i="0">
                <a:solidFill>
                  <a:srgbClr val="464646"/>
                </a:solidFill>
                <a:latin typeface="Calibri"/>
                <a:ea typeface="Calibri"/>
                <a:cs typeface="Calibri"/>
                <a:sym typeface="Calibri"/>
              </a:rPr>
              <a:t>;</a:t>
            </a:r>
            <a:endParaRPr/>
          </a:p>
          <a:p>
            <a:pPr marL="25400" lvl="0" indent="0" algn="l" rtl="0">
              <a:lnSpc>
                <a:spcPct val="100000"/>
              </a:lnSpc>
              <a:spcBef>
                <a:spcPts val="640"/>
              </a:spcBef>
              <a:spcAft>
                <a:spcPts val="0"/>
              </a:spcAft>
              <a:buSzPts val="3200"/>
              <a:buNone/>
            </a:pPr>
            <a:endParaRPr sz="2000" b="0" i="0">
              <a:solidFill>
                <a:srgbClr val="464646"/>
              </a:solidFill>
              <a:latin typeface="Calibri"/>
              <a:ea typeface="Calibri"/>
              <a:cs typeface="Calibri"/>
              <a:sym typeface="Calibri"/>
            </a:endParaRPr>
          </a:p>
          <a:p>
            <a:pPr marL="457200" lvl="0" indent="-431800" algn="l" rtl="0">
              <a:lnSpc>
                <a:spcPct val="100000"/>
              </a:lnSpc>
              <a:spcBef>
                <a:spcPts val="640"/>
              </a:spcBef>
              <a:spcAft>
                <a:spcPts val="0"/>
              </a:spcAft>
              <a:buSzPts val="3200"/>
              <a:buChar char="•"/>
            </a:pPr>
            <a:r>
              <a:rPr lang="en-US" sz="2000" b="0" i="0">
                <a:solidFill>
                  <a:srgbClr val="464646"/>
                </a:solidFill>
                <a:latin typeface="Calibri"/>
                <a:ea typeface="Calibri"/>
                <a:cs typeface="Calibri"/>
                <a:sym typeface="Calibri"/>
              </a:rPr>
              <a:t>To </a:t>
            </a:r>
            <a:r>
              <a:rPr lang="en-US" sz="2000" b="1" i="0">
                <a:solidFill>
                  <a:srgbClr val="464646"/>
                </a:solidFill>
                <a:latin typeface="Calibri"/>
                <a:ea typeface="Calibri"/>
                <a:cs typeface="Calibri"/>
                <a:sym typeface="Calibri"/>
              </a:rPr>
              <a:t>create data-guided products </a:t>
            </a:r>
            <a:r>
              <a:rPr lang="en-US" sz="2000" b="0" i="0">
                <a:solidFill>
                  <a:srgbClr val="464646"/>
                </a:solidFill>
                <a:latin typeface="Calibri"/>
                <a:ea typeface="Calibri"/>
                <a:cs typeface="Calibri"/>
                <a:sym typeface="Calibri"/>
              </a:rPr>
              <a:t>that inform prevention planning and policies;</a:t>
            </a:r>
            <a:endParaRPr/>
          </a:p>
          <a:p>
            <a:pPr marL="25400" lvl="0" indent="0" algn="l" rtl="0">
              <a:lnSpc>
                <a:spcPct val="100000"/>
              </a:lnSpc>
              <a:spcBef>
                <a:spcPts val="640"/>
              </a:spcBef>
              <a:spcAft>
                <a:spcPts val="0"/>
              </a:spcAft>
              <a:buSzPts val="3200"/>
              <a:buNone/>
            </a:pPr>
            <a:endParaRPr sz="2000" b="0" i="0">
              <a:solidFill>
                <a:srgbClr val="464646"/>
              </a:solidFill>
              <a:latin typeface="Calibri"/>
              <a:ea typeface="Calibri"/>
              <a:cs typeface="Calibri"/>
              <a:sym typeface="Calibri"/>
            </a:endParaRPr>
          </a:p>
          <a:p>
            <a:pPr marL="457200" lvl="0" indent="-431800" algn="l" rtl="0">
              <a:lnSpc>
                <a:spcPct val="100000"/>
              </a:lnSpc>
              <a:spcBef>
                <a:spcPts val="640"/>
              </a:spcBef>
              <a:spcAft>
                <a:spcPts val="0"/>
              </a:spcAft>
              <a:buSzPts val="3200"/>
              <a:buChar char="•"/>
            </a:pPr>
            <a:r>
              <a:rPr lang="en-US" sz="2000" b="0" i="0">
                <a:solidFill>
                  <a:srgbClr val="464646"/>
                </a:solidFill>
                <a:latin typeface="Calibri"/>
                <a:ea typeface="Calibri"/>
                <a:cs typeface="Calibri"/>
                <a:sym typeface="Calibri"/>
              </a:rPr>
              <a:t>To </a:t>
            </a:r>
            <a:r>
              <a:rPr lang="en-US" sz="2000" b="1" i="0">
                <a:solidFill>
                  <a:srgbClr val="464646"/>
                </a:solidFill>
                <a:latin typeface="Calibri"/>
                <a:ea typeface="Calibri"/>
                <a:cs typeface="Calibri"/>
                <a:sym typeface="Calibri"/>
              </a:rPr>
              <a:t>train agencies and communities </a:t>
            </a:r>
            <a:r>
              <a:rPr lang="en-US" sz="2000" b="0" i="0">
                <a:solidFill>
                  <a:srgbClr val="464646"/>
                </a:solidFill>
                <a:latin typeface="Calibri"/>
                <a:ea typeface="Calibri"/>
                <a:cs typeface="Calibri"/>
                <a:sym typeface="Calibri"/>
              </a:rPr>
              <a:t>in understanding, using, and presenting data effectively.</a:t>
            </a:r>
            <a:endParaRPr/>
          </a:p>
          <a:p>
            <a:pPr marL="0" lvl="0" indent="0" algn="l" rtl="0">
              <a:lnSpc>
                <a:spcPct val="100000"/>
              </a:lnSpc>
              <a:spcBef>
                <a:spcPts val="400"/>
              </a:spcBef>
              <a:spcAft>
                <a:spcPts val="0"/>
              </a:spcAft>
              <a:buClr>
                <a:srgbClr val="888888"/>
              </a:buClr>
              <a:buSzPts val="2000"/>
              <a:buNone/>
            </a:pPr>
            <a:endParaRPr/>
          </a:p>
        </p:txBody>
      </p:sp>
      <p:sp>
        <p:nvSpPr>
          <p:cNvPr id="103" name="Google Shape;103;p29"/>
          <p:cNvSpPr txBox="1">
            <a:spLocks noGrp="1"/>
          </p:cNvSpPr>
          <p:nvPr>
            <p:ph type="sldNum" idx="12"/>
          </p:nvPr>
        </p:nvSpPr>
        <p:spPr>
          <a:xfrm>
            <a:off x="4751998" y="6356353"/>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fld id="{00000000-1234-1234-1234-123412341234}" type="slidenum">
              <a:rPr lang="en-US" sz="2400">
                <a:solidFill>
                  <a:srgbClr val="004F6F"/>
                </a:solidFill>
                <a:latin typeface="Arial"/>
                <a:ea typeface="Arial"/>
                <a:cs typeface="Arial"/>
                <a:sym typeface="Arial"/>
              </a:rPr>
              <a:t>6</a:t>
            </a:fld>
            <a:endParaRPr sz="2400">
              <a:solidFill>
                <a:srgbClr val="004F6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6"/>
          <p:cNvSpPr/>
          <p:nvPr/>
        </p:nvSpPr>
        <p:spPr>
          <a:xfrm>
            <a:off x="1" y="0"/>
            <a:ext cx="12192000" cy="6004754"/>
          </a:xfrm>
          <a:prstGeom prst="rect">
            <a:avLst/>
          </a:prstGeom>
          <a:solidFill>
            <a:schemeClr val="dk2"/>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9" name="Google Shape;109;p6"/>
          <p:cNvSpPr txBox="1">
            <a:spLocks noGrp="1"/>
          </p:cNvSpPr>
          <p:nvPr>
            <p:ph type="title"/>
          </p:nvPr>
        </p:nvSpPr>
        <p:spPr>
          <a:xfrm>
            <a:off x="574964" y="484909"/>
            <a:ext cx="10972800" cy="63038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solidFill>
                  <a:schemeClr val="lt1"/>
                </a:solidFill>
              </a:rPr>
              <a:t>Since we last saw you in July…</a:t>
            </a:r>
            <a:endParaRPr/>
          </a:p>
        </p:txBody>
      </p:sp>
      <p:sp>
        <p:nvSpPr>
          <p:cNvPr id="110" name="Google Shape;110;p6"/>
          <p:cNvSpPr txBox="1">
            <a:spLocks noGrp="1"/>
          </p:cNvSpPr>
          <p:nvPr>
            <p:ph type="body" idx="2"/>
          </p:nvPr>
        </p:nvSpPr>
        <p:spPr>
          <a:xfrm>
            <a:off x="609600" y="1400976"/>
            <a:ext cx="5697600" cy="4191900"/>
          </a:xfrm>
          <a:prstGeom prst="rect">
            <a:avLst/>
          </a:prstGeom>
          <a:noFill/>
          <a:ln>
            <a:noFill/>
          </a:ln>
        </p:spPr>
        <p:txBody>
          <a:bodyPr spcFirstLastPara="1" wrap="square" lIns="91425" tIns="45700" rIns="91425" bIns="45700" anchor="t" anchorCtr="0">
            <a:noAutofit/>
          </a:bodyPr>
          <a:lstStyle/>
          <a:p>
            <a:pPr marL="50800" lvl="0" indent="0" algn="l" rtl="0">
              <a:lnSpc>
                <a:spcPct val="100000"/>
              </a:lnSpc>
              <a:spcBef>
                <a:spcPts val="560"/>
              </a:spcBef>
              <a:spcAft>
                <a:spcPts val="0"/>
              </a:spcAft>
              <a:buSzPts val="2800"/>
              <a:buNone/>
            </a:pPr>
            <a:r>
              <a:rPr lang="en-US" sz="2200" b="1" i="0" dirty="0">
                <a:solidFill>
                  <a:schemeClr val="lt1"/>
                </a:solidFill>
                <a:latin typeface="Calibri"/>
                <a:ea typeface="Calibri"/>
                <a:cs typeface="Calibri"/>
                <a:sym typeface="Calibri"/>
              </a:rPr>
              <a:t>NEW!</a:t>
            </a:r>
            <a:r>
              <a:rPr lang="en-US" sz="2200" b="0" i="0" dirty="0">
                <a:solidFill>
                  <a:schemeClr val="lt1"/>
                </a:solidFill>
                <a:latin typeface="Calibri"/>
                <a:ea typeface="Calibri"/>
                <a:cs typeface="Calibri"/>
                <a:sym typeface="Calibri"/>
              </a:rPr>
              <a:t> </a:t>
            </a:r>
            <a:endParaRPr sz="2200" b="0" i="0" dirty="0">
              <a:solidFill>
                <a:schemeClr val="lt1"/>
              </a:solidFill>
              <a:latin typeface="Calibri"/>
              <a:ea typeface="Calibri"/>
              <a:cs typeface="Calibri"/>
              <a:sym typeface="Calibri"/>
            </a:endParaRPr>
          </a:p>
          <a:p>
            <a:pPr marL="0" lvl="0" indent="0" algn="l" rtl="0">
              <a:lnSpc>
                <a:spcPct val="100000"/>
              </a:lnSpc>
              <a:spcBef>
                <a:spcPts val="560"/>
              </a:spcBef>
              <a:spcAft>
                <a:spcPts val="0"/>
              </a:spcAft>
              <a:buSzPts val="2800"/>
              <a:buNone/>
            </a:pPr>
            <a:r>
              <a:rPr lang="en-US" sz="2200" b="1" i="0" u="sng" strike="noStrike" dirty="0">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Infographic-Suicide: </a:t>
            </a:r>
            <a:r>
              <a:rPr lang="en-US" sz="2200" b="1" i="0" u="sng" strike="noStrike" dirty="0">
                <a:solidFill>
                  <a:schemeClr val="lt1"/>
                </a:solidFill>
                <a:latin typeface="Calibri"/>
                <a:ea typeface="Calibri"/>
                <a:cs typeface="Calibri"/>
                <a:sym typeface="Calibri"/>
              </a:rPr>
              <a:t>An Overview</a:t>
            </a:r>
            <a:endParaRPr dirty="0"/>
          </a:p>
          <a:p>
            <a:pPr marL="0" lvl="0" indent="0" algn="l" rtl="0">
              <a:lnSpc>
                <a:spcPct val="100000"/>
              </a:lnSpc>
              <a:spcBef>
                <a:spcPts val="560"/>
              </a:spcBef>
              <a:spcAft>
                <a:spcPts val="0"/>
              </a:spcAft>
              <a:buSzPts val="2800"/>
              <a:buNone/>
            </a:pPr>
            <a:r>
              <a:rPr lang="en-US" sz="2200" b="1" i="0" u="sng" dirty="0">
                <a:solidFill>
                  <a:schemeClr val="lt1"/>
                </a:solidFill>
                <a:latin typeface="Calibri"/>
                <a:ea typeface="Calibri"/>
                <a:cs typeface="Calibri"/>
                <a:sym typeface="Calibri"/>
              </a:rPr>
              <a:t>Infographic-Older Adults </a:t>
            </a:r>
            <a:r>
              <a:rPr lang="en-US" sz="2200" b="1" u="sng" dirty="0">
                <a:solidFill>
                  <a:schemeClr val="lt1"/>
                </a:solidFill>
              </a:rPr>
              <a:t>and</a:t>
            </a:r>
            <a:r>
              <a:rPr lang="en-US" sz="2200" b="1" i="0" u="sng" dirty="0">
                <a:solidFill>
                  <a:schemeClr val="lt1"/>
                </a:solidFill>
                <a:latin typeface="Calibri"/>
                <a:ea typeface="Calibri"/>
                <a:cs typeface="Calibri"/>
                <a:sym typeface="Calibri"/>
              </a:rPr>
              <a:t> Substance Use</a:t>
            </a:r>
            <a:br>
              <a:rPr lang="en-US" sz="2200" b="0" i="0" dirty="0">
                <a:solidFill>
                  <a:schemeClr val="lt1"/>
                </a:solidFill>
                <a:latin typeface="Calibri"/>
                <a:ea typeface="Calibri"/>
                <a:cs typeface="Calibri"/>
                <a:sym typeface="Calibri"/>
              </a:rPr>
            </a:br>
            <a:endParaRPr sz="2200" dirty="0">
              <a:solidFill>
                <a:schemeClr val="lt1"/>
              </a:solidFill>
              <a:latin typeface="Calibri"/>
              <a:ea typeface="Calibri"/>
              <a:cs typeface="Calibri"/>
              <a:sym typeface="Calibri"/>
            </a:endParaRPr>
          </a:p>
          <a:p>
            <a:pPr marL="50800" lvl="0" indent="0" algn="l" rtl="0">
              <a:lnSpc>
                <a:spcPct val="100000"/>
              </a:lnSpc>
              <a:spcBef>
                <a:spcPts val="560"/>
              </a:spcBef>
              <a:spcAft>
                <a:spcPts val="0"/>
              </a:spcAft>
              <a:buSzPts val="2800"/>
              <a:buNone/>
            </a:pPr>
            <a:r>
              <a:rPr lang="en-US" sz="2200" b="1" i="0" u="sng" dirty="0">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3D: Delaware Data Discourse. Behavioral Health Data Highlights from the 2022 Delaware Epidemiological Profile</a:t>
            </a:r>
            <a:endParaRPr sz="2200" b="1" i="0" u="sng" dirty="0">
              <a:solidFill>
                <a:schemeClr val="lt1"/>
              </a:solidFill>
              <a:latin typeface="Calibri"/>
              <a:ea typeface="Calibri"/>
              <a:cs typeface="Calibri"/>
              <a:sym typeface="Calibri"/>
            </a:endParaRPr>
          </a:p>
          <a:p>
            <a:pPr marL="50800" lvl="0" indent="0" algn="l" rtl="0">
              <a:lnSpc>
                <a:spcPct val="100000"/>
              </a:lnSpc>
              <a:spcBef>
                <a:spcPts val="560"/>
              </a:spcBef>
              <a:spcAft>
                <a:spcPts val="0"/>
              </a:spcAft>
              <a:buSzPts val="2800"/>
              <a:buNone/>
            </a:pPr>
            <a:endParaRPr sz="2200" b="1" u="sng" dirty="0">
              <a:solidFill>
                <a:schemeClr val="lt1"/>
              </a:solidFill>
            </a:endParaRPr>
          </a:p>
          <a:p>
            <a:pPr marL="50800" lvl="0" indent="0" algn="l" rtl="0">
              <a:lnSpc>
                <a:spcPct val="100000"/>
              </a:lnSpc>
              <a:spcBef>
                <a:spcPts val="560"/>
              </a:spcBef>
              <a:spcAft>
                <a:spcPts val="0"/>
              </a:spcAft>
              <a:buSzPts val="2800"/>
              <a:buNone/>
            </a:pPr>
            <a:r>
              <a:rPr lang="en-US" sz="2200" b="1" dirty="0">
                <a:solidFill>
                  <a:schemeClr val="lt1"/>
                </a:solidFill>
              </a:rPr>
              <a:t>All of the above, and more, coming to the SEOW site soon!</a:t>
            </a:r>
            <a:endParaRPr sz="2200" b="0" i="0" dirty="0">
              <a:solidFill>
                <a:schemeClr val="lt1"/>
              </a:solidFill>
              <a:latin typeface="Calibri"/>
              <a:ea typeface="Calibri"/>
              <a:cs typeface="Calibri"/>
              <a:sym typeface="Calibri"/>
            </a:endParaRPr>
          </a:p>
        </p:txBody>
      </p:sp>
      <p:sp>
        <p:nvSpPr>
          <p:cNvPr id="111" name="Google Shape;111;p6"/>
          <p:cNvSpPr txBox="1">
            <a:spLocks noGrp="1"/>
          </p:cNvSpPr>
          <p:nvPr>
            <p:ph type="sldNum" idx="12"/>
          </p:nvPr>
        </p:nvSpPr>
        <p:spPr>
          <a:xfrm>
            <a:off x="4673600" y="6356353"/>
            <a:ext cx="2844800" cy="366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fld id="{00000000-1234-1234-1234-123412341234}" type="slidenum">
              <a:rPr lang="en-US" sz="2400">
                <a:solidFill>
                  <a:srgbClr val="004F6F"/>
                </a:solidFill>
                <a:latin typeface="Arial"/>
                <a:ea typeface="Arial"/>
                <a:cs typeface="Arial"/>
                <a:sym typeface="Arial"/>
              </a:rPr>
              <a:t>7</a:t>
            </a:fld>
            <a:endParaRPr sz="2400">
              <a:solidFill>
                <a:srgbClr val="004F6F"/>
              </a:solidFill>
              <a:latin typeface="Arial"/>
              <a:ea typeface="Arial"/>
              <a:cs typeface="Arial"/>
              <a:sym typeface="Arial"/>
            </a:endParaRPr>
          </a:p>
        </p:txBody>
      </p:sp>
      <p:pic>
        <p:nvPicPr>
          <p:cNvPr id="112" name="Google Shape;112;p6"/>
          <p:cNvPicPr preferRelativeResize="0"/>
          <p:nvPr/>
        </p:nvPicPr>
        <p:blipFill rotWithShape="1">
          <a:blip r:embed="rId5">
            <a:alphaModFix/>
          </a:blip>
          <a:srcRect/>
          <a:stretch/>
        </p:blipFill>
        <p:spPr>
          <a:xfrm rot="-605971">
            <a:off x="7064438" y="781047"/>
            <a:ext cx="2752572" cy="3552376"/>
          </a:xfrm>
          <a:prstGeom prst="rect">
            <a:avLst/>
          </a:prstGeom>
          <a:noFill/>
          <a:ln>
            <a:noFill/>
          </a:ln>
        </p:spPr>
      </p:pic>
      <p:pic>
        <p:nvPicPr>
          <p:cNvPr id="113" name="Google Shape;113;p6"/>
          <p:cNvPicPr preferRelativeResize="0"/>
          <p:nvPr/>
        </p:nvPicPr>
        <p:blipFill rotWithShape="1">
          <a:blip r:embed="rId6">
            <a:alphaModFix/>
          </a:blip>
          <a:srcRect/>
          <a:stretch/>
        </p:blipFill>
        <p:spPr>
          <a:xfrm rot="896905">
            <a:off x="8674406" y="474238"/>
            <a:ext cx="2782164" cy="3595816"/>
          </a:xfrm>
          <a:prstGeom prst="rect">
            <a:avLst/>
          </a:prstGeom>
          <a:noFill/>
          <a:ln>
            <a:noFill/>
          </a:ln>
        </p:spPr>
      </p:pic>
      <p:pic>
        <p:nvPicPr>
          <p:cNvPr id="114" name="Google Shape;114;p6" descr="Timeline&#10;&#10;Description automatically generated"/>
          <p:cNvPicPr preferRelativeResize="0"/>
          <p:nvPr/>
        </p:nvPicPr>
        <p:blipFill rotWithShape="1">
          <a:blip r:embed="rId7">
            <a:alphaModFix/>
          </a:blip>
          <a:srcRect/>
          <a:stretch/>
        </p:blipFill>
        <p:spPr>
          <a:xfrm>
            <a:off x="7596566" y="3447461"/>
            <a:ext cx="3994007" cy="22402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3cd73abe47_0_0"/>
          <p:cNvSpPr txBox="1">
            <a:spLocks noGrp="1"/>
          </p:cNvSpPr>
          <p:nvPr>
            <p:ph type="sldNum" idx="12"/>
          </p:nvPr>
        </p:nvSpPr>
        <p:spPr>
          <a:xfrm>
            <a:off x="4673600" y="6356353"/>
            <a:ext cx="2844900" cy="366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fld id="{00000000-1234-1234-1234-123412341234}" type="slidenum">
              <a:rPr lang="en-US" sz="2400">
                <a:solidFill>
                  <a:srgbClr val="004F6F"/>
                </a:solidFill>
                <a:latin typeface="Arial"/>
                <a:ea typeface="Arial"/>
                <a:cs typeface="Arial"/>
                <a:sym typeface="Arial"/>
              </a:rPr>
              <a:t>8</a:t>
            </a:fld>
            <a:endParaRPr sz="2400">
              <a:solidFill>
                <a:srgbClr val="004F6F"/>
              </a:solidFill>
              <a:latin typeface="Arial"/>
              <a:ea typeface="Arial"/>
              <a:cs typeface="Arial"/>
              <a:sym typeface="Arial"/>
            </a:endParaRPr>
          </a:p>
        </p:txBody>
      </p:sp>
      <p:pic>
        <p:nvPicPr>
          <p:cNvPr id="120" name="Google Shape;120;g13cd73abe47_0_0"/>
          <p:cNvPicPr preferRelativeResize="0"/>
          <p:nvPr/>
        </p:nvPicPr>
        <p:blipFill>
          <a:blip r:embed="rId3">
            <a:alphaModFix/>
          </a:blip>
          <a:stretch>
            <a:fillRect/>
          </a:stretch>
        </p:blipFill>
        <p:spPr>
          <a:xfrm>
            <a:off x="586325" y="94325"/>
            <a:ext cx="5111375" cy="5839225"/>
          </a:xfrm>
          <a:prstGeom prst="rect">
            <a:avLst/>
          </a:prstGeom>
          <a:noFill/>
          <a:ln>
            <a:noFill/>
          </a:ln>
        </p:spPr>
      </p:pic>
      <p:pic>
        <p:nvPicPr>
          <p:cNvPr id="121" name="Google Shape;121;g13cd73abe47_0_0"/>
          <p:cNvPicPr preferRelativeResize="0"/>
          <p:nvPr/>
        </p:nvPicPr>
        <p:blipFill>
          <a:blip r:embed="rId4">
            <a:alphaModFix/>
          </a:blip>
          <a:stretch>
            <a:fillRect/>
          </a:stretch>
        </p:blipFill>
        <p:spPr>
          <a:xfrm>
            <a:off x="6292000" y="94325"/>
            <a:ext cx="5509049" cy="58392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f7919ec85f_0_0"/>
          <p:cNvSpPr/>
          <p:nvPr/>
        </p:nvSpPr>
        <p:spPr>
          <a:xfrm>
            <a:off x="1" y="0"/>
            <a:ext cx="12192000" cy="6004800"/>
          </a:xfrm>
          <a:prstGeom prst="rect">
            <a:avLst/>
          </a:prstGeom>
          <a:solidFill>
            <a:schemeClr val="dk2"/>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7" name="Google Shape;127;g1f7919ec85f_0_0"/>
          <p:cNvSpPr txBox="1">
            <a:spLocks noGrp="1"/>
          </p:cNvSpPr>
          <p:nvPr>
            <p:ph type="body" idx="2"/>
          </p:nvPr>
        </p:nvSpPr>
        <p:spPr>
          <a:xfrm>
            <a:off x="339439" y="1819692"/>
            <a:ext cx="3671451" cy="2365414"/>
          </a:xfrm>
          <a:prstGeom prst="rect">
            <a:avLst/>
          </a:prstGeom>
          <a:noFill/>
          <a:ln>
            <a:noFill/>
          </a:ln>
        </p:spPr>
        <p:txBody>
          <a:bodyPr spcFirstLastPara="1" wrap="square" lIns="91425" tIns="45700" rIns="91425" bIns="45700" anchor="t" anchorCtr="0">
            <a:noAutofit/>
          </a:bodyPr>
          <a:lstStyle/>
          <a:p>
            <a:pPr marL="50800" lvl="0" indent="0" algn="ctr" rtl="0">
              <a:lnSpc>
                <a:spcPct val="100000"/>
              </a:lnSpc>
              <a:spcBef>
                <a:spcPts val="560"/>
              </a:spcBef>
              <a:spcAft>
                <a:spcPts val="0"/>
              </a:spcAft>
              <a:buSzPts val="2800"/>
              <a:buNone/>
            </a:pPr>
            <a:r>
              <a:rPr lang="en-US" sz="4000" b="1">
                <a:solidFill>
                  <a:schemeClr val="lt1"/>
                </a:solidFill>
                <a:latin typeface="Calibri"/>
                <a:ea typeface="Calibri"/>
                <a:cs typeface="Calibri"/>
                <a:sym typeface="Calibri"/>
              </a:rPr>
              <a:t>SEOW</a:t>
            </a:r>
            <a:endParaRPr/>
          </a:p>
          <a:p>
            <a:pPr marL="50800" lvl="0" indent="0" algn="ctr" rtl="0">
              <a:lnSpc>
                <a:spcPct val="100000"/>
              </a:lnSpc>
              <a:spcBef>
                <a:spcPts val="560"/>
              </a:spcBef>
              <a:spcAft>
                <a:spcPts val="0"/>
              </a:spcAft>
              <a:buSzPts val="2800"/>
              <a:buNone/>
            </a:pPr>
            <a:r>
              <a:rPr lang="en-US" sz="4000" b="1">
                <a:solidFill>
                  <a:schemeClr val="lt1"/>
                </a:solidFill>
              </a:rPr>
              <a:t>Stakeholder</a:t>
            </a:r>
            <a:endParaRPr/>
          </a:p>
          <a:p>
            <a:pPr marL="50800" lvl="0" indent="0" algn="ctr" rtl="0">
              <a:lnSpc>
                <a:spcPct val="100000"/>
              </a:lnSpc>
              <a:spcBef>
                <a:spcPts val="560"/>
              </a:spcBef>
              <a:spcAft>
                <a:spcPts val="0"/>
              </a:spcAft>
              <a:buSzPts val="2800"/>
              <a:buNone/>
            </a:pPr>
            <a:r>
              <a:rPr lang="en-US" sz="4000" b="1">
                <a:solidFill>
                  <a:schemeClr val="lt1"/>
                </a:solidFill>
                <a:latin typeface="Calibri"/>
                <a:ea typeface="Calibri"/>
                <a:cs typeface="Calibri"/>
                <a:sym typeface="Calibri"/>
              </a:rPr>
              <a:t>Feedback</a:t>
            </a:r>
            <a:endParaRPr sz="4000" b="1">
              <a:solidFill>
                <a:schemeClr val="lt1"/>
              </a:solidFill>
              <a:latin typeface="Calibri"/>
              <a:ea typeface="Calibri"/>
              <a:cs typeface="Calibri"/>
              <a:sym typeface="Calibri"/>
            </a:endParaRPr>
          </a:p>
        </p:txBody>
      </p:sp>
      <p:sp>
        <p:nvSpPr>
          <p:cNvPr id="128" name="Google Shape;128;g1f7919ec85f_0_0"/>
          <p:cNvSpPr txBox="1">
            <a:spLocks noGrp="1"/>
          </p:cNvSpPr>
          <p:nvPr>
            <p:ph type="sldNum" idx="12"/>
          </p:nvPr>
        </p:nvSpPr>
        <p:spPr>
          <a:xfrm>
            <a:off x="4673600" y="6356353"/>
            <a:ext cx="2844900" cy="366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fld id="{00000000-1234-1234-1234-123412341234}" type="slidenum">
              <a:rPr lang="en-US" sz="2400">
                <a:solidFill>
                  <a:srgbClr val="004F6F"/>
                </a:solidFill>
                <a:latin typeface="Arial"/>
                <a:ea typeface="Arial"/>
                <a:cs typeface="Arial"/>
                <a:sym typeface="Arial"/>
              </a:rPr>
              <a:t>9</a:t>
            </a:fld>
            <a:endParaRPr sz="2400">
              <a:solidFill>
                <a:srgbClr val="004F6F"/>
              </a:solidFill>
              <a:latin typeface="Arial"/>
              <a:ea typeface="Arial"/>
              <a:cs typeface="Arial"/>
              <a:sym typeface="Arial"/>
            </a:endParaRPr>
          </a:p>
        </p:txBody>
      </p:sp>
      <p:pic>
        <p:nvPicPr>
          <p:cNvPr id="129" name="Google Shape;129;g1f7919ec85f_0_0" descr="Text, letter&#10;&#10;Description automatically generated"/>
          <p:cNvPicPr preferRelativeResize="0"/>
          <p:nvPr/>
        </p:nvPicPr>
        <p:blipFill rotWithShape="1">
          <a:blip r:embed="rId3">
            <a:alphaModFix/>
          </a:blip>
          <a:srcRect/>
          <a:stretch/>
        </p:blipFill>
        <p:spPr>
          <a:xfrm>
            <a:off x="4350327" y="139114"/>
            <a:ext cx="7772400" cy="5726571"/>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UD Primary and Secondary">
      <a:dk1>
        <a:srgbClr val="000000"/>
      </a:dk1>
      <a:lt1>
        <a:srgbClr val="FFFFFF"/>
      </a:lt1>
      <a:dk2>
        <a:srgbClr val="00539F"/>
      </a:dk2>
      <a:lt2>
        <a:srgbClr val="EEECE1"/>
      </a:lt2>
      <a:accent1>
        <a:srgbClr val="4F81BD"/>
      </a:accent1>
      <a:accent2>
        <a:srgbClr val="AF1E2D"/>
      </a:accent2>
      <a:accent3>
        <a:srgbClr val="BED600"/>
      </a:accent3>
      <a:accent4>
        <a:srgbClr val="5A8E22"/>
      </a:accent4>
      <a:accent5>
        <a:srgbClr val="00A0DF"/>
      </a:accent5>
      <a:accent6>
        <a:srgbClr val="EF8200"/>
      </a:accent6>
      <a:hlink>
        <a:srgbClr val="00539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99B8FDF-19D5-4E21-A172-1C8427BC0460}"/>
</file>

<file path=customXml/itemProps2.xml><?xml version="1.0" encoding="utf-8"?>
<ds:datastoreItem xmlns:ds="http://schemas.openxmlformats.org/officeDocument/2006/customXml" ds:itemID="{D14BF4C3-0E50-42B2-8AAA-AA539C540AF9}"/>
</file>

<file path=customXml/itemProps3.xml><?xml version="1.0" encoding="utf-8"?>
<ds:datastoreItem xmlns:ds="http://schemas.openxmlformats.org/officeDocument/2006/customXml" ds:itemID="{E9F17B70-7CAF-44D9-8083-CD5276FB1621}"/>
</file>

<file path=docProps/app.xml><?xml version="1.0" encoding="utf-8"?>
<Properties xmlns="http://schemas.openxmlformats.org/officeDocument/2006/extended-properties" xmlns:vt="http://schemas.openxmlformats.org/officeDocument/2006/docPropsVTypes">
  <TotalTime>4</TotalTime>
  <Words>1222</Words>
  <Application>Microsoft Macintosh PowerPoint</Application>
  <PresentationFormat>Widescreen</PresentationFormat>
  <Paragraphs>146</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Helvetica Neue</vt:lpstr>
      <vt:lpstr>Calibri</vt:lpstr>
      <vt:lpstr>1_Office Theme</vt:lpstr>
      <vt:lpstr>Welcome! </vt:lpstr>
      <vt:lpstr>PowerPoint Presentation</vt:lpstr>
      <vt:lpstr>State Epidemiological Outcomes Workgroup</vt:lpstr>
      <vt:lpstr>Agenda</vt:lpstr>
      <vt:lpstr>Introductions:</vt:lpstr>
      <vt:lpstr>The goals of the State Epidemiological Outcomes Workgroup (SEOW) are…</vt:lpstr>
      <vt:lpstr>Since we last saw you in July…</vt:lpstr>
      <vt:lpstr>PowerPoint Presentation</vt:lpstr>
      <vt:lpstr>PowerPoint Presentation</vt:lpstr>
      <vt:lpstr>Data Champion</vt:lpstr>
      <vt:lpstr>PowerPoint Presentation</vt:lpstr>
      <vt:lpstr>PowerPoint Presentation</vt:lpstr>
      <vt:lpstr>National Survey on Drug Use and Health 2021 Key Substance Use and Mental Health Indicators </vt:lpstr>
      <vt:lpstr>PowerPoint Presentation</vt:lpstr>
      <vt:lpstr>PowerPoint Presentation</vt:lpstr>
      <vt:lpstr>PowerPoint Presentation</vt:lpstr>
      <vt:lpstr>PowerPoint Presentation</vt:lpstr>
      <vt:lpstr>PowerPoint Presentation</vt:lpstr>
      <vt:lpstr>PowerPoint Presentation</vt:lpstr>
      <vt:lpstr>CADCA Practical Theorist  Fentanyl: Why Fentanyl/Why Now</vt:lpstr>
      <vt:lpstr>PowerPoint Presentation</vt:lpstr>
      <vt:lpstr>PowerPoint Presentation</vt:lpstr>
      <vt:lpstr>Mental Health America Mapping the Health of Our Communities</vt:lpstr>
      <vt:lpstr>PowerPoint Presentation</vt:lpstr>
      <vt:lpstr>The Trevor Project 2022 National Survey on Youth Mental Health by State</vt:lpstr>
      <vt:lpstr>PowerPoint Presentation</vt:lpstr>
      <vt:lpstr>PowerPoint Presentation</vt:lpstr>
      <vt:lpstr>PowerPoint Presentation</vt:lpstr>
      <vt:lpstr>MEMBER NETWORK SHARE OUT</vt:lpstr>
      <vt:lpstr>THANK YOU! WE WILL SEE YOU IN JULY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dc:title>
  <dc:creator>Scales, Meisje</dc:creator>
  <cp:lastModifiedBy>Merriman-Nai, Sharon</cp:lastModifiedBy>
  <cp:revision>2</cp:revision>
  <dcterms:created xsi:type="dcterms:W3CDTF">2021-07-13T17:35:23Z</dcterms:created>
  <dcterms:modified xsi:type="dcterms:W3CDTF">2023-02-17T21:34:59Z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