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0" r:id="rId4"/>
  </p:sldMasterIdLst>
  <p:notesMasterIdLst>
    <p:notesMasterId r:id="rId18"/>
  </p:notesMasterIdLst>
  <p:sldIdLst>
    <p:sldId id="256" r:id="rId5"/>
    <p:sldId id="916" r:id="rId6"/>
    <p:sldId id="927" r:id="rId7"/>
    <p:sldId id="926" r:id="rId8"/>
    <p:sldId id="917" r:id="rId9"/>
    <p:sldId id="920" r:id="rId10"/>
    <p:sldId id="921" r:id="rId11"/>
    <p:sldId id="305" r:id="rId12"/>
    <p:sldId id="922" r:id="rId13"/>
    <p:sldId id="923" r:id="rId14"/>
    <p:sldId id="924" r:id="rId15"/>
    <p:sldId id="925" r:id="rId16"/>
    <p:sldId id="919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/Overview" id="{0560CF16-2284-4B30-880F-C2109DE5698E}">
          <p14:sldIdLst>
            <p14:sldId id="256"/>
            <p14:sldId id="916"/>
            <p14:sldId id="927"/>
            <p14:sldId id="926"/>
            <p14:sldId id="917"/>
            <p14:sldId id="920"/>
            <p14:sldId id="921"/>
            <p14:sldId id="305"/>
            <p14:sldId id="922"/>
            <p14:sldId id="923"/>
            <p14:sldId id="924"/>
            <p14:sldId id="925"/>
            <p14:sldId id="9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0" roundtripDataSignature="AMtx7miXEHHOdIt2Hck1gg52qpvhWK0Pb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0229F53-3C5C-D316-CFDB-48B83D39F0AB}" name="Nelson, Pierce" initials="NP" userId="S::pnelson@cdcfoundation.org::8cc3f724-fc4f-480c-8630-3e90596cf7de" providerId="AD"/>
  <p188:author id="{D20B2A80-36DD-A575-6640-21FB1C7248EF}" name="Hulings, Tim (DHSS)" initials="H(" userId="S::tim.hulings@delaware.gov::7d3030da-26c9-43a8-b761-6367a351545c" providerId="AD"/>
  <p188:author id="{37F40892-29E2-E69D-73F8-35ECFCBD27CE}" name="Tiana Conner" initials="TC" userId="S::tconner@cdcfoundation.org::18059370-e910-4d6f-ac6f-87a72990e397" providerId="AD"/>
  <p188:author id="{B75647BE-D19C-8902-E8C4-1908BA9E676B}" name="Sandra Bonzo" initials="SB" userId="S::sbonzo@CDCFoundation.org::7140b0fd-af00-4366-9034-8c8a8f5ce3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9E0000"/>
    <a:srgbClr val="000000"/>
    <a:srgbClr val="DDA617"/>
    <a:srgbClr val="787979"/>
    <a:srgbClr val="9E1B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04" autoAdjust="0"/>
  </p:normalViewPr>
  <p:slideViewPr>
    <p:cSldViewPr snapToGrid="0" snapToObjects="1">
      <p:cViewPr varScale="1">
        <p:scale>
          <a:sx n="104" d="100"/>
          <a:sy n="104" d="100"/>
        </p:scale>
        <p:origin x="816" y="114"/>
      </p:cViewPr>
      <p:guideLst/>
    </p:cSldViewPr>
  </p:slideViewPr>
  <p:outlineViewPr>
    <p:cViewPr>
      <p:scale>
        <a:sx n="33" d="100"/>
        <a:sy n="33" d="100"/>
      </p:scale>
      <p:origin x="0" y="-9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564"/>
    </p:cViewPr>
  </p:sorterViewPr>
  <p:notesViewPr>
    <p:cSldViewPr snapToGrid="0" snapToObjects="1">
      <p:cViewPr varScale="1">
        <p:scale>
          <a:sx n="56" d="100"/>
          <a:sy n="56" d="100"/>
        </p:scale>
        <p:origin x="2588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60" Type="http://customschemas.google.com/relationships/presentationmetadata" Target="metadata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6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65AD4A-EB08-654A-9EA6-1898CF8F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65AD4A-EB08-654A-9EA6-1898CF8F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235548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65AD4A-EB08-654A-9EA6-1898CF8F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690510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65AD4A-EB08-654A-9EA6-1898CF8F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796641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65AD4A-EB08-654A-9EA6-1898CF8F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1184713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EE65AD4A-EB08-654A-9EA6-1898CF8F88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2232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gradFill>
          <a:gsLst>
            <a:gs pos="100000">
              <a:schemeClr val="tx1"/>
            </a:gs>
            <a:gs pos="1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8527C0-84D4-400A-AA4E-341D9ABEE051}"/>
              </a:ext>
            </a:extLst>
          </p:cNvPr>
          <p:cNvCxnSpPr/>
          <p:nvPr userDrawn="1"/>
        </p:nvCxnSpPr>
        <p:spPr>
          <a:xfrm>
            <a:off x="5040923" y="3587262"/>
            <a:ext cx="6312877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D097A3C-7FBE-4B51-B057-0F700CDD8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54" y="915603"/>
            <a:ext cx="5586046" cy="2551049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322C1-A684-4BF8-A69F-262D2B26C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68958-7712-462B-B366-15739E92C87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9D53C3-12BE-4292-84E7-C4BFA44D7D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7754" y="425003"/>
            <a:ext cx="5586046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3A609CD2-234F-494C-BDC7-A20B698099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360" y="1043855"/>
            <a:ext cx="6035040" cy="384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78DEE83-339D-4CAD-953A-66488EF7F2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54" y="3696348"/>
            <a:ext cx="5586046" cy="15614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41" name="Group 10">
            <a:extLst>
              <a:ext uri="{FF2B5EF4-FFF2-40B4-BE49-F238E27FC236}">
                <a16:creationId xmlns:a16="http://schemas.microsoft.com/office/drawing/2014/main" id="{D07814FC-4508-419A-8DB9-EF6036BF7BAB}"/>
              </a:ext>
            </a:extLst>
          </p:cNvPr>
          <p:cNvGrpSpPr/>
          <p:nvPr userDrawn="1"/>
        </p:nvGrpSpPr>
        <p:grpSpPr>
          <a:xfrm rot="21600000">
            <a:off x="0" y="5741687"/>
            <a:ext cx="12192000" cy="1116313"/>
            <a:chOff x="-114374" y="4648694"/>
            <a:chExt cx="12192000" cy="1116313"/>
          </a:xfrm>
        </p:grpSpPr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EDDF9714-66EE-4595-9688-7EFC6ADF9162}"/>
                </a:ext>
              </a:extLst>
            </p:cNvPr>
            <p:cNvSpPr/>
            <p:nvPr/>
          </p:nvSpPr>
          <p:spPr>
            <a:xfrm>
              <a:off x="-114374" y="4648694"/>
              <a:ext cx="12192000" cy="11163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grpSp>
        <p:nvGrpSpPr>
          <p:cNvPr id="43" name="Group 12">
            <a:extLst>
              <a:ext uri="{FF2B5EF4-FFF2-40B4-BE49-F238E27FC236}">
                <a16:creationId xmlns:a16="http://schemas.microsoft.com/office/drawing/2014/main" id="{67C5F2F8-68AF-4D5E-B962-D8636C6C751B}"/>
              </a:ext>
            </a:extLst>
          </p:cNvPr>
          <p:cNvGrpSpPr/>
          <p:nvPr userDrawn="1"/>
        </p:nvGrpSpPr>
        <p:grpSpPr>
          <a:xfrm rot="21600000">
            <a:off x="-1" y="5894917"/>
            <a:ext cx="12191999" cy="963083"/>
            <a:chOff x="-66749" y="4979175"/>
            <a:chExt cx="9982200" cy="862013"/>
          </a:xfrm>
        </p:grpSpPr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BCD5C5C8-E55E-4BA3-A15C-1D841E4E75F1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45" name="Group 14">
            <a:extLst>
              <a:ext uri="{FF2B5EF4-FFF2-40B4-BE49-F238E27FC236}">
                <a16:creationId xmlns:a16="http://schemas.microsoft.com/office/drawing/2014/main" id="{5AA5ABC8-31FB-4803-95AB-DE7D661BF710}"/>
              </a:ext>
            </a:extLst>
          </p:cNvPr>
          <p:cNvGrpSpPr/>
          <p:nvPr userDrawn="1"/>
        </p:nvGrpSpPr>
        <p:grpSpPr>
          <a:xfrm rot="21600000">
            <a:off x="0" y="6007109"/>
            <a:ext cx="12192000" cy="864914"/>
            <a:chOff x="-114374" y="5026800"/>
            <a:chExt cx="9982200" cy="945356"/>
          </a:xfrm>
        </p:grpSpPr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A812C5BB-8EE1-4EFC-B70E-B1F2DA94D501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sp>
        <p:nvSpPr>
          <p:cNvPr id="47" name="TextBox 16">
            <a:extLst>
              <a:ext uri="{FF2B5EF4-FFF2-40B4-BE49-F238E27FC236}">
                <a16:creationId xmlns:a16="http://schemas.microsoft.com/office/drawing/2014/main" id="{8BAF8357-1DE8-4052-83A5-48751C6EB17D}"/>
              </a:ext>
            </a:extLst>
          </p:cNvPr>
          <p:cNvSpPr txBox="1"/>
          <p:nvPr userDrawn="1"/>
        </p:nvSpPr>
        <p:spPr>
          <a:xfrm rot="21600000">
            <a:off x="1992923" y="6317396"/>
            <a:ext cx="9743421" cy="179058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350"/>
              </a:lnSpc>
            </a:pPr>
            <a:r>
              <a:rPr lang="en-US" sz="1750" i="0" spc="7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cs typeface="Arial" panose="020B0604020202020204" pitchFamily="34" charset="0"/>
              </a:rPr>
              <a:t>OVERDOSE RESPONSE STRATEGY  |  PUBLIC HEALTH  |  PUBLIC SAFETY  | PARTNERSHIP</a:t>
            </a:r>
          </a:p>
        </p:txBody>
      </p:sp>
      <p:pic>
        <p:nvPicPr>
          <p:cNvPr id="48" name="Picture 15">
            <a:extLst>
              <a:ext uri="{FF2B5EF4-FFF2-40B4-BE49-F238E27FC236}">
                <a16:creationId xmlns:a16="http://schemas.microsoft.com/office/drawing/2014/main" id="{87F97A28-59B2-4E4B-AB2A-381024AE15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b="7966"/>
          <a:stretch/>
        </p:blipFill>
        <p:spPr>
          <a:xfrm rot="21600000">
            <a:off x="455658" y="5310652"/>
            <a:ext cx="1353458" cy="13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9" name="Group 6">
            <a:extLst>
              <a:ext uri="{FF2B5EF4-FFF2-40B4-BE49-F238E27FC236}">
                <a16:creationId xmlns:a16="http://schemas.microsoft.com/office/drawing/2014/main" id="{9B321FFC-A8A2-451C-8E9D-35B2E096BD30}"/>
              </a:ext>
            </a:extLst>
          </p:cNvPr>
          <p:cNvGrpSpPr/>
          <p:nvPr userDrawn="1"/>
        </p:nvGrpSpPr>
        <p:grpSpPr>
          <a:xfrm rot="21600000">
            <a:off x="11802579" y="1152144"/>
            <a:ext cx="389419" cy="3751672"/>
            <a:chOff x="9476581" y="1479550"/>
            <a:chExt cx="504825" cy="2495550"/>
          </a:xfrm>
          <a:solidFill>
            <a:schemeClr val="tx1"/>
          </a:solidFill>
        </p:grpSpPr>
        <p:sp>
          <p:nvSpPr>
            <p:cNvPr id="50" name="Freeform 5">
              <a:extLst>
                <a:ext uri="{FF2B5EF4-FFF2-40B4-BE49-F238E27FC236}">
                  <a16:creationId xmlns:a16="http://schemas.microsoft.com/office/drawing/2014/main" id="{9FB3E889-EE53-4617-8129-9FCBBF121ED2}"/>
                </a:ext>
              </a:extLst>
            </p:cNvPr>
            <p:cNvSpPr/>
            <p:nvPr/>
          </p:nvSpPr>
          <p:spPr>
            <a:xfrm>
              <a:off x="9476581" y="1479550"/>
              <a:ext cx="504825" cy="24955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</p:spTree>
    <p:extLst>
      <p:ext uri="{BB962C8B-B14F-4D97-AF65-F5344CB8AC3E}">
        <p14:creationId xmlns:p14="http://schemas.microsoft.com/office/powerpoint/2010/main" val="277303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98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E39A9-5C90-419D-944A-3B62011705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1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E39A9-5C90-419D-944A-3B62011705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E39A9-5C90-419D-944A-3B62011705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9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E39A9-5C90-419D-944A-3B62011705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31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AE39A9-5C90-419D-944A-3B62011705D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99000">
                <a:schemeClr val="tx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93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8D19B-77F1-4EBB-BA61-C27ECDE2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C72375C-087D-4241-912F-452BF3988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1D8A9783-66AA-4D44-9F86-227D43B62D2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385680-EB2A-47BA-9B95-40AC3A11C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DE749BA2-1C72-49D7-9028-13404D0B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4979F39-05D7-458B-B61A-E288FD2DF87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617657A-EB81-4F54-B735-A6460AFAF9D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A9783-66AA-4D44-9F86-227D43B62D2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5BB6CB-ACCD-420D-86FF-1865BCF06CB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979F39-05D7-458B-B61A-E288FD2DF8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5259FD-ECCE-4436-B0C2-0871155208DC}"/>
              </a:ext>
            </a:extLst>
          </p:cNvPr>
          <p:cNvGrpSpPr/>
          <p:nvPr userDrawn="1"/>
        </p:nvGrpSpPr>
        <p:grpSpPr>
          <a:xfrm rot="21600000">
            <a:off x="0" y="6176963"/>
            <a:ext cx="12192000" cy="681037"/>
            <a:chOff x="-114374" y="4883925"/>
            <a:chExt cx="9982200" cy="862013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AE23D115-D88A-4751-8604-A50A29D242FE}"/>
                </a:ext>
              </a:extLst>
            </p:cNvPr>
            <p:cNvSpPr/>
            <p:nvPr/>
          </p:nvSpPr>
          <p:spPr>
            <a:xfrm>
              <a:off x="-114374" y="488392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2057AB-90F4-4290-A4D5-F945045EFAB3}"/>
              </a:ext>
            </a:extLst>
          </p:cNvPr>
          <p:cNvGrpSpPr/>
          <p:nvPr userDrawn="1"/>
        </p:nvGrpSpPr>
        <p:grpSpPr>
          <a:xfrm rot="21600000">
            <a:off x="0" y="6278547"/>
            <a:ext cx="12192000" cy="579453"/>
            <a:chOff x="-66749" y="4979175"/>
            <a:chExt cx="9982200" cy="862013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2D92ED56-4C8F-458B-8DA2-6CF5D3E6EE5B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0C9498-1ED4-49B2-8A8F-C1BFA7E66ACA}"/>
              </a:ext>
            </a:extLst>
          </p:cNvPr>
          <p:cNvGrpSpPr/>
          <p:nvPr userDrawn="1"/>
        </p:nvGrpSpPr>
        <p:grpSpPr>
          <a:xfrm rot="21600000">
            <a:off x="0" y="6356350"/>
            <a:ext cx="12192000" cy="501650"/>
            <a:chOff x="-114374" y="5026800"/>
            <a:chExt cx="9982200" cy="945356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9DF3760-4003-4D97-AB76-729D5A0EC270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sp>
        <p:nvSpPr>
          <p:cNvPr id="17" name="TextBox 15">
            <a:extLst>
              <a:ext uri="{FF2B5EF4-FFF2-40B4-BE49-F238E27FC236}">
                <a16:creationId xmlns:a16="http://schemas.microsoft.com/office/drawing/2014/main" id="{4A3F03A9-5003-474D-9FA7-74A427AD2762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4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DEAB22-21C0-4B7F-9B90-BFC5CEC4715F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FA5A392-A56D-421E-8283-0D53A4BE7D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200" y="1985962"/>
            <a:ext cx="10515600" cy="37757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We are encouraging presenters to use video, if not using video, please include a headshot in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897491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ubTitle" idx="1"/>
          </p:nvPr>
        </p:nvSpPr>
        <p:spPr>
          <a:xfrm>
            <a:off x="1524000" y="3833446"/>
            <a:ext cx="9144000" cy="142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i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cxnSp>
        <p:nvCxnSpPr>
          <p:cNvPr id="24" name="Google Shape;24;p26"/>
          <p:cNvCxnSpPr/>
          <p:nvPr/>
        </p:nvCxnSpPr>
        <p:spPr>
          <a:xfrm>
            <a:off x="1104900" y="3645877"/>
            <a:ext cx="9982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25" name="Google Shape;25;p26"/>
          <p:cNvSpPr txBox="1">
            <a:spLocks noGrp="1"/>
          </p:cNvSpPr>
          <p:nvPr>
            <p:ph type="body" idx="2"/>
          </p:nvPr>
        </p:nvSpPr>
        <p:spPr>
          <a:xfrm>
            <a:off x="5767754" y="425003"/>
            <a:ext cx="5586046" cy="34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6"/>
          <p:cNvSpPr/>
          <p:nvPr/>
        </p:nvSpPr>
        <p:spPr>
          <a:xfrm>
            <a:off x="0" y="5741687"/>
            <a:ext cx="12192000" cy="1116313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CDE0"/>
          </a:solidFill>
          <a:ln>
            <a:noFill/>
          </a:ln>
        </p:spPr>
      </p:sp>
      <p:sp>
        <p:nvSpPr>
          <p:cNvPr id="28" name="Google Shape;28;p26"/>
          <p:cNvSpPr/>
          <p:nvPr/>
        </p:nvSpPr>
        <p:spPr>
          <a:xfrm>
            <a:off x="-1" y="5894917"/>
            <a:ext cx="12191999" cy="963083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8395"/>
          </a:solidFill>
          <a:ln>
            <a:noFill/>
          </a:ln>
        </p:spPr>
      </p:sp>
      <p:sp>
        <p:nvSpPr>
          <p:cNvPr id="29" name="Google Shape;29;p26"/>
          <p:cNvSpPr/>
          <p:nvPr/>
        </p:nvSpPr>
        <p:spPr>
          <a:xfrm>
            <a:off x="0" y="6007109"/>
            <a:ext cx="12192000" cy="864914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5379"/>
          </a:solidFill>
          <a:ln>
            <a:noFill/>
          </a:ln>
        </p:spPr>
      </p:sp>
      <p:sp>
        <p:nvSpPr>
          <p:cNvPr id="30" name="Google Shape;30;p26"/>
          <p:cNvSpPr txBox="1"/>
          <p:nvPr/>
        </p:nvSpPr>
        <p:spPr>
          <a:xfrm>
            <a:off x="1992923" y="6317396"/>
            <a:ext cx="9743421" cy="179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/>
          <a:p>
            <a:pPr marL="0" marR="0" lvl="0" indent="0" algn="r" rtl="0">
              <a:lnSpc>
                <a:spcPct val="7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OVERDOSE RESPONSE STRATEGY  |  PUBLIC HEALTH  |  PUBLIC SAFETY  | PARTNERSHIP</a:t>
            </a:r>
            <a:endParaRPr/>
          </a:p>
        </p:txBody>
      </p:sp>
      <p:pic>
        <p:nvPicPr>
          <p:cNvPr id="31" name="Google Shape;31;p26"/>
          <p:cNvPicPr preferRelativeResize="0"/>
          <p:nvPr/>
        </p:nvPicPr>
        <p:blipFill rotWithShape="1">
          <a:blip r:embed="rId2">
            <a:alphaModFix/>
          </a:blip>
          <a:srcRect b="7966"/>
          <a:stretch/>
        </p:blipFill>
        <p:spPr>
          <a:xfrm>
            <a:off x="455658" y="5310652"/>
            <a:ext cx="1353458" cy="13929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415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4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body" idx="1"/>
          </p:nvPr>
        </p:nvSpPr>
        <p:spPr>
          <a:xfrm>
            <a:off x="838200" y="2033337"/>
            <a:ext cx="5117432" cy="380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33"/>
          <p:cNvSpPr/>
          <p:nvPr/>
        </p:nvSpPr>
        <p:spPr>
          <a:xfrm>
            <a:off x="0" y="6176963"/>
            <a:ext cx="12192000" cy="681037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25379"/>
          </a:solidFill>
          <a:ln>
            <a:noFill/>
          </a:ln>
        </p:spPr>
      </p:sp>
      <p:sp>
        <p:nvSpPr>
          <p:cNvPr id="88" name="Google Shape;88;p33"/>
          <p:cNvSpPr/>
          <p:nvPr/>
        </p:nvSpPr>
        <p:spPr>
          <a:xfrm>
            <a:off x="0" y="6278547"/>
            <a:ext cx="12192000" cy="579453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628395"/>
          </a:solidFill>
          <a:ln>
            <a:noFill/>
          </a:ln>
        </p:spPr>
      </p:sp>
      <p:sp>
        <p:nvSpPr>
          <p:cNvPr id="89" name="Google Shape;89;p33"/>
          <p:cNvSpPr/>
          <p:nvPr/>
        </p:nvSpPr>
        <p:spPr>
          <a:xfrm>
            <a:off x="0" y="6356350"/>
            <a:ext cx="12192000" cy="501650"/>
          </a:xfrm>
          <a:custGeom>
            <a:avLst/>
            <a:gdLst/>
            <a:ahLst/>
            <a:cxnLst/>
            <a:rect l="l" t="t" r="r" b="b"/>
            <a:pathLst>
              <a:path w="304800" h="304800" extrusionOk="0">
                <a:moveTo>
                  <a:pt x="0" y="0"/>
                </a:moveTo>
                <a:lnTo>
                  <a:pt x="0" y="304800"/>
                </a:ln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close/>
              </a:path>
            </a:pathLst>
          </a:custGeom>
          <a:solidFill>
            <a:srgbClr val="BFCDE0"/>
          </a:solidFill>
          <a:ln>
            <a:noFill/>
          </a:ln>
        </p:spPr>
      </p:sp>
      <p:sp>
        <p:nvSpPr>
          <p:cNvPr id="90" name="Google Shape;90;p33"/>
          <p:cNvSpPr txBox="1"/>
          <p:nvPr/>
        </p:nvSpPr>
        <p:spPr>
          <a:xfrm>
            <a:off x="437328" y="6458522"/>
            <a:ext cx="9202794" cy="15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000" rIns="0" bIns="0" anchor="t" anchorCtr="0">
            <a:noAutofit/>
          </a:bodyPr>
          <a:lstStyle/>
          <a:p>
            <a:pPr marL="0" marR="0" lvl="0" indent="0" algn="l" rtl="0">
              <a:lnSpc>
                <a:spcPct val="843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OVERDOSE RESPONSE STRATEGY  |  PUBLIC HEALTH  |  PUBLIC SAFETY  | PARTNERSHIP</a:t>
            </a:r>
            <a:endParaRPr/>
          </a:p>
        </p:txBody>
      </p:sp>
      <p:cxnSp>
        <p:nvCxnSpPr>
          <p:cNvPr id="91" name="Google Shape;91;p33"/>
          <p:cNvCxnSpPr/>
          <p:nvPr/>
        </p:nvCxnSpPr>
        <p:spPr>
          <a:xfrm>
            <a:off x="838200" y="1690688"/>
            <a:ext cx="10515600" cy="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cxnSp>
      <p:sp>
        <p:nvSpPr>
          <p:cNvPr id="92" name="Google Shape;92;p33"/>
          <p:cNvSpPr txBox="1">
            <a:spLocks noGrp="1"/>
          </p:cNvSpPr>
          <p:nvPr>
            <p:ph type="body" idx="2"/>
          </p:nvPr>
        </p:nvSpPr>
        <p:spPr>
          <a:xfrm>
            <a:off x="6236370" y="2024776"/>
            <a:ext cx="5117432" cy="380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13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5CD9B9-0BBD-47E2-9110-6EF0FA8CD2D6}"/>
              </a:ext>
            </a:extLst>
          </p:cNvPr>
          <p:cNvCxnSpPr/>
          <p:nvPr userDrawn="1"/>
        </p:nvCxnSpPr>
        <p:spPr>
          <a:xfrm>
            <a:off x="5040923" y="3587262"/>
            <a:ext cx="6312877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1">
            <a:extLst>
              <a:ext uri="{FF2B5EF4-FFF2-40B4-BE49-F238E27FC236}">
                <a16:creationId xmlns:a16="http://schemas.microsoft.com/office/drawing/2014/main" id="{8B164D4F-AD50-461C-B0F5-E2DD91F17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7754" y="915603"/>
            <a:ext cx="5586046" cy="2551049"/>
          </a:xfrm>
          <a:prstGeom prst="rect">
            <a:avLst/>
          </a:prstGeom>
        </p:spPr>
        <p:txBody>
          <a:bodyPr anchor="b"/>
          <a:lstStyle>
            <a:lvl1pPr algn="r">
              <a:defRPr sz="60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1C0BC9D-FF7A-4032-A492-5F0C46D549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7754" y="425003"/>
            <a:ext cx="5586046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4DC1F9AD-7DED-4127-A6B6-3FB6B32506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7754" y="3696348"/>
            <a:ext cx="5586046" cy="156145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0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DC65631A-3A1F-4768-B9C7-4B26627CC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68958-7712-462B-B366-15739E92C8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537E749D-E347-4499-B6F9-9F6F7B0329A2}"/>
              </a:ext>
            </a:extLst>
          </p:cNvPr>
          <p:cNvGrpSpPr/>
          <p:nvPr userDrawn="1"/>
        </p:nvGrpSpPr>
        <p:grpSpPr>
          <a:xfrm rot="21600000">
            <a:off x="0" y="5741687"/>
            <a:ext cx="12192000" cy="1116313"/>
            <a:chOff x="-114374" y="4648694"/>
            <a:chExt cx="12192000" cy="1116313"/>
          </a:xfrm>
        </p:grpSpPr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72E28228-916A-426E-9ADC-2E002052CDB9}"/>
                </a:ext>
              </a:extLst>
            </p:cNvPr>
            <p:cNvSpPr/>
            <p:nvPr/>
          </p:nvSpPr>
          <p:spPr>
            <a:xfrm>
              <a:off x="-114374" y="4648694"/>
              <a:ext cx="12192000" cy="11163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grpSp>
        <p:nvGrpSpPr>
          <p:cNvPr id="34" name="Group 12">
            <a:extLst>
              <a:ext uri="{FF2B5EF4-FFF2-40B4-BE49-F238E27FC236}">
                <a16:creationId xmlns:a16="http://schemas.microsoft.com/office/drawing/2014/main" id="{64BEA894-1F37-4065-A1BA-12E7289F0105}"/>
              </a:ext>
            </a:extLst>
          </p:cNvPr>
          <p:cNvGrpSpPr/>
          <p:nvPr userDrawn="1"/>
        </p:nvGrpSpPr>
        <p:grpSpPr>
          <a:xfrm rot="21600000">
            <a:off x="-1" y="5894917"/>
            <a:ext cx="12191999" cy="963083"/>
            <a:chOff x="-66749" y="4979175"/>
            <a:chExt cx="9982200" cy="862013"/>
          </a:xfrm>
        </p:grpSpPr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86641548-CD5A-4EDC-9433-D370EDCBEAF1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36" name="Group 14">
            <a:extLst>
              <a:ext uri="{FF2B5EF4-FFF2-40B4-BE49-F238E27FC236}">
                <a16:creationId xmlns:a16="http://schemas.microsoft.com/office/drawing/2014/main" id="{0A4AC176-E01E-4A3F-9D44-71BC47444F05}"/>
              </a:ext>
            </a:extLst>
          </p:cNvPr>
          <p:cNvGrpSpPr/>
          <p:nvPr userDrawn="1"/>
        </p:nvGrpSpPr>
        <p:grpSpPr>
          <a:xfrm rot="21600000">
            <a:off x="0" y="6007109"/>
            <a:ext cx="12192000" cy="864914"/>
            <a:chOff x="-114374" y="5026800"/>
            <a:chExt cx="9982200" cy="945356"/>
          </a:xfrm>
        </p:grpSpPr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279F4A28-59C3-4E6D-B6FE-FEF0FDC9E0F1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sp>
        <p:nvSpPr>
          <p:cNvPr id="38" name="TextBox 16">
            <a:extLst>
              <a:ext uri="{FF2B5EF4-FFF2-40B4-BE49-F238E27FC236}">
                <a16:creationId xmlns:a16="http://schemas.microsoft.com/office/drawing/2014/main" id="{A043BABE-0BFE-4227-B068-CD13D9EE0961}"/>
              </a:ext>
            </a:extLst>
          </p:cNvPr>
          <p:cNvSpPr txBox="1"/>
          <p:nvPr userDrawn="1"/>
        </p:nvSpPr>
        <p:spPr>
          <a:xfrm rot="21600000">
            <a:off x="1992923" y="6317396"/>
            <a:ext cx="9743421" cy="179058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350"/>
              </a:lnSpc>
            </a:pPr>
            <a:r>
              <a:rPr lang="en-US" sz="1750" i="0" spc="7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cs typeface="Arial" panose="020B0604020202020204" pitchFamily="34" charset="0"/>
              </a:rPr>
              <a:t>OVERDOSE RESPONSE STRATEGY  |  PUBLIC HEALTH  |  PUBLIC SAFETY  | PARTNERSHIP</a:t>
            </a:r>
          </a:p>
        </p:txBody>
      </p:sp>
      <p:pic>
        <p:nvPicPr>
          <p:cNvPr id="39" name="Picture 15">
            <a:extLst>
              <a:ext uri="{FF2B5EF4-FFF2-40B4-BE49-F238E27FC236}">
                <a16:creationId xmlns:a16="http://schemas.microsoft.com/office/drawing/2014/main" id="{BFA3780E-EF5F-4D86-8823-C5F7C3BE13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7966"/>
          <a:stretch/>
        </p:blipFill>
        <p:spPr>
          <a:xfrm rot="21600000">
            <a:off x="455658" y="5310652"/>
            <a:ext cx="1353458" cy="13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6" name="Group 6">
            <a:extLst>
              <a:ext uri="{FF2B5EF4-FFF2-40B4-BE49-F238E27FC236}">
                <a16:creationId xmlns:a16="http://schemas.microsoft.com/office/drawing/2014/main" id="{933F16EF-18EF-424E-8127-75ABBF7585FC}"/>
              </a:ext>
            </a:extLst>
          </p:cNvPr>
          <p:cNvGrpSpPr/>
          <p:nvPr userDrawn="1"/>
        </p:nvGrpSpPr>
        <p:grpSpPr>
          <a:xfrm rot="21600000">
            <a:off x="11802579" y="1152144"/>
            <a:ext cx="389419" cy="3751672"/>
            <a:chOff x="9476581" y="1479550"/>
            <a:chExt cx="504825" cy="2495550"/>
          </a:xfrm>
          <a:solidFill>
            <a:schemeClr val="tx1"/>
          </a:solidFill>
        </p:grpSpPr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id="{10AD76F3-CD92-4D37-8474-413D150DB448}"/>
                </a:ext>
              </a:extLst>
            </p:cNvPr>
            <p:cNvSpPr/>
            <p:nvPr/>
          </p:nvSpPr>
          <p:spPr>
            <a:xfrm>
              <a:off x="9476581" y="1479550"/>
              <a:ext cx="504825" cy="2495550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48" name="Picture 47" descr="Map&#10;&#10;Description automatically generated">
            <a:extLst>
              <a:ext uri="{FF2B5EF4-FFF2-40B4-BE49-F238E27FC236}">
                <a16:creationId xmlns:a16="http://schemas.microsoft.com/office/drawing/2014/main" id="{826881DC-E059-402A-8117-8C2DBCF4E8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4360" y="1043855"/>
            <a:ext cx="6035040" cy="38404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1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33446"/>
            <a:ext cx="9144000" cy="14243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BDED2E-0872-4049-8F67-8C9686A47484}"/>
              </a:ext>
            </a:extLst>
          </p:cNvPr>
          <p:cNvCxnSpPr>
            <a:cxnSpLocks/>
          </p:cNvCxnSpPr>
          <p:nvPr userDrawn="1"/>
        </p:nvCxnSpPr>
        <p:spPr>
          <a:xfrm>
            <a:off x="1104900" y="3645877"/>
            <a:ext cx="9982200" cy="0"/>
          </a:xfrm>
          <a:prstGeom prst="line">
            <a:avLst/>
          </a:prstGeom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712A1D0-C6E7-44D4-8634-EE86874DA1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7754" y="425003"/>
            <a:ext cx="5586046" cy="3460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A71290-63DB-4230-A6B0-ABD4E729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68958-7712-462B-B366-15739E92C8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E0EC2E-B2ED-446E-BC91-280B6461DEEF}"/>
              </a:ext>
            </a:extLst>
          </p:cNvPr>
          <p:cNvGrpSpPr/>
          <p:nvPr userDrawn="1"/>
        </p:nvGrpSpPr>
        <p:grpSpPr>
          <a:xfrm rot="21600000">
            <a:off x="0" y="5741687"/>
            <a:ext cx="12192000" cy="1116313"/>
            <a:chOff x="-114374" y="4648694"/>
            <a:chExt cx="12192000" cy="1116313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DA275D6-A9E0-46E7-8A56-2F030273508A}"/>
                </a:ext>
              </a:extLst>
            </p:cNvPr>
            <p:cNvSpPr/>
            <p:nvPr/>
          </p:nvSpPr>
          <p:spPr>
            <a:xfrm>
              <a:off x="-114374" y="4648694"/>
              <a:ext cx="12192000" cy="11163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FDC0C97-BC95-4454-8C92-1F4E4A210F2B}"/>
              </a:ext>
            </a:extLst>
          </p:cNvPr>
          <p:cNvGrpSpPr/>
          <p:nvPr userDrawn="1"/>
        </p:nvGrpSpPr>
        <p:grpSpPr>
          <a:xfrm rot="21600000">
            <a:off x="-1" y="5894917"/>
            <a:ext cx="12191999" cy="963083"/>
            <a:chOff x="-66749" y="4979175"/>
            <a:chExt cx="9982200" cy="862013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F34CBC7A-9316-4F9A-9E3C-6EB50659E750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19747A-4CCE-4125-85F4-BF9062139DC2}"/>
              </a:ext>
            </a:extLst>
          </p:cNvPr>
          <p:cNvGrpSpPr/>
          <p:nvPr userDrawn="1"/>
        </p:nvGrpSpPr>
        <p:grpSpPr>
          <a:xfrm rot="21600000">
            <a:off x="0" y="6007109"/>
            <a:ext cx="12192000" cy="864914"/>
            <a:chOff x="-114374" y="5026800"/>
            <a:chExt cx="9982200" cy="945356"/>
          </a:xfrm>
        </p:grpSpPr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3297219-56A2-4E8B-AF47-357046AB0897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D6F6C4E-420A-4436-B507-A7C219B14065}"/>
              </a:ext>
            </a:extLst>
          </p:cNvPr>
          <p:cNvSpPr txBox="1"/>
          <p:nvPr userDrawn="1"/>
        </p:nvSpPr>
        <p:spPr>
          <a:xfrm rot="21600000">
            <a:off x="1992923" y="6317396"/>
            <a:ext cx="9743421" cy="179058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r">
              <a:lnSpc>
                <a:spcPts val="1350"/>
              </a:lnSpc>
            </a:pPr>
            <a:r>
              <a:rPr lang="en-US" sz="1750" i="0" spc="7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cs typeface="Arial" panose="020B0604020202020204" pitchFamily="34" charset="0"/>
              </a:rPr>
              <a:t>OVERDOSE RESPONSE STRATEGY  |  PUBLIC HEALTH  |  PUBLIC SAFETY  | PARTNERSHIP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27BE3E9C-AE91-45C2-A6FF-64F724FA96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7966"/>
          <a:stretch/>
        </p:blipFill>
        <p:spPr>
          <a:xfrm rot="21600000">
            <a:off x="455658" y="5310652"/>
            <a:ext cx="1353458" cy="13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383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337"/>
            <a:ext cx="10515600" cy="38095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001B67-2895-462D-A42A-555276E4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A9783-66AA-4D44-9F86-227D43B62D2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F40DA9-6292-4970-85E7-1CCDF518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E08329-8D7C-4A39-BB82-B78CC483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79F39-05D7-458B-B61A-E288FD2DF87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C5016350-AD78-405C-828C-5E96A58733D6}"/>
              </a:ext>
            </a:extLst>
          </p:cNvPr>
          <p:cNvGrpSpPr/>
          <p:nvPr userDrawn="1"/>
        </p:nvGrpSpPr>
        <p:grpSpPr>
          <a:xfrm rot="21600000">
            <a:off x="0" y="6176963"/>
            <a:ext cx="12192000" cy="681037"/>
            <a:chOff x="-114374" y="4883925"/>
            <a:chExt cx="9982200" cy="862013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A854D8B-15B0-4000-86DF-B88869E3057F}"/>
                </a:ext>
              </a:extLst>
            </p:cNvPr>
            <p:cNvSpPr/>
            <p:nvPr/>
          </p:nvSpPr>
          <p:spPr>
            <a:xfrm>
              <a:off x="-114374" y="488392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C2D1843-85A2-4280-BC9F-060FC95D4EF0}"/>
              </a:ext>
            </a:extLst>
          </p:cNvPr>
          <p:cNvGrpSpPr/>
          <p:nvPr userDrawn="1"/>
        </p:nvGrpSpPr>
        <p:grpSpPr>
          <a:xfrm rot="21600000">
            <a:off x="0" y="6278547"/>
            <a:ext cx="12192000" cy="579453"/>
            <a:chOff x="-66749" y="4979175"/>
            <a:chExt cx="9982200" cy="862013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E50EDE0-697F-458F-BBE4-9FFEBB70D202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F4BE611F-ED31-47D2-B3D0-E1B5F6F89741}"/>
              </a:ext>
            </a:extLst>
          </p:cNvPr>
          <p:cNvGrpSpPr/>
          <p:nvPr userDrawn="1"/>
        </p:nvGrpSpPr>
        <p:grpSpPr>
          <a:xfrm rot="21600000">
            <a:off x="0" y="6356350"/>
            <a:ext cx="12192000" cy="501650"/>
            <a:chOff x="-114374" y="5026800"/>
            <a:chExt cx="9982200" cy="945356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C869F9E-FDFC-4980-8AA5-FF706D60167C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FF45646E-7E69-4A31-A9D9-E794AB4DD3CD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12223-A130-43EB-88F2-5AD8D16447D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80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gradFill>
          <a:gsLst>
            <a:gs pos="0">
              <a:schemeClr val="tx1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337"/>
            <a:ext cx="10515600" cy="38095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001B67-2895-462D-A42A-555276E4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A9783-66AA-4D44-9F86-227D43B62D2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F40DA9-6292-4970-85E7-1CCDF518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E08329-8D7C-4A39-BB82-B78CC483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79F39-05D7-458B-B61A-E288FD2DF87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C5016350-AD78-405C-828C-5E96A58733D6}"/>
              </a:ext>
            </a:extLst>
          </p:cNvPr>
          <p:cNvGrpSpPr/>
          <p:nvPr userDrawn="1"/>
        </p:nvGrpSpPr>
        <p:grpSpPr>
          <a:xfrm rot="21600000">
            <a:off x="0" y="6176963"/>
            <a:ext cx="12192000" cy="681037"/>
            <a:chOff x="-114374" y="4883925"/>
            <a:chExt cx="9982200" cy="862013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A854D8B-15B0-4000-86DF-B88869E3057F}"/>
                </a:ext>
              </a:extLst>
            </p:cNvPr>
            <p:cNvSpPr/>
            <p:nvPr/>
          </p:nvSpPr>
          <p:spPr>
            <a:xfrm>
              <a:off x="-114374" y="488392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C2D1843-85A2-4280-BC9F-060FC95D4EF0}"/>
              </a:ext>
            </a:extLst>
          </p:cNvPr>
          <p:cNvGrpSpPr/>
          <p:nvPr userDrawn="1"/>
        </p:nvGrpSpPr>
        <p:grpSpPr>
          <a:xfrm rot="21600000">
            <a:off x="0" y="6278547"/>
            <a:ext cx="12192000" cy="579453"/>
            <a:chOff x="-66749" y="4979175"/>
            <a:chExt cx="9982200" cy="862013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E50EDE0-697F-458F-BBE4-9FFEBB70D202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F4BE611F-ED31-47D2-B3D0-E1B5F6F89741}"/>
              </a:ext>
            </a:extLst>
          </p:cNvPr>
          <p:cNvGrpSpPr/>
          <p:nvPr userDrawn="1"/>
        </p:nvGrpSpPr>
        <p:grpSpPr>
          <a:xfrm rot="21600000">
            <a:off x="0" y="6356350"/>
            <a:ext cx="12192000" cy="501650"/>
            <a:chOff x="-114374" y="5026800"/>
            <a:chExt cx="9982200" cy="945356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C869F9E-FDFC-4980-8AA5-FF706D60167C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FF45646E-7E69-4A31-A9D9-E794AB4DD3CD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12223-A130-43EB-88F2-5AD8D16447D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75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337"/>
            <a:ext cx="5117432" cy="38095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001B67-2895-462D-A42A-555276E4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8A9783-66AA-4D44-9F86-227D43B62D2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F40DA9-6292-4970-85E7-1CCDF518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E08329-8D7C-4A39-BB82-B78CC483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979F39-05D7-458B-B61A-E288FD2DF87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C5016350-AD78-405C-828C-5E96A58733D6}"/>
              </a:ext>
            </a:extLst>
          </p:cNvPr>
          <p:cNvGrpSpPr/>
          <p:nvPr userDrawn="1"/>
        </p:nvGrpSpPr>
        <p:grpSpPr>
          <a:xfrm rot="21600000">
            <a:off x="0" y="6176963"/>
            <a:ext cx="12192000" cy="681037"/>
            <a:chOff x="-114374" y="4883925"/>
            <a:chExt cx="9982200" cy="862013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A854D8B-15B0-4000-86DF-B88869E3057F}"/>
                </a:ext>
              </a:extLst>
            </p:cNvPr>
            <p:cNvSpPr/>
            <p:nvPr/>
          </p:nvSpPr>
          <p:spPr>
            <a:xfrm>
              <a:off x="-114374" y="488392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C2D1843-85A2-4280-BC9F-060FC95D4EF0}"/>
              </a:ext>
            </a:extLst>
          </p:cNvPr>
          <p:cNvGrpSpPr/>
          <p:nvPr userDrawn="1"/>
        </p:nvGrpSpPr>
        <p:grpSpPr>
          <a:xfrm rot="21600000">
            <a:off x="0" y="6278547"/>
            <a:ext cx="12192000" cy="579453"/>
            <a:chOff x="-66749" y="4979175"/>
            <a:chExt cx="9982200" cy="862013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E50EDE0-697F-458F-BBE4-9FFEBB70D202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F4BE611F-ED31-47D2-B3D0-E1B5F6F89741}"/>
              </a:ext>
            </a:extLst>
          </p:cNvPr>
          <p:cNvGrpSpPr/>
          <p:nvPr userDrawn="1"/>
        </p:nvGrpSpPr>
        <p:grpSpPr>
          <a:xfrm rot="21600000">
            <a:off x="0" y="6356350"/>
            <a:ext cx="12192000" cy="501650"/>
            <a:chOff x="-114374" y="5026800"/>
            <a:chExt cx="9982200" cy="945356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C869F9E-FDFC-4980-8AA5-FF706D60167C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FF45646E-7E69-4A31-A9D9-E794AB4DD3CD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12223-A130-43EB-88F2-5AD8D16447D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5DB1F38-6632-4D55-B464-3E04439317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6370" y="2024776"/>
            <a:ext cx="5117432" cy="38095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/>
            </a:lvl4pPr>
            <a:lvl5pPr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272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>
          <a:gsLst>
            <a:gs pos="0">
              <a:schemeClr val="tx1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3337"/>
            <a:ext cx="5117432" cy="38095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C001B67-2895-462D-A42A-555276E40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A9783-66AA-4D44-9F86-227D43B62D2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9F40DA9-6292-4970-85E7-1CCDF518A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FE08329-8D7C-4A39-BB82-B78CC483D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979F39-05D7-458B-B61A-E288FD2DF8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0">
            <a:extLst>
              <a:ext uri="{FF2B5EF4-FFF2-40B4-BE49-F238E27FC236}">
                <a16:creationId xmlns:a16="http://schemas.microsoft.com/office/drawing/2014/main" id="{C5016350-AD78-405C-828C-5E96A58733D6}"/>
              </a:ext>
            </a:extLst>
          </p:cNvPr>
          <p:cNvGrpSpPr/>
          <p:nvPr userDrawn="1"/>
        </p:nvGrpSpPr>
        <p:grpSpPr>
          <a:xfrm rot="21600000">
            <a:off x="0" y="6176963"/>
            <a:ext cx="12192000" cy="681037"/>
            <a:chOff x="-114374" y="4883925"/>
            <a:chExt cx="9982200" cy="862013"/>
          </a:xfrm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2A854D8B-15B0-4000-86DF-B88869E3057F}"/>
                </a:ext>
              </a:extLst>
            </p:cNvPr>
            <p:cNvSpPr/>
            <p:nvPr/>
          </p:nvSpPr>
          <p:spPr>
            <a:xfrm>
              <a:off x="-114374" y="488392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grpSp>
        <p:nvGrpSpPr>
          <p:cNvPr id="16" name="Group 12">
            <a:extLst>
              <a:ext uri="{FF2B5EF4-FFF2-40B4-BE49-F238E27FC236}">
                <a16:creationId xmlns:a16="http://schemas.microsoft.com/office/drawing/2014/main" id="{1C2D1843-85A2-4280-BC9F-060FC95D4EF0}"/>
              </a:ext>
            </a:extLst>
          </p:cNvPr>
          <p:cNvGrpSpPr/>
          <p:nvPr userDrawn="1"/>
        </p:nvGrpSpPr>
        <p:grpSpPr>
          <a:xfrm rot="21600000">
            <a:off x="0" y="6278547"/>
            <a:ext cx="12192000" cy="579453"/>
            <a:chOff x="-66749" y="4979175"/>
            <a:chExt cx="9982200" cy="862013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E50EDE0-697F-458F-BBE4-9FFEBB70D202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F4BE611F-ED31-47D2-B3D0-E1B5F6F89741}"/>
              </a:ext>
            </a:extLst>
          </p:cNvPr>
          <p:cNvGrpSpPr/>
          <p:nvPr userDrawn="1"/>
        </p:nvGrpSpPr>
        <p:grpSpPr>
          <a:xfrm rot="21600000">
            <a:off x="0" y="6356350"/>
            <a:ext cx="12192000" cy="501650"/>
            <a:chOff x="-114374" y="5026800"/>
            <a:chExt cx="9982200" cy="945356"/>
          </a:xfrm>
        </p:grpSpPr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C869F9E-FDFC-4980-8AA5-FF706D60167C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sp>
        <p:nvSpPr>
          <p:cNvPr id="20" name="TextBox 15">
            <a:extLst>
              <a:ext uri="{FF2B5EF4-FFF2-40B4-BE49-F238E27FC236}">
                <a16:creationId xmlns:a16="http://schemas.microsoft.com/office/drawing/2014/main" id="{FF45646E-7E69-4A31-A9D9-E794AB4DD3CD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chemeClr val="bg1"/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3712223-A130-43EB-88F2-5AD8D16447DA}"/>
              </a:ext>
            </a:extLst>
          </p:cNvPr>
          <p:cNvCxnSpPr/>
          <p:nvPr userDrawn="1"/>
        </p:nvCxnSpPr>
        <p:spPr>
          <a:xfrm>
            <a:off x="838200" y="1690688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5DB1F38-6632-4D55-B464-3E04439317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36370" y="2024776"/>
            <a:ext cx="5117432" cy="3809539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2pPr>
            <a:lvl3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3pPr>
            <a:lvl4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spcAft>
                <a:spcPts val="600"/>
              </a:spcAft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1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5A35-325B-4F44-9CBD-0C998BC9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8998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64AC-305A-4072-ACE4-5CB884BCA8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721188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B3B6AC-F447-4ED6-8150-F6835B2ABD7E}"/>
              </a:ext>
            </a:extLst>
          </p:cNvPr>
          <p:cNvCxnSpPr/>
          <p:nvPr userDrawn="1"/>
        </p:nvCxnSpPr>
        <p:spPr>
          <a:xfrm>
            <a:off x="831850" y="4530689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4D2E88AF-7E91-4687-ADDA-28666E4AF956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B2DBF5-025D-456A-9C59-51A672E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68958-7712-462B-B366-15739E92C8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BF30DADE-ADFB-4F75-8710-671D578D231F}"/>
              </a:ext>
            </a:extLst>
          </p:cNvPr>
          <p:cNvGrpSpPr/>
          <p:nvPr userDrawn="1"/>
        </p:nvGrpSpPr>
        <p:grpSpPr>
          <a:xfrm rot="21600000">
            <a:off x="0" y="5741687"/>
            <a:ext cx="12192000" cy="1116313"/>
            <a:chOff x="-114374" y="4648694"/>
            <a:chExt cx="12192000" cy="1116313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562C314-C84E-4C5C-896F-D7824ED3182A}"/>
                </a:ext>
              </a:extLst>
            </p:cNvPr>
            <p:cNvSpPr/>
            <p:nvPr/>
          </p:nvSpPr>
          <p:spPr>
            <a:xfrm>
              <a:off x="-114374" y="4648694"/>
              <a:ext cx="12192000" cy="11163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EDFC30B3-006E-49E0-A1C0-F9506CCEB12C}"/>
              </a:ext>
            </a:extLst>
          </p:cNvPr>
          <p:cNvGrpSpPr/>
          <p:nvPr userDrawn="1"/>
        </p:nvGrpSpPr>
        <p:grpSpPr>
          <a:xfrm rot="21600000">
            <a:off x="-1" y="5894917"/>
            <a:ext cx="12191999" cy="963083"/>
            <a:chOff x="-66749" y="4979175"/>
            <a:chExt cx="9982200" cy="862013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C685E5-5709-4906-B4B0-AFEC5CED27C4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F6C5AB8E-8234-428C-A5AD-638A4F137E5F}"/>
              </a:ext>
            </a:extLst>
          </p:cNvPr>
          <p:cNvGrpSpPr/>
          <p:nvPr userDrawn="1"/>
        </p:nvGrpSpPr>
        <p:grpSpPr>
          <a:xfrm rot="21600000">
            <a:off x="0" y="6007109"/>
            <a:ext cx="12192000" cy="864914"/>
            <a:chOff x="-114374" y="5026800"/>
            <a:chExt cx="9982200" cy="945356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6356E75-E7A9-4E78-B21B-B096ED5C4407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B9C3398D-AD92-484B-A599-92BF3EB3AC1F}"/>
              </a:ext>
            </a:extLst>
          </p:cNvPr>
          <p:cNvSpPr txBox="1"/>
          <p:nvPr userDrawn="1"/>
        </p:nvSpPr>
        <p:spPr>
          <a:xfrm rot="21600000">
            <a:off x="455657" y="6317395"/>
            <a:ext cx="11280687" cy="179059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750" i="0" spc="7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cs typeface="Arial" panose="020B0604020202020204" pitchFamily="34" charset="0"/>
              </a:rPr>
              <a:t>OVERDOSE RESPONSE STRATEGY  |  PUBLIC HEALTH  |  PUBLIC SAFETY  | PARTNERSHIP</a:t>
            </a: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2E798E56-80C3-4BB4-A0F4-8575B1C7E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7966"/>
          <a:stretch/>
        </p:blipFill>
        <p:spPr>
          <a:xfrm rot="21600000">
            <a:off x="10586261" y="5310652"/>
            <a:ext cx="1353458" cy="13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146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gradFill>
          <a:gsLst>
            <a:gs pos="0">
              <a:schemeClr val="tx1"/>
            </a:gs>
            <a:gs pos="99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D5A35-325B-4F44-9CBD-0C998BC9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638998"/>
          </a:xfrm>
        </p:spPr>
        <p:txBody>
          <a:bodyPr anchor="b"/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64AC-305A-4072-ACE4-5CB884BCA8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721188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B3B6AC-F447-4ED6-8150-F6835B2ABD7E}"/>
              </a:ext>
            </a:extLst>
          </p:cNvPr>
          <p:cNvCxnSpPr/>
          <p:nvPr userDrawn="1"/>
        </p:nvCxnSpPr>
        <p:spPr>
          <a:xfrm>
            <a:off x="831850" y="4530689"/>
            <a:ext cx="10515600" cy="0"/>
          </a:xfrm>
          <a:prstGeom prst="line">
            <a:avLst/>
          </a:prstGeom>
          <a:ln w="127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5">
            <a:extLst>
              <a:ext uri="{FF2B5EF4-FFF2-40B4-BE49-F238E27FC236}">
                <a16:creationId xmlns:a16="http://schemas.microsoft.com/office/drawing/2014/main" id="{4D2E88AF-7E91-4687-ADDA-28666E4AF956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2B2DBF5-025D-456A-9C59-51A672EC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68958-7712-462B-B366-15739E92C87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6" name="Group 10">
            <a:extLst>
              <a:ext uri="{FF2B5EF4-FFF2-40B4-BE49-F238E27FC236}">
                <a16:creationId xmlns:a16="http://schemas.microsoft.com/office/drawing/2014/main" id="{BF30DADE-ADFB-4F75-8710-671D578D231F}"/>
              </a:ext>
            </a:extLst>
          </p:cNvPr>
          <p:cNvGrpSpPr/>
          <p:nvPr userDrawn="1"/>
        </p:nvGrpSpPr>
        <p:grpSpPr>
          <a:xfrm rot="21600000">
            <a:off x="0" y="5741687"/>
            <a:ext cx="12192000" cy="1116313"/>
            <a:chOff x="-114374" y="4648694"/>
            <a:chExt cx="12192000" cy="1116313"/>
          </a:xfrm>
        </p:grpSpPr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562C314-C84E-4C5C-896F-D7824ED3182A}"/>
                </a:ext>
              </a:extLst>
            </p:cNvPr>
            <p:cNvSpPr/>
            <p:nvPr/>
          </p:nvSpPr>
          <p:spPr>
            <a:xfrm>
              <a:off x="-114374" y="4648694"/>
              <a:ext cx="12192000" cy="11163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EDFC30B3-006E-49E0-A1C0-F9506CCEB12C}"/>
              </a:ext>
            </a:extLst>
          </p:cNvPr>
          <p:cNvGrpSpPr/>
          <p:nvPr userDrawn="1"/>
        </p:nvGrpSpPr>
        <p:grpSpPr>
          <a:xfrm rot="21600000">
            <a:off x="-1" y="5894917"/>
            <a:ext cx="12191999" cy="963083"/>
            <a:chOff x="-66749" y="4979175"/>
            <a:chExt cx="9982200" cy="862013"/>
          </a:xfrm>
        </p:grpSpPr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5C685E5-5709-4906-B4B0-AFEC5CED27C4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20" name="Group 14">
            <a:extLst>
              <a:ext uri="{FF2B5EF4-FFF2-40B4-BE49-F238E27FC236}">
                <a16:creationId xmlns:a16="http://schemas.microsoft.com/office/drawing/2014/main" id="{F6C5AB8E-8234-428C-A5AD-638A4F137E5F}"/>
              </a:ext>
            </a:extLst>
          </p:cNvPr>
          <p:cNvGrpSpPr/>
          <p:nvPr userDrawn="1"/>
        </p:nvGrpSpPr>
        <p:grpSpPr>
          <a:xfrm rot="21600000">
            <a:off x="0" y="6007109"/>
            <a:ext cx="12192000" cy="864914"/>
            <a:chOff x="-114374" y="5026800"/>
            <a:chExt cx="9982200" cy="945356"/>
          </a:xfrm>
        </p:grpSpPr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B6356E75-E7A9-4E78-B21B-B096ED5C4407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sp>
        <p:nvSpPr>
          <p:cNvPr id="22" name="TextBox 16">
            <a:extLst>
              <a:ext uri="{FF2B5EF4-FFF2-40B4-BE49-F238E27FC236}">
                <a16:creationId xmlns:a16="http://schemas.microsoft.com/office/drawing/2014/main" id="{B9C3398D-AD92-484B-A599-92BF3EB3AC1F}"/>
              </a:ext>
            </a:extLst>
          </p:cNvPr>
          <p:cNvSpPr txBox="1"/>
          <p:nvPr userDrawn="1"/>
        </p:nvSpPr>
        <p:spPr>
          <a:xfrm rot="21600000">
            <a:off x="455657" y="6317395"/>
            <a:ext cx="11280687" cy="179059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750" i="0" spc="75" dirty="0">
                <a:solidFill>
                  <a:srgbClr val="FFFFFF">
                    <a:alpha val="10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 panose="020B0304020202020204" pitchFamily="34" charset="0"/>
                <a:cs typeface="Arial" panose="020B0604020202020204" pitchFamily="34" charset="0"/>
              </a:rPr>
              <a:t>OVERDOSE RESPONSE STRATEGY  |  PUBLIC HEALTH  |  PUBLIC SAFETY  | PARTNERSHIP</a:t>
            </a: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2E798E56-80C3-4BB4-A0F4-8575B1C7E3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b="7966"/>
          <a:stretch/>
        </p:blipFill>
        <p:spPr>
          <a:xfrm rot="21600000">
            <a:off x="10586261" y="5310652"/>
            <a:ext cx="1353458" cy="13929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35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600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2FE84E78-7F3F-1645-9DCC-74FB68695963}" type="datetimeFigureOut">
              <a:rPr lang="en-US" smtClean="0"/>
              <a:pPr/>
              <a:t>7/22/2022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Light" panose="020B0403020202020204" pitchFamily="34" charset="0"/>
              </a:defRPr>
            </a:lvl1pPr>
          </a:lstStyle>
          <a:p>
            <a:fld id="{589EFE7D-93ED-6944-B7D2-466F83BB0C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EE2236D-1A68-42B7-980E-889CEC8D7004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A9783-66AA-4D44-9F86-227D43B62D2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4DED82-1DD4-49C3-ADFD-75BE21FA754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979F39-05D7-458B-B61A-E288FD2DF87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10">
            <a:extLst>
              <a:ext uri="{FF2B5EF4-FFF2-40B4-BE49-F238E27FC236}">
                <a16:creationId xmlns:a16="http://schemas.microsoft.com/office/drawing/2014/main" id="{45E4FEFA-9874-4225-9F66-AD784CEDF116}"/>
              </a:ext>
            </a:extLst>
          </p:cNvPr>
          <p:cNvGrpSpPr/>
          <p:nvPr userDrawn="1"/>
        </p:nvGrpSpPr>
        <p:grpSpPr>
          <a:xfrm rot="21600000">
            <a:off x="0" y="6176963"/>
            <a:ext cx="12192000" cy="681037"/>
            <a:chOff x="-114374" y="4883925"/>
            <a:chExt cx="9982200" cy="862013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AD23D2C-26F9-4505-96F1-35F2BC296190}"/>
                </a:ext>
              </a:extLst>
            </p:cNvPr>
            <p:cNvSpPr/>
            <p:nvPr/>
          </p:nvSpPr>
          <p:spPr>
            <a:xfrm>
              <a:off x="-114374" y="488392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5379">
                <a:alpha val="100000"/>
              </a:srgbClr>
            </a:solidFill>
          </p:spPr>
        </p:sp>
      </p:grpSp>
      <p:grpSp>
        <p:nvGrpSpPr>
          <p:cNvPr id="11" name="Group 12">
            <a:extLst>
              <a:ext uri="{FF2B5EF4-FFF2-40B4-BE49-F238E27FC236}">
                <a16:creationId xmlns:a16="http://schemas.microsoft.com/office/drawing/2014/main" id="{81CDF37C-70B6-496A-959C-4CA060770502}"/>
              </a:ext>
            </a:extLst>
          </p:cNvPr>
          <p:cNvGrpSpPr/>
          <p:nvPr userDrawn="1"/>
        </p:nvGrpSpPr>
        <p:grpSpPr>
          <a:xfrm rot="21600000">
            <a:off x="0" y="6278547"/>
            <a:ext cx="12192000" cy="579453"/>
            <a:chOff x="-66749" y="4979175"/>
            <a:chExt cx="9982200" cy="862013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A246784-4518-4611-8D6F-2DD437132F52}"/>
                </a:ext>
              </a:extLst>
            </p:cNvPr>
            <p:cNvSpPr/>
            <p:nvPr/>
          </p:nvSpPr>
          <p:spPr>
            <a:xfrm>
              <a:off x="-66749" y="4979175"/>
              <a:ext cx="9982200" cy="862013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8395">
                <a:alpha val="100000"/>
              </a:srgbClr>
            </a:solidFill>
          </p:spPr>
        </p:sp>
      </p:grpSp>
      <p:grpSp>
        <p:nvGrpSpPr>
          <p:cNvPr id="13" name="Group 14">
            <a:extLst>
              <a:ext uri="{FF2B5EF4-FFF2-40B4-BE49-F238E27FC236}">
                <a16:creationId xmlns:a16="http://schemas.microsoft.com/office/drawing/2014/main" id="{CFB68D6C-6B45-4685-B867-7B3810AFE94D}"/>
              </a:ext>
            </a:extLst>
          </p:cNvPr>
          <p:cNvGrpSpPr/>
          <p:nvPr userDrawn="1"/>
        </p:nvGrpSpPr>
        <p:grpSpPr>
          <a:xfrm rot="21600000">
            <a:off x="0" y="6356350"/>
            <a:ext cx="12192000" cy="501650"/>
            <a:chOff x="-114374" y="5026800"/>
            <a:chExt cx="9982200" cy="94535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71309AD-2962-4CF5-873A-16D55D581FD6}"/>
                </a:ext>
              </a:extLst>
            </p:cNvPr>
            <p:cNvSpPr/>
            <p:nvPr/>
          </p:nvSpPr>
          <p:spPr>
            <a:xfrm>
              <a:off x="-114374" y="5026800"/>
              <a:ext cx="9982200" cy="945356"/>
            </a:xfrm>
            <a:custGeom>
              <a:avLst/>
              <a:gdLst/>
              <a:ahLst/>
              <a:cxnLst/>
              <a:rect l="0" t="0" r="0" b="0"/>
              <a:pathLst>
                <a:path w="304800" h="304800">
                  <a:moveTo>
                    <a:pt x="0" y="0"/>
                  </a:moveTo>
                  <a:lnTo>
                    <a:pt x="0" y="304800"/>
                  </a:lnTo>
                  <a:lnTo>
                    <a:pt x="304800" y="304800"/>
                  </a:lnTo>
                  <a:lnTo>
                    <a:pt x="304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CDE0">
                <a:alpha val="100000"/>
              </a:srgbClr>
            </a:solidFill>
          </p:spPr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9596C281-4EF9-4027-A1C7-700FC8D2DF66}"/>
              </a:ext>
            </a:extLst>
          </p:cNvPr>
          <p:cNvSpPr txBox="1"/>
          <p:nvPr userDrawn="1"/>
        </p:nvSpPr>
        <p:spPr>
          <a:xfrm rot="21600000">
            <a:off x="437328" y="6458522"/>
            <a:ext cx="9202794" cy="158750"/>
          </a:xfrm>
          <a:prstGeom prst="rect">
            <a:avLst/>
          </a:prstGeom>
        </p:spPr>
        <p:txBody>
          <a:bodyPr lIns="0" tIns="18000" rIns="0" bIns="0" rtlCol="0" anchor="t"/>
          <a:lstStyle/>
          <a:p>
            <a:pPr algn="l">
              <a:lnSpc>
                <a:spcPts val="1350"/>
              </a:lnSpc>
            </a:pPr>
            <a:r>
              <a:rPr lang="en-US" sz="1600" b="0" i="0" spc="75" dirty="0">
                <a:solidFill>
                  <a:srgbClr val="FFFFFF">
                    <a:alpha val="100000"/>
                  </a:srgbClr>
                </a:solidFill>
                <a:latin typeface="Arial Nova Light" panose="020B0304020202020204" pitchFamily="34" charset="0"/>
              </a:rPr>
              <a:t>OVERDOSE RESPONSE STRATEGY  |  PUBLIC HEALTH  |  PUBLIC SAFETY  | PARTNERSHIP</a:t>
            </a:r>
          </a:p>
        </p:txBody>
      </p:sp>
    </p:spTree>
    <p:extLst>
      <p:ext uri="{BB962C8B-B14F-4D97-AF65-F5344CB8AC3E}">
        <p14:creationId xmlns:p14="http://schemas.microsoft.com/office/powerpoint/2010/main" val="275101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1"/>
            </a:gs>
            <a:gs pos="1000">
              <a:schemeClr val="tx2"/>
            </a:gs>
          </a:gsLst>
          <a:lin ang="2700000" scaled="1"/>
          <a:tileRect/>
        </a:gra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subTitle" idx="1"/>
          </p:nvPr>
        </p:nvSpPr>
        <p:spPr>
          <a:xfrm>
            <a:off x="8917969" y="5301465"/>
            <a:ext cx="3133824" cy="322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200" dirty="0">
                <a:solidFill>
                  <a:schemeClr val="bg1"/>
                </a:solidFill>
              </a:rPr>
              <a:t>SEOW Meeting- 07/27/22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143" name="Google Shape;143;p1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40" y="1234440"/>
            <a:ext cx="5978692" cy="378940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6096000" y="1234440"/>
            <a:ext cx="6095999" cy="183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</a:t>
            </a:r>
            <a:b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Drug Monitoring Initiative (DMI)</a:t>
            </a:r>
            <a:endParaRPr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574-98F7-8B40-8007-4B482C902960}"/>
              </a:ext>
            </a:extLst>
          </p:cNvPr>
          <p:cNvSpPr txBox="1">
            <a:spLocks/>
          </p:cNvSpPr>
          <p:nvPr/>
        </p:nvSpPr>
        <p:spPr>
          <a:xfrm>
            <a:off x="931333" y="916251"/>
            <a:ext cx="10481733" cy="13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DMI Data Contribution:</a:t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Office of Emergency Medical Services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103B2-67AA-F244-9E31-58D9C6EB6EF3}"/>
              </a:ext>
            </a:extLst>
          </p:cNvPr>
          <p:cNvSpPr txBox="1">
            <a:spLocks/>
          </p:cNvSpPr>
          <p:nvPr/>
        </p:nvSpPr>
        <p:spPr>
          <a:xfrm>
            <a:off x="931334" y="2855728"/>
            <a:ext cx="10481732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naloxone patients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naloxone administrations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5 incident type locations by county (home/residence/street/business)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5 “primary impressions” of patients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Naloxone patients by age, sex, race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naloxone patients by county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Number of public safety naloxone patients by county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Overdose activity by city (with heat map)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6EB8B0-13F1-DC95-6E37-4E0C8F5DB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171" y="2249673"/>
            <a:ext cx="3363877" cy="42062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75320-A239-4F21-91C7-8A561AE9FB58}"/>
              </a:ext>
            </a:extLst>
          </p:cNvPr>
          <p:cNvSpPr txBox="1"/>
          <p:nvPr/>
        </p:nvSpPr>
        <p:spPr>
          <a:xfrm>
            <a:off x="9213439" y="6395684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</p:spTree>
    <p:extLst>
      <p:ext uri="{BB962C8B-B14F-4D97-AF65-F5344CB8AC3E}">
        <p14:creationId xmlns:p14="http://schemas.microsoft.com/office/powerpoint/2010/main" val="2754613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574-98F7-8B40-8007-4B482C902960}"/>
              </a:ext>
            </a:extLst>
          </p:cNvPr>
          <p:cNvSpPr txBox="1">
            <a:spLocks/>
          </p:cNvSpPr>
          <p:nvPr/>
        </p:nvSpPr>
        <p:spPr>
          <a:xfrm>
            <a:off x="931334" y="916251"/>
            <a:ext cx="9979822" cy="13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DMI Data Contribution:</a:t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Division of Substance Abuse and Mental Health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103B2-67AA-F244-9E31-58D9C6EB6EF3}"/>
              </a:ext>
            </a:extLst>
          </p:cNvPr>
          <p:cNvSpPr txBox="1">
            <a:spLocks/>
          </p:cNvSpPr>
          <p:nvPr/>
        </p:nvSpPr>
        <p:spPr>
          <a:xfrm>
            <a:off x="931334" y="2584141"/>
            <a:ext cx="10481732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admission numbers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admission by “primary 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drug at admission” by county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Top 10 treatment facilities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Treatment admissions by age, sex,</a:t>
            </a:r>
          </a:p>
          <a:p>
            <a:pPr>
              <a:buClr>
                <a:schemeClr val="bg1"/>
              </a:buClr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race, and county</a:t>
            </a:r>
          </a:p>
          <a:p>
            <a:pPr marL="457200" lvl="1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3D862-4658-C580-2941-F00845766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92" y="2249424"/>
            <a:ext cx="3302512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47FA5A-F79C-42CF-9A97-257021F54589}"/>
              </a:ext>
            </a:extLst>
          </p:cNvPr>
          <p:cNvSpPr txBox="1"/>
          <p:nvPr/>
        </p:nvSpPr>
        <p:spPr>
          <a:xfrm>
            <a:off x="9207836" y="6446489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</p:spTree>
    <p:extLst>
      <p:ext uri="{BB962C8B-B14F-4D97-AF65-F5344CB8AC3E}">
        <p14:creationId xmlns:p14="http://schemas.microsoft.com/office/powerpoint/2010/main" val="3122467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574-98F7-8B40-8007-4B482C902960}"/>
              </a:ext>
            </a:extLst>
          </p:cNvPr>
          <p:cNvSpPr txBox="1">
            <a:spLocks/>
          </p:cNvSpPr>
          <p:nvPr/>
        </p:nvSpPr>
        <p:spPr>
          <a:xfrm>
            <a:off x="931333" y="778933"/>
            <a:ext cx="10481733" cy="13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DMI Data Contribution:</a:t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Communicable Disease Bureau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103B2-67AA-F244-9E31-58D9C6EB6EF3}"/>
              </a:ext>
            </a:extLst>
          </p:cNvPr>
          <p:cNvSpPr txBox="1">
            <a:spLocks/>
          </p:cNvSpPr>
          <p:nvPr/>
        </p:nvSpPr>
        <p:spPr>
          <a:xfrm>
            <a:off x="931334" y="2573867"/>
            <a:ext cx="10481732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New HIV diagnosis numbers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 cases by sex at birth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 cases by race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 cases by exposure risk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 cases by age</a:t>
            </a:r>
          </a:p>
          <a:p>
            <a:pPr marL="457200" indent="-4572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 cases by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A49C29-9024-69D8-8022-88B585C9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92" y="2249424"/>
            <a:ext cx="3296934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A899E0-0CD6-4516-9C9E-355C900662F2}"/>
              </a:ext>
            </a:extLst>
          </p:cNvPr>
          <p:cNvSpPr txBox="1"/>
          <p:nvPr/>
        </p:nvSpPr>
        <p:spPr>
          <a:xfrm>
            <a:off x="9159651" y="6403510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</p:spTree>
    <p:extLst>
      <p:ext uri="{BB962C8B-B14F-4D97-AF65-F5344CB8AC3E}">
        <p14:creationId xmlns:p14="http://schemas.microsoft.com/office/powerpoint/2010/main" val="305912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574-98F7-8B40-8007-4B482C902960}"/>
              </a:ext>
            </a:extLst>
          </p:cNvPr>
          <p:cNvSpPr txBox="1">
            <a:spLocks/>
          </p:cNvSpPr>
          <p:nvPr/>
        </p:nvSpPr>
        <p:spPr>
          <a:xfrm>
            <a:off x="931333" y="916251"/>
            <a:ext cx="10481733" cy="1333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Questions/Comments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103B2-67AA-F244-9E31-58D9C6EB6EF3}"/>
              </a:ext>
            </a:extLst>
          </p:cNvPr>
          <p:cNvSpPr txBox="1">
            <a:spLocks/>
          </p:cNvSpPr>
          <p:nvPr/>
        </p:nvSpPr>
        <p:spPr>
          <a:xfrm>
            <a:off x="931334" y="2573867"/>
            <a:ext cx="10481732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Sgt. Christopher Sutton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Delaware State Police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Delaware Information &amp; Analysis Center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(DIAC)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christopher.sutton@delaware.gov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Tim Hulings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Public Health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CDC Foundation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‒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Overdose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Response Strategy (ORS)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m.hulings@delaware.gov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40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3BE-7194-4CB2-9C15-DCEBB87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6034-0C2E-4164-A3EB-0455D39F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Overdose Response Strategy (ORS)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The mission of the ORS is to help communities reduce fatal and non-fatal drug overdoses by connecting public health and public safety agencies, sharing information and supporting evidence-based interventions.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Arial"/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6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3BE-7194-4CB2-9C15-DCEBB87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6034-0C2E-4164-A3EB-0455D39F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ORS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is an unprecedented and unique collaboration between public health and public safety, created to help local communities reduce drug overdoses and save lives by sharing timely data, pertinent intelligence and innovative strategies.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03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3BE-7194-4CB2-9C15-DCEBB87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DMI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6034-0C2E-4164-A3EB-0455D39F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History and evolution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Current contributors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Component parts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348DC8-EE70-D9C6-C264-AEB01318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410" y="1961417"/>
            <a:ext cx="2969162" cy="3770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053A4E-127F-41D9-23EA-77B367A75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497" y="1989991"/>
            <a:ext cx="2922281" cy="3770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EFE52C-94B3-469D-8766-F9C60D875A86}"/>
              </a:ext>
            </a:extLst>
          </p:cNvPr>
          <p:cNvSpPr txBox="1"/>
          <p:nvPr/>
        </p:nvSpPr>
        <p:spPr>
          <a:xfrm>
            <a:off x="5950286" y="5696300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6C50BC-3A1E-4B82-AE95-B5BE58B17267}"/>
              </a:ext>
            </a:extLst>
          </p:cNvPr>
          <p:cNvSpPr txBox="1"/>
          <p:nvPr/>
        </p:nvSpPr>
        <p:spPr>
          <a:xfrm>
            <a:off x="9158003" y="5735154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</p:spTree>
    <p:extLst>
      <p:ext uri="{BB962C8B-B14F-4D97-AF65-F5344CB8AC3E}">
        <p14:creationId xmlns:p14="http://schemas.microsoft.com/office/powerpoint/2010/main" val="4105760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3BE-7194-4CB2-9C15-DCEBB87AB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38822"/>
          </a:xfrm>
        </p:spPr>
        <p:txBody>
          <a:bodyPr>
            <a:norm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Creation of DMI August 2016 at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National Governors’ Association Learning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6034-0C2E-4164-A3EB-0455D39F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Health and Social Services (Secretary Rita Landgraf)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Public Health, Office of EMS (Director Diane Hainsworth)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Substance Abuse and Mental Health (Director Michael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Barbiari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Safety and Homeland Security (Secretary Robert Coupe)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Forensic Science (COO Rebecca Walker)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State Police, DIAC (Lt. Tim Hulings, Analyst Nicole Sapp)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3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3BE-7194-4CB2-9C15-DCEBB87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 of Infectious Disease Data in 2018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Governors’ Association Learning Lab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6034-0C2E-4164-A3EB-0455D39F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Health and Social Services (Secretary Kara Odom-Walker)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Public Health, Communicable Disease Bureau (Dr. Martin Luta)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Medicaid &amp; Medical Assistance (Dr. Elizabeth Brown)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Substance Abuse and Mental Health (Dr. Sherry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Nykiel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Brandywine Counseling (Dr. Lynn Morrison)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Safety and Homeland Security (Secretary Robert Coupe)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State Police, DIAC (Lt. Tim Hulings)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12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A3BE-7194-4CB2-9C15-DCEBB87A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 DMI Partners</a:t>
            </a:r>
            <a:b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6034-0C2E-4164-A3EB-0455D39F52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Health and Social Services (Secretary Molly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Magarik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Public Health, Office of EMS (Director Diane Hainsworth)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Substance Abuse and Mental Health (Director Joanna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Champney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Kris Fraser)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Public Health, Communicable Disease Bureau (James Dowling)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Department of Safety and Homeland Security (Secretary Nathaniel McQueen, Jr.)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Forensic Science (Director John R. Evans)</a:t>
            </a:r>
          </a:p>
          <a:p>
            <a:pPr lvl="1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Delaware State Police, DIAC (Captain Joshua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Bushweller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Lt. David Hake, Sgt. Christopher Sutton,  Analyst Andrew Valladares)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1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574-98F7-8B40-8007-4B482C902960}"/>
              </a:ext>
            </a:extLst>
          </p:cNvPr>
          <p:cNvSpPr txBox="1">
            <a:spLocks/>
          </p:cNvSpPr>
          <p:nvPr/>
        </p:nvSpPr>
        <p:spPr>
          <a:xfrm>
            <a:off x="931333" y="916251"/>
            <a:ext cx="10481733" cy="13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DMI Data Contribution:</a:t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Division of Forensic Science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103B2-67AA-F244-9E31-58D9C6EB6EF3}"/>
              </a:ext>
            </a:extLst>
          </p:cNvPr>
          <p:cNvSpPr txBox="1">
            <a:spLocks/>
          </p:cNvSpPr>
          <p:nvPr/>
        </p:nvSpPr>
        <p:spPr>
          <a:xfrm>
            <a:off x="931334" y="2573867"/>
            <a:ext cx="10481732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Overdose death numbers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Toxicology information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Death by age, sex, race</a:t>
            </a:r>
          </a:p>
          <a:p>
            <a:pPr marL="571500" indent="-5715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Death by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83749E-BAB7-B9A9-1BA8-740C0EA5A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92" y="2249424"/>
            <a:ext cx="3235569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DFBDEF-CEF6-4BBE-B1E2-E4A9D1DE063E}"/>
              </a:ext>
            </a:extLst>
          </p:cNvPr>
          <p:cNvSpPr txBox="1"/>
          <p:nvPr/>
        </p:nvSpPr>
        <p:spPr>
          <a:xfrm>
            <a:off x="9093536" y="6455664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</p:spTree>
    <p:extLst>
      <p:ext uri="{BB962C8B-B14F-4D97-AF65-F5344CB8AC3E}">
        <p14:creationId xmlns:p14="http://schemas.microsoft.com/office/powerpoint/2010/main" val="277539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8574-98F7-8B40-8007-4B482C902960}"/>
              </a:ext>
            </a:extLst>
          </p:cNvPr>
          <p:cNvSpPr txBox="1">
            <a:spLocks/>
          </p:cNvSpPr>
          <p:nvPr/>
        </p:nvSpPr>
        <p:spPr>
          <a:xfrm>
            <a:off x="931333" y="916251"/>
            <a:ext cx="10936616" cy="13334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DMI Data Contribution:</a:t>
            </a:r>
            <a:b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Delaware Information and Analysis Center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0103B2-67AA-F244-9E31-58D9C6EB6EF3}"/>
              </a:ext>
            </a:extLst>
          </p:cNvPr>
          <p:cNvSpPr txBox="1">
            <a:spLocks/>
          </p:cNvSpPr>
          <p:nvPr/>
        </p:nvSpPr>
        <p:spPr>
          <a:xfrm>
            <a:off x="931334" y="2573867"/>
            <a:ext cx="10481732" cy="3505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chemeClr val="bg1"/>
              </a:buClr>
            </a:pP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 arrest numbers by city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 arrest by types of drug (%)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 arrest by race, sex, age 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Drug arrest by county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Opioid arrest numbers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Opioid arrest by race, sex, age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Opioid arrest by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46B8A8-9790-EB2B-F806-55E6BF919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592" y="2249424"/>
            <a:ext cx="3180067" cy="4206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0EC2D1-B1FF-4C1D-B399-F4EAEC1670AA}"/>
              </a:ext>
            </a:extLst>
          </p:cNvPr>
          <p:cNvSpPr txBox="1"/>
          <p:nvPr/>
        </p:nvSpPr>
        <p:spPr>
          <a:xfrm>
            <a:off x="9070206" y="6428518"/>
            <a:ext cx="2390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Source: Delaware Information &amp; Analysis Center</a:t>
            </a:r>
          </a:p>
        </p:txBody>
      </p:sp>
    </p:spTree>
    <p:extLst>
      <p:ext uri="{BB962C8B-B14F-4D97-AF65-F5344CB8AC3E}">
        <p14:creationId xmlns:p14="http://schemas.microsoft.com/office/powerpoint/2010/main" val="33924607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RS">
      <a:dk1>
        <a:srgbClr val="325379"/>
      </a:dk1>
      <a:lt1>
        <a:srgbClr val="FFFFFF"/>
      </a:lt1>
      <a:dk2>
        <a:srgbClr val="76ADC1"/>
      </a:dk2>
      <a:lt2>
        <a:srgbClr val="E7E6E6"/>
      </a:lt2>
      <a:accent1>
        <a:srgbClr val="7F8089"/>
      </a:accent1>
      <a:accent2>
        <a:srgbClr val="BBBBCE"/>
      </a:accent2>
      <a:accent3>
        <a:srgbClr val="488286"/>
      </a:accent3>
      <a:accent4>
        <a:srgbClr val="BFCDE0"/>
      </a:accent4>
      <a:accent5>
        <a:srgbClr val="5D5D80"/>
      </a:accent5>
      <a:accent6>
        <a:srgbClr val="BCD3DE"/>
      </a:accent6>
      <a:hlink>
        <a:srgbClr val="3C596C"/>
      </a:hlink>
      <a:folHlink>
        <a:srgbClr val="48828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D7AD32-F463-40E3-AFC2-4E7B6FB7146F}"/>
</file>

<file path=customXml/itemProps2.xml><?xml version="1.0" encoding="utf-8"?>
<ds:datastoreItem xmlns:ds="http://schemas.openxmlformats.org/officeDocument/2006/customXml" ds:itemID="{85CCC895-A779-406C-9689-62B723D005E1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1460a30f-ef92-4e5d-9c1b-3746fe45b00a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AADCA9D-A407-4369-B17D-6C95D98F06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24004</TotalTime>
  <Words>696</Words>
  <Application>Microsoft Office PowerPoint</Application>
  <PresentationFormat>Widescreen</PresentationFormat>
  <Paragraphs>91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Nova Light</vt:lpstr>
      <vt:lpstr>Calibri</vt:lpstr>
      <vt:lpstr>Helvetica Light</vt:lpstr>
      <vt:lpstr>2_Office Theme</vt:lpstr>
      <vt:lpstr>Delaware  Drug Monitoring Initiative (DMI)</vt:lpstr>
      <vt:lpstr>Introduction</vt:lpstr>
      <vt:lpstr>Introduction</vt:lpstr>
      <vt:lpstr>DMI Overview</vt:lpstr>
      <vt:lpstr>Creation of DMI August 2016 at National Governors’ Association Learning Lab</vt:lpstr>
      <vt:lpstr>Addition of Infectious Disease Data in 2018 National Governors’ Association Learning Lab</vt:lpstr>
      <vt:lpstr>Current DMI Partners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ODMAP TEMPLATE LOREM</dc:title>
  <dc:creator>Microsoft Office User</dc:creator>
  <cp:lastModifiedBy>James Hulings</cp:lastModifiedBy>
  <cp:revision>257</cp:revision>
  <dcterms:created xsi:type="dcterms:W3CDTF">2020-04-02T14:48:03Z</dcterms:created>
  <dcterms:modified xsi:type="dcterms:W3CDTF">2022-07-25T19:26:01Z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