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7" r:id="rId3"/>
    <p:sldId id="269" r:id="rId4"/>
    <p:sldId id="271" r:id="rId5"/>
    <p:sldId id="279" r:id="rId6"/>
    <p:sldId id="261" r:id="rId7"/>
    <p:sldId id="280" r:id="rId8"/>
  </p:sldIdLst>
  <p:sldSz cx="6858000" cy="51435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12"/>
    <p:restoredTop sz="94694"/>
  </p:normalViewPr>
  <p:slideViewPr>
    <p:cSldViewPr snapToObjects="1">
      <p:cViewPr varScale="1">
        <p:scale>
          <a:sx n="142" d="100"/>
          <a:sy n="142" d="100"/>
        </p:scale>
        <p:origin x="1602" y="126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6/1/2023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F0D7B25-ACE0-FE4A-BEC5-FD704410E44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4350" y="1047750"/>
            <a:ext cx="5829300" cy="106680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bg1"/>
                </a:solidFill>
              </a:defRPr>
            </a:lvl2pPr>
            <a:lvl3pPr marL="685800" indent="0" algn="ctr">
              <a:buNone/>
              <a:defRPr>
                <a:solidFill>
                  <a:schemeClr val="bg1"/>
                </a:solidFill>
              </a:defRPr>
            </a:lvl3pPr>
            <a:lvl4pPr marL="1028700" indent="0" algn="ctr">
              <a:buNone/>
              <a:defRPr>
                <a:solidFill>
                  <a:schemeClr val="bg1"/>
                </a:solidFill>
              </a:defRPr>
            </a:lvl4pPr>
            <a:lvl5pPr marL="13716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B3D918E-2A9B-6747-A03F-B30194E3F2D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28700" y="2343150"/>
            <a:ext cx="4857750" cy="12954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B0F0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</p:spTree>
    <p:extLst>
      <p:ext uri="{BB962C8B-B14F-4D97-AF65-F5344CB8AC3E}">
        <p14:creationId xmlns:p14="http://schemas.microsoft.com/office/powerpoint/2010/main" val="275153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459581"/>
            <a:ext cx="1885950" cy="664369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451330"/>
            <a:ext cx="4114800" cy="363616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200151"/>
            <a:ext cx="188595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solidFill>
                  <a:srgbClr val="00609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76250"/>
            <a:ext cx="61722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04951"/>
            <a:ext cx="6172200" cy="26511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4964198" y="515938"/>
            <a:ext cx="1543050" cy="357981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515938"/>
            <a:ext cx="4514850" cy="357981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5146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44E6B13-39B8-4D40-9CBD-E590BDBDE0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7BC86925-5A9A-6740-9E5C-7BCBAD061A1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514350"/>
            <a:ext cx="6172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7BFB1A0-763F-9649-80AF-54626BA9BE4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42900" y="1543051"/>
            <a:ext cx="61722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01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43051"/>
            <a:ext cx="6172200" cy="2651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2477691"/>
            <a:ext cx="5829300" cy="102155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 cap="all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1352550"/>
            <a:ext cx="58293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85851"/>
            <a:ext cx="3028950" cy="3108722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006096"/>
                </a:solidFill>
              </a:defRPr>
            </a:lvl1pPr>
            <a:lvl2pPr>
              <a:defRPr sz="1800">
                <a:solidFill>
                  <a:srgbClr val="006096"/>
                </a:solidFill>
              </a:defRPr>
            </a:lvl2pPr>
            <a:lvl3pPr>
              <a:defRPr sz="1500">
                <a:solidFill>
                  <a:srgbClr val="006096"/>
                </a:solidFill>
              </a:defRPr>
            </a:lvl3pPr>
            <a:lvl4pPr>
              <a:defRPr sz="1350">
                <a:solidFill>
                  <a:srgbClr val="006096"/>
                </a:solidFill>
              </a:defRPr>
            </a:lvl4pPr>
            <a:lvl5pPr>
              <a:defRPr sz="1350">
                <a:solidFill>
                  <a:srgbClr val="00609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085851"/>
            <a:ext cx="3028950" cy="3108722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006096"/>
                </a:solidFill>
              </a:defRPr>
            </a:lvl1pPr>
            <a:lvl2pPr>
              <a:defRPr sz="1800">
                <a:solidFill>
                  <a:srgbClr val="006096"/>
                </a:solidFill>
              </a:defRPr>
            </a:lvl2pPr>
            <a:lvl3pPr>
              <a:defRPr sz="1500">
                <a:solidFill>
                  <a:srgbClr val="006096"/>
                </a:solidFill>
              </a:defRPr>
            </a:lvl3pPr>
            <a:lvl4pPr>
              <a:defRPr sz="1350">
                <a:solidFill>
                  <a:srgbClr val="006096"/>
                </a:solidFill>
              </a:defRPr>
            </a:lvl4pPr>
            <a:lvl5pPr>
              <a:defRPr sz="1350">
                <a:solidFill>
                  <a:srgbClr val="00609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514350"/>
            <a:ext cx="3030141" cy="7739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00609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288255"/>
            <a:ext cx="3030141" cy="296346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6096"/>
                </a:solidFill>
              </a:defRPr>
            </a:lvl1pPr>
            <a:lvl2pPr>
              <a:defRPr sz="1500">
                <a:solidFill>
                  <a:srgbClr val="006096"/>
                </a:solidFill>
              </a:defRPr>
            </a:lvl2pPr>
            <a:lvl3pPr>
              <a:defRPr sz="1350">
                <a:solidFill>
                  <a:srgbClr val="006096"/>
                </a:solidFill>
              </a:defRPr>
            </a:lvl3pPr>
            <a:lvl4pPr>
              <a:defRPr sz="1200">
                <a:solidFill>
                  <a:srgbClr val="006096"/>
                </a:solidFill>
              </a:defRPr>
            </a:lvl4pPr>
            <a:lvl5pPr>
              <a:defRPr sz="1200">
                <a:solidFill>
                  <a:srgbClr val="00609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514350"/>
            <a:ext cx="3031331" cy="7739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00609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288255"/>
            <a:ext cx="3031331" cy="296346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6096"/>
                </a:solidFill>
              </a:defRPr>
            </a:lvl1pPr>
            <a:lvl2pPr>
              <a:defRPr sz="1500">
                <a:solidFill>
                  <a:srgbClr val="006096"/>
                </a:solidFill>
              </a:defRPr>
            </a:lvl2pPr>
            <a:lvl3pPr>
              <a:defRPr sz="1350">
                <a:solidFill>
                  <a:srgbClr val="006096"/>
                </a:solidFill>
              </a:defRPr>
            </a:lvl3pPr>
            <a:lvl4pPr>
              <a:defRPr sz="1200">
                <a:solidFill>
                  <a:srgbClr val="006096"/>
                </a:solidFill>
              </a:defRPr>
            </a:lvl4pPr>
            <a:lvl5pPr>
              <a:defRPr sz="1200">
                <a:solidFill>
                  <a:srgbClr val="00609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2628900" y="4781551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51145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01411"/>
            <a:ext cx="2256235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514350"/>
            <a:ext cx="3833813" cy="35814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1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500">
                <a:solidFill>
                  <a:srgbClr val="006096"/>
                </a:solidFill>
              </a:defRPr>
            </a:lvl4pPr>
            <a:lvl5pPr>
              <a:defRPr sz="1500">
                <a:solidFill>
                  <a:srgbClr val="006096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504950"/>
            <a:ext cx="2256235" cy="259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solidFill>
                  <a:srgbClr val="00609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72999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DF9DA6D-F7E2-B140-9CC9-B05B13746E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590550"/>
            <a:ext cx="6172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7B3572-B2F7-8540-88ED-83EBB8D790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1619251"/>
            <a:ext cx="61722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hf sldNum="0"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769930-C6C2-CB4E-A310-52603A59C77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17810" y="1369943"/>
            <a:ext cx="6282844" cy="14478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</a:t>
            </a:r>
            <a:r>
              <a:rPr lang="en-US" sz="2400" b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Think Things Through: Testing Cognitive Behavioral Therapy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400" b="1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 Incarcerated Setting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1316-866A-7E4A-B776-DCF1424CD51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030357" y="2724150"/>
            <a:ext cx="4857750" cy="1295400"/>
          </a:xfrm>
        </p:spPr>
        <p:txBody>
          <a:bodyPr/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Daniel O’Connell</a:t>
            </a: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Emalie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Rell, MA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Christy Visher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 for Drug and Health Studies</a:t>
            </a:r>
          </a:p>
          <a:p>
            <a:pPr algn="r"/>
            <a:r>
              <a:rPr lang="en-US" sz="1800" dirty="0"/>
              <a:t>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4019550"/>
            <a:ext cx="6400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Research is funded by the National Institute of Justice, Award: 2018-75-CX- 0020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Title: Cognitive Behavioral Interventions and Misconduct Behind</a:t>
            </a:r>
          </a:p>
          <a:p>
            <a:r>
              <a:rPr lang="en-US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Bars: A Randomized Control Trial of CBI-CC</a:t>
            </a:r>
          </a:p>
        </p:txBody>
      </p:sp>
    </p:spTree>
    <p:extLst>
      <p:ext uri="{BB962C8B-B14F-4D97-AF65-F5344CB8AC3E}">
        <p14:creationId xmlns:p14="http://schemas.microsoft.com/office/powerpoint/2010/main" val="284501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138DFFE-0826-68BC-99CB-689014D1A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778" y="57150"/>
            <a:ext cx="6172200" cy="74295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Evaluate CBT in Prison Settings?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804C36-EB02-A262-71E3-3EE5635AD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666751"/>
            <a:ext cx="6362700" cy="19812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to change behavior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prison.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(why wait for reentry?)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CBT 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ffective at reducing anxiety, anger, and aggression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BUT: Limited evaluation in correctional facilities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ixed support for efficacy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reducing criminal behavior</a:t>
            </a:r>
          </a:p>
          <a:p>
            <a:pPr lvl="1"/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 frequently looks at substance use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A2AAE07-0882-A743-A02D-0685C655E7CC}"/>
              </a:ext>
            </a:extLst>
          </p:cNvPr>
          <p:cNvSpPr txBox="1">
            <a:spLocks/>
          </p:cNvSpPr>
          <p:nvPr/>
        </p:nvSpPr>
        <p:spPr bwMode="auto">
          <a:xfrm>
            <a:off x="171450" y="2800350"/>
            <a:ext cx="65151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006096"/>
                </a:solidFill>
                <a:latin typeface="Calibri"/>
                <a:ea typeface="Geneva" pitchFamily="-65" charset="-128"/>
                <a:cs typeface="Calibri"/>
              </a:defRPr>
            </a:lvl1pPr>
            <a:lvl2pPr marL="557213" indent="-214313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rgbClr val="006096"/>
                </a:solidFill>
                <a:latin typeface="Calibri"/>
                <a:ea typeface="Geneva" pitchFamily="-65" charset="-128"/>
                <a:cs typeface="Calibri"/>
              </a:defRPr>
            </a:lvl2pPr>
            <a:lvl3pPr marL="857250" indent="-171450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006096"/>
                </a:solidFill>
                <a:latin typeface="Calibri"/>
                <a:ea typeface="ヒラギノ角ゴ Pro W3" charset="-128"/>
                <a:cs typeface="Calibri"/>
              </a:defRPr>
            </a:lvl3pPr>
            <a:lvl4pPr marL="1200150" indent="-171450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rgbClr val="006096"/>
                </a:solidFill>
                <a:latin typeface="Calibri"/>
                <a:ea typeface="ヒラギノ角ゴ Pro W3" charset="-128"/>
                <a:cs typeface="Calibri"/>
              </a:defRPr>
            </a:lvl4pPr>
            <a:lvl5pPr marL="1543050" indent="-171450" algn="l" defTabSz="3429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rgbClr val="006096"/>
                </a:solidFill>
                <a:latin typeface="Calibri"/>
                <a:ea typeface="ヒラギノ角ゴ Pro W3" charset="-128"/>
                <a:cs typeface="Calibri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Behavioral Intervention: Comprehensive Curriculum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@ University of Cincinnati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Targets High-Risk Incarcerated Persons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Dosage: 55 sessions – 90 minutes each over 6 months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Large-Scale Randomized Control Trial in a Prison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463285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Delaware CBI-CC Study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0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F7DA5F-BF57-F448-A182-35BBA2C30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01599"/>
            <a:ext cx="6172200" cy="742950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Design: Plan A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58" y="820880"/>
            <a:ext cx="6305742" cy="342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9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" y="57150"/>
            <a:ext cx="6172200" cy="742950"/>
          </a:xfrm>
        </p:spPr>
        <p:txBody>
          <a:bodyPr/>
          <a:lstStyle/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UD-Delaware DOC CBI-CC Effectiveness Study</a:t>
            </a:r>
            <a:b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COVID Research Re-Design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07" y="801669"/>
            <a:ext cx="6410785" cy="30654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" y="394335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Misconduct and Recidivism Data not available until June, 2023</a:t>
            </a:r>
          </a:p>
        </p:txBody>
      </p:sp>
    </p:spTree>
    <p:extLst>
      <p:ext uri="{BB962C8B-B14F-4D97-AF65-F5344CB8AC3E}">
        <p14:creationId xmlns:p14="http://schemas.microsoft.com/office/powerpoint/2010/main" val="356861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Table&#10;&#10;Description automatically generated">
            <a:extLst>
              <a:ext uri="{FF2B5EF4-FFF2-40B4-BE49-F238E27FC236}">
                <a16:creationId xmlns:a16="http://schemas.microsoft.com/office/drawing/2014/main" id="{F35EF0D5-FD17-57E0-7AC9-CBDFD11CE4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2061"/>
          <a:stretch/>
        </p:blipFill>
        <p:spPr>
          <a:xfrm>
            <a:off x="548206" y="590550"/>
            <a:ext cx="5807969" cy="1828800"/>
          </a:xfrm>
          <a:solidFill>
            <a:srgbClr val="FF0000">
              <a:alpha val="69000"/>
            </a:srgbClr>
          </a:solidFill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C005454-1047-F0FA-CE46-38620B833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090" y="183045"/>
            <a:ext cx="6172200" cy="357809"/>
          </a:xfrm>
        </p:spPr>
        <p:txBody>
          <a:bodyPr/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 Data: What is the impact of the CBI-CC intervention on criminal thinking of program participants?</a:t>
            </a:r>
          </a:p>
        </p:txBody>
      </p:sp>
      <p:pic>
        <p:nvPicPr>
          <p:cNvPr id="6" name="Content Placeholder 7" descr="Table&#10;&#10;Description automatically generated">
            <a:extLst>
              <a:ext uri="{FF2B5EF4-FFF2-40B4-BE49-F238E27FC236}">
                <a16:creationId xmlns:a16="http://schemas.microsoft.com/office/drawing/2014/main" id="{0F5B6238-E0B6-68F2-71C1-C1C21DA9D1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543" b="17153"/>
          <a:stretch/>
        </p:blipFill>
        <p:spPr bwMode="auto">
          <a:xfrm>
            <a:off x="548206" y="2343150"/>
            <a:ext cx="6155225" cy="2125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68150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9B04D7-013F-C572-C831-D7F18A00C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42875"/>
            <a:ext cx="6172200" cy="44767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- 1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4AA5F-CA04-A182-05A6-DFD6ECD1E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90550"/>
            <a:ext cx="6553200" cy="265112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 wreaked havoc on the overall project.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closely with partners enabled us to salvage a study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flexible.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law related to expungement of records provided additional hurdles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flexible.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Still: Data illustrated limited support for change in criminal thinking after completing CBI-CC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Takeaway 1: In spite of myriad hurdles, Intensive in prison CBT can impact criminal thinking (stay tuned for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distal outcomes)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Takeaway 2: Need to consider starting treatment earlier to change behavior in prison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12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9B04D7-013F-C572-C831-D7F18A00C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42875"/>
            <a:ext cx="6172200" cy="44767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- 2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4AA5F-CA04-A182-05A6-DFD6ECD1E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90550"/>
            <a:ext cx="6553200" cy="2651125"/>
          </a:xfrm>
        </p:spPr>
        <p:txBody>
          <a:bodyPr/>
          <a:lstStyle/>
          <a:p>
            <a:r>
              <a:rPr lang="en-US" dirty="0"/>
              <a:t>Dosage: CBI-CC is an intensive cohort program. </a:t>
            </a:r>
          </a:p>
          <a:p>
            <a:pPr lvl="1"/>
            <a:r>
              <a:rPr lang="en-US" dirty="0"/>
              <a:t>Difficult in prison setting</a:t>
            </a:r>
          </a:p>
          <a:p>
            <a:pPr lvl="1"/>
            <a:r>
              <a:rPr lang="en-US" dirty="0"/>
              <a:t>Drop outs, lost sessions due to misconducts and movement</a:t>
            </a:r>
          </a:p>
          <a:p>
            <a:r>
              <a:rPr lang="en-US" dirty="0"/>
              <a:t>Social learning</a:t>
            </a:r>
          </a:p>
          <a:p>
            <a:pPr lvl="1"/>
            <a:r>
              <a:rPr lang="en-US" dirty="0"/>
              <a:t>90 minutes twice a week vs the culture of the prison</a:t>
            </a:r>
          </a:p>
          <a:p>
            <a:r>
              <a:rPr lang="en-US" dirty="0"/>
              <a:t>Culture- cell block culture equates to street culture</a:t>
            </a:r>
          </a:p>
          <a:p>
            <a:pPr lvl="1"/>
            <a:r>
              <a:rPr lang="en-US" dirty="0"/>
              <a:t>Programs change the language, focus, interactions (culture)</a:t>
            </a:r>
          </a:p>
          <a:p>
            <a:pPr lvl="1"/>
            <a:r>
              <a:rPr lang="en-US" dirty="0"/>
              <a:t>Program communities – TCs, Cognitive Communities, Treatment blocks, etc. Begin to change the culture. </a:t>
            </a:r>
          </a:p>
          <a:p>
            <a:r>
              <a:rPr lang="en-US" dirty="0"/>
              <a:t>Start Early: move CBT-types programs earlier in sentence and 			reinforce on lived units to change the culture of the prison.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85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3143</TotalTime>
  <Words>388</Words>
  <Application>Microsoft Office PowerPoint</Application>
  <PresentationFormat>Custom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 Neue</vt:lpstr>
      <vt:lpstr>Times New Roman</vt:lpstr>
      <vt:lpstr>Office Theme</vt:lpstr>
      <vt:lpstr>PowerPoint Presentation</vt:lpstr>
      <vt:lpstr>Why Evaluate CBT in Prison Settings? </vt:lpstr>
      <vt:lpstr>Research Design: Plan A</vt:lpstr>
      <vt:lpstr>UD-Delaware DOC CBI-CC Effectiveness Study Post COVID Research Re-Design</vt:lpstr>
      <vt:lpstr>Survey Data: What is the impact of the CBI-CC intervention on criminal thinking of program participants?</vt:lpstr>
      <vt:lpstr>Conclusions - 1</vt:lpstr>
      <vt:lpstr>Conclusions - 2</vt:lpstr>
    </vt:vector>
  </TitlesOfParts>
  <Company>University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Gratton, Bill</cp:lastModifiedBy>
  <cp:revision>107</cp:revision>
  <dcterms:created xsi:type="dcterms:W3CDTF">2014-12-16T17:00:44Z</dcterms:created>
  <dcterms:modified xsi:type="dcterms:W3CDTF">2023-06-01T20:59:46Z</dcterms:modified>
</cp:coreProperties>
</file>